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72" r:id="rId4"/>
    <p:sldId id="257" r:id="rId5"/>
    <p:sldId id="258" r:id="rId6"/>
    <p:sldId id="267" r:id="rId7"/>
    <p:sldId id="270" r:id="rId8"/>
    <p:sldId id="269" r:id="rId9"/>
    <p:sldId id="273" r:id="rId10"/>
    <p:sldId id="274" r:id="rId11"/>
    <p:sldId id="276" r:id="rId12"/>
    <p:sldId id="275" r:id="rId13"/>
    <p:sldId id="277" r:id="rId14"/>
    <p:sldId id="278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FF99"/>
    <a:srgbClr val="D1FFCB"/>
    <a:srgbClr val="F8F8F8"/>
    <a:srgbClr val="A3A1A1"/>
    <a:srgbClr val="F2F2F2"/>
    <a:srgbClr val="FF3F3F"/>
    <a:srgbClr val="99FFCC"/>
    <a:srgbClr val="00FFFF"/>
    <a:srgbClr val="95EE5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667" autoAdjust="0"/>
  </p:normalViewPr>
  <p:slideViewPr>
    <p:cSldViewPr snapToGrid="0">
      <p:cViewPr>
        <p:scale>
          <a:sx n="54" d="100"/>
          <a:sy n="54" d="100"/>
        </p:scale>
        <p:origin x="-2700" y="-12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C3499-5FD2-40F2-9166-0177DEC9DF7E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14393-3E5C-4939-A595-19947867E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93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14393-3E5C-4939-A595-19947867E53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2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DC74-7092-4EBE-9CBE-DF9B5BDAD3FE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AC29-7663-46FF-A7A7-11D69E4C4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83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DC74-7092-4EBE-9CBE-DF9B5BDAD3FE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AC29-7663-46FF-A7A7-11D69E4C4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48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DC74-7092-4EBE-9CBE-DF9B5BDAD3FE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AC29-7663-46FF-A7A7-11D69E4C4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94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DC74-7092-4EBE-9CBE-DF9B5BDAD3FE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AC29-7663-46FF-A7A7-11D69E4C4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8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DC74-7092-4EBE-9CBE-DF9B5BDAD3FE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AC29-7663-46FF-A7A7-11D69E4C4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89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DC74-7092-4EBE-9CBE-DF9B5BDAD3FE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AC29-7663-46FF-A7A7-11D69E4C4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02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DC74-7092-4EBE-9CBE-DF9B5BDAD3FE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AC29-7663-46FF-A7A7-11D69E4C4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41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DC74-7092-4EBE-9CBE-DF9B5BDAD3FE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AC29-7663-46FF-A7A7-11D69E4C4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61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DC74-7092-4EBE-9CBE-DF9B5BDAD3FE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AC29-7663-46FF-A7A7-11D69E4C4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83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DC74-7092-4EBE-9CBE-DF9B5BDAD3FE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AC29-7663-46FF-A7A7-11D69E4C4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32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DC74-7092-4EBE-9CBE-DF9B5BDAD3FE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AC29-7663-46FF-A7A7-11D69E4C4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10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DDC74-7092-4EBE-9CBE-DF9B5BDAD3FE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7AC29-7663-46FF-A7A7-11D69E4C4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CF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9146" y="983297"/>
            <a:ext cx="94179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NAVER MAIL</a:t>
            </a:r>
          </a:p>
          <a:p>
            <a:r>
              <a:rPr lang="en-US" altLang="ko-KR" sz="7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ko-KR" altLang="en-US" sz="7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수신확인 예측 시스템</a:t>
            </a:r>
            <a:endParaRPr lang="ko-KR" altLang="en-US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1035CAAF-A154-4E64-803E-EA40AC1CFA65}"/>
              </a:ext>
            </a:extLst>
          </p:cNvPr>
          <p:cNvGrpSpPr/>
          <p:nvPr/>
        </p:nvGrpSpPr>
        <p:grpSpPr>
          <a:xfrm>
            <a:off x="2340318" y="3654027"/>
            <a:ext cx="8091948" cy="704839"/>
            <a:chOff x="3377381" y="822881"/>
            <a:chExt cx="8091948" cy="70483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B25483BB-7BBB-49C0-8C47-E3D45271E40C}"/>
                </a:ext>
              </a:extLst>
            </p:cNvPr>
            <p:cNvGrpSpPr/>
            <p:nvPr/>
          </p:nvGrpSpPr>
          <p:grpSpPr>
            <a:xfrm>
              <a:off x="3377381" y="822881"/>
              <a:ext cx="8091948" cy="704839"/>
              <a:chOff x="3377381" y="822881"/>
              <a:chExt cx="8091948" cy="704839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xmlns="" id="{ABB3C5A8-F3E2-42A3-9751-AF9C0573EA08}"/>
                  </a:ext>
                </a:extLst>
              </p:cNvPr>
              <p:cNvGrpSpPr/>
              <p:nvPr/>
            </p:nvGrpSpPr>
            <p:grpSpPr>
              <a:xfrm>
                <a:off x="3377381" y="822881"/>
                <a:ext cx="8091948" cy="704839"/>
                <a:chOff x="3377381" y="822881"/>
                <a:chExt cx="8091948" cy="704839"/>
              </a:xfrm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xmlns="" id="{37C61699-2CD1-48C4-BAB7-EE7DA39E7E4B}"/>
                    </a:ext>
                  </a:extLst>
                </p:cNvPr>
                <p:cNvSpPr/>
                <p:nvPr/>
              </p:nvSpPr>
              <p:spPr>
                <a:xfrm>
                  <a:off x="3377381" y="822881"/>
                  <a:ext cx="7329948" cy="7048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03CF5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3200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xmlns="" id="{EA6ED1A7-1B8D-44CB-8A30-8D8150E8180C}"/>
                    </a:ext>
                  </a:extLst>
                </p:cNvPr>
                <p:cNvSpPr/>
                <p:nvPr/>
              </p:nvSpPr>
              <p:spPr>
                <a:xfrm>
                  <a:off x="10707329" y="822881"/>
                  <a:ext cx="762000" cy="704839"/>
                </a:xfrm>
                <a:prstGeom prst="rect">
                  <a:avLst/>
                </a:prstGeom>
                <a:solidFill>
                  <a:srgbClr val="03CF5D"/>
                </a:solidFill>
                <a:ln w="38100">
                  <a:solidFill>
                    <a:srgbClr val="03CF5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xmlns="" id="{234FE5F1-F239-4F23-9DC4-FE00D6386DA9}"/>
                  </a:ext>
                </a:extLst>
              </p:cNvPr>
              <p:cNvGrpSpPr/>
              <p:nvPr/>
            </p:nvGrpSpPr>
            <p:grpSpPr>
              <a:xfrm>
                <a:off x="10899284" y="997901"/>
                <a:ext cx="391445" cy="405449"/>
                <a:chOff x="10899284" y="997901"/>
                <a:chExt cx="391445" cy="405449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xmlns="" id="{F34412B4-E5F8-45BE-A4BB-AF6D58574F4D}"/>
                    </a:ext>
                  </a:extLst>
                </p:cNvPr>
                <p:cNvSpPr/>
                <p:nvPr/>
              </p:nvSpPr>
              <p:spPr>
                <a:xfrm>
                  <a:off x="10899284" y="997901"/>
                  <a:ext cx="318812" cy="318812"/>
                </a:xfrm>
                <a:prstGeom prst="ellipse">
                  <a:avLst/>
                </a:prstGeom>
                <a:solidFill>
                  <a:srgbClr val="03CF5D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xmlns="" id="{9459B2E8-E5DD-4AFE-8177-CA1EEDD875BF}"/>
                    </a:ext>
                  </a:extLst>
                </p:cNvPr>
                <p:cNvSpPr/>
                <p:nvPr/>
              </p:nvSpPr>
              <p:spPr>
                <a:xfrm rot="19619228">
                  <a:off x="11055334" y="1241296"/>
                  <a:ext cx="119062" cy="119062"/>
                </a:xfrm>
                <a:prstGeom prst="rect">
                  <a:avLst/>
                </a:prstGeom>
                <a:solidFill>
                  <a:srgbClr val="03CF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xmlns="" id="{B62A959A-22E2-4BCC-B1E9-5F22F80B164C}"/>
                    </a:ext>
                  </a:extLst>
                </p:cNvPr>
                <p:cNvCxnSpPr>
                  <a:stCxn id="9" idx="5"/>
                </p:cNvCxnSpPr>
                <p:nvPr/>
              </p:nvCxnSpPr>
              <p:spPr>
                <a:xfrm>
                  <a:off x="11171407" y="1270024"/>
                  <a:ext cx="119322" cy="133326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xmlns="" id="{3BBAD114-9037-4D26-9B58-9D397342B95F}"/>
                    </a:ext>
                  </a:extLst>
                </p:cNvPr>
                <p:cNvSpPr/>
                <p:nvPr/>
              </p:nvSpPr>
              <p:spPr>
                <a:xfrm>
                  <a:off x="11077897" y="1293853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xmlns="" id="{4D1BE7D3-BE3A-4A80-8621-2CEA1ABE2BCE}"/>
                </a:ext>
              </a:extLst>
            </p:cNvPr>
            <p:cNvSpPr/>
            <p:nvPr/>
          </p:nvSpPr>
          <p:spPr>
            <a:xfrm flipV="1">
              <a:off x="10313677" y="1136870"/>
              <a:ext cx="235712" cy="132427"/>
            </a:xfrm>
            <a:prstGeom prst="triangle">
              <a:avLst/>
            </a:prstGeom>
            <a:solidFill>
              <a:srgbClr val="03CF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003322" y="6211669"/>
            <a:ext cx="3587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err="1" smtClean="0"/>
              <a:t>빅데이터융합경영학과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20182788 </a:t>
            </a:r>
            <a:r>
              <a:rPr lang="ko-KR" altLang="en-US" dirty="0" err="1" smtClean="0"/>
              <a:t>고민성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101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1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199" y="98091"/>
            <a:ext cx="3921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TF-IDF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69" y="1722559"/>
            <a:ext cx="5860946" cy="249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13076" y="2189679"/>
            <a:ext cx="37689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메일 발신인 </a:t>
            </a:r>
            <a:r>
              <a:rPr lang="en-US" altLang="ko-KR" sz="2000" dirty="0" smtClean="0"/>
              <a:t>+ </a:t>
            </a:r>
            <a:r>
              <a:rPr lang="ko-KR" altLang="en-US" sz="2000" dirty="0" smtClean="0"/>
              <a:t>메일 제목에 대한 </a:t>
            </a:r>
            <a:r>
              <a:rPr lang="en-US" altLang="ko-KR" sz="2000" dirty="0" err="1" smtClean="0"/>
              <a:t>tf-idf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진행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메일 내용에 대한 </a:t>
            </a:r>
            <a:r>
              <a:rPr lang="en-US" altLang="ko-KR" sz="2000" dirty="0" err="1" smtClean="0"/>
              <a:t>tf-idf</a:t>
            </a:r>
            <a:r>
              <a:rPr lang="ko-KR" altLang="en-US" sz="2000" dirty="0" smtClean="0"/>
              <a:t>는 데이터는 </a:t>
            </a:r>
            <a:r>
              <a:rPr lang="ko-KR" altLang="en-US" sz="2000" dirty="0" err="1" smtClean="0"/>
              <a:t>피쳐가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75,000</a:t>
            </a:r>
            <a:r>
              <a:rPr lang="ko-KR" altLang="en-US" sz="2000" dirty="0" smtClean="0"/>
              <a:t>개 가량이 생겨 이후 모델링이 불가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데이터 프레임의 열이 </a:t>
            </a:r>
            <a:r>
              <a:rPr lang="en-US" altLang="ko-KR" sz="2000" dirty="0" smtClean="0"/>
              <a:t>13021</a:t>
            </a:r>
            <a:r>
              <a:rPr lang="ko-KR" altLang="en-US" sz="2000" dirty="0" smtClean="0"/>
              <a:t>개로 구축</a:t>
            </a:r>
            <a:endParaRPr lang="en-US" altLang="ko-KR" sz="2000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014" y="4220308"/>
            <a:ext cx="5638801" cy="225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67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1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199" y="98091"/>
            <a:ext cx="39213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Features selection</a:t>
            </a:r>
            <a:endParaRPr lang="ko-KR" altLang="en-US" sz="3200" b="1" dirty="0">
              <a:solidFill>
                <a:schemeClr val="bg1"/>
              </a:solidFill>
            </a:endParaRPr>
          </a:p>
          <a:p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952" y="1562171"/>
            <a:ext cx="4324350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03122" y="2702462"/>
            <a:ext cx="37689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데이터 프레임의 열이 </a:t>
            </a:r>
            <a:r>
              <a:rPr lang="en-US" altLang="ko-KR" sz="2000" dirty="0"/>
              <a:t>13021</a:t>
            </a:r>
            <a:r>
              <a:rPr lang="ko-KR" altLang="en-US" sz="2000" dirty="0" smtClean="0"/>
              <a:t>개가 있기에 이대로 모델링을 하기에는 어려움 존재</a:t>
            </a:r>
            <a:endParaRPr lang="en-US" altLang="ko-KR" sz="2000" dirty="0" smtClean="0"/>
          </a:p>
          <a:p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피쳐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셀렉션을</a:t>
            </a:r>
            <a:r>
              <a:rPr lang="ko-KR" altLang="en-US" sz="2000" dirty="0" smtClean="0"/>
              <a:t> 통해 중요하지 않은 </a:t>
            </a:r>
            <a:r>
              <a:rPr lang="ko-KR" altLang="en-US" sz="2000" dirty="0" err="1" smtClean="0"/>
              <a:t>피쳐는</a:t>
            </a:r>
            <a:r>
              <a:rPr lang="ko-KR" altLang="en-US" sz="2000" dirty="0" smtClean="0"/>
              <a:t> 제외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87056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1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199" y="98091"/>
            <a:ext cx="39213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chemeClr val="bg1"/>
                </a:solidFill>
              </a:rPr>
              <a:t>Imbalanced_data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68" y="4733337"/>
            <a:ext cx="3066126" cy="1267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53228" y="4397621"/>
            <a:ext cx="72701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라벨 데이터를 확인해보니 불균형 데이터로 확인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데이터 </a:t>
            </a:r>
            <a:r>
              <a:rPr lang="ko-KR" altLang="en-US" sz="2000" dirty="0" err="1" smtClean="0"/>
              <a:t>리샘플링</a:t>
            </a:r>
            <a:r>
              <a:rPr lang="ko-KR" altLang="en-US" sz="2000" dirty="0" smtClean="0"/>
              <a:t> 기법을 활용하여 라벨이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인 데이터를 증가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Class1</a:t>
            </a:r>
            <a:r>
              <a:rPr lang="ko-KR" altLang="en-US" sz="2000" dirty="0" smtClean="0"/>
              <a:t>의 재현도 점수가 소폭 상승</a:t>
            </a:r>
            <a:endParaRPr lang="en-US" altLang="ko-KR" sz="2000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947" y="1175309"/>
            <a:ext cx="282892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237" y="1375334"/>
            <a:ext cx="339090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67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1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199" y="98091"/>
            <a:ext cx="39213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Modeling</a:t>
            </a:r>
            <a:endParaRPr lang="ko-KR" altLang="en-US" sz="3200" b="1" dirty="0">
              <a:solidFill>
                <a:schemeClr val="bg1"/>
              </a:solidFill>
            </a:endParaRPr>
          </a:p>
          <a:p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29" y="1655885"/>
            <a:ext cx="48482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56937" y="2551235"/>
            <a:ext cx="37689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훈련 데이터와 검증 데이터의 비율을 </a:t>
            </a:r>
            <a:r>
              <a:rPr lang="en-US" altLang="ko-KR" sz="2000" dirty="0" smtClean="0"/>
              <a:t>7 : 3 </a:t>
            </a:r>
            <a:r>
              <a:rPr lang="ko-KR" altLang="en-US" sz="2000" dirty="0" smtClean="0"/>
              <a:t>으로 분할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LGBM </a:t>
            </a:r>
            <a:r>
              <a:rPr lang="ko-KR" altLang="en-US" sz="2000" dirty="0" smtClean="0"/>
              <a:t>튜닝을 활용하여 최적의 </a:t>
            </a:r>
            <a:r>
              <a:rPr lang="ko-KR" altLang="en-US" sz="2000" dirty="0" err="1" smtClean="0"/>
              <a:t>파라미터를</a:t>
            </a:r>
            <a:r>
              <a:rPr lang="ko-KR" altLang="en-US" sz="2000" dirty="0" smtClean="0"/>
              <a:t> 확인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CLASS1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재현율을</a:t>
            </a:r>
            <a:r>
              <a:rPr lang="ko-KR" altLang="en-US" sz="2000" dirty="0" smtClean="0"/>
              <a:t> 높이고 싶기에 가중치를 </a:t>
            </a:r>
            <a:r>
              <a:rPr lang="en-US" altLang="ko-KR" sz="2000" dirty="0" smtClean="0"/>
              <a:t>CLASS1</a:t>
            </a:r>
            <a:r>
              <a:rPr lang="ko-KR" altLang="en-US" sz="2000" dirty="0" smtClean="0"/>
              <a:t>에 두어 모델링 진행</a:t>
            </a:r>
            <a:endParaRPr lang="en-US" altLang="ko-KR" sz="2000" dirty="0" smtClean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29" y="2551235"/>
            <a:ext cx="4977179" cy="3230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056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1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199" y="98091"/>
            <a:ext cx="39213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결론</a:t>
            </a:r>
            <a:endParaRPr lang="ko-KR" altLang="en-US" sz="3200" b="1" dirty="0">
              <a:solidFill>
                <a:schemeClr val="bg1"/>
              </a:solidFill>
            </a:endParaRPr>
          </a:p>
          <a:p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56" y="1509417"/>
            <a:ext cx="5167444" cy="4486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46983" y="915053"/>
            <a:ext cx="474784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70C0"/>
                </a:solidFill>
              </a:rPr>
              <a:t>결론</a:t>
            </a:r>
            <a:endParaRPr lang="en-US" altLang="ko-KR" sz="20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실제로 수신 확인한 데이터 중 수신 확인할 것이라 예측한 비율은 </a:t>
            </a:r>
            <a:r>
              <a:rPr lang="en-US" altLang="ko-KR" sz="2000" dirty="0" smtClean="0"/>
              <a:t>58% (CLASS1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재현율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실제로 수신 확인하지 않은 데이터 중 수신 확인하지 않을 것이라 예측한 비율은 </a:t>
            </a:r>
            <a:r>
              <a:rPr lang="en-US" altLang="ko-KR" sz="2000" dirty="0" smtClean="0"/>
              <a:t>76% (CLASS 0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재현</a:t>
            </a:r>
            <a:r>
              <a:rPr lang="ko-KR" altLang="en-US" sz="2000" dirty="0" err="1"/>
              <a:t>율</a:t>
            </a:r>
            <a:r>
              <a:rPr lang="en-US" altLang="ko-KR" sz="20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</a:rPr>
              <a:t>한계점</a:t>
            </a:r>
            <a:endParaRPr lang="en-US" altLang="ko-KR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2000" dirty="0" err="1" smtClean="0"/>
              <a:t>크롤링</a:t>
            </a:r>
            <a:r>
              <a:rPr lang="ko-KR" altLang="en-US" sz="2000" dirty="0" smtClean="0"/>
              <a:t> 과정의 복잡성으로 인한 데이터 양 부족</a:t>
            </a:r>
            <a:endParaRPr lang="en-US" altLang="ko-KR" sz="2000" dirty="0"/>
          </a:p>
          <a:p>
            <a:r>
              <a:rPr lang="en-US" altLang="ko-KR" sz="2000" dirty="0" smtClean="0"/>
              <a:t>IMBALANCED DATA</a:t>
            </a:r>
            <a:r>
              <a:rPr lang="ko-KR" altLang="en-US" sz="2000" dirty="0" smtClean="0"/>
              <a:t>로 인한 예측의 어려움</a:t>
            </a:r>
            <a:endParaRPr lang="en-US" altLang="ko-KR" sz="2000" dirty="0" smtClean="0"/>
          </a:p>
          <a:p>
            <a:r>
              <a:rPr lang="en-US" altLang="ko-KR" sz="2000" dirty="0" smtClean="0"/>
              <a:t>CLASS1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재현율을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에 가깝게 하여 놓치는 메일이 없게끔 필요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8535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4000"/>
            <a:lum/>
          </a:blip>
          <a:srcRect/>
          <a:stretch>
            <a:fillRect l="-1000" t="-1000" r="-1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4C3423D7-087D-46C1-BC79-6D4CD18A0BF8}"/>
              </a:ext>
            </a:extLst>
          </p:cNvPr>
          <p:cNvSpPr txBox="1"/>
          <p:nvPr/>
        </p:nvSpPr>
        <p:spPr>
          <a:xfrm rot="21030321">
            <a:off x="2568912" y="2739344"/>
            <a:ext cx="7054175" cy="1200329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03CF5D"/>
                </a:solidFill>
                <a:latin typeface="Arial Black" panose="020B0A04020102020204" pitchFamily="34" charset="0"/>
              </a:rPr>
              <a:t>THANK YOU:)</a:t>
            </a:r>
            <a:endParaRPr lang="ko-KR" altLang="en-US" sz="7200" dirty="0">
              <a:solidFill>
                <a:srgbClr val="03CF5D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3828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1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199" y="98091"/>
            <a:ext cx="1055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목차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88823" y="2529961"/>
            <a:ext cx="1781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제안</a:t>
            </a:r>
            <a:endParaRPr lang="ko-KR" altLang="en-US" sz="2800" b="1" dirty="0"/>
          </a:p>
        </p:txBody>
      </p:sp>
      <p:sp>
        <p:nvSpPr>
          <p:cNvPr id="6" name="타원 5"/>
          <p:cNvSpPr/>
          <p:nvPr/>
        </p:nvSpPr>
        <p:spPr>
          <a:xfrm>
            <a:off x="1137131" y="2721206"/>
            <a:ext cx="123092" cy="1308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042134" y="2568399"/>
            <a:ext cx="1488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크롤링</a:t>
            </a:r>
            <a:endParaRPr lang="ko-KR" altLang="en-US" sz="2800" b="1" dirty="0"/>
          </a:p>
        </p:txBody>
      </p:sp>
      <p:sp>
        <p:nvSpPr>
          <p:cNvPr id="12" name="타원 11"/>
          <p:cNvSpPr/>
          <p:nvPr/>
        </p:nvSpPr>
        <p:spPr>
          <a:xfrm>
            <a:off x="2845754" y="2726168"/>
            <a:ext cx="123092" cy="1308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23333" y="2568399"/>
            <a:ext cx="1781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전처리</a:t>
            </a:r>
            <a:endParaRPr lang="ko-KR" alt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371582" y="4481846"/>
            <a:ext cx="1781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TF-IDF</a:t>
            </a:r>
            <a:endParaRPr lang="ko-KR" altLang="en-US" sz="2800" b="1" dirty="0"/>
          </a:p>
        </p:txBody>
      </p:sp>
      <p:sp>
        <p:nvSpPr>
          <p:cNvPr id="16" name="타원 15"/>
          <p:cNvSpPr/>
          <p:nvPr/>
        </p:nvSpPr>
        <p:spPr>
          <a:xfrm>
            <a:off x="990584" y="4693408"/>
            <a:ext cx="123092" cy="1308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284674" y="2595363"/>
            <a:ext cx="2145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토픽 모델링</a:t>
            </a:r>
            <a:endParaRPr lang="ko-KR" alt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010391" y="2590401"/>
            <a:ext cx="150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토큰화</a:t>
            </a:r>
            <a:endParaRPr lang="ko-KR" alt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042134" y="4558756"/>
            <a:ext cx="2338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Imbalanced</a:t>
            </a:r>
            <a:endParaRPr lang="en-US" altLang="ko-KR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146433" y="4431798"/>
            <a:ext cx="2145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Features</a:t>
            </a:r>
          </a:p>
          <a:p>
            <a:r>
              <a:rPr lang="en-US" altLang="ko-KR" sz="1600" b="1" dirty="0" smtClean="0"/>
              <a:t> selection</a:t>
            </a:r>
            <a:endParaRPr lang="ko-KR" alt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875582" y="4484553"/>
            <a:ext cx="2145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Modeling</a:t>
            </a:r>
            <a:endParaRPr lang="ko-KR" altLang="en-US" sz="2800" b="1" dirty="0"/>
          </a:p>
        </p:txBody>
      </p:sp>
      <p:sp>
        <p:nvSpPr>
          <p:cNvPr id="28" name="타원 27"/>
          <p:cNvSpPr/>
          <p:nvPr/>
        </p:nvSpPr>
        <p:spPr>
          <a:xfrm>
            <a:off x="2798839" y="4693408"/>
            <a:ext cx="123092" cy="1308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4900241" y="4693408"/>
            <a:ext cx="123092" cy="1308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664565" y="4640653"/>
            <a:ext cx="123092" cy="1308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9126412" y="4693408"/>
            <a:ext cx="123092" cy="1308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4824031" y="2721206"/>
            <a:ext cx="123092" cy="1308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6676281" y="2721206"/>
            <a:ext cx="123092" cy="1308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9108827" y="2762406"/>
            <a:ext cx="123092" cy="1308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9442935" y="4484553"/>
            <a:ext cx="2145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결론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734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404570" y="1348983"/>
            <a:ext cx="9790236" cy="5009109"/>
          </a:xfrm>
          <a:prstGeom prst="roundRect">
            <a:avLst/>
          </a:prstGeom>
          <a:ln>
            <a:solidFill>
              <a:srgbClr val="33FF9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1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199" y="98091"/>
            <a:ext cx="3921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제안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7884" y="2268487"/>
            <a:ext cx="77636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요즘 사람들에게는 하루마다 많은 메일 수신이 온다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하지만 많은 메일 속에는 사람들에게 중요한 메일도 있지만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광고성</a:t>
            </a:r>
            <a:r>
              <a:rPr lang="ko-KR" altLang="en-US" sz="2000" dirty="0" smtClean="0"/>
              <a:t> 메일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인증 메일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알림 메일 등 많은 종류의 메일이 섞여 있고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우리는 이 메일을 전부 확인하기 위해서는 시간이 소모 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그렇기에 이때까지 사용자의 메일 읽음 여부 데이터를 통해 사용자 기반 메일을 읽을 것인지에 대한 예측을 하여 필요하거나 중요한 메일이 올 경우에만 알릴 수 있는 시스템을 구현하고자 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62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9" y="718035"/>
            <a:ext cx="6283569" cy="6153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1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457199" y="98091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>
                <a:solidFill>
                  <a:schemeClr val="bg1"/>
                </a:solidFill>
              </a:rPr>
              <a:t>크롤링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7" y="718035"/>
            <a:ext cx="6283568" cy="6153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7" y="718035"/>
            <a:ext cx="6283568" cy="6139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9" y="718035"/>
            <a:ext cx="6283569" cy="622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7" y="718035"/>
            <a:ext cx="6283567" cy="622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808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322" y="1441938"/>
            <a:ext cx="8952342" cy="4400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02877" y="284105"/>
            <a:ext cx="3774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solidFill>
                  <a:srgbClr val="00B050"/>
                </a:solidFill>
              </a:rPr>
              <a:t>데이터프레임</a:t>
            </a:r>
            <a:endParaRPr lang="ko-KR" alt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84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199" y="98091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전처리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596" y="2664080"/>
            <a:ext cx="35718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40596" y="1987072"/>
            <a:ext cx="3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날짜 데이터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25" y="2664080"/>
            <a:ext cx="33242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68999" y="1954806"/>
            <a:ext cx="3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읽음 여부 데이터</a:t>
            </a:r>
            <a:endParaRPr lang="ko-KR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596" y="4809022"/>
            <a:ext cx="45434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40596" y="4056180"/>
            <a:ext cx="3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메일 내용 데이터</a:t>
            </a:r>
            <a:endParaRPr lang="ko-KR" alt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25" y="4913797"/>
            <a:ext cx="52387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92825" y="4088391"/>
            <a:ext cx="3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텍스트 데이터 길이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28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1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199" y="98091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토큰화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40" y="2110117"/>
            <a:ext cx="6726237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40" y="1779694"/>
            <a:ext cx="55816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159260" y="2313682"/>
            <a:ext cx="37689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메일의 발신자 </a:t>
            </a:r>
            <a:r>
              <a:rPr lang="en-US" altLang="ko-KR" sz="2000" dirty="0" smtClean="0"/>
              <a:t>+ </a:t>
            </a:r>
            <a:r>
              <a:rPr lang="ko-KR" altLang="en-US" sz="2000" dirty="0" smtClean="0"/>
              <a:t>메일 제목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메일의 내용 토큰화 진행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한글과 영어 문서를 구별하여 각각 명사 토큰화 진행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한 글자 토큰 제거</a:t>
            </a:r>
            <a:endParaRPr lang="ko-KR" altLang="en-US" sz="20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40" y="4375769"/>
            <a:ext cx="6726237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76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1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199" y="98091"/>
            <a:ext cx="39213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Topic Modeling</a:t>
            </a:r>
          </a:p>
          <a:p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11" y="1416294"/>
            <a:ext cx="616896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737230" y="1803728"/>
            <a:ext cx="376897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Perplexity </a:t>
            </a:r>
            <a:r>
              <a:rPr lang="ko-KR" altLang="en-US" sz="2000" dirty="0" smtClean="0"/>
              <a:t>점수 검사 시  </a:t>
            </a:r>
            <a:r>
              <a:rPr lang="en-US" altLang="ko-KR" sz="2000" dirty="0" smtClean="0"/>
              <a:t>50</a:t>
            </a:r>
            <a:r>
              <a:rPr lang="ko-KR" altLang="en-US" sz="2000" dirty="0" smtClean="0"/>
              <a:t>개까지 점수가 계속 낮아짐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너무 큰 토픽 개수는 오히려 해가 될 것이라 생각하여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개로 선정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문서 별 가장 큰 토픽의 가중치를 문서마다의 </a:t>
            </a:r>
            <a:r>
              <a:rPr lang="ko-KR" altLang="en-US" sz="2000" dirty="0" err="1" smtClean="0"/>
              <a:t>피쳐로</a:t>
            </a:r>
            <a:r>
              <a:rPr lang="ko-KR" altLang="en-US" sz="2000" dirty="0" smtClean="0"/>
              <a:t> 사용</a:t>
            </a:r>
            <a:endParaRPr lang="en-US" altLang="ko-KR" sz="2000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902" y="4276823"/>
            <a:ext cx="40481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732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1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198" y="98091"/>
            <a:ext cx="50292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>
                <a:solidFill>
                  <a:schemeClr val="bg1"/>
                </a:solidFill>
              </a:rPr>
              <a:t>Topic Modeling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시각화</a:t>
            </a:r>
            <a:endParaRPr lang="en-US" altLang="ko-KR" sz="3200" b="1" dirty="0" smtClean="0">
              <a:solidFill>
                <a:schemeClr val="bg1"/>
              </a:solidFill>
            </a:endParaRPr>
          </a:p>
          <a:p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748" y="2231566"/>
            <a:ext cx="5163344" cy="304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969" y="2231566"/>
            <a:ext cx="5222630" cy="3077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67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264</Words>
  <Application>Microsoft Office PowerPoint</Application>
  <PresentationFormat>사용자 지정</PresentationFormat>
  <Paragraphs>78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고민성</cp:lastModifiedBy>
  <cp:revision>83</cp:revision>
  <dcterms:created xsi:type="dcterms:W3CDTF">2020-01-09T02:15:00Z</dcterms:created>
  <dcterms:modified xsi:type="dcterms:W3CDTF">2022-06-19T13:40:45Z</dcterms:modified>
</cp:coreProperties>
</file>