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  <p:sldMasterId id="2147483763" r:id="rId5"/>
  </p:sldMasterIdLst>
  <p:sldIdLst>
    <p:sldId id="257" r:id="rId6"/>
    <p:sldId id="277" r:id="rId7"/>
    <p:sldId id="278" r:id="rId8"/>
    <p:sldId id="279" r:id="rId9"/>
    <p:sldId id="280" r:id="rId10"/>
    <p:sldId id="265" r:id="rId11"/>
    <p:sldId id="270" r:id="rId12"/>
    <p:sldId id="266" r:id="rId13"/>
    <p:sldId id="271" r:id="rId14"/>
    <p:sldId id="267" r:id="rId15"/>
    <p:sldId id="268" r:id="rId16"/>
    <p:sldId id="269" r:id="rId17"/>
    <p:sldId id="272" r:id="rId18"/>
    <p:sldId id="273" r:id="rId19"/>
    <p:sldId id="274" r:id="rId20"/>
    <p:sldId id="275" r:id="rId21"/>
    <p:sldId id="276" r:id="rId22"/>
    <p:sldId id="258" r:id="rId23"/>
    <p:sldId id="259" r:id="rId24"/>
    <p:sldId id="261" r:id="rId25"/>
    <p:sldId id="260" r:id="rId26"/>
    <p:sldId id="262" r:id="rId27"/>
    <p:sldId id="263" r:id="rId28"/>
    <p:sldId id="264" r:id="rId29"/>
    <p:sldId id="28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8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B1E87-8089-480B-B0AD-B087704C77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0F701-805E-445F-AF74-D360C0C92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D2356-C33C-4352-9A4A-B194FEF62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A10B6-056E-4D37-B9BD-A29AB38CD745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9356E-92EC-46E5-BB7C-B71336736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50DE7-9C50-4588-B984-42C42B9E7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03D-18C1-414B-9A55-EA0A52760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890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B8086-333A-4332-8A2E-FD76DDA5F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69509-1C3B-4034-B41C-4B264EA99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E728B-B8C3-49AA-9F30-5E4BBABA4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A10B6-056E-4D37-B9BD-A29AB38CD745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E3790-75C9-449C-8590-86C8AA383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64EFA-1A07-4572-9C41-7D319FFF8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03D-18C1-414B-9A55-EA0A52760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737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E5608-6BDF-469F-A5AD-49B0F9D7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8CE85-0D94-475F-971A-21BFDB587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0061E-6273-437C-AF9B-E1588CB7C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A10B6-056E-4D37-B9BD-A29AB38CD745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B050D-94A7-4CCF-8042-C9A685C96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06298-F3D1-4CA4-A717-67F40A83C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03D-18C1-414B-9A55-EA0A52760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732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201C-8160-4060-8399-3A977E246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96DF8-B6BC-462B-969D-7E11D2415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81114-B341-4193-8675-D443789EA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A7F80-633B-474E-B7DC-8F555AE78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A10B6-056E-4D37-B9BD-A29AB38CD745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7D79F-C059-4ACA-81A6-5B30B0E7C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0453E-54A9-4B62-BAA6-46BC49B56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03D-18C1-414B-9A55-EA0A52760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673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F0DB8-F108-45A9-85F3-734AA65AA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0DB59-42AC-4D0E-ADD2-4C6135F36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9C196-5223-4C9F-9333-4B761F39A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6F1FA7-20EA-4B56-A8D3-FAF757DDC9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7FCE90-E565-466F-A8D7-93F4FE57AB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4000CC-F792-4AAD-ABDE-FA5A38109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A10B6-056E-4D37-B9BD-A29AB38CD745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14C136-1B2B-4200-BD6B-30A649561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81E8CC-7E7E-4521-82FC-63E40B3C3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03D-18C1-414B-9A55-EA0A52760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4421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1CC93-2992-4AAE-AD67-3269DA08E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AA1D72-CDF6-4140-877A-E9FEB527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A10B6-056E-4D37-B9BD-A29AB38CD745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273305-2E24-4E1F-9C97-95693F129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85413E-20EE-4F6B-BFFF-96A3C1712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03D-18C1-414B-9A55-EA0A52760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9674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4E3976-3E40-40C2-B12B-D15327A9A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A10B6-056E-4D37-B9BD-A29AB38CD745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371BC2-22C1-4796-B202-945AD66B6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C1CB2F-F0A7-4930-BE0E-B31694AAC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03D-18C1-414B-9A55-EA0A52760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0521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CC9CF-1A8A-438D-B3B9-5E2E3247A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BEA08-FD6C-4D72-9DA6-5E16E5342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885CE6-FCD8-4A61-B519-BA4F4325A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2960-5FFE-4E6C-82D4-97575074D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A10B6-056E-4D37-B9BD-A29AB38CD745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52576-68EA-434A-B71B-0DCC3417D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9046E-0374-4980-8522-D799FE0FF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03D-18C1-414B-9A55-EA0A52760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315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F09B7-F812-4E40-9943-88B46A3AC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517704-375C-442B-8049-294E9892C0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C48488-5C7F-4B7C-BC96-BEDFA868D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6A4F7-BAD6-486C-B506-F5195EFD1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A10B6-056E-4D37-B9BD-A29AB38CD745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01885-9C71-4082-BE89-7DA926F0E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CC138-B5D6-4E4B-8B39-563647847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03D-18C1-414B-9A55-EA0A52760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1221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283D6-57FE-46FD-B4D3-18C2DF5CC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9A286B-F092-48EB-AC45-A99F33A30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6849E-3793-4C50-8E6B-7DFF6A1C7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A10B6-056E-4D37-B9BD-A29AB38CD745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EA7EC-A779-42B7-B0ED-197A634B4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FB3D7-A45E-44ED-9313-43FE0DE4B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03D-18C1-414B-9A55-EA0A52760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7460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E4C955-31C4-4E90-8448-E411D6A07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41F11C-C5F0-41DB-B6BE-EA7EB4E49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DF281-CEDE-4D3F-9581-A0F0BD3B9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A10B6-056E-4D37-B9BD-A29AB38CD745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125CE-403E-4343-A52E-CA37FB3E6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EBE9D-519A-4CBA-B4E9-B48D15A9A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03D-18C1-414B-9A55-EA0A52760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234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08B701-C3FD-4369-B39F-C34759947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4D193-3CB3-467B-977E-D672596EC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7768A-8E7E-4B9F-9B7A-F1DEA2DF9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A10B6-056E-4D37-B9BD-A29AB38CD745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2F80E-CD3A-41FC-8766-757C648B9D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4D5BF-91D4-49E0-A721-E7E5700FF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6803D-18C1-414B-9A55-EA0A52760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561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ee/6/tutorial/doc/gipjf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sz="4400" dirty="0"/>
              <a:t>MESSAGE DRIVEN BEAN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86594" y="3762270"/>
            <a:ext cx="6210131" cy="2724255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CHANDEESH (20MX107)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RUBA PRIYA DHARSHINI K (20MX119)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HARIHARAN B (20MX207)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SHERWIN RICHARD (20MX218)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SRI GURU PRASATH M (20MX220)</a:t>
            </a:r>
          </a:p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b="1" i="0" dirty="0">
                <a:solidFill>
                  <a:srgbClr val="3D3B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Life in the Method-Ready Pool</a:t>
            </a:r>
            <a:endParaRPr lang="en-US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C051C5-07BD-4079-9286-3E599558D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an instance is in the Method-Ready Pool, it is ready to handle incoming messages. When a message is delivered to an MDB, it is delegated to any available instance in the Method-Ready Pool. </a:t>
            </a:r>
          </a:p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the instance is executing the request, it is unavailable to process other messages. </a:t>
            </a:r>
          </a:p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MDB can handle many messages simultaneously, delegating the responsibility of handling each message to a different MDB instance.</a:t>
            </a:r>
          </a:p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message is delegated to an instance by the container, the MDB instance’s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MessageDrivenContext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changes to reflect the new transaction context. </a:t>
            </a:r>
            <a:r>
              <a:rPr lang="en-US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instance has finished, it is immediately available to handle a new message.</a:t>
            </a:r>
            <a:endParaRPr lang="en-IN" sz="4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846770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0"/>
            <a:ext cx="11029616" cy="1890876"/>
          </a:xfrm>
        </p:spPr>
        <p:txBody>
          <a:bodyPr>
            <a:normAutofit/>
          </a:bodyPr>
          <a:lstStyle/>
          <a:p>
            <a:pPr algn="ctr"/>
            <a:r>
              <a:rPr lang="en-US" sz="3200" b="1" i="0" dirty="0">
                <a:solidFill>
                  <a:srgbClr val="3D3B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Transitioning Out of the Method-Ready Pool: The Death of an MDB Instance</a:t>
            </a:r>
            <a:br>
              <a:rPr lang="en-US" sz="3200" b="1" i="0" dirty="0">
                <a:solidFill>
                  <a:srgbClr val="3D3B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C051C5-07BD-4079-9286-3E599558D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Bean instances leave the Method-Ready Pool for the Does Not Exist state when the server no longer needs them. </a:t>
            </a:r>
          </a:p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occurs when the server decides to reduce the total size of the Method-Ready Pool by evicting one or more instances from memory. </a:t>
            </a:r>
          </a:p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begins by invoking the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ejbRemove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method on the instance. At this time, the bean instance should perform any necessary cleanup operations, such as closing open resources. </a:t>
            </a:r>
          </a:p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ejbRemove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method is invoked only once in the life cycle of an MDB instance—when it is about to transition to the Does Not Exist state. </a:t>
            </a:r>
          </a:p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the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ejbRemove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method, the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MessageDrivenContext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access to the JNDI ENC are still available to the bean instance.</a:t>
            </a:r>
          </a:p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Following the execution of the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ejbRemove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method, the bean is dereferenced and eventually garbage collected.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105854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JMS API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C051C5-07BD-4079-9286-3E599558D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The Java Message Service is a Java API that allows applications to create, send, receive, and read messages.</a:t>
            </a:r>
          </a:p>
          <a:p>
            <a:pPr marL="0" indent="0">
              <a:buNone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 Designed by Sun and several partner companies, the JMS API defines a common set of interfaces and associated semantics that allow programs written in the Java programming language to communicate with other messaging implementations.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015425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JMS API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C051C5-07BD-4079-9286-3E599558D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9467" y="2178939"/>
            <a:ext cx="11029615" cy="3634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 JMS API enables communication that is not only loosely coupled but also: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                (I)   Asynchronous</a:t>
            </a:r>
            <a:endParaRPr lang="en-IN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		   (II)  Reliable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564653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WHEN TO USE JMS API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C051C5-07BD-4079-9286-3E599558D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An enterprise application provider is likely to choose a messaging API over a tightly coupled API, such as a remote procedure call (RPC)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392699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C051C5-07BD-4079-9286-3E599558D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026414"/>
            <a:ext cx="11029615" cy="2297811"/>
          </a:xfrm>
        </p:spPr>
        <p:txBody>
          <a:bodyPr>
            <a:normAutofit/>
          </a:bodyPr>
          <a:lstStyle/>
          <a:p>
            <a:r>
              <a:rPr lang="en-US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Manufacturing is only one example of how an enterprise can use the JMS API. Retail applications, financial services applications, health services applications, and many others can make use of messaging.</a:t>
            </a:r>
            <a:endParaRPr lang="en-IN" sz="3200" dirty="0"/>
          </a:p>
        </p:txBody>
      </p:sp>
      <p:pic>
        <p:nvPicPr>
          <p:cNvPr id="4" name="Picture 3" descr="Diagram showing messaging between various departments in an enterprise">
            <a:extLst>
              <a:ext uri="{FF2B5EF4-FFF2-40B4-BE49-F238E27FC236}">
                <a16:creationId xmlns:a16="http://schemas.microsoft.com/office/drawing/2014/main" id="{C4F3E116-D7BA-4978-8A29-B7AE9181FAE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3648075"/>
            <a:ext cx="6324600" cy="27407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7529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JMS API SENDER ARCHITECHURE</a:t>
            </a:r>
          </a:p>
        </p:txBody>
      </p:sp>
      <p:pic>
        <p:nvPicPr>
          <p:cNvPr id="1030" name="Picture 6" descr="JMS Architecture and JMS API Architecture - JournalDev">
            <a:extLst>
              <a:ext uri="{FF2B5EF4-FFF2-40B4-BE49-F238E27FC236}">
                <a16:creationId xmlns:a16="http://schemas.microsoft.com/office/drawing/2014/main" id="{595C8868-0F6A-4D75-91E3-AAB605F4B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950" y="2295524"/>
            <a:ext cx="5067300" cy="442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1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JMS API RECEIVER ARCHITECHURE</a:t>
            </a:r>
          </a:p>
        </p:txBody>
      </p:sp>
      <p:pic>
        <p:nvPicPr>
          <p:cNvPr id="4" name="Picture 2" descr="JMS Architecture and JMS API Architecture - JournalDev">
            <a:extLst>
              <a:ext uri="{FF2B5EF4-FFF2-40B4-BE49-F238E27FC236}">
                <a16:creationId xmlns:a16="http://schemas.microsoft.com/office/drawing/2014/main" id="{953ED410-818F-4E05-9CB8-5F75D8D30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5" y="2171699"/>
            <a:ext cx="4991100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293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JAVA API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C051C5-07BD-4079-9286-3E599558D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JAVA API</a:t>
            </a:r>
          </a:p>
          <a:p>
            <a:r>
              <a:rPr lang="en-US" sz="3200" dirty="0"/>
              <a:t>NEED FOR JAVA API</a:t>
            </a:r>
          </a:p>
          <a:p>
            <a:r>
              <a:rPr lang="en-US" sz="3200" dirty="0"/>
              <a:t>TYPES OF API</a:t>
            </a:r>
          </a:p>
          <a:p>
            <a:r>
              <a:rPr lang="en-US" sz="3200" dirty="0"/>
              <a:t>ADVANTAGES OF API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19100"/>
            <a:ext cx="11029616" cy="118872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WHAT IS JAVA?</a:t>
            </a:r>
          </a:p>
        </p:txBody>
      </p:sp>
      <p:pic>
        <p:nvPicPr>
          <p:cNvPr id="1026" name="Picture 2" descr="Cybercriminals Mourn Java Plug-In Death - BankInfoSecurity">
            <a:extLst>
              <a:ext uri="{FF2B5EF4-FFF2-40B4-BE49-F238E27FC236}">
                <a16:creationId xmlns:a16="http://schemas.microsoft.com/office/drawing/2014/main" id="{9448BED3-E654-4649-8EB2-CB1ACF30CB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2150665"/>
            <a:ext cx="1471613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ava Runtime Environment Swing Graphical user interface, others, text,  logo, web Application png | PNGWing">
            <a:extLst>
              <a:ext uri="{FF2B5EF4-FFF2-40B4-BE49-F238E27FC236}">
                <a16:creationId xmlns:a16="http://schemas.microsoft.com/office/drawing/2014/main" id="{490CEEF2-8031-46A1-A9FF-148F3D82D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594" y="4027090"/>
            <a:ext cx="2524125" cy="133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nstall Java 11 on CentOS 7 / Fedora 29 / Fedora 28 | ComputingForGeeks">
            <a:extLst>
              <a:ext uri="{FF2B5EF4-FFF2-40B4-BE49-F238E27FC236}">
                <a16:creationId xmlns:a16="http://schemas.microsoft.com/office/drawing/2014/main" id="{0A443E0F-1A4E-4C06-A327-F2CAC295D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2025" y="3488729"/>
            <a:ext cx="2314575" cy="1413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013B8EA3-589E-44BF-9D0E-0690806DD94A}"/>
              </a:ext>
            </a:extLst>
          </p:cNvPr>
          <p:cNvCxnSpPr>
            <a:cxnSpLocks/>
          </p:cNvCxnSpPr>
          <p:nvPr/>
        </p:nvCxnSpPr>
        <p:spPr>
          <a:xfrm>
            <a:off x="2257426" y="2646502"/>
            <a:ext cx="6426993" cy="11981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5CA8C72-0DA8-4979-9347-09577D5D2C44}"/>
              </a:ext>
            </a:extLst>
          </p:cNvPr>
          <p:cNvCxnSpPr/>
          <p:nvPr/>
        </p:nvCxnSpPr>
        <p:spPr>
          <a:xfrm>
            <a:off x="2257426" y="3170832"/>
            <a:ext cx="1676399" cy="127436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411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MEAASAGE DRIVEN BEAN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C051C5-07BD-4079-9286-3E599558D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9943" y="2683764"/>
            <a:ext cx="8905708" cy="2711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A 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message-driven bean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is an enterprise bean that allows Java EE applications to process messages asynchronously.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260645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JDK</a:t>
            </a:r>
          </a:p>
        </p:txBody>
      </p:sp>
      <p:pic>
        <p:nvPicPr>
          <p:cNvPr id="6" name="Picture 4" descr="Install Java 11 on CentOS 7 / Fedora 29 / Fedora 28 | ComputingForGeeks">
            <a:extLst>
              <a:ext uri="{FF2B5EF4-FFF2-40B4-BE49-F238E27FC236}">
                <a16:creationId xmlns:a16="http://schemas.microsoft.com/office/drawing/2014/main" id="{14654FE9-4DFD-4EE2-9B0C-26FE3FA84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2177256"/>
            <a:ext cx="2314575" cy="1413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Compiler Font - iFonts.xyz">
            <a:extLst>
              <a:ext uri="{FF2B5EF4-FFF2-40B4-BE49-F238E27FC236}">
                <a16:creationId xmlns:a16="http://schemas.microsoft.com/office/drawing/2014/main" id="{CE806D30-AAA2-4F55-9F1F-501B05D65A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7" t="22989" r="10201" b="27012"/>
          <a:stretch/>
        </p:blipFill>
        <p:spPr bwMode="auto">
          <a:xfrm>
            <a:off x="2152650" y="4797419"/>
            <a:ext cx="2162175" cy="1022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JVM | What is Java Virtual Machine &amp; its Architecture">
            <a:extLst>
              <a:ext uri="{FF2B5EF4-FFF2-40B4-BE49-F238E27FC236}">
                <a16:creationId xmlns:a16="http://schemas.microsoft.com/office/drawing/2014/main" id="{60A654B8-C7F0-438D-9E8D-8B0FE9CF9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952" y="4797419"/>
            <a:ext cx="2271715" cy="1022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Java API | Developing Restful APIs | Rest API In Java | Java Tutorial |  Java Training | Edureka - YouTube">
            <a:extLst>
              <a:ext uri="{FF2B5EF4-FFF2-40B4-BE49-F238E27FC236}">
                <a16:creationId xmlns:a16="http://schemas.microsoft.com/office/drawing/2014/main" id="{EB9E9378-6D4B-4592-BE98-CB7721B25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487" y="4797419"/>
            <a:ext cx="1766888" cy="102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F697B0C-1E61-4DE2-B969-1E7E60735C97}"/>
              </a:ext>
            </a:extLst>
          </p:cNvPr>
          <p:cNvCxnSpPr/>
          <p:nvPr/>
        </p:nvCxnSpPr>
        <p:spPr>
          <a:xfrm rot="16200000" flipH="1">
            <a:off x="1435103" y="3622672"/>
            <a:ext cx="1206494" cy="11430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920371F-296B-4AFA-9414-5A7BC0AEDE44}"/>
              </a:ext>
            </a:extLst>
          </p:cNvPr>
          <p:cNvCxnSpPr>
            <a:endCxn id="8" idx="0"/>
          </p:cNvCxnSpPr>
          <p:nvPr/>
        </p:nvCxnSpPr>
        <p:spPr>
          <a:xfrm>
            <a:off x="2266950" y="3429000"/>
            <a:ext cx="4183860" cy="136841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F9A073A-71D3-4579-82B8-D90A95721934}"/>
              </a:ext>
            </a:extLst>
          </p:cNvPr>
          <p:cNvCxnSpPr>
            <a:endCxn id="9" idx="0"/>
          </p:cNvCxnSpPr>
          <p:nvPr/>
        </p:nvCxnSpPr>
        <p:spPr>
          <a:xfrm>
            <a:off x="2895767" y="2686050"/>
            <a:ext cx="6841164" cy="211136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108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JAVA API</a:t>
            </a:r>
          </a:p>
        </p:txBody>
      </p:sp>
      <p:pic>
        <p:nvPicPr>
          <p:cNvPr id="2050" name="Picture 2" descr="What is Java API and The Need for Java APIs?">
            <a:extLst>
              <a:ext uri="{FF2B5EF4-FFF2-40B4-BE49-F238E27FC236}">
                <a16:creationId xmlns:a16="http://schemas.microsoft.com/office/drawing/2014/main" id="{7625FCF8-4D50-44B1-984C-DBD9D648D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2705100"/>
            <a:ext cx="516255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516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NEED FOR JAVA API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C051C5-07BD-4079-9286-3E599558D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Streamline Operating Procedures</a:t>
            </a:r>
            <a:endParaRPr lang="en-IN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2800" b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Improve Business Techniques</a:t>
            </a:r>
            <a:endParaRPr lang="en-IN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2800" b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Create Powerful Applications</a:t>
            </a:r>
            <a:endParaRPr lang="en-IN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629556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964719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TYPES OF API</a:t>
            </a:r>
          </a:p>
        </p:txBody>
      </p:sp>
      <p:pic>
        <p:nvPicPr>
          <p:cNvPr id="4" name="Picture 3" descr="APIs-in-Java-Types-of-API">
            <a:extLst>
              <a:ext uri="{FF2B5EF4-FFF2-40B4-BE49-F238E27FC236}">
                <a16:creationId xmlns:a16="http://schemas.microsoft.com/office/drawing/2014/main" id="{FCAF366C-564A-422C-9E26-80148A05CFF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2775267"/>
            <a:ext cx="7820025" cy="28254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84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ADVANTAGES OF JAVA API</a:t>
            </a:r>
          </a:p>
        </p:txBody>
      </p:sp>
      <p:pic>
        <p:nvPicPr>
          <p:cNvPr id="4" name="Picture 3" descr="Advantage of Java API">
            <a:extLst>
              <a:ext uri="{FF2B5EF4-FFF2-40B4-BE49-F238E27FC236}">
                <a16:creationId xmlns:a16="http://schemas.microsoft.com/office/drawing/2014/main" id="{E04C9952-D550-4A9E-8451-0F07C7E29B9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219" y="2666999"/>
            <a:ext cx="6504305" cy="3571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5556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442" y="2834640"/>
            <a:ext cx="11029616" cy="118872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1661553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DIFFERENCE BETWEEN MESSAGE DRIVEN BEAN AND SESSION BEAN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C051C5-07BD-4079-9286-3E599558D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The most visible difference between message-driven beans and session beans is that clients do not access message-driven beans through interfaces. Interfaces are described in the section </a:t>
            </a:r>
            <a:r>
              <a:rPr lang="en-IN" sz="3200" b="1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Accessing Enterprise Beans</a:t>
            </a:r>
            <a:r>
              <a:rPr lang="en-IN" sz="3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Unlike a session bean, a message-driven bean has only a bean class.</a:t>
            </a:r>
            <a:endParaRPr lang="en-IN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512209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MESSSAGE DRIVEN BEAN</a:t>
            </a:r>
          </a:p>
        </p:txBody>
      </p:sp>
      <p:pic>
        <p:nvPicPr>
          <p:cNvPr id="3074" name="Picture 2" descr="Message Driven Beans Tutorial">
            <a:extLst>
              <a:ext uri="{FF2B5EF4-FFF2-40B4-BE49-F238E27FC236}">
                <a16:creationId xmlns:a16="http://schemas.microsoft.com/office/drawing/2014/main" id="{BF62B475-DE27-4ED6-B789-6B513A8D6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1" y="3138489"/>
            <a:ext cx="4248150" cy="26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hapter 23 A Message-Driven Bean Example (The Java EE 5 Tutorial)">
            <a:extLst>
              <a:ext uri="{FF2B5EF4-FFF2-40B4-BE49-F238E27FC236}">
                <a16:creationId xmlns:a16="http://schemas.microsoft.com/office/drawing/2014/main" id="{F1118EE9-DC0E-48C3-B3EC-CF5372321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00375"/>
            <a:ext cx="5095875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362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WHEN TO USE A MESSAGE DRIVEN BEAN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C051C5-07BD-4079-9286-3E599558D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receive messages asynchronously, use a message-driven bean.</a:t>
            </a:r>
            <a:endParaRPr lang="en-IN" sz="3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472320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3786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 Cycle of Message Driven Bean</a:t>
            </a:r>
            <a:endParaRPr lang="en-US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C051C5-07BD-4079-9286-3E599558D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Just as the entity and session beans have well-defined life cycles, so does the MDB bean. </a:t>
            </a:r>
          </a:p>
          <a:p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MDB instance’s life cycle has two states:</a:t>
            </a:r>
          </a:p>
          <a:p>
            <a:pPr lvl="2"/>
            <a:r>
              <a:rPr lang="en-US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Does Not Exist</a:t>
            </a:r>
            <a:r>
              <a:rPr lang="en-US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Method-Ready Pool</a:t>
            </a:r>
            <a:r>
              <a:rPr lang="en-US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Method-Ready Pool is similar to the instance pool used for stateless session beans.</a:t>
            </a:r>
          </a:p>
          <a:p>
            <a:pPr marL="0" indent="0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66170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77D36-B110-4562-80AE-C47843E0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 Cycle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2C23E5-09AC-4956-B061-9BF7A862EFE7}"/>
              </a:ext>
            </a:extLst>
          </p:cNvPr>
          <p:cNvSpPr/>
          <p:nvPr/>
        </p:nvSpPr>
        <p:spPr>
          <a:xfrm>
            <a:off x="4314547" y="2396971"/>
            <a:ext cx="2974019" cy="701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Does Not Exist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200CEB-3179-42F4-9E3C-D0643997325C}"/>
              </a:ext>
            </a:extLst>
          </p:cNvPr>
          <p:cNvSpPr/>
          <p:nvPr/>
        </p:nvSpPr>
        <p:spPr>
          <a:xfrm>
            <a:off x="4256841" y="4758428"/>
            <a:ext cx="2974019" cy="7013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Method Ready Pool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72FE9E-C59B-44F0-93C8-74DB844360D0}"/>
              </a:ext>
            </a:extLst>
          </p:cNvPr>
          <p:cNvCxnSpPr/>
          <p:nvPr/>
        </p:nvCxnSpPr>
        <p:spPr>
          <a:xfrm>
            <a:off x="6889072" y="3098307"/>
            <a:ext cx="0" cy="1660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F202696-632D-4B07-8C0C-1B9863320DA4}"/>
              </a:ext>
            </a:extLst>
          </p:cNvPr>
          <p:cNvSpPr txBox="1"/>
          <p:nvPr/>
        </p:nvSpPr>
        <p:spPr>
          <a:xfrm>
            <a:off x="7111014" y="3429000"/>
            <a:ext cx="282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Class.newinstance()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setMessageDrivenContext()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ejbCreate()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8A70DA09-B3D4-476E-8D7D-52AA28F5905F}"/>
              </a:ext>
            </a:extLst>
          </p:cNvPr>
          <p:cNvSpPr/>
          <p:nvPr/>
        </p:nvSpPr>
        <p:spPr>
          <a:xfrm>
            <a:off x="4853865" y="5271598"/>
            <a:ext cx="1895381" cy="1070712"/>
          </a:xfrm>
          <a:prstGeom prst="arc">
            <a:avLst>
              <a:gd name="adj1" fmla="val 20055547"/>
              <a:gd name="adj2" fmla="val 1209706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E83E13-2CE4-47EC-97A6-6EB40AF47B06}"/>
              </a:ext>
            </a:extLst>
          </p:cNvPr>
          <p:cNvSpPr txBox="1"/>
          <p:nvPr/>
        </p:nvSpPr>
        <p:spPr>
          <a:xfrm>
            <a:off x="6278360" y="5788269"/>
            <a:ext cx="142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onMessage()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C301253-7AAF-40FC-B73B-2E2EE0E425B1}"/>
              </a:ext>
            </a:extLst>
          </p:cNvPr>
          <p:cNvCxnSpPr>
            <a:cxnSpLocks/>
          </p:cNvCxnSpPr>
          <p:nvPr/>
        </p:nvCxnSpPr>
        <p:spPr>
          <a:xfrm flipV="1">
            <a:off x="4853865" y="3098307"/>
            <a:ext cx="0" cy="1660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F7CE4EC-11DD-4309-9E33-955DF818316E}"/>
              </a:ext>
            </a:extLst>
          </p:cNvPr>
          <p:cNvSpPr txBox="1"/>
          <p:nvPr/>
        </p:nvSpPr>
        <p:spPr>
          <a:xfrm>
            <a:off x="3537750" y="3799643"/>
            <a:ext cx="155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ejbRemove()</a:t>
            </a:r>
          </a:p>
        </p:txBody>
      </p:sp>
    </p:spTree>
    <p:extLst>
      <p:ext uri="{BB962C8B-B14F-4D97-AF65-F5344CB8AC3E}">
        <p14:creationId xmlns:p14="http://schemas.microsoft.com/office/powerpoint/2010/main" val="312501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3" grpId="0"/>
      <p:bldP spid="14" grpId="0" animBg="1"/>
      <p:bldP spid="15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endParaRPr lang="en-US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C051C5-07BD-4079-9286-3E599558D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084474"/>
          </a:xfrm>
        </p:spPr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endParaRPr lang="en-US" b="1" i="0" dirty="0">
              <a:solidFill>
                <a:srgbClr val="3D3B4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rgbClr val="3D3B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Does Not Exist</a:t>
            </a:r>
          </a:p>
          <a:p>
            <a:pPr lvl="1"/>
            <a:r>
              <a:rPr lang="en-US" sz="3200" b="0" i="0" dirty="0">
                <a:solidFill>
                  <a:srgbClr val="3D3B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an MDB instance is in the Does Not Exist state, it is not an instance in the memory of the system.  </a:t>
            </a:r>
          </a:p>
          <a:p>
            <a:pPr lvl="1"/>
            <a:r>
              <a:rPr lang="en-US" sz="3200" b="0" i="0" dirty="0">
                <a:solidFill>
                  <a:srgbClr val="3D3B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has not been instantiated yet.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3D3B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Method-Ready Pool</a:t>
            </a:r>
          </a:p>
          <a:p>
            <a:pPr lvl="1"/>
            <a:r>
              <a:rPr lang="en-US" sz="2800" b="0" i="0" dirty="0">
                <a:solidFill>
                  <a:srgbClr val="3D3B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MDB instances enter the Method-Ready Pool as the container needs them.</a:t>
            </a:r>
          </a:p>
          <a:p>
            <a:pPr lvl="1"/>
            <a:r>
              <a:rPr lang="en-US" sz="2800" b="0" i="0" dirty="0">
                <a:solidFill>
                  <a:srgbClr val="3D3B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When the EJB server is first started, it may create a number of MDB instances and enter them into the Method-Ready Pool</a:t>
            </a:r>
          </a:p>
          <a:p>
            <a:pPr lvl="1"/>
            <a:r>
              <a:rPr lang="en-US" sz="2800" b="0" i="0" dirty="0">
                <a:solidFill>
                  <a:srgbClr val="3D3B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When the number of MDB instances handling incoming messages is insufficient, more can be created and added to the pool.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224414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4D0D1-B371-4317-8AA2-7EA3EB200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Transitioning to the Method-Ready Pool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D0363-16A2-49D4-95D8-5FBBF4B4A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an instance transitions from the Does Not Exist state to the Method-Ready Pool, three operations are performed on it.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First, the bean instance is instantiated when the container invokes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Class.newInstance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method on the MDB class.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Second,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setMessageDrivenContext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method is invoked by the container providing the MDB instance with a reference to its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EJBContext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the no-argument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ejbCreate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method is invoked by the container on the bean instance. The MDB has only one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ejbCreate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method, which takes no arguments.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ejbCreate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method is invoked only once in the life cycle of the MDB.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MDBs are not subject to activation, so they can maintain open connections to resources for their entire life cycles.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ejbRemove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method should close any open resources before the MDB is evicted from memory at the end of its life cycle.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252966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{036ADFCE-44A4-4C49-9BC1-5E6D7C3C28B2}tf33552983_win32</Template>
  <TotalTime>167</TotalTime>
  <Words>961</Words>
  <Application>Microsoft Office PowerPoint</Application>
  <PresentationFormat>Widescreen</PresentationFormat>
  <Paragraphs>80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Calibri</vt:lpstr>
      <vt:lpstr>Calibri Light</vt:lpstr>
      <vt:lpstr>Franklin Gothic Book</vt:lpstr>
      <vt:lpstr>Franklin Gothic Demi</vt:lpstr>
      <vt:lpstr>Roboto</vt:lpstr>
      <vt:lpstr>Times New Roman</vt:lpstr>
      <vt:lpstr>Wingdings 2</vt:lpstr>
      <vt:lpstr>DividendVTI</vt:lpstr>
      <vt:lpstr>Office Theme</vt:lpstr>
      <vt:lpstr>MESSAGE DRIVEN BEAN</vt:lpstr>
      <vt:lpstr>MEAASAGE DRIVEN BEAN</vt:lpstr>
      <vt:lpstr>DIFFERENCE BETWEEN MESSAGE DRIVEN BEAN AND SESSION BEAN</vt:lpstr>
      <vt:lpstr>MESSSAGE DRIVEN BEAN</vt:lpstr>
      <vt:lpstr>WHEN TO USE A MESSAGE DRIVEN BEAN</vt:lpstr>
      <vt:lpstr>Life Cycle of Message Driven Bean</vt:lpstr>
      <vt:lpstr>Life Cycle</vt:lpstr>
      <vt:lpstr>PowerPoint Presentation</vt:lpstr>
      <vt:lpstr>Transitioning to the Method-Ready Pool</vt:lpstr>
      <vt:lpstr>Life in the Method-Ready Pool</vt:lpstr>
      <vt:lpstr>Transitioning Out of the Method-Ready Pool: The Death of an MDB Instance </vt:lpstr>
      <vt:lpstr>JMS API</vt:lpstr>
      <vt:lpstr>JMS API</vt:lpstr>
      <vt:lpstr>WHEN TO USE JMS API</vt:lpstr>
      <vt:lpstr>PowerPoint Presentation</vt:lpstr>
      <vt:lpstr>JMS API SENDER ARCHITECHURE</vt:lpstr>
      <vt:lpstr>JMS API RECEIVER ARCHITECHURE</vt:lpstr>
      <vt:lpstr>JAVA API</vt:lpstr>
      <vt:lpstr>WHAT IS JAVA?</vt:lpstr>
      <vt:lpstr>JDK</vt:lpstr>
      <vt:lpstr>JAVA API</vt:lpstr>
      <vt:lpstr>NEED FOR JAVA API</vt:lpstr>
      <vt:lpstr>TYPES OF API</vt:lpstr>
      <vt:lpstr>ADVANTAGES OF JAVA API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api</dc:title>
  <dc:creator>sri guru</dc:creator>
  <cp:lastModifiedBy>sri guru</cp:lastModifiedBy>
  <cp:revision>16</cp:revision>
  <dcterms:created xsi:type="dcterms:W3CDTF">2021-06-22T16:44:03Z</dcterms:created>
  <dcterms:modified xsi:type="dcterms:W3CDTF">2021-06-24T19:27:46Z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