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C0822C-4767-4014-A284-AC12873F5FE6}">
  <a:tblStyle styleId="{EAC0822C-4767-4014-A284-AC12873F5F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c4bd527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c4bd527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6c4bd5271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6c4bd5271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9d340ef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9d340ef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59d340ef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59d340ef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dk1"/>
                </a:solidFill>
              </a:rPr>
              <a:t>There are many exercises which are repetitive in nature and are required to be done with perfection to derive maximum benefits.</a:t>
            </a:r>
            <a:endParaRPr sz="900">
              <a:solidFill>
                <a:schemeClr val="dk1"/>
              </a:solidFill>
            </a:endParaRPr>
          </a:p>
          <a:p>
            <a:pPr indent="0" lvl="0" marL="0" rtl="0" algn="l">
              <a:spcBef>
                <a:spcPts val="1200"/>
              </a:spcBef>
              <a:spcAft>
                <a:spcPts val="1200"/>
              </a:spcAft>
              <a:buClr>
                <a:schemeClr val="dk1"/>
              </a:buClr>
              <a:buSzPts val="1100"/>
              <a:buFont typeface="Arial"/>
              <a:buNone/>
            </a:pPr>
            <a:r>
              <a:rPr lang="en" sz="900">
                <a:solidFill>
                  <a:srgbClr val="4285F4"/>
                </a:solidFill>
              </a:rPr>
              <a:t>Which demands proper training and assistance during the course of action. But, expecting an instructor at all times while performing </a:t>
            </a:r>
            <a:endParaRPr sz="9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59d340ef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59d340ef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c4bd527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c4bd527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59d340e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59d340e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59d340ef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59d340ef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c4bd52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c4bd52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59d340ef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59d340ef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9d340ef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9d340ef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Sun_Salutation" TargetMode="External"/><Relationship Id="rId4" Type="http://schemas.openxmlformats.org/officeDocument/2006/relationships/hyperlink" Target="https://www.tensorflow.org/hub/tutorials/movenet" TargetMode="External"/><Relationship Id="rId5" Type="http://schemas.openxmlformats.org/officeDocument/2006/relationships/hyperlink" Target="https://doi.org/10.1145/3009977.3010045" TargetMode="External"/><Relationship Id="rId6" Type="http://schemas.openxmlformats.org/officeDocument/2006/relationships/hyperlink" Target="https://ssrn.com/abstract=3842656" TargetMode="External"/><Relationship Id="rId7" Type="http://schemas.openxmlformats.org/officeDocument/2006/relationships/hyperlink" Target="http://dx.doi.org/10.2139/ssrn.3842656" TargetMode="External"/><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016/j.matpr.2020.08.700"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mt="25000"/>
          </a:blip>
          <a:stretch>
            <a:fillRect/>
          </a:stretch>
        </p:blipFill>
        <p:spPr>
          <a:xfrm>
            <a:off x="0" y="0"/>
            <a:ext cx="9144000" cy="5143500"/>
          </a:xfrm>
          <a:prstGeom prst="rect">
            <a:avLst/>
          </a:prstGeom>
          <a:noFill/>
          <a:ln>
            <a:noFill/>
          </a:ln>
        </p:spPr>
      </p:pic>
      <p:sp>
        <p:nvSpPr>
          <p:cNvPr id="63" name="Google Shape;63;p13"/>
          <p:cNvSpPr txBox="1"/>
          <p:nvPr>
            <p:ph type="ctrTitle"/>
          </p:nvPr>
        </p:nvSpPr>
        <p:spPr>
          <a:xfrm>
            <a:off x="2363275" y="536175"/>
            <a:ext cx="4807500" cy="120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Capstone Project 21-22</a:t>
            </a:r>
            <a:endParaRPr/>
          </a:p>
        </p:txBody>
      </p:sp>
      <p:sp>
        <p:nvSpPr>
          <p:cNvPr id="64" name="Google Shape;64;p13"/>
          <p:cNvSpPr txBox="1"/>
          <p:nvPr>
            <p:ph idx="1" type="subTitle"/>
          </p:nvPr>
        </p:nvSpPr>
        <p:spPr>
          <a:xfrm>
            <a:off x="451800" y="2373350"/>
            <a:ext cx="8240400" cy="1744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b="1" lang="en"/>
              <a:t>Group Members:</a:t>
            </a:r>
            <a:endParaRPr b="1"/>
          </a:p>
          <a:p>
            <a:pPr indent="0" lvl="0" marL="0" rtl="0" algn="ctr">
              <a:lnSpc>
                <a:spcPct val="80000"/>
              </a:lnSpc>
              <a:spcBef>
                <a:spcPts val="0"/>
              </a:spcBef>
              <a:spcAft>
                <a:spcPts val="0"/>
              </a:spcAft>
              <a:buNone/>
            </a:pPr>
            <a:r>
              <a:t/>
            </a:r>
            <a:endParaRPr b="1"/>
          </a:p>
          <a:p>
            <a:pPr indent="0" lvl="0" marL="0" rtl="0" algn="ctr">
              <a:lnSpc>
                <a:spcPct val="80000"/>
              </a:lnSpc>
              <a:spcBef>
                <a:spcPts val="0"/>
              </a:spcBef>
              <a:spcAft>
                <a:spcPts val="0"/>
              </a:spcAft>
              <a:buNone/>
            </a:pPr>
            <a:r>
              <a:rPr b="1" lang="en"/>
              <a:t>1032180062 PB05 Atharva Ghodmare</a:t>
            </a:r>
            <a:endParaRPr b="1"/>
          </a:p>
          <a:p>
            <a:pPr indent="0" lvl="0" marL="0" rtl="0" algn="ctr">
              <a:lnSpc>
                <a:spcPct val="80000"/>
              </a:lnSpc>
              <a:spcBef>
                <a:spcPts val="0"/>
              </a:spcBef>
              <a:spcAft>
                <a:spcPts val="0"/>
              </a:spcAft>
              <a:buNone/>
            </a:pPr>
            <a:r>
              <a:rPr b="1" lang="en"/>
              <a:t>1032180306 PB17 Adwait Mahadar</a:t>
            </a:r>
            <a:endParaRPr b="1"/>
          </a:p>
          <a:p>
            <a:pPr indent="0" lvl="0" marL="0" rtl="0" algn="ctr">
              <a:lnSpc>
                <a:spcPct val="80000"/>
              </a:lnSpc>
              <a:spcBef>
                <a:spcPts val="0"/>
              </a:spcBef>
              <a:spcAft>
                <a:spcPts val="0"/>
              </a:spcAft>
              <a:buNone/>
            </a:pPr>
            <a:r>
              <a:rPr b="1" lang="en"/>
              <a:t>1032180414 </a:t>
            </a:r>
            <a:r>
              <a:rPr b="1" lang="en"/>
              <a:t>PB30 Omkar Dutta</a:t>
            </a:r>
            <a:endParaRPr b="1"/>
          </a:p>
          <a:p>
            <a:pPr indent="0" lvl="0" marL="0" rtl="0" algn="ctr">
              <a:lnSpc>
                <a:spcPct val="80000"/>
              </a:lnSpc>
              <a:spcBef>
                <a:spcPts val="0"/>
              </a:spcBef>
              <a:spcAft>
                <a:spcPts val="0"/>
              </a:spcAft>
              <a:buNone/>
            </a:pPr>
            <a:r>
              <a:rPr b="1" lang="en"/>
              <a:t>1032180429 </a:t>
            </a:r>
            <a:r>
              <a:rPr b="1" lang="en"/>
              <a:t>PB32 Priyen Mangukiya</a:t>
            </a:r>
            <a:endParaRPr b="1"/>
          </a:p>
        </p:txBody>
      </p:sp>
      <p:sp>
        <p:nvSpPr>
          <p:cNvPr id="65" name="Google Shape;65;p13"/>
          <p:cNvSpPr txBox="1"/>
          <p:nvPr/>
        </p:nvSpPr>
        <p:spPr>
          <a:xfrm>
            <a:off x="0" y="4256575"/>
            <a:ext cx="3451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rPr>
              <a:t>Project Guide:</a:t>
            </a:r>
            <a:endParaRPr sz="2300">
              <a:solidFill>
                <a:schemeClr val="dk1"/>
              </a:solidFill>
            </a:endParaRPr>
          </a:p>
          <a:p>
            <a:pPr indent="0" lvl="0" marL="0" rtl="0" algn="l">
              <a:spcBef>
                <a:spcPts val="0"/>
              </a:spcBef>
              <a:spcAft>
                <a:spcPts val="0"/>
              </a:spcAft>
              <a:buNone/>
            </a:pPr>
            <a:r>
              <a:rPr lang="en" sz="2300">
                <a:solidFill>
                  <a:schemeClr val="dk1"/>
                </a:solidFill>
              </a:rPr>
              <a:t>Prof. Sheetal Girase</a:t>
            </a:r>
            <a:endParaRPr sz="2300">
              <a:solidFill>
                <a:schemeClr val="dk1"/>
              </a:solidFill>
            </a:endParaRPr>
          </a:p>
        </p:txBody>
      </p:sp>
      <p:pic>
        <p:nvPicPr>
          <p:cNvPr id="66" name="Google Shape;66;p13"/>
          <p:cNvPicPr preferRelativeResize="0"/>
          <p:nvPr/>
        </p:nvPicPr>
        <p:blipFill>
          <a:blip r:embed="rId4">
            <a:alphaModFix/>
          </a:blip>
          <a:stretch>
            <a:fillRect/>
          </a:stretch>
        </p:blipFill>
        <p:spPr>
          <a:xfrm>
            <a:off x="6617575" y="73725"/>
            <a:ext cx="2346999" cy="677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0" name="Google Shape;130;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[1] </a:t>
            </a:r>
            <a:r>
              <a:rPr lang="en" u="sng">
                <a:solidFill>
                  <a:schemeClr val="hlink"/>
                </a:solidFill>
                <a:hlinkClick r:id="rId3"/>
              </a:rPr>
              <a:t>https://en.wikipedia.org/wiki/Sun_Salutation</a:t>
            </a:r>
            <a:endParaRPr/>
          </a:p>
          <a:p>
            <a:pPr indent="0" lvl="0" marL="0" rtl="0" algn="l">
              <a:spcBef>
                <a:spcPts val="1200"/>
              </a:spcBef>
              <a:spcAft>
                <a:spcPts val="0"/>
              </a:spcAft>
              <a:buNone/>
            </a:pPr>
            <a:r>
              <a:rPr lang="en"/>
              <a:t>[2] </a:t>
            </a:r>
            <a:r>
              <a:rPr lang="en" u="sng">
                <a:solidFill>
                  <a:schemeClr val="hlink"/>
                </a:solidFill>
                <a:hlinkClick r:id="rId4"/>
              </a:rPr>
              <a:t>https://www.tensorflow.org/hub/tutorials/movenet</a:t>
            </a:r>
            <a:endParaRPr/>
          </a:p>
          <a:p>
            <a:pPr indent="0" lvl="0" marL="0" rtl="0" algn="l">
              <a:spcBef>
                <a:spcPts val="1200"/>
              </a:spcBef>
              <a:spcAft>
                <a:spcPts val="0"/>
              </a:spcAft>
              <a:buNone/>
            </a:pPr>
            <a:r>
              <a:rPr lang="en"/>
              <a:t>[3] Hiteshi Jain and Gaurav Harit. 2016. A framework to assess Sun salutation videos. In     Proceedings of the Tenth Indian Conference on Computer Vision, Graphics and Image Processing (ICVGIP '16). Association for Computing Machinery, New York, NY, USA, Article 29, 1–8. DOI:</a:t>
            </a:r>
            <a:r>
              <a:rPr lang="en" u="sng">
                <a:solidFill>
                  <a:schemeClr val="hlink"/>
                </a:solidFill>
                <a:hlinkClick r:id="rId5"/>
              </a:rPr>
              <a:t>https://doi.org/10.1145/3009977.3010045</a:t>
            </a:r>
            <a:endParaRPr/>
          </a:p>
          <a:p>
            <a:pPr indent="0" lvl="0" marL="0" rtl="0" algn="l">
              <a:spcBef>
                <a:spcPts val="1200"/>
              </a:spcBef>
              <a:spcAft>
                <a:spcPts val="1200"/>
              </a:spcAft>
              <a:buNone/>
            </a:pPr>
            <a:r>
              <a:rPr lang="en"/>
              <a:t>[4] Narayanan, S. Sankara and Misra, Devendra Kumar and Arora, Kartik and Rai, Harsh, Yoga Pose Detection Using Deep Learning Techniques (May 10, 2021). Proceedings of the International Conference on Innovative Computing &amp; Communication (ICICC) 2021, Available at SSRN: </a:t>
            </a:r>
            <a:r>
              <a:rPr lang="en" u="sng">
                <a:solidFill>
                  <a:schemeClr val="hlink"/>
                </a:solidFill>
                <a:hlinkClick r:id="rId6"/>
              </a:rPr>
              <a:t>https://ssrn.com/abstract=3842656</a:t>
            </a:r>
            <a:r>
              <a:rPr lang="en"/>
              <a:t> </a:t>
            </a:r>
            <a:r>
              <a:rPr lang="en"/>
              <a:t>or </a:t>
            </a:r>
            <a:r>
              <a:rPr lang="en" u="sng">
                <a:solidFill>
                  <a:schemeClr val="hlink"/>
                </a:solidFill>
                <a:hlinkClick r:id="rId7"/>
              </a:rPr>
              <a:t>http://dx.doi.org/10.2139/ssrn.3842656</a:t>
            </a:r>
            <a:r>
              <a:rPr lang="en"/>
              <a:t> </a:t>
            </a:r>
            <a:endParaRPr/>
          </a:p>
        </p:txBody>
      </p:sp>
      <p:pic>
        <p:nvPicPr>
          <p:cNvPr id="131" name="Google Shape;131;p22"/>
          <p:cNvPicPr preferRelativeResize="0"/>
          <p:nvPr/>
        </p:nvPicPr>
        <p:blipFill>
          <a:blip r:embed="rId8">
            <a:alphaModFix/>
          </a:blip>
          <a:stretch>
            <a:fillRect/>
          </a:stretch>
        </p:blipFill>
        <p:spPr>
          <a:xfrm>
            <a:off x="6802875" y="73750"/>
            <a:ext cx="2235423" cy="64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37" name="Google Shape;13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[5] Y. Agrawal, Y. Shah and A. Sharma, "Implementation of Machine Learning Technique for Identification of Yoga Poses," 2020 IEEE 9th International Conference on Communication Systems and Network Technologies (CSNT), 2020, pp. 40-43, doi: 10.1109/CSNT48778.2020.9115758.</a:t>
            </a:r>
            <a:endParaRPr/>
          </a:p>
          <a:p>
            <a:pPr indent="0" lvl="0" marL="0" rtl="0" algn="l">
              <a:spcBef>
                <a:spcPts val="1200"/>
              </a:spcBef>
              <a:spcAft>
                <a:spcPts val="0"/>
              </a:spcAft>
              <a:buClr>
                <a:schemeClr val="dk1"/>
              </a:buClr>
              <a:buSzPts val="1100"/>
              <a:buFont typeface="Arial"/>
              <a:buNone/>
            </a:pPr>
            <a:r>
              <a:rPr lang="en"/>
              <a:t>[6] J. Palanimeera, K. Ponmozhi,Classification of yoga pose using machine learning techniques,Materials Today: Proceedings,Volume 37, Part 2,2021,Pages 2930-2933,ISSN 2214-7853,</a:t>
            </a:r>
            <a:r>
              <a:rPr lang="en" u="sng">
                <a:solidFill>
                  <a:schemeClr val="hlink"/>
                </a:solidFill>
                <a:hlinkClick r:id="rId3"/>
              </a:rPr>
              <a:t>https://doi.org/10.1016/j.matpr.2020.08.700</a:t>
            </a:r>
            <a:r>
              <a:rPr lang="en"/>
              <a:t> </a:t>
            </a:r>
            <a:endParaRPr/>
          </a:p>
          <a:p>
            <a:pPr indent="0" lvl="0" marL="0" rtl="0" algn="l">
              <a:spcBef>
                <a:spcPts val="1200"/>
              </a:spcBef>
              <a:spcAft>
                <a:spcPts val="1200"/>
              </a:spcAft>
              <a:buNone/>
            </a:pPr>
            <a:r>
              <a:t/>
            </a:r>
            <a:endParaRPr/>
          </a:p>
        </p:txBody>
      </p:sp>
      <p:pic>
        <p:nvPicPr>
          <p:cNvPr id="138" name="Google Shape;138;p23"/>
          <p:cNvPicPr preferRelativeResize="0"/>
          <p:nvPr/>
        </p:nvPicPr>
        <p:blipFill>
          <a:blip r:embed="rId4">
            <a:alphaModFix/>
          </a:blip>
          <a:stretch>
            <a:fillRect/>
          </a:stretch>
        </p:blipFill>
        <p:spPr>
          <a:xfrm>
            <a:off x="6811300" y="106500"/>
            <a:ext cx="2235423" cy="645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Motivation</a:t>
            </a:r>
            <a:endParaRPr/>
          </a:p>
        </p:txBody>
      </p:sp>
      <p:sp>
        <p:nvSpPr>
          <p:cNvPr id="72" name="Google Shape;72;p14"/>
          <p:cNvSpPr txBox="1"/>
          <p:nvPr>
            <p:ph idx="1" type="body"/>
          </p:nvPr>
        </p:nvSpPr>
        <p:spPr>
          <a:xfrm>
            <a:off x="124575" y="1017725"/>
            <a:ext cx="8925600" cy="39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595656"/>
                </a:solidFill>
                <a:highlight>
                  <a:srgbClr val="FFFFFF"/>
                </a:highlight>
              </a:rPr>
              <a:t>The practice of Yoga is believed to have started with the very dawn of civilization, which is essentially a spiritual discipline based on an extremely subtle science, which focuses on bringing harmony between mind and body. It is an art and </a:t>
            </a:r>
            <a:r>
              <a:rPr lang="en" sz="1100">
                <a:solidFill>
                  <a:srgbClr val="595656"/>
                </a:solidFill>
                <a:highlight>
                  <a:srgbClr val="FFFFFF"/>
                </a:highlight>
              </a:rPr>
              <a:t>science</a:t>
            </a:r>
            <a:r>
              <a:rPr lang="en" sz="1100">
                <a:solidFill>
                  <a:srgbClr val="595656"/>
                </a:solidFill>
                <a:highlight>
                  <a:srgbClr val="FFFFFF"/>
                </a:highlight>
              </a:rPr>
              <a:t> of healthy living.</a:t>
            </a:r>
            <a:r>
              <a:rPr b="1" lang="en" sz="1100">
                <a:solidFill>
                  <a:srgbClr val="202122"/>
                </a:solidFill>
                <a:highlight>
                  <a:srgbClr val="FFFFFF"/>
                </a:highlight>
              </a:rPr>
              <a:t> </a:t>
            </a:r>
            <a:endParaRPr b="1" sz="1100">
              <a:solidFill>
                <a:srgbClr val="202122"/>
              </a:solidFill>
              <a:highlight>
                <a:srgbClr val="FFFFFF"/>
              </a:highlight>
            </a:endParaRPr>
          </a:p>
          <a:p>
            <a:pPr indent="0" lvl="0" marL="0" rtl="0" algn="l">
              <a:spcBef>
                <a:spcPts val="1200"/>
              </a:spcBef>
              <a:spcAft>
                <a:spcPts val="0"/>
              </a:spcAft>
              <a:buNone/>
            </a:pPr>
            <a:r>
              <a:rPr b="1" lang="en" sz="1100">
                <a:solidFill>
                  <a:srgbClr val="202122"/>
                </a:solidFill>
                <a:highlight>
                  <a:srgbClr val="FFFFFF"/>
                </a:highlight>
              </a:rPr>
              <a:t>Sun Salutation</a:t>
            </a:r>
            <a:r>
              <a:rPr lang="en" sz="1100">
                <a:solidFill>
                  <a:srgbClr val="202122"/>
                </a:solidFill>
                <a:highlight>
                  <a:srgbClr val="FFFFFF"/>
                </a:highlight>
              </a:rPr>
              <a:t> or </a:t>
            </a:r>
            <a:r>
              <a:rPr b="1" lang="en" sz="1100">
                <a:solidFill>
                  <a:srgbClr val="202122"/>
                </a:solidFill>
                <a:highlight>
                  <a:srgbClr val="FFFFFF"/>
                </a:highlight>
              </a:rPr>
              <a:t>Salute to the Sun</a:t>
            </a:r>
            <a:r>
              <a:rPr lang="en" sz="1100">
                <a:solidFill>
                  <a:srgbClr val="202122"/>
                </a:solidFill>
                <a:highlight>
                  <a:srgbClr val="FFFFFF"/>
                </a:highlight>
              </a:rPr>
              <a:t>, is a practice in yoga as exercise incorporating a flow sequence of some twelve gracefully linked asanas</a:t>
            </a:r>
            <a:r>
              <a:rPr lang="en" sz="1100"/>
              <a:t>. </a:t>
            </a:r>
            <a:endParaRPr sz="1100"/>
          </a:p>
          <a:p>
            <a:pPr indent="0" lvl="0" marL="0" rtl="0" algn="l">
              <a:spcBef>
                <a:spcPts val="1200"/>
              </a:spcBef>
              <a:spcAft>
                <a:spcPts val="0"/>
              </a:spcAft>
              <a:buNone/>
            </a:pPr>
            <a:r>
              <a:rPr lang="en" sz="1100"/>
              <a:t>While Sun </a:t>
            </a:r>
            <a:r>
              <a:rPr lang="en" sz="1100"/>
              <a:t>Salutations</a:t>
            </a:r>
            <a:r>
              <a:rPr lang="en" sz="1100"/>
              <a:t> have immense health and mental benefits, performing it incorrectly can have some undesirable effects on the body, </a:t>
            </a:r>
            <a:r>
              <a:rPr lang="en" sz="1100"/>
              <a:t>especially</a:t>
            </a:r>
            <a:r>
              <a:rPr lang="en" sz="1100"/>
              <a:t> in today’s online secluded world where people cannot physically attend yoga classes to learn precise yoga techniques. </a:t>
            </a:r>
            <a:endParaRPr sz="1100"/>
          </a:p>
          <a:p>
            <a:pPr indent="0" lvl="0" marL="0" rtl="0" algn="l">
              <a:spcBef>
                <a:spcPts val="1200"/>
              </a:spcBef>
              <a:spcAft>
                <a:spcPts val="0"/>
              </a:spcAft>
              <a:buNone/>
            </a:pPr>
            <a:r>
              <a:rPr lang="en" sz="1100"/>
              <a:t>Therefore to ensure accurate performance of sun </a:t>
            </a:r>
            <a:r>
              <a:rPr lang="en" sz="1100"/>
              <a:t>salutations and gain its maximum benefits</a:t>
            </a:r>
            <a:r>
              <a:rPr lang="en" sz="1100"/>
              <a:t> we aim to develop a model that would assist individuals correct their sun </a:t>
            </a:r>
            <a:r>
              <a:rPr lang="en" sz="1100"/>
              <a:t>salutations</a:t>
            </a:r>
            <a:r>
              <a:rPr lang="en" sz="1100"/>
              <a:t>.[1]</a:t>
            </a:r>
            <a:endParaRPr sz="1100"/>
          </a:p>
          <a:p>
            <a:pPr indent="0" lvl="0" marL="0" rtl="0" algn="l">
              <a:spcBef>
                <a:spcPts val="1200"/>
              </a:spcBef>
              <a:spcAft>
                <a:spcPts val="1200"/>
              </a:spcAft>
              <a:buClr>
                <a:schemeClr val="dk1"/>
              </a:buClr>
              <a:buSzPts val="1100"/>
              <a:buFont typeface="Arial"/>
              <a:buNone/>
            </a:pPr>
            <a:r>
              <a:t/>
            </a:r>
            <a:endParaRPr sz="4787">
              <a:solidFill>
                <a:schemeClr val="dk1"/>
              </a:solidFill>
            </a:endParaRPr>
          </a:p>
        </p:txBody>
      </p:sp>
      <p:pic>
        <p:nvPicPr>
          <p:cNvPr id="73" name="Google Shape;73;p14"/>
          <p:cNvPicPr preferRelativeResize="0"/>
          <p:nvPr/>
        </p:nvPicPr>
        <p:blipFill>
          <a:blip r:embed="rId3">
            <a:alphaModFix/>
          </a:blip>
          <a:stretch>
            <a:fillRect/>
          </a:stretch>
        </p:blipFill>
        <p:spPr>
          <a:xfrm>
            <a:off x="5569676" y="3091225"/>
            <a:ext cx="1892200" cy="1892201"/>
          </a:xfrm>
          <a:prstGeom prst="rect">
            <a:avLst/>
          </a:prstGeom>
          <a:noFill/>
          <a:ln>
            <a:noFill/>
          </a:ln>
        </p:spPr>
      </p:pic>
      <p:pic>
        <p:nvPicPr>
          <p:cNvPr id="74" name="Google Shape;74;p14"/>
          <p:cNvPicPr preferRelativeResize="0"/>
          <p:nvPr/>
        </p:nvPicPr>
        <p:blipFill>
          <a:blip r:embed="rId4">
            <a:alphaModFix/>
          </a:blip>
          <a:stretch>
            <a:fillRect/>
          </a:stretch>
        </p:blipFill>
        <p:spPr>
          <a:xfrm>
            <a:off x="6814750" y="98325"/>
            <a:ext cx="2235423" cy="645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Feasibility</a:t>
            </a:r>
            <a:endParaRPr/>
          </a:p>
        </p:txBody>
      </p:sp>
      <p:sp>
        <p:nvSpPr>
          <p:cNvPr id="80" name="Google Shape;80;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t>
            </a:r>
            <a:r>
              <a:rPr b="1" lang="en" sz="1600"/>
              <a:t>PoseNet</a:t>
            </a:r>
            <a:r>
              <a:rPr lang="en" sz="1600"/>
              <a:t> or </a:t>
            </a:r>
            <a:r>
              <a:rPr b="1" lang="en" sz="1600"/>
              <a:t>MoveNet</a:t>
            </a:r>
            <a:r>
              <a:rPr lang="en" sz="1600"/>
              <a:t> model can be used as a base model to which additional layers will be added in order to </a:t>
            </a:r>
            <a:r>
              <a:rPr lang="en" sz="1600"/>
              <a:t>achieve</a:t>
            </a:r>
            <a:r>
              <a:rPr lang="en" sz="1600"/>
              <a:t> the task of </a:t>
            </a:r>
            <a:r>
              <a:rPr b="1" lang="en" sz="1600"/>
              <a:t>recognizing and correcting Sun Salutations.</a:t>
            </a:r>
            <a:r>
              <a:rPr lang="en" sz="1600"/>
              <a:t> </a:t>
            </a:r>
            <a:r>
              <a:rPr lang="en" sz="1600"/>
              <a:t>This model can be trained over the </a:t>
            </a:r>
            <a:r>
              <a:rPr b="1" lang="en" sz="1600"/>
              <a:t>YogaVidCollected Dataset</a:t>
            </a:r>
            <a:r>
              <a:rPr lang="en" sz="1600"/>
              <a:t>. This dataset is a collection for Yoga recognition that contains a total of 88 Videos, has a size of 1.1 GB. The Total duration is 1 hour 6 minutes and 5 seconds at 30 frames per second. If the dataset seems </a:t>
            </a:r>
            <a:r>
              <a:rPr lang="en" sz="1600"/>
              <a:t>inefficacious</a:t>
            </a:r>
            <a:r>
              <a:rPr lang="en" sz="1600"/>
              <a:t> for the task of sun salutation then we plan to prepare a </a:t>
            </a:r>
            <a:r>
              <a:rPr b="1" lang="en" sz="1600"/>
              <a:t>novel dataset</a:t>
            </a:r>
            <a:r>
              <a:rPr lang="en" sz="1600"/>
              <a:t> by recording the experts while performing </a:t>
            </a:r>
            <a:r>
              <a:rPr lang="en" sz="1600"/>
              <a:t>sun salutations.</a:t>
            </a:r>
            <a:endParaRPr sz="1600"/>
          </a:p>
        </p:txBody>
      </p:sp>
      <p:pic>
        <p:nvPicPr>
          <p:cNvPr id="81" name="Google Shape;81;p15"/>
          <p:cNvPicPr preferRelativeResize="0"/>
          <p:nvPr/>
        </p:nvPicPr>
        <p:blipFill>
          <a:blip r:embed="rId3">
            <a:alphaModFix/>
          </a:blip>
          <a:stretch>
            <a:fillRect/>
          </a:stretch>
        </p:blipFill>
        <p:spPr>
          <a:xfrm>
            <a:off x="6819475" y="98300"/>
            <a:ext cx="2235423" cy="645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Feasibility</a:t>
            </a:r>
            <a:endParaRPr/>
          </a:p>
        </p:txBody>
      </p:sp>
      <p:sp>
        <p:nvSpPr>
          <p:cNvPr id="87" name="Google Shape;87;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Software requirements: </a:t>
            </a:r>
            <a:endParaRPr/>
          </a:p>
          <a:p>
            <a:pPr indent="-317500" lvl="1" marL="914400" rtl="0" algn="l">
              <a:spcBef>
                <a:spcPts val="0"/>
              </a:spcBef>
              <a:spcAft>
                <a:spcPts val="0"/>
              </a:spcAft>
              <a:buSzPts val="1400"/>
              <a:buAutoNum type="alphaLcPeriod"/>
            </a:pPr>
            <a:r>
              <a:rPr lang="en"/>
              <a:t>We plan to use MoveNet,</a:t>
            </a:r>
            <a:r>
              <a:rPr lang="en" sz="1200">
                <a:highlight>
                  <a:srgbClr val="FFFFFF"/>
                </a:highlight>
                <a:latin typeface="Roboto"/>
                <a:ea typeface="Roboto"/>
                <a:cs typeface="Roboto"/>
                <a:sym typeface="Roboto"/>
              </a:rPr>
              <a:t> </a:t>
            </a:r>
            <a:r>
              <a:rPr lang="en">
                <a:highlight>
                  <a:srgbClr val="FFFFFF"/>
                </a:highlight>
              </a:rPr>
              <a:t>an ultra fast and accurate model that detects 17 key-points of a body, developed using TensorFlow.js at Google Research Lab. [2]</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Hardware requirements:</a:t>
            </a:r>
            <a:endParaRPr/>
          </a:p>
          <a:p>
            <a:pPr indent="-317500" lvl="1" marL="914400" rtl="0" algn="l">
              <a:spcBef>
                <a:spcPts val="0"/>
              </a:spcBef>
              <a:spcAft>
                <a:spcPts val="0"/>
              </a:spcAft>
              <a:buSzPts val="1400"/>
              <a:buAutoNum type="alphaLcPeriod"/>
            </a:pPr>
            <a:r>
              <a:rPr lang="en"/>
              <a:t>We plan to use Google Collaboratory, with runtime type set to GPU, to train, assess, visualize and test our model for the task of recognition and correction of sun salutations.</a:t>
            </a:r>
            <a:endParaRPr/>
          </a:p>
        </p:txBody>
      </p:sp>
      <p:pic>
        <p:nvPicPr>
          <p:cNvPr id="88" name="Google Shape;88;p16"/>
          <p:cNvPicPr preferRelativeResize="0"/>
          <p:nvPr/>
        </p:nvPicPr>
        <p:blipFill>
          <a:blip r:embed="rId3">
            <a:alphaModFix/>
          </a:blip>
          <a:stretch>
            <a:fillRect/>
          </a:stretch>
        </p:blipFill>
        <p:spPr>
          <a:xfrm>
            <a:off x="6786675" y="114725"/>
            <a:ext cx="2235423" cy="645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128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94" name="Google Shape;94;p17"/>
          <p:cNvSpPr txBox="1"/>
          <p:nvPr>
            <p:ph idx="1" type="body"/>
          </p:nvPr>
        </p:nvSpPr>
        <p:spPr>
          <a:xfrm>
            <a:off x="311700" y="1017675"/>
            <a:ext cx="71004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1200"/>
              </a:spcAft>
              <a:buNone/>
            </a:pPr>
            <a:r>
              <a:t/>
            </a:r>
            <a:endParaRPr/>
          </a:p>
        </p:txBody>
      </p:sp>
      <p:graphicFrame>
        <p:nvGraphicFramePr>
          <p:cNvPr id="95" name="Google Shape;95;p17"/>
          <p:cNvGraphicFramePr/>
          <p:nvPr/>
        </p:nvGraphicFramePr>
        <p:xfrm>
          <a:off x="260388" y="1017686"/>
          <a:ext cx="3000000" cy="3000000"/>
        </p:xfrm>
        <a:graphic>
          <a:graphicData uri="http://schemas.openxmlformats.org/drawingml/2006/table">
            <a:tbl>
              <a:tblPr>
                <a:noFill/>
                <a:tableStyleId>{EAC0822C-4767-4014-A284-AC12873F5FE6}</a:tableStyleId>
              </a:tblPr>
              <a:tblGrid>
                <a:gridCol w="2374900"/>
                <a:gridCol w="1668225"/>
                <a:gridCol w="2162400"/>
                <a:gridCol w="2366375"/>
              </a:tblGrid>
              <a:tr h="629175">
                <a:tc>
                  <a:txBody>
                    <a:bodyPr/>
                    <a:lstStyle/>
                    <a:p>
                      <a:pPr indent="0" lvl="0" marL="0" rtl="0" algn="l">
                        <a:spcBef>
                          <a:spcPts val="0"/>
                        </a:spcBef>
                        <a:spcAft>
                          <a:spcPts val="0"/>
                        </a:spcAft>
                        <a:buNone/>
                      </a:pPr>
                      <a:r>
                        <a:rPr lang="en" sz="1100"/>
                        <a:t>Title</a:t>
                      </a:r>
                      <a:endParaRPr sz="1100"/>
                    </a:p>
                  </a:txBody>
                  <a:tcPr marT="91425" marB="91425" marR="91425" marL="91425"/>
                </a:tc>
                <a:tc>
                  <a:txBody>
                    <a:bodyPr/>
                    <a:lstStyle/>
                    <a:p>
                      <a:pPr indent="0" lvl="0" marL="0" rtl="0" algn="l">
                        <a:spcBef>
                          <a:spcPts val="0"/>
                        </a:spcBef>
                        <a:spcAft>
                          <a:spcPts val="0"/>
                        </a:spcAft>
                        <a:buNone/>
                      </a:pPr>
                      <a:r>
                        <a:rPr lang="en" sz="1100"/>
                        <a:t>Author / Conference</a:t>
                      </a:r>
                      <a:endParaRPr sz="1100"/>
                    </a:p>
                  </a:txBody>
                  <a:tcPr marT="91425" marB="91425" marR="91425" marL="91425"/>
                </a:tc>
                <a:tc>
                  <a:txBody>
                    <a:bodyPr/>
                    <a:lstStyle/>
                    <a:p>
                      <a:pPr indent="0" lvl="0" marL="0" rtl="0" algn="l">
                        <a:spcBef>
                          <a:spcPts val="0"/>
                        </a:spcBef>
                        <a:spcAft>
                          <a:spcPts val="0"/>
                        </a:spcAft>
                        <a:buNone/>
                      </a:pPr>
                      <a:r>
                        <a:rPr lang="en" sz="1100"/>
                        <a:t>Methodology</a:t>
                      </a:r>
                      <a:endParaRPr sz="1100"/>
                    </a:p>
                  </a:txBody>
                  <a:tcPr marT="91425" marB="91425" marR="91425" marL="91425"/>
                </a:tc>
                <a:tc>
                  <a:txBody>
                    <a:bodyPr/>
                    <a:lstStyle/>
                    <a:p>
                      <a:pPr indent="0" lvl="0" marL="0" rtl="0" algn="l">
                        <a:spcBef>
                          <a:spcPts val="0"/>
                        </a:spcBef>
                        <a:spcAft>
                          <a:spcPts val="0"/>
                        </a:spcAft>
                        <a:buNone/>
                      </a:pPr>
                      <a:r>
                        <a:rPr lang="en" sz="1100"/>
                        <a:t>Comments</a:t>
                      </a:r>
                      <a:endParaRPr sz="1100"/>
                    </a:p>
                  </a:txBody>
                  <a:tcPr marT="91425" marB="91425" marR="91425" marL="91425"/>
                </a:tc>
              </a:tr>
              <a:tr h="1166925">
                <a:tc>
                  <a:txBody>
                    <a:bodyPr/>
                    <a:lstStyle/>
                    <a:p>
                      <a:pPr indent="0" lvl="0" marL="0" rtl="0" algn="l">
                        <a:lnSpc>
                          <a:spcPct val="115000"/>
                        </a:lnSpc>
                        <a:spcBef>
                          <a:spcPts val="1200"/>
                        </a:spcBef>
                        <a:spcAft>
                          <a:spcPts val="1200"/>
                        </a:spcAft>
                        <a:buNone/>
                      </a:pPr>
                      <a:r>
                        <a:rPr lang="en" sz="1200">
                          <a:solidFill>
                            <a:schemeClr val="dk1"/>
                          </a:solidFill>
                        </a:rPr>
                        <a:t>A Framework to assess Sun Salutation videos [3]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t>ICVGIP '16 18 December 2016</a:t>
                      </a:r>
                      <a:endParaRPr sz="1200"/>
                    </a:p>
                  </a:txBody>
                  <a:tcPr marT="91425" marB="91425" marR="91425" marL="91425"/>
                </a:tc>
                <a:tc>
                  <a:txBody>
                    <a:bodyPr/>
                    <a:lstStyle/>
                    <a:p>
                      <a:pPr indent="0" lvl="0" marL="0" rtl="0" algn="l">
                        <a:spcBef>
                          <a:spcPts val="0"/>
                        </a:spcBef>
                        <a:spcAft>
                          <a:spcPts val="0"/>
                        </a:spcAft>
                        <a:buNone/>
                      </a:pPr>
                      <a:r>
                        <a:rPr lang="en" sz="1200"/>
                        <a:t>HMM using STIP features</a:t>
                      </a:r>
                      <a:endParaRPr sz="1200"/>
                    </a:p>
                  </a:txBody>
                  <a:tcPr marT="91425" marB="91425" marR="91425" marL="91425"/>
                </a:tc>
                <a:tc>
                  <a:txBody>
                    <a:bodyPr/>
                    <a:lstStyle/>
                    <a:p>
                      <a:pPr indent="0" lvl="0" marL="0" rtl="0" algn="l">
                        <a:spcBef>
                          <a:spcPts val="0"/>
                        </a:spcBef>
                        <a:spcAft>
                          <a:spcPts val="0"/>
                        </a:spcAft>
                        <a:buNone/>
                      </a:pPr>
                      <a:r>
                        <a:rPr lang="en" sz="1200"/>
                        <a:t>Due to unavailability of sophisticated architectures for the task of pose recognition this method was relatively time consuming and less accurate.</a:t>
                      </a:r>
                      <a:endParaRPr sz="1200"/>
                    </a:p>
                  </a:txBody>
                  <a:tcPr marT="91425" marB="91425" marR="91425" marL="91425"/>
                </a:tc>
              </a:tr>
              <a:tr h="1550100">
                <a:tc>
                  <a:txBody>
                    <a:bodyPr/>
                    <a:lstStyle/>
                    <a:p>
                      <a:pPr indent="0" lvl="0" marL="0" rtl="0" algn="l">
                        <a:spcBef>
                          <a:spcPts val="0"/>
                        </a:spcBef>
                        <a:spcAft>
                          <a:spcPts val="0"/>
                        </a:spcAft>
                        <a:buNone/>
                      </a:pPr>
                      <a:r>
                        <a:rPr lang="en" sz="1200"/>
                        <a:t>Yoga Pose Detection Using Deep Learning Techniques [4] </a:t>
                      </a:r>
                      <a:endParaRPr sz="1200"/>
                    </a:p>
                  </a:txBody>
                  <a:tcPr marT="91425" marB="91425" marR="91425" marL="91425"/>
                </a:tc>
                <a:tc>
                  <a:txBody>
                    <a:bodyPr/>
                    <a:lstStyle/>
                    <a:p>
                      <a:pPr indent="0" lvl="0" marL="0" rtl="0" algn="l">
                        <a:spcBef>
                          <a:spcPts val="0"/>
                        </a:spcBef>
                        <a:spcAft>
                          <a:spcPts val="0"/>
                        </a:spcAft>
                        <a:buNone/>
                      </a:pPr>
                      <a:r>
                        <a:rPr lang="en" sz="1200"/>
                        <a:t>Narayanan, S. Sankara </a:t>
                      </a:r>
                      <a:endParaRPr sz="1200"/>
                    </a:p>
                    <a:p>
                      <a:pPr indent="0" lvl="0" marL="0" rtl="0" algn="l">
                        <a:spcBef>
                          <a:spcPts val="0"/>
                        </a:spcBef>
                        <a:spcAft>
                          <a:spcPts val="0"/>
                        </a:spcAft>
                        <a:buNone/>
                      </a:pPr>
                      <a:r>
                        <a:rPr lang="en" sz="1200"/>
                        <a:t>(ICICC) 2021</a:t>
                      </a:r>
                      <a:endParaRPr sz="1200"/>
                    </a:p>
                  </a:txBody>
                  <a:tcPr marT="91425" marB="91425" marR="91425" marL="91425"/>
                </a:tc>
                <a:tc>
                  <a:txBody>
                    <a:bodyPr/>
                    <a:lstStyle/>
                    <a:p>
                      <a:pPr indent="0" lvl="0" marL="0" rtl="0" algn="l">
                        <a:spcBef>
                          <a:spcPts val="0"/>
                        </a:spcBef>
                        <a:spcAft>
                          <a:spcPts val="0"/>
                        </a:spcAft>
                        <a:buNone/>
                      </a:pPr>
                      <a:r>
                        <a:rPr lang="en" sz="1200"/>
                        <a:t>Pre-trained weights were imported from TensorFlow using OpenPose. </a:t>
                      </a:r>
                      <a:endParaRPr sz="1200"/>
                    </a:p>
                    <a:p>
                      <a:pPr indent="0" lvl="0" marL="0" rtl="0" algn="l">
                        <a:spcBef>
                          <a:spcPts val="0"/>
                        </a:spcBef>
                        <a:spcAft>
                          <a:spcPts val="0"/>
                        </a:spcAft>
                        <a:buClr>
                          <a:schemeClr val="dk1"/>
                        </a:buClr>
                        <a:buSzPts val="1100"/>
                        <a:buFont typeface="Arial"/>
                        <a:buNone/>
                      </a:pPr>
                      <a:r>
                        <a:rPr lang="en" sz="1200"/>
                        <a:t>The data points are used to</a:t>
                      </a:r>
                      <a:r>
                        <a:rPr lang="en" sz="1200"/>
                        <a:t> classify the postures</a:t>
                      </a:r>
                      <a:r>
                        <a:rPr lang="en" sz="1200"/>
                        <a:t> and check if it was done correctly.</a:t>
                      </a:r>
                      <a:endParaRPr sz="1200"/>
                    </a:p>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t>A</a:t>
                      </a:r>
                      <a:r>
                        <a:rPr lang="en" sz="1200"/>
                        <a:t>ddition of more features into the dataset improves the overall accuracy of the model.</a:t>
                      </a:r>
                      <a:endParaRPr sz="1200"/>
                    </a:p>
                  </a:txBody>
                  <a:tcPr marT="91425" marB="91425" marR="91425" marL="91425"/>
                </a:tc>
              </a:tr>
            </a:tbl>
          </a:graphicData>
        </a:graphic>
      </p:graphicFrame>
      <p:pic>
        <p:nvPicPr>
          <p:cNvPr id="96" name="Google Shape;96;p17"/>
          <p:cNvPicPr preferRelativeResize="0"/>
          <p:nvPr/>
        </p:nvPicPr>
        <p:blipFill>
          <a:blip r:embed="rId3">
            <a:alphaModFix/>
          </a:blip>
          <a:stretch>
            <a:fillRect/>
          </a:stretch>
        </p:blipFill>
        <p:spPr>
          <a:xfrm>
            <a:off x="6807425" y="106525"/>
            <a:ext cx="2235423" cy="645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Literature Review</a:t>
            </a:r>
            <a:endParaRPr/>
          </a:p>
        </p:txBody>
      </p:sp>
      <p:graphicFrame>
        <p:nvGraphicFramePr>
          <p:cNvPr id="102" name="Google Shape;102;p18"/>
          <p:cNvGraphicFramePr/>
          <p:nvPr/>
        </p:nvGraphicFramePr>
        <p:xfrm>
          <a:off x="311700" y="1232915"/>
          <a:ext cx="3000000" cy="3000000"/>
        </p:xfrm>
        <a:graphic>
          <a:graphicData uri="http://schemas.openxmlformats.org/drawingml/2006/table">
            <a:tbl>
              <a:tblPr>
                <a:noFill/>
                <a:tableStyleId>{EAC0822C-4767-4014-A284-AC12873F5FE6}</a:tableStyleId>
              </a:tblPr>
              <a:tblGrid>
                <a:gridCol w="2445675"/>
                <a:gridCol w="1717925"/>
                <a:gridCol w="2226850"/>
                <a:gridCol w="2130150"/>
              </a:tblGrid>
              <a:tr h="751750">
                <a:tc>
                  <a:txBody>
                    <a:bodyPr/>
                    <a:lstStyle/>
                    <a:p>
                      <a:pPr indent="0" lvl="0" marL="0" rtl="0" algn="l">
                        <a:spcBef>
                          <a:spcPts val="0"/>
                        </a:spcBef>
                        <a:spcAft>
                          <a:spcPts val="0"/>
                        </a:spcAft>
                        <a:buNone/>
                      </a:pPr>
                      <a:r>
                        <a:rPr lang="en"/>
                        <a:t>Title</a:t>
                      </a:r>
                      <a:endParaRPr/>
                    </a:p>
                  </a:txBody>
                  <a:tcPr marT="91425" marB="91425" marR="91425" marL="91425"/>
                </a:tc>
                <a:tc>
                  <a:txBody>
                    <a:bodyPr/>
                    <a:lstStyle/>
                    <a:p>
                      <a:pPr indent="0" lvl="0" marL="0" rtl="0" algn="l">
                        <a:spcBef>
                          <a:spcPts val="0"/>
                        </a:spcBef>
                        <a:spcAft>
                          <a:spcPts val="0"/>
                        </a:spcAft>
                        <a:buNone/>
                      </a:pPr>
                      <a:r>
                        <a:rPr lang="en"/>
                        <a:t>Conference</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Comments</a:t>
                      </a:r>
                      <a:endParaRPr/>
                    </a:p>
                  </a:txBody>
                  <a:tcPr marT="91425" marB="91425" marR="91425" marL="91425"/>
                </a:tc>
              </a:tr>
              <a:tr h="1487225">
                <a:tc>
                  <a:txBody>
                    <a:bodyPr/>
                    <a:lstStyle/>
                    <a:p>
                      <a:pPr indent="0" lvl="0" marL="0" rtl="0" algn="l">
                        <a:lnSpc>
                          <a:spcPct val="115000"/>
                        </a:lnSpc>
                        <a:spcBef>
                          <a:spcPts val="1200"/>
                        </a:spcBef>
                        <a:spcAft>
                          <a:spcPts val="1200"/>
                        </a:spcAft>
                        <a:buNone/>
                      </a:pPr>
                      <a:r>
                        <a:rPr lang="en" sz="1200">
                          <a:solidFill>
                            <a:schemeClr val="dk1"/>
                          </a:solidFill>
                        </a:rPr>
                        <a:t>Implementation of Machine Learning Technique for Identification of Yoga Poses [5]</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2020 IEEE 9th International Conference on Communication Systems and Network Technologies (CSNT)</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The yoga pose is detected based on</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the angles extracted from the Skeleton joints of TF pose</a:t>
                      </a:r>
                      <a:endParaRPr sz="1200">
                        <a:solidFill>
                          <a:schemeClr val="dk1"/>
                        </a:solidFill>
                      </a:endParaRPr>
                    </a:p>
                    <a:p>
                      <a:pPr indent="0" lvl="0" marL="0" rtl="0" algn="l">
                        <a:spcBef>
                          <a:spcPts val="0"/>
                        </a:spcBef>
                        <a:spcAft>
                          <a:spcPts val="0"/>
                        </a:spcAft>
                        <a:buNone/>
                      </a:pPr>
                      <a:r>
                        <a:rPr lang="en" sz="1200">
                          <a:solidFill>
                            <a:schemeClr val="dk1"/>
                          </a:solidFill>
                        </a:rPr>
                        <a:t>estimation algorithm.</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Coordinates and the angles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made by the joints can be extracted using OpenPose algorithm and</a:t>
                      </a:r>
                      <a:endParaRPr sz="1200">
                        <a:solidFill>
                          <a:schemeClr val="dk1"/>
                        </a:solidFill>
                      </a:endParaRPr>
                    </a:p>
                    <a:p>
                      <a:pPr indent="0" lvl="0" marL="0" rtl="0" algn="l">
                        <a:spcBef>
                          <a:spcPts val="0"/>
                        </a:spcBef>
                        <a:spcAft>
                          <a:spcPts val="0"/>
                        </a:spcAft>
                        <a:buNone/>
                      </a:pPr>
                      <a:r>
                        <a:rPr lang="en" sz="1200">
                          <a:solidFill>
                            <a:schemeClr val="dk1"/>
                          </a:solidFill>
                        </a:rPr>
                        <a:t>Then these angles are used as features for machine learning models.</a:t>
                      </a:r>
                      <a:endParaRPr sz="1200">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1140200">
                <a:tc>
                  <a:txBody>
                    <a:bodyPr/>
                    <a:lstStyle/>
                    <a:p>
                      <a:pPr indent="0" lvl="0" marL="0" rtl="0" algn="l">
                        <a:lnSpc>
                          <a:spcPct val="115000"/>
                        </a:lnSpc>
                        <a:spcBef>
                          <a:spcPts val="2400"/>
                        </a:spcBef>
                        <a:spcAft>
                          <a:spcPts val="0"/>
                        </a:spcAft>
                        <a:buClr>
                          <a:schemeClr val="dk1"/>
                        </a:buClr>
                        <a:buSzPts val="1100"/>
                        <a:buFont typeface="Arial"/>
                        <a:buNone/>
                      </a:pPr>
                      <a:r>
                        <a:rPr lang="en" sz="1200">
                          <a:solidFill>
                            <a:schemeClr val="dk1"/>
                          </a:solidFill>
                        </a:rPr>
                        <a:t>Classification of yoga pose using machine learning techniques [6]</a:t>
                      </a:r>
                      <a:endParaRPr sz="1200">
                        <a:solidFill>
                          <a:schemeClr val="dk1"/>
                        </a:solidFill>
                      </a:endParaRPr>
                    </a:p>
                    <a:p>
                      <a:pPr indent="0" lvl="0" marL="0" rtl="0" algn="l">
                        <a:spcBef>
                          <a:spcPts val="600"/>
                        </a:spcBef>
                        <a:spcAft>
                          <a:spcPts val="0"/>
                        </a:spcAft>
                        <a:buNone/>
                      </a:pPr>
                      <a:r>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J. Palanimeera, K. Ponmozhi</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 sz="1200">
                          <a:solidFill>
                            <a:schemeClr val="dk1"/>
                          </a:solidFill>
                        </a:rPr>
                        <a:t>Classified the sun salutation yoga poses and machine learning technique that were used to get the correct results of each pose.</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rPr>
                        <a:t>Out of the four machine learning models (Logistic regression , KNN, SVM, Naive Bayes ) KNN have better accuracy of 96%. </a:t>
                      </a:r>
                      <a:endParaRPr sz="12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03" name="Google Shape;103;p18"/>
          <p:cNvPicPr preferRelativeResize="0"/>
          <p:nvPr/>
        </p:nvPicPr>
        <p:blipFill>
          <a:blip r:embed="rId3">
            <a:alphaModFix/>
          </a:blip>
          <a:stretch>
            <a:fillRect/>
          </a:stretch>
        </p:blipFill>
        <p:spPr>
          <a:xfrm>
            <a:off x="6803100" y="81950"/>
            <a:ext cx="2235423" cy="645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Gaps and Challenges</a:t>
            </a:r>
            <a:endParaRPr/>
          </a:p>
        </p:txBody>
      </p:sp>
      <p:sp>
        <p:nvSpPr>
          <p:cNvPr id="109" name="Google Shape;10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t>In the past, d</a:t>
            </a:r>
            <a:r>
              <a:rPr lang="en"/>
              <a:t>ue to unavailability of sophisticated architectures like MobileNet (2019) and MoveNet (2021), the task of pose recognition this method was relatively time consuming and less accurate.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Earlier implementations yielded results that had low frames per second output (less than 10fps) which made these solutions more time consuming, taking away from the real-time feel.</a:t>
            </a:r>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Due to current pandemic situation people don't have any choice but  to perform yoga at their homes, in such cases due to absence an expert trainer, many people end up performing incorrect yoga which </a:t>
            </a:r>
            <a:r>
              <a:rPr lang="en" sz="1500"/>
              <a:t>may lead to injuries serious to one’s physique and brain.</a:t>
            </a:r>
            <a:r>
              <a:rPr lang="en"/>
              <a:t> </a:t>
            </a:r>
            <a:endParaRPr/>
          </a:p>
        </p:txBody>
      </p:sp>
      <p:pic>
        <p:nvPicPr>
          <p:cNvPr id="110" name="Google Shape;110;p19"/>
          <p:cNvPicPr preferRelativeResize="0"/>
          <p:nvPr/>
        </p:nvPicPr>
        <p:blipFill>
          <a:blip r:embed="rId3">
            <a:alphaModFix/>
          </a:blip>
          <a:stretch>
            <a:fillRect/>
          </a:stretch>
        </p:blipFill>
        <p:spPr>
          <a:xfrm>
            <a:off x="6802875" y="81950"/>
            <a:ext cx="2235423" cy="645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16" name="Google Shape;116;p20"/>
          <p:cNvSpPr txBox="1"/>
          <p:nvPr>
            <p:ph idx="1" type="body"/>
          </p:nvPr>
        </p:nvSpPr>
        <p:spPr>
          <a:xfrm>
            <a:off x="311700" y="1228675"/>
            <a:ext cx="4260300" cy="335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To create a Deep Learning model that will detect the </a:t>
            </a:r>
            <a:r>
              <a:rPr lang="en" sz="2000"/>
              <a:t>different</a:t>
            </a:r>
            <a:r>
              <a:rPr lang="en" sz="2000"/>
              <a:t> yoga postures (</a:t>
            </a:r>
            <a:r>
              <a:rPr i="1" lang="en" sz="2000"/>
              <a:t>asanas</a:t>
            </a:r>
            <a:r>
              <a:rPr lang="en" sz="2000"/>
              <a:t>) of sun salutation (</a:t>
            </a:r>
            <a:r>
              <a:rPr i="1" lang="en" sz="2000"/>
              <a:t>Surya Namaskar</a:t>
            </a:r>
            <a:r>
              <a:rPr lang="en" sz="2000"/>
              <a:t>) and give corrections when needed.</a:t>
            </a:r>
            <a:endParaRPr sz="2000"/>
          </a:p>
        </p:txBody>
      </p:sp>
      <p:pic>
        <p:nvPicPr>
          <p:cNvPr id="117" name="Google Shape;117;p20"/>
          <p:cNvPicPr preferRelativeResize="0"/>
          <p:nvPr/>
        </p:nvPicPr>
        <p:blipFill>
          <a:blip r:embed="rId3">
            <a:alphaModFix/>
          </a:blip>
          <a:stretch>
            <a:fillRect/>
          </a:stretch>
        </p:blipFill>
        <p:spPr>
          <a:xfrm>
            <a:off x="4879950" y="315287"/>
            <a:ext cx="3825675" cy="451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123" name="Google Shape;123;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Binary classification problem that will classify whether the pose of Sun salutation performed by an </a:t>
            </a:r>
            <a:r>
              <a:rPr lang="en"/>
              <a:t>individual</a:t>
            </a:r>
            <a:r>
              <a:rPr lang="en"/>
              <a:t> in a video is correct or wrong.</a:t>
            </a:r>
            <a:endParaRPr/>
          </a:p>
          <a:p>
            <a:pPr indent="-342900" lvl="0" marL="457200" rtl="0" algn="l">
              <a:spcBef>
                <a:spcPts val="0"/>
              </a:spcBef>
              <a:spcAft>
                <a:spcPts val="0"/>
              </a:spcAft>
              <a:buSzPts val="1800"/>
              <a:buAutoNum type="arabicPeriod"/>
            </a:pPr>
            <a:r>
              <a:rPr lang="en"/>
              <a:t>If the individual is performing a certain pose in an incorrect manner, then a feedback will be provided indicating the correction in the pose.</a:t>
            </a:r>
            <a:endParaRPr/>
          </a:p>
        </p:txBody>
      </p:sp>
      <p:pic>
        <p:nvPicPr>
          <p:cNvPr id="124" name="Google Shape;124;p21"/>
          <p:cNvPicPr preferRelativeResize="0"/>
          <p:nvPr/>
        </p:nvPicPr>
        <p:blipFill>
          <a:blip r:embed="rId3">
            <a:alphaModFix/>
          </a:blip>
          <a:stretch>
            <a:fillRect/>
          </a:stretch>
        </p:blipFill>
        <p:spPr>
          <a:xfrm>
            <a:off x="6819275" y="98325"/>
            <a:ext cx="2235423" cy="645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