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3B40D5-595A-411B-A653-0C05DE976D57}">
  <a:tblStyle styleId="{C63B40D5-595A-411B-A653-0C05DE976D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5a326130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5a32613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5a326130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5a326130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5a326130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5a326130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5a326130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5a326130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5f8f6277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5f8f6277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5f8f6277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5f8f6277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5f8f6277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5f8f6277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5f8f6277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5f8f6277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cca9e1d2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cca9e1d2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cca9e1d2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cca9e1d2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cca9e1d2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cca9e1d2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cca9e1d2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cca9e1d2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cca9e1d2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cca9e1d2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d6a9a30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d6a9a3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5a32613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5a32613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5a32613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5a32613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98100"/>
            <a:ext cx="7754700" cy="14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22">
                <a:latin typeface="Raleway"/>
                <a:ea typeface="Raleway"/>
                <a:cs typeface="Raleway"/>
                <a:sym typeface="Raleway"/>
              </a:rPr>
              <a:t>Predicting</a:t>
            </a:r>
            <a:r>
              <a:rPr b="1" lang="en-GB" sz="3022">
                <a:latin typeface="Raleway"/>
                <a:ea typeface="Raleway"/>
                <a:cs typeface="Raleway"/>
                <a:sym typeface="Raleway"/>
              </a:rPr>
              <a:t> Election Outcomes Using Social Media Data</a:t>
            </a:r>
            <a:endParaRPr b="1" sz="3122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66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Guide: Prof. Chitrakant Banchhor</a:t>
            </a:r>
            <a:endParaRPr sz="2066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19500" y="3482275"/>
            <a:ext cx="8326800" cy="12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                                                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Shreyas Khairnar(1032180112)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Gopal Joshi(1032180211)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Dhruv Kaliraman(1032180760)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Abhishek Raj(1032180748)</a:t>
            </a:r>
            <a:endParaRPr sz="1600"/>
          </a:p>
        </p:txBody>
      </p:sp>
      <p:sp>
        <p:nvSpPr>
          <p:cNvPr id="56" name="Google Shape;56;p13"/>
          <p:cNvSpPr/>
          <p:nvPr/>
        </p:nvSpPr>
        <p:spPr>
          <a:xfrm>
            <a:off x="0" y="4967775"/>
            <a:ext cx="9144000" cy="279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-250" y="0"/>
            <a:ext cx="9144000" cy="4311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Capstone Project Review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463" y="505883"/>
            <a:ext cx="3581066" cy="10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320">
                <a:latin typeface="Raleway"/>
                <a:ea typeface="Raleway"/>
                <a:cs typeface="Raleway"/>
                <a:sym typeface="Raleway"/>
              </a:rPr>
              <a:t>Basic Implementation Details</a:t>
            </a:r>
            <a:endParaRPr b="1" sz="232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067100"/>
            <a:ext cx="4608000" cy="3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3. 	Data Cleaning/ Preprocessing</a:t>
            </a:r>
            <a:endParaRPr b="1"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Important to improve score when passing text as input to any similarity detection measure in NLP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450" y="770000"/>
            <a:ext cx="3522525" cy="39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/>
          <p:nvPr/>
        </p:nvSpPr>
        <p:spPr>
          <a:xfrm>
            <a:off x="0" y="4967775"/>
            <a:ext cx="9144000" cy="279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4">
            <a:alphaModFix/>
          </a:blip>
          <a:srcRect b="28392" l="30811" r="27233" t="54516"/>
          <a:stretch/>
        </p:blipFill>
        <p:spPr>
          <a:xfrm>
            <a:off x="451150" y="2571750"/>
            <a:ext cx="5023824" cy="11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75" y="1280775"/>
            <a:ext cx="5635575" cy="3648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496200" y="177100"/>
            <a:ext cx="8151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latin typeface="Raleway"/>
                <a:ea typeface="Raleway"/>
                <a:cs typeface="Raleway"/>
                <a:sym typeface="Raleway"/>
              </a:rPr>
              <a:t>Basic Implementation Details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620325" y="865263"/>
            <a:ext cx="5329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Lato"/>
                <a:ea typeface="Lato"/>
                <a:cs typeface="Lato"/>
                <a:sym typeface="Lato"/>
              </a:rPr>
              <a:t>4. Bias Detection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0" y="4967775"/>
            <a:ext cx="9144000" cy="279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5403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Basic Implementation Details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7541100" cy="31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5.</a:t>
            </a:r>
            <a:r>
              <a:rPr b="1" lang="en-GB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	Sentiment Analysis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Plan to use the latest state-of-the-art BERT model 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Fine-tuning pre-trained sentiment analysis model with help of manually labeled data to increase accuracy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BERT is </a:t>
            </a: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preferred</a:t>
            </a: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due to its ability to identify </a:t>
            </a: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context</a:t>
            </a: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as it is seq-2-seq models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0" y="4967775"/>
            <a:ext cx="9144000" cy="279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Implementation Details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765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b="1" lang="en-GB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 	</a:t>
            </a:r>
            <a:r>
              <a:rPr b="1" lang="en-GB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Predicting</a:t>
            </a:r>
            <a:r>
              <a:rPr b="1" lang="en-GB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Results</a:t>
            </a:r>
            <a:endParaRPr b="1"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9144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</a:pPr>
            <a:r>
              <a:rPr lang="en-GB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Producing a weighted score using techniques like Sentiment Analysis, Sentiment Intensity Magnitude, Volume Analysis &amp; Time Series Analysis 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Results can be predicted in two ways: 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lphaLcPeriod"/>
            </a:pPr>
            <a:r>
              <a:rPr lang="en-GB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Finding vote share with the help of weighted score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AutoNum type="alphaLcPeriod"/>
            </a:pPr>
            <a:r>
              <a:rPr lang="en-GB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Generalizing the model on multiple elections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0" y="4967775"/>
            <a:ext cx="9144000" cy="279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727650" y="254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320"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 b="1" sz="232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727650" y="789525"/>
            <a:ext cx="7688700" cy="3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[1] K. d. S. Brito and P. J. L. Adeodato, "Predicting Brazilian and U.S. Elections with Machine Learning and Social Media Data," 2020 International Joint Conference on Neural Networks (IJCNN), 2020, pp. 1-8, doi: 10.1109/IJCNN48605.2020.9207147.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[2] A. Lopardo and M. Brambilla, "Analyzing and Predicting the US Midterm Elections on Twitter with Recurrent Neural Networks," 2018 IEEE International Conference on Big Data (Big Data), 2018, pp. 5389-5391, doi: 10.1109/BigData.2018.8622441.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[3] F. J. J. Joseph, "Twitter Based Outcome Predictions of 2019 Indian General Elections Using Decision Tree," 2019 4th International Conference on Information Technology (InCIT), 2019, pp. 50-53, doi: 10.1109/INCIT.2019.8911975.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[4] M. Bilal, S. Asif, S. Yousuf and U. Afzal, "2018 Pakistan General Election: Understanding the Predictive Power of Social Media," 2018 12th International Conference on Mathematics, Actuarial Science, Computer Science and Statistics (MACS), 2018, pp. 1-6, doi: 10.1109/MACS.2018.8628445.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0" y="4967775"/>
            <a:ext cx="9144000" cy="279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727650" y="267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2300"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727650" y="802625"/>
            <a:ext cx="7688700" cy="3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[5] K. dos Santos Brito, R. L. C. S. Filho and P. J. L. Adeodato, "A Systematic Review of Predicting Elections Based on Social Media Data: Research Challenges and Future Directions," in IEEE Transactions on Computational Social Systems, doi: 10.1109/TCSS.2021.3063660.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[6]  M. Tsai, Y. Wang, M. Kwak and N. Rigole, "A Machine Learning Based Strategy for Election Result Prediction," 2019 International Conference on Computational Science and Computational Intelligence (CSCI), 2019, pp. 1408-1410, doi: 10.1109/CSCI49370.2019.00263.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[7] E. Soylu and S. Baday, "Predicting the June 2019 Istanbul Mayoral Election with Twitter," 2020 Innovations in Intelligent Systems and Applications Conference (ASYU), 2020, pp. 1-6, doi: 10.1109/ASYU50717.2020.9259800.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[8]  S. M. Srinivasan, R. S. Sangwan, C. J. Neill and T. Zu, "Twitter Data for Predicting Election Results: Insights from Emotion Classification," in IEEE Technology and Society Magazine, vol. 38, no. 1, pp. 58-63, March 2019, doi: 10.1109/MTS.2019.2894472.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0" y="4967775"/>
            <a:ext cx="9144000" cy="279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727650" y="764500"/>
            <a:ext cx="7688700" cy="4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325">
                <a:latin typeface="Lato"/>
                <a:ea typeface="Lato"/>
                <a:cs typeface="Lato"/>
                <a:sym typeface="Lato"/>
              </a:rPr>
              <a:t>[9] B. Bansal and S. Srivastava, “On predicting elections with hybrid topic based sentiment analysis of tweets,” Procedia Comput. Sci., vol. 135, no. 2018, pp. 346–353, 2018.</a:t>
            </a:r>
            <a:endParaRPr sz="1325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>
                <a:latin typeface="Lato"/>
                <a:ea typeface="Lato"/>
                <a:cs typeface="Lato"/>
                <a:sym typeface="Lato"/>
              </a:rPr>
              <a:t>[10] S. Salari, N. Sedighpour, V. Vaezinia, and S. Momtazi, “Estimation of 2017 Iran’s presidential election using sentiment analysis on social media,” in Proc. 4th Iranian Conf. Signal Process. Intell. Syst. (ICSPIS), Dec. 2018, pp. 77–82.</a:t>
            </a:r>
            <a:endParaRPr sz="1325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>
                <a:latin typeface="Lato"/>
                <a:ea typeface="Lato"/>
                <a:cs typeface="Lato"/>
                <a:sym typeface="Lato"/>
              </a:rPr>
              <a:t>[11] D. Kreiss, R. G. Lawrence, and S. C. McGregor, “In their own words: Political practitioner accounts of candidates, audiences, affordances, genres, and timing in strategic social media use,” Political Commun., vol. 35, no. 1, pp. 8–31, Jan. 2018.</a:t>
            </a:r>
            <a:endParaRPr sz="1325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>
                <a:latin typeface="Lato"/>
                <a:ea typeface="Lato"/>
                <a:cs typeface="Lato"/>
                <a:sym typeface="Lato"/>
              </a:rPr>
              <a:t>[12] M. Bilal, A. Gani, M. Marjani, and N. Malik, “Predicting elections: Social media data and techniques,” in Proc. Int. Conf. Eng. Emerg. Technol. (ICEET), Feb. 2019, pp. 1–6</a:t>
            </a:r>
            <a:endParaRPr sz="1325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>
                <a:latin typeface="Lato"/>
                <a:ea typeface="Lato"/>
                <a:cs typeface="Lato"/>
                <a:sym typeface="Lato"/>
              </a:rPr>
              <a:t>[13] J. Kwak and S. K. Cho, “Analyzing public opinion with social media data during election periods: A selective literature review,” Asian J. Public Opin. Res., vol. 5, no. 4, pp. 285–301, 2018.</a:t>
            </a:r>
            <a:endParaRPr sz="1325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25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32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8"/>
          <p:cNvSpPr txBox="1"/>
          <p:nvPr>
            <p:ph type="title"/>
          </p:nvPr>
        </p:nvSpPr>
        <p:spPr>
          <a:xfrm>
            <a:off x="727650" y="229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2400"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 sz="2400"/>
          </a:p>
        </p:txBody>
      </p:sp>
      <p:sp>
        <p:nvSpPr>
          <p:cNvPr id="170" name="Google Shape;170;p28"/>
          <p:cNvSpPr/>
          <p:nvPr/>
        </p:nvSpPr>
        <p:spPr>
          <a:xfrm>
            <a:off x="0" y="4967775"/>
            <a:ext cx="9144000" cy="279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2673875"/>
            <a:ext cx="8520600" cy="1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5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 sz="5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0" y="4967775"/>
            <a:ext cx="9144000" cy="279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4967775"/>
            <a:ext cx="9144000" cy="279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4294967295" type="title"/>
          </p:nvPr>
        </p:nvSpPr>
        <p:spPr>
          <a:xfrm>
            <a:off x="829475" y="414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Agenda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4294967295" type="body"/>
          </p:nvPr>
        </p:nvSpPr>
        <p:spPr>
          <a:xfrm>
            <a:off x="766400" y="1269019"/>
            <a:ext cx="5825700" cy="20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-GB" sz="1900">
                <a:latin typeface="Lato"/>
                <a:ea typeface="Lato"/>
                <a:cs typeface="Lato"/>
                <a:sym typeface="Lato"/>
              </a:rPr>
              <a:t>Problem Statement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-GB" sz="1900">
                <a:latin typeface="Lato"/>
                <a:ea typeface="Lato"/>
                <a:cs typeface="Lato"/>
                <a:sym typeface="Lato"/>
              </a:rPr>
              <a:t>Literature Survey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-GB" sz="1900">
                <a:latin typeface="Lato"/>
                <a:ea typeface="Lato"/>
                <a:cs typeface="Lato"/>
                <a:sym typeface="Lato"/>
              </a:rPr>
              <a:t>Methodology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-GB" sz="1900">
                <a:latin typeface="Lato"/>
                <a:ea typeface="Lato"/>
                <a:cs typeface="Lato"/>
                <a:sym typeface="Lato"/>
              </a:rPr>
              <a:t>Basic Implementation Details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766625" y="472875"/>
            <a:ext cx="693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Problem Statement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Developing a Generalizable Model for Predicting the Election Results using Social Media Data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0" y="4967775"/>
            <a:ext cx="9144000" cy="279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5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Literature Review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311700" y="7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{C63B40D5-595A-411B-A653-0C05DE976D57}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38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Title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Authors/ Conference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Methodology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Comments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676475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Lato"/>
                        <a:buAutoNum type="arabicPeriod"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Prediction of the 2017 French Election Based on Twitter Data Analysis Using Term Weighting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Lei Wang and John Q Gan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School of Computer Science and Electronic Engineering, University of Essex, Colchester, UK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Manual tagging of sentiments using domain knowledge and calculating popularity by scoring terms with TF-IDF.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Using term-weighing found to be useful but further analysis needed to analyze the </a:t>
                      </a: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reliability</a:t>
                      </a: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 of the model.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67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2.   2018 Pakistan General             Election: Understanding th</a:t>
                      </a: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Predictive Power of Social Media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2018 12th International Conference on Mathematics, Actuarial Science, Computer Science and Statistics (MACS)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Trained RNN based on previous collection data and the model was used to predict 2018 collections. Text data was vectorized to feed as input.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Predicted the elections with 85% accuracy but cannot generalize the result as it was simulated on only one election.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" name="Google Shape;79;p16"/>
          <p:cNvSpPr/>
          <p:nvPr/>
        </p:nvSpPr>
        <p:spPr>
          <a:xfrm>
            <a:off x="0" y="4967775"/>
            <a:ext cx="9144000" cy="279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15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Literature Review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5" name="Google Shape;85;p17"/>
          <p:cNvGraphicFramePr/>
          <p:nvPr/>
        </p:nvGraphicFramePr>
        <p:xfrm>
          <a:off x="311700" y="7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{C63B40D5-595A-411B-A653-0C05DE976D57}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38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Title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Authors/ Conference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Methodology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Comments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67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3.</a:t>
                      </a: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Predicting Brazilian and    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     U.S. Elections with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     Machine Learning and           Social Media Data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Kellyton dos Santos Brito &amp; Paulo Jorge Leitão Adeodato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Centro de Informática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Universidade Federal de Pernambuco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Recife, Brazil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Result ‘r’ of poll at specific day  ‘d’ is a function of engagement observed in Candidates Facebook ‘F’, Twitter ‘T’, Instagram ‘I’ in agg. Window of w days prior d. 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Based on individual candidates instead of parties. Validation of methodology needed by evaluating the model on multiple elections.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67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. </a:t>
                      </a: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A Method for Predicting  the Winner of the USA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Presidential Elections using Data extracted from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Twitter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Lazaros Oikonomou &amp; Lazaros Oikonomou,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School of Science &amp; Technology,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International Hellenic University,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Thermi, Greece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Naive Bayes </a:t>
                      </a: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classifier</a:t>
                      </a: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 for sentiment analysis &amp; textblob library for subjectivity analysis. Weights were assigned according to subjectivity of the text.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No accuracy comparison with other classifiers. Engagement as a feature could have improved model.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" name="Google Shape;86;p17"/>
          <p:cNvSpPr/>
          <p:nvPr/>
        </p:nvSpPr>
        <p:spPr>
          <a:xfrm>
            <a:off x="0" y="4967775"/>
            <a:ext cx="9144000" cy="279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15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Literature Review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2" name="Google Shape;92;p18"/>
          <p:cNvGraphicFramePr/>
          <p:nvPr/>
        </p:nvGraphicFramePr>
        <p:xfrm>
          <a:off x="311700" y="7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{C63B40D5-595A-411B-A653-0C05DE976D57}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36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Title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Authors/ Conference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Methodology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Comments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06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. </a:t>
                      </a: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Twitter Based Outcome Predictions of 2019 Indian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General Elections Using Decision Tree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Ferdin Joe John Joseph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Faculty of Information Technology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Thai-Nichi Institute of Technology, Bangkok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ferdin@tni.ac.th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Sentiment Classification with Decision Tree Classifier. Popularity is predicted as: 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Popularity = ((0 x -ve tweets) + (Neutral tweets / 2) + +ve tweets)/Total tweets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Need to analyze regional language data. Trend to be validated by running model on multiple elections.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68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. Prediction of 2019 Indian Election Using Sentiment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Analysis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Bharat R.Naiknaware &amp; Seema S.Kawathekar, Dept. of Computer Science and IT,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Dr. Babasaheb Ambedkar Marathwada University,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Aurangabad, India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Sentiment analysis on the development schemes hashtags of then current government and aggregation of all scheme sentiments to predict the results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Cannot be used to identify sentiments for the opposition parties. 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3" name="Google Shape;93;p18"/>
          <p:cNvSpPr/>
          <p:nvPr/>
        </p:nvSpPr>
        <p:spPr>
          <a:xfrm>
            <a:off x="0" y="4967775"/>
            <a:ext cx="9144000" cy="279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13825" y="381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2127"/>
              <a:buFont typeface="Arial"/>
              <a:buNone/>
            </a:pPr>
            <a:r>
              <a:rPr b="1" lang="en-GB" sz="261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Methodology</a:t>
            </a:r>
            <a:endParaRPr sz="391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34875" y="1170625"/>
            <a:ext cx="482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Keyword Selection for Data Collection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 Collection from Twitter 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 Translation for Regional Language data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 Preprocessing: Natural Language Processing Tasks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Design for Bot Detection for detecting paid posts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Techniques like Sentiment Analysis, Sentiment Intensity, Volume Analysis, Time-Series Analysis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Validating/ Simulating the model on previous elections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Results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0" y="4967775"/>
            <a:ext cx="9144000" cy="279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850" y="381250"/>
            <a:ext cx="3667075" cy="4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320">
                <a:latin typeface="Raleway"/>
                <a:ea typeface="Raleway"/>
                <a:cs typeface="Raleway"/>
                <a:sym typeface="Raleway"/>
              </a:rPr>
              <a:t>Basic Implementation Details</a:t>
            </a:r>
            <a:endParaRPr b="1" sz="232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078475"/>
            <a:ext cx="47745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b="1" lang="en-GB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Collection</a:t>
            </a:r>
            <a:endParaRPr b="1"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Keywords were decided for scraping the data using Domain Knowledge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Twitter was used as a data source as it is easy to scrape large volume of data within required time frame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Snscrape library was used to scrape data with the following features: 	Url, id, datetime, location, username, displayname, verified, followerCount, friendsCount, language, content, bio, likes, retweets, quotes, comments, hashtags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8288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34510" l="22240" r="29199" t="42277"/>
          <a:stretch/>
        </p:blipFill>
        <p:spPr>
          <a:xfrm>
            <a:off x="5086200" y="1202600"/>
            <a:ext cx="4057799" cy="30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/>
          <p:nvPr/>
        </p:nvSpPr>
        <p:spPr>
          <a:xfrm>
            <a:off x="0" y="4967775"/>
            <a:ext cx="9144000" cy="279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1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32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Basic Implementation Details</a:t>
            </a:r>
            <a:endParaRPr b="1" sz="232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069225"/>
            <a:ext cx="4524900" cy="3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2.  </a:t>
            </a:r>
            <a:r>
              <a:rPr b="1" lang="en-GB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Translation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Various translator APIs like googletrans, YandexTranslate, LibreTrans were experimented on sample data 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 was observed that googletrans was the most accurate translator with the ability to understand context as it based on the Neural Machine Translation Approach (NMT)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Thus googletrans API was selected for data translation 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31884" l="40270" r="23152" t="51687"/>
          <a:stretch/>
        </p:blipFill>
        <p:spPr>
          <a:xfrm>
            <a:off x="5110620" y="2960975"/>
            <a:ext cx="3810023" cy="9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 rotWithShape="1">
          <a:blip r:embed="rId4">
            <a:alphaModFix/>
          </a:blip>
          <a:srcRect b="32277" l="21426" r="51560" t="51563"/>
          <a:stretch/>
        </p:blipFill>
        <p:spPr>
          <a:xfrm>
            <a:off x="5110625" y="1349925"/>
            <a:ext cx="3167225" cy="106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>
            <a:off x="0" y="4967775"/>
            <a:ext cx="9144000" cy="279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