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74"/>
  </p:notesMasterIdLst>
  <p:handoutMasterIdLst>
    <p:handoutMasterId r:id="rId75"/>
  </p:handoutMasterIdLst>
  <p:sldIdLst>
    <p:sldId id="270" r:id="rId2"/>
    <p:sldId id="258" r:id="rId3"/>
    <p:sldId id="272" r:id="rId4"/>
    <p:sldId id="332" r:id="rId5"/>
    <p:sldId id="333" r:id="rId6"/>
    <p:sldId id="331" r:id="rId7"/>
    <p:sldId id="278" r:id="rId8"/>
    <p:sldId id="277" r:id="rId9"/>
    <p:sldId id="283" r:id="rId10"/>
    <p:sldId id="276" r:id="rId11"/>
    <p:sldId id="334" r:id="rId12"/>
    <p:sldId id="335" r:id="rId13"/>
    <p:sldId id="336" r:id="rId14"/>
    <p:sldId id="282" r:id="rId15"/>
    <p:sldId id="311" r:id="rId16"/>
    <p:sldId id="281" r:id="rId17"/>
    <p:sldId id="284" r:id="rId18"/>
    <p:sldId id="280" r:id="rId19"/>
    <p:sldId id="279" r:id="rId20"/>
    <p:sldId id="285" r:id="rId21"/>
    <p:sldId id="301" r:id="rId22"/>
    <p:sldId id="302" r:id="rId23"/>
    <p:sldId id="303" r:id="rId24"/>
    <p:sldId id="304" r:id="rId25"/>
    <p:sldId id="305" r:id="rId26"/>
    <p:sldId id="306" r:id="rId27"/>
    <p:sldId id="310" r:id="rId28"/>
    <p:sldId id="337" r:id="rId29"/>
    <p:sldId id="346" r:id="rId30"/>
    <p:sldId id="347" r:id="rId31"/>
    <p:sldId id="348" r:id="rId32"/>
    <p:sldId id="349" r:id="rId33"/>
    <p:sldId id="325" r:id="rId34"/>
    <p:sldId id="326" r:id="rId35"/>
    <p:sldId id="327" r:id="rId36"/>
    <p:sldId id="350" r:id="rId37"/>
    <p:sldId id="328" r:id="rId38"/>
    <p:sldId id="329" r:id="rId39"/>
    <p:sldId id="330" r:id="rId40"/>
    <p:sldId id="307" r:id="rId41"/>
    <p:sldId id="288" r:id="rId42"/>
    <p:sldId id="338" r:id="rId43"/>
    <p:sldId id="289" r:id="rId44"/>
    <p:sldId id="295" r:id="rId45"/>
    <p:sldId id="296" r:id="rId46"/>
    <p:sldId id="297" r:id="rId47"/>
    <p:sldId id="298" r:id="rId48"/>
    <p:sldId id="294" r:id="rId49"/>
    <p:sldId id="299" r:id="rId50"/>
    <p:sldId id="312" r:id="rId51"/>
    <p:sldId id="313" r:id="rId52"/>
    <p:sldId id="314" r:id="rId53"/>
    <p:sldId id="319" r:id="rId54"/>
    <p:sldId id="315" r:id="rId55"/>
    <p:sldId id="316" r:id="rId56"/>
    <p:sldId id="317" r:id="rId57"/>
    <p:sldId id="318" r:id="rId58"/>
    <p:sldId id="339" r:id="rId59"/>
    <p:sldId id="340" r:id="rId60"/>
    <p:sldId id="341" r:id="rId61"/>
    <p:sldId id="275" r:id="rId62"/>
    <p:sldId id="273" r:id="rId63"/>
    <p:sldId id="271" r:id="rId64"/>
    <p:sldId id="274" r:id="rId65"/>
    <p:sldId id="320" r:id="rId66"/>
    <p:sldId id="321" r:id="rId67"/>
    <p:sldId id="300" r:id="rId68"/>
    <p:sldId id="322" r:id="rId69"/>
    <p:sldId id="342" r:id="rId70"/>
    <p:sldId id="343" r:id="rId71"/>
    <p:sldId id="344" r:id="rId72"/>
    <p:sldId id="345" r:id="rId7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4B71"/>
    <a:srgbClr val="0045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1" autoAdjust="0"/>
  </p:normalViewPr>
  <p:slideViewPr>
    <p:cSldViewPr>
      <p:cViewPr varScale="1">
        <p:scale>
          <a:sx n="102" d="100"/>
          <a:sy n="102" d="100"/>
        </p:scale>
        <p:origin x="967" y="58"/>
      </p:cViewPr>
      <p:guideLst>
        <p:guide orient="horz" pos="2160"/>
        <p:guide pos="2880"/>
      </p:guideLst>
    </p:cSldViewPr>
  </p:slideViewPr>
  <p:notesTextViewPr>
    <p:cViewPr>
      <p:scale>
        <a:sx n="1" d="1"/>
        <a:sy n="1" d="1"/>
      </p:scale>
      <p:origin x="0" y="0"/>
    </p:cViewPr>
  </p:notesTextViewPr>
  <p:sorterViewPr>
    <p:cViewPr>
      <p:scale>
        <a:sx n="100" d="100"/>
        <a:sy n="100" d="100"/>
      </p:scale>
      <p:origin x="0" y="-7872"/>
    </p:cViewPr>
  </p:sorter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9.wmf"/><Relationship Id="rId1" Type="http://schemas.openxmlformats.org/officeDocument/2006/relationships/image" Target="../media/image30.wmf"/><Relationship Id="rId4"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29.wmf"/><Relationship Id="rId1" Type="http://schemas.openxmlformats.org/officeDocument/2006/relationships/image" Target="../media/image30.wmf"/><Relationship Id="rId4"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25.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44.wmf"/><Relationship Id="rId2" Type="http://schemas.openxmlformats.org/officeDocument/2006/relationships/image" Target="../media/image40.wmf"/><Relationship Id="rId1" Type="http://schemas.openxmlformats.org/officeDocument/2006/relationships/image" Target="../media/image27.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49.wmf"/><Relationship Id="rId7" Type="http://schemas.openxmlformats.org/officeDocument/2006/relationships/image" Target="../media/image24.wmf"/><Relationship Id="rId2" Type="http://schemas.openxmlformats.org/officeDocument/2006/relationships/image" Target="../media/image48.wmf"/><Relationship Id="rId1" Type="http://schemas.openxmlformats.org/officeDocument/2006/relationships/image" Target="../media/image46.wmf"/><Relationship Id="rId6" Type="http://schemas.openxmlformats.org/officeDocument/2006/relationships/image" Target="../media/image22.wmf"/><Relationship Id="rId5" Type="http://schemas.openxmlformats.org/officeDocument/2006/relationships/image" Target="../media/image51.wmf"/><Relationship Id="rId4"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25.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AC45D1-8D03-4D9C-BBC3-3E5DA5095C62}" type="datetimeFigureOut">
              <a:rPr lang="de-DE" smtClean="0"/>
              <a:t>09.06.2017</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B83D2B-F255-4151-A4AD-D944F5910B06}" type="slidenum">
              <a:rPr lang="de-DE" smtClean="0"/>
              <a:t>‹#›</a:t>
            </a:fld>
            <a:endParaRPr lang="de-DE"/>
          </a:p>
        </p:txBody>
      </p:sp>
    </p:spTree>
    <p:extLst>
      <p:ext uri="{BB962C8B-B14F-4D97-AF65-F5344CB8AC3E}">
        <p14:creationId xmlns:p14="http://schemas.microsoft.com/office/powerpoint/2010/main" val="593482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28ECF-B3C1-4E4F-9865-50F77777ECCD}" type="datetimeFigureOut">
              <a:rPr lang="de-DE" smtClean="0"/>
              <a:t>09.06.2017</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552ABC-15D8-4868-B2CB-F64D1FBF37EE}" type="slidenum">
              <a:rPr lang="de-DE" smtClean="0"/>
              <a:t>‹#›</a:t>
            </a:fld>
            <a:endParaRPr lang="de-DE"/>
          </a:p>
        </p:txBody>
      </p:sp>
    </p:spTree>
    <p:extLst>
      <p:ext uri="{BB962C8B-B14F-4D97-AF65-F5344CB8AC3E}">
        <p14:creationId xmlns:p14="http://schemas.microsoft.com/office/powerpoint/2010/main" val="569411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4552ABC-15D8-4868-B2CB-F64D1FBF37EE}" type="slidenum">
              <a:rPr lang="de-DE" smtClean="0"/>
              <a:t>1</a:t>
            </a:fld>
            <a:endParaRPr lang="de-DE"/>
          </a:p>
        </p:txBody>
      </p:sp>
    </p:spTree>
    <p:extLst>
      <p:ext uri="{BB962C8B-B14F-4D97-AF65-F5344CB8AC3E}">
        <p14:creationId xmlns:p14="http://schemas.microsoft.com/office/powerpoint/2010/main" val="2834406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4552ABC-15D8-4868-B2CB-F64D1FBF37EE}" type="slidenum">
              <a:rPr lang="de-DE" smtClean="0"/>
              <a:t>3</a:t>
            </a:fld>
            <a:endParaRPr lang="de-DE"/>
          </a:p>
        </p:txBody>
      </p:sp>
    </p:spTree>
    <p:extLst>
      <p:ext uri="{BB962C8B-B14F-4D97-AF65-F5344CB8AC3E}">
        <p14:creationId xmlns:p14="http://schemas.microsoft.com/office/powerpoint/2010/main" val="90465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4552ABC-15D8-4868-B2CB-F64D1FBF37EE}" type="slidenum">
              <a:rPr lang="de-DE" smtClean="0"/>
              <a:t>4</a:t>
            </a:fld>
            <a:endParaRPr lang="de-DE"/>
          </a:p>
        </p:txBody>
      </p:sp>
    </p:spTree>
    <p:extLst>
      <p:ext uri="{BB962C8B-B14F-4D97-AF65-F5344CB8AC3E}">
        <p14:creationId xmlns:p14="http://schemas.microsoft.com/office/powerpoint/2010/main" val="42285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00 01 02 03 04 05 06 07 08 09 10 11 12 13 14 15</a:t>
            </a:r>
          </a:p>
          <a:p>
            <a:endParaRPr lang="en-US" altLang="zh-CN" dirty="0" smtClean="0"/>
          </a:p>
          <a:p>
            <a:r>
              <a:rPr lang="en-US" altLang="zh-CN" dirty="0" smtClean="0"/>
              <a:t>16 17 18 19 20 21 22 23 24 25 26 27 28 29 30 31</a:t>
            </a:r>
            <a:endParaRPr lang="zh-CN" altLang="en-US" dirty="0"/>
          </a:p>
        </p:txBody>
      </p:sp>
      <p:sp>
        <p:nvSpPr>
          <p:cNvPr id="4" name="灯片编号占位符 3"/>
          <p:cNvSpPr>
            <a:spLocks noGrp="1"/>
          </p:cNvSpPr>
          <p:nvPr>
            <p:ph type="sldNum" sz="quarter" idx="10"/>
          </p:nvPr>
        </p:nvSpPr>
        <p:spPr/>
        <p:txBody>
          <a:bodyPr/>
          <a:lstStyle/>
          <a:p>
            <a:fld id="{24552ABC-15D8-4868-B2CB-F64D1FBF37EE}" type="slidenum">
              <a:rPr lang="de-DE" smtClean="0"/>
              <a:t>63</a:t>
            </a:fld>
            <a:endParaRPr lang="de-DE"/>
          </a:p>
        </p:txBody>
      </p:sp>
    </p:spTree>
    <p:extLst>
      <p:ext uri="{BB962C8B-B14F-4D97-AF65-F5344CB8AC3E}">
        <p14:creationId xmlns:p14="http://schemas.microsoft.com/office/powerpoint/2010/main" val="3815696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00 01 02 03 04 05 06 07 08 09 10 11 12 13 14 15</a:t>
            </a:r>
          </a:p>
          <a:p>
            <a:endParaRPr lang="en-US" altLang="zh-CN" dirty="0" smtClean="0"/>
          </a:p>
          <a:p>
            <a:r>
              <a:rPr lang="en-US" altLang="zh-CN" dirty="0" smtClean="0"/>
              <a:t>16 17 18 19 20 21 22 23 24 25 26 27 28 29 30 31</a:t>
            </a:r>
            <a:endParaRPr lang="zh-CN" altLang="en-US" dirty="0"/>
          </a:p>
        </p:txBody>
      </p:sp>
      <p:sp>
        <p:nvSpPr>
          <p:cNvPr id="4" name="灯片编号占位符 3"/>
          <p:cNvSpPr>
            <a:spLocks noGrp="1"/>
          </p:cNvSpPr>
          <p:nvPr>
            <p:ph type="sldNum" sz="quarter" idx="10"/>
          </p:nvPr>
        </p:nvSpPr>
        <p:spPr/>
        <p:txBody>
          <a:bodyPr/>
          <a:lstStyle/>
          <a:p>
            <a:fld id="{24552ABC-15D8-4868-B2CB-F64D1FBF37EE}" type="slidenum">
              <a:rPr lang="de-DE" smtClean="0"/>
              <a:t>66</a:t>
            </a:fld>
            <a:endParaRPr lang="de-DE"/>
          </a:p>
        </p:txBody>
      </p:sp>
    </p:spTree>
    <p:extLst>
      <p:ext uri="{BB962C8B-B14F-4D97-AF65-F5344CB8AC3E}">
        <p14:creationId xmlns:p14="http://schemas.microsoft.com/office/powerpoint/2010/main" val="63288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00 01 02 03 04 05 06 07 08 09 10 11 12 13 14 15</a:t>
            </a:r>
          </a:p>
          <a:p>
            <a:endParaRPr lang="en-US" altLang="zh-CN" dirty="0" smtClean="0"/>
          </a:p>
          <a:p>
            <a:r>
              <a:rPr lang="en-US" altLang="zh-CN" dirty="0" smtClean="0"/>
              <a:t>16 17 18 19 20 21 22 23 24 25 26 27 28 29 30 31</a:t>
            </a:r>
            <a:endParaRPr lang="zh-CN" altLang="en-US" dirty="0"/>
          </a:p>
        </p:txBody>
      </p:sp>
      <p:sp>
        <p:nvSpPr>
          <p:cNvPr id="4" name="灯片编号占位符 3"/>
          <p:cNvSpPr>
            <a:spLocks noGrp="1"/>
          </p:cNvSpPr>
          <p:nvPr>
            <p:ph type="sldNum" sz="quarter" idx="10"/>
          </p:nvPr>
        </p:nvSpPr>
        <p:spPr/>
        <p:txBody>
          <a:bodyPr/>
          <a:lstStyle/>
          <a:p>
            <a:fld id="{24552ABC-15D8-4868-B2CB-F64D1FBF37EE}" type="slidenum">
              <a:rPr lang="de-DE" smtClean="0"/>
              <a:t>67</a:t>
            </a:fld>
            <a:endParaRPr lang="de-DE"/>
          </a:p>
        </p:txBody>
      </p:sp>
    </p:spTree>
    <p:extLst>
      <p:ext uri="{BB962C8B-B14F-4D97-AF65-F5344CB8AC3E}">
        <p14:creationId xmlns:p14="http://schemas.microsoft.com/office/powerpoint/2010/main" val="2163330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1" name="Textplatzhalter 10"/>
          <p:cNvSpPr>
            <a:spLocks noGrp="1"/>
          </p:cNvSpPr>
          <p:nvPr>
            <p:ph type="body" sz="quarter" idx="10" hasCustomPrompt="1"/>
          </p:nvPr>
        </p:nvSpPr>
        <p:spPr>
          <a:xfrm>
            <a:off x="0" y="2248232"/>
            <a:ext cx="9144000" cy="1468800"/>
          </a:xfrm>
        </p:spPr>
        <p:txBody>
          <a:bodyPr anchor="b"/>
          <a:lstStyle>
            <a:lvl1pPr marL="0" indent="0" algn="ctr">
              <a:buNone/>
              <a:defRPr lang="en-US" sz="4000" b="1" kern="1200" dirty="0">
                <a:solidFill>
                  <a:schemeClr val="tx1"/>
                </a:solidFill>
                <a:latin typeface="+mn-lt"/>
                <a:ea typeface="+mn-ea"/>
                <a:cs typeface="+mn-cs"/>
              </a:defRPr>
            </a:lvl1pPr>
          </a:lstStyle>
          <a:p>
            <a:pPr lvl="0"/>
            <a:r>
              <a:rPr lang="en-US" altLang="zh-CN" dirty="0" smtClean="0"/>
              <a:t>11111</a:t>
            </a:r>
            <a:endParaRPr lang="en-US" dirty="0" smtClean="0"/>
          </a:p>
        </p:txBody>
      </p:sp>
      <p:sp>
        <p:nvSpPr>
          <p:cNvPr id="12" name="Textplatzhalter 10"/>
          <p:cNvSpPr>
            <a:spLocks noGrp="1"/>
          </p:cNvSpPr>
          <p:nvPr>
            <p:ph type="body" sz="quarter" idx="11" hasCustomPrompt="1"/>
          </p:nvPr>
        </p:nvSpPr>
        <p:spPr>
          <a:xfrm>
            <a:off x="0" y="3888000"/>
            <a:ext cx="9144000" cy="1485216"/>
          </a:xfrm>
        </p:spPr>
        <p:txBody>
          <a:bodyPr anchor="t"/>
          <a:lstStyle>
            <a:lvl1pPr marL="0" indent="0" algn="ctr">
              <a:buNone/>
              <a:defRPr lang="en-US" sz="2400" b="1" kern="1200" dirty="0">
                <a:solidFill>
                  <a:schemeClr val="bg2">
                    <a:lumMod val="50000"/>
                  </a:schemeClr>
                </a:solidFill>
                <a:latin typeface="+mn-lt"/>
                <a:ea typeface="+mn-ea"/>
                <a:cs typeface="+mn-cs"/>
              </a:defRPr>
            </a:lvl1pPr>
          </a:lstStyle>
          <a:p>
            <a:pPr lvl="0"/>
            <a:r>
              <a:rPr lang="en-US" altLang="zh-CN" dirty="0" smtClean="0"/>
              <a:t>1111</a:t>
            </a:r>
            <a:endParaRPr lang="en-US" dirty="0" smtClean="0"/>
          </a:p>
        </p:txBody>
      </p:sp>
      <p:sp>
        <p:nvSpPr>
          <p:cNvPr id="13" name="Textplatzhalter 10"/>
          <p:cNvSpPr>
            <a:spLocks noGrp="1"/>
          </p:cNvSpPr>
          <p:nvPr>
            <p:ph type="body" sz="quarter" idx="12" hasCustomPrompt="1"/>
          </p:nvPr>
        </p:nvSpPr>
        <p:spPr>
          <a:xfrm>
            <a:off x="0" y="5414400"/>
            <a:ext cx="9144000" cy="460800"/>
          </a:xfrm>
        </p:spPr>
        <p:txBody>
          <a:bodyPr anchor="ctr"/>
          <a:lstStyle>
            <a:lvl1pPr marL="0" indent="0" algn="ctr">
              <a:buNone/>
              <a:defRPr lang="en-US" sz="2400" b="1" kern="1200" dirty="0">
                <a:solidFill>
                  <a:schemeClr val="accent2"/>
                </a:solidFill>
                <a:latin typeface="+mn-lt"/>
                <a:ea typeface="+mn-ea"/>
                <a:cs typeface="+mn-cs"/>
              </a:defRPr>
            </a:lvl1pPr>
          </a:lstStyle>
          <a:p>
            <a:pPr lvl="0"/>
            <a:r>
              <a:rPr lang="en-US" dirty="0" smtClean="0"/>
              <a:t>Logos are allowed on this page only!</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90" y="0"/>
            <a:ext cx="9144000" cy="1878620"/>
          </a:xfrm>
          <a:prstGeom prst="rect">
            <a:avLst/>
          </a:prstGeom>
        </p:spPr>
      </p:pic>
    </p:spTree>
    <p:extLst>
      <p:ext uri="{BB962C8B-B14F-4D97-AF65-F5344CB8AC3E}">
        <p14:creationId xmlns:p14="http://schemas.microsoft.com/office/powerpoint/2010/main" val="31866239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342900" indent="-342900">
              <a:buFont typeface="Calibri" panose="020F0502020204030204" pitchFamily="34" charset="0"/>
              <a:buChar char="•"/>
              <a:defRPr sz="2800" b="1" u="none">
                <a:latin typeface="+mn-lt"/>
              </a:defRPr>
            </a:lvl1pPr>
            <a:lvl2pPr marL="742950" indent="-285750">
              <a:buFont typeface="Calibri" panose="020F0502020204030204" pitchFamily="34" charset="0"/>
              <a:buChar char="•"/>
              <a:defRPr sz="2800" b="1" u="none">
                <a:latin typeface="+mn-lt"/>
              </a:defRPr>
            </a:lvl2pPr>
            <a:lvl3pPr marL="1143000" indent="-228600">
              <a:buFont typeface="Calibri" panose="020F0502020204030204" pitchFamily="34" charset="0"/>
              <a:buChar char="•"/>
              <a:defRPr sz="2800" b="1" u="none">
                <a:latin typeface="+mn-lt"/>
              </a:defRPr>
            </a:lvl3pPr>
            <a:lvl4pPr marL="1600200" indent="-228600">
              <a:buFont typeface="Calibri" panose="020F0502020204030204" pitchFamily="34" charset="0"/>
              <a:buChar char="•"/>
              <a:defRPr sz="2800" b="1" u="none">
                <a:latin typeface="+mn-lt"/>
              </a:defRPr>
            </a:lvl4pPr>
            <a:lvl5pPr marL="2057400" indent="-228600">
              <a:buFont typeface="Calibri" panose="020F0502020204030204" pitchFamily="34" charset="0"/>
              <a:buChar char="•"/>
              <a:defRPr sz="2800" b="1" u="none">
                <a:latin typeface="+mn-lt"/>
              </a:defRPr>
            </a:lvl5pPr>
          </a:lstStyle>
          <a:p>
            <a:pPr lvl="0"/>
            <a:r>
              <a:rPr lang="de-DE" dirty="0" smtClean="0"/>
              <a:t>First Level Content</a:t>
            </a:r>
          </a:p>
          <a:p>
            <a:pPr lvl="1"/>
            <a:r>
              <a:rPr lang="de-DE" dirty="0" smtClean="0"/>
              <a:t>Second Level Content</a:t>
            </a:r>
          </a:p>
          <a:p>
            <a:pPr lvl="2"/>
            <a:r>
              <a:rPr lang="de-DE" dirty="0" smtClean="0"/>
              <a:t>Third Level Content</a:t>
            </a:r>
          </a:p>
          <a:p>
            <a:pPr lvl="3"/>
            <a:r>
              <a:rPr lang="de-DE" dirty="0" err="1" smtClean="0"/>
              <a:t>Fourth</a:t>
            </a:r>
            <a:r>
              <a:rPr lang="de-DE" dirty="0" smtClean="0"/>
              <a:t> Level Content</a:t>
            </a:r>
          </a:p>
          <a:p>
            <a:pPr lvl="4"/>
            <a:r>
              <a:rPr lang="de-DE" dirty="0" err="1" smtClean="0"/>
              <a:t>Fifth</a:t>
            </a:r>
            <a:r>
              <a:rPr lang="de-DE" dirty="0" smtClean="0"/>
              <a:t> Level Content</a:t>
            </a:r>
            <a:endParaRPr lang="de-DE" dirty="0"/>
          </a:p>
        </p:txBody>
      </p:sp>
      <p:sp>
        <p:nvSpPr>
          <p:cNvPr id="8" name="Titel 7"/>
          <p:cNvSpPr>
            <a:spLocks noGrp="1"/>
          </p:cNvSpPr>
          <p:nvPr>
            <p:ph type="title" hasCustomPrompt="1"/>
          </p:nvPr>
        </p:nvSpPr>
        <p:spPr/>
        <p:txBody>
          <a:bodyPr/>
          <a:lstStyle>
            <a:lvl1pPr>
              <a:defRPr>
                <a:latin typeface="+mn-lt"/>
              </a:defRPr>
            </a:lvl1pPr>
          </a:lstStyle>
          <a:p>
            <a:r>
              <a:rPr lang="de-DE" dirty="0" smtClean="0"/>
              <a:t>Slide Title</a:t>
            </a:r>
            <a:endParaRPr lang="de-DE" dirty="0"/>
          </a:p>
        </p:txBody>
      </p:sp>
      <p:sp>
        <p:nvSpPr>
          <p:cNvPr id="11" name="Datumsplatzhalter 10"/>
          <p:cNvSpPr>
            <a:spLocks noGrp="1"/>
          </p:cNvSpPr>
          <p:nvPr>
            <p:ph type="dt" sz="half" idx="10"/>
          </p:nvPr>
        </p:nvSpPr>
        <p:spPr/>
        <p:txBody>
          <a:bodyPr/>
          <a:lstStyle/>
          <a:p>
            <a:fld id="{CE2B95E9-BC0F-41B9-8226-3DC75B818C2B}" type="datetime5">
              <a:rPr lang="en-US" smtClean="0"/>
              <a:t>9-Jun-17</a:t>
            </a:fld>
            <a:endParaRPr lang="de-DE" dirty="0"/>
          </a:p>
        </p:txBody>
      </p:sp>
      <p:sp>
        <p:nvSpPr>
          <p:cNvPr id="12" name="Fußzeilenplatzhalter 11"/>
          <p:cNvSpPr>
            <a:spLocks noGrp="1"/>
          </p:cNvSpPr>
          <p:nvPr>
            <p:ph type="ftr" sz="quarter" idx="11"/>
          </p:nvPr>
        </p:nvSpPr>
        <p:spPr/>
        <p:txBody>
          <a:bodyPr/>
          <a:lstStyle/>
          <a:p>
            <a:r>
              <a:rPr lang="zh-CN" altLang="en-US" dirty="0" smtClean="0"/>
              <a:t>北京邮电大学计算机学院体系结构中心</a:t>
            </a:r>
            <a:endParaRPr lang="de-DE" dirty="0"/>
          </a:p>
        </p:txBody>
      </p:sp>
      <p:sp>
        <p:nvSpPr>
          <p:cNvPr id="13" name="Foliennummernplatzhalter 12"/>
          <p:cNvSpPr>
            <a:spLocks noGrp="1"/>
          </p:cNvSpPr>
          <p:nvPr>
            <p:ph type="sldNum" sz="quarter" idx="12"/>
          </p:nvPr>
        </p:nvSpPr>
        <p:spPr/>
        <p:txBody>
          <a:bodyPr/>
          <a:lstStyle/>
          <a:p>
            <a:fld id="{D1628BF6-67F0-405E-B297-68D77A67C46A}" type="slidenum">
              <a:rPr lang="de-DE" smtClean="0"/>
              <a:pPr/>
              <a:t>‹#›</a:t>
            </a:fld>
            <a:endParaRPr lang="de-DE"/>
          </a:p>
        </p:txBody>
      </p:sp>
    </p:spTree>
    <p:extLst>
      <p:ext uri="{BB962C8B-B14F-4D97-AF65-F5344CB8AC3E}">
        <p14:creationId xmlns:p14="http://schemas.microsoft.com/office/powerpoint/2010/main" val="35331898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lvl1pPr>
              <a:defRPr>
                <a:solidFill>
                  <a:schemeClr val="tx1">
                    <a:lumMod val="65000"/>
                    <a:lumOff val="35000"/>
                  </a:schemeClr>
                </a:solidFill>
                <a:latin typeface="+mn-lt"/>
              </a:defRPr>
            </a:lvl1pPr>
          </a:lstStyle>
          <a:p>
            <a:fld id="{3516F0D5-7EA4-4FC8-83B0-ED0ED2E37246}" type="datetime5">
              <a:rPr lang="en-US" smtClean="0"/>
              <a:t>9-Jun-17</a:t>
            </a:fld>
            <a:endParaRPr lang="de-DE" dirty="0"/>
          </a:p>
        </p:txBody>
      </p:sp>
      <p:sp>
        <p:nvSpPr>
          <p:cNvPr id="4" name="Fußzeilenplatzhalter 3"/>
          <p:cNvSpPr>
            <a:spLocks noGrp="1"/>
          </p:cNvSpPr>
          <p:nvPr>
            <p:ph type="ftr" sz="quarter" idx="11"/>
          </p:nvPr>
        </p:nvSpPr>
        <p:spPr/>
        <p:txBody>
          <a:bodyPr/>
          <a:lstStyle>
            <a:lvl1pPr>
              <a:defRPr>
                <a:solidFill>
                  <a:schemeClr val="tx1">
                    <a:lumMod val="65000"/>
                    <a:lumOff val="35000"/>
                  </a:schemeClr>
                </a:solidFill>
                <a:latin typeface="+mn-lt"/>
              </a:defRPr>
            </a:lvl1pPr>
          </a:lstStyle>
          <a:p>
            <a:r>
              <a:rPr lang="zh-CN" altLang="en-US" dirty="0" smtClean="0"/>
              <a:t>北京邮电大学计算机学院体系结构中心</a:t>
            </a:r>
            <a:endParaRPr lang="de-DE" dirty="0" smtClean="0"/>
          </a:p>
        </p:txBody>
      </p:sp>
      <p:sp>
        <p:nvSpPr>
          <p:cNvPr id="5" name="Foliennummernplatzhalter 4"/>
          <p:cNvSpPr>
            <a:spLocks noGrp="1"/>
          </p:cNvSpPr>
          <p:nvPr>
            <p:ph type="sldNum" sz="quarter" idx="12"/>
          </p:nvPr>
        </p:nvSpPr>
        <p:spPr/>
        <p:txBody>
          <a:bodyPr/>
          <a:lstStyle>
            <a:lvl1pPr>
              <a:defRPr>
                <a:solidFill>
                  <a:schemeClr val="tx1">
                    <a:lumMod val="65000"/>
                    <a:lumOff val="35000"/>
                  </a:schemeClr>
                </a:solidFill>
                <a:latin typeface="+mn-lt"/>
              </a:defRPr>
            </a:lvl1pPr>
          </a:lstStyle>
          <a:p>
            <a:fld id="{D1628BF6-67F0-405E-B297-68D77A67C46A}" type="slidenum">
              <a:rPr lang="de-DE" smtClean="0"/>
              <a:pPr/>
              <a:t>‹#›</a:t>
            </a:fld>
            <a:endParaRPr lang="de-DE" dirty="0"/>
          </a:p>
        </p:txBody>
      </p:sp>
      <p:sp>
        <p:nvSpPr>
          <p:cNvPr id="6" name="Titel 5"/>
          <p:cNvSpPr>
            <a:spLocks noGrp="1"/>
          </p:cNvSpPr>
          <p:nvPr>
            <p:ph type="title" hasCustomPrompt="1"/>
          </p:nvPr>
        </p:nvSpPr>
        <p:spPr/>
        <p:txBody>
          <a:bodyPr/>
          <a:lstStyle>
            <a:lvl1pPr>
              <a:defRPr>
                <a:latin typeface="+mn-lt"/>
              </a:defRPr>
            </a:lvl1pPr>
          </a:lstStyle>
          <a:p>
            <a:r>
              <a:rPr lang="de-DE" dirty="0" smtClean="0"/>
              <a:t>Slide Title</a:t>
            </a:r>
            <a:endParaRPr lang="de-DE" dirty="0"/>
          </a:p>
        </p:txBody>
      </p:sp>
    </p:spTree>
    <p:extLst>
      <p:ext uri="{BB962C8B-B14F-4D97-AF65-F5344CB8AC3E}">
        <p14:creationId xmlns:p14="http://schemas.microsoft.com/office/powerpoint/2010/main" val="35781117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196752"/>
            <a:ext cx="8229600" cy="4958011"/>
          </a:xfrm>
          <a:prstGeom prst="rect">
            <a:avLst/>
          </a:prstGeom>
        </p:spPr>
        <p:txBody>
          <a:bodyPr vert="horz" lIns="91440" tIns="45720" rIns="91440" bIns="45720" rtlCol="0">
            <a:normAutofit/>
          </a:bodyPr>
          <a:lstStyle/>
          <a:p>
            <a:pPr lvl="0"/>
            <a:r>
              <a:rPr lang="de-DE" dirty="0" smtClean="0"/>
              <a:t>First Level Content</a:t>
            </a:r>
          </a:p>
          <a:p>
            <a:pPr lvl="1"/>
            <a:r>
              <a:rPr lang="de-DE" dirty="0" smtClean="0"/>
              <a:t>Second Level Content</a:t>
            </a:r>
          </a:p>
          <a:p>
            <a:pPr lvl="2"/>
            <a:r>
              <a:rPr lang="de-DE" dirty="0" smtClean="0"/>
              <a:t>Third Level Content</a:t>
            </a:r>
          </a:p>
          <a:p>
            <a:pPr lvl="3"/>
            <a:r>
              <a:rPr lang="de-DE" dirty="0" err="1" smtClean="0"/>
              <a:t>Fourth</a:t>
            </a:r>
            <a:r>
              <a:rPr lang="de-DE" dirty="0" smtClean="0"/>
              <a:t> Level Content</a:t>
            </a:r>
          </a:p>
          <a:p>
            <a:pPr lvl="4"/>
            <a:r>
              <a:rPr lang="de-DE" dirty="0" err="1" smtClean="0"/>
              <a:t>Fifth</a:t>
            </a:r>
            <a:r>
              <a:rPr lang="de-DE" dirty="0" smtClean="0"/>
              <a:t> Level Content</a:t>
            </a:r>
            <a:endParaRPr lang="de-DE" dirty="0"/>
          </a:p>
        </p:txBody>
      </p:sp>
      <p:sp>
        <p:nvSpPr>
          <p:cNvPr id="4" name="Datumsplatzhalter 3"/>
          <p:cNvSpPr>
            <a:spLocks noGrp="1"/>
          </p:cNvSpPr>
          <p:nvPr>
            <p:ph type="dt" sz="half" idx="2"/>
          </p:nvPr>
        </p:nvSpPr>
        <p:spPr>
          <a:xfrm>
            <a:off x="457200" y="6356350"/>
            <a:ext cx="1090464" cy="365125"/>
          </a:xfrm>
          <a:prstGeom prst="rect">
            <a:avLst/>
          </a:prstGeom>
        </p:spPr>
        <p:txBody>
          <a:bodyPr vert="horz" lIns="91440" tIns="45720" rIns="91440" bIns="45720" rtlCol="0" anchor="ctr"/>
          <a:lstStyle>
            <a:lvl1pPr algn="l">
              <a:defRPr sz="1200">
                <a:solidFill>
                  <a:schemeClr val="tx1">
                    <a:lumMod val="65000"/>
                    <a:lumOff val="35000"/>
                  </a:schemeClr>
                </a:solidFill>
                <a:latin typeface="+mn-lt"/>
              </a:defRPr>
            </a:lvl1pPr>
          </a:lstStyle>
          <a:p>
            <a:fld id="{F9A9857D-5474-47F1-A317-12DC75D9CDCA}" type="datetime5">
              <a:rPr lang="en-US" smtClean="0"/>
              <a:t>9-Jun-17</a:t>
            </a:fld>
            <a:endParaRPr lang="de-DE" dirty="0"/>
          </a:p>
        </p:txBody>
      </p:sp>
      <p:sp>
        <p:nvSpPr>
          <p:cNvPr id="5" name="Fußzeilenplatzhalter 4"/>
          <p:cNvSpPr>
            <a:spLocks noGrp="1"/>
          </p:cNvSpPr>
          <p:nvPr>
            <p:ph type="ftr" sz="quarter" idx="3"/>
          </p:nvPr>
        </p:nvSpPr>
        <p:spPr>
          <a:xfrm>
            <a:off x="1691680" y="6356350"/>
            <a:ext cx="576064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defRPr>
            </a:lvl1pPr>
          </a:lstStyle>
          <a:p>
            <a:r>
              <a:rPr lang="de-DE" smtClean="0"/>
              <a:t>Your Name / Affiliation</a:t>
            </a:r>
            <a:endParaRPr lang="de-DE" dirty="0"/>
          </a:p>
        </p:txBody>
      </p:sp>
      <p:sp>
        <p:nvSpPr>
          <p:cNvPr id="6" name="Foliennummernplatzhalter 5"/>
          <p:cNvSpPr>
            <a:spLocks noGrp="1"/>
          </p:cNvSpPr>
          <p:nvPr>
            <p:ph type="sldNum" sz="quarter" idx="4"/>
          </p:nvPr>
        </p:nvSpPr>
        <p:spPr>
          <a:xfrm>
            <a:off x="7596336" y="6356350"/>
            <a:ext cx="1090464" cy="365125"/>
          </a:xfrm>
          <a:prstGeom prst="rect">
            <a:avLst/>
          </a:prstGeom>
        </p:spPr>
        <p:txBody>
          <a:bodyPr vert="horz" lIns="91440" tIns="45720" rIns="91440" bIns="45720" rtlCol="0" anchor="ctr"/>
          <a:lstStyle>
            <a:lvl1pPr algn="r">
              <a:defRPr sz="1200">
                <a:solidFill>
                  <a:schemeClr val="tx1">
                    <a:lumMod val="65000"/>
                    <a:lumOff val="35000"/>
                  </a:schemeClr>
                </a:solidFill>
                <a:latin typeface="+mn-lt"/>
              </a:defRPr>
            </a:lvl1pPr>
          </a:lstStyle>
          <a:p>
            <a:fld id="{D1628BF6-67F0-405E-B297-68D77A67C46A}" type="slidenum">
              <a:rPr lang="de-DE" smtClean="0"/>
              <a:pPr/>
              <a:t>‹#›</a:t>
            </a:fld>
            <a:endParaRPr lang="de-DE"/>
          </a:p>
        </p:txBody>
      </p:sp>
      <p:sp>
        <p:nvSpPr>
          <p:cNvPr id="7" name="Rechteck 6"/>
          <p:cNvSpPr/>
          <p:nvPr userDrawn="1"/>
        </p:nvSpPr>
        <p:spPr>
          <a:xfrm>
            <a:off x="0" y="0"/>
            <a:ext cx="9144000" cy="908720"/>
          </a:xfrm>
          <a:prstGeom prst="rect">
            <a:avLst/>
          </a:prstGeom>
          <a:solidFill>
            <a:srgbClr val="2D4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n-lt"/>
            </a:endParaRPr>
          </a:p>
        </p:txBody>
      </p:sp>
      <p:sp>
        <p:nvSpPr>
          <p:cNvPr id="2" name="Titelplatzhalter 1"/>
          <p:cNvSpPr>
            <a:spLocks noGrp="1"/>
          </p:cNvSpPr>
          <p:nvPr>
            <p:ph type="title"/>
          </p:nvPr>
        </p:nvSpPr>
        <p:spPr>
          <a:xfrm>
            <a:off x="251521" y="91952"/>
            <a:ext cx="8640960" cy="769441"/>
          </a:xfrm>
          <a:prstGeom prst="rect">
            <a:avLst/>
          </a:prstGeom>
        </p:spPr>
        <p:txBody>
          <a:bodyPr vert="horz" wrap="none" lIns="91440" tIns="45720" rIns="91440" bIns="45720" rtlCol="0" anchor="ctr">
            <a:normAutofit/>
          </a:bodyPr>
          <a:lstStyle/>
          <a:p>
            <a:r>
              <a:rPr lang="de-DE" dirty="0" smtClean="0"/>
              <a:t>Slide Title</a:t>
            </a:r>
            <a:endParaRPr lang="de-DE" dirty="0"/>
          </a:p>
        </p:txBody>
      </p:sp>
    </p:spTree>
    <p:extLst>
      <p:ext uri="{BB962C8B-B14F-4D97-AF65-F5344CB8AC3E}">
        <p14:creationId xmlns:p14="http://schemas.microsoft.com/office/powerpoint/2010/main" val="343160594"/>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54" r:id="rId3"/>
  </p:sldLayoutIdLst>
  <p:timing>
    <p:tnLst>
      <p:par>
        <p:cTn id="1" dur="indefinite" restart="never" nodeType="tmRoot"/>
      </p:par>
    </p:tnLst>
  </p:timing>
  <p:hf hdr="0"/>
  <p:txStyles>
    <p:titleStyle>
      <a:lvl1pPr algn="l" defTabSz="914400" rtl="0" eaLnBrk="1" latinLnBrk="0" hangingPunct="1">
        <a:spcBef>
          <a:spcPct val="0"/>
        </a:spcBef>
        <a:buNone/>
        <a:defRPr sz="4000" b="1" kern="1200" baseline="0">
          <a:solidFill>
            <a:schemeClr val="bg1"/>
          </a:solidFill>
          <a:latin typeface="+mn-lt"/>
          <a:ea typeface="+mj-ea"/>
          <a:cs typeface="+mj-cs"/>
        </a:defRPr>
      </a:lvl1pPr>
    </p:titleStyle>
    <p:bodyStyle>
      <a:lvl1pPr marL="342900" indent="-342900" algn="l" defTabSz="914400" rtl="0" eaLnBrk="1" latinLnBrk="0" hangingPunct="1">
        <a:spcBef>
          <a:spcPct val="20000"/>
        </a:spcBef>
        <a:buFont typeface="Calibri" panose="020F0502020204030204"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7.png"/><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11" Type="http://schemas.openxmlformats.org/officeDocument/2006/relationships/image" Target="../media/image17.wmf"/><Relationship Id="rId5" Type="http://schemas.openxmlformats.org/officeDocument/2006/relationships/oleObject" Target="../embeddings/oleObject8.bin"/><Relationship Id="rId10" Type="http://schemas.openxmlformats.org/officeDocument/2006/relationships/oleObject" Target="../embeddings/oleObject10.bin"/><Relationship Id="rId4" Type="http://schemas.openxmlformats.org/officeDocument/2006/relationships/image" Target="../media/image18.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7.png"/><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2.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6.wmf"/><Relationship Id="rId3" Type="http://schemas.openxmlformats.org/officeDocument/2006/relationships/image" Target="../media/image7.png"/><Relationship Id="rId7" Type="http://schemas.openxmlformats.org/officeDocument/2006/relationships/image" Target="../media/image24.wmf"/><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23.wmf"/><Relationship Id="rId5" Type="http://schemas.openxmlformats.org/officeDocument/2006/relationships/image" Target="../media/image22.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5.wmf"/></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7.png"/><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0.bin"/><Relationship Id="rId10" Type="http://schemas.openxmlformats.org/officeDocument/2006/relationships/image" Target="../media/image25.wmf"/><Relationship Id="rId4" Type="http://schemas.openxmlformats.org/officeDocument/2006/relationships/image" Target="../media/image28.png"/><Relationship Id="rId9"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5.wmf"/><Relationship Id="rId3" Type="http://schemas.openxmlformats.org/officeDocument/2006/relationships/image" Target="../media/image7.png"/><Relationship Id="rId7" Type="http://schemas.openxmlformats.org/officeDocument/2006/relationships/image" Target="../media/image30.wmf"/><Relationship Id="rId12"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image" Target="../media/image24.wmf"/><Relationship Id="rId5" Type="http://schemas.openxmlformats.org/officeDocument/2006/relationships/image" Target="../media/image29.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7.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7.pn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9.bin"/><Relationship Id="rId11" Type="http://schemas.openxmlformats.org/officeDocument/2006/relationships/image" Target="../media/image32.wmf"/><Relationship Id="rId5" Type="http://schemas.openxmlformats.org/officeDocument/2006/relationships/image" Target="../media/image30.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1.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7.pn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3.bin"/><Relationship Id="rId11" Type="http://schemas.openxmlformats.org/officeDocument/2006/relationships/image" Target="../media/image34.wmf"/><Relationship Id="rId5" Type="http://schemas.openxmlformats.org/officeDocument/2006/relationships/image" Target="../media/image30.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3.wmf"/></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image" Target="../media/image36.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25.wmf"/><Relationship Id="rId3" Type="http://schemas.openxmlformats.org/officeDocument/2006/relationships/image" Target="../media/image7.png"/><Relationship Id="rId7" Type="http://schemas.openxmlformats.org/officeDocument/2006/relationships/image" Target="../media/image39.wmf"/><Relationship Id="rId12"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7.bin"/><Relationship Id="rId11" Type="http://schemas.openxmlformats.org/officeDocument/2006/relationships/image" Target="../media/image40.wmf"/><Relationship Id="rId5" Type="http://schemas.openxmlformats.org/officeDocument/2006/relationships/image" Target="../media/image38.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2.wmf"/><Relationship Id="rId3" Type="http://schemas.openxmlformats.org/officeDocument/2006/relationships/image" Target="../media/image7.png"/><Relationship Id="rId7" Type="http://schemas.openxmlformats.org/officeDocument/2006/relationships/image" Target="../media/image40.wmf"/><Relationship Id="rId12" Type="http://schemas.openxmlformats.org/officeDocument/2006/relationships/oleObject" Target="../embeddings/oleObject45.bin"/><Relationship Id="rId17" Type="http://schemas.openxmlformats.org/officeDocument/2006/relationships/image" Target="../media/image44.wmf"/><Relationship Id="rId2" Type="http://schemas.openxmlformats.org/officeDocument/2006/relationships/slideLayout" Target="../slideLayouts/slideLayout2.xml"/><Relationship Id="rId16" Type="http://schemas.openxmlformats.org/officeDocument/2006/relationships/oleObject" Target="../embeddings/oleObject47.bin"/><Relationship Id="rId1" Type="http://schemas.openxmlformats.org/officeDocument/2006/relationships/vmlDrawing" Target="../drawings/vmlDrawing13.vml"/><Relationship Id="rId6" Type="http://schemas.openxmlformats.org/officeDocument/2006/relationships/oleObject" Target="../embeddings/oleObject42.bin"/><Relationship Id="rId11" Type="http://schemas.openxmlformats.org/officeDocument/2006/relationships/image" Target="../media/image41.wmf"/><Relationship Id="rId5" Type="http://schemas.openxmlformats.org/officeDocument/2006/relationships/image" Target="../media/image27.wmf"/><Relationship Id="rId15" Type="http://schemas.openxmlformats.org/officeDocument/2006/relationships/image" Target="../media/image43.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25.wmf"/><Relationship Id="rId14" Type="http://schemas.openxmlformats.org/officeDocument/2006/relationships/oleObject" Target="../embeddings/oleObject46.bin"/></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9.bin"/><Relationship Id="rId5" Type="http://schemas.openxmlformats.org/officeDocument/2006/relationships/image" Target="../media/image45.wmf"/><Relationship Id="rId4" Type="http://schemas.openxmlformats.org/officeDocument/2006/relationships/oleObject" Target="../embeddings/oleObject48.bin"/></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7.wmf"/><Relationship Id="rId4" Type="http://schemas.openxmlformats.org/officeDocument/2006/relationships/oleObject" Target="../embeddings/oleObject50.bin"/></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6.wmf"/><Relationship Id="rId4" Type="http://schemas.openxmlformats.org/officeDocument/2006/relationships/oleObject" Target="../embeddings/oleObject5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51.wmf"/><Relationship Id="rId18" Type="http://schemas.openxmlformats.org/officeDocument/2006/relationships/oleObject" Target="../embeddings/oleObject59.bin"/><Relationship Id="rId3" Type="http://schemas.openxmlformats.org/officeDocument/2006/relationships/image" Target="../media/image7.png"/><Relationship Id="rId7" Type="http://schemas.openxmlformats.org/officeDocument/2006/relationships/image" Target="../media/image48.wmf"/><Relationship Id="rId12" Type="http://schemas.openxmlformats.org/officeDocument/2006/relationships/oleObject" Target="../embeddings/oleObject56.bin"/><Relationship Id="rId17"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58.bin"/><Relationship Id="rId1" Type="http://schemas.openxmlformats.org/officeDocument/2006/relationships/vmlDrawing" Target="../drawings/vmlDrawing17.vml"/><Relationship Id="rId6" Type="http://schemas.openxmlformats.org/officeDocument/2006/relationships/oleObject" Target="../embeddings/oleObject53.bin"/><Relationship Id="rId11" Type="http://schemas.openxmlformats.org/officeDocument/2006/relationships/image" Target="../media/image50.wmf"/><Relationship Id="rId5" Type="http://schemas.openxmlformats.org/officeDocument/2006/relationships/image" Target="../media/image46.wmf"/><Relationship Id="rId15" Type="http://schemas.openxmlformats.org/officeDocument/2006/relationships/image" Target="../media/image22.wmf"/><Relationship Id="rId10" Type="http://schemas.openxmlformats.org/officeDocument/2006/relationships/oleObject" Target="../embeddings/oleObject55.bin"/><Relationship Id="rId19" Type="http://schemas.openxmlformats.org/officeDocument/2006/relationships/image" Target="../media/image25.wmf"/><Relationship Id="rId4" Type="http://schemas.openxmlformats.org/officeDocument/2006/relationships/oleObject" Target="../embeddings/oleObject52.bin"/><Relationship Id="rId9" Type="http://schemas.openxmlformats.org/officeDocument/2006/relationships/image" Target="../media/image49.wmf"/><Relationship Id="rId14" Type="http://schemas.openxmlformats.org/officeDocument/2006/relationships/oleObject" Target="../embeddings/oleObject5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image" Target="../media/image7.png"/><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1.bin"/><Relationship Id="rId5" Type="http://schemas.openxmlformats.org/officeDocument/2006/relationships/image" Target="../media/image46.wmf"/><Relationship Id="rId4" Type="http://schemas.openxmlformats.org/officeDocument/2006/relationships/oleObject" Target="../embeddings/oleObject60.bin"/><Relationship Id="rId9" Type="http://schemas.openxmlformats.org/officeDocument/2006/relationships/image" Target="../media/image50.wmf"/></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4.bin"/><Relationship Id="rId5" Type="http://schemas.openxmlformats.org/officeDocument/2006/relationships/image" Target="../media/image46.wmf"/><Relationship Id="rId4" Type="http://schemas.openxmlformats.org/officeDocument/2006/relationships/oleObject" Target="../embeddings/oleObject63.bin"/></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7.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5.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54.wmf"/><Relationship Id="rId4" Type="http://schemas.openxmlformats.org/officeDocument/2006/relationships/oleObject" Target="../embeddings/oleObject65.bin"/></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7.bin"/><Relationship Id="rId5" Type="http://schemas.openxmlformats.org/officeDocument/2006/relationships/image" Target="../media/image57.wmf"/><Relationship Id="rId4" Type="http://schemas.openxmlformats.org/officeDocument/2006/relationships/oleObject" Target="../embeddings/oleObject66.bin"/></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0.png"/><Relationship Id="rId5" Type="http://schemas.openxmlformats.org/officeDocument/2006/relationships/image" Target="../media/image59.wmf"/><Relationship Id="rId4" Type="http://schemas.openxmlformats.org/officeDocument/2006/relationships/oleObject" Target="../embeddings/oleObject68.bin"/></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2.png"/><Relationship Id="rId5" Type="http://schemas.openxmlformats.org/officeDocument/2006/relationships/image" Target="../media/image61.wmf"/><Relationship Id="rId4" Type="http://schemas.openxmlformats.org/officeDocument/2006/relationships/oleObject" Target="../embeddings/oleObject69.bin"/></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63.wmf"/><Relationship Id="rId4" Type="http://schemas.openxmlformats.org/officeDocument/2006/relationships/oleObject" Target="../embeddings/oleObject70.bin"/></Relationships>
</file>

<file path=ppt/slides/_rels/slide49.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7.png"/><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5.png"/><Relationship Id="rId5" Type="http://schemas.openxmlformats.org/officeDocument/2006/relationships/image" Target="../media/image63.wmf"/><Relationship Id="rId4" Type="http://schemas.openxmlformats.org/officeDocument/2006/relationships/oleObject" Target="../embeddings/oleObject7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7.png"/><Relationship Id="rId5" Type="http://schemas.openxmlformats.org/officeDocument/2006/relationships/image" Target="../media/image66.wmf"/><Relationship Id="rId4" Type="http://schemas.openxmlformats.org/officeDocument/2006/relationships/oleObject" Target="../embeddings/oleObject73.bin"/></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7.png"/><Relationship Id="rId7"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75.bin"/><Relationship Id="rId5" Type="http://schemas.openxmlformats.org/officeDocument/2006/relationships/image" Target="../media/image71.wmf"/><Relationship Id="rId10" Type="http://schemas.openxmlformats.org/officeDocument/2006/relationships/image" Target="../media/image74.png"/><Relationship Id="rId4" Type="http://schemas.openxmlformats.org/officeDocument/2006/relationships/oleObject" Target="../embeddings/oleObject74.bin"/><Relationship Id="rId9" Type="http://schemas.openxmlformats.org/officeDocument/2006/relationships/image" Target="../media/image73.wmf"/></Relationships>
</file>

<file path=ppt/slides/_rels/slide59.xml.rels><?xml version="1.0" encoding="UTF-8" standalone="yes"?>
<Relationships xmlns="http://schemas.openxmlformats.org/package/2006/relationships"><Relationship Id="rId3" Type="http://schemas.openxmlformats.org/officeDocument/2006/relationships/hyperlink" Target="player/Play.exe%20nta/xjd7310.nta%200%200%200%20800%20600%200%200%200%20314"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player/Play.exe%20nta/xjd7310.nta%200%200%200%20800%20600%200%200%200%20314"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76.wmf"/><Relationship Id="rId4" Type="http://schemas.openxmlformats.org/officeDocument/2006/relationships/oleObject" Target="../embeddings/oleObject77.bin"/></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79.bin"/><Relationship Id="rId5" Type="http://schemas.openxmlformats.org/officeDocument/2006/relationships/image" Target="../media/image72.wmf"/><Relationship Id="rId4" Type="http://schemas.openxmlformats.org/officeDocument/2006/relationships/oleObject" Target="../embeddings/oleObject78.bin"/></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78.wmf"/><Relationship Id="rId4" Type="http://schemas.openxmlformats.org/officeDocument/2006/relationships/oleObject" Target="../embeddings/oleObject80.bin"/></Relationships>
</file>

<file path=ppt/slides/_rels/slide6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notesSlide" Target="../notesSlides/notesSlide5.xml"/><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80.wmf"/><Relationship Id="rId5" Type="http://schemas.openxmlformats.org/officeDocument/2006/relationships/oleObject" Target="../embeddings/oleObject81.bin"/><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82.wmf"/><Relationship Id="rId5" Type="http://schemas.openxmlformats.org/officeDocument/2006/relationships/oleObject" Target="../embeddings/oleObject83.bin"/><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hyperlink" Target="player/Play.exe%20nta/xjd7310.nta%200%200%200%20800%20600%200%200%200%20314"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3" Type="http://schemas.openxmlformats.org/officeDocument/2006/relationships/hyperlink" Target="player/Play.exe%20nta/xjd7310.nta%200%200%200%20800%20600%200%200%200%20314"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player/Play.exe%20nta/xjd7310.nta%200%200%200%20800%20600%200%200%200%20314"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1.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12"/>
          <p:cNvSpPr>
            <a:spLocks noGrp="1"/>
          </p:cNvSpPr>
          <p:nvPr>
            <p:ph type="body" sz="quarter" idx="10"/>
          </p:nvPr>
        </p:nvSpPr>
        <p:spPr>
          <a:xfrm>
            <a:off x="-19527" y="1366033"/>
            <a:ext cx="9144000" cy="2232249"/>
          </a:xfrm>
        </p:spPr>
        <p:txBody>
          <a:bodyPr>
            <a:noAutofit/>
          </a:bodyPr>
          <a:lstStyle/>
          <a:p>
            <a:pPr lvl="0"/>
            <a:r>
              <a:rPr lang="zh-CN" altLang="en-US" sz="7200" dirty="0" smtClean="0"/>
              <a:t>计算机系统结构</a:t>
            </a:r>
            <a:endParaRPr lang="en-US" altLang="zh-CN" sz="7200" dirty="0" smtClean="0"/>
          </a:p>
          <a:p>
            <a:pPr lvl="0"/>
            <a:r>
              <a:rPr lang="en-US" sz="3600" dirty="0" smtClean="0"/>
              <a:t>Computer Architecture</a:t>
            </a:r>
            <a:endParaRPr lang="en-US" sz="3600" dirty="0"/>
          </a:p>
        </p:txBody>
      </p:sp>
      <p:sp>
        <p:nvSpPr>
          <p:cNvPr id="7" name="Textplatzhalter 13"/>
          <p:cNvSpPr>
            <a:spLocks noGrp="1"/>
          </p:cNvSpPr>
          <p:nvPr>
            <p:ph type="body" sz="quarter" idx="11"/>
          </p:nvPr>
        </p:nvSpPr>
        <p:spPr>
          <a:xfrm>
            <a:off x="7362" y="3645024"/>
            <a:ext cx="9144000" cy="1872208"/>
          </a:xfrm>
        </p:spPr>
        <p:txBody>
          <a:bodyPr>
            <a:noAutofit/>
          </a:bodyPr>
          <a:lstStyle/>
          <a:p>
            <a:pPr lvl="0"/>
            <a:r>
              <a:rPr lang="zh-CN" altLang="en-US" dirty="0" smtClean="0">
                <a:solidFill>
                  <a:schemeClr val="tx1"/>
                </a:solidFill>
              </a:rPr>
              <a:t>黄智濒</a:t>
            </a:r>
            <a:endParaRPr lang="en-US" altLang="zh-CN" dirty="0" smtClean="0">
              <a:solidFill>
                <a:schemeClr val="tx1"/>
              </a:solidFill>
            </a:endParaRPr>
          </a:p>
          <a:p>
            <a:pPr lvl="0"/>
            <a:r>
              <a:rPr lang="en-US" altLang="zh-CN" sz="1600" dirty="0" err="1" smtClean="0">
                <a:solidFill>
                  <a:schemeClr val="tx1"/>
                </a:solidFill>
              </a:rPr>
              <a:t>574832909@qq.com</a:t>
            </a:r>
            <a:endParaRPr lang="en-US" altLang="zh-CN" sz="1600" dirty="0" smtClean="0">
              <a:solidFill>
                <a:schemeClr val="tx1"/>
              </a:solidFill>
            </a:endParaRPr>
          </a:p>
          <a:p>
            <a:pPr lvl="0"/>
            <a:r>
              <a:rPr lang="zh-CN" altLang="en-US" sz="1600" dirty="0">
                <a:solidFill>
                  <a:schemeClr val="tx1"/>
                </a:solidFill>
              </a:rPr>
              <a:t>教</a:t>
            </a:r>
            <a:r>
              <a:rPr lang="zh-CN" altLang="en-US" sz="1600" dirty="0" smtClean="0">
                <a:solidFill>
                  <a:schemeClr val="tx1"/>
                </a:solidFill>
              </a:rPr>
              <a:t>三楼</a:t>
            </a:r>
            <a:r>
              <a:rPr lang="en-US" altLang="zh-CN" sz="1600" dirty="0" smtClean="0">
                <a:solidFill>
                  <a:schemeClr val="tx1"/>
                </a:solidFill>
              </a:rPr>
              <a:t>1017   /   </a:t>
            </a:r>
            <a:r>
              <a:rPr lang="zh-CN" altLang="en-US" sz="1600" dirty="0" smtClean="0">
                <a:solidFill>
                  <a:schemeClr val="tx1"/>
                </a:solidFill>
              </a:rPr>
              <a:t>计算机学院体系结构中心</a:t>
            </a:r>
            <a:r>
              <a:rPr lang="en-US" sz="1600" dirty="0">
                <a:solidFill>
                  <a:schemeClr val="tx1"/>
                </a:solidFill>
              </a:rPr>
              <a:t/>
            </a:r>
            <a:br>
              <a:rPr lang="en-US" sz="1600" dirty="0">
                <a:solidFill>
                  <a:schemeClr val="tx1"/>
                </a:solidFill>
              </a:rPr>
            </a:br>
            <a:endParaRPr lang="en-US" sz="1600" dirty="0">
              <a:solidFill>
                <a:schemeClr val="tx1"/>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4818423"/>
            <a:ext cx="2540250" cy="20110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2" descr="https://timgsa.baidu.com/timg?image&amp;quality=80&amp;size=b9999_10000&amp;sec=1484909308396&amp;di=bcb8fc0e947c978f845f2479bdf94159&amp;imgtype=0&amp;src=http%3A%2F%2Fd.hiphotos.baidu.com%2Fzhidao%2Fpic%2Fitem%2F91529822720e0cf3d43d4ce70c46f21fbf09aae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 y="4790458"/>
            <a:ext cx="2936054" cy="20761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4841418"/>
            <a:ext cx="2664296" cy="19128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691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·1.</a:t>
            </a:r>
            <a:r>
              <a:rPr lang="zh-CN" altLang="en-US" sz="2400" dirty="0"/>
              <a:t>计算机系统结构基础知识</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zh-CN" sz="2000" dirty="0" smtClean="0"/>
              <a:t>假设某应用程序中有</a:t>
            </a:r>
            <a:r>
              <a:rPr lang="en-US" altLang="zh-CN" sz="2000" dirty="0" smtClean="0"/>
              <a:t>4</a:t>
            </a:r>
            <a:r>
              <a:rPr lang="zh-CN" altLang="zh-CN" sz="2000" dirty="0" smtClean="0"/>
              <a:t>类操作，通过改进，各操作获得不同的性能提高。具体数据如下表所示</a:t>
            </a:r>
            <a:r>
              <a:rPr lang="zh-CN" altLang="en-US" sz="2000" dirty="0" smtClean="0"/>
              <a:t>：</a:t>
            </a:r>
            <a:r>
              <a:rPr lang="en-US" altLang="zh-CN" sz="2000" dirty="0" smtClean="0"/>
              <a:t> </a:t>
            </a:r>
            <a:endParaRPr lang="zh-CN" altLang="en-US" sz="2000" dirty="0" smtClean="0"/>
          </a:p>
          <a:p>
            <a:endParaRPr lang="zh-CN" altLang="en-US" dirty="0"/>
          </a:p>
        </p:txBody>
      </p:sp>
      <p:pic>
        <p:nvPicPr>
          <p:cNvPr id="2" name="图片 1"/>
          <p:cNvPicPr>
            <a:picLocks noChangeAspect="1"/>
          </p:cNvPicPr>
          <p:nvPr/>
        </p:nvPicPr>
        <p:blipFill>
          <a:blip r:embed="rId4"/>
          <a:stretch>
            <a:fillRect/>
          </a:stretch>
        </p:blipFill>
        <p:spPr>
          <a:xfrm>
            <a:off x="827584" y="1887493"/>
            <a:ext cx="7274110" cy="1584176"/>
          </a:xfrm>
          <a:prstGeom prst="rect">
            <a:avLst/>
          </a:prstGeom>
        </p:spPr>
      </p:pic>
      <p:sp>
        <p:nvSpPr>
          <p:cNvPr id="3" name="矩形 2"/>
          <p:cNvSpPr/>
          <p:nvPr/>
        </p:nvSpPr>
        <p:spPr>
          <a:xfrm>
            <a:off x="323528" y="3478295"/>
            <a:ext cx="6912767" cy="923330"/>
          </a:xfrm>
          <a:prstGeom prst="rect">
            <a:avLst/>
          </a:prstGeom>
        </p:spPr>
        <p:txBody>
          <a:bodyPr wrap="square">
            <a:spAutoFit/>
          </a:bodyPr>
          <a:lstStyle/>
          <a:p>
            <a:pPr marL="342900" algn="just">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rPr>
              <a:t>）改进后，各类操作的加速比分别是多少？</a:t>
            </a:r>
          </a:p>
          <a:p>
            <a:pPr marL="342900" algn="just">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rPr>
              <a:t>）各类操作单独改进后，程序获得的加速比分别是多少？</a:t>
            </a:r>
          </a:p>
          <a:p>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4</a:t>
            </a:r>
            <a:r>
              <a:rPr lang="zh-CN" altLang="zh-CN" kern="100" dirty="0">
                <a:latin typeface="Times New Roman" panose="02020603050405020304" pitchFamily="18" charset="0"/>
                <a:cs typeface="Times New Roman" panose="02020603050405020304" pitchFamily="18" charset="0"/>
              </a:rPr>
              <a:t>类操作均改进后，整个程序的加速比是多少？</a:t>
            </a:r>
            <a:endParaRPr lang="zh-CN" altLang="en-US" dirty="0"/>
          </a:p>
        </p:txBody>
      </p:sp>
      <p:sp>
        <p:nvSpPr>
          <p:cNvPr id="4" name="矩形 3"/>
          <p:cNvSpPr/>
          <p:nvPr/>
        </p:nvSpPr>
        <p:spPr>
          <a:xfrm>
            <a:off x="107504" y="4404048"/>
            <a:ext cx="829073" cy="523220"/>
          </a:xfrm>
          <a:prstGeom prst="rect">
            <a:avLst/>
          </a:prstGeom>
        </p:spPr>
        <p:txBody>
          <a:bodyPr wrap="none">
            <a:spAutoFit/>
          </a:bodyPr>
          <a:lstStyle/>
          <a:p>
            <a:r>
              <a:rPr lang="zh-CN" altLang="en-US" sz="2800" b="1" dirty="0">
                <a:solidFill>
                  <a:srgbClr val="FF0000"/>
                </a:solidFill>
              </a:rPr>
              <a:t>解</a:t>
            </a:r>
            <a:r>
              <a:rPr lang="zh-CN" altLang="en-US" dirty="0">
                <a:solidFill>
                  <a:srgbClr val="FF0000"/>
                </a:solidFill>
              </a:rPr>
              <a:t>：</a:t>
            </a:r>
            <a:r>
              <a:rPr lang="zh-CN" altLang="zh-CN" dirty="0"/>
              <a:t> </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041165281"/>
              </p:ext>
            </p:extLst>
          </p:nvPr>
        </p:nvGraphicFramePr>
        <p:xfrm>
          <a:off x="901420" y="4933894"/>
          <a:ext cx="1797539" cy="922606"/>
        </p:xfrm>
        <a:graphic>
          <a:graphicData uri="http://schemas.openxmlformats.org/presentationml/2006/ole">
            <mc:AlternateContent xmlns:mc="http://schemas.openxmlformats.org/markup-compatibility/2006">
              <mc:Choice xmlns:v="urn:schemas-microsoft-com:vml" Requires="v">
                <p:oleObj spid="_x0000_s8136" name="公式" r:id="rId5" imgW="1016000" imgH="520700" progId="Equation.3">
                  <p:embed/>
                </p:oleObj>
              </mc:Choice>
              <mc:Fallback>
                <p:oleObj name="公式" r:id="rId5" imgW="1016000" imgH="5207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420" y="4933894"/>
                        <a:ext cx="1797539" cy="922606"/>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49464831"/>
              </p:ext>
            </p:extLst>
          </p:nvPr>
        </p:nvGraphicFramePr>
        <p:xfrm>
          <a:off x="830245" y="5145284"/>
          <a:ext cx="87313" cy="141287"/>
        </p:xfrm>
        <a:graphic>
          <a:graphicData uri="http://schemas.openxmlformats.org/presentationml/2006/ole">
            <mc:AlternateContent xmlns:mc="http://schemas.openxmlformats.org/markup-compatibility/2006">
              <mc:Choice xmlns:v="urn:schemas-microsoft-com:vml" Requires="v">
                <p:oleObj spid="_x0000_s8137" name="公式" r:id="rId7" imgW="88784" imgH="139518" progId="Equation.3">
                  <p:embed/>
                </p:oleObj>
              </mc:Choice>
              <mc:Fallback>
                <p:oleObj name="公式" r:id="rId7" imgW="88784" imgH="139518"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245" y="5145284"/>
                        <a:ext cx="87313" cy="141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755576" y="4547826"/>
            <a:ext cx="1851789" cy="369332"/>
          </a:xfrm>
          <a:prstGeom prst="rect">
            <a:avLst/>
          </a:prstGeom>
        </p:spPr>
        <p:txBody>
          <a:bodyPr wrap="non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根据</a:t>
            </a:r>
            <a:r>
              <a:rPr lang="en-US" altLang="zh-CN" kern="100" dirty="0">
                <a:solidFill>
                  <a:srgbClr val="000000"/>
                </a:solidFill>
                <a:latin typeface="Times New Roman" panose="02020603050405020304" pitchFamily="18" charset="0"/>
              </a:rPr>
              <a:t>Amdahl</a:t>
            </a:r>
            <a:r>
              <a:rPr lang="zh-CN" altLang="zh-CN" kern="100" dirty="0">
                <a:solidFill>
                  <a:srgbClr val="000000"/>
                </a:solidFill>
                <a:latin typeface="Times New Roman" panose="02020603050405020304" pitchFamily="18" charset="0"/>
                <a:cs typeface="Times New Roman" panose="02020603050405020304" pitchFamily="18" charset="0"/>
              </a:rPr>
              <a:t>定律</a:t>
            </a:r>
            <a:endParaRPr lang="zh-CN" altLang="en-US" dirty="0"/>
          </a:p>
        </p:txBody>
      </p:sp>
      <p:pic>
        <p:nvPicPr>
          <p:cNvPr id="15" name="图片 14"/>
          <p:cNvPicPr>
            <a:picLocks noChangeAspect="1"/>
          </p:cNvPicPr>
          <p:nvPr/>
        </p:nvPicPr>
        <p:blipFill>
          <a:blip r:embed="rId9"/>
          <a:stretch>
            <a:fillRect/>
          </a:stretch>
        </p:blipFill>
        <p:spPr>
          <a:xfrm>
            <a:off x="2915816" y="4539388"/>
            <a:ext cx="6048672" cy="1325830"/>
          </a:xfrm>
          <a:prstGeom prst="rect">
            <a:avLst/>
          </a:prstGeom>
        </p:spPr>
      </p:pic>
      <p:sp>
        <p:nvSpPr>
          <p:cNvPr id="16" name="矩形 15"/>
          <p:cNvSpPr/>
          <p:nvPr/>
        </p:nvSpPr>
        <p:spPr>
          <a:xfrm>
            <a:off x="683568" y="6028155"/>
            <a:ext cx="4224233" cy="369332"/>
          </a:xfrm>
          <a:prstGeom prst="rect">
            <a:avLst/>
          </a:prstGeom>
        </p:spPr>
        <p:txBody>
          <a:bodyPr wrap="none">
            <a:spAutoFit/>
          </a:bodyPr>
          <a:lstStyle/>
          <a:p>
            <a:r>
              <a:rPr lang="en-US" altLang="zh-CN" kern="100" dirty="0">
                <a:latin typeface="Times New Roman" panose="02020603050405020304" pitchFamily="18" charset="0"/>
              </a:rPr>
              <a:t>4</a:t>
            </a:r>
            <a:r>
              <a:rPr lang="zh-CN" altLang="zh-CN" kern="100" dirty="0">
                <a:latin typeface="Times New Roman" panose="02020603050405020304" pitchFamily="18" charset="0"/>
                <a:cs typeface="Times New Roman" panose="02020603050405020304" pitchFamily="18" charset="0"/>
              </a:rPr>
              <a:t>类操作均改进后，整个程序的加速比：</a:t>
            </a:r>
            <a:endParaRPr lang="zh-CN" altLang="en-US" dirty="0"/>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837146027"/>
              </p:ext>
            </p:extLst>
          </p:nvPr>
        </p:nvGraphicFramePr>
        <p:xfrm>
          <a:off x="4788024" y="5971483"/>
          <a:ext cx="2548781" cy="852008"/>
        </p:xfrm>
        <a:graphic>
          <a:graphicData uri="http://schemas.openxmlformats.org/presentationml/2006/ole">
            <mc:AlternateContent xmlns:mc="http://schemas.openxmlformats.org/markup-compatibility/2006">
              <mc:Choice xmlns:v="urn:schemas-microsoft-com:vml" Requires="v">
                <p:oleObj spid="_x0000_s8138" name="公式" r:id="rId10" imgW="1677128" imgH="559043" progId="Equation.3">
                  <p:embed/>
                </p:oleObj>
              </mc:Choice>
              <mc:Fallback>
                <p:oleObj name="公式" r:id="rId10" imgW="1677128" imgH="559043"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8024" y="5971483"/>
                        <a:ext cx="2548781" cy="852008"/>
                      </a:xfrm>
                      <a:prstGeom prst="rect">
                        <a:avLst/>
                      </a:prstGeom>
                      <a:noFill/>
                    </p:spPr>
                  </p:pic>
                </p:oleObj>
              </mc:Fallback>
            </mc:AlternateContent>
          </a:graphicData>
        </a:graphic>
      </p:graphicFrame>
    </p:spTree>
    <p:extLst>
      <p:ext uri="{BB962C8B-B14F-4D97-AF65-F5344CB8AC3E}">
        <p14:creationId xmlns:p14="http://schemas.microsoft.com/office/powerpoint/2010/main" val="2313817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a:t>·2.</a:t>
            </a:r>
            <a:r>
              <a:rPr lang="zh-CN" altLang="en-US" sz="2400" dirty="0"/>
              <a:t>流水线技术</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5723247"/>
          </a:xfrm>
        </p:spPr>
        <p:txBody>
          <a:bodyPr>
            <a:normAutofit/>
          </a:bodyPr>
          <a:lstStyle/>
          <a:p>
            <a:pPr marL="0" indent="0">
              <a:buNone/>
            </a:pPr>
            <a:r>
              <a:rPr lang="zh-CN" altLang="en-US" dirty="0" smtClean="0">
                <a:solidFill>
                  <a:srgbClr val="FF0000"/>
                </a:solidFill>
              </a:rPr>
              <a:t>主要的概念</a:t>
            </a:r>
            <a:endParaRPr lang="en-US" altLang="zh-CN" dirty="0">
              <a:solidFill>
                <a:srgbClr val="FF0000"/>
              </a:solidFill>
            </a:endParaRPr>
          </a:p>
          <a:p>
            <a:pPr>
              <a:buFont typeface="Arial" panose="020B0604020202020204" pitchFamily="34" charset="0"/>
              <a:buChar char="•"/>
            </a:pPr>
            <a:r>
              <a:rPr lang="zh-CN" altLang="en-US" dirty="0"/>
              <a:t>什么</a:t>
            </a:r>
            <a:r>
              <a:rPr lang="zh-CN" altLang="en-US" dirty="0" smtClean="0"/>
              <a:t>是指令流水线？</a:t>
            </a:r>
            <a:endParaRPr lang="en-US" altLang="zh-CN" dirty="0" smtClean="0"/>
          </a:p>
          <a:p>
            <a:pPr>
              <a:buFont typeface="Arial" panose="020B0604020202020204" pitchFamily="34" charset="0"/>
              <a:buChar char="•"/>
            </a:pPr>
            <a:r>
              <a:rPr lang="zh-CN" altLang="en-US" dirty="0"/>
              <a:t>流水线的</a:t>
            </a:r>
            <a:r>
              <a:rPr lang="zh-CN" altLang="en-US" dirty="0" smtClean="0"/>
              <a:t>时空图</a:t>
            </a:r>
            <a:endParaRPr lang="en-US" altLang="zh-CN" dirty="0" smtClean="0"/>
          </a:p>
          <a:p>
            <a:pPr>
              <a:buFont typeface="Arial" panose="020B0604020202020204" pitchFamily="34" charset="0"/>
              <a:buChar char="•"/>
            </a:pPr>
            <a:r>
              <a:rPr lang="zh-CN" altLang="en-US" dirty="0"/>
              <a:t>流水线需要有通过</a:t>
            </a:r>
            <a:r>
              <a:rPr lang="zh-CN" altLang="en-US" dirty="0" smtClean="0"/>
              <a:t>时间</a:t>
            </a:r>
            <a:endParaRPr lang="en-US" altLang="zh-CN" dirty="0" smtClean="0"/>
          </a:p>
          <a:p>
            <a:pPr marL="0" indent="0">
              <a:buNone/>
            </a:pPr>
            <a:r>
              <a:rPr lang="en-US" altLang="zh-CN" dirty="0"/>
              <a:t> </a:t>
            </a:r>
            <a:r>
              <a:rPr lang="en-US" altLang="zh-CN" dirty="0" smtClean="0"/>
              <a:t>  </a:t>
            </a:r>
            <a:r>
              <a:rPr lang="zh-CN" altLang="en-US" dirty="0" smtClean="0"/>
              <a:t>和</a:t>
            </a:r>
            <a:r>
              <a:rPr lang="zh-CN" altLang="en-US" dirty="0"/>
              <a:t>排空</a:t>
            </a:r>
            <a:r>
              <a:rPr lang="zh-CN" altLang="en-US" dirty="0" smtClean="0"/>
              <a:t>时间</a:t>
            </a:r>
            <a:endParaRPr lang="en-US" altLang="zh-CN" dirty="0" smtClean="0"/>
          </a:p>
          <a:p>
            <a:pPr>
              <a:buFont typeface="Arial" panose="020B0604020202020204" pitchFamily="34" charset="0"/>
              <a:buChar char="•"/>
            </a:pPr>
            <a:r>
              <a:rPr lang="zh-CN" altLang="en-US" dirty="0" smtClean="0"/>
              <a:t>流水线</a:t>
            </a:r>
            <a:r>
              <a:rPr lang="zh-CN" altLang="en-US" dirty="0"/>
              <a:t>的</a:t>
            </a:r>
            <a:r>
              <a:rPr lang="zh-CN" altLang="en-US" dirty="0" smtClean="0"/>
              <a:t>性能指标</a:t>
            </a:r>
            <a:endParaRPr lang="en-US" altLang="zh-CN" dirty="0" smtClean="0"/>
          </a:p>
          <a:p>
            <a:pPr marL="0" indent="0">
              <a:buNone/>
            </a:pPr>
            <a:r>
              <a:rPr lang="zh-CN" altLang="en-US" dirty="0" smtClean="0">
                <a:solidFill>
                  <a:srgbClr val="FF0000"/>
                </a:solidFill>
              </a:rPr>
              <a:t>    吞吐率</a:t>
            </a:r>
            <a:endParaRPr lang="zh-CN" altLang="en-US" dirty="0"/>
          </a:p>
          <a:p>
            <a:pPr>
              <a:buFont typeface="Arial" panose="020B0604020202020204" pitchFamily="34" charset="0"/>
              <a:buChar char="•"/>
            </a:pPr>
            <a:endParaRPr lang="en-US" altLang="zh-CN" dirty="0" smtClean="0"/>
          </a:p>
        </p:txBody>
      </p:sp>
      <p:graphicFrame>
        <p:nvGraphicFramePr>
          <p:cNvPr id="10" name="对象 9"/>
          <p:cNvGraphicFramePr>
            <a:graphicFrameLocks noChangeAspect="1"/>
          </p:cNvGraphicFramePr>
          <p:nvPr>
            <p:extLst>
              <p:ext uri="{D42A27DB-BD31-4B8C-83A1-F6EECF244321}">
                <p14:modId xmlns:p14="http://schemas.microsoft.com/office/powerpoint/2010/main" val="61794103"/>
              </p:ext>
            </p:extLst>
          </p:nvPr>
        </p:nvGraphicFramePr>
        <p:xfrm>
          <a:off x="4283968" y="1628800"/>
          <a:ext cx="4590196" cy="1728192"/>
        </p:xfrm>
        <a:graphic>
          <a:graphicData uri="http://schemas.openxmlformats.org/presentationml/2006/ole">
            <mc:AlternateContent xmlns:mc="http://schemas.openxmlformats.org/markup-compatibility/2006">
              <mc:Choice xmlns:v="urn:schemas-microsoft-com:vml" Requires="v">
                <p:oleObj spid="_x0000_s44406" name="图片" r:id="rId4" imgW="5007864" imgH="1883664" progId="Word.Picture.8">
                  <p:embed/>
                </p:oleObj>
              </mc:Choice>
              <mc:Fallback>
                <p:oleObj name="图片" r:id="rId4" imgW="5007864" imgH="188366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1628800"/>
                        <a:ext cx="4590196" cy="1728192"/>
                      </a:xfrm>
                      <a:prstGeom prst="rect">
                        <a:avLst/>
                      </a:prstGeom>
                      <a:noFill/>
                      <a:ln>
                        <a:noFill/>
                      </a:ln>
                      <a:effectLs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3399737"/>
              </p:ext>
            </p:extLst>
          </p:nvPr>
        </p:nvGraphicFramePr>
        <p:xfrm>
          <a:off x="5076056" y="1018121"/>
          <a:ext cx="3185964" cy="444779"/>
        </p:xfrm>
        <a:graphic>
          <a:graphicData uri="http://schemas.openxmlformats.org/presentationml/2006/ole">
            <mc:AlternateContent xmlns:mc="http://schemas.openxmlformats.org/markup-compatibility/2006">
              <mc:Choice xmlns:v="urn:schemas-microsoft-com:vml" Requires="v">
                <p:oleObj spid="_x0000_s44407" name="图片" r:id="rId6" imgW="4225474" imgH="592299" progId="Word.Picture.8">
                  <p:embed/>
                </p:oleObj>
              </mc:Choice>
              <mc:Fallback>
                <p:oleObj name="图片" r:id="rId6" imgW="4225474" imgH="592299"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056" y="1018121"/>
                        <a:ext cx="3185964" cy="444779"/>
                      </a:xfrm>
                      <a:prstGeom prst="rect">
                        <a:avLst/>
                      </a:prstGeom>
                      <a:solidFill>
                        <a:srgbClr val="F0F0F0"/>
                      </a:solidFill>
                      <a:ln>
                        <a:noFill/>
                      </a:ln>
                      <a:effectLs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083281825"/>
              </p:ext>
            </p:extLst>
          </p:nvPr>
        </p:nvGraphicFramePr>
        <p:xfrm>
          <a:off x="2267744" y="4149080"/>
          <a:ext cx="1231900" cy="1011237"/>
        </p:xfrm>
        <a:graphic>
          <a:graphicData uri="http://schemas.openxmlformats.org/presentationml/2006/ole">
            <mc:AlternateContent xmlns:mc="http://schemas.openxmlformats.org/markup-compatibility/2006">
              <mc:Choice xmlns:v="urn:schemas-microsoft-com:vml" Requires="v">
                <p:oleObj spid="_x0000_s44408" name="公式" r:id="rId8" imgW="494870" imgH="406048" progId="Equation.3">
                  <p:embed/>
                </p:oleObj>
              </mc:Choice>
              <mc:Fallback>
                <p:oleObj name="公式" r:id="rId8" imgW="494870" imgH="40604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744" y="4149080"/>
                        <a:ext cx="1231900" cy="1011237"/>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9"/>
          <p:cNvSpPr txBox="1">
            <a:spLocks noChangeArrowheads="1"/>
          </p:cNvSpPr>
          <p:nvPr/>
        </p:nvSpPr>
        <p:spPr bwMode="auto">
          <a:xfrm>
            <a:off x="539552" y="5300824"/>
            <a:ext cx="53276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rgbClr val="9933FF"/>
                </a:solidFill>
                <a:latin typeface="Times New Roman" pitchFamily="18" charset="0"/>
              </a:rPr>
              <a:t>n</a:t>
            </a:r>
            <a:r>
              <a:rPr lang="zh-CN" altLang="en-US" sz="2400" dirty="0">
                <a:solidFill>
                  <a:srgbClr val="9933FF"/>
                </a:solidFill>
                <a:latin typeface="黑体" pitchFamily="2" charset="-122"/>
              </a:rPr>
              <a:t>：</a:t>
            </a:r>
            <a:r>
              <a:rPr lang="zh-CN" altLang="en-US" sz="2400" dirty="0">
                <a:latin typeface="黑体" pitchFamily="2" charset="-122"/>
              </a:rPr>
              <a:t>任务数</a:t>
            </a:r>
          </a:p>
          <a:p>
            <a:pPr>
              <a:spcBef>
                <a:spcPct val="50000"/>
              </a:spcBef>
            </a:pPr>
            <a:r>
              <a:rPr lang="en-US" altLang="zh-CN" sz="2400" dirty="0" err="1">
                <a:solidFill>
                  <a:srgbClr val="9933FF"/>
                </a:solidFill>
                <a:latin typeface="Times New Roman" pitchFamily="18" charset="0"/>
              </a:rPr>
              <a:t>T</a:t>
            </a:r>
            <a:r>
              <a:rPr lang="en-US" altLang="zh-CN" sz="2400" baseline="-25000" dirty="0" err="1">
                <a:solidFill>
                  <a:srgbClr val="9933FF"/>
                </a:solidFill>
                <a:latin typeface="Times New Roman" pitchFamily="18" charset="0"/>
              </a:rPr>
              <a:t>k</a:t>
            </a:r>
            <a:r>
              <a:rPr lang="zh-CN" altLang="en-US" sz="2400" dirty="0">
                <a:solidFill>
                  <a:srgbClr val="9933FF"/>
                </a:solidFill>
                <a:latin typeface="黑体" pitchFamily="2" charset="-122"/>
              </a:rPr>
              <a:t>：</a:t>
            </a:r>
            <a:r>
              <a:rPr lang="zh-CN" altLang="en-US" sz="2400" dirty="0">
                <a:latin typeface="黑体" pitchFamily="2" charset="-122"/>
              </a:rPr>
              <a:t>处理完成</a:t>
            </a:r>
            <a:r>
              <a:rPr lang="en-US" altLang="zh-CN" sz="2400" dirty="0">
                <a:solidFill>
                  <a:srgbClr val="9933FF"/>
                </a:solidFill>
                <a:latin typeface="Times New Roman" pitchFamily="18" charset="0"/>
              </a:rPr>
              <a:t>n</a:t>
            </a:r>
            <a:r>
              <a:rPr lang="zh-CN" altLang="en-US" sz="2400" dirty="0">
                <a:latin typeface="黑体" pitchFamily="2" charset="-122"/>
              </a:rPr>
              <a:t>个任务所用的时间</a:t>
            </a:r>
            <a:endParaRPr lang="zh-CN" altLang="en-US" sz="2400" dirty="0"/>
          </a:p>
        </p:txBody>
      </p:sp>
      <p:graphicFrame>
        <p:nvGraphicFramePr>
          <p:cNvPr id="16" name="对象 15"/>
          <p:cNvGraphicFramePr>
            <a:graphicFrameLocks noChangeAspect="1"/>
          </p:cNvGraphicFramePr>
          <p:nvPr>
            <p:extLst>
              <p:ext uri="{D42A27DB-BD31-4B8C-83A1-F6EECF244321}">
                <p14:modId xmlns:p14="http://schemas.microsoft.com/office/powerpoint/2010/main" val="3099217304"/>
              </p:ext>
            </p:extLst>
          </p:nvPr>
        </p:nvGraphicFramePr>
        <p:xfrm>
          <a:off x="4908941" y="3565415"/>
          <a:ext cx="4199563" cy="2766073"/>
        </p:xfrm>
        <a:graphic>
          <a:graphicData uri="http://schemas.openxmlformats.org/presentationml/2006/ole">
            <mc:AlternateContent xmlns:mc="http://schemas.openxmlformats.org/markup-compatibility/2006">
              <mc:Choice xmlns:v="urn:schemas-microsoft-com:vml" Requires="v">
                <p:oleObj spid="_x0000_s44409" name="图片" r:id="rId10" imgW="4428162" imgH="2917861" progId="Word.Picture.8">
                  <p:embed/>
                </p:oleObj>
              </mc:Choice>
              <mc:Fallback>
                <p:oleObj name="图片" r:id="rId10" imgW="4428162" imgH="2917861" progId="Word.Picture.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08941" y="3565415"/>
                        <a:ext cx="4199563" cy="276607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19912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a:t>·2.</a:t>
            </a:r>
            <a:r>
              <a:rPr lang="zh-CN" altLang="en-US" sz="2400" dirty="0"/>
              <a:t>流水线技术</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5723247"/>
          </a:xfrm>
        </p:spPr>
        <p:txBody>
          <a:bodyPr>
            <a:normAutofit/>
          </a:bodyPr>
          <a:lstStyle/>
          <a:p>
            <a:pPr marL="0" indent="0">
              <a:buNone/>
            </a:pPr>
            <a:r>
              <a:rPr lang="zh-CN" altLang="en-US" dirty="0" smtClean="0">
                <a:solidFill>
                  <a:srgbClr val="FF0000"/>
                </a:solidFill>
              </a:rPr>
              <a:t>主要的概念</a:t>
            </a:r>
            <a:endParaRPr lang="en-US" altLang="zh-CN" dirty="0">
              <a:solidFill>
                <a:srgbClr val="FF0000"/>
              </a:solidFill>
            </a:endParaRPr>
          </a:p>
          <a:p>
            <a:pPr>
              <a:buFont typeface="Arial" panose="020B0604020202020204" pitchFamily="34" charset="0"/>
              <a:buChar char="•"/>
            </a:pPr>
            <a:r>
              <a:rPr lang="zh-CN" altLang="en-US" dirty="0" smtClean="0"/>
              <a:t>流水线</a:t>
            </a:r>
            <a:r>
              <a:rPr lang="zh-CN" altLang="en-US" dirty="0"/>
              <a:t>的</a:t>
            </a:r>
            <a:r>
              <a:rPr lang="zh-CN" altLang="en-US" dirty="0" smtClean="0"/>
              <a:t>性能指标</a:t>
            </a:r>
            <a:endParaRPr lang="en-US" altLang="zh-CN" dirty="0" smtClean="0"/>
          </a:p>
          <a:p>
            <a:pPr marL="0" indent="0">
              <a:buNone/>
            </a:pPr>
            <a:r>
              <a:rPr lang="zh-CN" altLang="en-US" dirty="0" smtClean="0">
                <a:solidFill>
                  <a:srgbClr val="FF0000"/>
                </a:solidFill>
              </a:rPr>
              <a:t>    吞吐率</a:t>
            </a:r>
            <a:endParaRPr lang="en-US" altLang="zh-CN" dirty="0" smtClean="0">
              <a:solidFill>
                <a:srgbClr val="FF0000"/>
              </a:solidFill>
            </a:endParaRPr>
          </a:p>
          <a:p>
            <a:pPr marL="0" indent="0">
              <a:buNone/>
            </a:pPr>
            <a:endParaRPr lang="en-US" altLang="zh-CN" dirty="0">
              <a:solidFill>
                <a:srgbClr val="FF0000"/>
              </a:solidFill>
            </a:endParaRPr>
          </a:p>
          <a:p>
            <a:pPr marL="0" indent="0">
              <a:buNone/>
            </a:pPr>
            <a:endParaRPr lang="en-US" altLang="zh-CN" dirty="0" smtClean="0">
              <a:solidFill>
                <a:srgbClr val="FF0000"/>
              </a:solidFill>
            </a:endParaRPr>
          </a:p>
          <a:p>
            <a:pPr marL="0" indent="0">
              <a:buNone/>
            </a:pPr>
            <a:r>
              <a:rPr lang="zh-CN" altLang="en-US" dirty="0" smtClean="0">
                <a:solidFill>
                  <a:srgbClr val="FF0000"/>
                </a:solidFill>
                <a:latin typeface="黑体" pitchFamily="2" charset="-122"/>
              </a:rPr>
              <a:t>  加速比</a:t>
            </a:r>
            <a:endParaRPr lang="en-US" altLang="zh-CN" dirty="0" smtClean="0">
              <a:solidFill>
                <a:srgbClr val="FF0000"/>
              </a:solidFill>
              <a:latin typeface="黑体" pitchFamily="2" charset="-122"/>
            </a:endParaRPr>
          </a:p>
          <a:p>
            <a:pPr marL="0" indent="0">
              <a:buNone/>
            </a:pPr>
            <a:endParaRPr lang="en-US" altLang="zh-CN" dirty="0">
              <a:solidFill>
                <a:srgbClr val="FF0000"/>
              </a:solidFill>
              <a:latin typeface="黑体" pitchFamily="2" charset="-122"/>
            </a:endParaRPr>
          </a:p>
          <a:p>
            <a:pPr marL="0" indent="0">
              <a:buNone/>
            </a:pPr>
            <a:r>
              <a:rPr lang="zh-CN" altLang="en-US" dirty="0" smtClean="0">
                <a:solidFill>
                  <a:srgbClr val="FF0000"/>
                </a:solidFill>
              </a:rPr>
              <a:t>    流水线</a:t>
            </a:r>
            <a:r>
              <a:rPr lang="zh-CN" altLang="en-US" dirty="0">
                <a:solidFill>
                  <a:srgbClr val="FF0000"/>
                </a:solidFill>
              </a:rPr>
              <a:t>的效率</a:t>
            </a:r>
            <a:endParaRPr lang="zh-CN" altLang="en-US" dirty="0"/>
          </a:p>
          <a:p>
            <a:pPr>
              <a:buFont typeface="Arial" panose="020B0604020202020204" pitchFamily="34" charset="0"/>
              <a:buChar char="•"/>
            </a:pPr>
            <a:endParaRPr lang="en-US" altLang="zh-CN" dirty="0" smtClean="0"/>
          </a:p>
          <a:p>
            <a:pPr>
              <a:buFont typeface="Arial" panose="020B0604020202020204" pitchFamily="34" charset="0"/>
              <a:buChar char="•"/>
            </a:pPr>
            <a:r>
              <a:rPr lang="zh-CN" altLang="en-US" dirty="0">
                <a:latin typeface="宋体" charset="-122"/>
                <a:ea typeface="宋体" charset="-122"/>
              </a:rPr>
              <a:t>经典的</a:t>
            </a:r>
            <a:r>
              <a:rPr lang="en-US" altLang="zh-CN" dirty="0">
                <a:latin typeface="宋体" charset="-122"/>
                <a:ea typeface="宋体" charset="-122"/>
              </a:rPr>
              <a:t>5</a:t>
            </a:r>
            <a:r>
              <a:rPr lang="zh-CN" altLang="en-US" dirty="0">
                <a:latin typeface="宋体" charset="-122"/>
                <a:ea typeface="宋体" charset="-122"/>
              </a:rPr>
              <a:t>段流水线</a:t>
            </a:r>
            <a:endParaRPr lang="en-US" altLang="zh-CN" dirty="0" smtClean="0"/>
          </a:p>
        </p:txBody>
      </p:sp>
      <p:graphicFrame>
        <p:nvGraphicFramePr>
          <p:cNvPr id="14" name="对象 13"/>
          <p:cNvGraphicFramePr>
            <a:graphicFrameLocks noChangeAspect="1"/>
          </p:cNvGraphicFramePr>
          <p:nvPr>
            <p:extLst>
              <p:ext uri="{D42A27DB-BD31-4B8C-83A1-F6EECF244321}">
                <p14:modId xmlns:p14="http://schemas.microsoft.com/office/powerpoint/2010/main" val="1218869381"/>
              </p:ext>
            </p:extLst>
          </p:nvPr>
        </p:nvGraphicFramePr>
        <p:xfrm>
          <a:off x="1979712" y="2132856"/>
          <a:ext cx="1231900" cy="1011237"/>
        </p:xfrm>
        <a:graphic>
          <a:graphicData uri="http://schemas.openxmlformats.org/presentationml/2006/ole">
            <mc:AlternateContent xmlns:mc="http://schemas.openxmlformats.org/markup-compatibility/2006">
              <mc:Choice xmlns:v="urn:schemas-microsoft-com:vml" Requires="v">
                <p:oleObj spid="_x0000_s45485" name="公式" r:id="rId4" imgW="494870" imgH="406048" progId="Equation.3">
                  <p:embed/>
                </p:oleObj>
              </mc:Choice>
              <mc:Fallback>
                <p:oleObj name="公式" r:id="rId4" imgW="494870" imgH="40604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2132856"/>
                        <a:ext cx="1231900" cy="1011237"/>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653573214"/>
              </p:ext>
            </p:extLst>
          </p:nvPr>
        </p:nvGraphicFramePr>
        <p:xfrm>
          <a:off x="1979712" y="3400319"/>
          <a:ext cx="1079500" cy="958850"/>
        </p:xfrm>
        <a:graphic>
          <a:graphicData uri="http://schemas.openxmlformats.org/presentationml/2006/ole">
            <mc:AlternateContent xmlns:mc="http://schemas.openxmlformats.org/markup-compatibility/2006">
              <mc:Choice xmlns:v="urn:schemas-microsoft-com:vml" Requires="v">
                <p:oleObj spid="_x0000_s45486" name="公式" r:id="rId6" imgW="457002" imgH="406224" progId="Equation.3">
                  <p:embed/>
                </p:oleObj>
              </mc:Choice>
              <mc:Fallback>
                <p:oleObj name="公式" r:id="rId6" imgW="457002" imgH="4062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3400319"/>
                        <a:ext cx="1079500" cy="958850"/>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339123495"/>
              </p:ext>
            </p:extLst>
          </p:nvPr>
        </p:nvGraphicFramePr>
        <p:xfrm>
          <a:off x="2843808" y="4615395"/>
          <a:ext cx="4321175" cy="892175"/>
        </p:xfrm>
        <a:graphic>
          <a:graphicData uri="http://schemas.openxmlformats.org/presentationml/2006/ole">
            <mc:AlternateContent xmlns:mc="http://schemas.openxmlformats.org/markup-compatibility/2006">
              <mc:Choice xmlns:v="urn:schemas-microsoft-com:vml" Requires="v">
                <p:oleObj spid="_x0000_s45487" name="公式" r:id="rId8" imgW="1905000" imgH="393700" progId="Equation.3">
                  <p:embed/>
                </p:oleObj>
              </mc:Choice>
              <mc:Fallback>
                <p:oleObj name="公式" r:id="rId8" imgW="1905000" imgH="393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808" y="4615395"/>
                        <a:ext cx="4321175" cy="892175"/>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775312483"/>
              </p:ext>
            </p:extLst>
          </p:nvPr>
        </p:nvGraphicFramePr>
        <p:xfrm>
          <a:off x="3995936" y="1198608"/>
          <a:ext cx="4968056" cy="3271894"/>
        </p:xfrm>
        <a:graphic>
          <a:graphicData uri="http://schemas.openxmlformats.org/presentationml/2006/ole">
            <mc:AlternateContent xmlns:mc="http://schemas.openxmlformats.org/markup-compatibility/2006">
              <mc:Choice xmlns:v="urn:schemas-microsoft-com:vml" Requires="v">
                <p:oleObj spid="_x0000_s45488" name="图片" r:id="rId10" imgW="4428162" imgH="2917861" progId="Word.Picture.8">
                  <p:embed/>
                </p:oleObj>
              </mc:Choice>
              <mc:Fallback>
                <p:oleObj name="图片" r:id="rId10" imgW="4428162" imgH="2917861" progId="Word.Picture.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936" y="1198608"/>
                        <a:ext cx="4968056" cy="3271894"/>
                      </a:xfrm>
                      <a:prstGeom prst="rect">
                        <a:avLst/>
                      </a:prstGeom>
                      <a:noFill/>
                      <a:ln>
                        <a:noFill/>
                      </a:ln>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785319328"/>
              </p:ext>
            </p:extLst>
          </p:nvPr>
        </p:nvGraphicFramePr>
        <p:xfrm>
          <a:off x="3419872" y="5660091"/>
          <a:ext cx="5328592" cy="1144892"/>
        </p:xfrm>
        <a:graphic>
          <a:graphicData uri="http://schemas.openxmlformats.org/presentationml/2006/ole">
            <mc:AlternateContent xmlns:mc="http://schemas.openxmlformats.org/markup-compatibility/2006">
              <mc:Choice xmlns:v="urn:schemas-microsoft-com:vml" Requires="v">
                <p:oleObj spid="_x0000_s45489" name="图片" r:id="rId12" imgW="3422904" imgH="1341120" progId="Word.Picture.8">
                  <p:embed/>
                </p:oleObj>
              </mc:Choice>
              <mc:Fallback>
                <p:oleObj name="图片" r:id="rId12" imgW="3422904" imgH="1341120" progId="Word.Picture.8">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19872" y="5660091"/>
                        <a:ext cx="5328592" cy="114489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572479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a:t>·2.</a:t>
            </a:r>
            <a:r>
              <a:rPr lang="zh-CN" altLang="en-US" sz="2400" dirty="0"/>
              <a:t>流水线技术</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5723247"/>
          </a:xfrm>
        </p:spPr>
        <p:txBody>
          <a:bodyPr>
            <a:normAutofit/>
          </a:bodyPr>
          <a:lstStyle/>
          <a:p>
            <a:pPr marL="0" indent="0">
              <a:buNone/>
            </a:pPr>
            <a:r>
              <a:rPr lang="zh-CN" altLang="en-US" dirty="0" smtClean="0">
                <a:solidFill>
                  <a:srgbClr val="FF0000"/>
                </a:solidFill>
              </a:rPr>
              <a:t>主要的概念</a:t>
            </a:r>
            <a:endParaRPr lang="en-US" altLang="zh-CN" dirty="0">
              <a:solidFill>
                <a:srgbClr val="FF0000"/>
              </a:solidFill>
            </a:endParaRPr>
          </a:p>
          <a:p>
            <a:pPr>
              <a:buFont typeface="Arial" panose="020B0604020202020204" pitchFamily="34" charset="0"/>
              <a:buChar char="•"/>
            </a:pPr>
            <a:r>
              <a:rPr lang="zh-CN" altLang="en-US" dirty="0">
                <a:latin typeface="宋体" charset="-122"/>
                <a:ea typeface="宋体" charset="-122"/>
              </a:rPr>
              <a:t>相关与流水线</a:t>
            </a:r>
            <a:r>
              <a:rPr lang="zh-CN" altLang="en-US" dirty="0" smtClean="0">
                <a:latin typeface="宋体" charset="-122"/>
                <a:ea typeface="宋体" charset="-122"/>
              </a:rPr>
              <a:t>冲突</a:t>
            </a:r>
            <a:endParaRPr lang="en-US" altLang="zh-CN" dirty="0" smtClean="0">
              <a:latin typeface="宋体" charset="-122"/>
              <a:ea typeface="宋体" charset="-122"/>
            </a:endParaRPr>
          </a:p>
          <a:p>
            <a:pPr marL="1085850" lvl="1" indent="-457200"/>
            <a:r>
              <a:rPr lang="zh-CN" altLang="en-US" dirty="0">
                <a:latin typeface="黑体" pitchFamily="2" charset="-122"/>
              </a:rPr>
              <a:t>相关有</a:t>
            </a:r>
            <a:r>
              <a:rPr lang="en-US" altLang="zh-CN" dirty="0">
                <a:solidFill>
                  <a:srgbClr val="9933FF"/>
                </a:solidFill>
                <a:latin typeface="黑体" pitchFamily="2" charset="-122"/>
              </a:rPr>
              <a:t>3</a:t>
            </a:r>
            <a:r>
              <a:rPr lang="zh-CN" altLang="en-US" dirty="0">
                <a:latin typeface="黑体" pitchFamily="2" charset="-122"/>
              </a:rPr>
              <a:t>种类型</a:t>
            </a:r>
          </a:p>
          <a:p>
            <a:pPr lvl="3"/>
            <a:r>
              <a:rPr lang="zh-CN" altLang="en-US" dirty="0">
                <a:latin typeface="黑体" pitchFamily="2" charset="-122"/>
              </a:rPr>
              <a:t>数据相关（也称真数据相关）</a:t>
            </a:r>
          </a:p>
          <a:p>
            <a:pPr lvl="3"/>
            <a:r>
              <a:rPr lang="zh-CN" altLang="en-US" dirty="0">
                <a:latin typeface="黑体" pitchFamily="2" charset="-122"/>
              </a:rPr>
              <a:t>名相关</a:t>
            </a:r>
          </a:p>
          <a:p>
            <a:pPr lvl="3"/>
            <a:r>
              <a:rPr lang="zh-CN" altLang="en-US" dirty="0">
                <a:latin typeface="黑体" pitchFamily="2" charset="-122"/>
              </a:rPr>
              <a:t>控制相关</a:t>
            </a:r>
          </a:p>
          <a:p>
            <a:pPr>
              <a:buFont typeface="Arial" panose="020B0604020202020204" pitchFamily="34" charset="0"/>
              <a:buChar char="•"/>
            </a:pPr>
            <a:endParaRPr lang="en-US" altLang="zh-CN" dirty="0" smtClean="0">
              <a:latin typeface="宋体" charset="-122"/>
              <a:ea typeface="宋体" charset="-122"/>
            </a:endParaRPr>
          </a:p>
          <a:p>
            <a:pPr>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262101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·2.</a:t>
            </a:r>
            <a:r>
              <a:rPr lang="zh-CN" altLang="en-US" sz="2400" dirty="0"/>
              <a:t>流水线技术</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zh-CN" sz="2000" dirty="0"/>
              <a:t>某流水线由</a:t>
            </a:r>
            <a:r>
              <a:rPr lang="en-US" altLang="zh-CN" sz="2000" dirty="0"/>
              <a:t>4</a:t>
            </a:r>
            <a:r>
              <a:rPr lang="zh-CN" altLang="zh-CN" sz="2000" dirty="0"/>
              <a:t>个功能部件组成，每个功能部件的执行时间都为△</a:t>
            </a:r>
            <a:r>
              <a:rPr lang="en-US" altLang="zh-CN" sz="2000" dirty="0"/>
              <a:t>t</a:t>
            </a:r>
            <a:r>
              <a:rPr lang="zh-CN" altLang="zh-CN" sz="2000" dirty="0"/>
              <a:t>。当输入</a:t>
            </a:r>
            <a:r>
              <a:rPr lang="en-US" altLang="zh-CN" sz="2000" dirty="0"/>
              <a:t>10</a:t>
            </a:r>
            <a:r>
              <a:rPr lang="zh-CN" altLang="zh-CN" sz="2000" dirty="0"/>
              <a:t>个数据后，停顿</a:t>
            </a:r>
            <a:r>
              <a:rPr lang="en-US" altLang="zh-CN" sz="2000" dirty="0"/>
              <a:t>5t</a:t>
            </a:r>
            <a:r>
              <a:rPr lang="zh-CN" altLang="zh-CN" sz="2000" dirty="0"/>
              <a:t>，又输入</a:t>
            </a:r>
            <a:r>
              <a:rPr lang="en-US" altLang="zh-CN" sz="2000" dirty="0"/>
              <a:t>10</a:t>
            </a:r>
            <a:r>
              <a:rPr lang="zh-CN" altLang="zh-CN" sz="2000" dirty="0"/>
              <a:t>个数据，如此重复。计算流水线的实际吞吐率、加速比和效率，并画出时空图。</a:t>
            </a:r>
            <a:endParaRPr lang="en-US" altLang="zh-CN" sz="2000" dirty="0"/>
          </a:p>
          <a:p>
            <a:endParaRPr lang="zh-CN" altLang="en-US" dirty="0"/>
          </a:p>
        </p:txBody>
      </p:sp>
      <p:sp>
        <p:nvSpPr>
          <p:cNvPr id="9" name="矩形 8"/>
          <p:cNvSpPr/>
          <p:nvPr/>
        </p:nvSpPr>
        <p:spPr>
          <a:xfrm>
            <a:off x="107504" y="2348880"/>
            <a:ext cx="829073" cy="523220"/>
          </a:xfrm>
          <a:prstGeom prst="rect">
            <a:avLst/>
          </a:prstGeom>
        </p:spPr>
        <p:txBody>
          <a:bodyPr wrap="none">
            <a:spAutoFit/>
          </a:bodyPr>
          <a:lstStyle/>
          <a:p>
            <a:r>
              <a:rPr lang="zh-CN" altLang="en-US" sz="2800" b="1" dirty="0">
                <a:solidFill>
                  <a:srgbClr val="FF0000"/>
                </a:solidFill>
              </a:rPr>
              <a:t>解</a:t>
            </a:r>
            <a:r>
              <a:rPr lang="zh-CN" altLang="en-US" dirty="0">
                <a:solidFill>
                  <a:srgbClr val="FF0000"/>
                </a:solidFill>
              </a:rPr>
              <a:t>：</a:t>
            </a:r>
            <a:r>
              <a:rPr lang="zh-CN" altLang="zh-CN" dirty="0"/>
              <a:t> </a:t>
            </a:r>
            <a:endParaRPr lang="zh-CN" altLang="en-US" dirty="0"/>
          </a:p>
        </p:txBody>
      </p:sp>
      <p:sp>
        <p:nvSpPr>
          <p:cNvPr id="3" name="矩形 2"/>
          <p:cNvSpPr/>
          <p:nvPr/>
        </p:nvSpPr>
        <p:spPr>
          <a:xfrm>
            <a:off x="683568" y="2492896"/>
            <a:ext cx="8352928" cy="648072"/>
          </a:xfrm>
          <a:prstGeom prst="rect">
            <a:avLst/>
          </a:prstGeom>
        </p:spPr>
        <p:txBody>
          <a:bodyPr wrap="square">
            <a:spAutoFit/>
          </a:bodyPr>
          <a:lstStyle/>
          <a:p>
            <a:r>
              <a:rPr lang="zh-CN" altLang="zh-CN" kern="100" dirty="0">
                <a:cs typeface="Times New Roman" panose="02020603050405020304" pitchFamily="18" charset="0"/>
              </a:rPr>
              <a:t>该题中的流水线的任务是非连续流入的，因此不能直接应用公式直接计算，要利用时空图。题意的流水线时空图如下图所示。</a:t>
            </a:r>
            <a:endParaRPr lang="zh-CN" altLang="en-US" dirty="0"/>
          </a:p>
        </p:txBody>
      </p:sp>
      <p:pic>
        <p:nvPicPr>
          <p:cNvPr id="5" name="图片 4"/>
          <p:cNvPicPr>
            <a:picLocks noChangeAspect="1"/>
          </p:cNvPicPr>
          <p:nvPr/>
        </p:nvPicPr>
        <p:blipFill>
          <a:blip r:embed="rId4"/>
          <a:stretch>
            <a:fillRect/>
          </a:stretch>
        </p:blipFill>
        <p:spPr>
          <a:xfrm>
            <a:off x="395536" y="3182313"/>
            <a:ext cx="8492575" cy="2118895"/>
          </a:xfrm>
          <a:prstGeom prst="rect">
            <a:avLst/>
          </a:prstGeom>
        </p:spPr>
      </p:pic>
      <p:sp>
        <p:nvSpPr>
          <p:cNvPr id="6" name="矩形 5"/>
          <p:cNvSpPr/>
          <p:nvPr/>
        </p:nvSpPr>
        <p:spPr>
          <a:xfrm>
            <a:off x="323528" y="5445224"/>
            <a:ext cx="7200800" cy="923330"/>
          </a:xfrm>
          <a:prstGeom prst="rect">
            <a:avLst/>
          </a:prstGeom>
        </p:spPr>
        <p:txBody>
          <a:bodyPr wrap="square">
            <a:spAutoFit/>
          </a:bodyPr>
          <a:lstStyle/>
          <a:p>
            <a:pPr algn="just">
              <a:spcAft>
                <a:spcPts val="0"/>
              </a:spcAft>
            </a:pPr>
            <a:r>
              <a:rPr lang="en-US" altLang="zh-CN" kern="100" dirty="0">
                <a:latin typeface="宋体" panose="02010600030101010101" pitchFamily="2" charset="-122"/>
              </a:rPr>
              <a:t>TP = 10/15</a:t>
            </a:r>
            <a:r>
              <a:rPr lang="zh-CN" altLang="zh-CN" kern="100" dirty="0">
                <a:latin typeface="Times New Roman" panose="02020603050405020304" pitchFamily="18" charset="0"/>
              </a:rPr>
              <a:t>Δ</a:t>
            </a:r>
            <a:r>
              <a:rPr lang="en-US" altLang="zh-CN" kern="100" dirty="0">
                <a:latin typeface="Times New Roman" panose="02020603050405020304" pitchFamily="18" charset="0"/>
              </a:rPr>
              <a:t>t = 0.67/</a:t>
            </a:r>
            <a:r>
              <a:rPr lang="zh-CN" altLang="zh-CN" kern="100" dirty="0">
                <a:latin typeface="Times New Roman" panose="02020603050405020304" pitchFamily="18" charset="0"/>
              </a:rPr>
              <a:t>Δ</a:t>
            </a:r>
            <a:r>
              <a:rPr lang="en-US" altLang="zh-CN" kern="100" dirty="0">
                <a:latin typeface="Times New Roman" panose="02020603050405020304" pitchFamily="18" charset="0"/>
              </a:rPr>
              <a:t>t               </a:t>
            </a:r>
            <a:endParaRPr lang="en-US" altLang="zh-CN" kern="100" dirty="0" smtClean="0">
              <a:latin typeface="Times New Roman" panose="02020603050405020304" pitchFamily="18" charset="0"/>
            </a:endParaRPr>
          </a:p>
          <a:p>
            <a:pPr algn="just">
              <a:spcAft>
                <a:spcPts val="0"/>
              </a:spcAft>
            </a:pPr>
            <a:r>
              <a:rPr lang="en-US" altLang="zh-CN" kern="100" dirty="0" smtClean="0">
                <a:latin typeface="Times New Roman" panose="02020603050405020304" pitchFamily="18" charset="0"/>
              </a:rPr>
              <a:t>S </a:t>
            </a:r>
            <a:r>
              <a:rPr lang="en-US" altLang="zh-CN" kern="100" dirty="0">
                <a:latin typeface="Times New Roman" panose="02020603050405020304" pitchFamily="18" charset="0"/>
              </a:rPr>
              <a:t>= T</a:t>
            </a:r>
            <a:r>
              <a:rPr lang="en-US" altLang="zh-CN" kern="100" baseline="-25000" dirty="0">
                <a:latin typeface="Times New Roman" panose="02020603050405020304" pitchFamily="18" charset="0"/>
              </a:rPr>
              <a:t>0</a:t>
            </a:r>
            <a:r>
              <a:rPr lang="en-US" altLang="zh-CN" kern="100" dirty="0">
                <a:latin typeface="Times New Roman" panose="02020603050405020304" pitchFamily="18" charset="0"/>
              </a:rPr>
              <a:t>/T</a:t>
            </a:r>
            <a:r>
              <a:rPr lang="en-US" altLang="zh-CN" kern="100" baseline="-25000" dirty="0">
                <a:latin typeface="Times New Roman" panose="02020603050405020304" pitchFamily="18" charset="0"/>
              </a:rPr>
              <a:t>K</a:t>
            </a:r>
            <a:r>
              <a:rPr lang="en-US" altLang="zh-CN" kern="100" dirty="0">
                <a:latin typeface="Times New Roman" panose="02020603050405020304" pitchFamily="18" charset="0"/>
              </a:rPr>
              <a:t> = 10×4</a:t>
            </a:r>
            <a:r>
              <a:rPr lang="zh-CN" altLang="zh-CN" kern="100" dirty="0">
                <a:latin typeface="Times New Roman" panose="02020603050405020304" pitchFamily="18" charset="0"/>
              </a:rPr>
              <a:t>Δ</a:t>
            </a:r>
            <a:r>
              <a:rPr lang="en-US" altLang="zh-CN" kern="100" dirty="0">
                <a:latin typeface="Times New Roman" panose="02020603050405020304" pitchFamily="18" charset="0"/>
              </a:rPr>
              <a:t>t/15</a:t>
            </a:r>
            <a:r>
              <a:rPr lang="zh-CN" altLang="zh-CN" kern="100" dirty="0">
                <a:latin typeface="Times New Roman" panose="02020603050405020304" pitchFamily="18" charset="0"/>
              </a:rPr>
              <a:t>Δ</a:t>
            </a:r>
            <a:r>
              <a:rPr lang="en-US" altLang="zh-CN" kern="100" dirty="0">
                <a:latin typeface="Times New Roman" panose="02020603050405020304" pitchFamily="18" charset="0"/>
              </a:rPr>
              <a:t>t = 2.67</a:t>
            </a:r>
            <a:endParaRPr lang="zh-CN" altLang="zh-CN" kern="100" dirty="0">
              <a:latin typeface="Times New Roman" panose="02020603050405020304" pitchFamily="18" charset="0"/>
            </a:endParaRPr>
          </a:p>
          <a:p>
            <a:pPr algn="just">
              <a:spcAft>
                <a:spcPts val="0"/>
              </a:spcAft>
            </a:pPr>
            <a:r>
              <a:rPr lang="en-US" altLang="zh-CN" kern="100" dirty="0" smtClean="0">
                <a:latin typeface="宋体" panose="02010600030101010101" pitchFamily="2" charset="-122"/>
              </a:rPr>
              <a:t>E </a:t>
            </a:r>
            <a:r>
              <a:rPr lang="en-US" altLang="zh-CN" kern="100" dirty="0">
                <a:latin typeface="宋体" panose="02010600030101010101" pitchFamily="2" charset="-122"/>
              </a:rPr>
              <a:t>= 4×10</a:t>
            </a:r>
            <a:r>
              <a:rPr lang="zh-CN" altLang="zh-CN" kern="100" dirty="0">
                <a:latin typeface="Times New Roman" panose="02020603050405020304" pitchFamily="18" charset="0"/>
              </a:rPr>
              <a:t>Δ</a:t>
            </a:r>
            <a:r>
              <a:rPr lang="en-US" altLang="zh-CN" kern="100" dirty="0">
                <a:latin typeface="Times New Roman" panose="02020603050405020304" pitchFamily="18" charset="0"/>
              </a:rPr>
              <a:t>t/4×15</a:t>
            </a:r>
            <a:r>
              <a:rPr lang="zh-CN" altLang="zh-CN" kern="100" dirty="0">
                <a:latin typeface="Times New Roman" panose="02020603050405020304" pitchFamily="18" charset="0"/>
              </a:rPr>
              <a:t>Δ</a:t>
            </a:r>
            <a:r>
              <a:rPr lang="en-US" altLang="zh-CN" kern="100" dirty="0">
                <a:latin typeface="Times New Roman" panose="02020603050405020304" pitchFamily="18" charset="0"/>
              </a:rPr>
              <a:t>t = 0.67</a:t>
            </a:r>
            <a:endParaRPr lang="zh-CN" altLang="zh-CN" kern="100" dirty="0">
              <a:latin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150864424"/>
              </p:ext>
            </p:extLst>
          </p:nvPr>
        </p:nvGraphicFramePr>
        <p:xfrm>
          <a:off x="3707904" y="5342553"/>
          <a:ext cx="4176712" cy="1071563"/>
        </p:xfrm>
        <a:graphic>
          <a:graphicData uri="http://schemas.openxmlformats.org/presentationml/2006/ole">
            <mc:AlternateContent xmlns:mc="http://schemas.openxmlformats.org/markup-compatibility/2006">
              <mc:Choice xmlns:v="urn:schemas-microsoft-com:vml" Requires="v">
                <p:oleObj spid="_x0000_s50242" name="公式" r:id="rId5" imgW="2374900" imgH="609600" progId="Equation.3">
                  <p:embed/>
                </p:oleObj>
              </mc:Choice>
              <mc:Fallback>
                <p:oleObj name="公式" r:id="rId5" imgW="2374900" imgH="60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5342553"/>
                        <a:ext cx="4176712" cy="1071563"/>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55286952"/>
              </p:ext>
            </p:extLst>
          </p:nvPr>
        </p:nvGraphicFramePr>
        <p:xfrm>
          <a:off x="7956810" y="5354744"/>
          <a:ext cx="1079500" cy="958850"/>
        </p:xfrm>
        <a:graphic>
          <a:graphicData uri="http://schemas.openxmlformats.org/presentationml/2006/ole">
            <mc:AlternateContent xmlns:mc="http://schemas.openxmlformats.org/markup-compatibility/2006">
              <mc:Choice xmlns:v="urn:schemas-microsoft-com:vml" Requires="v">
                <p:oleObj spid="_x0000_s50243" name="公式" r:id="rId7" imgW="457002" imgH="406224" progId="Equation.3">
                  <p:embed/>
                </p:oleObj>
              </mc:Choice>
              <mc:Fallback>
                <p:oleObj name="公式" r:id="rId7" imgW="457002" imgH="4062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6810" y="5354744"/>
                        <a:ext cx="1079500" cy="958850"/>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048715832"/>
              </p:ext>
            </p:extLst>
          </p:nvPr>
        </p:nvGraphicFramePr>
        <p:xfrm>
          <a:off x="5908168" y="2883159"/>
          <a:ext cx="3015947" cy="622690"/>
        </p:xfrm>
        <a:graphic>
          <a:graphicData uri="http://schemas.openxmlformats.org/presentationml/2006/ole">
            <mc:AlternateContent xmlns:mc="http://schemas.openxmlformats.org/markup-compatibility/2006">
              <mc:Choice xmlns:v="urn:schemas-microsoft-com:vml" Requires="v">
                <p:oleObj spid="_x0000_s50244" name="公式" r:id="rId9" imgW="1905000" imgH="393700" progId="Equation.3">
                  <p:embed/>
                </p:oleObj>
              </mc:Choice>
              <mc:Fallback>
                <p:oleObj name="公式" r:id="rId9" imgW="19050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08168" y="2883159"/>
                        <a:ext cx="3015947" cy="622690"/>
                      </a:xfrm>
                      <a:prstGeom prst="rect">
                        <a:avLst/>
                      </a:prstGeom>
                      <a:solidFill>
                        <a:srgbClr val="F0F0F0"/>
                      </a:solidFill>
                      <a:ln>
                        <a:noFill/>
                      </a:ln>
                      <a:effectLst/>
                      <a:extLst/>
                    </p:spPr>
                  </p:pic>
                </p:oleObj>
              </mc:Fallback>
            </mc:AlternateContent>
          </a:graphicData>
        </a:graphic>
      </p:graphicFrame>
    </p:spTree>
    <p:extLst>
      <p:ext uri="{BB962C8B-B14F-4D97-AF65-F5344CB8AC3E}">
        <p14:creationId xmlns:p14="http://schemas.microsoft.com/office/powerpoint/2010/main" val="607102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·2.</a:t>
            </a:r>
            <a:r>
              <a:rPr lang="zh-CN" altLang="en-US" sz="2400" dirty="0"/>
              <a:t>流水线技术</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zh-CN" sz="2000" dirty="0"/>
              <a:t>有一条静态多功能流水线由</a:t>
            </a:r>
            <a:r>
              <a:rPr lang="en-US" altLang="zh-CN" sz="2000" dirty="0"/>
              <a:t>5</a:t>
            </a:r>
            <a:r>
              <a:rPr lang="zh-CN" altLang="zh-CN" sz="2000" dirty="0"/>
              <a:t>段组成，加法用</a:t>
            </a:r>
            <a:r>
              <a:rPr lang="en-US" altLang="zh-CN" sz="2000" dirty="0"/>
              <a:t>1</a:t>
            </a:r>
            <a:r>
              <a:rPr lang="zh-CN" altLang="zh-CN" sz="2000" dirty="0"/>
              <a:t>、</a:t>
            </a:r>
            <a:r>
              <a:rPr lang="en-US" altLang="zh-CN" sz="2000" dirty="0"/>
              <a:t>3</a:t>
            </a:r>
            <a:r>
              <a:rPr lang="zh-CN" altLang="zh-CN" sz="2000" dirty="0"/>
              <a:t>、</a:t>
            </a:r>
            <a:r>
              <a:rPr lang="en-US" altLang="zh-CN" sz="2000" dirty="0"/>
              <a:t>4</a:t>
            </a:r>
            <a:r>
              <a:rPr lang="zh-CN" altLang="zh-CN" sz="2000" dirty="0"/>
              <a:t>、</a:t>
            </a:r>
            <a:r>
              <a:rPr lang="en-US" altLang="zh-CN" sz="2000" dirty="0"/>
              <a:t>5</a:t>
            </a:r>
            <a:r>
              <a:rPr lang="zh-CN" altLang="zh-CN" sz="2000" dirty="0"/>
              <a:t>段，乘法用</a:t>
            </a:r>
            <a:r>
              <a:rPr lang="en-US" altLang="zh-CN" sz="2000" dirty="0"/>
              <a:t>1</a:t>
            </a:r>
            <a:r>
              <a:rPr lang="zh-CN" altLang="zh-CN" sz="2000" dirty="0"/>
              <a:t>、</a:t>
            </a:r>
            <a:r>
              <a:rPr lang="en-US" altLang="zh-CN" sz="2000" dirty="0"/>
              <a:t>2</a:t>
            </a:r>
            <a:r>
              <a:rPr lang="zh-CN" altLang="zh-CN" sz="2000" dirty="0"/>
              <a:t>、</a:t>
            </a:r>
            <a:r>
              <a:rPr lang="en-US" altLang="zh-CN" sz="2000" dirty="0"/>
              <a:t>5</a:t>
            </a:r>
            <a:r>
              <a:rPr lang="zh-CN" altLang="zh-CN" sz="2000" dirty="0"/>
              <a:t>段，第</a:t>
            </a:r>
            <a:r>
              <a:rPr lang="en-US" altLang="zh-CN" sz="2000" dirty="0"/>
              <a:t>3</a:t>
            </a:r>
            <a:r>
              <a:rPr lang="zh-CN" altLang="zh-CN" sz="2000" dirty="0"/>
              <a:t>段的时间为</a:t>
            </a:r>
            <a:r>
              <a:rPr lang="en-US" altLang="zh-CN" sz="2000" dirty="0"/>
              <a:t>2</a:t>
            </a:r>
            <a:r>
              <a:rPr lang="zh-CN" altLang="zh-CN" sz="2000" dirty="0"/>
              <a:t>△</a:t>
            </a:r>
            <a:r>
              <a:rPr lang="en-US" altLang="zh-CN" sz="2000" dirty="0"/>
              <a:t>t</a:t>
            </a:r>
            <a:r>
              <a:rPr lang="zh-CN" altLang="zh-CN" sz="2000" dirty="0"/>
              <a:t>，其余各段的时间均为△</a:t>
            </a:r>
            <a:r>
              <a:rPr lang="en-US" altLang="zh-CN" sz="2000" dirty="0"/>
              <a:t>t</a:t>
            </a:r>
            <a:r>
              <a:rPr lang="zh-CN" altLang="zh-CN" sz="2000" dirty="0"/>
              <a:t>，而且流水线的输出可以直接返回输入端</a:t>
            </a:r>
            <a:r>
              <a:rPr lang="zh-CN" altLang="zh-CN" sz="2000" dirty="0" smtClean="0"/>
              <a:t>或</a:t>
            </a:r>
            <a:r>
              <a:rPr lang="zh-CN" altLang="zh-CN" sz="2000" dirty="0"/>
              <a:t>暂存于相应的流水寄存器中。现要在该流水线上</a:t>
            </a:r>
            <a:r>
              <a:rPr lang="zh-CN" altLang="zh-CN" sz="2000" dirty="0" smtClean="0"/>
              <a:t>计算</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zh-CN" sz="2000" dirty="0"/>
              <a:t>画出其时空图，并计算其吞吐率、加速比和效率。</a:t>
            </a:r>
            <a:endParaRPr lang="zh-CN" altLang="en-US" sz="2000" dirty="0" smtClean="0"/>
          </a:p>
          <a:p>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663074158"/>
              </p:ext>
            </p:extLst>
          </p:nvPr>
        </p:nvGraphicFramePr>
        <p:xfrm>
          <a:off x="3059832" y="2060848"/>
          <a:ext cx="1921703" cy="1029484"/>
        </p:xfrm>
        <a:graphic>
          <a:graphicData uri="http://schemas.openxmlformats.org/presentationml/2006/ole">
            <mc:AlternateContent xmlns:mc="http://schemas.openxmlformats.org/markup-compatibility/2006">
              <mc:Choice xmlns:v="urn:schemas-microsoft-com:vml" Requires="v">
                <p:oleObj spid="_x0000_s51203" name="公式" r:id="rId4" imgW="863280" imgH="444240" progId="Equation.3">
                  <p:embed/>
                </p:oleObj>
              </mc:Choice>
              <mc:Fallback>
                <p:oleObj name="公式" r:id="rId4" imgW="8632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2060848"/>
                        <a:ext cx="1921703" cy="1029484"/>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90429232"/>
              </p:ext>
            </p:extLst>
          </p:nvPr>
        </p:nvGraphicFramePr>
        <p:xfrm>
          <a:off x="1691680" y="3717032"/>
          <a:ext cx="5895357" cy="2023489"/>
        </p:xfrm>
        <a:graphic>
          <a:graphicData uri="http://schemas.openxmlformats.org/presentationml/2006/ole">
            <mc:AlternateContent xmlns:mc="http://schemas.openxmlformats.org/markup-compatibility/2006">
              <mc:Choice xmlns:v="urn:schemas-microsoft-com:vml" Requires="v">
                <p:oleObj spid="_x0000_s51204" name="Picture" r:id="rId6" imgW="2888640" imgH="987480" progId="Word.Picture.8">
                  <p:embed/>
                </p:oleObj>
              </mc:Choice>
              <mc:Fallback>
                <p:oleObj name="Picture" r:id="rId6" imgW="2888640" imgH="98748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3717032"/>
                        <a:ext cx="5895357" cy="2023489"/>
                      </a:xfrm>
                      <a:prstGeom prst="rect">
                        <a:avLst/>
                      </a:prstGeom>
                      <a:noFill/>
                      <a:ln>
                        <a:noFill/>
                      </a:ln>
                    </p:spPr>
                  </p:pic>
                </p:oleObj>
              </mc:Fallback>
            </mc:AlternateContent>
          </a:graphicData>
        </a:graphic>
      </p:graphicFrame>
      <p:sp>
        <p:nvSpPr>
          <p:cNvPr id="9" name="矩形 8"/>
          <p:cNvSpPr/>
          <p:nvPr/>
        </p:nvSpPr>
        <p:spPr>
          <a:xfrm>
            <a:off x="179512" y="5907944"/>
            <a:ext cx="829073" cy="523220"/>
          </a:xfrm>
          <a:prstGeom prst="rect">
            <a:avLst/>
          </a:prstGeom>
        </p:spPr>
        <p:txBody>
          <a:bodyPr wrap="none">
            <a:spAutoFit/>
          </a:bodyPr>
          <a:lstStyle/>
          <a:p>
            <a:r>
              <a:rPr lang="zh-CN" altLang="en-US" sz="2800" b="1" dirty="0">
                <a:solidFill>
                  <a:srgbClr val="FF0000"/>
                </a:solidFill>
              </a:rPr>
              <a:t>解</a:t>
            </a:r>
            <a:r>
              <a:rPr lang="zh-CN" altLang="en-US" dirty="0">
                <a:solidFill>
                  <a:srgbClr val="FF0000"/>
                </a:solidFill>
              </a:rPr>
              <a:t>：</a:t>
            </a:r>
            <a:r>
              <a:rPr lang="zh-CN" altLang="zh-CN" dirty="0"/>
              <a:t> </a:t>
            </a:r>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740703249"/>
              </p:ext>
            </p:extLst>
          </p:nvPr>
        </p:nvGraphicFramePr>
        <p:xfrm>
          <a:off x="754832" y="5546736"/>
          <a:ext cx="4176712" cy="1071563"/>
        </p:xfrm>
        <a:graphic>
          <a:graphicData uri="http://schemas.openxmlformats.org/presentationml/2006/ole">
            <mc:AlternateContent xmlns:mc="http://schemas.openxmlformats.org/markup-compatibility/2006">
              <mc:Choice xmlns:v="urn:schemas-microsoft-com:vml" Requires="v">
                <p:oleObj spid="_x0000_s51205" name="公式" r:id="rId8" imgW="2374900" imgH="609600" progId="Equation.3">
                  <p:embed/>
                </p:oleObj>
              </mc:Choice>
              <mc:Fallback>
                <p:oleObj name="公式" r:id="rId8" imgW="2374900" imgH="609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832" y="5546736"/>
                        <a:ext cx="4176712" cy="1071563"/>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202786173"/>
              </p:ext>
            </p:extLst>
          </p:nvPr>
        </p:nvGraphicFramePr>
        <p:xfrm>
          <a:off x="4981535" y="5603092"/>
          <a:ext cx="1079500" cy="958850"/>
        </p:xfrm>
        <a:graphic>
          <a:graphicData uri="http://schemas.openxmlformats.org/presentationml/2006/ole">
            <mc:AlternateContent xmlns:mc="http://schemas.openxmlformats.org/markup-compatibility/2006">
              <mc:Choice xmlns:v="urn:schemas-microsoft-com:vml" Requires="v">
                <p:oleObj spid="_x0000_s51206" name="公式" r:id="rId10" imgW="457002" imgH="406224" progId="Equation.3">
                  <p:embed/>
                </p:oleObj>
              </mc:Choice>
              <mc:Fallback>
                <p:oleObj name="公式" r:id="rId10" imgW="457002" imgH="4062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81535" y="5603092"/>
                        <a:ext cx="1079500" cy="958850"/>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952902768"/>
              </p:ext>
            </p:extLst>
          </p:nvPr>
        </p:nvGraphicFramePr>
        <p:xfrm>
          <a:off x="6108318" y="5744531"/>
          <a:ext cx="3015947" cy="622690"/>
        </p:xfrm>
        <a:graphic>
          <a:graphicData uri="http://schemas.openxmlformats.org/presentationml/2006/ole">
            <mc:AlternateContent xmlns:mc="http://schemas.openxmlformats.org/markup-compatibility/2006">
              <mc:Choice xmlns:v="urn:schemas-microsoft-com:vml" Requires="v">
                <p:oleObj spid="_x0000_s51207" name="公式" r:id="rId12" imgW="1905000" imgH="393700" progId="Equation.3">
                  <p:embed/>
                </p:oleObj>
              </mc:Choice>
              <mc:Fallback>
                <p:oleObj name="公式" r:id="rId12" imgW="1905000" imgH="3937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08318" y="5744531"/>
                        <a:ext cx="3015947" cy="622690"/>
                      </a:xfrm>
                      <a:prstGeom prst="rect">
                        <a:avLst/>
                      </a:prstGeom>
                      <a:solidFill>
                        <a:srgbClr val="F0F0F0"/>
                      </a:solidFill>
                      <a:ln>
                        <a:noFill/>
                      </a:ln>
                      <a:effectLst/>
                      <a:extLst/>
                    </p:spPr>
                  </p:pic>
                </p:oleObj>
              </mc:Fallback>
            </mc:AlternateContent>
          </a:graphicData>
        </a:graphic>
      </p:graphicFrame>
    </p:spTree>
    <p:extLst>
      <p:ext uri="{BB962C8B-B14F-4D97-AF65-F5344CB8AC3E}">
        <p14:creationId xmlns:p14="http://schemas.microsoft.com/office/powerpoint/2010/main" val="3732579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 2.</a:t>
            </a:r>
            <a:r>
              <a:rPr lang="zh-CN" altLang="en-US" sz="2400" dirty="0"/>
              <a:t>流水线技术</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en-US" sz="2000" dirty="0" smtClean="0"/>
              <a:t>：</a:t>
            </a:r>
            <a:r>
              <a:rPr lang="en-US" altLang="zh-CN" sz="2000" dirty="0" smtClean="0"/>
              <a:t> </a:t>
            </a:r>
            <a:endParaRPr lang="zh-CN" altLang="en-US" sz="2000" dirty="0" smtClean="0"/>
          </a:p>
          <a:p>
            <a:endParaRPr lang="zh-CN" altLang="en-US" dirty="0"/>
          </a:p>
        </p:txBody>
      </p:sp>
      <p:sp>
        <p:nvSpPr>
          <p:cNvPr id="5" name="矩形 4"/>
          <p:cNvSpPr/>
          <p:nvPr/>
        </p:nvSpPr>
        <p:spPr>
          <a:xfrm>
            <a:off x="179512" y="2276872"/>
            <a:ext cx="829073" cy="523220"/>
          </a:xfrm>
          <a:prstGeom prst="rect">
            <a:avLst/>
          </a:prstGeom>
        </p:spPr>
        <p:txBody>
          <a:bodyPr wrap="none">
            <a:spAutoFit/>
          </a:bodyPr>
          <a:lstStyle/>
          <a:p>
            <a:r>
              <a:rPr lang="zh-CN" altLang="en-US" sz="2800" b="1" dirty="0">
                <a:solidFill>
                  <a:srgbClr val="FF0000"/>
                </a:solidFill>
              </a:rPr>
              <a:t>解</a:t>
            </a:r>
            <a:r>
              <a:rPr lang="zh-CN" altLang="en-US" dirty="0">
                <a:solidFill>
                  <a:srgbClr val="FF0000"/>
                </a:solidFill>
              </a:rPr>
              <a:t>：</a:t>
            </a:r>
            <a:r>
              <a:rPr lang="zh-CN" altLang="zh-CN" dirty="0"/>
              <a:t> </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235355230"/>
              </p:ext>
            </p:extLst>
          </p:nvPr>
        </p:nvGraphicFramePr>
        <p:xfrm>
          <a:off x="434914" y="874708"/>
          <a:ext cx="5895357" cy="2023489"/>
        </p:xfrm>
        <a:graphic>
          <a:graphicData uri="http://schemas.openxmlformats.org/presentationml/2006/ole">
            <mc:AlternateContent xmlns:mc="http://schemas.openxmlformats.org/markup-compatibility/2006">
              <mc:Choice xmlns:v="urn:schemas-microsoft-com:vml" Requires="v">
                <p:oleObj spid="_x0000_s48333" name="Picture" r:id="rId4" imgW="2888640" imgH="987480" progId="Word.Picture.8">
                  <p:embed/>
                </p:oleObj>
              </mc:Choice>
              <mc:Fallback>
                <p:oleObj name="Picture" r:id="rId4" imgW="2888640" imgH="9874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14" y="874708"/>
                        <a:ext cx="5895357" cy="2023489"/>
                      </a:xfrm>
                      <a:prstGeom prst="rect">
                        <a:avLst/>
                      </a:prstGeom>
                      <a:noFill/>
                      <a:ln>
                        <a:noFill/>
                      </a:ln>
                    </p:spPr>
                  </p:pic>
                </p:oleObj>
              </mc:Fallback>
            </mc:AlternateContent>
          </a:graphicData>
        </a:graphic>
      </p:graphicFrame>
      <p:sp>
        <p:nvSpPr>
          <p:cNvPr id="2" name="矩形 1"/>
          <p:cNvSpPr/>
          <p:nvPr/>
        </p:nvSpPr>
        <p:spPr>
          <a:xfrm>
            <a:off x="557506" y="2770066"/>
            <a:ext cx="8280920" cy="923330"/>
          </a:xfrm>
          <a:prstGeom prst="rect">
            <a:avLst/>
          </a:prstGeom>
        </p:spPr>
        <p:txBody>
          <a:bodyPr wrap="square">
            <a:spAutoFit/>
          </a:bodyPr>
          <a:lstStyle/>
          <a:p>
            <a:r>
              <a:rPr lang="en-US" altLang="zh-CN" kern="100" dirty="0" smtClean="0">
                <a:solidFill>
                  <a:srgbClr val="000000"/>
                </a:solidFill>
                <a:latin typeface="Times New Roman" panose="02020603050405020304" pitchFamily="18" charset="0"/>
                <a:cs typeface="Times New Roman" panose="02020603050405020304" pitchFamily="18" charset="0"/>
              </a:rPr>
              <a:t>        </a:t>
            </a:r>
            <a:r>
              <a:rPr lang="zh-CN" altLang="zh-CN" kern="100" dirty="0" smtClean="0">
                <a:solidFill>
                  <a:srgbClr val="000000"/>
                </a:solidFill>
                <a:latin typeface="Times New Roman" panose="02020603050405020304" pitchFamily="18" charset="0"/>
                <a:cs typeface="Times New Roman" panose="02020603050405020304" pitchFamily="18" charset="0"/>
              </a:rPr>
              <a:t>应选</a:t>
            </a:r>
            <a:r>
              <a:rPr lang="zh-CN" altLang="zh-CN" kern="100" dirty="0">
                <a:solidFill>
                  <a:srgbClr val="000000"/>
                </a:solidFill>
                <a:latin typeface="Times New Roman" panose="02020603050405020304" pitchFamily="18" charset="0"/>
                <a:cs typeface="Times New Roman" panose="02020603050405020304" pitchFamily="18" charset="0"/>
              </a:rPr>
              <a:t>择适合于流水线工作的算法。对于本题，应先计算</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cs typeface="Times New Roman" panose="02020603050405020304" pitchFamily="18" charset="0"/>
              </a:rPr>
              <a:t>和</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4</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4</a:t>
            </a:r>
            <a:r>
              <a:rPr lang="zh-CN" altLang="zh-CN" kern="100" dirty="0">
                <a:solidFill>
                  <a:srgbClr val="000000"/>
                </a:solidFill>
                <a:latin typeface="Times New Roman" panose="02020603050405020304" pitchFamily="18" charset="0"/>
                <a:cs typeface="Times New Roman" panose="02020603050405020304" pitchFamily="18" charset="0"/>
              </a:rPr>
              <a:t>；再计算</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1</a:t>
            </a: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2</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cs typeface="Times New Roman" panose="02020603050405020304" pitchFamily="18" charset="0"/>
              </a:rPr>
              <a:t>和</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3</a:t>
            </a: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4</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4</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cs typeface="Times New Roman" panose="02020603050405020304" pitchFamily="18" charset="0"/>
              </a:rPr>
              <a:t>；然后求总的结果。</a:t>
            </a:r>
            <a:endParaRPr lang="zh-CN" altLang="en-US" dirty="0"/>
          </a:p>
        </p:txBody>
      </p:sp>
      <p:sp>
        <p:nvSpPr>
          <p:cNvPr id="3" name="矩形 2"/>
          <p:cNvSpPr/>
          <p:nvPr/>
        </p:nvSpPr>
        <p:spPr>
          <a:xfrm>
            <a:off x="962623" y="3645024"/>
            <a:ext cx="7875803" cy="369332"/>
          </a:xfrm>
          <a:prstGeom prst="rect">
            <a:avLst/>
          </a:prstGeom>
        </p:spPr>
        <p:txBody>
          <a:bodyPr wrap="squar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其次，画出完成该计算的时空图，如图所示，图中阴影部分表示该段在工作。</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1313755042"/>
              </p:ext>
            </p:extLst>
          </p:nvPr>
        </p:nvGraphicFramePr>
        <p:xfrm>
          <a:off x="7020272" y="1367169"/>
          <a:ext cx="1921703" cy="1029484"/>
        </p:xfrm>
        <a:graphic>
          <a:graphicData uri="http://schemas.openxmlformats.org/presentationml/2006/ole">
            <mc:AlternateContent xmlns:mc="http://schemas.openxmlformats.org/markup-compatibility/2006">
              <mc:Choice xmlns:v="urn:schemas-microsoft-com:vml" Requires="v">
                <p:oleObj spid="_x0000_s48334" name="公式" r:id="rId6" imgW="863280" imgH="444240" progId="Equation.3">
                  <p:embed/>
                </p:oleObj>
              </mc:Choice>
              <mc:Fallback>
                <p:oleObj name="公式" r:id="rId6" imgW="86328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0272" y="1367169"/>
                        <a:ext cx="1921703" cy="1029484"/>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413906071"/>
              </p:ext>
            </p:extLst>
          </p:nvPr>
        </p:nvGraphicFramePr>
        <p:xfrm>
          <a:off x="-14687" y="3971015"/>
          <a:ext cx="6733552" cy="2871082"/>
        </p:xfrm>
        <a:graphic>
          <a:graphicData uri="http://schemas.openxmlformats.org/presentationml/2006/ole">
            <mc:AlternateContent xmlns:mc="http://schemas.openxmlformats.org/markup-compatibility/2006">
              <mc:Choice xmlns:v="urn:schemas-microsoft-com:vml" Requires="v">
                <p:oleObj spid="_x0000_s48335" name="Picture" r:id="rId8" imgW="4869000" imgH="2078280" progId="Word.Picture.8">
                  <p:embed/>
                </p:oleObj>
              </mc:Choice>
              <mc:Fallback>
                <p:oleObj name="Picture" r:id="rId8" imgW="4869000" imgH="2078280" progId="Word.Picture.8">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87" y="3971015"/>
                        <a:ext cx="6733552" cy="2871082"/>
                      </a:xfrm>
                      <a:prstGeom prst="rect">
                        <a:avLst/>
                      </a:prstGeom>
                      <a:noFill/>
                      <a:ln>
                        <a:noFill/>
                      </a:ln>
                    </p:spPr>
                  </p:pic>
                </p:oleObj>
              </mc:Fallback>
            </mc:AlternateContent>
          </a:graphicData>
        </a:graphic>
      </p:graphicFrame>
      <p:sp>
        <p:nvSpPr>
          <p:cNvPr id="10" name="矩形 9"/>
          <p:cNvSpPr/>
          <p:nvPr/>
        </p:nvSpPr>
        <p:spPr>
          <a:xfrm>
            <a:off x="6718865" y="4023674"/>
            <a:ext cx="2448272" cy="923330"/>
          </a:xfrm>
          <a:prstGeom prst="rect">
            <a:avLst/>
          </a:prstGeom>
        </p:spPr>
        <p:txBody>
          <a:bodyPr wrap="squar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由图可见，它在</a:t>
            </a:r>
            <a:r>
              <a:rPr lang="en-US" altLang="zh-CN" kern="100" dirty="0">
                <a:solidFill>
                  <a:srgbClr val="000000"/>
                </a:solidFill>
                <a:latin typeface="Times New Roman" panose="02020603050405020304" pitchFamily="18" charset="0"/>
              </a:rPr>
              <a:t>18</a:t>
            </a:r>
            <a:r>
              <a:rPr lang="zh-CN" altLang="zh-CN" kern="100" dirty="0">
                <a:solidFill>
                  <a:srgbClr val="000000"/>
                </a:solidFill>
                <a:latin typeface="Times New Roman" panose="02020603050405020304" pitchFamily="18" charset="0"/>
                <a:cs typeface="Times New Roman" panose="02020603050405020304" pitchFamily="18" charset="0"/>
              </a:rPr>
              <a:t>个</a:t>
            </a:r>
            <a:r>
              <a:rPr lang="en-US" altLang="zh-CN" kern="100" dirty="0">
                <a:solidFill>
                  <a:srgbClr val="000000"/>
                </a:solidFill>
                <a:latin typeface="Times New Roman" panose="02020603050405020304" pitchFamily="18" charset="0"/>
              </a:rPr>
              <a:t>△</a:t>
            </a:r>
            <a:r>
              <a:rPr lang="en-US" altLang="zh-CN" i="1" kern="100" dirty="0">
                <a:solidFill>
                  <a:srgbClr val="000000"/>
                </a:solidFill>
                <a:latin typeface="Times New Roman" panose="02020603050405020304" pitchFamily="18" charset="0"/>
              </a:rPr>
              <a:t>t</a:t>
            </a:r>
            <a:r>
              <a:rPr lang="zh-CN" altLang="zh-CN" kern="100" dirty="0">
                <a:solidFill>
                  <a:srgbClr val="000000"/>
                </a:solidFill>
                <a:latin typeface="Times New Roman" panose="02020603050405020304" pitchFamily="18" charset="0"/>
                <a:cs typeface="Times New Roman" panose="02020603050405020304" pitchFamily="18" charset="0"/>
              </a:rPr>
              <a:t>时间中，给出了</a:t>
            </a:r>
            <a:r>
              <a:rPr lang="en-US" altLang="zh-CN" kern="100" dirty="0">
                <a:solidFill>
                  <a:srgbClr val="000000"/>
                </a:solidFill>
                <a:latin typeface="Times New Roman" panose="02020603050405020304" pitchFamily="18" charset="0"/>
              </a:rPr>
              <a:t>7</a:t>
            </a:r>
            <a:r>
              <a:rPr lang="zh-CN" altLang="zh-CN" kern="100" dirty="0">
                <a:solidFill>
                  <a:srgbClr val="000000"/>
                </a:solidFill>
                <a:latin typeface="Times New Roman" panose="02020603050405020304" pitchFamily="18" charset="0"/>
                <a:cs typeface="Times New Roman" panose="02020603050405020304" pitchFamily="18" charset="0"/>
              </a:rPr>
              <a:t>个结果。所以吞吐率为：</a:t>
            </a:r>
            <a:endParaRPr lang="zh-CN" altLang="en-US" dirty="0"/>
          </a:p>
        </p:txBody>
      </p:sp>
      <p:graphicFrame>
        <p:nvGraphicFramePr>
          <p:cNvPr id="13" name="对象 12"/>
          <p:cNvGraphicFramePr>
            <a:graphicFrameLocks noChangeAspect="1"/>
          </p:cNvGraphicFramePr>
          <p:nvPr>
            <p:extLst>
              <p:ext uri="{D42A27DB-BD31-4B8C-83A1-F6EECF244321}">
                <p14:modId xmlns:p14="http://schemas.microsoft.com/office/powerpoint/2010/main" val="621459776"/>
              </p:ext>
            </p:extLst>
          </p:nvPr>
        </p:nvGraphicFramePr>
        <p:xfrm>
          <a:off x="7452320" y="5100275"/>
          <a:ext cx="1160228" cy="704989"/>
        </p:xfrm>
        <a:graphic>
          <a:graphicData uri="http://schemas.openxmlformats.org/presentationml/2006/ole">
            <mc:AlternateContent xmlns:mc="http://schemas.openxmlformats.org/markup-compatibility/2006">
              <mc:Choice xmlns:v="urn:schemas-microsoft-com:vml" Requires="v">
                <p:oleObj spid="_x0000_s48336" name="公式" r:id="rId10" imgW="584200" imgH="355600" progId="Equation.3">
                  <p:embed/>
                </p:oleObj>
              </mc:Choice>
              <mc:Fallback>
                <p:oleObj name="公式" r:id="rId10" imgW="584200" imgH="3556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52320" y="5100275"/>
                        <a:ext cx="1160228" cy="704989"/>
                      </a:xfrm>
                      <a:prstGeom prst="rect">
                        <a:avLst/>
                      </a:prstGeom>
                      <a:noFill/>
                    </p:spPr>
                  </p:pic>
                </p:oleObj>
              </mc:Fallback>
            </mc:AlternateContent>
          </a:graphicData>
        </a:graphic>
      </p:graphicFrame>
    </p:spTree>
    <p:extLst>
      <p:ext uri="{BB962C8B-B14F-4D97-AF65-F5344CB8AC3E}">
        <p14:creationId xmlns:p14="http://schemas.microsoft.com/office/powerpoint/2010/main" val="1978218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 2.</a:t>
            </a:r>
            <a:r>
              <a:rPr lang="zh-CN" altLang="en-US" sz="2400" dirty="0"/>
              <a:t>流水线技术</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en-US" sz="2000" dirty="0" smtClean="0"/>
              <a:t>：</a:t>
            </a:r>
            <a:r>
              <a:rPr lang="en-US" altLang="zh-CN" sz="2000" dirty="0" smtClean="0"/>
              <a:t> </a:t>
            </a:r>
            <a:endParaRPr lang="zh-CN" altLang="en-US" sz="2000" dirty="0" smtClean="0"/>
          </a:p>
          <a:p>
            <a:endParaRPr lang="zh-CN" altLang="en-US" dirty="0"/>
          </a:p>
        </p:txBody>
      </p:sp>
      <p:sp>
        <p:nvSpPr>
          <p:cNvPr id="5" name="矩形 4"/>
          <p:cNvSpPr/>
          <p:nvPr/>
        </p:nvSpPr>
        <p:spPr>
          <a:xfrm>
            <a:off x="179512" y="2276872"/>
            <a:ext cx="829073" cy="523220"/>
          </a:xfrm>
          <a:prstGeom prst="rect">
            <a:avLst/>
          </a:prstGeom>
        </p:spPr>
        <p:txBody>
          <a:bodyPr wrap="none">
            <a:spAutoFit/>
          </a:bodyPr>
          <a:lstStyle/>
          <a:p>
            <a:r>
              <a:rPr lang="zh-CN" altLang="en-US" sz="2800" b="1" dirty="0">
                <a:solidFill>
                  <a:srgbClr val="FF0000"/>
                </a:solidFill>
              </a:rPr>
              <a:t>解</a:t>
            </a:r>
            <a:r>
              <a:rPr lang="zh-CN" altLang="en-US" dirty="0">
                <a:solidFill>
                  <a:srgbClr val="FF0000"/>
                </a:solidFill>
              </a:rPr>
              <a:t>：</a:t>
            </a:r>
            <a:r>
              <a:rPr lang="zh-CN" altLang="zh-CN" dirty="0"/>
              <a:t> </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235355230"/>
              </p:ext>
            </p:extLst>
          </p:nvPr>
        </p:nvGraphicFramePr>
        <p:xfrm>
          <a:off x="434914" y="874708"/>
          <a:ext cx="5895357" cy="2023489"/>
        </p:xfrm>
        <a:graphic>
          <a:graphicData uri="http://schemas.openxmlformats.org/presentationml/2006/ole">
            <mc:AlternateContent xmlns:mc="http://schemas.openxmlformats.org/markup-compatibility/2006">
              <mc:Choice xmlns:v="urn:schemas-microsoft-com:vml" Requires="v">
                <p:oleObj spid="_x0000_s49344" name="Picture" r:id="rId4" imgW="2888640" imgH="987480" progId="Word.Picture.8">
                  <p:embed/>
                </p:oleObj>
              </mc:Choice>
              <mc:Fallback>
                <p:oleObj name="Picture" r:id="rId4" imgW="2888640" imgH="9874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14" y="874708"/>
                        <a:ext cx="5895357" cy="2023489"/>
                      </a:xfrm>
                      <a:prstGeom prst="rect">
                        <a:avLst/>
                      </a:prstGeom>
                      <a:noFill/>
                      <a:ln>
                        <a:noFill/>
                      </a:ln>
                    </p:spPr>
                  </p:pic>
                </p:oleObj>
              </mc:Fallback>
            </mc:AlternateContent>
          </a:graphicData>
        </a:graphic>
      </p:graphicFrame>
      <p:sp>
        <p:nvSpPr>
          <p:cNvPr id="2" name="矩形 1"/>
          <p:cNvSpPr/>
          <p:nvPr/>
        </p:nvSpPr>
        <p:spPr>
          <a:xfrm>
            <a:off x="557506" y="2770066"/>
            <a:ext cx="8280920" cy="923330"/>
          </a:xfrm>
          <a:prstGeom prst="rect">
            <a:avLst/>
          </a:prstGeom>
        </p:spPr>
        <p:txBody>
          <a:bodyPr wrap="square">
            <a:spAutoFit/>
          </a:bodyPr>
          <a:lstStyle/>
          <a:p>
            <a:r>
              <a:rPr lang="en-US" altLang="zh-CN" kern="100" dirty="0" smtClean="0">
                <a:solidFill>
                  <a:srgbClr val="000000"/>
                </a:solidFill>
                <a:latin typeface="Times New Roman" panose="02020603050405020304" pitchFamily="18" charset="0"/>
                <a:cs typeface="Times New Roman" panose="02020603050405020304" pitchFamily="18" charset="0"/>
              </a:rPr>
              <a:t>        </a:t>
            </a:r>
            <a:r>
              <a:rPr lang="zh-CN" altLang="zh-CN" kern="100" dirty="0" smtClean="0">
                <a:solidFill>
                  <a:srgbClr val="000000"/>
                </a:solidFill>
                <a:latin typeface="Times New Roman" panose="02020603050405020304" pitchFamily="18" charset="0"/>
                <a:cs typeface="Times New Roman" panose="02020603050405020304" pitchFamily="18" charset="0"/>
              </a:rPr>
              <a:t>应选</a:t>
            </a:r>
            <a:r>
              <a:rPr lang="zh-CN" altLang="zh-CN" kern="100" dirty="0">
                <a:solidFill>
                  <a:srgbClr val="000000"/>
                </a:solidFill>
                <a:latin typeface="Times New Roman" panose="02020603050405020304" pitchFamily="18" charset="0"/>
                <a:cs typeface="Times New Roman" panose="02020603050405020304" pitchFamily="18" charset="0"/>
              </a:rPr>
              <a:t>择适合于流水线工作的算法。对于本题，应先计算</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cs typeface="Times New Roman" panose="02020603050405020304" pitchFamily="18" charset="0"/>
              </a:rPr>
              <a:t>和</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4</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4</a:t>
            </a:r>
            <a:r>
              <a:rPr lang="zh-CN" altLang="zh-CN" kern="100" dirty="0">
                <a:solidFill>
                  <a:srgbClr val="000000"/>
                </a:solidFill>
                <a:latin typeface="Times New Roman" panose="02020603050405020304" pitchFamily="18" charset="0"/>
                <a:cs typeface="Times New Roman" panose="02020603050405020304" pitchFamily="18" charset="0"/>
              </a:rPr>
              <a:t>；再计算</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1</a:t>
            </a: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2</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cs typeface="Times New Roman" panose="02020603050405020304" pitchFamily="18" charset="0"/>
              </a:rPr>
              <a:t>和</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3</a:t>
            </a: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(A</a:t>
            </a:r>
            <a:r>
              <a:rPr lang="en-US" altLang="zh-CN" kern="100" baseline="-25000" dirty="0">
                <a:solidFill>
                  <a:srgbClr val="000000"/>
                </a:solidFill>
                <a:latin typeface="Times New Roman" panose="02020603050405020304" pitchFamily="18" charset="0"/>
              </a:rPr>
              <a:t>4</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en-US" altLang="zh-CN" kern="100" baseline="-25000" dirty="0">
                <a:solidFill>
                  <a:srgbClr val="000000"/>
                </a:solidFill>
                <a:latin typeface="Times New Roman" panose="02020603050405020304" pitchFamily="18" charset="0"/>
              </a:rPr>
              <a:t>4</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cs typeface="Times New Roman" panose="02020603050405020304" pitchFamily="18" charset="0"/>
              </a:rPr>
              <a:t>；然后求总的结果。</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1313755042"/>
              </p:ext>
            </p:extLst>
          </p:nvPr>
        </p:nvGraphicFramePr>
        <p:xfrm>
          <a:off x="7020272" y="1367169"/>
          <a:ext cx="1921703" cy="1029484"/>
        </p:xfrm>
        <a:graphic>
          <a:graphicData uri="http://schemas.openxmlformats.org/presentationml/2006/ole">
            <mc:AlternateContent xmlns:mc="http://schemas.openxmlformats.org/markup-compatibility/2006">
              <mc:Choice xmlns:v="urn:schemas-microsoft-com:vml" Requires="v">
                <p:oleObj spid="_x0000_s49345" name="公式" r:id="rId6" imgW="863280" imgH="444240" progId="Equation.3">
                  <p:embed/>
                </p:oleObj>
              </mc:Choice>
              <mc:Fallback>
                <p:oleObj name="公式" r:id="rId6" imgW="86328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0272" y="1367169"/>
                        <a:ext cx="1921703" cy="1029484"/>
                      </a:xfrm>
                      <a:prstGeom prst="rect">
                        <a:avLst/>
                      </a:prstGeom>
                      <a:noFill/>
                      <a:ln>
                        <a:noFill/>
                      </a:ln>
                    </p:spPr>
                  </p:pic>
                </p:oleObj>
              </mc:Fallback>
            </mc:AlternateContent>
          </a:graphicData>
        </a:graphic>
      </p:graphicFrame>
      <p:sp>
        <p:nvSpPr>
          <p:cNvPr id="11" name="矩形 10"/>
          <p:cNvSpPr/>
          <p:nvPr/>
        </p:nvSpPr>
        <p:spPr>
          <a:xfrm>
            <a:off x="611560" y="3750942"/>
            <a:ext cx="8280920" cy="646331"/>
          </a:xfrm>
          <a:prstGeom prst="rect">
            <a:avLst/>
          </a:prstGeom>
        </p:spPr>
        <p:txBody>
          <a:bodyPr wrap="square">
            <a:spAutoFit/>
          </a:bodyPr>
          <a:lstStyle/>
          <a:p>
            <a:r>
              <a:rPr lang="en-US" altLang="zh-CN" kern="100" dirty="0" smtClean="0">
                <a:solidFill>
                  <a:srgbClr val="000000"/>
                </a:solidFill>
                <a:latin typeface="Times New Roman" panose="02020603050405020304" pitchFamily="18" charset="0"/>
                <a:cs typeface="Times New Roman" panose="02020603050405020304" pitchFamily="18" charset="0"/>
              </a:rPr>
              <a:t>     </a:t>
            </a:r>
            <a:r>
              <a:rPr lang="zh-CN" altLang="zh-CN" kern="100" dirty="0" smtClean="0">
                <a:solidFill>
                  <a:srgbClr val="000000"/>
                </a:solidFill>
                <a:latin typeface="Times New Roman" panose="02020603050405020304" pitchFamily="18" charset="0"/>
                <a:cs typeface="Times New Roman" panose="02020603050405020304" pitchFamily="18" charset="0"/>
              </a:rPr>
              <a:t>如果</a:t>
            </a:r>
            <a:r>
              <a:rPr lang="zh-CN" altLang="zh-CN" kern="100" dirty="0">
                <a:solidFill>
                  <a:srgbClr val="000000"/>
                </a:solidFill>
                <a:latin typeface="Times New Roman" panose="02020603050405020304" pitchFamily="18" charset="0"/>
                <a:cs typeface="Times New Roman" panose="02020603050405020304" pitchFamily="18" charset="0"/>
              </a:rPr>
              <a:t>不用流水线，由于一次求积需</a:t>
            </a:r>
            <a:r>
              <a:rPr lang="en-US" altLang="zh-CN" kern="100" dirty="0">
                <a:solidFill>
                  <a:srgbClr val="000000"/>
                </a:solidFill>
                <a:latin typeface="Times New Roman" panose="02020603050405020304" pitchFamily="18" charset="0"/>
              </a:rPr>
              <a:t>3△</a:t>
            </a:r>
            <a:r>
              <a:rPr lang="en-US" altLang="zh-CN" i="1" kern="100" dirty="0">
                <a:solidFill>
                  <a:srgbClr val="000000"/>
                </a:solidFill>
                <a:latin typeface="Times New Roman" panose="02020603050405020304" pitchFamily="18" charset="0"/>
              </a:rPr>
              <a:t>t</a:t>
            </a:r>
            <a:r>
              <a:rPr lang="zh-CN" altLang="zh-CN" kern="100" dirty="0">
                <a:solidFill>
                  <a:srgbClr val="000000"/>
                </a:solidFill>
                <a:latin typeface="Times New Roman" panose="02020603050405020304" pitchFamily="18" charset="0"/>
                <a:cs typeface="Times New Roman" panose="02020603050405020304" pitchFamily="18" charset="0"/>
              </a:rPr>
              <a:t>，一次求和需</a:t>
            </a:r>
            <a:r>
              <a:rPr lang="en-US" altLang="zh-CN" kern="100" dirty="0">
                <a:solidFill>
                  <a:srgbClr val="000000"/>
                </a:solidFill>
                <a:latin typeface="Times New Roman" panose="02020603050405020304" pitchFamily="18" charset="0"/>
              </a:rPr>
              <a:t>5△</a:t>
            </a:r>
            <a:r>
              <a:rPr lang="en-US" altLang="zh-CN" i="1" kern="100" dirty="0">
                <a:solidFill>
                  <a:srgbClr val="000000"/>
                </a:solidFill>
                <a:latin typeface="Times New Roman" panose="02020603050405020304" pitchFamily="18" charset="0"/>
              </a:rPr>
              <a:t>t</a:t>
            </a:r>
            <a:r>
              <a:rPr lang="zh-CN" altLang="zh-CN" kern="100" dirty="0">
                <a:solidFill>
                  <a:srgbClr val="000000"/>
                </a:solidFill>
                <a:latin typeface="Times New Roman" panose="02020603050405020304" pitchFamily="18" charset="0"/>
                <a:cs typeface="Times New Roman" panose="02020603050405020304" pitchFamily="18" charset="0"/>
              </a:rPr>
              <a:t>，则产生上述</a:t>
            </a:r>
            <a:r>
              <a:rPr lang="en-US" altLang="zh-CN" kern="100" dirty="0">
                <a:solidFill>
                  <a:srgbClr val="000000"/>
                </a:solidFill>
                <a:latin typeface="Times New Roman" panose="02020603050405020304" pitchFamily="18" charset="0"/>
              </a:rPr>
              <a:t>7</a:t>
            </a:r>
            <a:r>
              <a:rPr lang="zh-CN" altLang="zh-CN" kern="100" dirty="0">
                <a:solidFill>
                  <a:srgbClr val="000000"/>
                </a:solidFill>
                <a:latin typeface="Times New Roman" panose="02020603050405020304" pitchFamily="18" charset="0"/>
                <a:cs typeface="Times New Roman" panose="02020603050405020304" pitchFamily="18" charset="0"/>
              </a:rPr>
              <a:t>个结果共需（</a:t>
            </a:r>
            <a:r>
              <a:rPr lang="en-US" altLang="zh-CN" kern="100" dirty="0">
                <a:solidFill>
                  <a:srgbClr val="000000"/>
                </a:solidFill>
                <a:latin typeface="Times New Roman" panose="02020603050405020304" pitchFamily="18" charset="0"/>
              </a:rPr>
              <a:t>4×5+3×3</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a:t>
            </a:r>
            <a:r>
              <a:rPr lang="en-US" altLang="zh-CN" i="1" kern="100" dirty="0">
                <a:solidFill>
                  <a:srgbClr val="000000"/>
                </a:solidFill>
                <a:latin typeface="Times New Roman" panose="02020603050405020304" pitchFamily="18" charset="0"/>
              </a:rPr>
              <a:t>t</a:t>
            </a:r>
            <a:r>
              <a:rPr lang="en-US" altLang="zh-CN" kern="100" dirty="0">
                <a:solidFill>
                  <a:srgbClr val="000000"/>
                </a:solidFill>
                <a:latin typeface="Times New Roman" panose="02020603050405020304" pitchFamily="18" charset="0"/>
              </a:rPr>
              <a:t> =29△</a:t>
            </a:r>
            <a:r>
              <a:rPr lang="en-US" altLang="zh-CN" i="1" kern="100" dirty="0">
                <a:solidFill>
                  <a:srgbClr val="000000"/>
                </a:solidFill>
                <a:latin typeface="Times New Roman" panose="02020603050405020304" pitchFamily="18" charset="0"/>
              </a:rPr>
              <a:t>t</a:t>
            </a:r>
            <a:r>
              <a:rPr lang="zh-CN" altLang="zh-CN" kern="100" dirty="0">
                <a:solidFill>
                  <a:srgbClr val="000000"/>
                </a:solidFill>
                <a:latin typeface="Times New Roman" panose="02020603050405020304" pitchFamily="18" charset="0"/>
                <a:cs typeface="Times New Roman" panose="02020603050405020304" pitchFamily="18" charset="0"/>
              </a:rPr>
              <a:t>。所以加速比为：</a:t>
            </a:r>
            <a:endParaRPr lang="zh-CN" altLang="en-US" dirty="0"/>
          </a:p>
        </p:txBody>
      </p:sp>
      <p:graphicFrame>
        <p:nvGraphicFramePr>
          <p:cNvPr id="14" name="对象 13"/>
          <p:cNvGraphicFramePr>
            <a:graphicFrameLocks noChangeAspect="1"/>
          </p:cNvGraphicFramePr>
          <p:nvPr>
            <p:extLst>
              <p:ext uri="{D42A27DB-BD31-4B8C-83A1-F6EECF244321}">
                <p14:modId xmlns:p14="http://schemas.microsoft.com/office/powerpoint/2010/main" val="895527450"/>
              </p:ext>
            </p:extLst>
          </p:nvPr>
        </p:nvGraphicFramePr>
        <p:xfrm>
          <a:off x="2771800" y="4473929"/>
          <a:ext cx="1891580" cy="755271"/>
        </p:xfrm>
        <a:graphic>
          <a:graphicData uri="http://schemas.openxmlformats.org/presentationml/2006/ole">
            <mc:AlternateContent xmlns:mc="http://schemas.openxmlformats.org/markup-compatibility/2006">
              <mc:Choice xmlns:v="urn:schemas-microsoft-com:vml" Requires="v">
                <p:oleObj spid="_x0000_s49346" name="公式" r:id="rId8" imgW="1257120" imgH="406080" progId="Equation.3">
                  <p:embed/>
                </p:oleObj>
              </mc:Choice>
              <mc:Fallback>
                <p:oleObj name="公式" r:id="rId8" imgW="1257120" imgH="40608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800" y="4473929"/>
                        <a:ext cx="1891580" cy="755271"/>
                      </a:xfrm>
                      <a:prstGeom prst="rect">
                        <a:avLst/>
                      </a:prstGeom>
                      <a:noFill/>
                      <a:ln>
                        <a:noFill/>
                      </a:ln>
                    </p:spPr>
                  </p:pic>
                </p:oleObj>
              </mc:Fallback>
            </mc:AlternateContent>
          </a:graphicData>
        </a:graphic>
      </p:graphicFrame>
      <p:sp>
        <p:nvSpPr>
          <p:cNvPr id="15" name="矩形 14"/>
          <p:cNvSpPr/>
          <p:nvPr/>
        </p:nvSpPr>
        <p:spPr>
          <a:xfrm>
            <a:off x="989856" y="5122175"/>
            <a:ext cx="7686600" cy="369332"/>
          </a:xfrm>
          <a:prstGeom prst="rect">
            <a:avLst/>
          </a:prstGeom>
        </p:spPr>
        <p:txBody>
          <a:bodyPr wrap="squar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该流水线的效率可由阴影区的面积和</a:t>
            </a:r>
            <a:r>
              <a:rPr lang="en-US" altLang="zh-CN" kern="100" dirty="0">
                <a:solidFill>
                  <a:srgbClr val="000000"/>
                </a:solidFill>
                <a:latin typeface="Times New Roman" panose="02020603050405020304" pitchFamily="18" charset="0"/>
              </a:rPr>
              <a:t>5</a:t>
            </a:r>
            <a:r>
              <a:rPr lang="zh-CN" altLang="zh-CN" kern="100" dirty="0">
                <a:solidFill>
                  <a:srgbClr val="000000"/>
                </a:solidFill>
                <a:latin typeface="Times New Roman" panose="02020603050405020304" pitchFamily="18" charset="0"/>
                <a:cs typeface="Times New Roman" panose="02020603050405020304" pitchFamily="18" charset="0"/>
              </a:rPr>
              <a:t>个段总时空区的面积的比值求得：</a:t>
            </a:r>
            <a:endParaRPr lang="zh-CN" alt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3671553455"/>
              </p:ext>
            </p:extLst>
          </p:nvPr>
        </p:nvGraphicFramePr>
        <p:xfrm>
          <a:off x="2736183" y="5622604"/>
          <a:ext cx="2747818" cy="744830"/>
        </p:xfrm>
        <a:graphic>
          <a:graphicData uri="http://schemas.openxmlformats.org/presentationml/2006/ole">
            <mc:AlternateContent xmlns:mc="http://schemas.openxmlformats.org/markup-compatibility/2006">
              <mc:Choice xmlns:v="urn:schemas-microsoft-com:vml" Requires="v">
                <p:oleObj spid="_x0000_s49347" name="公式" r:id="rId10" imgW="1879560" imgH="406080" progId="Equation.3">
                  <p:embed/>
                </p:oleObj>
              </mc:Choice>
              <mc:Fallback>
                <p:oleObj name="公式" r:id="rId10" imgW="1879560" imgH="406080" progId="Equation.3">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6183" y="5622604"/>
                        <a:ext cx="2747818" cy="7448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5587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 2.</a:t>
            </a:r>
            <a:r>
              <a:rPr lang="zh-CN" altLang="en-US" sz="2400" dirty="0"/>
              <a:t>流水线技术</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a:solidFill>
                  <a:srgbClr val="FF0000"/>
                </a:solidFill>
              </a:rPr>
              <a:t>例题：</a:t>
            </a:r>
            <a:r>
              <a:rPr lang="zh-CN" altLang="en-US" sz="2000" dirty="0"/>
              <a:t>有一个流水线由</a:t>
            </a:r>
            <a:r>
              <a:rPr lang="en-US" altLang="zh-CN" sz="2000" dirty="0"/>
              <a:t>4</a:t>
            </a:r>
            <a:r>
              <a:rPr lang="zh-CN" altLang="en-US" sz="2000" dirty="0"/>
              <a:t>段组成，其中每当流经第</a:t>
            </a:r>
            <a:r>
              <a:rPr lang="en-US" altLang="zh-CN" sz="2000" dirty="0"/>
              <a:t>3</a:t>
            </a:r>
            <a:r>
              <a:rPr lang="zh-CN" altLang="en-US" sz="2000" dirty="0"/>
              <a:t>段时，总要在该段循环一次，然后才能流到第</a:t>
            </a:r>
            <a:r>
              <a:rPr lang="en-US" altLang="zh-CN" sz="2000" dirty="0"/>
              <a:t>4</a:t>
            </a:r>
            <a:r>
              <a:rPr lang="zh-CN" altLang="en-US" sz="2000" dirty="0"/>
              <a:t>段。如果每段经过一次所需要的时间都是 </a:t>
            </a:r>
            <a:r>
              <a:rPr lang="zh-CN" altLang="en-US" sz="2000" dirty="0" smtClean="0"/>
              <a:t>   ，</a:t>
            </a:r>
            <a:r>
              <a:rPr lang="zh-CN" altLang="en-US" sz="2000" dirty="0"/>
              <a:t>问：</a:t>
            </a:r>
          </a:p>
          <a:p>
            <a:pPr marL="0" indent="0">
              <a:buNone/>
            </a:pPr>
            <a:r>
              <a:rPr lang="zh-CN" altLang="en-US" sz="2000" dirty="0" smtClean="0"/>
              <a:t>    （</a:t>
            </a:r>
            <a:r>
              <a:rPr lang="en-US" altLang="zh-CN" sz="2000" dirty="0"/>
              <a:t>1</a:t>
            </a:r>
            <a:r>
              <a:rPr lang="zh-CN" altLang="en-US" sz="2000" dirty="0"/>
              <a:t>）	当在流水线的输入端连续地每 </a:t>
            </a:r>
            <a:r>
              <a:rPr lang="zh-CN" altLang="en-US" sz="2000" dirty="0" smtClean="0"/>
              <a:t>     时间</a:t>
            </a:r>
            <a:r>
              <a:rPr lang="zh-CN" altLang="en-US" sz="2000" dirty="0"/>
              <a:t>输入任务时，该流水线会发生什么情况？</a:t>
            </a:r>
          </a:p>
          <a:p>
            <a:pPr marL="0" indent="0">
              <a:buNone/>
            </a:pPr>
            <a:r>
              <a:rPr lang="zh-CN" altLang="en-US" sz="2000" dirty="0" smtClean="0"/>
              <a:t>    （</a:t>
            </a:r>
            <a:r>
              <a:rPr lang="en-US" altLang="zh-CN" sz="2000" dirty="0"/>
              <a:t>2</a:t>
            </a:r>
            <a:r>
              <a:rPr lang="zh-CN" altLang="en-US" sz="2000" dirty="0"/>
              <a:t>）	此流水线的最大吞吐率为多少？如果每 </a:t>
            </a:r>
            <a:r>
              <a:rPr lang="zh-CN" altLang="en-US" sz="2000" dirty="0" smtClean="0"/>
              <a:t>       输入</a:t>
            </a:r>
            <a:r>
              <a:rPr lang="zh-CN" altLang="en-US" sz="2000" dirty="0"/>
              <a:t>一个任务，连续处理</a:t>
            </a:r>
            <a:r>
              <a:rPr lang="en-US" altLang="zh-CN" sz="2000" dirty="0"/>
              <a:t>10</a:t>
            </a:r>
            <a:r>
              <a:rPr lang="zh-CN" altLang="en-US" sz="2000" dirty="0"/>
              <a:t>个任务时的实际吞吐率和效率是多少？</a:t>
            </a:r>
          </a:p>
          <a:p>
            <a:pPr marL="0" indent="0">
              <a:buNone/>
            </a:pPr>
            <a:r>
              <a:rPr lang="zh-CN" altLang="en-US" sz="2000" dirty="0" smtClean="0"/>
              <a:t>    （</a:t>
            </a:r>
            <a:r>
              <a:rPr lang="en-US" altLang="zh-CN" sz="2000" dirty="0"/>
              <a:t>3</a:t>
            </a:r>
            <a:r>
              <a:rPr lang="zh-CN" altLang="en-US" sz="2000" dirty="0"/>
              <a:t>）	当每段时间不变时，如何提高该流水线的吞吐率？仍连续处理</a:t>
            </a:r>
            <a:r>
              <a:rPr lang="en-US" altLang="zh-CN" sz="2000" dirty="0"/>
              <a:t>10</a:t>
            </a:r>
            <a:r>
              <a:rPr lang="zh-CN" altLang="en-US" sz="2000" dirty="0"/>
              <a:t>个任务时，其吞吐率提高多少？</a:t>
            </a:r>
          </a:p>
          <a:p>
            <a:pPr marL="0" indent="0">
              <a:buNone/>
            </a:pPr>
            <a:endParaRPr lang="zh-CN" altLang="en-US" sz="2000" dirty="0" smtClean="0"/>
          </a:p>
          <a:p>
            <a:endParaRPr lang="zh-CN" altLang="en-US" dirty="0"/>
          </a:p>
        </p:txBody>
      </p:sp>
      <p:sp>
        <p:nvSpPr>
          <p:cNvPr id="13" name="矩形 12"/>
          <p:cNvSpPr/>
          <p:nvPr/>
        </p:nvSpPr>
        <p:spPr>
          <a:xfrm>
            <a:off x="107504" y="3933056"/>
            <a:ext cx="829073" cy="523220"/>
          </a:xfrm>
          <a:prstGeom prst="rect">
            <a:avLst/>
          </a:prstGeom>
        </p:spPr>
        <p:txBody>
          <a:bodyPr wrap="none">
            <a:spAutoFit/>
          </a:bodyPr>
          <a:lstStyle/>
          <a:p>
            <a:r>
              <a:rPr lang="zh-CN" altLang="en-US" sz="2800" b="1" dirty="0">
                <a:solidFill>
                  <a:srgbClr val="FF0000"/>
                </a:solidFill>
              </a:rPr>
              <a:t>解</a:t>
            </a:r>
            <a:r>
              <a:rPr lang="zh-CN" altLang="en-US" dirty="0">
                <a:solidFill>
                  <a:srgbClr val="FF0000"/>
                </a:solidFill>
              </a:rPr>
              <a:t>：</a:t>
            </a:r>
            <a:r>
              <a:rPr lang="zh-CN" altLang="zh-CN" dirty="0"/>
              <a:t> </a:t>
            </a:r>
            <a:endParaRPr lang="zh-CN" altLang="en-US" dirty="0"/>
          </a:p>
        </p:txBody>
      </p:sp>
      <p:sp>
        <p:nvSpPr>
          <p:cNvPr id="6" name="矩形 5"/>
          <p:cNvSpPr/>
          <p:nvPr/>
        </p:nvSpPr>
        <p:spPr>
          <a:xfrm>
            <a:off x="611560" y="4093570"/>
            <a:ext cx="3302507" cy="369332"/>
          </a:xfrm>
          <a:prstGeom prst="rect">
            <a:avLst/>
          </a:prstGeom>
        </p:spPr>
        <p:txBody>
          <a:bodyPr wrap="none">
            <a:spAutoFit/>
          </a:bodyPr>
          <a:lstStyle/>
          <a:p>
            <a:r>
              <a:rPr lang="zh-CN" altLang="en-US" dirty="0"/>
              <a:t>（1）会发生流水线阻塞情况。</a:t>
            </a:r>
          </a:p>
        </p:txBody>
      </p:sp>
      <p:pic>
        <p:nvPicPr>
          <p:cNvPr id="9" name="图片 8"/>
          <p:cNvPicPr>
            <a:picLocks noChangeAspect="1"/>
          </p:cNvPicPr>
          <p:nvPr/>
        </p:nvPicPr>
        <p:blipFill>
          <a:blip r:embed="rId3"/>
          <a:stretch>
            <a:fillRect/>
          </a:stretch>
        </p:blipFill>
        <p:spPr>
          <a:xfrm>
            <a:off x="395536" y="4625175"/>
            <a:ext cx="8568952" cy="1548660"/>
          </a:xfrm>
          <a:prstGeom prst="rect">
            <a:avLst/>
          </a:prstGeom>
        </p:spPr>
      </p:pic>
      <p:pic>
        <p:nvPicPr>
          <p:cNvPr id="1127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1484784"/>
            <a:ext cx="311178"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2415" y="1844824"/>
            <a:ext cx="311178"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6790" y="2524978"/>
            <a:ext cx="446982" cy="29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9560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 2.</a:t>
            </a:r>
            <a:r>
              <a:rPr lang="zh-CN" altLang="en-US" sz="2400" dirty="0"/>
              <a:t>流水线技术</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en-US" sz="2000" dirty="0" smtClean="0"/>
              <a:t>：</a:t>
            </a:r>
            <a:r>
              <a:rPr lang="en-US" altLang="zh-CN" sz="2000" dirty="0" smtClean="0"/>
              <a:t> </a:t>
            </a:r>
            <a:endParaRPr lang="zh-CN" altLang="en-US" sz="2000" dirty="0" smtClean="0"/>
          </a:p>
          <a:p>
            <a:endParaRPr lang="zh-CN" altLang="en-US" dirty="0"/>
          </a:p>
        </p:txBody>
      </p:sp>
      <p:sp>
        <p:nvSpPr>
          <p:cNvPr id="5" name="矩形 4"/>
          <p:cNvSpPr/>
          <p:nvPr/>
        </p:nvSpPr>
        <p:spPr>
          <a:xfrm>
            <a:off x="107504" y="1556792"/>
            <a:ext cx="1407758" cy="523220"/>
          </a:xfrm>
          <a:prstGeom prst="rect">
            <a:avLst/>
          </a:prstGeom>
        </p:spPr>
        <p:txBody>
          <a:bodyPr wrap="none">
            <a:spAutoFit/>
          </a:bodyPr>
          <a:lstStyle/>
          <a:p>
            <a:r>
              <a:rPr lang="zh-CN" altLang="en-US" sz="2800" b="1" dirty="0" smtClean="0">
                <a:solidFill>
                  <a:srgbClr val="FF0000"/>
                </a:solidFill>
              </a:rPr>
              <a:t>解</a:t>
            </a:r>
            <a:r>
              <a:rPr lang="zh-CN" altLang="en-US" dirty="0" smtClean="0">
                <a:solidFill>
                  <a:srgbClr val="FF0000"/>
                </a:solidFill>
                <a:sym typeface="Wingdings" panose="05000000000000000000" pitchFamily="2" charset="2"/>
              </a:rPr>
              <a:t>：（</a:t>
            </a:r>
            <a:r>
              <a:rPr lang="en-US" altLang="zh-CN" dirty="0" smtClean="0">
                <a:solidFill>
                  <a:srgbClr val="FF0000"/>
                </a:solidFill>
                <a:sym typeface="Wingdings" panose="05000000000000000000" pitchFamily="2" charset="2"/>
              </a:rPr>
              <a:t>2</a:t>
            </a:r>
            <a:r>
              <a:rPr lang="zh-CN" altLang="en-US" dirty="0" smtClean="0">
                <a:solidFill>
                  <a:srgbClr val="FF0000"/>
                </a:solidFill>
                <a:sym typeface="Wingdings" panose="05000000000000000000" pitchFamily="2" charset="2"/>
              </a:rPr>
              <a:t>）</a:t>
            </a:r>
            <a:r>
              <a:rPr lang="zh-CN" altLang="zh-CN" dirty="0" smtClean="0"/>
              <a:t> </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4182553020"/>
              </p:ext>
            </p:extLst>
          </p:nvPr>
        </p:nvGraphicFramePr>
        <p:xfrm>
          <a:off x="395536" y="1916832"/>
          <a:ext cx="7726464" cy="2376264"/>
        </p:xfrm>
        <a:graphic>
          <a:graphicData uri="http://schemas.openxmlformats.org/presentationml/2006/ole">
            <mc:AlternateContent xmlns:mc="http://schemas.openxmlformats.org/markup-compatibility/2006">
              <mc:Choice xmlns:v="urn:schemas-microsoft-com:vml" Requires="v">
                <p:oleObj spid="_x0000_s46512" name="Picture" r:id="rId4" imgW="4248720" imgH="1305720" progId="Word.Picture.8">
                  <p:embed/>
                </p:oleObj>
              </mc:Choice>
              <mc:Fallback>
                <p:oleObj name="Picture" r:id="rId4" imgW="4248720" imgH="1305720"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1916832"/>
                        <a:ext cx="7726464" cy="2376264"/>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126291061"/>
              </p:ext>
            </p:extLst>
          </p:nvPr>
        </p:nvGraphicFramePr>
        <p:xfrm>
          <a:off x="539551" y="4221088"/>
          <a:ext cx="3765507" cy="2376264"/>
        </p:xfrm>
        <a:graphic>
          <a:graphicData uri="http://schemas.openxmlformats.org/presentationml/2006/ole">
            <mc:AlternateContent xmlns:mc="http://schemas.openxmlformats.org/markup-compatibility/2006">
              <mc:Choice xmlns:v="urn:schemas-microsoft-com:vml" Requires="v">
                <p:oleObj spid="_x0000_s46513" name="公式" r:id="rId6" imgW="2094591" imgH="1320227" progId="Equation.3">
                  <p:embed/>
                </p:oleObj>
              </mc:Choice>
              <mc:Fallback>
                <p:oleObj name="公式" r:id="rId6" imgW="2094591" imgH="1320227"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1" y="4221088"/>
                        <a:ext cx="3765507" cy="2376264"/>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641503488"/>
              </p:ext>
            </p:extLst>
          </p:nvPr>
        </p:nvGraphicFramePr>
        <p:xfrm>
          <a:off x="1675377" y="1011495"/>
          <a:ext cx="4176712" cy="1071563"/>
        </p:xfrm>
        <a:graphic>
          <a:graphicData uri="http://schemas.openxmlformats.org/presentationml/2006/ole">
            <mc:AlternateContent xmlns:mc="http://schemas.openxmlformats.org/markup-compatibility/2006">
              <mc:Choice xmlns:v="urn:schemas-microsoft-com:vml" Requires="v">
                <p:oleObj spid="_x0000_s46514" name="公式" r:id="rId8" imgW="2374900" imgH="609600" progId="Equation.3">
                  <p:embed/>
                </p:oleObj>
              </mc:Choice>
              <mc:Fallback>
                <p:oleObj name="公式" r:id="rId8" imgW="2374900" imgH="609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5377" y="1011495"/>
                        <a:ext cx="4176712" cy="1071563"/>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7015414"/>
              </p:ext>
            </p:extLst>
          </p:nvPr>
        </p:nvGraphicFramePr>
        <p:xfrm>
          <a:off x="5886504" y="1067514"/>
          <a:ext cx="3024188" cy="750888"/>
        </p:xfrm>
        <a:graphic>
          <a:graphicData uri="http://schemas.openxmlformats.org/presentationml/2006/ole">
            <mc:AlternateContent xmlns:mc="http://schemas.openxmlformats.org/markup-compatibility/2006">
              <mc:Choice xmlns:v="urn:schemas-microsoft-com:vml" Requires="v">
                <p:oleObj spid="_x0000_s46515" name="公式" r:id="rId10" imgW="1637589" imgH="406224" progId="Equation.3">
                  <p:embed/>
                </p:oleObj>
              </mc:Choice>
              <mc:Fallback>
                <p:oleObj name="公式" r:id="rId10" imgW="1637589" imgH="4062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6504" y="1067514"/>
                        <a:ext cx="3024188" cy="750888"/>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080920476"/>
              </p:ext>
            </p:extLst>
          </p:nvPr>
        </p:nvGraphicFramePr>
        <p:xfrm>
          <a:off x="4535213" y="4581128"/>
          <a:ext cx="4321175" cy="892175"/>
        </p:xfrm>
        <a:graphic>
          <a:graphicData uri="http://schemas.openxmlformats.org/presentationml/2006/ole">
            <mc:AlternateContent xmlns:mc="http://schemas.openxmlformats.org/markup-compatibility/2006">
              <mc:Choice xmlns:v="urn:schemas-microsoft-com:vml" Requires="v">
                <p:oleObj spid="_x0000_s46516" name="公式" r:id="rId12" imgW="1905000" imgH="393700" progId="Equation.3">
                  <p:embed/>
                </p:oleObj>
              </mc:Choice>
              <mc:Fallback>
                <p:oleObj name="公式" r:id="rId12" imgW="1905000" imgH="3937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35213" y="4581128"/>
                        <a:ext cx="4321175" cy="892175"/>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7624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1" y="1052736"/>
            <a:ext cx="8229600" cy="4958011"/>
          </a:xfrm>
        </p:spPr>
        <p:txBody>
          <a:bodyPr/>
          <a:lstStyle/>
          <a:p>
            <a:r>
              <a:rPr lang="en-GB" dirty="0" smtClean="0"/>
              <a:t>1.</a:t>
            </a:r>
            <a:r>
              <a:rPr lang="zh-CN" altLang="en-US" dirty="0" smtClean="0"/>
              <a:t>计算机系统结构基础知识</a:t>
            </a:r>
            <a:endParaRPr lang="en-GB" dirty="0" smtClean="0"/>
          </a:p>
          <a:p>
            <a:r>
              <a:rPr lang="en-GB" dirty="0" smtClean="0"/>
              <a:t>2.</a:t>
            </a:r>
            <a:r>
              <a:rPr lang="zh-CN" altLang="en-US" dirty="0" smtClean="0"/>
              <a:t>流水线技术</a:t>
            </a:r>
            <a:endParaRPr lang="en-GB" dirty="0" smtClean="0"/>
          </a:p>
          <a:p>
            <a:r>
              <a:rPr lang="en-GB" dirty="0" smtClean="0"/>
              <a:t>3</a:t>
            </a:r>
            <a:r>
              <a:rPr lang="en-US" dirty="0" smtClean="0"/>
              <a:t>.</a:t>
            </a:r>
            <a:r>
              <a:rPr lang="zh-CN" altLang="en-US" dirty="0" smtClean="0"/>
              <a:t>指令集并行技术</a:t>
            </a:r>
            <a:endParaRPr lang="en-GB" dirty="0" smtClean="0"/>
          </a:p>
          <a:p>
            <a:r>
              <a:rPr lang="en-GB" dirty="0" smtClean="0"/>
              <a:t>4.</a:t>
            </a:r>
            <a:r>
              <a:rPr lang="zh-CN" altLang="en-US" dirty="0" smtClean="0"/>
              <a:t>向量处理机</a:t>
            </a:r>
            <a:endParaRPr lang="en-GB" dirty="0" smtClean="0"/>
          </a:p>
          <a:p>
            <a:r>
              <a:rPr lang="en-GB" dirty="0" smtClean="0"/>
              <a:t>5</a:t>
            </a:r>
            <a:r>
              <a:rPr lang="en-US" dirty="0" smtClean="0"/>
              <a:t>.</a:t>
            </a:r>
            <a:r>
              <a:rPr lang="zh-CN" altLang="en-US" dirty="0" smtClean="0"/>
              <a:t>互联网络</a:t>
            </a:r>
            <a:endParaRPr lang="en-GB" dirty="0" smtClean="0"/>
          </a:p>
          <a:p>
            <a:r>
              <a:rPr lang="en-GB" dirty="0" smtClean="0">
                <a:solidFill>
                  <a:srgbClr val="FF0000"/>
                </a:solidFill>
              </a:rPr>
              <a:t>6.</a:t>
            </a:r>
            <a:r>
              <a:rPr lang="zh-CN" altLang="en-US" dirty="0" smtClean="0">
                <a:solidFill>
                  <a:srgbClr val="FF0000"/>
                </a:solidFill>
              </a:rPr>
              <a:t>阵列处理机</a:t>
            </a:r>
            <a:endParaRPr lang="en-GB" dirty="0" smtClean="0">
              <a:solidFill>
                <a:srgbClr val="FF0000"/>
              </a:solidFill>
            </a:endParaRPr>
          </a:p>
          <a:p>
            <a:r>
              <a:rPr lang="en-GB" dirty="0" smtClean="0">
                <a:solidFill>
                  <a:srgbClr val="FF0000"/>
                </a:solidFill>
              </a:rPr>
              <a:t>7</a:t>
            </a:r>
            <a:r>
              <a:rPr lang="en-US" dirty="0" smtClean="0">
                <a:solidFill>
                  <a:srgbClr val="FF0000"/>
                </a:solidFill>
              </a:rPr>
              <a:t>.</a:t>
            </a:r>
            <a:r>
              <a:rPr lang="zh-CN" altLang="en-US" dirty="0" smtClean="0">
                <a:solidFill>
                  <a:srgbClr val="FF0000"/>
                </a:solidFill>
              </a:rPr>
              <a:t>机群系统</a:t>
            </a:r>
            <a:endParaRPr lang="en-GB" dirty="0" smtClean="0">
              <a:solidFill>
                <a:srgbClr val="FF0000"/>
              </a:solidFill>
            </a:endParaRPr>
          </a:p>
          <a:p>
            <a:r>
              <a:rPr lang="en-GB" dirty="0" smtClean="0">
                <a:solidFill>
                  <a:srgbClr val="FF0000"/>
                </a:solidFill>
              </a:rPr>
              <a:t>8.</a:t>
            </a:r>
            <a:r>
              <a:rPr lang="zh-CN" altLang="en-US" dirty="0" smtClean="0">
                <a:solidFill>
                  <a:srgbClr val="FF0000"/>
                </a:solidFill>
              </a:rPr>
              <a:t>多处理机</a:t>
            </a:r>
            <a:endParaRPr lang="en-GB" dirty="0" smtClean="0">
              <a:solidFill>
                <a:srgbClr val="FF0000"/>
              </a:solidFill>
            </a:endParaRPr>
          </a:p>
        </p:txBody>
      </p:sp>
      <p:sp>
        <p:nvSpPr>
          <p:cNvPr id="3" name="Titel 2"/>
          <p:cNvSpPr>
            <a:spLocks noGrp="1"/>
          </p:cNvSpPr>
          <p:nvPr>
            <p:ph type="title"/>
          </p:nvPr>
        </p:nvSpPr>
        <p:spPr/>
        <p:txBody>
          <a:bodyPr/>
          <a:lstStyle/>
          <a:p>
            <a:pPr algn="ctr"/>
            <a:r>
              <a:rPr lang="zh-CN" altLang="en-US" dirty="0"/>
              <a:t>总</a:t>
            </a:r>
            <a:r>
              <a:rPr lang="zh-CN" altLang="en-US" dirty="0" smtClean="0"/>
              <a:t>复习</a:t>
            </a:r>
            <a:endParaRPr lang="de-DE" dirty="0"/>
          </a:p>
        </p:txBody>
      </p:sp>
      <p:sp>
        <p:nvSpPr>
          <p:cNvPr id="9" name="Fußzeilenplatzhalter 8"/>
          <p:cNvSpPr>
            <a:spLocks noGrp="1"/>
          </p:cNvSpPr>
          <p:nvPr>
            <p:ph type="ftr" sz="quarter" idx="11"/>
          </p:nvPr>
        </p:nvSpPr>
        <p:spPr/>
        <p:txBody>
          <a:bodyPr/>
          <a:lstStyle/>
          <a:p>
            <a:r>
              <a:rPr lang="de-DE" smtClean="0"/>
              <a:t>Your Name / Affiliation</a:t>
            </a:r>
            <a:endParaRPr lang="de-DE" dirty="0" smtClean="0"/>
          </a:p>
        </p:txBody>
      </p:sp>
      <p:sp>
        <p:nvSpPr>
          <p:cNvPr id="7" name="Foliennummernplatzhalter 6"/>
          <p:cNvSpPr>
            <a:spLocks noGrp="1"/>
          </p:cNvSpPr>
          <p:nvPr>
            <p:ph type="sldNum" sz="quarter" idx="12"/>
          </p:nvPr>
        </p:nvSpPr>
        <p:spPr/>
        <p:txBody>
          <a:bodyPr/>
          <a:lstStyle/>
          <a:p>
            <a:fld id="{D1628BF6-67F0-405E-B297-68D77A67C46A}" type="slidenum">
              <a:rPr lang="de-DE" smtClean="0"/>
              <a:pPr/>
              <a:t>1</a:t>
            </a:fld>
            <a:endParaRPr lang="de-DE"/>
          </a:p>
        </p:txBody>
      </p:sp>
      <p:sp>
        <p:nvSpPr>
          <p:cNvPr id="14" name="Datumsplatzhalter 13"/>
          <p:cNvSpPr>
            <a:spLocks noGrp="1"/>
          </p:cNvSpPr>
          <p:nvPr>
            <p:ph type="dt" sz="half" idx="10"/>
          </p:nvPr>
        </p:nvSpPr>
        <p:spPr/>
        <p:txBody>
          <a:bodyPr/>
          <a:lstStyle/>
          <a:p>
            <a:fld id="{6890B649-E0E5-4F0F-996B-8E16E88238F3}" type="datetime5">
              <a:rPr lang="en-US" smtClean="0"/>
              <a:t>9-Jun-17</a:t>
            </a:fld>
            <a:endParaRPr lang="de-DE" dirty="0"/>
          </a:p>
        </p:txBody>
      </p:sp>
    </p:spTree>
    <p:extLst>
      <p:ext uri="{BB962C8B-B14F-4D97-AF65-F5344CB8AC3E}">
        <p14:creationId xmlns:p14="http://schemas.microsoft.com/office/powerpoint/2010/main" val="1616806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 2.</a:t>
            </a:r>
            <a:r>
              <a:rPr lang="zh-CN" altLang="en-US" sz="2400" dirty="0"/>
              <a:t>流水线技术</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en-US" sz="2000" dirty="0" smtClean="0"/>
              <a:t>：</a:t>
            </a:r>
            <a:r>
              <a:rPr lang="en-US" altLang="zh-CN" sz="2000" dirty="0" smtClean="0"/>
              <a:t> </a:t>
            </a:r>
            <a:endParaRPr lang="zh-CN" altLang="en-US" sz="2000" dirty="0" smtClean="0"/>
          </a:p>
          <a:p>
            <a:endParaRPr lang="zh-CN" altLang="en-US" dirty="0"/>
          </a:p>
        </p:txBody>
      </p:sp>
      <p:sp>
        <p:nvSpPr>
          <p:cNvPr id="5" name="矩形 4"/>
          <p:cNvSpPr/>
          <p:nvPr/>
        </p:nvSpPr>
        <p:spPr>
          <a:xfrm>
            <a:off x="107504" y="1556792"/>
            <a:ext cx="829073" cy="523220"/>
          </a:xfrm>
          <a:prstGeom prst="rect">
            <a:avLst/>
          </a:prstGeom>
        </p:spPr>
        <p:txBody>
          <a:bodyPr wrap="none">
            <a:spAutoFit/>
          </a:bodyPr>
          <a:lstStyle/>
          <a:p>
            <a:r>
              <a:rPr lang="zh-CN" altLang="en-US" sz="2800" b="1" dirty="0">
                <a:solidFill>
                  <a:srgbClr val="FF0000"/>
                </a:solidFill>
              </a:rPr>
              <a:t>解</a:t>
            </a:r>
            <a:r>
              <a:rPr lang="zh-CN" altLang="en-US" dirty="0">
                <a:solidFill>
                  <a:srgbClr val="FF0000"/>
                </a:solidFill>
              </a:rPr>
              <a:t>：</a:t>
            </a:r>
            <a:r>
              <a:rPr lang="zh-CN" altLang="zh-CN" dirty="0"/>
              <a:t> </a:t>
            </a:r>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2641503488"/>
              </p:ext>
            </p:extLst>
          </p:nvPr>
        </p:nvGraphicFramePr>
        <p:xfrm>
          <a:off x="1675377" y="1011495"/>
          <a:ext cx="4176712" cy="1071563"/>
        </p:xfrm>
        <a:graphic>
          <a:graphicData uri="http://schemas.openxmlformats.org/presentationml/2006/ole">
            <mc:AlternateContent xmlns:mc="http://schemas.openxmlformats.org/markup-compatibility/2006">
              <mc:Choice xmlns:v="urn:schemas-microsoft-com:vml" Requires="v">
                <p:oleObj spid="_x0000_s40908" name="公式" r:id="rId4" imgW="2374900" imgH="609600" progId="Equation.3">
                  <p:embed/>
                </p:oleObj>
              </mc:Choice>
              <mc:Fallback>
                <p:oleObj name="公式" r:id="rId4" imgW="2374900" imgH="60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5377" y="1011495"/>
                        <a:ext cx="4176712" cy="1071563"/>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7015414"/>
              </p:ext>
            </p:extLst>
          </p:nvPr>
        </p:nvGraphicFramePr>
        <p:xfrm>
          <a:off x="5886504" y="1067514"/>
          <a:ext cx="3024188" cy="750888"/>
        </p:xfrm>
        <a:graphic>
          <a:graphicData uri="http://schemas.openxmlformats.org/presentationml/2006/ole">
            <mc:AlternateContent xmlns:mc="http://schemas.openxmlformats.org/markup-compatibility/2006">
              <mc:Choice xmlns:v="urn:schemas-microsoft-com:vml" Requires="v">
                <p:oleObj spid="_x0000_s40909" name="公式" r:id="rId6" imgW="1637589" imgH="406224" progId="Equation.3">
                  <p:embed/>
                </p:oleObj>
              </mc:Choice>
              <mc:Fallback>
                <p:oleObj name="公式" r:id="rId6" imgW="1637589" imgH="4062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6504" y="1067514"/>
                        <a:ext cx="3024188" cy="750888"/>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196248494"/>
              </p:ext>
            </p:extLst>
          </p:nvPr>
        </p:nvGraphicFramePr>
        <p:xfrm>
          <a:off x="4787329" y="2108406"/>
          <a:ext cx="4321175" cy="892175"/>
        </p:xfrm>
        <a:graphic>
          <a:graphicData uri="http://schemas.openxmlformats.org/presentationml/2006/ole">
            <mc:AlternateContent xmlns:mc="http://schemas.openxmlformats.org/markup-compatibility/2006">
              <mc:Choice xmlns:v="urn:schemas-microsoft-com:vml" Requires="v">
                <p:oleObj spid="_x0000_s40910" name="公式" r:id="rId8" imgW="1905000" imgH="393700" progId="Equation.3">
                  <p:embed/>
                </p:oleObj>
              </mc:Choice>
              <mc:Fallback>
                <p:oleObj name="公式" r:id="rId8" imgW="1905000" imgH="393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7329" y="2108406"/>
                        <a:ext cx="4321175" cy="892175"/>
                      </a:xfrm>
                      <a:prstGeom prst="rect">
                        <a:avLst/>
                      </a:prstGeom>
                      <a:solidFill>
                        <a:srgbClr val="F0F0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300675" y="2492896"/>
            <a:ext cx="2146742"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）重复设置部件</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326874459"/>
              </p:ext>
            </p:extLst>
          </p:nvPr>
        </p:nvGraphicFramePr>
        <p:xfrm>
          <a:off x="289617" y="2259550"/>
          <a:ext cx="5691575" cy="2093254"/>
        </p:xfrm>
        <a:graphic>
          <a:graphicData uri="http://schemas.openxmlformats.org/presentationml/2006/ole">
            <mc:AlternateContent xmlns:mc="http://schemas.openxmlformats.org/markup-compatibility/2006">
              <mc:Choice xmlns:v="urn:schemas-microsoft-com:vml" Requires="v">
                <p:oleObj spid="_x0000_s40911" name="Picture" r:id="rId10" imgW="3521160" imgH="1120680" progId="Word.Picture.8">
                  <p:embed/>
                </p:oleObj>
              </mc:Choice>
              <mc:Fallback>
                <p:oleObj name="Picture" r:id="rId10" imgW="3521160" imgH="1120680" progId="Word.Picture.8">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617" y="2259550"/>
                        <a:ext cx="5691575" cy="2093254"/>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188479379"/>
              </p:ext>
            </p:extLst>
          </p:nvPr>
        </p:nvGraphicFramePr>
        <p:xfrm>
          <a:off x="-135773" y="4329354"/>
          <a:ext cx="6358898" cy="2520280"/>
        </p:xfrm>
        <a:graphic>
          <a:graphicData uri="http://schemas.openxmlformats.org/presentationml/2006/ole">
            <mc:AlternateContent xmlns:mc="http://schemas.openxmlformats.org/markup-compatibility/2006">
              <mc:Choice xmlns:v="urn:schemas-microsoft-com:vml" Requires="v">
                <p:oleObj spid="_x0000_s40912" name="Picture" r:id="rId12" imgW="3993480" imgH="1585440" progId="Word.Picture.8">
                  <p:embed/>
                </p:oleObj>
              </mc:Choice>
              <mc:Fallback>
                <p:oleObj name="Picture" r:id="rId12" imgW="3993480" imgH="1585440" progId="Word.Picture.8">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73" y="4329354"/>
                        <a:ext cx="6358898" cy="2520280"/>
                      </a:xfrm>
                      <a:prstGeom prst="rect">
                        <a:avLst/>
                      </a:prstGeom>
                      <a:noFill/>
                      <a:ln>
                        <a:noFill/>
                      </a:ln>
                    </p:spPr>
                  </p:pic>
                </p:oleObj>
              </mc:Fallback>
            </mc:AlternateContent>
          </a:graphicData>
        </a:graphic>
      </p:graphicFrame>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19531591"/>
              </p:ext>
            </p:extLst>
          </p:nvPr>
        </p:nvGraphicFramePr>
        <p:xfrm>
          <a:off x="5292080" y="4388269"/>
          <a:ext cx="3753596" cy="552899"/>
        </p:xfrm>
        <a:graphic>
          <a:graphicData uri="http://schemas.openxmlformats.org/presentationml/2006/ole">
            <mc:AlternateContent xmlns:mc="http://schemas.openxmlformats.org/markup-compatibility/2006">
              <mc:Choice xmlns:v="urn:schemas-microsoft-com:vml" Requires="v">
                <p:oleObj spid="_x0000_s40913" name="公式" r:id="rId14" imgW="2145369" imgH="317362" progId="Equation.3">
                  <p:embed/>
                </p:oleObj>
              </mc:Choice>
              <mc:Fallback>
                <p:oleObj name="公式" r:id="rId14" imgW="2145369" imgH="317362"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2080" y="4388269"/>
                        <a:ext cx="3753596" cy="552899"/>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974221438"/>
              </p:ext>
            </p:extLst>
          </p:nvPr>
        </p:nvGraphicFramePr>
        <p:xfrm>
          <a:off x="7308304" y="5164699"/>
          <a:ext cx="822154" cy="1004855"/>
        </p:xfrm>
        <a:graphic>
          <a:graphicData uri="http://schemas.openxmlformats.org/presentationml/2006/ole">
            <mc:AlternateContent xmlns:mc="http://schemas.openxmlformats.org/markup-compatibility/2006">
              <mc:Choice xmlns:v="urn:schemas-microsoft-com:vml" Requires="v">
                <p:oleObj spid="_x0000_s40914" name="公式" r:id="rId16" imgW="343049" imgH="419282" progId="Equation.3">
                  <p:embed/>
                </p:oleObj>
              </mc:Choice>
              <mc:Fallback>
                <p:oleObj name="公式" r:id="rId16" imgW="343049" imgH="419282"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08304" y="5164699"/>
                        <a:ext cx="822154" cy="1004855"/>
                      </a:xfrm>
                      <a:prstGeom prst="rect">
                        <a:avLst/>
                      </a:prstGeom>
                      <a:noFill/>
                    </p:spPr>
                  </p:pic>
                </p:oleObj>
              </mc:Fallback>
            </mc:AlternateContent>
          </a:graphicData>
        </a:graphic>
      </p:graphicFrame>
      <p:sp>
        <p:nvSpPr>
          <p:cNvPr id="19" name="Rectangle 14"/>
          <p:cNvSpPr>
            <a:spLocks noChangeArrowheads="1"/>
          </p:cNvSpPr>
          <p:nvPr/>
        </p:nvSpPr>
        <p:spPr bwMode="auto">
          <a:xfrm>
            <a:off x="0" y="419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1.64</a:t>
            </a:r>
            <a:r>
              <a:rPr kumimoji="0" lang="zh-CN" altLang="zh-CN" sz="4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矩形 19"/>
          <p:cNvSpPr/>
          <p:nvPr/>
        </p:nvSpPr>
        <p:spPr>
          <a:xfrm>
            <a:off x="5289257" y="5463356"/>
            <a:ext cx="1875031" cy="369332"/>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吞吐率提高倍数</a:t>
            </a:r>
            <a:endParaRPr lang="zh-CN" altLang="en-US" dirty="0"/>
          </a:p>
        </p:txBody>
      </p:sp>
    </p:spTree>
    <p:extLst>
      <p:ext uri="{BB962C8B-B14F-4D97-AF65-F5344CB8AC3E}">
        <p14:creationId xmlns:p14="http://schemas.microsoft.com/office/powerpoint/2010/main" val="661745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2"/>
          <p:cNvSpPr txBox="1">
            <a:spLocks/>
          </p:cNvSpPr>
          <p:nvPr/>
        </p:nvSpPr>
        <p:spPr>
          <a:xfrm>
            <a:off x="3186756" y="131699"/>
            <a:ext cx="5841747" cy="769441"/>
          </a:xfrm>
          <a:prstGeom prst="rect">
            <a:avLst/>
          </a:prstGeom>
        </p:spPr>
        <p:txBody>
          <a:bodyPr vert="horz" wrap="none" lIns="91440" tIns="45720" rIns="91440" bIns="45720" rtlCol="0" anchor="ctr">
            <a:normAutofit fontScale="97500" lnSpcReduction="10000"/>
          </a:bodyPr>
          <a:lstStyle>
            <a:lvl1pPr algn="l" defTabSz="914400" rtl="0" eaLnBrk="1" latinLnBrk="0" hangingPunct="1">
              <a:spcBef>
                <a:spcPct val="0"/>
              </a:spcBef>
              <a:buNone/>
              <a:defRPr sz="4000" b="1" kern="1200" baseline="0">
                <a:solidFill>
                  <a:schemeClr val="bg1"/>
                </a:solidFill>
                <a:latin typeface="+mn-lt"/>
                <a:ea typeface="+mj-ea"/>
                <a:cs typeface="+mj-cs"/>
              </a:defRPr>
            </a:lvl1pPr>
          </a:lstStyle>
          <a:p>
            <a:r>
              <a:rPr lang="en-US" altLang="zh-CN" sz="2400" dirty="0" smtClean="0"/>
              <a:t>2.3</a:t>
            </a:r>
            <a:r>
              <a:rPr lang="zh-CN" altLang="en-US" sz="2400" dirty="0" smtClean="0"/>
              <a:t>流水线</a:t>
            </a:r>
            <a:r>
              <a:rPr lang="zh-CN" altLang="en-US" sz="2400" dirty="0"/>
              <a:t>的性能指标</a:t>
            </a:r>
          </a:p>
          <a:p>
            <a:r>
              <a:rPr lang="en-US" altLang="zh-CN" sz="2400" dirty="0" smtClean="0"/>
              <a:t>&gt;&gt;</a:t>
            </a:r>
            <a:r>
              <a:rPr lang="zh-CN" altLang="en-US" sz="2400" dirty="0"/>
              <a:t>流水线的性能分析举例</a:t>
            </a:r>
          </a:p>
        </p:txBody>
      </p:sp>
      <p:sp>
        <p:nvSpPr>
          <p:cNvPr id="10" name="Rectangle 3" descr="Rectangle: Click to edit Master text styles&#10;Second level&#10;Third level&#10;Fourth level&#10;Fifth level"/>
          <p:cNvSpPr txBox="1">
            <a:spLocks noChangeArrowheads="1"/>
          </p:cNvSpPr>
          <p:nvPr/>
        </p:nvSpPr>
        <p:spPr>
          <a:xfrm>
            <a:off x="28159" y="1027261"/>
            <a:ext cx="9000344" cy="3289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00" indent="-317500">
              <a:buFont typeface="Wingdings" pitchFamily="2" charset="2"/>
              <a:buNone/>
            </a:pPr>
            <a:r>
              <a:rPr lang="zh-CN" altLang="en-US" dirty="0" smtClean="0">
                <a:latin typeface="宋体" charset="-122"/>
                <a:ea typeface="宋体" charset="-122"/>
              </a:rPr>
              <a:t>例</a:t>
            </a:r>
            <a:r>
              <a:rPr lang="en-US" altLang="zh-CN" dirty="0" smtClean="0">
                <a:latin typeface="宋体" charset="-122"/>
                <a:ea typeface="宋体" charset="-122"/>
              </a:rPr>
              <a:t>1</a:t>
            </a:r>
            <a:r>
              <a:rPr lang="en-US" altLang="zh-CN" dirty="0" smtClean="0">
                <a:solidFill>
                  <a:srgbClr val="000000"/>
                </a:solidFill>
                <a:latin typeface="宋体" charset="-122"/>
                <a:ea typeface="宋体" charset="-122"/>
              </a:rPr>
              <a:t> </a:t>
            </a:r>
            <a:r>
              <a:rPr lang="zh-CN" altLang="en-US" dirty="0" smtClean="0">
                <a:solidFill>
                  <a:srgbClr val="000000"/>
                </a:solidFill>
                <a:latin typeface="宋体" charset="-122"/>
                <a:ea typeface="宋体" charset="-122"/>
              </a:rPr>
              <a:t>设在下图所示的静态流水线上计算：</a:t>
            </a:r>
          </a:p>
          <a:p>
            <a:pPr marL="317500" indent="-317500">
              <a:buFont typeface="Wingdings" pitchFamily="2" charset="2"/>
              <a:buNone/>
            </a:pPr>
            <a:r>
              <a:rPr lang="zh-CN" altLang="en-US" dirty="0" smtClean="0">
                <a:solidFill>
                  <a:srgbClr val="000000"/>
                </a:solidFill>
                <a:latin typeface="宋体" charset="-122"/>
                <a:ea typeface="宋体" charset="-122"/>
              </a:rPr>
              <a:t>  </a:t>
            </a:r>
          </a:p>
          <a:p>
            <a:pPr marL="317500" indent="-317500">
              <a:buFont typeface="Wingdings" pitchFamily="2" charset="2"/>
              <a:buNone/>
            </a:pPr>
            <a:endParaRPr lang="zh-CN" altLang="en-US" dirty="0" smtClean="0">
              <a:solidFill>
                <a:srgbClr val="000000"/>
              </a:solidFill>
              <a:latin typeface="宋体" charset="-122"/>
              <a:ea typeface="宋体" charset="-122"/>
            </a:endParaRPr>
          </a:p>
          <a:p>
            <a:pPr marL="317500" indent="-317500">
              <a:lnSpc>
                <a:spcPct val="130000"/>
              </a:lnSpc>
              <a:buFont typeface="Wingdings" pitchFamily="2" charset="2"/>
              <a:buNone/>
            </a:pPr>
            <a:r>
              <a:rPr lang="zh-CN" altLang="en-US" dirty="0" smtClean="0">
                <a:solidFill>
                  <a:srgbClr val="000000"/>
                </a:solidFill>
                <a:latin typeface="宋体" charset="-122"/>
                <a:ea typeface="宋体" charset="-122"/>
              </a:rPr>
              <a:t>    流水线的输出可以直接返回输入端或暂存于相应的流水寄存器中，试计算其吞吐率、加速比和效率。</a:t>
            </a:r>
            <a:endParaRPr lang="zh-CN" altLang="en-US" dirty="0">
              <a:solidFill>
                <a:srgbClr val="000000"/>
              </a:solidFill>
              <a:latin typeface="宋体" charset="-122"/>
              <a:ea typeface="宋体" charset="-122"/>
            </a:endParaRPr>
          </a:p>
        </p:txBody>
      </p:sp>
      <p:graphicFrame>
        <p:nvGraphicFramePr>
          <p:cNvPr id="6" name="对象 5"/>
          <p:cNvGraphicFramePr>
            <a:graphicFrameLocks noChangeAspect="1"/>
          </p:cNvGraphicFramePr>
          <p:nvPr>
            <p:extLst/>
          </p:nvPr>
        </p:nvGraphicFramePr>
        <p:xfrm>
          <a:off x="3292324" y="1484784"/>
          <a:ext cx="2215483" cy="1187127"/>
        </p:xfrm>
        <a:graphic>
          <a:graphicData uri="http://schemas.openxmlformats.org/presentationml/2006/ole">
            <mc:AlternateContent xmlns:mc="http://schemas.openxmlformats.org/markup-compatibility/2006">
              <mc:Choice xmlns:v="urn:schemas-microsoft-com:vml" Requires="v">
                <p:oleObj spid="_x0000_s30154" name="公式" r:id="rId4" imgW="799753" imgH="431613" progId="Equation.3">
                  <p:embed/>
                </p:oleObj>
              </mc:Choice>
              <mc:Fallback>
                <p:oleObj name="公式" r:id="rId4" imgW="799753"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2324" y="1484784"/>
                        <a:ext cx="2215483" cy="1187127"/>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nvPr>
        </p:nvGraphicFramePr>
        <p:xfrm>
          <a:off x="1187624" y="4077072"/>
          <a:ext cx="6985000" cy="1676400"/>
        </p:xfrm>
        <a:graphic>
          <a:graphicData uri="http://schemas.openxmlformats.org/presentationml/2006/ole">
            <mc:AlternateContent xmlns:mc="http://schemas.openxmlformats.org/markup-compatibility/2006">
              <mc:Choice xmlns:v="urn:schemas-microsoft-com:vml" Requires="v">
                <p:oleObj spid="_x0000_s30155" name="Picture2" r:id="rId6" imgW="4114037" imgH="990727" progId="Word.Picture.8">
                  <p:embed/>
                </p:oleObj>
              </mc:Choice>
              <mc:Fallback>
                <p:oleObj name="Picture2" r:id="rId6" imgW="4114037" imgH="990727"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4077072"/>
                        <a:ext cx="69850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1"/>
          <p:cNvSpPr txBox="1">
            <a:spLocks noChangeArrowheads="1"/>
          </p:cNvSpPr>
          <p:nvPr/>
        </p:nvSpPr>
        <p:spPr bwMode="auto">
          <a:xfrm>
            <a:off x="5003800" y="5843587"/>
            <a:ext cx="2952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rgbClr val="000000"/>
                </a:solidFill>
                <a:latin typeface="宋体" charset="-122"/>
                <a:ea typeface="宋体" charset="-122"/>
              </a:rPr>
              <a:t>(</a:t>
            </a:r>
            <a:r>
              <a:rPr lang="zh-CN" altLang="en-US" sz="2000" b="1" dirty="0">
                <a:solidFill>
                  <a:srgbClr val="000000"/>
                </a:solidFill>
                <a:latin typeface="宋体" charset="-122"/>
                <a:ea typeface="宋体" charset="-122"/>
              </a:rPr>
              <a:t>每段的时间都为</a:t>
            </a:r>
            <a:r>
              <a:rPr lang="zh-CN" altLang="en-US" sz="2000" b="1" dirty="0">
                <a:solidFill>
                  <a:srgbClr val="9933FF"/>
                </a:solidFill>
                <a:latin typeface="宋体" charset="-122"/>
                <a:ea typeface="宋体" charset="-122"/>
              </a:rPr>
              <a:t>△</a:t>
            </a:r>
            <a:r>
              <a:rPr lang="en-US" altLang="zh-CN" sz="2000" b="1" dirty="0">
                <a:solidFill>
                  <a:srgbClr val="9933FF"/>
                </a:solidFill>
                <a:latin typeface="宋体" charset="-122"/>
                <a:ea typeface="宋体" charset="-122"/>
              </a:rPr>
              <a:t>t</a:t>
            </a:r>
            <a:r>
              <a:rPr lang="en-US" altLang="zh-CN" sz="2000" b="1" dirty="0">
                <a:solidFill>
                  <a:srgbClr val="000000"/>
                </a:solidFill>
                <a:latin typeface="宋体" charset="-122"/>
                <a:ea typeface="宋体" charset="-122"/>
              </a:rPr>
              <a:t>)</a:t>
            </a:r>
          </a:p>
        </p:txBody>
      </p:sp>
    </p:spTree>
    <p:extLst>
      <p:ext uri="{BB962C8B-B14F-4D97-AF65-F5344CB8AC3E}">
        <p14:creationId xmlns:p14="http://schemas.microsoft.com/office/powerpoint/2010/main" val="3199359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2"/>
          <p:cNvSpPr txBox="1">
            <a:spLocks/>
          </p:cNvSpPr>
          <p:nvPr/>
        </p:nvSpPr>
        <p:spPr>
          <a:xfrm>
            <a:off x="3186756" y="131699"/>
            <a:ext cx="5841747" cy="769441"/>
          </a:xfrm>
          <a:prstGeom prst="rect">
            <a:avLst/>
          </a:prstGeom>
        </p:spPr>
        <p:txBody>
          <a:bodyPr vert="horz" wrap="none" lIns="91440" tIns="45720" rIns="91440" bIns="45720" rtlCol="0" anchor="ctr">
            <a:normAutofit fontScale="97500" lnSpcReduction="10000"/>
          </a:bodyPr>
          <a:lstStyle>
            <a:lvl1pPr algn="l" defTabSz="914400" rtl="0" eaLnBrk="1" latinLnBrk="0" hangingPunct="1">
              <a:spcBef>
                <a:spcPct val="0"/>
              </a:spcBef>
              <a:buNone/>
              <a:defRPr sz="4000" b="1" kern="1200" baseline="0">
                <a:solidFill>
                  <a:schemeClr val="bg1"/>
                </a:solidFill>
                <a:latin typeface="+mn-lt"/>
                <a:ea typeface="+mj-ea"/>
                <a:cs typeface="+mj-cs"/>
              </a:defRPr>
            </a:lvl1pPr>
          </a:lstStyle>
          <a:p>
            <a:r>
              <a:rPr lang="en-US" altLang="zh-CN" sz="2400" dirty="0" smtClean="0"/>
              <a:t>2.3</a:t>
            </a:r>
            <a:r>
              <a:rPr lang="zh-CN" altLang="en-US" sz="2400" dirty="0" smtClean="0"/>
              <a:t>流水线</a:t>
            </a:r>
            <a:r>
              <a:rPr lang="zh-CN" altLang="en-US" sz="2400" dirty="0"/>
              <a:t>的性能指标</a:t>
            </a:r>
          </a:p>
          <a:p>
            <a:r>
              <a:rPr lang="en-US" altLang="zh-CN" sz="2400" dirty="0" smtClean="0"/>
              <a:t>&gt;&gt;</a:t>
            </a:r>
            <a:r>
              <a:rPr lang="zh-CN" altLang="en-US" sz="2400" dirty="0"/>
              <a:t>流水线的性能分析举例</a:t>
            </a:r>
          </a:p>
        </p:txBody>
      </p:sp>
      <p:sp>
        <p:nvSpPr>
          <p:cNvPr id="10" name="Rectangle 3" descr="Rectangle: Click to edit Master text styles&#10;Second level&#10;Third level&#10;Fourth level&#10;Fifth level"/>
          <p:cNvSpPr txBox="1">
            <a:spLocks noChangeArrowheads="1"/>
          </p:cNvSpPr>
          <p:nvPr/>
        </p:nvSpPr>
        <p:spPr>
          <a:xfrm>
            <a:off x="28159" y="1027261"/>
            <a:ext cx="9000344" cy="3289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00" indent="-317500">
              <a:buFont typeface="Wingdings" pitchFamily="2" charset="2"/>
              <a:buNone/>
            </a:pPr>
            <a:r>
              <a:rPr lang="zh-CN" altLang="en-US" dirty="0" smtClean="0">
                <a:latin typeface="宋体" charset="-122"/>
                <a:ea typeface="宋体" charset="-122"/>
              </a:rPr>
              <a:t>例</a:t>
            </a:r>
            <a:r>
              <a:rPr lang="en-US" altLang="zh-CN" dirty="0" smtClean="0">
                <a:latin typeface="宋体" charset="-122"/>
                <a:ea typeface="宋体" charset="-122"/>
              </a:rPr>
              <a:t>1</a:t>
            </a:r>
            <a:endParaRPr lang="zh-CN" altLang="en-US" dirty="0">
              <a:solidFill>
                <a:srgbClr val="000000"/>
              </a:solidFill>
              <a:latin typeface="宋体" charset="-122"/>
              <a:ea typeface="宋体" charset="-122"/>
            </a:endParaRPr>
          </a:p>
        </p:txBody>
      </p:sp>
      <p:graphicFrame>
        <p:nvGraphicFramePr>
          <p:cNvPr id="2" name="对象 1"/>
          <p:cNvGraphicFramePr>
            <a:graphicFrameLocks noChangeAspect="1"/>
          </p:cNvGraphicFramePr>
          <p:nvPr>
            <p:extLst/>
          </p:nvPr>
        </p:nvGraphicFramePr>
        <p:xfrm>
          <a:off x="971600" y="1027261"/>
          <a:ext cx="8056903" cy="5654527"/>
        </p:xfrm>
        <a:graphic>
          <a:graphicData uri="http://schemas.openxmlformats.org/presentationml/2006/ole">
            <mc:AlternateContent xmlns:mc="http://schemas.openxmlformats.org/markup-compatibility/2006">
              <mc:Choice xmlns:v="urn:schemas-microsoft-com:vml" Requires="v">
                <p:oleObj spid="_x0000_s30949" name="Picture2" r:id="rId4" imgW="4104132" imgH="3803904" progId="Word.Picture.8">
                  <p:embed/>
                </p:oleObj>
              </mc:Choice>
              <mc:Fallback>
                <p:oleObj name="Picture2" r:id="rId4" imgW="4104132" imgH="380390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027261"/>
                        <a:ext cx="8056903" cy="5654527"/>
                      </a:xfrm>
                      <a:prstGeom prst="rect">
                        <a:avLst/>
                      </a:prstGeom>
                      <a:solidFill>
                        <a:srgbClr val="F0F0F0"/>
                      </a:solidFill>
                      <a:ln>
                        <a:noFill/>
                      </a:ln>
                    </p:spPr>
                  </p:pic>
                </p:oleObj>
              </mc:Fallback>
            </mc:AlternateContent>
          </a:graphicData>
        </a:graphic>
      </p:graphicFrame>
    </p:spTree>
    <p:extLst>
      <p:ext uri="{BB962C8B-B14F-4D97-AF65-F5344CB8AC3E}">
        <p14:creationId xmlns:p14="http://schemas.microsoft.com/office/powerpoint/2010/main" val="490677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2"/>
          <p:cNvSpPr txBox="1">
            <a:spLocks/>
          </p:cNvSpPr>
          <p:nvPr/>
        </p:nvSpPr>
        <p:spPr>
          <a:xfrm>
            <a:off x="3186756" y="131699"/>
            <a:ext cx="5841747" cy="769441"/>
          </a:xfrm>
          <a:prstGeom prst="rect">
            <a:avLst/>
          </a:prstGeom>
        </p:spPr>
        <p:txBody>
          <a:bodyPr vert="horz" wrap="none" lIns="91440" tIns="45720" rIns="91440" bIns="45720" rtlCol="0" anchor="ctr">
            <a:normAutofit fontScale="97500" lnSpcReduction="10000"/>
          </a:bodyPr>
          <a:lstStyle>
            <a:lvl1pPr algn="l" defTabSz="914400" rtl="0" eaLnBrk="1" latinLnBrk="0" hangingPunct="1">
              <a:spcBef>
                <a:spcPct val="0"/>
              </a:spcBef>
              <a:buNone/>
              <a:defRPr sz="4000" b="1" kern="1200" baseline="0">
                <a:solidFill>
                  <a:schemeClr val="bg1"/>
                </a:solidFill>
                <a:latin typeface="+mn-lt"/>
                <a:ea typeface="+mj-ea"/>
                <a:cs typeface="+mj-cs"/>
              </a:defRPr>
            </a:lvl1pPr>
          </a:lstStyle>
          <a:p>
            <a:r>
              <a:rPr lang="en-US" altLang="zh-CN" sz="2400" dirty="0" smtClean="0"/>
              <a:t>2.3</a:t>
            </a:r>
            <a:r>
              <a:rPr lang="zh-CN" altLang="en-US" sz="2400" dirty="0" smtClean="0"/>
              <a:t>流水线</a:t>
            </a:r>
            <a:r>
              <a:rPr lang="zh-CN" altLang="en-US" sz="2400" dirty="0"/>
              <a:t>的性能指标</a:t>
            </a:r>
          </a:p>
          <a:p>
            <a:r>
              <a:rPr lang="en-US" altLang="zh-CN" sz="2400" dirty="0" smtClean="0"/>
              <a:t>&gt;&gt;</a:t>
            </a:r>
            <a:r>
              <a:rPr lang="zh-CN" altLang="en-US" sz="2400" dirty="0"/>
              <a:t>流水线的性能分析举例</a:t>
            </a:r>
          </a:p>
        </p:txBody>
      </p:sp>
      <p:sp>
        <p:nvSpPr>
          <p:cNvPr id="10" name="Rectangle 3" descr="Rectangle: Click to edit Master text styles&#10;Second level&#10;Third level&#10;Fourth level&#10;Fifth level"/>
          <p:cNvSpPr txBox="1">
            <a:spLocks noChangeArrowheads="1"/>
          </p:cNvSpPr>
          <p:nvPr/>
        </p:nvSpPr>
        <p:spPr>
          <a:xfrm>
            <a:off x="28159" y="1027261"/>
            <a:ext cx="9000344" cy="3289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00" indent="-317500">
              <a:buFont typeface="Wingdings" pitchFamily="2" charset="2"/>
              <a:buNone/>
            </a:pPr>
            <a:r>
              <a:rPr lang="zh-CN" altLang="en-US" dirty="0" smtClean="0">
                <a:latin typeface="宋体" charset="-122"/>
                <a:ea typeface="宋体" charset="-122"/>
              </a:rPr>
              <a:t>例</a:t>
            </a:r>
            <a:r>
              <a:rPr lang="en-US" altLang="zh-CN" dirty="0" smtClean="0">
                <a:latin typeface="宋体" charset="-122"/>
                <a:ea typeface="宋体" charset="-122"/>
              </a:rPr>
              <a:t>1</a:t>
            </a:r>
            <a:endParaRPr lang="zh-CN" altLang="en-US" dirty="0">
              <a:solidFill>
                <a:srgbClr val="000000"/>
              </a:solidFill>
              <a:latin typeface="宋体" charset="-122"/>
              <a:ea typeface="宋体" charset="-122"/>
            </a:endParaRPr>
          </a:p>
        </p:txBody>
      </p:sp>
      <p:graphicFrame>
        <p:nvGraphicFramePr>
          <p:cNvPr id="2" name="对象 1"/>
          <p:cNvGraphicFramePr>
            <a:graphicFrameLocks noChangeAspect="1"/>
          </p:cNvGraphicFramePr>
          <p:nvPr>
            <p:extLst/>
          </p:nvPr>
        </p:nvGraphicFramePr>
        <p:xfrm>
          <a:off x="1331640" y="1027261"/>
          <a:ext cx="6985000" cy="1676400"/>
        </p:xfrm>
        <a:graphic>
          <a:graphicData uri="http://schemas.openxmlformats.org/presentationml/2006/ole">
            <mc:AlternateContent xmlns:mc="http://schemas.openxmlformats.org/markup-compatibility/2006">
              <mc:Choice xmlns:v="urn:schemas-microsoft-com:vml" Requires="v">
                <p:oleObj spid="_x0000_s31973" name="Picture2" r:id="rId4" imgW="4114037" imgH="990727" progId="Word.Picture.8">
                  <p:embed/>
                </p:oleObj>
              </mc:Choice>
              <mc:Fallback>
                <p:oleObj name="Picture2" r:id="rId4" imgW="4114037" imgH="990727"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027261"/>
                        <a:ext cx="69850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4"/>
          <p:cNvSpPr txBox="1">
            <a:spLocks noChangeArrowheads="1"/>
          </p:cNvSpPr>
          <p:nvPr/>
        </p:nvSpPr>
        <p:spPr>
          <a:xfrm>
            <a:off x="107504" y="2995759"/>
            <a:ext cx="8784976" cy="3457575"/>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buFontTx/>
              <a:buNone/>
            </a:pPr>
            <a:r>
              <a:rPr lang="zh-CN" altLang="en-US" dirty="0" smtClean="0">
                <a:latin typeface="宋体" charset="-122"/>
                <a:ea typeface="宋体" charset="-122"/>
              </a:rPr>
              <a:t>解</a:t>
            </a:r>
            <a:r>
              <a:rPr lang="zh-CN" altLang="en-US" dirty="0" smtClean="0">
                <a:latin typeface="宋体" charset="-122"/>
                <a:ea typeface="宋体" charset="-122"/>
                <a:sym typeface="Wingdings" pitchFamily="2" charset="2"/>
              </a:rPr>
              <a:t>：（</a:t>
            </a:r>
            <a:r>
              <a:rPr lang="en-US" altLang="zh-CN" dirty="0" smtClean="0">
                <a:latin typeface="宋体" charset="-122"/>
                <a:ea typeface="宋体" charset="-122"/>
                <a:sym typeface="Wingdings" pitchFamily="2" charset="2"/>
              </a:rPr>
              <a:t>1</a:t>
            </a:r>
            <a:r>
              <a:rPr lang="zh-CN" altLang="en-US" dirty="0" smtClean="0">
                <a:latin typeface="宋体" charset="-122"/>
                <a:ea typeface="宋体" charset="-122"/>
                <a:sym typeface="Wingdings" pitchFamily="2" charset="2"/>
              </a:rPr>
              <a:t>）</a:t>
            </a:r>
            <a:r>
              <a:rPr lang="zh-CN" altLang="en-US" dirty="0" smtClean="0">
                <a:latin typeface="宋体" charset="-122"/>
                <a:ea typeface="宋体" charset="-122"/>
              </a:rPr>
              <a:t>选择适合于流水线工作的算法</a:t>
            </a:r>
          </a:p>
          <a:p>
            <a:pPr lvl="2">
              <a:spcBef>
                <a:spcPct val="50000"/>
              </a:spcBef>
            </a:pPr>
            <a:r>
              <a:rPr lang="zh-CN" altLang="en-US" dirty="0" smtClean="0">
                <a:latin typeface="宋体" charset="-122"/>
              </a:rPr>
              <a:t>先计算</a:t>
            </a:r>
            <a:r>
              <a:rPr lang="en-US" altLang="zh-CN" dirty="0" err="1" smtClean="0">
                <a:solidFill>
                  <a:srgbClr val="9933FF"/>
                </a:solidFill>
                <a:latin typeface="宋体" charset="-122"/>
              </a:rPr>
              <a:t>A</a:t>
            </a:r>
            <a:r>
              <a:rPr lang="en-US" altLang="zh-CN" baseline="-25000" dirty="0" err="1" smtClean="0">
                <a:solidFill>
                  <a:srgbClr val="9933FF"/>
                </a:solidFill>
                <a:latin typeface="宋体" charset="-122"/>
              </a:rPr>
              <a:t>1</a:t>
            </a:r>
            <a:r>
              <a:rPr lang="en-US" altLang="zh-CN" dirty="0" err="1" smtClean="0">
                <a:solidFill>
                  <a:srgbClr val="9933FF"/>
                </a:solidFill>
                <a:latin typeface="宋体" charset="-122"/>
              </a:rPr>
              <a:t>+B</a:t>
            </a:r>
            <a:r>
              <a:rPr lang="en-US" altLang="zh-CN" baseline="-25000" dirty="0" err="1" smtClean="0">
                <a:solidFill>
                  <a:srgbClr val="9933FF"/>
                </a:solidFill>
                <a:latin typeface="宋体" charset="-122"/>
              </a:rPr>
              <a:t>1</a:t>
            </a:r>
            <a:r>
              <a:rPr lang="zh-CN" altLang="en-US" dirty="0" smtClean="0">
                <a:solidFill>
                  <a:srgbClr val="9933FF"/>
                </a:solidFill>
                <a:latin typeface="宋体" charset="-122"/>
              </a:rPr>
              <a:t>、</a:t>
            </a:r>
            <a:r>
              <a:rPr lang="en-US" altLang="zh-CN" dirty="0" err="1" smtClean="0">
                <a:solidFill>
                  <a:srgbClr val="9933FF"/>
                </a:solidFill>
                <a:latin typeface="宋体" charset="-122"/>
              </a:rPr>
              <a:t>A</a:t>
            </a:r>
            <a:r>
              <a:rPr lang="en-US" altLang="zh-CN" baseline="-25000" dirty="0" err="1" smtClean="0">
                <a:solidFill>
                  <a:srgbClr val="9933FF"/>
                </a:solidFill>
                <a:latin typeface="宋体" charset="-122"/>
              </a:rPr>
              <a:t>2</a:t>
            </a:r>
            <a:r>
              <a:rPr lang="en-US" altLang="zh-CN" dirty="0" err="1" smtClean="0">
                <a:solidFill>
                  <a:srgbClr val="9933FF"/>
                </a:solidFill>
                <a:latin typeface="宋体" charset="-122"/>
              </a:rPr>
              <a:t>+B</a:t>
            </a:r>
            <a:r>
              <a:rPr lang="en-US" altLang="zh-CN" baseline="-25000" dirty="0" err="1" smtClean="0">
                <a:solidFill>
                  <a:srgbClr val="9933FF"/>
                </a:solidFill>
                <a:latin typeface="宋体" charset="-122"/>
              </a:rPr>
              <a:t>2</a:t>
            </a:r>
            <a:r>
              <a:rPr lang="zh-CN" altLang="en-US" dirty="0" smtClean="0">
                <a:solidFill>
                  <a:srgbClr val="9933FF"/>
                </a:solidFill>
                <a:latin typeface="宋体" charset="-122"/>
              </a:rPr>
              <a:t>、</a:t>
            </a:r>
            <a:r>
              <a:rPr lang="en-US" altLang="zh-CN" dirty="0" err="1" smtClean="0">
                <a:solidFill>
                  <a:srgbClr val="9933FF"/>
                </a:solidFill>
                <a:latin typeface="宋体" charset="-122"/>
              </a:rPr>
              <a:t>A</a:t>
            </a:r>
            <a:r>
              <a:rPr lang="en-US" altLang="zh-CN" baseline="-25000" dirty="0" err="1" smtClean="0">
                <a:solidFill>
                  <a:srgbClr val="9933FF"/>
                </a:solidFill>
                <a:latin typeface="宋体" charset="-122"/>
              </a:rPr>
              <a:t>3</a:t>
            </a:r>
            <a:r>
              <a:rPr lang="en-US" altLang="zh-CN" dirty="0" err="1" smtClean="0">
                <a:solidFill>
                  <a:srgbClr val="9933FF"/>
                </a:solidFill>
                <a:latin typeface="宋体" charset="-122"/>
              </a:rPr>
              <a:t>+B</a:t>
            </a:r>
            <a:r>
              <a:rPr lang="en-US" altLang="zh-CN" baseline="-25000" dirty="0" err="1" smtClean="0">
                <a:solidFill>
                  <a:srgbClr val="9933FF"/>
                </a:solidFill>
                <a:latin typeface="宋体" charset="-122"/>
              </a:rPr>
              <a:t>3</a:t>
            </a:r>
            <a:r>
              <a:rPr lang="zh-CN" altLang="en-US" dirty="0" smtClean="0">
                <a:latin typeface="宋体" charset="-122"/>
              </a:rPr>
              <a:t>和</a:t>
            </a:r>
            <a:r>
              <a:rPr lang="en-US" altLang="zh-CN" dirty="0" err="1" smtClean="0">
                <a:solidFill>
                  <a:srgbClr val="9933FF"/>
                </a:solidFill>
                <a:latin typeface="宋体" charset="-122"/>
              </a:rPr>
              <a:t>A</a:t>
            </a:r>
            <a:r>
              <a:rPr lang="en-US" altLang="zh-CN" baseline="-25000" dirty="0" err="1" smtClean="0">
                <a:solidFill>
                  <a:srgbClr val="9933FF"/>
                </a:solidFill>
                <a:latin typeface="宋体" charset="-122"/>
              </a:rPr>
              <a:t>4</a:t>
            </a:r>
            <a:r>
              <a:rPr lang="en-US" altLang="zh-CN" dirty="0" err="1" smtClean="0">
                <a:solidFill>
                  <a:srgbClr val="9933FF"/>
                </a:solidFill>
                <a:latin typeface="宋体" charset="-122"/>
              </a:rPr>
              <a:t>+B</a:t>
            </a:r>
            <a:r>
              <a:rPr lang="en-US" altLang="zh-CN" baseline="-25000" dirty="0" err="1" smtClean="0">
                <a:solidFill>
                  <a:srgbClr val="9933FF"/>
                </a:solidFill>
                <a:latin typeface="宋体" charset="-122"/>
              </a:rPr>
              <a:t>4</a:t>
            </a:r>
            <a:r>
              <a:rPr lang="zh-CN" altLang="en-US" dirty="0" smtClean="0">
                <a:solidFill>
                  <a:srgbClr val="9933FF"/>
                </a:solidFill>
                <a:latin typeface="宋体" charset="-122"/>
              </a:rPr>
              <a:t>；</a:t>
            </a:r>
          </a:p>
          <a:p>
            <a:pPr lvl="2">
              <a:spcBef>
                <a:spcPct val="50000"/>
              </a:spcBef>
            </a:pPr>
            <a:r>
              <a:rPr lang="zh-CN" altLang="en-US" dirty="0" smtClean="0">
                <a:latin typeface="宋体" charset="-122"/>
              </a:rPr>
              <a:t>再计算</a:t>
            </a:r>
            <a:r>
              <a:rPr lang="en-US" altLang="zh-CN" dirty="0" smtClean="0">
                <a:solidFill>
                  <a:srgbClr val="9933FF"/>
                </a:solidFill>
                <a:latin typeface="宋体" charset="-122"/>
              </a:rPr>
              <a:t>(</a:t>
            </a:r>
            <a:r>
              <a:rPr lang="en-US" altLang="zh-CN" dirty="0" err="1" smtClean="0">
                <a:solidFill>
                  <a:srgbClr val="9933FF"/>
                </a:solidFill>
                <a:latin typeface="宋体" charset="-122"/>
              </a:rPr>
              <a:t>A</a:t>
            </a:r>
            <a:r>
              <a:rPr lang="en-US" altLang="zh-CN" baseline="-25000" dirty="0" err="1" smtClean="0">
                <a:solidFill>
                  <a:srgbClr val="9933FF"/>
                </a:solidFill>
                <a:latin typeface="宋体" charset="-122"/>
              </a:rPr>
              <a:t>1</a:t>
            </a:r>
            <a:r>
              <a:rPr lang="en-US" altLang="zh-CN" dirty="0" err="1" smtClean="0">
                <a:solidFill>
                  <a:srgbClr val="9933FF"/>
                </a:solidFill>
                <a:latin typeface="宋体" charset="-122"/>
              </a:rPr>
              <a:t>+B</a:t>
            </a:r>
            <a:r>
              <a:rPr lang="en-US" altLang="zh-CN" baseline="-25000" dirty="0" err="1" smtClean="0">
                <a:solidFill>
                  <a:srgbClr val="9933FF"/>
                </a:solidFill>
                <a:latin typeface="宋体" charset="-122"/>
              </a:rPr>
              <a:t>1</a:t>
            </a:r>
            <a:r>
              <a:rPr lang="en-US" altLang="zh-CN" dirty="0" smtClean="0">
                <a:solidFill>
                  <a:srgbClr val="9933FF"/>
                </a:solidFill>
                <a:latin typeface="宋体" charset="-122"/>
              </a:rPr>
              <a:t>)×(</a:t>
            </a:r>
            <a:r>
              <a:rPr lang="en-US" altLang="zh-CN" dirty="0" err="1" smtClean="0">
                <a:solidFill>
                  <a:srgbClr val="9933FF"/>
                </a:solidFill>
                <a:latin typeface="宋体" charset="-122"/>
              </a:rPr>
              <a:t>A</a:t>
            </a:r>
            <a:r>
              <a:rPr lang="en-US" altLang="zh-CN" baseline="-25000" dirty="0" err="1" smtClean="0">
                <a:solidFill>
                  <a:srgbClr val="9933FF"/>
                </a:solidFill>
                <a:latin typeface="宋体" charset="-122"/>
              </a:rPr>
              <a:t>2</a:t>
            </a:r>
            <a:r>
              <a:rPr lang="en-US" altLang="zh-CN" dirty="0" err="1" smtClean="0">
                <a:solidFill>
                  <a:srgbClr val="9933FF"/>
                </a:solidFill>
                <a:latin typeface="宋体" charset="-122"/>
              </a:rPr>
              <a:t>+B</a:t>
            </a:r>
            <a:r>
              <a:rPr lang="en-US" altLang="zh-CN" baseline="-25000" dirty="0" err="1" smtClean="0">
                <a:solidFill>
                  <a:srgbClr val="9933FF"/>
                </a:solidFill>
                <a:latin typeface="宋体" charset="-122"/>
              </a:rPr>
              <a:t>2</a:t>
            </a:r>
            <a:r>
              <a:rPr lang="en-US" altLang="zh-CN" dirty="0" smtClean="0">
                <a:solidFill>
                  <a:srgbClr val="9933FF"/>
                </a:solidFill>
                <a:latin typeface="宋体" charset="-122"/>
              </a:rPr>
              <a:t>)</a:t>
            </a:r>
            <a:r>
              <a:rPr lang="zh-CN" altLang="en-US" dirty="0" smtClean="0">
                <a:latin typeface="宋体" charset="-122"/>
              </a:rPr>
              <a:t>和</a:t>
            </a:r>
            <a:r>
              <a:rPr lang="en-US" altLang="zh-CN" dirty="0" smtClean="0">
                <a:solidFill>
                  <a:srgbClr val="9933FF"/>
                </a:solidFill>
                <a:latin typeface="宋体" charset="-122"/>
              </a:rPr>
              <a:t>(</a:t>
            </a:r>
            <a:r>
              <a:rPr lang="en-US" altLang="zh-CN" dirty="0" err="1" smtClean="0">
                <a:solidFill>
                  <a:srgbClr val="9933FF"/>
                </a:solidFill>
                <a:latin typeface="宋体" charset="-122"/>
              </a:rPr>
              <a:t>A</a:t>
            </a:r>
            <a:r>
              <a:rPr lang="en-US" altLang="zh-CN" baseline="-25000" dirty="0" err="1" smtClean="0">
                <a:solidFill>
                  <a:srgbClr val="9933FF"/>
                </a:solidFill>
                <a:latin typeface="宋体" charset="-122"/>
              </a:rPr>
              <a:t>3</a:t>
            </a:r>
            <a:r>
              <a:rPr lang="en-US" altLang="zh-CN" dirty="0" err="1" smtClean="0">
                <a:solidFill>
                  <a:srgbClr val="9933FF"/>
                </a:solidFill>
                <a:latin typeface="宋体" charset="-122"/>
              </a:rPr>
              <a:t>+B</a:t>
            </a:r>
            <a:r>
              <a:rPr lang="en-US" altLang="zh-CN" baseline="-25000" dirty="0" err="1" smtClean="0">
                <a:solidFill>
                  <a:srgbClr val="9933FF"/>
                </a:solidFill>
                <a:latin typeface="宋体" charset="-122"/>
              </a:rPr>
              <a:t>3</a:t>
            </a:r>
            <a:r>
              <a:rPr lang="en-US" altLang="zh-CN" dirty="0" smtClean="0">
                <a:solidFill>
                  <a:srgbClr val="9933FF"/>
                </a:solidFill>
                <a:latin typeface="宋体" charset="-122"/>
              </a:rPr>
              <a:t>)×(</a:t>
            </a:r>
            <a:r>
              <a:rPr lang="en-US" altLang="zh-CN" dirty="0" err="1" smtClean="0">
                <a:solidFill>
                  <a:srgbClr val="9933FF"/>
                </a:solidFill>
                <a:latin typeface="宋体" charset="-122"/>
              </a:rPr>
              <a:t>A</a:t>
            </a:r>
            <a:r>
              <a:rPr lang="en-US" altLang="zh-CN" baseline="-25000" dirty="0" err="1" smtClean="0">
                <a:solidFill>
                  <a:srgbClr val="9933FF"/>
                </a:solidFill>
                <a:latin typeface="宋体" charset="-122"/>
              </a:rPr>
              <a:t>4</a:t>
            </a:r>
            <a:r>
              <a:rPr lang="en-US" altLang="zh-CN" dirty="0" err="1" smtClean="0">
                <a:solidFill>
                  <a:srgbClr val="9933FF"/>
                </a:solidFill>
                <a:latin typeface="宋体" charset="-122"/>
              </a:rPr>
              <a:t>+B</a:t>
            </a:r>
            <a:r>
              <a:rPr lang="en-US" altLang="zh-CN" baseline="-25000" dirty="0" err="1" smtClean="0">
                <a:solidFill>
                  <a:srgbClr val="9933FF"/>
                </a:solidFill>
                <a:latin typeface="宋体" charset="-122"/>
              </a:rPr>
              <a:t>4</a:t>
            </a:r>
            <a:r>
              <a:rPr lang="en-US" altLang="zh-CN" dirty="0" smtClean="0">
                <a:solidFill>
                  <a:srgbClr val="9933FF"/>
                </a:solidFill>
                <a:latin typeface="宋体" charset="-122"/>
              </a:rPr>
              <a:t>)</a:t>
            </a:r>
            <a:r>
              <a:rPr lang="zh-CN" altLang="en-US" dirty="0" smtClean="0">
                <a:solidFill>
                  <a:srgbClr val="9933FF"/>
                </a:solidFill>
                <a:latin typeface="宋体" charset="-122"/>
              </a:rPr>
              <a:t>；</a:t>
            </a:r>
          </a:p>
          <a:p>
            <a:pPr lvl="2">
              <a:spcBef>
                <a:spcPct val="50000"/>
              </a:spcBef>
            </a:pPr>
            <a:r>
              <a:rPr lang="zh-CN" altLang="en-US" dirty="0" smtClean="0">
                <a:latin typeface="宋体" charset="-122"/>
              </a:rPr>
              <a:t>然后求总的乘积结果。</a:t>
            </a:r>
          </a:p>
          <a:p>
            <a:pPr lvl="1">
              <a:spcBef>
                <a:spcPct val="50000"/>
              </a:spcBef>
              <a:buFont typeface="Wingdings" pitchFamily="2" charset="2"/>
              <a:buNone/>
            </a:pPr>
            <a:r>
              <a:rPr lang="zh-CN" altLang="en-US" dirty="0" smtClean="0">
                <a:latin typeface="宋体" charset="-122"/>
                <a:ea typeface="宋体" charset="-122"/>
              </a:rPr>
              <a:t>（</a:t>
            </a:r>
            <a:r>
              <a:rPr lang="en-US" altLang="zh-CN" dirty="0" smtClean="0">
                <a:latin typeface="宋体" charset="-122"/>
                <a:ea typeface="宋体" charset="-122"/>
              </a:rPr>
              <a:t>2</a:t>
            </a:r>
            <a:r>
              <a:rPr lang="zh-CN" altLang="en-US" dirty="0" smtClean="0">
                <a:latin typeface="宋体" charset="-122"/>
                <a:ea typeface="宋体" charset="-122"/>
              </a:rPr>
              <a:t>）画出时空图 </a:t>
            </a:r>
            <a:endParaRPr lang="zh-CN" altLang="en-US" dirty="0">
              <a:latin typeface="宋体" charset="-122"/>
              <a:ea typeface="宋体" charset="-122"/>
            </a:endParaRPr>
          </a:p>
        </p:txBody>
      </p:sp>
    </p:spTree>
    <p:extLst>
      <p:ext uri="{BB962C8B-B14F-4D97-AF65-F5344CB8AC3E}">
        <p14:creationId xmlns:p14="http://schemas.microsoft.com/office/powerpoint/2010/main" val="3287289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2"/>
          <p:cNvSpPr txBox="1">
            <a:spLocks/>
          </p:cNvSpPr>
          <p:nvPr/>
        </p:nvSpPr>
        <p:spPr>
          <a:xfrm>
            <a:off x="3186756" y="131699"/>
            <a:ext cx="5841747" cy="769441"/>
          </a:xfrm>
          <a:prstGeom prst="rect">
            <a:avLst/>
          </a:prstGeom>
        </p:spPr>
        <p:txBody>
          <a:bodyPr vert="horz" wrap="none" lIns="91440" tIns="45720" rIns="91440" bIns="45720" rtlCol="0" anchor="ctr">
            <a:normAutofit fontScale="97500" lnSpcReduction="10000"/>
          </a:bodyPr>
          <a:lstStyle>
            <a:lvl1pPr algn="l" defTabSz="914400" rtl="0" eaLnBrk="1" latinLnBrk="0" hangingPunct="1">
              <a:spcBef>
                <a:spcPct val="0"/>
              </a:spcBef>
              <a:buNone/>
              <a:defRPr sz="4000" b="1" kern="1200" baseline="0">
                <a:solidFill>
                  <a:schemeClr val="bg1"/>
                </a:solidFill>
                <a:latin typeface="+mn-lt"/>
                <a:ea typeface="+mj-ea"/>
                <a:cs typeface="+mj-cs"/>
              </a:defRPr>
            </a:lvl1pPr>
          </a:lstStyle>
          <a:p>
            <a:r>
              <a:rPr lang="en-US" altLang="zh-CN" sz="2400" dirty="0" smtClean="0"/>
              <a:t>2.3</a:t>
            </a:r>
            <a:r>
              <a:rPr lang="zh-CN" altLang="en-US" sz="2400" dirty="0" smtClean="0"/>
              <a:t>流水线</a:t>
            </a:r>
            <a:r>
              <a:rPr lang="zh-CN" altLang="en-US" sz="2400" dirty="0"/>
              <a:t>的性能指标</a:t>
            </a:r>
          </a:p>
          <a:p>
            <a:r>
              <a:rPr lang="en-US" altLang="zh-CN" sz="2400" dirty="0" smtClean="0"/>
              <a:t>&gt;&gt;</a:t>
            </a:r>
            <a:r>
              <a:rPr lang="zh-CN" altLang="en-US" sz="2400" dirty="0"/>
              <a:t>流水线的性能分析举例</a:t>
            </a:r>
          </a:p>
        </p:txBody>
      </p:sp>
      <p:sp>
        <p:nvSpPr>
          <p:cNvPr id="10" name="Rectangle 3" descr="Rectangle: Click to edit Master text styles&#10;Second level&#10;Third level&#10;Fourth level&#10;Fifth level"/>
          <p:cNvSpPr txBox="1">
            <a:spLocks noChangeArrowheads="1"/>
          </p:cNvSpPr>
          <p:nvPr/>
        </p:nvSpPr>
        <p:spPr>
          <a:xfrm>
            <a:off x="28159" y="1027261"/>
            <a:ext cx="9000344" cy="3289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00" indent="-317500">
              <a:buFont typeface="Wingdings" pitchFamily="2" charset="2"/>
              <a:buNone/>
            </a:pPr>
            <a:r>
              <a:rPr lang="zh-CN" altLang="en-US" dirty="0" smtClean="0">
                <a:latin typeface="宋体" charset="-122"/>
                <a:ea typeface="宋体" charset="-122"/>
              </a:rPr>
              <a:t>例</a:t>
            </a:r>
            <a:r>
              <a:rPr lang="en-US" altLang="zh-CN" dirty="0" smtClean="0">
                <a:latin typeface="宋体" charset="-122"/>
                <a:ea typeface="宋体" charset="-122"/>
              </a:rPr>
              <a:t>1</a:t>
            </a:r>
            <a:endParaRPr lang="zh-CN" altLang="en-US" dirty="0">
              <a:solidFill>
                <a:srgbClr val="000000"/>
              </a:solidFill>
              <a:latin typeface="宋体" charset="-122"/>
              <a:ea typeface="宋体" charset="-122"/>
            </a:endParaRPr>
          </a:p>
        </p:txBody>
      </p:sp>
      <p:graphicFrame>
        <p:nvGraphicFramePr>
          <p:cNvPr id="2" name="对象 1"/>
          <p:cNvGraphicFramePr>
            <a:graphicFrameLocks noChangeAspect="1"/>
          </p:cNvGraphicFramePr>
          <p:nvPr>
            <p:extLst/>
          </p:nvPr>
        </p:nvGraphicFramePr>
        <p:xfrm>
          <a:off x="1331640" y="1027261"/>
          <a:ext cx="6985000" cy="1676400"/>
        </p:xfrm>
        <a:graphic>
          <a:graphicData uri="http://schemas.openxmlformats.org/presentationml/2006/ole">
            <mc:AlternateContent xmlns:mc="http://schemas.openxmlformats.org/markup-compatibility/2006">
              <mc:Choice xmlns:v="urn:schemas-microsoft-com:vml" Requires="v">
                <p:oleObj spid="_x0000_s43802" name="Picture2" r:id="rId4" imgW="4114037" imgH="990727" progId="Word.Picture.8">
                  <p:embed/>
                </p:oleObj>
              </mc:Choice>
              <mc:Fallback>
                <p:oleObj name="Picture2" r:id="rId4" imgW="4114037" imgH="990727"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027261"/>
                        <a:ext cx="69850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4"/>
          <p:cNvSpPr txBox="1">
            <a:spLocks noChangeArrowheads="1"/>
          </p:cNvSpPr>
          <p:nvPr/>
        </p:nvSpPr>
        <p:spPr>
          <a:xfrm>
            <a:off x="135843" y="2420888"/>
            <a:ext cx="8784976" cy="3457575"/>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buFontTx/>
              <a:buNone/>
            </a:pPr>
            <a:r>
              <a:rPr lang="zh-CN" altLang="en-US" dirty="0" smtClean="0">
                <a:latin typeface="宋体" charset="-122"/>
                <a:ea typeface="宋体" charset="-122"/>
              </a:rPr>
              <a:t>解</a:t>
            </a:r>
            <a:r>
              <a:rPr lang="zh-CN" altLang="en-US" dirty="0" smtClean="0">
                <a:latin typeface="宋体" charset="-122"/>
                <a:ea typeface="宋体" charset="-122"/>
                <a:sym typeface="Wingdings" pitchFamily="2" charset="2"/>
              </a:rPr>
              <a:t>：</a:t>
            </a:r>
            <a:endParaRPr lang="zh-CN" altLang="en-US" dirty="0">
              <a:latin typeface="宋体" charset="-122"/>
              <a:ea typeface="宋体" charset="-122"/>
            </a:endParaRPr>
          </a:p>
        </p:txBody>
      </p:sp>
      <p:graphicFrame>
        <p:nvGraphicFramePr>
          <p:cNvPr id="3" name="对象 2"/>
          <p:cNvGraphicFramePr>
            <a:graphicFrameLocks noChangeAspect="1"/>
          </p:cNvGraphicFramePr>
          <p:nvPr>
            <p:extLst/>
          </p:nvPr>
        </p:nvGraphicFramePr>
        <p:xfrm>
          <a:off x="166933" y="2996952"/>
          <a:ext cx="6408737" cy="3592512"/>
        </p:xfrm>
        <a:graphic>
          <a:graphicData uri="http://schemas.openxmlformats.org/presentationml/2006/ole">
            <mc:AlternateContent xmlns:mc="http://schemas.openxmlformats.org/markup-compatibility/2006">
              <mc:Choice xmlns:v="urn:schemas-microsoft-com:vml" Requires="v">
                <p:oleObj spid="_x0000_s43803" name="图片" r:id="rId6" imgW="3848418" imgH="2161587" progId="Word.Picture.8">
                  <p:embed/>
                </p:oleObj>
              </mc:Choice>
              <mc:Fallback>
                <p:oleObj name="图片" r:id="rId6" imgW="3848418" imgH="2161587"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933" y="2996952"/>
                        <a:ext cx="6408737" cy="359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nvPr>
        </p:nvGraphicFramePr>
        <p:xfrm>
          <a:off x="7855044" y="3079672"/>
          <a:ext cx="1152525" cy="660400"/>
        </p:xfrm>
        <a:graphic>
          <a:graphicData uri="http://schemas.openxmlformats.org/presentationml/2006/ole">
            <mc:AlternateContent xmlns:mc="http://schemas.openxmlformats.org/markup-compatibility/2006">
              <mc:Choice xmlns:v="urn:schemas-microsoft-com:vml" Requires="v">
                <p:oleObj spid="_x0000_s43804" name="公式" r:id="rId8" imgW="685800" imgH="393700" progId="Equation.3">
                  <p:embed/>
                </p:oleObj>
              </mc:Choice>
              <mc:Fallback>
                <p:oleObj name="公式" r:id="rId8" imgW="685800" imgH="393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5044" y="3079672"/>
                        <a:ext cx="1152525" cy="660400"/>
                      </a:xfrm>
                      <a:prstGeom prst="rect">
                        <a:avLst/>
                      </a:prstGeom>
                      <a:noFill/>
                      <a:ln>
                        <a:noFill/>
                      </a:ln>
                      <a:extLst>
                        <a:ext uri="{909E8E84-426E-40DD-AFC4-6F175D3DCCD1}">
                          <a14:hiddenFill xmlns:a14="http://schemas.microsoft.com/office/drawing/2010/main">
                            <a:solidFill>
                              <a:srgbClr val="EEEEE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nvPr>
        </p:nvGraphicFramePr>
        <p:xfrm>
          <a:off x="6660232" y="3806775"/>
          <a:ext cx="1441450" cy="685800"/>
        </p:xfrm>
        <a:graphic>
          <a:graphicData uri="http://schemas.openxmlformats.org/presentationml/2006/ole">
            <mc:AlternateContent xmlns:mc="http://schemas.openxmlformats.org/markup-compatibility/2006">
              <mc:Choice xmlns:v="urn:schemas-microsoft-com:vml" Requires="v">
                <p:oleObj spid="_x0000_s43805" name="公式" r:id="rId10" imgW="774364" imgH="368140" progId="Equation.3">
                  <p:embed/>
                </p:oleObj>
              </mc:Choice>
              <mc:Fallback>
                <p:oleObj name="公式" r:id="rId10" imgW="774364" imgH="3681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60232" y="3806775"/>
                        <a:ext cx="1441450" cy="685800"/>
                      </a:xfrm>
                      <a:prstGeom prst="rect">
                        <a:avLst/>
                      </a:prstGeom>
                      <a:noFill/>
                      <a:ln>
                        <a:noFill/>
                      </a:ln>
                      <a:extLst>
                        <a:ext uri="{909E8E84-426E-40DD-AFC4-6F175D3DCCD1}">
                          <a14:hiddenFill xmlns:a14="http://schemas.microsoft.com/office/drawing/2010/main">
                            <a:solidFill>
                              <a:srgbClr val="EEEEE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nvPr>
        </p:nvGraphicFramePr>
        <p:xfrm>
          <a:off x="6466732" y="5013176"/>
          <a:ext cx="2550182" cy="718889"/>
        </p:xfrm>
        <a:graphic>
          <a:graphicData uri="http://schemas.openxmlformats.org/presentationml/2006/ole">
            <mc:AlternateContent xmlns:mc="http://schemas.openxmlformats.org/markup-compatibility/2006">
              <mc:Choice xmlns:v="urn:schemas-microsoft-com:vml" Requires="v">
                <p:oleObj spid="_x0000_s43806" name="公式" r:id="rId12" imgW="1308100" imgH="368300" progId="Equation.3">
                  <p:embed/>
                </p:oleObj>
              </mc:Choice>
              <mc:Fallback>
                <p:oleObj name="公式" r:id="rId12" imgW="1308100" imgH="3683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66732" y="5013176"/>
                        <a:ext cx="2550182" cy="718889"/>
                      </a:xfrm>
                      <a:prstGeom prst="rect">
                        <a:avLst/>
                      </a:prstGeom>
                      <a:noFill/>
                      <a:ln>
                        <a:noFill/>
                      </a:ln>
                    </p:spPr>
                  </p:pic>
                </p:oleObj>
              </mc:Fallback>
            </mc:AlternateContent>
          </a:graphicData>
        </a:graphic>
      </p:graphicFrame>
      <p:sp>
        <p:nvSpPr>
          <p:cNvPr id="11" name="矩形 10"/>
          <p:cNvSpPr/>
          <p:nvPr/>
        </p:nvSpPr>
        <p:spPr>
          <a:xfrm>
            <a:off x="6516216" y="3225206"/>
            <a:ext cx="1338828" cy="369332"/>
          </a:xfrm>
          <a:prstGeom prst="rect">
            <a:avLst/>
          </a:prstGeom>
        </p:spPr>
        <p:txBody>
          <a:bodyPr wrap="none">
            <a:spAutoFit/>
          </a:bodyPr>
          <a:lstStyle/>
          <a:p>
            <a:r>
              <a:rPr lang="zh-CN" altLang="en-US" dirty="0"/>
              <a:t>实际吞吐率</a:t>
            </a:r>
          </a:p>
        </p:txBody>
      </p:sp>
      <p:graphicFrame>
        <p:nvGraphicFramePr>
          <p:cNvPr id="12" name="对象 11"/>
          <p:cNvGraphicFramePr>
            <a:graphicFrameLocks noChangeAspect="1"/>
          </p:cNvGraphicFramePr>
          <p:nvPr>
            <p:extLst/>
          </p:nvPr>
        </p:nvGraphicFramePr>
        <p:xfrm>
          <a:off x="6663022" y="2242915"/>
          <a:ext cx="1045215" cy="857992"/>
        </p:xfrm>
        <a:graphic>
          <a:graphicData uri="http://schemas.openxmlformats.org/presentationml/2006/ole">
            <mc:AlternateContent xmlns:mc="http://schemas.openxmlformats.org/markup-compatibility/2006">
              <mc:Choice xmlns:v="urn:schemas-microsoft-com:vml" Requires="v">
                <p:oleObj spid="_x0000_s43807" name="公式" r:id="rId14" imgW="494870" imgH="406048" progId="Equation.3">
                  <p:embed/>
                </p:oleObj>
              </mc:Choice>
              <mc:Fallback>
                <p:oleObj name="公式" r:id="rId14" imgW="494870" imgH="406048"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63022" y="2242915"/>
                        <a:ext cx="1045215" cy="857992"/>
                      </a:xfrm>
                      <a:prstGeom prst="rect">
                        <a:avLst/>
                      </a:prstGeom>
                      <a:solidFill>
                        <a:srgbClr val="F0F0F0"/>
                      </a:solidFill>
                      <a:ln>
                        <a:noFill/>
                      </a:ln>
                      <a:effectLst/>
                    </p:spPr>
                  </p:pic>
                </p:oleObj>
              </mc:Fallback>
            </mc:AlternateContent>
          </a:graphicData>
        </a:graphic>
      </p:graphicFrame>
      <p:graphicFrame>
        <p:nvGraphicFramePr>
          <p:cNvPr id="13" name="对象 12"/>
          <p:cNvGraphicFramePr>
            <a:graphicFrameLocks noChangeAspect="1"/>
          </p:cNvGraphicFramePr>
          <p:nvPr>
            <p:extLst/>
          </p:nvPr>
        </p:nvGraphicFramePr>
        <p:xfrm>
          <a:off x="7855044" y="2269678"/>
          <a:ext cx="905690" cy="804466"/>
        </p:xfrm>
        <a:graphic>
          <a:graphicData uri="http://schemas.openxmlformats.org/presentationml/2006/ole">
            <mc:AlternateContent xmlns:mc="http://schemas.openxmlformats.org/markup-compatibility/2006">
              <mc:Choice xmlns:v="urn:schemas-microsoft-com:vml" Requires="v">
                <p:oleObj spid="_x0000_s43808" name="公式" r:id="rId16" imgW="457002" imgH="406224" progId="Equation.3">
                  <p:embed/>
                </p:oleObj>
              </mc:Choice>
              <mc:Fallback>
                <p:oleObj name="公式" r:id="rId16" imgW="457002" imgH="406224"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55044" y="2269678"/>
                        <a:ext cx="905690" cy="804466"/>
                      </a:xfrm>
                      <a:prstGeom prst="rect">
                        <a:avLst/>
                      </a:prstGeom>
                      <a:solidFill>
                        <a:srgbClr val="F0F0F0"/>
                      </a:solidFill>
                      <a:ln>
                        <a:noFill/>
                      </a:ln>
                      <a:effectLst/>
                    </p:spPr>
                  </p:pic>
                </p:oleObj>
              </mc:Fallback>
            </mc:AlternateContent>
          </a:graphicData>
        </a:graphic>
      </p:graphicFrame>
      <p:graphicFrame>
        <p:nvGraphicFramePr>
          <p:cNvPr id="15" name="对象 14"/>
          <p:cNvGraphicFramePr>
            <a:graphicFrameLocks noChangeAspect="1"/>
          </p:cNvGraphicFramePr>
          <p:nvPr>
            <p:extLst/>
          </p:nvPr>
        </p:nvGraphicFramePr>
        <p:xfrm>
          <a:off x="5559444" y="6021288"/>
          <a:ext cx="3469059" cy="716242"/>
        </p:xfrm>
        <a:graphic>
          <a:graphicData uri="http://schemas.openxmlformats.org/presentationml/2006/ole">
            <mc:AlternateContent xmlns:mc="http://schemas.openxmlformats.org/markup-compatibility/2006">
              <mc:Choice xmlns:v="urn:schemas-microsoft-com:vml" Requires="v">
                <p:oleObj spid="_x0000_s43809" name="公式" r:id="rId18" imgW="1905000" imgH="393700" progId="Equation.3">
                  <p:embed/>
                </p:oleObj>
              </mc:Choice>
              <mc:Fallback>
                <p:oleObj name="公式" r:id="rId18" imgW="1905000" imgH="3937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59444" y="6021288"/>
                        <a:ext cx="3469059" cy="716242"/>
                      </a:xfrm>
                      <a:prstGeom prst="rect">
                        <a:avLst/>
                      </a:prstGeom>
                      <a:solidFill>
                        <a:srgbClr val="F0F0F0"/>
                      </a:solidFill>
                      <a:ln>
                        <a:noFill/>
                      </a:ln>
                      <a:effectLst/>
                    </p:spPr>
                  </p:pic>
                </p:oleObj>
              </mc:Fallback>
            </mc:AlternateContent>
          </a:graphicData>
        </a:graphic>
      </p:graphicFrame>
    </p:spTree>
    <p:extLst>
      <p:ext uri="{BB962C8B-B14F-4D97-AF65-F5344CB8AC3E}">
        <p14:creationId xmlns:p14="http://schemas.microsoft.com/office/powerpoint/2010/main" val="2912649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2"/>
          <p:cNvSpPr txBox="1">
            <a:spLocks/>
          </p:cNvSpPr>
          <p:nvPr/>
        </p:nvSpPr>
        <p:spPr>
          <a:xfrm>
            <a:off x="3186756" y="131699"/>
            <a:ext cx="5841747" cy="769441"/>
          </a:xfrm>
          <a:prstGeom prst="rect">
            <a:avLst/>
          </a:prstGeom>
        </p:spPr>
        <p:txBody>
          <a:bodyPr vert="horz" wrap="none" lIns="91440" tIns="45720" rIns="91440" bIns="45720" rtlCol="0" anchor="ctr">
            <a:normAutofit fontScale="97500" lnSpcReduction="10000"/>
          </a:bodyPr>
          <a:lstStyle>
            <a:lvl1pPr algn="l" defTabSz="914400" rtl="0" eaLnBrk="1" latinLnBrk="0" hangingPunct="1">
              <a:spcBef>
                <a:spcPct val="0"/>
              </a:spcBef>
              <a:buNone/>
              <a:defRPr sz="4000" b="1" kern="1200" baseline="0">
                <a:solidFill>
                  <a:schemeClr val="bg1"/>
                </a:solidFill>
                <a:latin typeface="+mn-lt"/>
                <a:ea typeface="+mj-ea"/>
                <a:cs typeface="+mj-cs"/>
              </a:defRPr>
            </a:lvl1pPr>
          </a:lstStyle>
          <a:p>
            <a:r>
              <a:rPr lang="en-US" altLang="zh-CN" sz="2400" dirty="0" smtClean="0"/>
              <a:t>2.3</a:t>
            </a:r>
            <a:r>
              <a:rPr lang="zh-CN" altLang="en-US" sz="2400" dirty="0" smtClean="0"/>
              <a:t>流水线</a:t>
            </a:r>
            <a:r>
              <a:rPr lang="zh-CN" altLang="en-US" sz="2400" dirty="0"/>
              <a:t>的性能指标</a:t>
            </a:r>
          </a:p>
          <a:p>
            <a:r>
              <a:rPr lang="en-US" altLang="zh-CN" sz="2400" dirty="0" smtClean="0"/>
              <a:t>&gt;&gt;</a:t>
            </a:r>
            <a:r>
              <a:rPr lang="zh-CN" altLang="en-US" sz="2400" dirty="0"/>
              <a:t>流水线的性能分析举例</a:t>
            </a:r>
          </a:p>
        </p:txBody>
      </p:sp>
      <p:sp>
        <p:nvSpPr>
          <p:cNvPr id="10" name="Rectangle 3" descr="Rectangle: Click to edit Master text styles&#10;Second level&#10;Third level&#10;Fourth level&#10;Fifth level"/>
          <p:cNvSpPr txBox="1">
            <a:spLocks noChangeArrowheads="1"/>
          </p:cNvSpPr>
          <p:nvPr/>
        </p:nvSpPr>
        <p:spPr>
          <a:xfrm>
            <a:off x="28159" y="1027261"/>
            <a:ext cx="9000344" cy="3289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00" indent="-317500">
              <a:buFont typeface="Wingdings" pitchFamily="2" charset="2"/>
              <a:buNone/>
            </a:pPr>
            <a:r>
              <a:rPr lang="zh-CN" altLang="en-US" dirty="0" smtClean="0">
                <a:latin typeface="宋体" charset="-122"/>
                <a:ea typeface="宋体" charset="-122"/>
              </a:rPr>
              <a:t>例</a:t>
            </a:r>
            <a:r>
              <a:rPr lang="en-US" altLang="zh-CN" dirty="0" smtClean="0">
                <a:latin typeface="宋体" charset="-122"/>
                <a:ea typeface="宋体" charset="-122"/>
              </a:rPr>
              <a:t>1</a:t>
            </a:r>
            <a:endParaRPr lang="zh-CN" altLang="en-US" dirty="0">
              <a:solidFill>
                <a:srgbClr val="000000"/>
              </a:solidFill>
              <a:latin typeface="宋体" charset="-122"/>
              <a:ea typeface="宋体" charset="-122"/>
            </a:endParaRPr>
          </a:p>
        </p:txBody>
      </p:sp>
      <p:graphicFrame>
        <p:nvGraphicFramePr>
          <p:cNvPr id="2" name="对象 1"/>
          <p:cNvGraphicFramePr>
            <a:graphicFrameLocks noChangeAspect="1"/>
          </p:cNvGraphicFramePr>
          <p:nvPr>
            <p:extLst/>
          </p:nvPr>
        </p:nvGraphicFramePr>
        <p:xfrm>
          <a:off x="1331640" y="1027261"/>
          <a:ext cx="6985000" cy="1676400"/>
        </p:xfrm>
        <a:graphic>
          <a:graphicData uri="http://schemas.openxmlformats.org/presentationml/2006/ole">
            <mc:AlternateContent xmlns:mc="http://schemas.openxmlformats.org/markup-compatibility/2006">
              <mc:Choice xmlns:v="urn:schemas-microsoft-com:vml" Requires="v">
                <p:oleObj spid="_x0000_s34472" name="Picture2" r:id="rId4" imgW="4114037" imgH="990727" progId="Word.Picture.8">
                  <p:embed/>
                </p:oleObj>
              </mc:Choice>
              <mc:Fallback>
                <p:oleObj name="Picture2" r:id="rId4" imgW="4114037" imgH="990727"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027261"/>
                        <a:ext cx="69850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4"/>
          <p:cNvSpPr txBox="1">
            <a:spLocks noChangeArrowheads="1"/>
          </p:cNvSpPr>
          <p:nvPr/>
        </p:nvSpPr>
        <p:spPr>
          <a:xfrm>
            <a:off x="107504" y="2995759"/>
            <a:ext cx="8784976" cy="3457575"/>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buFontTx/>
              <a:buNone/>
            </a:pPr>
            <a:r>
              <a:rPr lang="zh-CN" altLang="en-US" dirty="0" smtClean="0">
                <a:latin typeface="宋体" charset="-122"/>
                <a:ea typeface="宋体" charset="-122"/>
              </a:rPr>
              <a:t>解</a:t>
            </a:r>
            <a:r>
              <a:rPr lang="zh-CN" altLang="en-US" dirty="0" smtClean="0">
                <a:latin typeface="宋体" charset="-122"/>
                <a:ea typeface="宋体" charset="-122"/>
                <a:sym typeface="Wingdings" pitchFamily="2" charset="2"/>
              </a:rPr>
              <a:t>：</a:t>
            </a:r>
            <a:endParaRPr lang="zh-CN" altLang="en-US" dirty="0">
              <a:latin typeface="宋体" charset="-122"/>
              <a:ea typeface="宋体" charset="-122"/>
            </a:endParaRPr>
          </a:p>
        </p:txBody>
      </p:sp>
      <p:sp>
        <p:nvSpPr>
          <p:cNvPr id="11" name="Text Box 7"/>
          <p:cNvSpPr txBox="1">
            <a:spLocks noChangeArrowheads="1"/>
          </p:cNvSpPr>
          <p:nvPr/>
        </p:nvSpPr>
        <p:spPr bwMode="auto">
          <a:xfrm>
            <a:off x="899592" y="3017711"/>
            <a:ext cx="6481762"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Clr>
                <a:schemeClr val="tx1"/>
              </a:buClr>
              <a:buFont typeface="Wingdings" pitchFamily="2" charset="2"/>
              <a:buNone/>
            </a:pPr>
            <a:r>
              <a:rPr lang="zh-CN" altLang="en-US" sz="2800" b="1" dirty="0">
                <a:latin typeface="宋体" charset="-122"/>
                <a:ea typeface="宋体" charset="-122"/>
              </a:rPr>
              <a:t>（</a:t>
            </a:r>
            <a:r>
              <a:rPr lang="en-US" altLang="zh-CN" sz="2800" b="1" dirty="0">
                <a:latin typeface="宋体" charset="-122"/>
                <a:ea typeface="宋体" charset="-122"/>
              </a:rPr>
              <a:t>3</a:t>
            </a:r>
            <a:r>
              <a:rPr lang="zh-CN" altLang="en-US" sz="2800" b="1" dirty="0">
                <a:latin typeface="宋体" charset="-122"/>
                <a:ea typeface="宋体" charset="-122"/>
              </a:rPr>
              <a:t>）计算性能</a:t>
            </a:r>
          </a:p>
          <a:p>
            <a:pPr>
              <a:spcBef>
                <a:spcPct val="50000"/>
              </a:spcBef>
            </a:pPr>
            <a:endParaRPr lang="en-US" altLang="zh-CN" sz="2800" b="1" dirty="0">
              <a:latin typeface="宋体" charset="-122"/>
              <a:ea typeface="宋体" charset="-122"/>
            </a:endParaRPr>
          </a:p>
        </p:txBody>
      </p:sp>
      <p:sp>
        <p:nvSpPr>
          <p:cNvPr id="12" name="Rectangle 3" descr="Rectangle: Click to edit Master text styles&#10;Second level&#10;Third level&#10;Fourth level&#10;Fifth level"/>
          <p:cNvSpPr txBox="1">
            <a:spLocks noChangeArrowheads="1"/>
          </p:cNvSpPr>
          <p:nvPr/>
        </p:nvSpPr>
        <p:spPr>
          <a:xfrm>
            <a:off x="323527" y="3609075"/>
            <a:ext cx="8704975" cy="8413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r>
              <a:rPr lang="zh-CN" altLang="en-US" dirty="0" smtClean="0">
                <a:latin typeface="宋体" charset="-122"/>
              </a:rPr>
              <a:t> 在</a:t>
            </a:r>
            <a:r>
              <a:rPr lang="en-US" altLang="zh-CN" dirty="0" smtClean="0">
                <a:solidFill>
                  <a:srgbClr val="9933FF"/>
                </a:solidFill>
                <a:latin typeface="宋体" charset="-122"/>
              </a:rPr>
              <a:t>18</a:t>
            </a:r>
            <a:r>
              <a:rPr lang="zh-CN" altLang="en-US" dirty="0" smtClean="0">
                <a:latin typeface="宋体" charset="-122"/>
              </a:rPr>
              <a:t>个</a:t>
            </a:r>
            <a:r>
              <a:rPr lang="zh-CN" altLang="en-US" dirty="0" smtClean="0">
                <a:solidFill>
                  <a:srgbClr val="9933FF"/>
                </a:solidFill>
                <a:latin typeface="宋体" charset="-122"/>
              </a:rPr>
              <a:t>△</a:t>
            </a:r>
            <a:r>
              <a:rPr lang="en-US" altLang="zh-CN" i="1" dirty="0" smtClean="0">
                <a:solidFill>
                  <a:srgbClr val="9933FF"/>
                </a:solidFill>
                <a:latin typeface="宋体" charset="-122"/>
              </a:rPr>
              <a:t>t</a:t>
            </a:r>
            <a:r>
              <a:rPr lang="zh-CN" altLang="en-US" dirty="0" smtClean="0">
                <a:latin typeface="宋体" charset="-122"/>
              </a:rPr>
              <a:t>时间中，给出了</a:t>
            </a:r>
            <a:r>
              <a:rPr lang="en-US" altLang="zh-CN" dirty="0" smtClean="0">
                <a:solidFill>
                  <a:srgbClr val="9933FF"/>
                </a:solidFill>
                <a:latin typeface="宋体" charset="-122"/>
              </a:rPr>
              <a:t>7</a:t>
            </a:r>
            <a:r>
              <a:rPr lang="zh-CN" altLang="en-US" dirty="0" smtClean="0">
                <a:solidFill>
                  <a:srgbClr val="080808"/>
                </a:solidFill>
                <a:latin typeface="宋体" charset="-122"/>
              </a:rPr>
              <a:t>个</a:t>
            </a:r>
            <a:r>
              <a:rPr lang="zh-CN" altLang="en-US" dirty="0" smtClean="0">
                <a:latin typeface="宋体" charset="-122"/>
              </a:rPr>
              <a:t>结果。吞吐率为：</a:t>
            </a:r>
            <a:r>
              <a:rPr lang="zh-CN" altLang="en-US" sz="1800" dirty="0" smtClean="0"/>
              <a:t> </a:t>
            </a:r>
            <a:endParaRPr lang="zh-CN" altLang="en-US" sz="1800" dirty="0"/>
          </a:p>
        </p:txBody>
      </p:sp>
      <p:graphicFrame>
        <p:nvGraphicFramePr>
          <p:cNvPr id="3" name="对象 2"/>
          <p:cNvGraphicFramePr>
            <a:graphicFrameLocks noChangeAspect="1"/>
          </p:cNvGraphicFramePr>
          <p:nvPr>
            <p:extLst/>
          </p:nvPr>
        </p:nvGraphicFramePr>
        <p:xfrm>
          <a:off x="2987824" y="4174828"/>
          <a:ext cx="1296988" cy="736600"/>
        </p:xfrm>
        <a:graphic>
          <a:graphicData uri="http://schemas.openxmlformats.org/presentationml/2006/ole">
            <mc:AlternateContent xmlns:mc="http://schemas.openxmlformats.org/markup-compatibility/2006">
              <mc:Choice xmlns:v="urn:schemas-microsoft-com:vml" Requires="v">
                <p:oleObj spid="_x0000_s34473" name="公式" r:id="rId6" imgW="685800" imgH="393700" progId="Equation.3">
                  <p:embed/>
                </p:oleObj>
              </mc:Choice>
              <mc:Fallback>
                <p:oleObj name="公式" r:id="rId6" imgW="6858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4174828"/>
                        <a:ext cx="1296988" cy="73660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6"/>
          <p:cNvSpPr txBox="1">
            <a:spLocks noChangeArrowheads="1"/>
          </p:cNvSpPr>
          <p:nvPr/>
        </p:nvSpPr>
        <p:spPr bwMode="auto">
          <a:xfrm>
            <a:off x="1273208" y="4869160"/>
            <a:ext cx="773703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Clr>
                <a:schemeClr val="hlink"/>
              </a:buClr>
              <a:buSzPct val="60000"/>
              <a:buFont typeface="Wingdings" pitchFamily="2" charset="2"/>
              <a:buChar char="l"/>
            </a:pPr>
            <a:r>
              <a:rPr lang="zh-CN" altLang="en-US" sz="2800" b="1" dirty="0" smtClean="0">
                <a:solidFill>
                  <a:srgbClr val="000000"/>
                </a:solidFill>
                <a:latin typeface="宋体" charset="-122"/>
                <a:ea typeface="宋体" charset="-122"/>
              </a:rPr>
              <a:t>不用</a:t>
            </a:r>
            <a:r>
              <a:rPr lang="zh-CN" altLang="en-US" sz="2800" b="1" dirty="0">
                <a:solidFill>
                  <a:srgbClr val="000000"/>
                </a:solidFill>
                <a:latin typeface="宋体" charset="-122"/>
                <a:ea typeface="宋体" charset="-122"/>
              </a:rPr>
              <a:t>流水线，由于一次求和需</a:t>
            </a:r>
            <a:r>
              <a:rPr lang="en-US" altLang="zh-CN" sz="2800" b="1" dirty="0" err="1">
                <a:solidFill>
                  <a:srgbClr val="9933FF"/>
                </a:solidFill>
                <a:latin typeface="宋体" charset="-122"/>
                <a:ea typeface="宋体" charset="-122"/>
              </a:rPr>
              <a:t>6△</a:t>
            </a:r>
            <a:r>
              <a:rPr lang="en-US" altLang="zh-CN" sz="2800" b="1" i="1" dirty="0" err="1">
                <a:solidFill>
                  <a:srgbClr val="9933FF"/>
                </a:solidFill>
                <a:latin typeface="宋体" charset="-122"/>
                <a:ea typeface="宋体" charset="-122"/>
              </a:rPr>
              <a:t>t</a:t>
            </a:r>
            <a:r>
              <a:rPr lang="zh-CN" altLang="en-US" sz="2800" b="1" dirty="0">
                <a:solidFill>
                  <a:srgbClr val="9933FF"/>
                </a:solidFill>
                <a:latin typeface="宋体" charset="-122"/>
                <a:ea typeface="宋体" charset="-122"/>
              </a:rPr>
              <a:t>，</a:t>
            </a:r>
            <a:r>
              <a:rPr lang="zh-CN" altLang="en-US" sz="2800" b="1" dirty="0">
                <a:solidFill>
                  <a:srgbClr val="000000"/>
                </a:solidFill>
                <a:latin typeface="宋体" charset="-122"/>
                <a:ea typeface="宋体" charset="-122"/>
              </a:rPr>
              <a:t>一次求积需</a:t>
            </a:r>
            <a:r>
              <a:rPr lang="en-US" altLang="zh-CN" sz="2800" b="1" dirty="0" err="1">
                <a:solidFill>
                  <a:srgbClr val="9933FF"/>
                </a:solidFill>
                <a:latin typeface="宋体" charset="-122"/>
                <a:ea typeface="宋体" charset="-122"/>
              </a:rPr>
              <a:t>4△</a:t>
            </a:r>
            <a:r>
              <a:rPr lang="en-US" altLang="zh-CN" sz="2800" b="1" i="1" dirty="0" err="1">
                <a:solidFill>
                  <a:srgbClr val="9933FF"/>
                </a:solidFill>
                <a:latin typeface="宋体" charset="-122"/>
                <a:ea typeface="宋体" charset="-122"/>
              </a:rPr>
              <a:t>t</a:t>
            </a:r>
            <a:r>
              <a:rPr lang="zh-CN" altLang="en-US" sz="2800" b="1" dirty="0" smtClean="0">
                <a:solidFill>
                  <a:srgbClr val="9933FF"/>
                </a:solidFill>
                <a:latin typeface="宋体" charset="-122"/>
                <a:ea typeface="宋体" charset="-122"/>
              </a:rPr>
              <a:t>，</a:t>
            </a:r>
            <a:r>
              <a:rPr lang="zh-CN" altLang="en-US" sz="2800" b="1" dirty="0" smtClean="0">
                <a:solidFill>
                  <a:srgbClr val="000000"/>
                </a:solidFill>
                <a:latin typeface="宋体" charset="-122"/>
                <a:ea typeface="宋体" charset="-122"/>
              </a:rPr>
              <a:t>则</a:t>
            </a:r>
            <a:r>
              <a:rPr lang="zh-CN" altLang="en-US" sz="2800" b="1" dirty="0">
                <a:solidFill>
                  <a:srgbClr val="000000"/>
                </a:solidFill>
                <a:latin typeface="宋体" charset="-122"/>
                <a:ea typeface="宋体" charset="-122"/>
              </a:rPr>
              <a:t>产生上述</a:t>
            </a:r>
            <a:r>
              <a:rPr lang="en-US" altLang="zh-CN" sz="2800" b="1" dirty="0">
                <a:solidFill>
                  <a:srgbClr val="000000"/>
                </a:solidFill>
                <a:latin typeface="宋体" charset="-122"/>
                <a:ea typeface="宋体" charset="-122"/>
              </a:rPr>
              <a:t>7</a:t>
            </a:r>
            <a:r>
              <a:rPr lang="zh-CN" altLang="en-US" sz="2800" b="1" dirty="0">
                <a:solidFill>
                  <a:srgbClr val="000000"/>
                </a:solidFill>
                <a:latin typeface="宋体" charset="-122"/>
                <a:ea typeface="宋体" charset="-122"/>
              </a:rPr>
              <a:t>个结果共需</a:t>
            </a:r>
            <a:r>
              <a:rPr lang="zh-CN" altLang="en-US" sz="2800" b="1" dirty="0">
                <a:solidFill>
                  <a:srgbClr val="9933FF"/>
                </a:solidFill>
                <a:latin typeface="宋体" charset="-122"/>
                <a:ea typeface="宋体" charset="-122"/>
              </a:rPr>
              <a:t>（</a:t>
            </a:r>
            <a:r>
              <a:rPr lang="en-US" altLang="zh-CN" sz="2800" b="1" dirty="0">
                <a:solidFill>
                  <a:srgbClr val="9933FF"/>
                </a:solidFill>
                <a:latin typeface="宋体" charset="-122"/>
                <a:ea typeface="宋体" charset="-122"/>
              </a:rPr>
              <a:t>4×6+3×4</a:t>
            </a:r>
            <a:r>
              <a:rPr lang="zh-CN" altLang="en-US" sz="2800" b="1" dirty="0">
                <a:solidFill>
                  <a:srgbClr val="9933FF"/>
                </a:solidFill>
                <a:latin typeface="宋体" charset="-122"/>
                <a:ea typeface="宋体" charset="-122"/>
              </a:rPr>
              <a:t>）△</a:t>
            </a:r>
            <a:r>
              <a:rPr lang="en-US" altLang="zh-CN" sz="2800" b="1" i="1" dirty="0">
                <a:solidFill>
                  <a:srgbClr val="9933FF"/>
                </a:solidFill>
                <a:latin typeface="宋体" charset="-122"/>
                <a:ea typeface="宋体" charset="-122"/>
              </a:rPr>
              <a:t>t</a:t>
            </a:r>
            <a:r>
              <a:rPr lang="en-US" altLang="zh-CN" sz="2800" b="1" dirty="0">
                <a:solidFill>
                  <a:srgbClr val="9933FF"/>
                </a:solidFill>
                <a:latin typeface="宋体" charset="-122"/>
                <a:ea typeface="宋体" charset="-122"/>
              </a:rPr>
              <a:t> = </a:t>
            </a:r>
            <a:r>
              <a:rPr lang="en-US" altLang="zh-CN" sz="2800" b="1" dirty="0" err="1">
                <a:solidFill>
                  <a:srgbClr val="9933FF"/>
                </a:solidFill>
                <a:latin typeface="宋体" charset="-122"/>
                <a:ea typeface="宋体" charset="-122"/>
              </a:rPr>
              <a:t>36△</a:t>
            </a:r>
            <a:r>
              <a:rPr lang="en-US" altLang="zh-CN" sz="2800" b="1" i="1" dirty="0" err="1">
                <a:solidFill>
                  <a:srgbClr val="9933FF"/>
                </a:solidFill>
                <a:latin typeface="宋体" charset="-122"/>
                <a:ea typeface="宋体" charset="-122"/>
              </a:rPr>
              <a:t>t</a:t>
            </a:r>
            <a:r>
              <a:rPr lang="en-US" altLang="zh-CN" sz="2800" b="1" dirty="0">
                <a:solidFill>
                  <a:srgbClr val="000000"/>
                </a:solidFill>
                <a:latin typeface="宋体" charset="-122"/>
                <a:ea typeface="宋体" charset="-122"/>
              </a:rPr>
              <a:t> </a:t>
            </a:r>
            <a:r>
              <a:rPr lang="en-US" altLang="zh-CN" sz="2800" b="1" dirty="0" smtClean="0">
                <a:solidFill>
                  <a:srgbClr val="000000"/>
                </a:solidFill>
                <a:latin typeface="宋体" charset="-122"/>
                <a:ea typeface="宋体" charset="-122"/>
              </a:rPr>
              <a:t> </a:t>
            </a:r>
            <a:r>
              <a:rPr lang="zh-CN" altLang="en-US" sz="2800" b="1" dirty="0" smtClean="0">
                <a:solidFill>
                  <a:srgbClr val="000000"/>
                </a:solidFill>
                <a:latin typeface="宋体" charset="-122"/>
                <a:ea typeface="宋体" charset="-122"/>
              </a:rPr>
              <a:t>加速比</a:t>
            </a:r>
            <a:r>
              <a:rPr lang="zh-CN" altLang="en-US" sz="2800" b="1" dirty="0">
                <a:solidFill>
                  <a:srgbClr val="000000"/>
                </a:solidFill>
                <a:latin typeface="宋体" charset="-122"/>
                <a:ea typeface="宋体" charset="-122"/>
              </a:rPr>
              <a:t>为： </a:t>
            </a:r>
          </a:p>
        </p:txBody>
      </p:sp>
      <p:graphicFrame>
        <p:nvGraphicFramePr>
          <p:cNvPr id="4" name="对象 3"/>
          <p:cNvGraphicFramePr>
            <a:graphicFrameLocks noChangeAspect="1"/>
          </p:cNvGraphicFramePr>
          <p:nvPr>
            <p:extLst/>
          </p:nvPr>
        </p:nvGraphicFramePr>
        <p:xfrm>
          <a:off x="5868144" y="6002429"/>
          <a:ext cx="1657350" cy="787400"/>
        </p:xfrm>
        <a:graphic>
          <a:graphicData uri="http://schemas.openxmlformats.org/presentationml/2006/ole">
            <mc:AlternateContent xmlns:mc="http://schemas.openxmlformats.org/markup-compatibility/2006">
              <mc:Choice xmlns:v="urn:schemas-microsoft-com:vml" Requires="v">
                <p:oleObj spid="_x0000_s34474" name="公式" r:id="rId8" imgW="774364" imgH="368140" progId="Equation.3">
                  <p:embed/>
                </p:oleObj>
              </mc:Choice>
              <mc:Fallback>
                <p:oleObj name="公式" r:id="rId8" imgW="774364" imgH="3681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8144" y="6002429"/>
                        <a:ext cx="1657350" cy="787400"/>
                      </a:xfrm>
                      <a:prstGeom prst="rect">
                        <a:avLst/>
                      </a:prstGeom>
                      <a:solidFill>
                        <a:srgbClr val="EEEEE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423415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2"/>
          <p:cNvSpPr txBox="1">
            <a:spLocks/>
          </p:cNvSpPr>
          <p:nvPr/>
        </p:nvSpPr>
        <p:spPr>
          <a:xfrm>
            <a:off x="3186756" y="131699"/>
            <a:ext cx="5841747" cy="769441"/>
          </a:xfrm>
          <a:prstGeom prst="rect">
            <a:avLst/>
          </a:prstGeom>
        </p:spPr>
        <p:txBody>
          <a:bodyPr vert="horz" wrap="none" lIns="91440" tIns="45720" rIns="91440" bIns="45720" rtlCol="0" anchor="ctr">
            <a:normAutofit fontScale="97500" lnSpcReduction="10000"/>
          </a:bodyPr>
          <a:lstStyle>
            <a:lvl1pPr algn="l" defTabSz="914400" rtl="0" eaLnBrk="1" latinLnBrk="0" hangingPunct="1">
              <a:spcBef>
                <a:spcPct val="0"/>
              </a:spcBef>
              <a:buNone/>
              <a:defRPr sz="4000" b="1" kern="1200" baseline="0">
                <a:solidFill>
                  <a:schemeClr val="bg1"/>
                </a:solidFill>
                <a:latin typeface="+mn-lt"/>
                <a:ea typeface="+mj-ea"/>
                <a:cs typeface="+mj-cs"/>
              </a:defRPr>
            </a:lvl1pPr>
          </a:lstStyle>
          <a:p>
            <a:r>
              <a:rPr lang="en-US" altLang="zh-CN" sz="2400" dirty="0" smtClean="0"/>
              <a:t>2.3</a:t>
            </a:r>
            <a:r>
              <a:rPr lang="zh-CN" altLang="en-US" sz="2400" dirty="0" smtClean="0"/>
              <a:t>流水线</a:t>
            </a:r>
            <a:r>
              <a:rPr lang="zh-CN" altLang="en-US" sz="2400" dirty="0"/>
              <a:t>的性能指标</a:t>
            </a:r>
          </a:p>
          <a:p>
            <a:r>
              <a:rPr lang="en-US" altLang="zh-CN" sz="2400" dirty="0" smtClean="0"/>
              <a:t>&gt;&gt;</a:t>
            </a:r>
            <a:r>
              <a:rPr lang="zh-CN" altLang="en-US" sz="2400" dirty="0"/>
              <a:t>流水线的性能分析举例</a:t>
            </a:r>
          </a:p>
        </p:txBody>
      </p:sp>
      <p:sp>
        <p:nvSpPr>
          <p:cNvPr id="10" name="Rectangle 3" descr="Rectangle: Click to edit Master text styles&#10;Second level&#10;Third level&#10;Fourth level&#10;Fifth level"/>
          <p:cNvSpPr txBox="1">
            <a:spLocks noChangeArrowheads="1"/>
          </p:cNvSpPr>
          <p:nvPr/>
        </p:nvSpPr>
        <p:spPr>
          <a:xfrm>
            <a:off x="28159" y="1027261"/>
            <a:ext cx="9000344" cy="3289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00" indent="-317500">
              <a:buFont typeface="Wingdings" pitchFamily="2" charset="2"/>
              <a:buNone/>
            </a:pPr>
            <a:r>
              <a:rPr lang="zh-CN" altLang="en-US" dirty="0" smtClean="0">
                <a:latin typeface="宋体" charset="-122"/>
                <a:ea typeface="宋体" charset="-122"/>
              </a:rPr>
              <a:t>例</a:t>
            </a:r>
            <a:r>
              <a:rPr lang="en-US" altLang="zh-CN" dirty="0" smtClean="0">
                <a:latin typeface="宋体" charset="-122"/>
                <a:ea typeface="宋体" charset="-122"/>
              </a:rPr>
              <a:t>1</a:t>
            </a:r>
            <a:endParaRPr lang="zh-CN" altLang="en-US" dirty="0">
              <a:solidFill>
                <a:srgbClr val="000000"/>
              </a:solidFill>
              <a:latin typeface="宋体" charset="-122"/>
              <a:ea typeface="宋体" charset="-122"/>
            </a:endParaRPr>
          </a:p>
        </p:txBody>
      </p:sp>
      <p:graphicFrame>
        <p:nvGraphicFramePr>
          <p:cNvPr id="2" name="对象 1"/>
          <p:cNvGraphicFramePr>
            <a:graphicFrameLocks noChangeAspect="1"/>
          </p:cNvGraphicFramePr>
          <p:nvPr>
            <p:extLst/>
          </p:nvPr>
        </p:nvGraphicFramePr>
        <p:xfrm>
          <a:off x="1331640" y="1027261"/>
          <a:ext cx="6985000" cy="1676400"/>
        </p:xfrm>
        <a:graphic>
          <a:graphicData uri="http://schemas.openxmlformats.org/presentationml/2006/ole">
            <mc:AlternateContent xmlns:mc="http://schemas.openxmlformats.org/markup-compatibility/2006">
              <mc:Choice xmlns:v="urn:schemas-microsoft-com:vml" Requires="v">
                <p:oleObj spid="_x0000_s35270" name="Picture2" r:id="rId4" imgW="4114037" imgH="990727" progId="Word.Picture.8">
                  <p:embed/>
                </p:oleObj>
              </mc:Choice>
              <mc:Fallback>
                <p:oleObj name="Picture2" r:id="rId4" imgW="4114037" imgH="990727"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027261"/>
                        <a:ext cx="69850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4"/>
          <p:cNvSpPr txBox="1">
            <a:spLocks noChangeArrowheads="1"/>
          </p:cNvSpPr>
          <p:nvPr/>
        </p:nvSpPr>
        <p:spPr>
          <a:xfrm>
            <a:off x="107504" y="2995759"/>
            <a:ext cx="792088" cy="865289"/>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buFontTx/>
              <a:buNone/>
            </a:pPr>
            <a:r>
              <a:rPr lang="zh-CN" altLang="en-US" dirty="0" smtClean="0">
                <a:latin typeface="宋体" charset="-122"/>
                <a:ea typeface="宋体" charset="-122"/>
              </a:rPr>
              <a:t>解</a:t>
            </a:r>
            <a:r>
              <a:rPr lang="zh-CN" altLang="en-US" dirty="0" smtClean="0">
                <a:latin typeface="宋体" charset="-122"/>
                <a:ea typeface="宋体" charset="-122"/>
                <a:sym typeface="Wingdings" pitchFamily="2" charset="2"/>
              </a:rPr>
              <a:t>：</a:t>
            </a:r>
            <a:endParaRPr lang="zh-CN" altLang="en-US" dirty="0">
              <a:latin typeface="宋体" charset="-122"/>
              <a:ea typeface="宋体" charset="-122"/>
            </a:endParaRPr>
          </a:p>
        </p:txBody>
      </p:sp>
      <p:sp>
        <p:nvSpPr>
          <p:cNvPr id="11" name="Text Box 7"/>
          <p:cNvSpPr txBox="1">
            <a:spLocks noChangeArrowheads="1"/>
          </p:cNvSpPr>
          <p:nvPr/>
        </p:nvSpPr>
        <p:spPr bwMode="auto">
          <a:xfrm>
            <a:off x="899592" y="3017711"/>
            <a:ext cx="6481762"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Clr>
                <a:schemeClr val="tx1"/>
              </a:buClr>
              <a:buFont typeface="Wingdings" pitchFamily="2" charset="2"/>
              <a:buNone/>
            </a:pPr>
            <a:r>
              <a:rPr lang="zh-CN" altLang="en-US" sz="2800" b="1" dirty="0">
                <a:latin typeface="宋体" charset="-122"/>
                <a:ea typeface="宋体" charset="-122"/>
              </a:rPr>
              <a:t>（</a:t>
            </a:r>
            <a:r>
              <a:rPr lang="en-US" altLang="zh-CN" sz="2800" b="1" dirty="0">
                <a:latin typeface="宋体" charset="-122"/>
                <a:ea typeface="宋体" charset="-122"/>
              </a:rPr>
              <a:t>3</a:t>
            </a:r>
            <a:r>
              <a:rPr lang="zh-CN" altLang="en-US" sz="2800" b="1" dirty="0">
                <a:latin typeface="宋体" charset="-122"/>
                <a:ea typeface="宋体" charset="-122"/>
              </a:rPr>
              <a:t>）计算性能</a:t>
            </a:r>
          </a:p>
          <a:p>
            <a:pPr>
              <a:spcBef>
                <a:spcPct val="50000"/>
              </a:spcBef>
            </a:pPr>
            <a:endParaRPr lang="en-US" altLang="zh-CN" sz="2800" b="1" dirty="0">
              <a:latin typeface="宋体" charset="-122"/>
              <a:ea typeface="宋体" charset="-122"/>
            </a:endParaRPr>
          </a:p>
        </p:txBody>
      </p:sp>
      <p:sp>
        <p:nvSpPr>
          <p:cNvPr id="12" name="Rectangle 3" descr="Rectangle: Click to edit Master text styles&#10;Second level&#10;Third level&#10;Fourth level&#10;Fifth level"/>
          <p:cNvSpPr txBox="1">
            <a:spLocks noChangeArrowheads="1"/>
          </p:cNvSpPr>
          <p:nvPr/>
        </p:nvSpPr>
        <p:spPr>
          <a:xfrm>
            <a:off x="2555776" y="2995758"/>
            <a:ext cx="8704975" cy="8413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r>
              <a:rPr lang="zh-CN" altLang="en-US" dirty="0">
                <a:latin typeface="宋体" charset="-122"/>
              </a:rPr>
              <a:t>流水线的</a:t>
            </a:r>
            <a:r>
              <a:rPr lang="zh-CN" altLang="en-US" dirty="0" smtClean="0">
                <a:latin typeface="宋体" charset="-122"/>
              </a:rPr>
              <a:t>效率：</a:t>
            </a:r>
            <a:r>
              <a:rPr lang="zh-CN" altLang="en-US" sz="1800" dirty="0" smtClean="0"/>
              <a:t> </a:t>
            </a:r>
            <a:endParaRPr lang="zh-CN" altLang="en-US" sz="1800" dirty="0"/>
          </a:p>
        </p:txBody>
      </p:sp>
      <p:graphicFrame>
        <p:nvGraphicFramePr>
          <p:cNvPr id="5" name="对象 4"/>
          <p:cNvGraphicFramePr>
            <a:graphicFrameLocks noChangeAspect="1"/>
          </p:cNvGraphicFramePr>
          <p:nvPr>
            <p:extLst/>
          </p:nvPr>
        </p:nvGraphicFramePr>
        <p:xfrm>
          <a:off x="6247494" y="2833456"/>
          <a:ext cx="2808287" cy="790575"/>
        </p:xfrm>
        <a:graphic>
          <a:graphicData uri="http://schemas.openxmlformats.org/presentationml/2006/ole">
            <mc:AlternateContent xmlns:mc="http://schemas.openxmlformats.org/markup-compatibility/2006">
              <mc:Choice xmlns:v="urn:schemas-microsoft-com:vml" Requires="v">
                <p:oleObj spid="_x0000_s35271" name="公式" r:id="rId6" imgW="1308100" imgH="368300" progId="Equation.3">
                  <p:embed/>
                </p:oleObj>
              </mc:Choice>
              <mc:Fallback>
                <p:oleObj name="公式" r:id="rId6" imgW="1308100" imgH="368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7494" y="2833456"/>
                        <a:ext cx="2808287" cy="790575"/>
                      </a:xfrm>
                      <a:prstGeom prst="rect">
                        <a:avLst/>
                      </a:prstGeom>
                      <a:solidFill>
                        <a:srgbClr val="EEEEE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8"/>
          <p:cNvSpPr txBox="1">
            <a:spLocks noChangeArrowheads="1"/>
          </p:cNvSpPr>
          <p:nvPr/>
        </p:nvSpPr>
        <p:spPr bwMode="auto">
          <a:xfrm>
            <a:off x="145629" y="3684952"/>
            <a:ext cx="8704975" cy="57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800" b="1" dirty="0">
                <a:solidFill>
                  <a:srgbClr val="E24C05"/>
                </a:solidFill>
                <a:latin typeface="黑体" pitchFamily="2" charset="-122"/>
              </a:rPr>
              <a:t>可以看出，在求解此问题时，该流水线的效率不高。       </a:t>
            </a:r>
          </a:p>
        </p:txBody>
      </p:sp>
      <p:sp>
        <p:nvSpPr>
          <p:cNvPr id="15" name="Rectangle 3" descr="Rectangle: Click to edit Master text styles&#10;Second level&#10;Third level&#10;Fourth level&#10;Fifth level"/>
          <p:cNvSpPr txBox="1">
            <a:spLocks noChangeArrowheads="1"/>
          </p:cNvSpPr>
          <p:nvPr/>
        </p:nvSpPr>
        <p:spPr>
          <a:xfrm>
            <a:off x="130304" y="4307331"/>
            <a:ext cx="8862932" cy="2353086"/>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5850" lvl="1" indent="-457200">
              <a:lnSpc>
                <a:spcPct val="180000"/>
              </a:lnSpc>
            </a:pPr>
            <a:r>
              <a:rPr lang="zh-CN" altLang="en-US" dirty="0" smtClean="0"/>
              <a:t>主要原因</a:t>
            </a:r>
          </a:p>
          <a:p>
            <a:pPr lvl="2">
              <a:lnSpc>
                <a:spcPct val="120000"/>
              </a:lnSpc>
            </a:pPr>
            <a:r>
              <a:rPr lang="zh-CN" altLang="en-US" dirty="0" smtClean="0"/>
              <a:t>多功能流水线在做某一种运算时，总有一些段是空闲的；</a:t>
            </a:r>
          </a:p>
          <a:p>
            <a:pPr lvl="2">
              <a:lnSpc>
                <a:spcPct val="120000"/>
              </a:lnSpc>
            </a:pPr>
            <a:r>
              <a:rPr lang="zh-CN" altLang="en-US" dirty="0" smtClean="0"/>
              <a:t>静态流水线在进行功能切换时，要等前一种运算全部流出流水线后才能进行后面的运算；</a:t>
            </a:r>
          </a:p>
          <a:p>
            <a:pPr lvl="2">
              <a:lnSpc>
                <a:spcPct val="120000"/>
              </a:lnSpc>
            </a:pPr>
            <a:r>
              <a:rPr lang="zh-CN" altLang="en-US" dirty="0" smtClean="0"/>
              <a:t>运算之间存在关联，后面有些运算要用到前面运算的结果；</a:t>
            </a:r>
          </a:p>
          <a:p>
            <a:pPr lvl="2">
              <a:lnSpc>
                <a:spcPct val="120000"/>
              </a:lnSpc>
            </a:pPr>
            <a:r>
              <a:rPr lang="zh-CN" altLang="en-US" dirty="0" smtClean="0"/>
              <a:t>流水线的工作过程有建立与排空部分。</a:t>
            </a:r>
            <a:endParaRPr lang="zh-CN" altLang="en-US" dirty="0"/>
          </a:p>
        </p:txBody>
      </p:sp>
    </p:spTree>
    <p:extLst>
      <p:ext uri="{BB962C8B-B14F-4D97-AF65-F5344CB8AC3E}">
        <p14:creationId xmlns:p14="http://schemas.microsoft.com/office/powerpoint/2010/main" val="3375370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 2.</a:t>
            </a:r>
            <a:r>
              <a:rPr lang="zh-CN" altLang="en-US" sz="2400" dirty="0"/>
              <a:t>流水线技术</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3691533"/>
          </a:xfrm>
        </p:spPr>
        <p:txBody>
          <a:bodyPr>
            <a:normAutofit/>
          </a:bodyPr>
          <a:lstStyle/>
          <a:p>
            <a:r>
              <a:rPr lang="zh-CN" altLang="en-US" dirty="0" smtClean="0">
                <a:solidFill>
                  <a:srgbClr val="FF0000"/>
                </a:solidFill>
              </a:rPr>
              <a:t>例题：</a:t>
            </a:r>
            <a:r>
              <a:rPr lang="zh-CN" altLang="zh-CN" sz="2200" dirty="0"/>
              <a:t>在一台单流水线多操作部件的处理机上执行下面的程序，每条指令的取指令、指令译码需要一个时钟周期，</a:t>
            </a:r>
            <a:r>
              <a:rPr lang="en-US" altLang="zh-CN" sz="2200" dirty="0"/>
              <a:t>MOVE</a:t>
            </a:r>
            <a:r>
              <a:rPr lang="zh-CN" altLang="zh-CN" sz="2200" dirty="0"/>
              <a:t>、</a:t>
            </a:r>
            <a:r>
              <a:rPr lang="en-US" altLang="zh-CN" sz="2200" dirty="0"/>
              <a:t>ADD</a:t>
            </a:r>
            <a:r>
              <a:rPr lang="zh-CN" altLang="zh-CN" sz="2200" dirty="0"/>
              <a:t>和</a:t>
            </a:r>
            <a:r>
              <a:rPr lang="en-US" altLang="zh-CN" sz="2200" dirty="0"/>
              <a:t>MUL</a:t>
            </a:r>
            <a:r>
              <a:rPr lang="zh-CN" altLang="zh-CN" sz="2200" dirty="0"/>
              <a:t>操作分别需要</a:t>
            </a:r>
            <a:r>
              <a:rPr lang="en-US" altLang="zh-CN" sz="2200" dirty="0"/>
              <a:t>2</a:t>
            </a:r>
            <a:r>
              <a:rPr lang="zh-CN" altLang="zh-CN" sz="2200" dirty="0"/>
              <a:t>个、</a:t>
            </a:r>
            <a:r>
              <a:rPr lang="en-US" altLang="zh-CN" sz="2200" dirty="0"/>
              <a:t>3</a:t>
            </a:r>
            <a:r>
              <a:rPr lang="zh-CN" altLang="zh-CN" sz="2200" dirty="0"/>
              <a:t>个和</a:t>
            </a:r>
            <a:r>
              <a:rPr lang="en-US" altLang="zh-CN" sz="2200" dirty="0"/>
              <a:t>4</a:t>
            </a:r>
            <a:r>
              <a:rPr lang="zh-CN" altLang="zh-CN" sz="2200" dirty="0"/>
              <a:t>个时钟周期，每个操作都在第一个时钟周期从通用寄存器中读操作数，在最后一个时钟周期把运算结果写到通用寄存器中。</a:t>
            </a:r>
          </a:p>
          <a:p>
            <a:pPr marL="0" indent="0">
              <a:buNone/>
            </a:pPr>
            <a:r>
              <a:rPr lang="en-US" altLang="zh-CN" sz="2400" dirty="0" smtClean="0"/>
              <a:t>	k</a:t>
            </a:r>
            <a:r>
              <a:rPr lang="zh-CN" altLang="zh-CN" sz="2400" dirty="0"/>
              <a:t>：</a:t>
            </a:r>
            <a:r>
              <a:rPr lang="en-US" altLang="zh-CN" sz="2400" dirty="0"/>
              <a:t>    MOVE  R1</a:t>
            </a:r>
            <a:r>
              <a:rPr lang="zh-CN" altLang="zh-CN" sz="2400" dirty="0"/>
              <a:t>，</a:t>
            </a:r>
            <a:r>
              <a:rPr lang="en-US" altLang="zh-CN" sz="2400" dirty="0"/>
              <a:t>R0       </a:t>
            </a:r>
            <a:r>
              <a:rPr lang="zh-CN" altLang="zh-CN" sz="2400" dirty="0"/>
              <a:t>；</a:t>
            </a:r>
            <a:r>
              <a:rPr lang="en-US" altLang="zh-CN" sz="2400" dirty="0"/>
              <a:t>R1</a:t>
            </a:r>
            <a:r>
              <a:rPr lang="zh-CN" altLang="zh-CN" sz="2400" dirty="0"/>
              <a:t>←</a:t>
            </a:r>
            <a:r>
              <a:rPr lang="en-US" altLang="zh-CN" sz="2400" dirty="0"/>
              <a:t> (R0)</a:t>
            </a:r>
            <a:endParaRPr lang="zh-CN" altLang="zh-CN" sz="2400" dirty="0"/>
          </a:p>
          <a:p>
            <a:pPr marL="0" indent="0">
              <a:buNone/>
            </a:pPr>
            <a:r>
              <a:rPr lang="en-US" altLang="zh-CN" sz="2400" dirty="0" smtClean="0"/>
              <a:t>	k+1</a:t>
            </a:r>
            <a:r>
              <a:rPr lang="zh-CN" altLang="zh-CN" sz="2400" dirty="0"/>
              <a:t>：</a:t>
            </a:r>
            <a:r>
              <a:rPr lang="en-US" altLang="zh-CN" sz="2400" dirty="0"/>
              <a:t>  MUL  R0</a:t>
            </a:r>
            <a:r>
              <a:rPr lang="zh-CN" altLang="zh-CN" sz="2400" dirty="0"/>
              <a:t>，</a:t>
            </a:r>
            <a:r>
              <a:rPr lang="en-US" altLang="zh-CN" sz="2400" dirty="0"/>
              <a:t>R2</a:t>
            </a:r>
            <a:r>
              <a:rPr lang="zh-CN" altLang="zh-CN" sz="2400" dirty="0"/>
              <a:t>，</a:t>
            </a:r>
            <a:r>
              <a:rPr lang="en-US" altLang="zh-CN" sz="2400" dirty="0"/>
              <a:t>R1    </a:t>
            </a:r>
            <a:r>
              <a:rPr lang="zh-CN" altLang="zh-CN" sz="2400" dirty="0"/>
              <a:t>；</a:t>
            </a:r>
            <a:r>
              <a:rPr lang="en-US" altLang="zh-CN" sz="2400" dirty="0"/>
              <a:t>R0</a:t>
            </a:r>
            <a:r>
              <a:rPr lang="zh-CN" altLang="zh-CN" sz="2400" dirty="0"/>
              <a:t>←</a:t>
            </a:r>
            <a:r>
              <a:rPr lang="en-US" altLang="zh-CN" sz="2400" dirty="0"/>
              <a:t> (R2)</a:t>
            </a:r>
            <a:r>
              <a:rPr lang="zh-CN" altLang="zh-CN" sz="2400" dirty="0"/>
              <a:t>×</a:t>
            </a:r>
            <a:r>
              <a:rPr lang="en-US" altLang="zh-CN" sz="2400" dirty="0"/>
              <a:t>(R1)</a:t>
            </a:r>
            <a:endParaRPr lang="zh-CN" altLang="zh-CN" sz="2400" dirty="0"/>
          </a:p>
          <a:p>
            <a:pPr marL="0" indent="0">
              <a:buNone/>
            </a:pPr>
            <a:r>
              <a:rPr lang="en-US" altLang="zh-CN" sz="2400" dirty="0" smtClean="0"/>
              <a:t>	k+2</a:t>
            </a:r>
            <a:r>
              <a:rPr lang="zh-CN" altLang="zh-CN" sz="2400" dirty="0"/>
              <a:t>：</a:t>
            </a:r>
            <a:r>
              <a:rPr lang="en-US" altLang="zh-CN" sz="2400" dirty="0"/>
              <a:t>  ADD  R0</a:t>
            </a:r>
            <a:r>
              <a:rPr lang="zh-CN" altLang="zh-CN" sz="2400" dirty="0"/>
              <a:t>，</a:t>
            </a:r>
            <a:r>
              <a:rPr lang="en-US" altLang="zh-CN" sz="2400" dirty="0"/>
              <a:t>R2</a:t>
            </a:r>
            <a:r>
              <a:rPr lang="zh-CN" altLang="zh-CN" sz="2400" dirty="0"/>
              <a:t>，</a:t>
            </a:r>
            <a:r>
              <a:rPr lang="en-US" altLang="zh-CN" sz="2400" dirty="0"/>
              <a:t>R3    </a:t>
            </a:r>
            <a:r>
              <a:rPr lang="zh-CN" altLang="zh-CN" sz="2400" dirty="0"/>
              <a:t>；</a:t>
            </a:r>
            <a:r>
              <a:rPr lang="en-US" altLang="zh-CN" sz="2400" dirty="0"/>
              <a:t>R0</a:t>
            </a:r>
            <a:r>
              <a:rPr lang="zh-CN" altLang="zh-CN" sz="2400" dirty="0"/>
              <a:t>←</a:t>
            </a:r>
            <a:r>
              <a:rPr lang="en-US" altLang="zh-CN" sz="2400" dirty="0"/>
              <a:t> (R2)+(R3)</a:t>
            </a:r>
            <a:endParaRPr lang="zh-CN" altLang="zh-CN" sz="2400" dirty="0"/>
          </a:p>
          <a:p>
            <a:pPr marL="0" indent="0">
              <a:buNone/>
            </a:pPr>
            <a:r>
              <a:rPr lang="en-US" altLang="zh-CN" sz="2200" dirty="0"/>
              <a:t> </a:t>
            </a:r>
            <a:r>
              <a:rPr lang="en-US" altLang="zh-CN" sz="2200" dirty="0" smtClean="0"/>
              <a:t>     </a:t>
            </a:r>
            <a:r>
              <a:rPr lang="zh-CN" altLang="zh-CN" sz="2200" dirty="0" smtClean="0"/>
              <a:t>就</a:t>
            </a:r>
            <a:r>
              <a:rPr lang="zh-CN" altLang="zh-CN" sz="2200" dirty="0"/>
              <a:t>程序本身而言，可能有哪几种数据相关</a:t>
            </a:r>
            <a:r>
              <a:rPr lang="en-US" altLang="zh-CN" sz="2200" dirty="0"/>
              <a:t>?</a:t>
            </a:r>
            <a:endParaRPr lang="zh-CN" altLang="zh-CN" sz="2200" dirty="0"/>
          </a:p>
          <a:p>
            <a:endParaRPr lang="zh-CN" altLang="en-US" dirty="0"/>
          </a:p>
        </p:txBody>
      </p:sp>
      <p:sp>
        <p:nvSpPr>
          <p:cNvPr id="5" name="矩形 4"/>
          <p:cNvSpPr/>
          <p:nvPr/>
        </p:nvSpPr>
        <p:spPr>
          <a:xfrm>
            <a:off x="107504" y="4716280"/>
            <a:ext cx="829073" cy="523220"/>
          </a:xfrm>
          <a:prstGeom prst="rect">
            <a:avLst/>
          </a:prstGeom>
        </p:spPr>
        <p:txBody>
          <a:bodyPr wrap="none">
            <a:spAutoFit/>
          </a:bodyPr>
          <a:lstStyle/>
          <a:p>
            <a:r>
              <a:rPr lang="zh-CN" altLang="en-US" sz="2800" b="1" dirty="0">
                <a:solidFill>
                  <a:srgbClr val="FF0000"/>
                </a:solidFill>
              </a:rPr>
              <a:t>解</a:t>
            </a:r>
            <a:r>
              <a:rPr lang="zh-CN" altLang="en-US" dirty="0" smtClean="0">
                <a:solidFill>
                  <a:srgbClr val="FF0000"/>
                </a:solidFill>
              </a:rPr>
              <a:t>：</a:t>
            </a:r>
            <a:r>
              <a:rPr lang="zh-CN" altLang="zh-CN" dirty="0" smtClean="0"/>
              <a:t> </a:t>
            </a:r>
            <a:endParaRPr lang="zh-CN" altLang="en-US" dirty="0"/>
          </a:p>
        </p:txBody>
      </p:sp>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4"/>
          <p:cNvSpPr>
            <a:spLocks noChangeArrowheads="1"/>
          </p:cNvSpPr>
          <p:nvPr/>
        </p:nvSpPr>
        <p:spPr bwMode="auto">
          <a:xfrm>
            <a:off x="0" y="419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1.64</a:t>
            </a:r>
            <a:r>
              <a:rPr kumimoji="0" lang="zh-CN" altLang="zh-CN" sz="4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 name="矩形 1"/>
          <p:cNvSpPr/>
          <p:nvPr/>
        </p:nvSpPr>
        <p:spPr>
          <a:xfrm>
            <a:off x="611560" y="4869160"/>
            <a:ext cx="8208912" cy="1200329"/>
          </a:xfrm>
          <a:prstGeom prst="rect">
            <a:avLst/>
          </a:prstGeom>
        </p:spPr>
        <p:txBody>
          <a:bodyPr wrap="square">
            <a:spAutoFit/>
          </a:bodyPr>
          <a:lstStyle/>
          <a:p>
            <a:r>
              <a:rPr lang="zh-CN" altLang="zh-CN" kern="100" dirty="0">
                <a:cs typeface="Times New Roman" panose="02020603050405020304" pitchFamily="18" charset="0"/>
              </a:rPr>
              <a:t>（</a:t>
            </a:r>
            <a:r>
              <a:rPr lang="en-US" altLang="zh-CN" kern="100" dirty="0">
                <a:cs typeface="Times New Roman" panose="02020603050405020304" pitchFamily="18" charset="0"/>
              </a:rPr>
              <a:t>1</a:t>
            </a:r>
            <a:r>
              <a:rPr lang="zh-CN" altLang="zh-CN" kern="100" dirty="0">
                <a:cs typeface="Times New Roman" panose="02020603050405020304" pitchFamily="18" charset="0"/>
              </a:rPr>
              <a:t>）就程序本身而言，可能有三种数据相关。若</a:t>
            </a:r>
            <a:r>
              <a:rPr lang="en-US" altLang="zh-CN" kern="100" dirty="0">
                <a:cs typeface="Times New Roman" panose="02020603050405020304" pitchFamily="18" charset="0"/>
              </a:rPr>
              <a:t>3</a:t>
            </a:r>
            <a:r>
              <a:rPr lang="zh-CN" altLang="zh-CN" kern="100" dirty="0">
                <a:cs typeface="Times New Roman" panose="02020603050405020304" pitchFamily="18" charset="0"/>
              </a:rPr>
              <a:t>条指令</a:t>
            </a:r>
            <a:r>
              <a:rPr lang="zh-CN" altLang="zh-CN" kern="100" dirty="0">
                <a:latin typeface="Times New Roman" panose="02020603050405020304" pitchFamily="18" charset="0"/>
                <a:cs typeface="Times New Roman" panose="02020603050405020304" pitchFamily="18" charset="0"/>
              </a:rPr>
              <a:t>顺序</a:t>
            </a:r>
            <a:r>
              <a:rPr lang="zh-CN" altLang="zh-CN" kern="100" dirty="0">
                <a:cs typeface="Times New Roman" panose="02020603050405020304" pitchFamily="18" charset="0"/>
              </a:rPr>
              <a:t>流动，</a:t>
            </a:r>
            <a:r>
              <a:rPr lang="zh-CN" altLang="zh-CN" kern="100" dirty="0" smtClean="0">
                <a:cs typeface="Times New Roman" panose="02020603050405020304" pitchFamily="18" charset="0"/>
              </a:rPr>
              <a:t>则</a:t>
            </a:r>
            <a:r>
              <a:rPr lang="zh-CN" altLang="en-US" kern="100" dirty="0" smtClean="0">
                <a:cs typeface="Times New Roman" panose="02020603050405020304" pitchFamily="18" charset="0"/>
              </a:rPr>
              <a:t>：</a:t>
            </a:r>
            <a:endParaRPr lang="en-US" altLang="zh-CN" kern="100" dirty="0" smtClean="0">
              <a:cs typeface="Times New Roman" panose="02020603050405020304" pitchFamily="18" charset="0"/>
            </a:endParaRPr>
          </a:p>
          <a:p>
            <a:r>
              <a:rPr lang="en-US" altLang="zh-CN" kern="100" dirty="0" smtClean="0">
                <a:cs typeface="Times New Roman" panose="02020603050405020304" pitchFamily="18" charset="0"/>
              </a:rPr>
              <a:t>k</a:t>
            </a:r>
            <a:r>
              <a:rPr lang="zh-CN" altLang="zh-CN" kern="100" dirty="0">
                <a:cs typeface="Times New Roman" panose="02020603050405020304" pitchFamily="18" charset="0"/>
              </a:rPr>
              <a:t>指令对</a:t>
            </a:r>
            <a:r>
              <a:rPr lang="en-US" altLang="zh-CN" kern="100" dirty="0">
                <a:cs typeface="Times New Roman" panose="02020603050405020304" pitchFamily="18" charset="0"/>
              </a:rPr>
              <a:t>R1</a:t>
            </a:r>
            <a:r>
              <a:rPr lang="zh-CN" altLang="zh-CN" kern="100" dirty="0">
                <a:cs typeface="Times New Roman" panose="02020603050405020304" pitchFamily="18" charset="0"/>
              </a:rPr>
              <a:t>寄存器的写与</a:t>
            </a:r>
            <a:r>
              <a:rPr lang="en-US" altLang="zh-CN" kern="100" dirty="0">
                <a:cs typeface="Times New Roman" panose="02020603050405020304" pitchFamily="18" charset="0"/>
              </a:rPr>
              <a:t>k+1</a:t>
            </a:r>
            <a:r>
              <a:rPr lang="zh-CN" altLang="zh-CN" kern="100" dirty="0">
                <a:cs typeface="Times New Roman" panose="02020603050405020304" pitchFamily="18" charset="0"/>
              </a:rPr>
              <a:t>指令对</a:t>
            </a:r>
            <a:r>
              <a:rPr lang="en-US" altLang="zh-CN" b="1" kern="100" dirty="0">
                <a:solidFill>
                  <a:srgbClr val="FF0000"/>
                </a:solidFill>
                <a:cs typeface="Times New Roman" panose="02020603050405020304" pitchFamily="18" charset="0"/>
              </a:rPr>
              <a:t>R1</a:t>
            </a:r>
            <a:r>
              <a:rPr lang="zh-CN" altLang="zh-CN" b="1" kern="100" dirty="0">
                <a:solidFill>
                  <a:srgbClr val="FF0000"/>
                </a:solidFill>
                <a:cs typeface="Times New Roman" panose="02020603050405020304" pitchFamily="18" charset="0"/>
              </a:rPr>
              <a:t>寄存器</a:t>
            </a:r>
            <a:r>
              <a:rPr lang="zh-CN" altLang="zh-CN" kern="100" dirty="0">
                <a:cs typeface="Times New Roman" panose="02020603050405020304" pitchFamily="18" charset="0"/>
              </a:rPr>
              <a:t>的读形成的</a:t>
            </a:r>
            <a:r>
              <a:rPr lang="zh-CN" altLang="zh-CN" b="1" kern="100" dirty="0" smtClean="0">
                <a:solidFill>
                  <a:srgbClr val="FF0000"/>
                </a:solidFill>
                <a:cs typeface="Times New Roman" panose="02020603050405020304" pitchFamily="18" charset="0"/>
              </a:rPr>
              <a:t>“</a:t>
            </a:r>
            <a:r>
              <a:rPr lang="zh-CN" altLang="zh-CN" b="1" kern="100" dirty="0" smtClean="0">
                <a:solidFill>
                  <a:srgbClr val="FF0000"/>
                </a:solidFill>
                <a:latin typeface="Times New Roman" panose="02020603050405020304" pitchFamily="18" charset="0"/>
                <a:cs typeface="Times New Roman" panose="02020603050405020304" pitchFamily="18" charset="0"/>
              </a:rPr>
              <a:t>先写后读</a:t>
            </a:r>
            <a:r>
              <a:rPr lang="zh-CN" altLang="zh-CN" b="1" kern="100" dirty="0" smtClean="0">
                <a:solidFill>
                  <a:srgbClr val="FF0000"/>
                </a:solidFill>
                <a:cs typeface="Times New Roman" panose="02020603050405020304" pitchFamily="18" charset="0"/>
              </a:rPr>
              <a:t>”</a:t>
            </a:r>
            <a:r>
              <a:rPr lang="zh-CN" altLang="en-US" b="1" kern="100" dirty="0" smtClean="0">
                <a:solidFill>
                  <a:srgbClr val="FF0000"/>
                </a:solidFill>
                <a:cs typeface="Times New Roman" panose="02020603050405020304" pitchFamily="18" charset="0"/>
              </a:rPr>
              <a:t>数据</a:t>
            </a:r>
            <a:r>
              <a:rPr lang="zh-CN" altLang="zh-CN" b="1" kern="100" dirty="0" smtClean="0">
                <a:solidFill>
                  <a:srgbClr val="FF0000"/>
                </a:solidFill>
                <a:cs typeface="Times New Roman" panose="02020603050405020304" pitchFamily="18" charset="0"/>
              </a:rPr>
              <a:t>相关</a:t>
            </a:r>
            <a:r>
              <a:rPr lang="zh-CN" altLang="zh-CN" kern="100" dirty="0" smtClean="0">
                <a:cs typeface="Times New Roman" panose="02020603050405020304" pitchFamily="18" charset="0"/>
              </a:rPr>
              <a:t>。</a:t>
            </a:r>
            <a:endParaRPr lang="en-US" altLang="zh-CN" kern="100" dirty="0" smtClean="0">
              <a:cs typeface="Times New Roman" panose="02020603050405020304" pitchFamily="18" charset="0"/>
            </a:endParaRPr>
          </a:p>
          <a:p>
            <a:r>
              <a:rPr lang="en-US" altLang="zh-CN" kern="100" dirty="0" smtClean="0">
                <a:cs typeface="Times New Roman" panose="02020603050405020304" pitchFamily="18" charset="0"/>
              </a:rPr>
              <a:t>k</a:t>
            </a:r>
            <a:r>
              <a:rPr lang="zh-CN" altLang="en-US" kern="100" dirty="0" smtClean="0">
                <a:cs typeface="Times New Roman" panose="02020603050405020304" pitchFamily="18" charset="0"/>
              </a:rPr>
              <a:t>指令对</a:t>
            </a:r>
            <a:r>
              <a:rPr lang="en-US" altLang="zh-CN" kern="100" dirty="0" smtClean="0">
                <a:cs typeface="Times New Roman" panose="02020603050405020304" pitchFamily="18" charset="0"/>
              </a:rPr>
              <a:t>R0</a:t>
            </a:r>
            <a:r>
              <a:rPr lang="zh-CN" altLang="en-US" kern="100" dirty="0" smtClean="0">
                <a:cs typeface="Times New Roman" panose="02020603050405020304" pitchFamily="18" charset="0"/>
              </a:rPr>
              <a:t>寄存器读与</a:t>
            </a:r>
            <a:r>
              <a:rPr lang="en-US" altLang="zh-CN" kern="100" dirty="0" smtClean="0">
                <a:cs typeface="Times New Roman" panose="02020603050405020304" pitchFamily="18" charset="0"/>
              </a:rPr>
              <a:t>k+1</a:t>
            </a:r>
            <a:r>
              <a:rPr lang="zh-CN" altLang="en-US" kern="100" dirty="0" smtClean="0">
                <a:cs typeface="Times New Roman" panose="02020603050405020304" pitchFamily="18" charset="0"/>
              </a:rPr>
              <a:t>执行对</a:t>
            </a:r>
            <a:r>
              <a:rPr lang="en-US" altLang="zh-CN" kern="100" dirty="0" smtClean="0">
                <a:cs typeface="Times New Roman" panose="02020603050405020304" pitchFamily="18" charset="0"/>
              </a:rPr>
              <a:t>R0</a:t>
            </a:r>
            <a:r>
              <a:rPr lang="zh-CN" altLang="en-US" kern="100" dirty="0" smtClean="0">
                <a:cs typeface="Times New Roman" panose="02020603050405020304" pitchFamily="18" charset="0"/>
              </a:rPr>
              <a:t>寄存器的写形成</a:t>
            </a:r>
            <a:r>
              <a:rPr lang="zh-CN" altLang="en-US" b="1" kern="100" dirty="0" smtClean="0">
                <a:solidFill>
                  <a:srgbClr val="FF0000"/>
                </a:solidFill>
                <a:cs typeface="Times New Roman" panose="02020603050405020304" pitchFamily="18" charset="0"/>
              </a:rPr>
              <a:t>“先读后写”反相关</a:t>
            </a:r>
            <a:endParaRPr lang="en-US" altLang="zh-CN" b="1" kern="100" dirty="0">
              <a:solidFill>
                <a:srgbClr val="FF0000"/>
              </a:solidFill>
              <a:cs typeface="Times New Roman" panose="02020603050405020304" pitchFamily="18" charset="0"/>
            </a:endParaRPr>
          </a:p>
          <a:p>
            <a:r>
              <a:rPr lang="en-US" altLang="zh-CN" kern="100" dirty="0" smtClean="0">
                <a:cs typeface="Times New Roman" panose="02020603050405020304" pitchFamily="18" charset="0"/>
              </a:rPr>
              <a:t>k+2</a:t>
            </a:r>
            <a:r>
              <a:rPr lang="zh-CN" altLang="zh-CN" kern="100" dirty="0">
                <a:cs typeface="Times New Roman" panose="02020603050405020304" pitchFamily="18" charset="0"/>
              </a:rPr>
              <a:t>指令对</a:t>
            </a:r>
            <a:r>
              <a:rPr lang="en-US" altLang="zh-CN" kern="100" dirty="0">
                <a:cs typeface="Times New Roman" panose="02020603050405020304" pitchFamily="18" charset="0"/>
              </a:rPr>
              <a:t>R0</a:t>
            </a:r>
            <a:r>
              <a:rPr lang="zh-CN" altLang="zh-CN" kern="100" dirty="0">
                <a:cs typeface="Times New Roman" panose="02020603050405020304" pitchFamily="18" charset="0"/>
              </a:rPr>
              <a:t>寄存器的写与</a:t>
            </a:r>
            <a:r>
              <a:rPr lang="en-US" altLang="zh-CN" kern="100" dirty="0">
                <a:cs typeface="Times New Roman" panose="02020603050405020304" pitchFamily="18" charset="0"/>
              </a:rPr>
              <a:t>k+1</a:t>
            </a:r>
            <a:r>
              <a:rPr lang="zh-CN" altLang="zh-CN" kern="100" dirty="0">
                <a:cs typeface="Times New Roman" panose="02020603050405020304" pitchFamily="18" charset="0"/>
              </a:rPr>
              <a:t>指令对</a:t>
            </a:r>
            <a:r>
              <a:rPr lang="en-US" altLang="zh-CN" kern="100" dirty="0">
                <a:cs typeface="Times New Roman" panose="02020603050405020304" pitchFamily="18" charset="0"/>
              </a:rPr>
              <a:t>R0</a:t>
            </a:r>
            <a:r>
              <a:rPr lang="zh-CN" altLang="zh-CN" kern="100" dirty="0">
                <a:cs typeface="Times New Roman" panose="02020603050405020304" pitchFamily="18" charset="0"/>
              </a:rPr>
              <a:t>寄存器的写形成的</a:t>
            </a:r>
            <a:r>
              <a:rPr lang="zh-CN" altLang="zh-CN" b="1" kern="100" dirty="0" smtClean="0">
                <a:solidFill>
                  <a:srgbClr val="FF0000"/>
                </a:solidFill>
                <a:cs typeface="Times New Roman" panose="02020603050405020304" pitchFamily="18" charset="0"/>
              </a:rPr>
              <a:t>“</a:t>
            </a:r>
            <a:r>
              <a:rPr lang="zh-CN" altLang="zh-CN" b="1" kern="100" dirty="0" smtClean="0">
                <a:solidFill>
                  <a:srgbClr val="FF0000"/>
                </a:solidFill>
                <a:latin typeface="Times New Roman" panose="02020603050405020304" pitchFamily="18" charset="0"/>
                <a:cs typeface="Times New Roman" panose="02020603050405020304" pitchFamily="18" charset="0"/>
              </a:rPr>
              <a:t>写</a:t>
            </a:r>
            <a:r>
              <a:rPr lang="zh-CN" altLang="en-US" b="1" kern="100" dirty="0" smtClean="0">
                <a:solidFill>
                  <a:srgbClr val="FF0000"/>
                </a:solidFill>
                <a:latin typeface="Times New Roman" panose="02020603050405020304" pitchFamily="18" charset="0"/>
                <a:cs typeface="Times New Roman" panose="02020603050405020304" pitchFamily="18" charset="0"/>
              </a:rPr>
              <a:t>后</a:t>
            </a:r>
            <a:r>
              <a:rPr lang="zh-CN" altLang="zh-CN" b="1" kern="100" dirty="0" smtClean="0">
                <a:solidFill>
                  <a:srgbClr val="FF0000"/>
                </a:solidFill>
                <a:latin typeface="Times New Roman" panose="02020603050405020304" pitchFamily="18" charset="0"/>
                <a:cs typeface="Times New Roman" panose="02020603050405020304" pitchFamily="18" charset="0"/>
              </a:rPr>
              <a:t>写</a:t>
            </a:r>
            <a:r>
              <a:rPr lang="zh-CN" altLang="zh-CN" b="1" kern="100" dirty="0" smtClean="0">
                <a:solidFill>
                  <a:srgbClr val="FF0000"/>
                </a:solidFill>
                <a:cs typeface="Times New Roman" panose="02020603050405020304" pitchFamily="18" charset="0"/>
              </a:rPr>
              <a:t>”</a:t>
            </a:r>
            <a:r>
              <a:rPr lang="zh-CN" altLang="en-US" b="1" kern="100" dirty="0" smtClean="0">
                <a:solidFill>
                  <a:srgbClr val="FF0000"/>
                </a:solidFill>
                <a:cs typeface="Times New Roman" panose="02020603050405020304" pitchFamily="18" charset="0"/>
              </a:rPr>
              <a:t>输出</a:t>
            </a:r>
            <a:r>
              <a:rPr lang="zh-CN" altLang="zh-CN" b="1" kern="100" dirty="0" smtClean="0">
                <a:solidFill>
                  <a:srgbClr val="FF0000"/>
                </a:solidFill>
                <a:cs typeface="Times New Roman" panose="02020603050405020304" pitchFamily="18" charset="0"/>
              </a:rPr>
              <a:t>相关</a:t>
            </a:r>
            <a:r>
              <a:rPr lang="zh-CN" altLang="zh-CN" kern="100" dirty="0">
                <a:cs typeface="Times New Roman" panose="02020603050405020304" pitchFamily="18" charset="0"/>
              </a:rPr>
              <a:t>。</a:t>
            </a:r>
            <a:endParaRPr lang="zh-CN" altLang="en-US" dirty="0"/>
          </a:p>
        </p:txBody>
      </p:sp>
    </p:spTree>
    <p:extLst>
      <p:ext uri="{BB962C8B-B14F-4D97-AF65-F5344CB8AC3E}">
        <p14:creationId xmlns:p14="http://schemas.microsoft.com/office/powerpoint/2010/main" val="376541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3.</a:t>
            </a:r>
            <a:r>
              <a:rPr lang="zh-CN" altLang="en-US" sz="2400" dirty="0"/>
              <a:t>指令集并行技术</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5723247"/>
          </a:xfrm>
        </p:spPr>
        <p:txBody>
          <a:bodyPr>
            <a:normAutofit/>
          </a:bodyPr>
          <a:lstStyle/>
          <a:p>
            <a:pPr marL="0" indent="0">
              <a:buNone/>
            </a:pPr>
            <a:r>
              <a:rPr lang="zh-CN" altLang="en-US" dirty="0" smtClean="0">
                <a:solidFill>
                  <a:srgbClr val="FF0000"/>
                </a:solidFill>
              </a:rPr>
              <a:t>主要的概念</a:t>
            </a:r>
            <a:endParaRPr lang="en-US" altLang="zh-CN" dirty="0">
              <a:solidFill>
                <a:srgbClr val="FF0000"/>
              </a:solidFill>
            </a:endParaRPr>
          </a:p>
          <a:p>
            <a:r>
              <a:rPr lang="zh-CN" altLang="en-US" dirty="0"/>
              <a:t>动态调度的基本思想</a:t>
            </a:r>
          </a:p>
          <a:p>
            <a:pPr marL="342900" lvl="1" indent="-342900">
              <a:buFont typeface="Arial" panose="020B0604020202020204" pitchFamily="34" charset="0"/>
              <a:buChar char="•"/>
            </a:pPr>
            <a:r>
              <a:rPr lang="zh-CN" altLang="en-US" dirty="0"/>
              <a:t>记分牌动态调度</a:t>
            </a:r>
            <a:r>
              <a:rPr lang="zh-CN" altLang="en-US" dirty="0" smtClean="0"/>
              <a:t>算法的思想及表格填写 </a:t>
            </a:r>
            <a:endParaRPr lang="zh-CN" altLang="en-US" dirty="0"/>
          </a:p>
          <a:p>
            <a:pPr marL="342900" lvl="1" indent="-342900">
              <a:buFont typeface="Arial" panose="020B0604020202020204" pitchFamily="34" charset="0"/>
              <a:buChar char="•"/>
            </a:pPr>
            <a:r>
              <a:rPr lang="en-US" altLang="zh-CN" dirty="0" err="1"/>
              <a:t>Tomasulo</a:t>
            </a:r>
            <a:r>
              <a:rPr lang="zh-CN" altLang="en-US" dirty="0" smtClean="0"/>
              <a:t>算法思想及表格填写</a:t>
            </a:r>
            <a:endParaRPr lang="en-US" altLang="zh-CN" dirty="0" smtClean="0"/>
          </a:p>
          <a:p>
            <a:pPr marL="342900" lvl="1" indent="-342900">
              <a:buFont typeface="Arial" panose="020B0604020202020204" pitchFamily="34" charset="0"/>
              <a:buChar char="•"/>
            </a:pPr>
            <a:r>
              <a:rPr lang="zh-CN" altLang="en-US" dirty="0"/>
              <a:t>动态的分支预测</a:t>
            </a:r>
            <a:r>
              <a:rPr lang="zh-CN" altLang="en-US" dirty="0" smtClean="0"/>
              <a:t>算法的思想</a:t>
            </a:r>
            <a:endParaRPr lang="en-US" altLang="zh-CN" dirty="0" smtClean="0"/>
          </a:p>
          <a:p>
            <a:pPr marL="342900" lvl="1" indent="-342900">
              <a:buFont typeface="Arial" panose="020B0604020202020204" pitchFamily="34" charset="0"/>
              <a:buChar char="•"/>
            </a:pPr>
            <a:r>
              <a:rPr lang="zh-CN" altLang="en-US" dirty="0"/>
              <a:t>超标量流水处理机</a:t>
            </a:r>
          </a:p>
          <a:p>
            <a:pPr marL="342900" lvl="1" indent="-342900">
              <a:buFont typeface="Arial" panose="020B0604020202020204" pitchFamily="34" charset="0"/>
              <a:buChar char="•"/>
            </a:pPr>
            <a:r>
              <a:rPr lang="zh-CN" altLang="en-US" dirty="0" smtClean="0"/>
              <a:t>超</a:t>
            </a:r>
            <a:r>
              <a:rPr lang="zh-CN" altLang="en-US" dirty="0"/>
              <a:t>流水线处理机</a:t>
            </a:r>
          </a:p>
          <a:p>
            <a:pPr marL="342900" lvl="1" indent="-342900">
              <a:buFont typeface="Arial" panose="020B0604020202020204" pitchFamily="34" charset="0"/>
              <a:buChar char="•"/>
            </a:pPr>
            <a:r>
              <a:rPr lang="zh-CN" altLang="en-US" dirty="0" smtClean="0"/>
              <a:t>超标</a:t>
            </a:r>
            <a:r>
              <a:rPr lang="zh-CN" altLang="en-US" dirty="0"/>
              <a:t>量超流水处理机</a:t>
            </a:r>
          </a:p>
          <a:p>
            <a:pPr marL="342900" lvl="1" indent="-342900">
              <a:buFont typeface="Arial" panose="020B0604020202020204" pitchFamily="34" charset="0"/>
              <a:buChar char="•"/>
            </a:pPr>
            <a:r>
              <a:rPr lang="zh-CN" altLang="en-US" dirty="0" smtClean="0"/>
              <a:t>超长指令字</a:t>
            </a:r>
            <a:r>
              <a:rPr lang="zh-CN" altLang="en-US" dirty="0"/>
              <a:t>处理机</a:t>
            </a:r>
          </a:p>
          <a:p>
            <a:pPr marL="342900" lvl="1" indent="-342900">
              <a:buFont typeface="Arial" panose="020B0604020202020204" pitchFamily="34" charset="0"/>
              <a:buChar char="•"/>
            </a:pPr>
            <a:endParaRPr lang="en-US" altLang="zh-CN" dirty="0"/>
          </a:p>
          <a:p>
            <a:pPr>
              <a:buFont typeface="Arial" panose="020B0604020202020204" pitchFamily="34" charset="0"/>
              <a:buChar char="•"/>
            </a:pPr>
            <a:endParaRPr lang="en-US" altLang="zh-CN" dirty="0" smtClean="0">
              <a:latin typeface="宋体" charset="-122"/>
              <a:ea typeface="宋体" charset="-122"/>
            </a:endParaRPr>
          </a:p>
          <a:p>
            <a:pPr>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2631564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25" y="1011495"/>
            <a:ext cx="8229600" cy="4958011"/>
          </a:xfrm>
        </p:spPr>
        <p:txBody>
          <a:bodyPr/>
          <a:lstStyle/>
          <a:p>
            <a:r>
              <a:rPr lang="zh-CN" altLang="en-US" dirty="0"/>
              <a:t>数据相关及其处理</a:t>
            </a:r>
            <a:r>
              <a:rPr lang="zh-CN" altLang="en-US" dirty="0" smtClean="0"/>
              <a:t>技术</a:t>
            </a:r>
            <a:endParaRPr lang="zh-CN" altLang="en-US" dirty="0"/>
          </a:p>
          <a:p>
            <a:pPr lvl="1"/>
            <a:r>
              <a:rPr lang="zh-CN" altLang="en-US" dirty="0"/>
              <a:t>记分牌动态调度算法 </a:t>
            </a:r>
          </a:p>
        </p:txBody>
      </p:sp>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28</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3.2 </a:t>
            </a:r>
            <a:r>
              <a:rPr lang="zh-CN" altLang="en-US" sz="2400" dirty="0" smtClean="0"/>
              <a:t>数据</a:t>
            </a:r>
            <a:r>
              <a:rPr lang="zh-CN" altLang="en-US" sz="2400" dirty="0"/>
              <a:t>相关及其处理</a:t>
            </a:r>
            <a:r>
              <a:rPr lang="zh-CN" altLang="en-US" sz="2400" dirty="0" smtClean="0"/>
              <a:t>技术</a:t>
            </a:r>
            <a:r>
              <a:rPr lang="en-US" altLang="zh-CN" sz="2400" dirty="0" smtClean="0"/>
              <a:t/>
            </a:r>
            <a:br>
              <a:rPr lang="en-US" altLang="zh-CN" sz="2400" dirty="0" smtClean="0"/>
            </a:br>
            <a:r>
              <a:rPr lang="en-US" altLang="zh-CN" sz="2400" dirty="0" smtClean="0"/>
              <a:t>&gt;&gt;</a:t>
            </a:r>
            <a:r>
              <a:rPr lang="zh-CN" altLang="en-US" sz="2400" dirty="0" smtClean="0"/>
              <a:t>记分牌</a:t>
            </a:r>
            <a:r>
              <a:rPr lang="zh-CN" altLang="en-US" sz="2400" dirty="0"/>
              <a:t>动态调度算法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467544" y="1933415"/>
            <a:ext cx="8676456" cy="480795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a:t>每条指令的</a:t>
            </a:r>
            <a:r>
              <a:rPr lang="zh-CN" altLang="en-US" dirty="0">
                <a:solidFill>
                  <a:srgbClr val="FF0000"/>
                </a:solidFill>
              </a:rPr>
              <a:t>执行过程</a:t>
            </a:r>
            <a:r>
              <a:rPr lang="zh-CN" altLang="en-US" dirty="0"/>
              <a:t>分为</a:t>
            </a:r>
            <a:r>
              <a:rPr lang="en-US" altLang="zh-CN" dirty="0">
                <a:solidFill>
                  <a:srgbClr val="9933FF"/>
                </a:solidFill>
                <a:latin typeface="Times New Roman" pitchFamily="18" charset="0"/>
              </a:rPr>
              <a:t>4</a:t>
            </a:r>
            <a:r>
              <a:rPr lang="zh-CN" altLang="en-US" dirty="0"/>
              <a:t>段 </a:t>
            </a:r>
            <a:r>
              <a:rPr lang="zh-CN" altLang="en-US" sz="2200" dirty="0"/>
              <a:t>（主要考虑浮点操作 ）</a:t>
            </a:r>
          </a:p>
          <a:p>
            <a:pPr lvl="2">
              <a:buFont typeface="Wingdings" pitchFamily="2" charset="2"/>
              <a:buChar char="Ø"/>
            </a:pPr>
            <a:r>
              <a:rPr lang="zh-CN" altLang="en-US" dirty="0" smtClean="0">
                <a:solidFill>
                  <a:srgbClr val="D60093"/>
                </a:solidFill>
              </a:rPr>
              <a:t>读操作数</a:t>
            </a:r>
          </a:p>
          <a:p>
            <a:pPr lvl="2">
              <a:buFont typeface="Wingdings" pitchFamily="2" charset="2"/>
              <a:buNone/>
            </a:pPr>
            <a:r>
              <a:rPr lang="zh-CN" altLang="en-US" dirty="0" smtClean="0"/>
              <a:t>            记分牌监测源操作数的可用性，如果数据可用，它就通知功能部件从寄存器中读出源操作数并开始执行。</a:t>
            </a:r>
          </a:p>
          <a:p>
            <a:pPr lvl="2">
              <a:buFont typeface="Wingdings" pitchFamily="2" charset="2"/>
              <a:buNone/>
            </a:pPr>
            <a:r>
              <a:rPr lang="zh-CN" altLang="en-US" dirty="0" smtClean="0">
                <a:latin typeface="Times New Roman" pitchFamily="18" charset="0"/>
              </a:rPr>
              <a:t>           动态地解决了</a:t>
            </a:r>
            <a:r>
              <a:rPr lang="en-US" altLang="zh-CN" dirty="0" smtClean="0">
                <a:solidFill>
                  <a:srgbClr val="9933FF"/>
                </a:solidFill>
                <a:latin typeface="Times New Roman" pitchFamily="18" charset="0"/>
              </a:rPr>
              <a:t>RAW</a:t>
            </a:r>
            <a:r>
              <a:rPr lang="zh-CN" altLang="en-US" dirty="0" smtClean="0">
                <a:latin typeface="Times New Roman" pitchFamily="18" charset="0"/>
              </a:rPr>
              <a:t>冲突（必须等待写完成之后才能读操作数），并导致指令可能乱序开始执行。 </a:t>
            </a:r>
          </a:p>
          <a:p>
            <a:pPr lvl="2">
              <a:buFont typeface="Wingdings" pitchFamily="2" charset="2"/>
              <a:buChar char="Ø"/>
            </a:pPr>
            <a:r>
              <a:rPr lang="zh-CN" altLang="en-US" dirty="0" smtClean="0">
                <a:solidFill>
                  <a:srgbClr val="D60093"/>
                </a:solidFill>
              </a:rPr>
              <a:t>执行</a:t>
            </a:r>
          </a:p>
          <a:p>
            <a:pPr lvl="2">
              <a:buFont typeface="Wingdings" pitchFamily="2" charset="2"/>
              <a:buNone/>
            </a:pPr>
            <a:r>
              <a:rPr lang="zh-CN" altLang="en-US" dirty="0" smtClean="0">
                <a:latin typeface="Times New Roman" pitchFamily="18" charset="0"/>
              </a:rPr>
              <a:t>           取到操作数后，功能部件开始执行。当产生出结果后，就通知记分牌它已经完成执行。</a:t>
            </a:r>
          </a:p>
          <a:p>
            <a:pPr lvl="2">
              <a:buFont typeface="Wingdings" pitchFamily="2" charset="2"/>
              <a:buNone/>
            </a:pPr>
            <a:r>
              <a:rPr lang="zh-CN" altLang="en-US" dirty="0" smtClean="0">
                <a:latin typeface="Times New Roman" pitchFamily="18" charset="0"/>
              </a:rPr>
              <a:t>   在浮点流水线中，这一段可能要占用多个时钟周期。</a:t>
            </a:r>
          </a:p>
          <a:p>
            <a:pPr marL="914400" lvl="2" indent="0">
              <a:buNone/>
            </a:pPr>
            <a:endParaRPr lang="zh-CN" altLang="en-US" dirty="0">
              <a:solidFill>
                <a:srgbClr val="D60093"/>
              </a:solidFill>
            </a:endParaRPr>
          </a:p>
        </p:txBody>
      </p:sp>
    </p:spTree>
    <p:extLst>
      <p:ext uri="{BB962C8B-B14F-4D97-AF65-F5344CB8AC3E}">
        <p14:creationId xmlns:p14="http://schemas.microsoft.com/office/powerpoint/2010/main" val="3882112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·1.</a:t>
            </a:r>
            <a:r>
              <a:rPr lang="zh-CN" altLang="en-US" sz="2400" dirty="0"/>
              <a:t>计算机系统结构基础知识</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5723247"/>
          </a:xfrm>
        </p:spPr>
        <p:txBody>
          <a:bodyPr>
            <a:normAutofit/>
          </a:bodyPr>
          <a:lstStyle/>
          <a:p>
            <a:pPr marL="0" indent="0">
              <a:buNone/>
            </a:pPr>
            <a:r>
              <a:rPr lang="zh-CN" altLang="en-US" dirty="0" smtClean="0">
                <a:solidFill>
                  <a:srgbClr val="FF0000"/>
                </a:solidFill>
              </a:rPr>
              <a:t>主要的概念</a:t>
            </a:r>
            <a:endParaRPr lang="en-US" altLang="zh-CN" dirty="0">
              <a:solidFill>
                <a:srgbClr val="FF0000"/>
              </a:solidFill>
            </a:endParaRPr>
          </a:p>
          <a:p>
            <a:pPr>
              <a:buFont typeface="Arial" panose="020B0604020202020204" pitchFamily="34" charset="0"/>
              <a:buChar char="•"/>
            </a:pPr>
            <a:r>
              <a:rPr lang="zh-CN" altLang="en-US" dirty="0"/>
              <a:t>什么是计算机系统</a:t>
            </a:r>
            <a:r>
              <a:rPr lang="zh-CN" altLang="en-US" dirty="0" smtClean="0"/>
              <a:t>结构？</a:t>
            </a:r>
            <a:endParaRPr lang="en-US" altLang="zh-CN" dirty="0" smtClean="0"/>
          </a:p>
          <a:p>
            <a:pPr>
              <a:buFont typeface="Arial" panose="020B0604020202020204" pitchFamily="34" charset="0"/>
              <a:buChar char="•"/>
            </a:pPr>
            <a:r>
              <a:rPr lang="en-US" altLang="zh-CN" dirty="0"/>
              <a:t>Flynn</a:t>
            </a:r>
            <a:r>
              <a:rPr lang="zh-CN" altLang="en-US" dirty="0" smtClean="0"/>
              <a:t>分类法？</a:t>
            </a:r>
            <a:endParaRPr lang="en-US" altLang="zh-CN" dirty="0" smtClean="0"/>
          </a:p>
          <a:p>
            <a:pPr>
              <a:buFont typeface="Arial" panose="020B0604020202020204" pitchFamily="34" charset="0"/>
              <a:buChar char="•"/>
            </a:pPr>
            <a:r>
              <a:rPr lang="en-US" altLang="zh-CN" dirty="0"/>
              <a:t>Amdahl</a:t>
            </a:r>
            <a:r>
              <a:rPr lang="zh-CN" altLang="en-US" dirty="0" smtClean="0"/>
              <a:t>定律？</a:t>
            </a:r>
            <a:endParaRPr lang="en-US" altLang="zh-CN" dirty="0" smtClean="0"/>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smtClean="0"/>
          </a:p>
          <a:p>
            <a:pPr>
              <a:buFont typeface="Arial" panose="020B0604020202020204" pitchFamily="34" charset="0"/>
              <a:buChar char="•"/>
            </a:pPr>
            <a:r>
              <a:rPr lang="zh-CN" altLang="en-US" dirty="0"/>
              <a:t>平均指令执行周期数</a:t>
            </a:r>
            <a:r>
              <a:rPr lang="en-US" altLang="zh-CN" dirty="0"/>
              <a:t>CPI</a:t>
            </a:r>
            <a:r>
              <a:rPr lang="zh-CN" altLang="en-US" dirty="0"/>
              <a:t>（</a:t>
            </a:r>
            <a:r>
              <a:rPr lang="en-US" altLang="zh-CN" dirty="0"/>
              <a:t>Cycle Per Instruction</a:t>
            </a:r>
            <a:r>
              <a:rPr lang="zh-CN" altLang="en-US" dirty="0" smtClean="0"/>
              <a:t>）</a:t>
            </a:r>
            <a:endParaRPr lang="en-US" altLang="zh-CN" dirty="0" smtClean="0"/>
          </a:p>
          <a:p>
            <a:pPr>
              <a:buFont typeface="Arial" panose="020B0604020202020204" pitchFamily="34" charset="0"/>
              <a:buChar char="•"/>
            </a:pPr>
            <a:endParaRPr lang="en-US" altLang="zh-CN" dirty="0"/>
          </a:p>
          <a:p>
            <a:pPr>
              <a:buFont typeface="Arial" panose="020B0604020202020204" pitchFamily="34" charset="0"/>
              <a:buChar char="•"/>
            </a:pPr>
            <a:r>
              <a:rPr lang="en-US" altLang="zh-CN" dirty="0" err="1" smtClean="0"/>
              <a:t>SimpleScalar</a:t>
            </a:r>
            <a:r>
              <a:rPr lang="zh-CN" altLang="en-US" dirty="0" smtClean="0"/>
              <a:t>模拟器的特征</a:t>
            </a:r>
            <a:endParaRPr lang="en-US" altLang="zh-CN" dirty="0" smtClean="0"/>
          </a:p>
          <a:p>
            <a:pPr>
              <a:buFont typeface="Arial" panose="020B0604020202020204" pitchFamily="34" charset="0"/>
              <a:buChar char="•"/>
            </a:pPr>
            <a:r>
              <a:rPr lang="zh-CN" altLang="en-US" dirty="0"/>
              <a:t>基准测试</a:t>
            </a:r>
            <a:r>
              <a:rPr lang="zh-CN" altLang="en-US" dirty="0" smtClean="0"/>
              <a:t>程序的概念</a:t>
            </a:r>
            <a:endParaRPr lang="en-US" altLang="zh-CN" dirty="0" smtClean="0"/>
          </a:p>
          <a:p>
            <a:pPr>
              <a:buFont typeface="Arial" panose="020B0604020202020204" pitchFamily="34" charset="0"/>
              <a:buChar char="•"/>
            </a:pPr>
            <a:r>
              <a:rPr lang="zh-CN" altLang="en-US" dirty="0"/>
              <a:t>并行性的概念 </a:t>
            </a:r>
          </a:p>
        </p:txBody>
      </p:sp>
      <p:graphicFrame>
        <p:nvGraphicFramePr>
          <p:cNvPr id="9" name="Object 6"/>
          <p:cNvGraphicFramePr>
            <a:graphicFrameLocks noChangeAspect="1"/>
          </p:cNvGraphicFramePr>
          <p:nvPr>
            <p:extLst>
              <p:ext uri="{D42A27DB-BD31-4B8C-83A1-F6EECF244321}">
                <p14:modId xmlns:p14="http://schemas.microsoft.com/office/powerpoint/2010/main" val="1906559939"/>
              </p:ext>
            </p:extLst>
          </p:nvPr>
        </p:nvGraphicFramePr>
        <p:xfrm>
          <a:off x="3314399" y="2348880"/>
          <a:ext cx="3654598" cy="1003279"/>
        </p:xfrm>
        <a:graphic>
          <a:graphicData uri="http://schemas.openxmlformats.org/presentationml/2006/ole">
            <mc:AlternateContent xmlns:mc="http://schemas.openxmlformats.org/markup-compatibility/2006">
              <mc:Choice xmlns:v="urn:schemas-microsoft-com:vml" Requires="v">
                <p:oleObj spid="_x0000_s42212" name="公式" r:id="rId4" imgW="1591200" imgH="405720" progId="Equation.3">
                  <p:embed/>
                </p:oleObj>
              </mc:Choice>
              <mc:Fallback>
                <p:oleObj name="公式" r:id="rId4" imgW="1591200" imgH="405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399" y="2348880"/>
                        <a:ext cx="3654598" cy="1003279"/>
                      </a:xfrm>
                      <a:prstGeom prst="rect">
                        <a:avLst/>
                      </a:prstGeom>
                      <a:solidFill>
                        <a:schemeClr val="bg1"/>
                      </a:solid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2" name="矩形 1"/>
              <p:cNvSpPr/>
              <p:nvPr/>
            </p:nvSpPr>
            <p:spPr>
              <a:xfrm>
                <a:off x="3275856" y="3339455"/>
                <a:ext cx="2915605" cy="883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a:solidFill>
                                <a:srgbClr val="FF0000"/>
                              </a:solidFill>
                              <a:latin typeface="Cambria Math" panose="02040503050406030204" pitchFamily="18" charset="0"/>
                            </a:rPr>
                          </m:ctrlPr>
                        </m:sSubPr>
                        <m:e>
                          <m:r>
                            <a:rPr kumimoji="1" lang="en-US" altLang="zh-CN" i="1">
                              <a:solidFill>
                                <a:srgbClr val="FF0000"/>
                              </a:solidFill>
                              <a:latin typeface="Cambria Math"/>
                            </a:rPr>
                            <m:t>𝑆</m:t>
                          </m:r>
                        </m:e>
                        <m:sub>
                          <m:r>
                            <a:rPr kumimoji="1" lang="en-US" altLang="zh-CN" i="1">
                              <a:solidFill>
                                <a:srgbClr val="FF0000"/>
                              </a:solidFill>
                              <a:latin typeface="Cambria Math"/>
                            </a:rPr>
                            <m:t>𝑛</m:t>
                          </m:r>
                        </m:sub>
                      </m:sSub>
                      <m:r>
                        <a:rPr kumimoji="1" lang="en-US" altLang="zh-CN" i="1">
                          <a:solidFill>
                            <a:srgbClr val="FF0000"/>
                          </a:solidFill>
                          <a:latin typeface="Cambria Math"/>
                        </a:rPr>
                        <m:t>=</m:t>
                      </m:r>
                      <m:f>
                        <m:fPr>
                          <m:ctrlPr>
                            <a:rPr kumimoji="1" lang="en-US" altLang="zh-CN" i="1">
                              <a:solidFill>
                                <a:srgbClr val="FF0000"/>
                              </a:solidFill>
                              <a:latin typeface="Cambria Math" panose="02040503050406030204" pitchFamily="18" charset="0"/>
                            </a:rPr>
                          </m:ctrlPr>
                        </m:fPr>
                        <m:num>
                          <m:sSub>
                            <m:sSubPr>
                              <m:ctrlPr>
                                <a:rPr kumimoji="1" lang="en-US" altLang="zh-CN" i="1">
                                  <a:solidFill>
                                    <a:srgbClr val="FF0000"/>
                                  </a:solidFill>
                                  <a:latin typeface="Cambria Math" panose="02040503050406030204" pitchFamily="18" charset="0"/>
                                </a:rPr>
                              </m:ctrlPr>
                            </m:sSubPr>
                            <m:e>
                              <m:r>
                                <a:rPr kumimoji="1" lang="en-US" altLang="zh-CN" i="1">
                                  <a:solidFill>
                                    <a:srgbClr val="FF0000"/>
                                  </a:solidFill>
                                  <a:latin typeface="Cambria Math"/>
                                </a:rPr>
                                <m:t>𝑇</m:t>
                              </m:r>
                            </m:e>
                            <m:sub>
                              <m:r>
                                <a:rPr kumimoji="1" lang="en-US" altLang="zh-CN" i="1">
                                  <a:solidFill>
                                    <a:srgbClr val="FF0000"/>
                                  </a:solidFill>
                                  <a:latin typeface="Cambria Math"/>
                                </a:rPr>
                                <m:t>0</m:t>
                              </m:r>
                            </m:sub>
                          </m:sSub>
                        </m:num>
                        <m:den>
                          <m:sSub>
                            <m:sSubPr>
                              <m:ctrlPr>
                                <a:rPr kumimoji="1" lang="en-US" altLang="zh-CN" i="1">
                                  <a:solidFill>
                                    <a:srgbClr val="FF0000"/>
                                  </a:solidFill>
                                  <a:latin typeface="Cambria Math" panose="02040503050406030204" pitchFamily="18" charset="0"/>
                                </a:rPr>
                              </m:ctrlPr>
                            </m:sSubPr>
                            <m:e>
                              <m:r>
                                <a:rPr kumimoji="1" lang="en-US" altLang="zh-CN" i="1">
                                  <a:solidFill>
                                    <a:srgbClr val="FF0000"/>
                                  </a:solidFill>
                                  <a:latin typeface="Cambria Math"/>
                                </a:rPr>
                                <m:t>𝑇</m:t>
                              </m:r>
                            </m:e>
                            <m:sub>
                              <m:r>
                                <a:rPr kumimoji="1" lang="en-US" altLang="zh-CN" i="1">
                                  <a:solidFill>
                                    <a:srgbClr val="FF0000"/>
                                  </a:solidFill>
                                  <a:latin typeface="Cambria Math"/>
                                </a:rPr>
                                <m:t>𝑛</m:t>
                              </m:r>
                            </m:sub>
                          </m:sSub>
                        </m:den>
                      </m:f>
                      <m:r>
                        <a:rPr kumimoji="1" lang="en-US" altLang="zh-CN" i="1">
                          <a:solidFill>
                            <a:srgbClr val="FF0000"/>
                          </a:solidFill>
                          <a:latin typeface="Cambria Math"/>
                        </a:rPr>
                        <m:t>=</m:t>
                      </m:r>
                      <m:f>
                        <m:fPr>
                          <m:ctrlPr>
                            <a:rPr kumimoji="1" lang="en-US" altLang="zh-CN" i="1">
                              <a:solidFill>
                                <a:srgbClr val="FF0000"/>
                              </a:solidFill>
                              <a:latin typeface="Cambria Math" panose="02040503050406030204" pitchFamily="18" charset="0"/>
                            </a:rPr>
                          </m:ctrlPr>
                        </m:fPr>
                        <m:num>
                          <m:r>
                            <a:rPr kumimoji="1" lang="en-US" altLang="zh-CN" i="1">
                              <a:solidFill>
                                <a:srgbClr val="FF0000"/>
                              </a:solidFill>
                              <a:latin typeface="Cambria Math"/>
                            </a:rPr>
                            <m:t>1</m:t>
                          </m:r>
                        </m:num>
                        <m:den>
                          <m:r>
                            <a:rPr lang="en-US" altLang="zh-CN" i="1">
                              <a:solidFill>
                                <a:srgbClr val="FF0000"/>
                              </a:solidFill>
                              <a:latin typeface="Cambria Math"/>
                            </a:rPr>
                            <m:t> </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a:rPr>
                                <m:t>1−</m:t>
                              </m:r>
                              <m:r>
                                <a:rPr lang="en-US" altLang="zh-CN" i="1">
                                  <a:solidFill>
                                    <a:srgbClr val="FF0000"/>
                                  </a:solidFill>
                                  <a:latin typeface="Cambria Math"/>
                                  <a:sym typeface="Symbol"/>
                                </a:rPr>
                                <m:t></m:t>
                              </m:r>
                              <m:sSub>
                                <m:sSubPr>
                                  <m:ctrlPr>
                                    <a:rPr lang="en-US" altLang="zh-CN" i="1">
                                      <a:solidFill>
                                        <a:srgbClr val="FF0000"/>
                                      </a:solidFill>
                                      <a:latin typeface="Cambria Math" panose="02040503050406030204" pitchFamily="18" charset="0"/>
                                      <a:sym typeface="Symbol"/>
                                    </a:rPr>
                                  </m:ctrlPr>
                                </m:sSubPr>
                                <m:e>
                                  <m:r>
                                    <a:rPr lang="en-US" altLang="zh-CN" i="1">
                                      <a:solidFill>
                                        <a:srgbClr val="FF0000"/>
                                      </a:solidFill>
                                      <a:latin typeface="Cambria Math"/>
                                      <a:sym typeface="Symbol"/>
                                    </a:rPr>
                                    <m:t>𝐹</m:t>
                                  </m:r>
                                </m:e>
                                <m:sub>
                                  <m:r>
                                    <a:rPr lang="en-US" altLang="zh-CN" i="1">
                                      <a:solidFill>
                                        <a:srgbClr val="FF0000"/>
                                      </a:solidFill>
                                      <a:latin typeface="Cambria Math"/>
                                      <a:sym typeface="Symbol"/>
                                    </a:rPr>
                                    <m:t>𝑖</m:t>
                                  </m:r>
                                </m:sub>
                              </m:sSub>
                            </m:e>
                          </m:d>
                          <m:r>
                            <a:rPr lang="en-US" altLang="zh-CN" i="1">
                              <a:solidFill>
                                <a:srgbClr val="FF0000"/>
                              </a:solidFill>
                              <a:latin typeface="Cambria Math"/>
                            </a:rPr>
                            <m:t>+</m:t>
                          </m:r>
                          <m:r>
                            <a:rPr lang="en-US" altLang="zh-CN" i="1">
                              <a:solidFill>
                                <a:srgbClr val="FF0000"/>
                              </a:solidFill>
                              <a:latin typeface="Cambria Math"/>
                              <a:sym typeface="Symbol"/>
                            </a:rPr>
                            <m:t></m:t>
                          </m:r>
                          <m:f>
                            <m:fPr>
                              <m:ctrlPr>
                                <a:rPr lang="en-US" altLang="zh-CN" i="1">
                                  <a:solidFill>
                                    <a:srgbClr val="FF0000"/>
                                  </a:solidFill>
                                  <a:latin typeface="Cambria Math" panose="02040503050406030204" pitchFamily="18" charset="0"/>
                                  <a:sym typeface="Symbol"/>
                                </a:rPr>
                              </m:ctrlPr>
                            </m:fPr>
                            <m:num>
                              <m:sSub>
                                <m:sSubPr>
                                  <m:ctrlPr>
                                    <a:rPr lang="en-US" altLang="zh-CN" i="1">
                                      <a:solidFill>
                                        <a:srgbClr val="FF0000"/>
                                      </a:solidFill>
                                      <a:latin typeface="Cambria Math" panose="02040503050406030204" pitchFamily="18" charset="0"/>
                                      <a:sym typeface="Symbol"/>
                                    </a:rPr>
                                  </m:ctrlPr>
                                </m:sSubPr>
                                <m:e>
                                  <m:r>
                                    <a:rPr lang="en-US" altLang="zh-CN" i="1">
                                      <a:solidFill>
                                        <a:srgbClr val="FF0000"/>
                                      </a:solidFill>
                                      <a:latin typeface="Cambria Math"/>
                                      <a:sym typeface="Symbol"/>
                                    </a:rPr>
                                    <m:t>𝐹</m:t>
                                  </m:r>
                                </m:e>
                                <m:sub>
                                  <m:r>
                                    <a:rPr lang="en-US" altLang="zh-CN" i="1">
                                      <a:solidFill>
                                        <a:srgbClr val="FF0000"/>
                                      </a:solidFill>
                                      <a:latin typeface="Cambria Math"/>
                                      <a:sym typeface="Symbol"/>
                                    </a:rPr>
                                    <m:t>𝑖</m:t>
                                  </m:r>
                                </m:sub>
                              </m:sSub>
                            </m:num>
                            <m:den>
                              <m:sSub>
                                <m:sSubPr>
                                  <m:ctrlPr>
                                    <a:rPr lang="en-US" altLang="zh-CN" i="1">
                                      <a:solidFill>
                                        <a:srgbClr val="FF0000"/>
                                      </a:solidFill>
                                      <a:latin typeface="Cambria Math" panose="02040503050406030204" pitchFamily="18" charset="0"/>
                                      <a:sym typeface="Symbol"/>
                                    </a:rPr>
                                  </m:ctrlPr>
                                </m:sSubPr>
                                <m:e>
                                  <m:r>
                                    <a:rPr lang="en-US" altLang="zh-CN" i="1">
                                      <a:solidFill>
                                        <a:srgbClr val="FF0000"/>
                                      </a:solidFill>
                                      <a:latin typeface="Cambria Math"/>
                                      <a:sym typeface="Symbol"/>
                                    </a:rPr>
                                    <m:t>𝑆</m:t>
                                  </m:r>
                                </m:e>
                                <m:sub>
                                  <m:r>
                                    <a:rPr lang="en-US" altLang="zh-CN" i="1">
                                      <a:solidFill>
                                        <a:srgbClr val="FF0000"/>
                                      </a:solidFill>
                                      <a:latin typeface="Cambria Math"/>
                                      <a:sym typeface="Symbol"/>
                                    </a:rPr>
                                    <m:t>𝑖</m:t>
                                  </m:r>
                                </m:sub>
                              </m:sSub>
                            </m:den>
                          </m:f>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3275856" y="3339455"/>
                <a:ext cx="2915605" cy="883127"/>
              </a:xfrm>
              <a:prstGeom prst="rect">
                <a:avLst/>
              </a:prstGeom>
              <a:blipFill rotWithShape="0">
                <a:blip r:embed="rId6"/>
                <a:stretch>
                  <a:fillRect/>
                </a:stretch>
              </a:blipFill>
            </p:spPr>
            <p:txBody>
              <a:bodyPr/>
              <a:lstStyle/>
              <a:p>
                <a:r>
                  <a:rPr lang="zh-CN" altLang="en-US">
                    <a:noFill/>
                  </a:rPr>
                  <a:t> </a:t>
                </a:r>
              </a:p>
            </p:txBody>
          </p:sp>
        </mc:Fallback>
      </mc:AlternateContent>
      <p:graphicFrame>
        <p:nvGraphicFramePr>
          <p:cNvPr id="11" name="对象 10"/>
          <p:cNvGraphicFramePr>
            <a:graphicFrameLocks noGrp="1" noChangeAspect="1"/>
          </p:cNvGraphicFramePr>
          <p:nvPr>
            <p:extLst>
              <p:ext uri="{D42A27DB-BD31-4B8C-83A1-F6EECF244321}">
                <p14:modId xmlns:p14="http://schemas.microsoft.com/office/powerpoint/2010/main" val="3645211107"/>
              </p:ext>
            </p:extLst>
          </p:nvPr>
        </p:nvGraphicFramePr>
        <p:xfrm>
          <a:off x="4644008" y="4581128"/>
          <a:ext cx="4105275" cy="692150"/>
        </p:xfrm>
        <a:graphic>
          <a:graphicData uri="http://schemas.openxmlformats.org/presentationml/2006/ole">
            <mc:AlternateContent xmlns:mc="http://schemas.openxmlformats.org/markup-compatibility/2006">
              <mc:Choice xmlns:v="urn:schemas-microsoft-com:vml" Requires="v">
                <p:oleObj spid="_x0000_s42213" name="Equation" r:id="rId7" imgW="2311200" imgH="419040" progId="Equation.DSMT4">
                  <p:embed/>
                </p:oleObj>
              </mc:Choice>
              <mc:Fallback>
                <p:oleObj name="Equation" r:id="rId7" imgW="2311200" imgH="41904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4008" y="4581128"/>
                        <a:ext cx="4105275" cy="6921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350620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25" y="1011495"/>
            <a:ext cx="8229600" cy="4958011"/>
          </a:xfrm>
        </p:spPr>
        <p:txBody>
          <a:bodyPr/>
          <a:lstStyle/>
          <a:p>
            <a:r>
              <a:rPr lang="zh-CN" altLang="en-US" dirty="0"/>
              <a:t>数据相关及其处理</a:t>
            </a:r>
            <a:r>
              <a:rPr lang="zh-CN" altLang="en-US" dirty="0" smtClean="0"/>
              <a:t>技术</a:t>
            </a:r>
            <a:endParaRPr lang="zh-CN" altLang="en-US" dirty="0"/>
          </a:p>
          <a:p>
            <a:pPr lvl="1"/>
            <a:r>
              <a:rPr lang="zh-CN" altLang="en-US" dirty="0"/>
              <a:t>记分牌动态调度算法 </a:t>
            </a:r>
          </a:p>
        </p:txBody>
      </p:sp>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29</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3.2 </a:t>
            </a:r>
            <a:r>
              <a:rPr lang="zh-CN" altLang="en-US" sz="2400" dirty="0" smtClean="0"/>
              <a:t>数据</a:t>
            </a:r>
            <a:r>
              <a:rPr lang="zh-CN" altLang="en-US" sz="2400" dirty="0"/>
              <a:t>相关及其处理</a:t>
            </a:r>
            <a:r>
              <a:rPr lang="zh-CN" altLang="en-US" sz="2400" dirty="0" smtClean="0"/>
              <a:t>技术</a:t>
            </a:r>
            <a:r>
              <a:rPr lang="en-US" altLang="zh-CN" sz="2400" dirty="0" smtClean="0"/>
              <a:t/>
            </a:r>
            <a:br>
              <a:rPr lang="en-US" altLang="zh-CN" sz="2400" dirty="0" smtClean="0"/>
            </a:br>
            <a:r>
              <a:rPr lang="en-US" altLang="zh-CN" sz="2400" dirty="0" smtClean="0"/>
              <a:t>&gt;&gt;</a:t>
            </a:r>
            <a:r>
              <a:rPr lang="zh-CN" altLang="en-US" sz="2400" dirty="0" smtClean="0"/>
              <a:t>记分牌</a:t>
            </a:r>
            <a:r>
              <a:rPr lang="zh-CN" altLang="en-US" sz="2400" dirty="0"/>
              <a:t>动态调度算法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685800" y="1932143"/>
            <a:ext cx="8350696" cy="4305169"/>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itchFamily="2" charset="2"/>
              <a:buChar char="Ø"/>
            </a:pPr>
            <a:r>
              <a:rPr lang="zh-CN" altLang="en-US" dirty="0">
                <a:solidFill>
                  <a:srgbClr val="D60093"/>
                </a:solidFill>
              </a:rPr>
              <a:t>写结果 </a:t>
            </a:r>
          </a:p>
          <a:p>
            <a:pPr lvl="2">
              <a:buFont typeface="Wingdings" pitchFamily="2" charset="2"/>
              <a:buNone/>
            </a:pPr>
            <a:r>
              <a:rPr lang="zh-CN" altLang="en-US" dirty="0" smtClean="0">
                <a:latin typeface="Times New Roman" pitchFamily="18" charset="0"/>
              </a:rPr>
              <a:t>记分牌一旦知道执行部件完成了执行，就检测是否存在</a:t>
            </a:r>
            <a:r>
              <a:rPr lang="en-US" altLang="zh-CN" dirty="0" smtClean="0">
                <a:solidFill>
                  <a:srgbClr val="9933FF"/>
                </a:solidFill>
                <a:latin typeface="Times New Roman" pitchFamily="18" charset="0"/>
              </a:rPr>
              <a:t>WAR</a:t>
            </a:r>
            <a:r>
              <a:rPr lang="zh-CN" altLang="en-US" dirty="0" smtClean="0">
                <a:latin typeface="Times New Roman" pitchFamily="18" charset="0"/>
              </a:rPr>
              <a:t>冲突。如果不存在，或者原有的</a:t>
            </a:r>
            <a:r>
              <a:rPr lang="en-US" altLang="zh-CN" dirty="0" smtClean="0">
                <a:solidFill>
                  <a:srgbClr val="9933FF"/>
                </a:solidFill>
                <a:latin typeface="Times New Roman" pitchFamily="18" charset="0"/>
              </a:rPr>
              <a:t>WAR</a:t>
            </a:r>
            <a:r>
              <a:rPr lang="zh-CN" altLang="en-US" dirty="0" smtClean="0">
                <a:latin typeface="Times New Roman" pitchFamily="18" charset="0"/>
              </a:rPr>
              <a:t>冲突已消失，记分牌就通知功能部件把结果写入目的寄存器，并释放该指令使用的所有资源。</a:t>
            </a:r>
            <a:r>
              <a:rPr lang="zh-CN" altLang="en-US" dirty="0" smtClean="0"/>
              <a:t> </a:t>
            </a:r>
          </a:p>
          <a:p>
            <a:pPr marL="1485900" lvl="2" indent="-457200"/>
            <a:r>
              <a:rPr lang="zh-CN" altLang="en-US" dirty="0" smtClean="0">
                <a:latin typeface="Times New Roman" pitchFamily="18" charset="0"/>
              </a:rPr>
              <a:t>如果检测到</a:t>
            </a:r>
            <a:r>
              <a:rPr lang="en-US" altLang="zh-CN" dirty="0" smtClean="0">
                <a:solidFill>
                  <a:srgbClr val="9933FF"/>
                </a:solidFill>
                <a:latin typeface="Times New Roman" pitchFamily="18" charset="0"/>
              </a:rPr>
              <a:t>WAR</a:t>
            </a:r>
            <a:r>
              <a:rPr lang="zh-CN" altLang="en-US" dirty="0" smtClean="0">
                <a:latin typeface="Times New Roman" pitchFamily="18" charset="0"/>
              </a:rPr>
              <a:t>冲突，就不允许该指令将结果写到目的寄存器。这发生在以下情况：</a:t>
            </a:r>
          </a:p>
          <a:p>
            <a:pPr lvl="3"/>
            <a:r>
              <a:rPr lang="zh-CN" altLang="en-US" dirty="0" smtClean="0">
                <a:latin typeface="Times New Roman" pitchFamily="18" charset="0"/>
              </a:rPr>
              <a:t>前面的某条指令（按顺序流出）还没有读取操作数；而且：其中某个源操作数寄存器与本指令的目的寄存器相同。</a:t>
            </a:r>
          </a:p>
          <a:p>
            <a:pPr lvl="3"/>
            <a:r>
              <a:rPr lang="zh-CN" altLang="en-US" dirty="0" smtClean="0">
                <a:latin typeface="Times New Roman" pitchFamily="18" charset="0"/>
              </a:rPr>
              <a:t>在这种情况下，记分牌必须等待，直到该冲突消失。</a:t>
            </a:r>
            <a:endParaRPr lang="zh-CN" altLang="en-US" dirty="0">
              <a:latin typeface="Times New Roman" pitchFamily="18" charset="0"/>
            </a:endParaRPr>
          </a:p>
        </p:txBody>
      </p:sp>
    </p:spTree>
    <p:extLst>
      <p:ext uri="{BB962C8B-B14F-4D97-AF65-F5344CB8AC3E}">
        <p14:creationId xmlns:p14="http://schemas.microsoft.com/office/powerpoint/2010/main" val="2183393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25" y="1011495"/>
            <a:ext cx="8229600" cy="4958011"/>
          </a:xfrm>
        </p:spPr>
        <p:txBody>
          <a:bodyPr/>
          <a:lstStyle/>
          <a:p>
            <a:r>
              <a:rPr lang="zh-CN" altLang="en-US" dirty="0"/>
              <a:t>数据相关及其处理</a:t>
            </a:r>
            <a:r>
              <a:rPr lang="zh-CN" altLang="en-US" dirty="0" smtClean="0"/>
              <a:t>技术</a:t>
            </a:r>
            <a:endParaRPr lang="zh-CN" altLang="en-US" dirty="0"/>
          </a:p>
          <a:p>
            <a:pPr lvl="1"/>
            <a:r>
              <a:rPr lang="zh-CN" altLang="en-US" dirty="0"/>
              <a:t>记分牌动态调度算法 </a:t>
            </a:r>
          </a:p>
        </p:txBody>
      </p:sp>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30</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3.2 </a:t>
            </a:r>
            <a:r>
              <a:rPr lang="zh-CN" altLang="en-US" sz="2400" dirty="0" smtClean="0"/>
              <a:t>数据</a:t>
            </a:r>
            <a:r>
              <a:rPr lang="zh-CN" altLang="en-US" sz="2400" dirty="0"/>
              <a:t>相关及其处理</a:t>
            </a:r>
            <a:r>
              <a:rPr lang="zh-CN" altLang="en-US" sz="2400" dirty="0" smtClean="0"/>
              <a:t>技术</a:t>
            </a:r>
            <a:r>
              <a:rPr lang="en-US" altLang="zh-CN" sz="2400" dirty="0" smtClean="0"/>
              <a:t/>
            </a:r>
            <a:br>
              <a:rPr lang="en-US" altLang="zh-CN" sz="2400" dirty="0" smtClean="0"/>
            </a:br>
            <a:r>
              <a:rPr lang="en-US" altLang="zh-CN" sz="2400" dirty="0" smtClean="0"/>
              <a:t>&gt;&gt;</a:t>
            </a:r>
            <a:r>
              <a:rPr lang="zh-CN" altLang="en-US" sz="2400" dirty="0" smtClean="0"/>
              <a:t>记分牌</a:t>
            </a:r>
            <a:r>
              <a:rPr lang="zh-CN" altLang="en-US" sz="2400" dirty="0"/>
              <a:t>动态调度算法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361256" y="1916832"/>
            <a:ext cx="8675240" cy="4536504"/>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5850" lvl="1" indent="-457200"/>
            <a:r>
              <a:rPr lang="zh-CN" altLang="en-US" dirty="0" smtClean="0">
                <a:latin typeface="Times New Roman" pitchFamily="18" charset="0"/>
              </a:rPr>
              <a:t>记分牌通过与功能部件的通信控制指令的逐步执行。</a:t>
            </a:r>
            <a:endParaRPr lang="en-US" altLang="zh-CN" dirty="0" smtClean="0">
              <a:latin typeface="Times New Roman" pitchFamily="18" charset="0"/>
            </a:endParaRPr>
          </a:p>
          <a:p>
            <a:pPr marL="1085850" lvl="1" indent="-457200"/>
            <a:r>
              <a:rPr lang="zh-CN" altLang="en-US" dirty="0" smtClean="0">
                <a:latin typeface="Times New Roman" pitchFamily="18" charset="0"/>
              </a:rPr>
              <a:t>记分牌中记录的信息由</a:t>
            </a:r>
            <a:r>
              <a:rPr lang="en-US" altLang="zh-CN" dirty="0" smtClean="0">
                <a:solidFill>
                  <a:srgbClr val="9933FF"/>
                </a:solidFill>
                <a:latin typeface="Times New Roman" pitchFamily="18" charset="0"/>
              </a:rPr>
              <a:t>3</a:t>
            </a:r>
            <a:r>
              <a:rPr lang="zh-CN" altLang="en-US" dirty="0" smtClean="0">
                <a:latin typeface="Times New Roman" pitchFamily="18" charset="0"/>
              </a:rPr>
              <a:t>部分构成</a:t>
            </a:r>
          </a:p>
          <a:p>
            <a:pPr lvl="2"/>
            <a:r>
              <a:rPr lang="zh-CN" altLang="en-US" sz="2400" dirty="0" smtClean="0">
                <a:solidFill>
                  <a:srgbClr val="FF0000"/>
                </a:solidFill>
                <a:latin typeface="Times New Roman" pitchFamily="18" charset="0"/>
              </a:rPr>
              <a:t>指令状态表</a:t>
            </a:r>
            <a:r>
              <a:rPr lang="zh-CN" altLang="en-US" sz="2400" dirty="0" smtClean="0">
                <a:latin typeface="Times New Roman" pitchFamily="18" charset="0"/>
              </a:rPr>
              <a:t>：记录正在执行的各条指令已经进入到了哪一段。</a:t>
            </a:r>
          </a:p>
          <a:p>
            <a:pPr lvl="2"/>
            <a:r>
              <a:rPr lang="zh-CN" altLang="en-US" sz="2400" dirty="0" smtClean="0">
                <a:solidFill>
                  <a:srgbClr val="FF0000"/>
                </a:solidFill>
                <a:latin typeface="Times New Roman" pitchFamily="18" charset="0"/>
              </a:rPr>
              <a:t>功能部件状态表</a:t>
            </a:r>
            <a:r>
              <a:rPr lang="zh-CN" altLang="en-US" sz="2400" dirty="0" smtClean="0">
                <a:latin typeface="Times New Roman" pitchFamily="18" charset="0"/>
              </a:rPr>
              <a:t>：记录各个功能部件的状态。每个功能部件有一项，每一项由以下</a:t>
            </a:r>
            <a:r>
              <a:rPr lang="en-US" altLang="zh-CN" sz="2400" dirty="0" smtClean="0">
                <a:solidFill>
                  <a:srgbClr val="9933FF"/>
                </a:solidFill>
                <a:latin typeface="Times New Roman" pitchFamily="18" charset="0"/>
              </a:rPr>
              <a:t>9</a:t>
            </a:r>
            <a:r>
              <a:rPr lang="zh-CN" altLang="en-US" sz="2400" dirty="0" smtClean="0">
                <a:latin typeface="Times New Roman" pitchFamily="18" charset="0"/>
              </a:rPr>
              <a:t>个字段组成：</a:t>
            </a:r>
          </a:p>
          <a:p>
            <a:pPr lvl="3"/>
            <a:r>
              <a:rPr lang="en-US" altLang="zh-CN" sz="2100" dirty="0" smtClean="0">
                <a:solidFill>
                  <a:srgbClr val="D60093"/>
                </a:solidFill>
                <a:latin typeface="Times New Roman" pitchFamily="18" charset="0"/>
              </a:rPr>
              <a:t>Busy</a:t>
            </a:r>
            <a:r>
              <a:rPr lang="zh-CN" altLang="en-US" sz="2100" dirty="0" smtClean="0">
                <a:latin typeface="Times New Roman" pitchFamily="18" charset="0"/>
              </a:rPr>
              <a:t>：忙标志，指出功能部件是否忙。初值为“</a:t>
            </a:r>
            <a:r>
              <a:rPr lang="en-US" altLang="zh-CN" sz="2100" dirty="0" smtClean="0">
                <a:latin typeface="Times New Roman" pitchFamily="18" charset="0"/>
              </a:rPr>
              <a:t>no”</a:t>
            </a:r>
            <a:r>
              <a:rPr lang="zh-CN" altLang="en-US" sz="2100" dirty="0" smtClean="0">
                <a:latin typeface="Times New Roman" pitchFamily="18" charset="0"/>
              </a:rPr>
              <a:t>；</a:t>
            </a:r>
          </a:p>
          <a:p>
            <a:pPr lvl="3"/>
            <a:r>
              <a:rPr lang="en-US" altLang="zh-CN" sz="2100" dirty="0" smtClean="0">
                <a:solidFill>
                  <a:srgbClr val="D60093"/>
                </a:solidFill>
                <a:latin typeface="Times New Roman" pitchFamily="18" charset="0"/>
              </a:rPr>
              <a:t>Op</a:t>
            </a:r>
            <a:r>
              <a:rPr lang="zh-CN" altLang="en-US" sz="2100" dirty="0" smtClean="0">
                <a:latin typeface="Times New Roman" pitchFamily="18" charset="0"/>
              </a:rPr>
              <a:t>：该功能部件正在执行或将要执行的操作；</a:t>
            </a:r>
          </a:p>
          <a:p>
            <a:pPr lvl="3"/>
            <a:r>
              <a:rPr lang="en-US" altLang="zh-CN" sz="2100" dirty="0" smtClean="0">
                <a:solidFill>
                  <a:srgbClr val="D60093"/>
                </a:solidFill>
                <a:latin typeface="Times New Roman" pitchFamily="18" charset="0"/>
              </a:rPr>
              <a:t>Fi</a:t>
            </a:r>
            <a:r>
              <a:rPr lang="zh-CN" altLang="en-US" sz="2100" dirty="0" smtClean="0">
                <a:latin typeface="Times New Roman" pitchFamily="18" charset="0"/>
              </a:rPr>
              <a:t>：目的寄存器编号；</a:t>
            </a:r>
          </a:p>
          <a:p>
            <a:pPr lvl="3"/>
            <a:r>
              <a:rPr lang="en-US" altLang="zh-CN" sz="2100" dirty="0" err="1" smtClean="0">
                <a:solidFill>
                  <a:srgbClr val="D60093"/>
                </a:solidFill>
                <a:latin typeface="Times New Roman" pitchFamily="18" charset="0"/>
              </a:rPr>
              <a:t>Fj</a:t>
            </a:r>
            <a:r>
              <a:rPr lang="zh-CN" altLang="en-US" sz="2100" dirty="0" smtClean="0">
                <a:solidFill>
                  <a:srgbClr val="D60093"/>
                </a:solidFill>
                <a:latin typeface="Times New Roman" pitchFamily="18" charset="0"/>
              </a:rPr>
              <a:t>，</a:t>
            </a:r>
            <a:r>
              <a:rPr lang="en-US" altLang="zh-CN" sz="2100" dirty="0" err="1" smtClean="0">
                <a:solidFill>
                  <a:srgbClr val="D60093"/>
                </a:solidFill>
                <a:latin typeface="Times New Roman" pitchFamily="18" charset="0"/>
              </a:rPr>
              <a:t>Fk</a:t>
            </a:r>
            <a:r>
              <a:rPr lang="zh-CN" altLang="en-US" sz="2100" dirty="0" smtClean="0">
                <a:latin typeface="Times New Roman" pitchFamily="18" charset="0"/>
              </a:rPr>
              <a:t>：源寄存器编号；</a:t>
            </a:r>
          </a:p>
          <a:p>
            <a:pPr lvl="3"/>
            <a:r>
              <a:rPr lang="en-US" altLang="zh-CN" sz="2100" dirty="0" err="1" smtClean="0">
                <a:solidFill>
                  <a:srgbClr val="D60093"/>
                </a:solidFill>
                <a:latin typeface="Times New Roman" pitchFamily="18" charset="0"/>
              </a:rPr>
              <a:t>Qj</a:t>
            </a:r>
            <a:r>
              <a:rPr lang="zh-CN" altLang="en-US" sz="2100" dirty="0" smtClean="0">
                <a:solidFill>
                  <a:srgbClr val="D60093"/>
                </a:solidFill>
                <a:latin typeface="Times New Roman" pitchFamily="18" charset="0"/>
              </a:rPr>
              <a:t>，</a:t>
            </a:r>
            <a:r>
              <a:rPr lang="en-US" altLang="zh-CN" sz="2100" dirty="0" err="1" smtClean="0">
                <a:solidFill>
                  <a:srgbClr val="D60093"/>
                </a:solidFill>
                <a:latin typeface="Times New Roman" pitchFamily="18" charset="0"/>
              </a:rPr>
              <a:t>Qk</a:t>
            </a:r>
            <a:r>
              <a:rPr lang="zh-CN" altLang="en-US" sz="2100" dirty="0" smtClean="0">
                <a:latin typeface="Times New Roman" pitchFamily="18" charset="0"/>
              </a:rPr>
              <a:t>：指出向源寄存器</a:t>
            </a:r>
            <a:r>
              <a:rPr lang="en-US" altLang="zh-CN" sz="2100" dirty="0" err="1" smtClean="0">
                <a:latin typeface="Times New Roman" pitchFamily="18" charset="0"/>
              </a:rPr>
              <a:t>Fj</a:t>
            </a:r>
            <a:r>
              <a:rPr lang="zh-CN" altLang="en-US" sz="2100" dirty="0" smtClean="0">
                <a:latin typeface="Times New Roman" pitchFamily="18" charset="0"/>
              </a:rPr>
              <a:t>、</a:t>
            </a:r>
            <a:r>
              <a:rPr lang="en-US" altLang="zh-CN" sz="2100" dirty="0" err="1" smtClean="0">
                <a:latin typeface="Times New Roman" pitchFamily="18" charset="0"/>
              </a:rPr>
              <a:t>Fk</a:t>
            </a:r>
            <a:r>
              <a:rPr lang="zh-CN" altLang="en-US" sz="2100" dirty="0" smtClean="0">
                <a:latin typeface="Times New Roman" pitchFamily="18" charset="0"/>
              </a:rPr>
              <a:t>写数据的功能部件 ；</a:t>
            </a:r>
            <a:endParaRPr lang="en-US" altLang="zh-CN" sz="2100" dirty="0" smtClean="0">
              <a:latin typeface="Times New Roman" pitchFamily="18" charset="0"/>
            </a:endParaRPr>
          </a:p>
          <a:p>
            <a:pPr lvl="3"/>
            <a:r>
              <a:rPr lang="en-US" altLang="zh-CN" sz="2100" dirty="0" err="1">
                <a:solidFill>
                  <a:srgbClr val="D60093"/>
                </a:solidFill>
                <a:latin typeface="Times New Roman" pitchFamily="18" charset="0"/>
              </a:rPr>
              <a:t>Rj</a:t>
            </a:r>
            <a:r>
              <a:rPr lang="zh-CN" altLang="en-US" sz="2100" dirty="0">
                <a:solidFill>
                  <a:srgbClr val="D60093"/>
                </a:solidFill>
                <a:latin typeface="Times New Roman" pitchFamily="18" charset="0"/>
              </a:rPr>
              <a:t>，</a:t>
            </a:r>
            <a:r>
              <a:rPr lang="en-US" altLang="zh-CN" sz="2100" dirty="0" err="1">
                <a:solidFill>
                  <a:srgbClr val="D60093"/>
                </a:solidFill>
                <a:latin typeface="Times New Roman" pitchFamily="18" charset="0"/>
              </a:rPr>
              <a:t>Rk</a:t>
            </a:r>
            <a:r>
              <a:rPr lang="zh-CN" altLang="en-US" sz="2100" dirty="0">
                <a:latin typeface="Times New Roman" pitchFamily="18" charset="0"/>
              </a:rPr>
              <a:t>：标志位，为“</a:t>
            </a:r>
            <a:r>
              <a:rPr lang="en-US" altLang="zh-CN" sz="2100" dirty="0">
                <a:latin typeface="Times New Roman" pitchFamily="18" charset="0"/>
              </a:rPr>
              <a:t>yes”</a:t>
            </a:r>
            <a:r>
              <a:rPr lang="zh-CN" altLang="en-US" sz="2100" dirty="0">
                <a:latin typeface="Times New Roman" pitchFamily="18" charset="0"/>
              </a:rPr>
              <a:t>表示</a:t>
            </a:r>
            <a:r>
              <a:rPr lang="en-US" altLang="zh-CN" sz="2100" dirty="0" err="1">
                <a:latin typeface="Times New Roman" pitchFamily="18" charset="0"/>
              </a:rPr>
              <a:t>Fj</a:t>
            </a:r>
            <a:r>
              <a:rPr lang="zh-CN" altLang="en-US" sz="2100" dirty="0">
                <a:latin typeface="Times New Roman" pitchFamily="18" charset="0"/>
              </a:rPr>
              <a:t>，</a:t>
            </a:r>
            <a:r>
              <a:rPr lang="en-US" altLang="zh-CN" sz="2100" dirty="0" err="1">
                <a:latin typeface="Times New Roman" pitchFamily="18" charset="0"/>
              </a:rPr>
              <a:t>Fk</a:t>
            </a:r>
            <a:r>
              <a:rPr lang="zh-CN" altLang="en-US" sz="2100" dirty="0">
                <a:latin typeface="Times New Roman" pitchFamily="18" charset="0"/>
              </a:rPr>
              <a:t>中的操作数就绪且还未被取走。否则就被置为“</a:t>
            </a:r>
            <a:r>
              <a:rPr lang="en-US" altLang="zh-CN" sz="2100" dirty="0">
                <a:latin typeface="Times New Roman" pitchFamily="18" charset="0"/>
              </a:rPr>
              <a:t>no”</a:t>
            </a:r>
            <a:r>
              <a:rPr lang="zh-CN" altLang="en-US" sz="2100" dirty="0">
                <a:latin typeface="Times New Roman" pitchFamily="18" charset="0"/>
              </a:rPr>
              <a:t>。</a:t>
            </a:r>
          </a:p>
          <a:p>
            <a:pPr lvl="3"/>
            <a:endParaRPr lang="zh-CN" altLang="en-US" dirty="0">
              <a:latin typeface="Times New Roman" pitchFamily="18" charset="0"/>
            </a:endParaRPr>
          </a:p>
        </p:txBody>
      </p:sp>
    </p:spTree>
    <p:extLst>
      <p:ext uri="{BB962C8B-B14F-4D97-AF65-F5344CB8AC3E}">
        <p14:creationId xmlns:p14="http://schemas.microsoft.com/office/powerpoint/2010/main" val="3275838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25" y="1011495"/>
            <a:ext cx="8229600" cy="4958011"/>
          </a:xfrm>
        </p:spPr>
        <p:txBody>
          <a:bodyPr/>
          <a:lstStyle/>
          <a:p>
            <a:r>
              <a:rPr lang="zh-CN" altLang="en-US" dirty="0"/>
              <a:t>数据相关及其处理</a:t>
            </a:r>
            <a:r>
              <a:rPr lang="zh-CN" altLang="en-US" dirty="0" smtClean="0"/>
              <a:t>技术</a:t>
            </a:r>
            <a:endParaRPr lang="zh-CN" altLang="en-US" dirty="0"/>
          </a:p>
          <a:p>
            <a:pPr lvl="1"/>
            <a:r>
              <a:rPr lang="zh-CN" altLang="en-US" dirty="0"/>
              <a:t>记分牌动态调度算法 </a:t>
            </a:r>
          </a:p>
        </p:txBody>
      </p:sp>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31</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3.2 </a:t>
            </a:r>
            <a:r>
              <a:rPr lang="zh-CN" altLang="en-US" sz="2400" dirty="0" smtClean="0"/>
              <a:t>数据</a:t>
            </a:r>
            <a:r>
              <a:rPr lang="zh-CN" altLang="en-US" sz="2400" dirty="0"/>
              <a:t>相关及其处理</a:t>
            </a:r>
            <a:r>
              <a:rPr lang="zh-CN" altLang="en-US" sz="2400" dirty="0" smtClean="0"/>
              <a:t>技术</a:t>
            </a:r>
            <a:r>
              <a:rPr lang="en-US" altLang="zh-CN" sz="2400" dirty="0" smtClean="0"/>
              <a:t/>
            </a:r>
            <a:br>
              <a:rPr lang="en-US" altLang="zh-CN" sz="2400" dirty="0" smtClean="0"/>
            </a:br>
            <a:r>
              <a:rPr lang="en-US" altLang="zh-CN" sz="2400" dirty="0" smtClean="0"/>
              <a:t>&gt;&gt;</a:t>
            </a:r>
            <a:r>
              <a:rPr lang="zh-CN" altLang="en-US" sz="2400" dirty="0" smtClean="0"/>
              <a:t>记分牌</a:t>
            </a:r>
            <a:r>
              <a:rPr lang="zh-CN" altLang="en-US" sz="2400" dirty="0"/>
              <a:t>动态调度算法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descr="Rectangle: Click to edit Master text styles&#10;Second level&#10;Third level&#10;Fourth level&#10;Fifth level"/>
          <p:cNvSpPr txBox="1">
            <a:spLocks noChangeArrowheads="1"/>
          </p:cNvSpPr>
          <p:nvPr/>
        </p:nvSpPr>
        <p:spPr>
          <a:xfrm>
            <a:off x="685800" y="1905000"/>
            <a:ext cx="8278688"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a:latin typeface="Times New Roman" pitchFamily="18" charset="0"/>
              </a:rPr>
              <a:t>记分牌中记录的信息由</a:t>
            </a:r>
            <a:r>
              <a:rPr lang="en-US" altLang="zh-CN" dirty="0">
                <a:solidFill>
                  <a:srgbClr val="9933FF"/>
                </a:solidFill>
                <a:latin typeface="Times New Roman" pitchFamily="18" charset="0"/>
              </a:rPr>
              <a:t>3</a:t>
            </a:r>
            <a:r>
              <a:rPr lang="zh-CN" altLang="en-US" dirty="0">
                <a:latin typeface="Times New Roman" pitchFamily="18" charset="0"/>
              </a:rPr>
              <a:t>部分构成</a:t>
            </a:r>
          </a:p>
          <a:p>
            <a:pPr lvl="2"/>
            <a:r>
              <a:rPr lang="zh-CN" altLang="en-US" sz="2400" dirty="0" smtClean="0">
                <a:solidFill>
                  <a:srgbClr val="FF0000"/>
                </a:solidFill>
                <a:latin typeface="Times New Roman" pitchFamily="18" charset="0"/>
              </a:rPr>
              <a:t>结果寄存器状态表</a:t>
            </a:r>
            <a:r>
              <a:rPr lang="en-US" altLang="zh-CN" sz="2400" dirty="0" smtClean="0">
                <a:solidFill>
                  <a:srgbClr val="FF0000"/>
                </a:solidFill>
                <a:latin typeface="Times New Roman" pitchFamily="18" charset="0"/>
              </a:rPr>
              <a:t>Result</a:t>
            </a:r>
            <a:r>
              <a:rPr lang="zh-CN" altLang="en-US" sz="2400" dirty="0" smtClean="0">
                <a:latin typeface="Times New Roman" pitchFamily="18" charset="0"/>
              </a:rPr>
              <a:t>：每个寄存器在该表中有一项，用于指出哪个功能部件（编号）将把结果写入该寄存器。</a:t>
            </a:r>
          </a:p>
          <a:p>
            <a:pPr lvl="3"/>
            <a:r>
              <a:rPr lang="zh-CN" altLang="en-US" sz="2000" dirty="0" smtClean="0">
                <a:latin typeface="Times New Roman" pitchFamily="18" charset="0"/>
              </a:rPr>
              <a:t>如果当前正在运行的指令都不以它为目的寄存器，则其相应项置为“</a:t>
            </a:r>
            <a:r>
              <a:rPr lang="en-US" altLang="zh-CN" sz="2000" dirty="0" smtClean="0">
                <a:latin typeface="Times New Roman" pitchFamily="18" charset="0"/>
              </a:rPr>
              <a:t>no”</a:t>
            </a:r>
            <a:r>
              <a:rPr lang="zh-CN" altLang="en-US" sz="2000" dirty="0" smtClean="0">
                <a:latin typeface="Times New Roman" pitchFamily="18" charset="0"/>
              </a:rPr>
              <a:t>。</a:t>
            </a:r>
          </a:p>
          <a:p>
            <a:pPr lvl="3"/>
            <a:r>
              <a:rPr lang="en-US" altLang="zh-CN" sz="2000" dirty="0" smtClean="0">
                <a:latin typeface="Times New Roman" pitchFamily="18" charset="0"/>
              </a:rPr>
              <a:t>Result</a:t>
            </a:r>
            <a:r>
              <a:rPr lang="zh-CN" altLang="en-US" sz="2000" dirty="0" smtClean="0">
                <a:latin typeface="Times New Roman" pitchFamily="18" charset="0"/>
              </a:rPr>
              <a:t>各项的初值为“</a:t>
            </a:r>
            <a:r>
              <a:rPr lang="en-US" altLang="zh-CN" sz="2000" dirty="0" smtClean="0">
                <a:latin typeface="Times New Roman" pitchFamily="18" charset="0"/>
              </a:rPr>
              <a:t>no”</a:t>
            </a:r>
            <a:r>
              <a:rPr lang="zh-CN" altLang="en-US" sz="2000" dirty="0" smtClean="0">
                <a:latin typeface="Times New Roman" pitchFamily="18" charset="0"/>
              </a:rPr>
              <a:t>（全</a:t>
            </a:r>
            <a:r>
              <a:rPr lang="en-US" altLang="zh-CN" sz="2000" dirty="0" smtClean="0">
                <a:latin typeface="Times New Roman" pitchFamily="18" charset="0"/>
              </a:rPr>
              <a:t>0</a:t>
            </a:r>
            <a:r>
              <a:rPr lang="zh-CN" altLang="en-US" sz="2000" dirty="0" smtClean="0">
                <a:latin typeface="Times New Roman" pitchFamily="18" charset="0"/>
              </a:rPr>
              <a:t>）。</a:t>
            </a:r>
          </a:p>
        </p:txBody>
      </p:sp>
    </p:spTree>
    <p:extLst>
      <p:ext uri="{BB962C8B-B14F-4D97-AF65-F5344CB8AC3E}">
        <p14:creationId xmlns:p14="http://schemas.microsoft.com/office/powerpoint/2010/main" val="493247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25" y="1011495"/>
            <a:ext cx="8229600" cy="4958011"/>
          </a:xfrm>
        </p:spPr>
        <p:txBody>
          <a:bodyPr/>
          <a:lstStyle/>
          <a:p>
            <a:r>
              <a:rPr lang="zh-CN" altLang="en-US" dirty="0"/>
              <a:t>数据相关及其处理</a:t>
            </a:r>
            <a:r>
              <a:rPr lang="zh-CN" altLang="en-US" dirty="0" smtClean="0"/>
              <a:t>技术</a:t>
            </a:r>
            <a:endParaRPr lang="zh-CN" altLang="en-US" dirty="0"/>
          </a:p>
          <a:p>
            <a:pPr lvl="1"/>
            <a:r>
              <a:rPr lang="zh-CN" altLang="en-US" dirty="0"/>
              <a:t>记分牌动态调度算法 </a:t>
            </a:r>
          </a:p>
        </p:txBody>
      </p:sp>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32</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3.2 </a:t>
            </a:r>
            <a:r>
              <a:rPr lang="zh-CN" altLang="en-US" sz="2400" dirty="0" smtClean="0"/>
              <a:t>数据</a:t>
            </a:r>
            <a:r>
              <a:rPr lang="zh-CN" altLang="en-US" sz="2400" dirty="0"/>
              <a:t>相关及其处理</a:t>
            </a:r>
            <a:r>
              <a:rPr lang="zh-CN" altLang="en-US" sz="2400" dirty="0" smtClean="0"/>
              <a:t>技术</a:t>
            </a:r>
            <a:r>
              <a:rPr lang="en-US" altLang="zh-CN" sz="2400" dirty="0" smtClean="0"/>
              <a:t/>
            </a:r>
            <a:br>
              <a:rPr lang="en-US" altLang="zh-CN" sz="2400" dirty="0" smtClean="0"/>
            </a:br>
            <a:r>
              <a:rPr lang="en-US" altLang="zh-CN" sz="2400" dirty="0" smtClean="0"/>
              <a:t>&gt;&gt;</a:t>
            </a:r>
            <a:r>
              <a:rPr lang="zh-CN" altLang="en-US" sz="2400" dirty="0" smtClean="0"/>
              <a:t>记分牌</a:t>
            </a:r>
            <a:r>
              <a:rPr lang="zh-CN" altLang="en-US" sz="2400" dirty="0"/>
              <a:t>动态调度算法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1231266" y="3645024"/>
            <a:ext cx="6192837" cy="2448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1241425">
              <a:buFont typeface="Wingdings" pitchFamily="2" charset="2"/>
              <a:buNone/>
            </a:pPr>
            <a:r>
              <a:rPr lang="pt-BR" altLang="zh-CN" sz="2000" dirty="0" smtClean="0">
                <a:latin typeface="宋体" charset="-122"/>
                <a:ea typeface="宋体" charset="-122"/>
              </a:rPr>
              <a:t>L.D	    F6, 34(R2)</a:t>
            </a:r>
          </a:p>
          <a:p>
            <a:pPr marL="457200" indent="1241425">
              <a:buFont typeface="Wingdings" pitchFamily="2" charset="2"/>
              <a:buNone/>
            </a:pPr>
            <a:r>
              <a:rPr lang="pt-BR" altLang="zh-CN" sz="2000" dirty="0" smtClean="0">
                <a:latin typeface="宋体" charset="-122"/>
                <a:ea typeface="宋体" charset="-122"/>
              </a:rPr>
              <a:t>L.D	    F2, 45(R3)</a:t>
            </a:r>
          </a:p>
          <a:p>
            <a:pPr marL="457200" indent="1241425">
              <a:buFont typeface="Wingdings" pitchFamily="2" charset="2"/>
              <a:buNone/>
            </a:pPr>
            <a:r>
              <a:rPr lang="pt-BR" altLang="zh-CN" sz="2000" dirty="0" smtClean="0">
                <a:latin typeface="宋体" charset="-122"/>
                <a:ea typeface="宋体" charset="-122"/>
              </a:rPr>
              <a:t>MULT.D      F0, F2, F4</a:t>
            </a:r>
            <a:endParaRPr lang="en-US" altLang="zh-CN" sz="2000" dirty="0" smtClean="0">
              <a:latin typeface="宋体" charset="-122"/>
              <a:ea typeface="宋体" charset="-122"/>
            </a:endParaRPr>
          </a:p>
          <a:p>
            <a:pPr marL="457200" indent="1241425">
              <a:buFont typeface="Wingdings" pitchFamily="2" charset="2"/>
              <a:buNone/>
            </a:pPr>
            <a:r>
              <a:rPr lang="en-US" altLang="zh-CN" sz="2000" dirty="0" err="1" smtClean="0">
                <a:latin typeface="宋体" charset="-122"/>
                <a:ea typeface="宋体" charset="-122"/>
              </a:rPr>
              <a:t>SUB.D</a:t>
            </a:r>
            <a:r>
              <a:rPr lang="en-US" altLang="zh-CN" sz="2000" dirty="0" smtClean="0">
                <a:latin typeface="宋体" charset="-122"/>
                <a:ea typeface="宋体" charset="-122"/>
              </a:rPr>
              <a:t>	    </a:t>
            </a:r>
            <a:r>
              <a:rPr lang="en-US" altLang="zh-CN" sz="2000" dirty="0" err="1" smtClean="0">
                <a:latin typeface="宋体" charset="-122"/>
                <a:ea typeface="宋体" charset="-122"/>
              </a:rPr>
              <a:t>F8</a:t>
            </a:r>
            <a:r>
              <a:rPr lang="en-US" altLang="zh-CN" sz="2000" dirty="0" smtClean="0">
                <a:latin typeface="宋体" charset="-122"/>
                <a:ea typeface="宋体" charset="-122"/>
              </a:rPr>
              <a:t>, </a:t>
            </a:r>
            <a:r>
              <a:rPr lang="en-US" altLang="zh-CN" sz="2000" dirty="0" err="1" smtClean="0">
                <a:latin typeface="宋体" charset="-122"/>
                <a:ea typeface="宋体" charset="-122"/>
              </a:rPr>
              <a:t>F6</a:t>
            </a:r>
            <a:r>
              <a:rPr lang="en-US" altLang="zh-CN" sz="2000" dirty="0" smtClean="0">
                <a:latin typeface="宋体" charset="-122"/>
                <a:ea typeface="宋体" charset="-122"/>
              </a:rPr>
              <a:t>, </a:t>
            </a:r>
            <a:r>
              <a:rPr lang="en-US" altLang="zh-CN" sz="2000" dirty="0" err="1" smtClean="0">
                <a:latin typeface="宋体" charset="-122"/>
                <a:ea typeface="宋体" charset="-122"/>
              </a:rPr>
              <a:t>F2</a:t>
            </a:r>
            <a:endParaRPr lang="en-US" altLang="zh-CN" sz="2000" dirty="0" smtClean="0">
              <a:latin typeface="宋体" charset="-122"/>
              <a:ea typeface="宋体" charset="-122"/>
            </a:endParaRPr>
          </a:p>
          <a:p>
            <a:pPr marL="457200" indent="1241425">
              <a:buFont typeface="Wingdings" pitchFamily="2" charset="2"/>
              <a:buNone/>
            </a:pPr>
            <a:r>
              <a:rPr lang="en-US" altLang="zh-CN" sz="2000" dirty="0" err="1" smtClean="0">
                <a:latin typeface="宋体" charset="-122"/>
                <a:ea typeface="宋体" charset="-122"/>
              </a:rPr>
              <a:t>DIV.D</a:t>
            </a:r>
            <a:r>
              <a:rPr lang="en-US" altLang="zh-CN" sz="2000" dirty="0" smtClean="0">
                <a:latin typeface="宋体" charset="-122"/>
                <a:ea typeface="宋体" charset="-122"/>
              </a:rPr>
              <a:t>	    </a:t>
            </a:r>
            <a:r>
              <a:rPr lang="en-US" altLang="zh-CN" sz="2000" dirty="0" err="1" smtClean="0">
                <a:latin typeface="宋体" charset="-122"/>
                <a:ea typeface="宋体" charset="-122"/>
              </a:rPr>
              <a:t>F10</a:t>
            </a:r>
            <a:r>
              <a:rPr lang="en-US" altLang="zh-CN" sz="2000" dirty="0" smtClean="0">
                <a:latin typeface="宋体" charset="-122"/>
                <a:ea typeface="宋体" charset="-122"/>
              </a:rPr>
              <a:t>, </a:t>
            </a:r>
            <a:r>
              <a:rPr lang="en-US" altLang="zh-CN" sz="2000" dirty="0" err="1" smtClean="0">
                <a:latin typeface="宋体" charset="-122"/>
                <a:ea typeface="宋体" charset="-122"/>
              </a:rPr>
              <a:t>F0</a:t>
            </a:r>
            <a:r>
              <a:rPr lang="en-US" altLang="zh-CN" sz="2000" dirty="0" smtClean="0">
                <a:latin typeface="宋体" charset="-122"/>
                <a:ea typeface="宋体" charset="-122"/>
              </a:rPr>
              <a:t>, </a:t>
            </a:r>
            <a:r>
              <a:rPr lang="en-US" altLang="zh-CN" sz="2000" dirty="0" err="1" smtClean="0">
                <a:latin typeface="宋体" charset="-122"/>
                <a:ea typeface="宋体" charset="-122"/>
              </a:rPr>
              <a:t>F6</a:t>
            </a:r>
            <a:endParaRPr lang="en-US" altLang="zh-CN" sz="2000" dirty="0" smtClean="0">
              <a:latin typeface="宋体" charset="-122"/>
              <a:ea typeface="宋体" charset="-122"/>
            </a:endParaRPr>
          </a:p>
          <a:p>
            <a:pPr marL="457200" indent="1241425">
              <a:buFont typeface="Wingdings" pitchFamily="2" charset="2"/>
              <a:buNone/>
            </a:pPr>
            <a:r>
              <a:rPr lang="en-US" altLang="zh-CN" sz="2000" dirty="0" err="1" smtClean="0">
                <a:latin typeface="宋体" charset="-122"/>
                <a:ea typeface="宋体" charset="-122"/>
              </a:rPr>
              <a:t>ADD.D</a:t>
            </a:r>
            <a:r>
              <a:rPr lang="en-US" altLang="zh-CN" sz="2000" dirty="0" smtClean="0">
                <a:latin typeface="宋体" charset="-122"/>
                <a:ea typeface="宋体" charset="-122"/>
              </a:rPr>
              <a:t>	    </a:t>
            </a:r>
            <a:r>
              <a:rPr lang="en-US" altLang="zh-CN" sz="2000" dirty="0" err="1" smtClean="0">
                <a:latin typeface="宋体" charset="-122"/>
                <a:ea typeface="宋体" charset="-122"/>
              </a:rPr>
              <a:t>F6</a:t>
            </a:r>
            <a:r>
              <a:rPr lang="en-US" altLang="zh-CN" sz="2000" dirty="0" smtClean="0">
                <a:latin typeface="宋体" charset="-122"/>
                <a:ea typeface="宋体" charset="-122"/>
              </a:rPr>
              <a:t>, </a:t>
            </a:r>
            <a:r>
              <a:rPr lang="en-US" altLang="zh-CN" sz="2000" dirty="0" err="1" smtClean="0">
                <a:latin typeface="宋体" charset="-122"/>
                <a:ea typeface="宋体" charset="-122"/>
              </a:rPr>
              <a:t>F8</a:t>
            </a:r>
            <a:r>
              <a:rPr lang="en-US" altLang="zh-CN" sz="2000" dirty="0" smtClean="0">
                <a:latin typeface="宋体" charset="-122"/>
                <a:ea typeface="宋体" charset="-122"/>
              </a:rPr>
              <a:t>, </a:t>
            </a:r>
            <a:r>
              <a:rPr lang="en-US" altLang="zh-CN" sz="2000" dirty="0" err="1" smtClean="0">
                <a:latin typeface="宋体" charset="-122"/>
                <a:ea typeface="宋体" charset="-122"/>
              </a:rPr>
              <a:t>F2</a:t>
            </a:r>
            <a:endParaRPr lang="en-US" altLang="zh-CN" sz="2000" dirty="0">
              <a:latin typeface="宋体" charset="-122"/>
              <a:ea typeface="宋体" charset="-122"/>
            </a:endParaRPr>
          </a:p>
        </p:txBody>
      </p:sp>
      <p:sp>
        <p:nvSpPr>
          <p:cNvPr id="3" name="矩形 2"/>
          <p:cNvSpPr/>
          <p:nvPr/>
        </p:nvSpPr>
        <p:spPr>
          <a:xfrm>
            <a:off x="899592" y="2060848"/>
            <a:ext cx="7776864" cy="1384995"/>
          </a:xfrm>
          <a:prstGeom prst="rect">
            <a:avLst/>
          </a:prstGeom>
        </p:spPr>
        <p:txBody>
          <a:bodyPr wrap="square">
            <a:spAutoFit/>
          </a:bodyPr>
          <a:lstStyle/>
          <a:p>
            <a:r>
              <a:rPr lang="zh-CN" altLang="en-US" sz="2800" b="1" dirty="0"/>
              <a:t>举例 </a:t>
            </a:r>
          </a:p>
          <a:p>
            <a:pPr marL="1085850" lvl="1" indent="-457200"/>
            <a:r>
              <a:rPr lang="en-US" altLang="zh-CN" sz="2800" b="1" dirty="0"/>
              <a:t>MIPS</a:t>
            </a:r>
            <a:r>
              <a:rPr lang="zh-CN" altLang="en-US" sz="2800" b="1" dirty="0"/>
              <a:t>记分牌所要维护的数据结构</a:t>
            </a:r>
          </a:p>
          <a:p>
            <a:pPr marL="1085850" lvl="1" indent="-457200"/>
            <a:r>
              <a:rPr lang="zh-CN" altLang="en-US" sz="2800" b="1" dirty="0"/>
              <a:t>下列代码运行过程中记分牌保存的信息 </a:t>
            </a:r>
          </a:p>
        </p:txBody>
      </p:sp>
    </p:spTree>
    <p:extLst>
      <p:ext uri="{BB962C8B-B14F-4D97-AF65-F5344CB8AC3E}">
        <p14:creationId xmlns:p14="http://schemas.microsoft.com/office/powerpoint/2010/main" val="3320911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765950" y="6356350"/>
            <a:ext cx="1090464" cy="365125"/>
          </a:xfrm>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a:xfrm>
            <a:off x="2000430" y="6356350"/>
            <a:ext cx="5760640" cy="365125"/>
          </a:xfrm>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a:xfrm>
            <a:off x="7905086" y="6356350"/>
            <a:ext cx="1090464" cy="365125"/>
          </a:xfrm>
        </p:spPr>
        <p:txBody>
          <a:bodyPr/>
          <a:lstStyle/>
          <a:p>
            <a:fld id="{D1628BF6-67F0-405E-B297-68D77A67C46A}" type="slidenum">
              <a:rPr lang="de-DE" smtClean="0"/>
              <a:pPr/>
              <a:t>33</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3.2 </a:t>
            </a:r>
            <a:r>
              <a:rPr lang="zh-CN" altLang="en-US" sz="2400" dirty="0" smtClean="0"/>
              <a:t>数据</a:t>
            </a:r>
            <a:r>
              <a:rPr lang="zh-CN" altLang="en-US" sz="2400" dirty="0"/>
              <a:t>相关及其处理</a:t>
            </a:r>
            <a:r>
              <a:rPr lang="zh-CN" altLang="en-US" sz="2400" dirty="0" smtClean="0"/>
              <a:t>技术</a:t>
            </a:r>
            <a:r>
              <a:rPr lang="en-US" altLang="zh-CN" sz="2400" dirty="0" smtClean="0"/>
              <a:t/>
            </a:r>
            <a:br>
              <a:rPr lang="en-US" altLang="zh-CN" sz="2400" dirty="0" smtClean="0"/>
            </a:br>
            <a:r>
              <a:rPr lang="en-US" altLang="zh-CN" sz="2400" dirty="0" smtClean="0"/>
              <a:t>&gt;&gt;</a:t>
            </a:r>
            <a:r>
              <a:rPr lang="zh-CN" altLang="en-US" sz="2400" dirty="0" smtClean="0"/>
              <a:t>记分牌</a:t>
            </a:r>
            <a:r>
              <a:rPr lang="zh-CN" altLang="en-US" sz="2400" dirty="0"/>
              <a:t>动态调度算法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634" y="1255554"/>
            <a:ext cx="6696075" cy="56292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5"/>
          <p:cNvSpPr txBox="1">
            <a:spLocks noChangeArrowheads="1"/>
          </p:cNvSpPr>
          <p:nvPr/>
        </p:nvSpPr>
        <p:spPr bwMode="auto">
          <a:xfrm>
            <a:off x="-2567" y="855445"/>
            <a:ext cx="86764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solidFill>
                  <a:srgbClr val="000000"/>
                </a:solidFill>
                <a:latin typeface="宋体" charset="-122"/>
                <a:ea typeface="宋体" charset="-122"/>
              </a:rPr>
              <a:t>MIPS</a:t>
            </a:r>
            <a:r>
              <a:rPr lang="zh-CN" altLang="en-US" sz="2000" b="1" dirty="0">
                <a:solidFill>
                  <a:srgbClr val="000000"/>
                </a:solidFill>
                <a:latin typeface="宋体" charset="-122"/>
                <a:ea typeface="宋体" charset="-122"/>
              </a:rPr>
              <a:t>记分牌中的</a:t>
            </a:r>
            <a:r>
              <a:rPr lang="zh-CN" altLang="en-US" sz="2000" b="1" dirty="0" smtClean="0">
                <a:solidFill>
                  <a:srgbClr val="000000"/>
                </a:solidFill>
                <a:latin typeface="宋体" charset="-122"/>
                <a:ea typeface="宋体" charset="-122"/>
              </a:rPr>
              <a:t>信息（完全执行完第一条指令之后的记分牌各表格记录数据）</a:t>
            </a:r>
            <a:r>
              <a:rPr lang="zh-CN" altLang="en-US" sz="2000" b="1" dirty="0" smtClean="0">
                <a:latin typeface="宋体" charset="-122"/>
                <a:ea typeface="宋体" charset="-122"/>
              </a:rPr>
              <a:t> </a:t>
            </a:r>
            <a:endParaRPr lang="zh-CN" altLang="en-US" sz="2000" b="1" dirty="0">
              <a:latin typeface="宋体" charset="-122"/>
              <a:ea typeface="宋体" charset="-122"/>
            </a:endParaRPr>
          </a:p>
        </p:txBody>
      </p:sp>
      <p:sp>
        <p:nvSpPr>
          <p:cNvPr id="2" name="矩形 1"/>
          <p:cNvSpPr/>
          <p:nvPr/>
        </p:nvSpPr>
        <p:spPr>
          <a:xfrm>
            <a:off x="8000098" y="2059171"/>
            <a:ext cx="1080120"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33010" y="2120223"/>
            <a:ext cx="360040" cy="1584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7504" y="1340768"/>
            <a:ext cx="2339130" cy="2123658"/>
          </a:xfrm>
          <a:prstGeom prst="rect">
            <a:avLst/>
          </a:prstGeom>
        </p:spPr>
        <p:txBody>
          <a:bodyPr wrap="square">
            <a:spAutoFit/>
          </a:bodyPr>
          <a:lstStyle/>
          <a:p>
            <a:r>
              <a:rPr lang="en-US" altLang="zh-CN" sz="1200" b="1" dirty="0" smtClean="0"/>
              <a:t>1.</a:t>
            </a:r>
            <a:r>
              <a:rPr lang="zh-CN" altLang="en-US" sz="1200" b="1" dirty="0" smtClean="0"/>
              <a:t>指令当前执行到第二条指令，已经执行完成，但尚未更新结果寄存器。</a:t>
            </a:r>
            <a:endParaRPr lang="en-US" altLang="zh-CN" sz="1200" b="1" dirty="0" smtClean="0"/>
          </a:p>
          <a:p>
            <a:r>
              <a:rPr lang="en-US" altLang="zh-CN" sz="1200" b="1" dirty="0" smtClean="0"/>
              <a:t>2.</a:t>
            </a:r>
            <a:r>
              <a:rPr lang="zh-CN" altLang="en-US" sz="1200" b="1" dirty="0" smtClean="0"/>
              <a:t>由于</a:t>
            </a:r>
            <a:r>
              <a:rPr lang="en-US" altLang="zh-CN" sz="1200" b="1" dirty="0" err="1" smtClean="0"/>
              <a:t>F2</a:t>
            </a:r>
            <a:r>
              <a:rPr lang="zh-CN" altLang="en-US" sz="1200" b="1" dirty="0" smtClean="0"/>
              <a:t>寄存器的 </a:t>
            </a:r>
            <a:r>
              <a:rPr lang="en-US" altLang="zh-CN" sz="1200" b="1" dirty="0" smtClean="0"/>
              <a:t>RAW</a:t>
            </a:r>
            <a:r>
              <a:rPr lang="zh-CN" altLang="en-US" sz="1200" b="1" dirty="0" smtClean="0"/>
              <a:t>相关，后续两条指令在流出阶段等待。不能进入读操作数阶段。</a:t>
            </a:r>
            <a:endParaRPr lang="en-US" altLang="zh-CN" sz="1200" b="1" dirty="0" smtClean="0"/>
          </a:p>
          <a:p>
            <a:r>
              <a:rPr lang="en-US" altLang="zh-CN" sz="1200" b="1" dirty="0" err="1" smtClean="0"/>
              <a:t>3.DIV.D</a:t>
            </a:r>
            <a:r>
              <a:rPr lang="zh-CN" altLang="en-US" sz="1200" b="1" dirty="0" smtClean="0"/>
              <a:t>也只能在流出阶段，因为</a:t>
            </a:r>
            <a:r>
              <a:rPr lang="en-US" altLang="zh-CN" sz="1200" b="1" dirty="0" err="1" smtClean="0"/>
              <a:t>F0</a:t>
            </a:r>
            <a:r>
              <a:rPr lang="zh-CN" altLang="en-US" sz="1200" b="1" dirty="0" smtClean="0"/>
              <a:t>寄存器的 </a:t>
            </a:r>
            <a:r>
              <a:rPr lang="en-US" altLang="zh-CN" sz="1200" b="1" dirty="0" smtClean="0"/>
              <a:t>RAW</a:t>
            </a:r>
            <a:r>
              <a:rPr lang="zh-CN" altLang="en-US" sz="1200" b="1" dirty="0" smtClean="0"/>
              <a:t>相关。</a:t>
            </a:r>
            <a:endParaRPr lang="en-US" altLang="zh-CN" sz="1200" b="1" dirty="0" smtClean="0"/>
          </a:p>
          <a:p>
            <a:r>
              <a:rPr lang="en-US" altLang="zh-CN" sz="1200" b="1" dirty="0" err="1" smtClean="0"/>
              <a:t>4.ADD.D</a:t>
            </a:r>
            <a:r>
              <a:rPr lang="zh-CN" altLang="en-US" sz="1200" b="1" dirty="0" smtClean="0"/>
              <a:t>由于与指令</a:t>
            </a:r>
            <a:r>
              <a:rPr lang="en-US" altLang="zh-CN" sz="1200" b="1" dirty="0" err="1" smtClean="0"/>
              <a:t>SUB.D</a:t>
            </a:r>
            <a:r>
              <a:rPr lang="zh-CN" altLang="en-US" sz="1200" b="1" dirty="0" smtClean="0"/>
              <a:t>存在加法器的结构冲突，因此，不能流出</a:t>
            </a:r>
            <a:r>
              <a:rPr lang="en-US" altLang="zh-CN" sz="1200" b="1" dirty="0" err="1" smtClean="0"/>
              <a:t>ADD.D</a:t>
            </a:r>
            <a:r>
              <a:rPr lang="zh-CN" altLang="en-US" sz="1200" b="1" dirty="0" smtClean="0"/>
              <a:t>指令</a:t>
            </a:r>
            <a:endParaRPr lang="zh-CN" altLang="en-US" sz="1200" b="1" dirty="0"/>
          </a:p>
        </p:txBody>
      </p:sp>
      <p:sp>
        <p:nvSpPr>
          <p:cNvPr id="14" name="矩形 13"/>
          <p:cNvSpPr/>
          <p:nvPr/>
        </p:nvSpPr>
        <p:spPr>
          <a:xfrm>
            <a:off x="6084168" y="5229200"/>
            <a:ext cx="540060"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436096" y="4581128"/>
            <a:ext cx="540060"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872286" y="4241916"/>
            <a:ext cx="540060" cy="36004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872286" y="4601956"/>
            <a:ext cx="540060" cy="339212"/>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458779" y="5576621"/>
            <a:ext cx="540060" cy="27050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95956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34</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3.2 </a:t>
            </a:r>
            <a:r>
              <a:rPr lang="zh-CN" altLang="en-US" sz="2400" dirty="0" smtClean="0"/>
              <a:t>数据</a:t>
            </a:r>
            <a:r>
              <a:rPr lang="zh-CN" altLang="en-US" sz="2400" dirty="0"/>
              <a:t>相关及其处理</a:t>
            </a:r>
            <a:r>
              <a:rPr lang="zh-CN" altLang="en-US" sz="2400" dirty="0" smtClean="0"/>
              <a:t>技术</a:t>
            </a:r>
            <a:r>
              <a:rPr lang="en-US" altLang="zh-CN" sz="2400" dirty="0" smtClean="0"/>
              <a:t/>
            </a:r>
            <a:br>
              <a:rPr lang="en-US" altLang="zh-CN" sz="2400" dirty="0" smtClean="0"/>
            </a:br>
            <a:r>
              <a:rPr lang="en-US" altLang="zh-CN" sz="2400" dirty="0" smtClean="0"/>
              <a:t>&gt;&gt;</a:t>
            </a:r>
            <a:r>
              <a:rPr lang="zh-CN" altLang="en-US" sz="2400" dirty="0" smtClean="0"/>
              <a:t>记分牌</a:t>
            </a:r>
            <a:r>
              <a:rPr lang="zh-CN" altLang="en-US" sz="2400" dirty="0"/>
              <a:t>动态调度算法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880344" y="1261437"/>
            <a:ext cx="6181696" cy="5536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103059" y="4046065"/>
            <a:ext cx="2664296" cy="2123658"/>
          </a:xfrm>
          <a:prstGeom prst="rect">
            <a:avLst/>
          </a:prstGeom>
        </p:spPr>
        <p:txBody>
          <a:bodyPr wrap="square">
            <a:spAutoFit/>
          </a:bodyPr>
          <a:lstStyle/>
          <a:p>
            <a:r>
              <a:rPr lang="en-US" altLang="zh-CN" sz="1200" b="1" dirty="0" smtClean="0"/>
              <a:t>1.</a:t>
            </a:r>
            <a:r>
              <a:rPr lang="zh-CN" altLang="en-US" sz="1200" b="1" dirty="0" smtClean="0"/>
              <a:t>分析各指令之间相关性：</a:t>
            </a:r>
            <a:endParaRPr lang="en-US" altLang="zh-CN" sz="1200" b="1" dirty="0" smtClean="0"/>
          </a:p>
          <a:p>
            <a:r>
              <a:rPr lang="en-US" altLang="zh-CN" sz="1200" b="1" dirty="0" err="1" smtClean="0">
                <a:solidFill>
                  <a:srgbClr val="FF0000"/>
                </a:solidFill>
              </a:rPr>
              <a:t>WAW</a:t>
            </a:r>
            <a:r>
              <a:rPr lang="zh-CN" altLang="en-US" sz="1200" b="1" dirty="0" smtClean="0">
                <a:solidFill>
                  <a:srgbClr val="FF0000"/>
                </a:solidFill>
              </a:rPr>
              <a:t>相关</a:t>
            </a:r>
            <a:r>
              <a:rPr lang="zh-CN" altLang="en-US" sz="1200" b="1" dirty="0" smtClean="0"/>
              <a:t>：第一条</a:t>
            </a:r>
            <a:r>
              <a:rPr lang="en-US" altLang="zh-CN" sz="1200" b="1" dirty="0" smtClean="0"/>
              <a:t>LD</a:t>
            </a:r>
            <a:r>
              <a:rPr lang="zh-CN" altLang="en-US" sz="1200" b="1" dirty="0" smtClean="0"/>
              <a:t>与</a:t>
            </a:r>
            <a:r>
              <a:rPr lang="en-US" altLang="zh-CN" sz="1200" b="1" dirty="0" err="1" smtClean="0"/>
              <a:t>ADD.D</a:t>
            </a:r>
            <a:r>
              <a:rPr lang="zh-CN" altLang="en-US" sz="1200" b="1" dirty="0" smtClean="0"/>
              <a:t>；</a:t>
            </a:r>
            <a:r>
              <a:rPr lang="en-US" altLang="zh-CN" sz="1200" b="1" dirty="0" err="1" smtClean="0"/>
              <a:t>MULT.D</a:t>
            </a:r>
            <a:r>
              <a:rPr lang="zh-CN" altLang="en-US" sz="1200" b="1" dirty="0" smtClean="0"/>
              <a:t>和</a:t>
            </a:r>
            <a:r>
              <a:rPr lang="en-US" altLang="zh-CN" sz="1200" b="1" dirty="0" err="1" smtClean="0"/>
              <a:t>DIV.D</a:t>
            </a:r>
            <a:endParaRPr lang="en-US" altLang="zh-CN" sz="1200" b="1" dirty="0" smtClean="0"/>
          </a:p>
          <a:p>
            <a:r>
              <a:rPr lang="en-US" altLang="zh-CN" sz="1200" b="1" dirty="0" smtClean="0">
                <a:solidFill>
                  <a:srgbClr val="FF0000"/>
                </a:solidFill>
              </a:rPr>
              <a:t>RAW</a:t>
            </a:r>
            <a:r>
              <a:rPr lang="zh-CN" altLang="en-US" sz="1200" b="1" dirty="0" smtClean="0">
                <a:solidFill>
                  <a:srgbClr val="FF0000"/>
                </a:solidFill>
              </a:rPr>
              <a:t>相关</a:t>
            </a:r>
            <a:r>
              <a:rPr lang="zh-CN" altLang="en-US" sz="1200" b="1" dirty="0" smtClean="0"/>
              <a:t>：第二条</a:t>
            </a:r>
            <a:r>
              <a:rPr lang="en-US" altLang="zh-CN" sz="1200" b="1" dirty="0" smtClean="0"/>
              <a:t>LD</a:t>
            </a:r>
            <a:r>
              <a:rPr lang="zh-CN" altLang="en-US" sz="1200" b="1" dirty="0" smtClean="0"/>
              <a:t>与</a:t>
            </a:r>
            <a:r>
              <a:rPr lang="en-US" altLang="zh-CN" sz="1200" b="1" dirty="0" err="1" smtClean="0"/>
              <a:t>MULT.D</a:t>
            </a:r>
            <a:r>
              <a:rPr lang="zh-CN" altLang="en-US" sz="1200" b="1" dirty="0" smtClean="0"/>
              <a:t>与</a:t>
            </a:r>
            <a:r>
              <a:rPr lang="en-US" altLang="zh-CN" sz="1200" b="1" dirty="0" err="1" smtClean="0"/>
              <a:t>SUB.D</a:t>
            </a:r>
            <a:r>
              <a:rPr lang="en-US" altLang="zh-CN" sz="1200" b="1" dirty="0" smtClean="0"/>
              <a:t>; </a:t>
            </a:r>
            <a:r>
              <a:rPr lang="en-US" altLang="zh-CN" sz="1200" b="1" dirty="0" err="1" smtClean="0"/>
              <a:t>MULT.D</a:t>
            </a:r>
            <a:r>
              <a:rPr lang="zh-CN" altLang="en-US" sz="1200" b="1" dirty="0" smtClean="0"/>
              <a:t>与</a:t>
            </a:r>
            <a:r>
              <a:rPr lang="en-US" altLang="zh-CN" sz="1200" b="1" dirty="0" err="1" smtClean="0"/>
              <a:t>DIV.D</a:t>
            </a:r>
            <a:r>
              <a:rPr lang="zh-CN" altLang="en-US" sz="1200" b="1" dirty="0" smtClean="0"/>
              <a:t>；</a:t>
            </a:r>
            <a:r>
              <a:rPr lang="en-US" altLang="zh-CN" sz="1200" b="1" dirty="0" err="1" smtClean="0"/>
              <a:t>SUB.D</a:t>
            </a:r>
            <a:r>
              <a:rPr lang="zh-CN" altLang="en-US" sz="1200" b="1" dirty="0" smtClean="0"/>
              <a:t>与</a:t>
            </a:r>
            <a:r>
              <a:rPr lang="en-US" altLang="zh-CN" sz="1200" b="1" dirty="0" err="1" smtClean="0"/>
              <a:t>ADD.D</a:t>
            </a:r>
            <a:endParaRPr lang="en-US" altLang="zh-CN" sz="1200" b="1" dirty="0" smtClean="0"/>
          </a:p>
          <a:p>
            <a:r>
              <a:rPr lang="en-US" altLang="zh-CN" sz="1200" b="1" dirty="0" smtClean="0">
                <a:solidFill>
                  <a:srgbClr val="FF0000"/>
                </a:solidFill>
              </a:rPr>
              <a:t>WAR</a:t>
            </a:r>
            <a:r>
              <a:rPr lang="zh-CN" altLang="en-US" sz="1200" b="1" dirty="0" smtClean="0">
                <a:solidFill>
                  <a:srgbClr val="FF0000"/>
                </a:solidFill>
              </a:rPr>
              <a:t>相关</a:t>
            </a:r>
            <a:r>
              <a:rPr lang="zh-CN" altLang="en-US" sz="1200" b="1" dirty="0" smtClean="0"/>
              <a:t>：</a:t>
            </a:r>
            <a:r>
              <a:rPr lang="en-US" altLang="zh-CN" sz="1200" b="1" dirty="0" err="1" smtClean="0"/>
              <a:t>DIV.D</a:t>
            </a:r>
            <a:r>
              <a:rPr lang="zh-CN" altLang="en-US" sz="1200" b="1" dirty="0" smtClean="0"/>
              <a:t>和</a:t>
            </a:r>
            <a:r>
              <a:rPr lang="en-US" altLang="zh-CN" sz="1200" b="1" dirty="0" err="1" smtClean="0"/>
              <a:t>ADD.D</a:t>
            </a:r>
            <a:r>
              <a:rPr lang="zh-CN" altLang="en-US" sz="1200" b="1" dirty="0" smtClean="0"/>
              <a:t>；</a:t>
            </a:r>
            <a:r>
              <a:rPr lang="en-US" altLang="zh-CN" sz="1200" b="1" dirty="0" err="1" smtClean="0"/>
              <a:t>SUB.D</a:t>
            </a:r>
            <a:r>
              <a:rPr lang="zh-CN" altLang="en-US" sz="1200" b="1" dirty="0" smtClean="0"/>
              <a:t>和</a:t>
            </a:r>
            <a:r>
              <a:rPr lang="en-US" altLang="zh-CN" sz="1200" b="1" dirty="0" err="1" smtClean="0"/>
              <a:t>ADD.D</a:t>
            </a:r>
            <a:endParaRPr lang="en-US" altLang="zh-CN" sz="1200" b="1" dirty="0" smtClean="0"/>
          </a:p>
          <a:p>
            <a:r>
              <a:rPr lang="zh-CN" altLang="en-US" sz="1200" b="1" dirty="0" smtClean="0"/>
              <a:t>结构相关：</a:t>
            </a:r>
            <a:r>
              <a:rPr lang="en-US" altLang="zh-CN" sz="1200" b="1" dirty="0" err="1" smtClean="0"/>
              <a:t>ADD.D</a:t>
            </a:r>
            <a:r>
              <a:rPr lang="zh-CN" altLang="en-US" sz="1200" b="1" dirty="0" smtClean="0"/>
              <a:t>和</a:t>
            </a:r>
            <a:r>
              <a:rPr lang="en-US" altLang="zh-CN" sz="1200" b="1" dirty="0" err="1" smtClean="0"/>
              <a:t>SUB.D</a:t>
            </a:r>
            <a:endParaRPr lang="en-US" altLang="zh-CN" sz="1200" b="1" dirty="0" smtClean="0"/>
          </a:p>
          <a:p>
            <a:endParaRPr lang="en-US" altLang="zh-CN" sz="1200" b="1" dirty="0"/>
          </a:p>
          <a:p>
            <a:r>
              <a:rPr lang="en-US" altLang="zh-CN" sz="1200" b="1" dirty="0" err="1" smtClean="0"/>
              <a:t>2.MULT.D</a:t>
            </a:r>
            <a:r>
              <a:rPr lang="zh-CN" altLang="en-US" sz="1200" b="1" dirty="0" smtClean="0"/>
              <a:t>写结构之前：</a:t>
            </a:r>
            <a:endParaRPr lang="zh-CN" altLang="en-US" sz="1200" b="1" dirty="0"/>
          </a:p>
        </p:txBody>
      </p:sp>
      <p:sp>
        <p:nvSpPr>
          <p:cNvPr id="13" name="矩形 12"/>
          <p:cNvSpPr/>
          <p:nvPr/>
        </p:nvSpPr>
        <p:spPr>
          <a:xfrm>
            <a:off x="103058" y="1252214"/>
            <a:ext cx="2777285" cy="25853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b="1" dirty="0" smtClean="0"/>
              <a:t>例：</a:t>
            </a:r>
            <a:endParaRPr lang="en-US" altLang="zh-CN" b="1" dirty="0" smtClean="0"/>
          </a:p>
          <a:p>
            <a:r>
              <a:rPr lang="zh-CN" altLang="en-US" b="1" dirty="0" smtClean="0"/>
              <a:t>假设浮点流水线各部件的延迟如下：</a:t>
            </a:r>
            <a:endParaRPr lang="en-US" altLang="zh-CN" b="1" dirty="0" smtClean="0"/>
          </a:p>
          <a:p>
            <a:r>
              <a:rPr lang="zh-CN" altLang="en-US" b="1" dirty="0" smtClean="0"/>
              <a:t>加法：</a:t>
            </a:r>
            <a:r>
              <a:rPr lang="en-US" altLang="zh-CN" b="1" dirty="0" smtClean="0"/>
              <a:t>2</a:t>
            </a:r>
            <a:r>
              <a:rPr lang="zh-CN" altLang="en-US" b="1" dirty="0" smtClean="0"/>
              <a:t>个时钟周期</a:t>
            </a:r>
            <a:endParaRPr lang="en-US" altLang="zh-CN" b="1" dirty="0" smtClean="0"/>
          </a:p>
          <a:p>
            <a:r>
              <a:rPr lang="zh-CN" altLang="en-US" b="1" dirty="0" smtClean="0"/>
              <a:t>乘法：</a:t>
            </a:r>
            <a:r>
              <a:rPr lang="en-US" altLang="zh-CN" b="1" dirty="0" smtClean="0"/>
              <a:t>10</a:t>
            </a:r>
            <a:r>
              <a:rPr lang="zh-CN" altLang="en-US" b="1" dirty="0" smtClean="0"/>
              <a:t>个时钟周期</a:t>
            </a:r>
            <a:endParaRPr lang="en-US" altLang="zh-CN" b="1" dirty="0" smtClean="0"/>
          </a:p>
          <a:p>
            <a:r>
              <a:rPr lang="zh-CN" altLang="en-US" b="1" dirty="0" smtClean="0"/>
              <a:t>除法：</a:t>
            </a:r>
            <a:r>
              <a:rPr lang="en-US" altLang="zh-CN" b="1" dirty="0" smtClean="0"/>
              <a:t>40</a:t>
            </a:r>
            <a:r>
              <a:rPr lang="zh-CN" altLang="en-US" b="1" dirty="0" smtClean="0"/>
              <a:t>个时钟周期；</a:t>
            </a:r>
            <a:endParaRPr lang="en-US" altLang="zh-CN" b="1" dirty="0" smtClean="0"/>
          </a:p>
          <a:p>
            <a:endParaRPr lang="en-US" altLang="zh-CN" b="1" dirty="0"/>
          </a:p>
          <a:p>
            <a:r>
              <a:rPr lang="zh-CN" altLang="en-US" b="1" dirty="0" smtClean="0"/>
              <a:t>分析</a:t>
            </a:r>
            <a:r>
              <a:rPr lang="en-US" altLang="zh-CN" b="1" dirty="0" err="1" smtClean="0"/>
              <a:t>MULT.D</a:t>
            </a:r>
            <a:r>
              <a:rPr lang="zh-CN" altLang="en-US" b="1" dirty="0" smtClean="0"/>
              <a:t>准备写结果之前的记分牌状态。</a:t>
            </a:r>
            <a:endParaRPr lang="zh-CN" altLang="en-US" b="1" dirty="0"/>
          </a:p>
        </p:txBody>
      </p:sp>
      <p:sp>
        <p:nvSpPr>
          <p:cNvPr id="14" name="矩形 13"/>
          <p:cNvSpPr/>
          <p:nvPr/>
        </p:nvSpPr>
        <p:spPr>
          <a:xfrm>
            <a:off x="7967906" y="2364855"/>
            <a:ext cx="1080120"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653477" y="2120223"/>
            <a:ext cx="360040" cy="1584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79836" y="2968865"/>
            <a:ext cx="6082204" cy="1249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40818" y="5111360"/>
            <a:ext cx="540060"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084168" y="5462427"/>
            <a:ext cx="540060"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40818" y="4581128"/>
            <a:ext cx="540060" cy="36004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02960" y="5461481"/>
            <a:ext cx="540060" cy="36004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8079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25" y="1011495"/>
            <a:ext cx="8229600" cy="4958011"/>
          </a:xfrm>
        </p:spPr>
        <p:txBody>
          <a:bodyPr/>
          <a:lstStyle/>
          <a:p>
            <a:r>
              <a:rPr lang="zh-CN" altLang="en-US" dirty="0"/>
              <a:t>数据相关及其处理</a:t>
            </a:r>
            <a:r>
              <a:rPr lang="zh-CN" altLang="en-US" dirty="0" smtClean="0"/>
              <a:t>技术</a:t>
            </a:r>
            <a:endParaRPr lang="zh-CN" altLang="en-US" dirty="0"/>
          </a:p>
          <a:p>
            <a:pPr lvl="1"/>
            <a:r>
              <a:rPr lang="en-US" altLang="zh-CN" dirty="0" err="1"/>
              <a:t>Tomasulo</a:t>
            </a:r>
            <a:r>
              <a:rPr lang="zh-CN" altLang="en-US" dirty="0" smtClean="0"/>
              <a:t>算法</a:t>
            </a:r>
            <a:endParaRPr lang="en-US" altLang="zh-CN" dirty="0" smtClean="0"/>
          </a:p>
          <a:p>
            <a:pPr lvl="2"/>
            <a:r>
              <a:rPr lang="zh-CN" altLang="en-US" dirty="0"/>
              <a:t>基本思想 </a:t>
            </a:r>
          </a:p>
        </p:txBody>
      </p:sp>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35</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3.2 </a:t>
            </a:r>
            <a:r>
              <a:rPr lang="zh-CN" altLang="en-US" sz="2400" dirty="0" smtClean="0"/>
              <a:t>数据相关及其处理技术</a:t>
            </a:r>
            <a:r>
              <a:rPr lang="en-US" altLang="zh-CN" sz="2400" dirty="0"/>
              <a:t/>
            </a:r>
            <a:br>
              <a:rPr lang="en-US" altLang="zh-CN" sz="2400" dirty="0"/>
            </a:br>
            <a:r>
              <a:rPr lang="en-US" altLang="zh-CN" sz="2400" dirty="0"/>
              <a:t>&gt;&gt;</a:t>
            </a:r>
            <a:r>
              <a:rPr lang="en-US" altLang="zh-CN" sz="2400" dirty="0" err="1"/>
              <a:t>Tomasulo</a:t>
            </a:r>
            <a:r>
              <a:rPr lang="zh-CN" altLang="en-US" sz="2400" dirty="0"/>
              <a:t>算法</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1187624" y="2492896"/>
            <a:ext cx="7772400" cy="367178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10000"/>
              </a:lnSpc>
            </a:pPr>
            <a:r>
              <a:rPr lang="zh-CN" altLang="en-US" dirty="0" smtClean="0"/>
              <a:t>核心思想</a:t>
            </a:r>
          </a:p>
          <a:p>
            <a:pPr marL="1085850" lvl="1" indent="-457200">
              <a:lnSpc>
                <a:spcPct val="110000"/>
              </a:lnSpc>
            </a:pPr>
            <a:r>
              <a:rPr lang="zh-CN" altLang="en-US" dirty="0" smtClean="0">
                <a:latin typeface="黑体" pitchFamily="2" charset="-122"/>
              </a:rPr>
              <a:t>记录和检测指令相关，操作数一旦就绪就立即执行，把发生</a:t>
            </a:r>
            <a:r>
              <a:rPr lang="en-US" altLang="zh-CN" dirty="0" smtClean="0">
                <a:solidFill>
                  <a:srgbClr val="D60093"/>
                </a:solidFill>
                <a:latin typeface="黑体" pitchFamily="2" charset="-122"/>
              </a:rPr>
              <a:t>RAW</a:t>
            </a:r>
            <a:r>
              <a:rPr lang="zh-CN" altLang="en-US" dirty="0" smtClean="0">
                <a:solidFill>
                  <a:srgbClr val="D60093"/>
                </a:solidFill>
                <a:latin typeface="黑体" pitchFamily="2" charset="-122"/>
              </a:rPr>
              <a:t>冲突</a:t>
            </a:r>
            <a:r>
              <a:rPr lang="zh-CN" altLang="en-US" dirty="0" smtClean="0">
                <a:latin typeface="黑体" pitchFamily="2" charset="-122"/>
              </a:rPr>
              <a:t>的可能性减少到最小；</a:t>
            </a:r>
          </a:p>
          <a:p>
            <a:pPr marL="1085850" lvl="1" indent="-457200">
              <a:lnSpc>
                <a:spcPct val="110000"/>
              </a:lnSpc>
            </a:pPr>
            <a:r>
              <a:rPr lang="zh-CN" altLang="en-US" dirty="0" smtClean="0">
                <a:latin typeface="黑体" pitchFamily="2" charset="-122"/>
              </a:rPr>
              <a:t>通过寄存器换名来消除</a:t>
            </a:r>
            <a:r>
              <a:rPr lang="en-US" altLang="zh-CN" dirty="0" smtClean="0">
                <a:solidFill>
                  <a:srgbClr val="D60093"/>
                </a:solidFill>
                <a:latin typeface="黑体" pitchFamily="2" charset="-122"/>
              </a:rPr>
              <a:t>WAR</a:t>
            </a:r>
            <a:r>
              <a:rPr lang="zh-CN" altLang="en-US" dirty="0" smtClean="0">
                <a:solidFill>
                  <a:srgbClr val="D60093"/>
                </a:solidFill>
                <a:latin typeface="黑体" pitchFamily="2" charset="-122"/>
              </a:rPr>
              <a:t>冲突</a:t>
            </a:r>
            <a:r>
              <a:rPr lang="zh-CN" altLang="en-US" dirty="0" smtClean="0">
                <a:latin typeface="黑体" pitchFamily="2" charset="-122"/>
              </a:rPr>
              <a:t>和</a:t>
            </a:r>
            <a:r>
              <a:rPr lang="en-US" altLang="zh-CN" dirty="0" err="1" smtClean="0">
                <a:solidFill>
                  <a:srgbClr val="D60093"/>
                </a:solidFill>
                <a:latin typeface="黑体" pitchFamily="2" charset="-122"/>
              </a:rPr>
              <a:t>WAW</a:t>
            </a:r>
            <a:r>
              <a:rPr lang="zh-CN" altLang="en-US" dirty="0" smtClean="0">
                <a:solidFill>
                  <a:srgbClr val="D60093"/>
                </a:solidFill>
                <a:latin typeface="黑体" pitchFamily="2" charset="-122"/>
              </a:rPr>
              <a:t>冲突</a:t>
            </a:r>
            <a:r>
              <a:rPr lang="zh-CN" altLang="en-US" dirty="0" smtClean="0">
                <a:latin typeface="黑体" pitchFamily="2" charset="-122"/>
              </a:rPr>
              <a:t>。</a:t>
            </a:r>
          </a:p>
          <a:p>
            <a:pPr marL="457200" indent="-457200">
              <a:lnSpc>
                <a:spcPct val="110000"/>
              </a:lnSpc>
            </a:pPr>
            <a:r>
              <a:rPr lang="en-US" altLang="zh-CN" dirty="0" smtClean="0">
                <a:latin typeface="黑体" pitchFamily="2" charset="-122"/>
              </a:rPr>
              <a:t>IBM 360/91</a:t>
            </a:r>
            <a:r>
              <a:rPr lang="zh-CN" altLang="sv-SE" dirty="0" smtClean="0">
                <a:latin typeface="黑体" pitchFamily="2" charset="-122"/>
              </a:rPr>
              <a:t>首先采用了</a:t>
            </a:r>
            <a:r>
              <a:rPr lang="en-US" altLang="zh-CN" dirty="0" err="1" smtClean="0">
                <a:latin typeface="黑体" pitchFamily="2" charset="-122"/>
              </a:rPr>
              <a:t>Tomasulo</a:t>
            </a:r>
            <a:r>
              <a:rPr lang="zh-CN" altLang="sv-SE" dirty="0" smtClean="0">
                <a:latin typeface="黑体" pitchFamily="2" charset="-122"/>
              </a:rPr>
              <a:t>算法</a:t>
            </a:r>
            <a:r>
              <a:rPr lang="zh-CN" altLang="en-US" dirty="0" smtClean="0">
                <a:latin typeface="黑体" pitchFamily="2" charset="-122"/>
              </a:rPr>
              <a:t>。</a:t>
            </a:r>
          </a:p>
          <a:p>
            <a:pPr marL="1085850" lvl="1" indent="-457200">
              <a:lnSpc>
                <a:spcPct val="110000"/>
              </a:lnSpc>
            </a:pPr>
            <a:r>
              <a:rPr lang="zh-CN" altLang="en-US" dirty="0" smtClean="0"/>
              <a:t> </a:t>
            </a:r>
            <a:r>
              <a:rPr lang="en-US" altLang="zh-CN" dirty="0" smtClean="0">
                <a:solidFill>
                  <a:srgbClr val="9933FF"/>
                </a:solidFill>
                <a:latin typeface="黑体" pitchFamily="2" charset="-122"/>
              </a:rPr>
              <a:t>IBM</a:t>
            </a:r>
            <a:r>
              <a:rPr lang="en-US" altLang="zh-CN" dirty="0" smtClean="0">
                <a:latin typeface="黑体" pitchFamily="2" charset="-122"/>
              </a:rPr>
              <a:t> </a:t>
            </a:r>
            <a:r>
              <a:rPr lang="en-US" altLang="zh-CN" dirty="0" smtClean="0">
                <a:solidFill>
                  <a:srgbClr val="9933FF"/>
                </a:solidFill>
                <a:latin typeface="黑体" pitchFamily="2" charset="-122"/>
              </a:rPr>
              <a:t>360/91</a:t>
            </a:r>
            <a:r>
              <a:rPr lang="zh-CN" altLang="en-US" dirty="0" smtClean="0">
                <a:latin typeface="黑体" pitchFamily="2" charset="-122"/>
              </a:rPr>
              <a:t>的设计目标是基于整个</a:t>
            </a:r>
            <a:r>
              <a:rPr lang="en-US" altLang="zh-CN" dirty="0" smtClean="0">
                <a:solidFill>
                  <a:srgbClr val="9933FF"/>
                </a:solidFill>
                <a:latin typeface="黑体" pitchFamily="2" charset="-122"/>
              </a:rPr>
              <a:t>360</a:t>
            </a:r>
            <a:r>
              <a:rPr lang="zh-CN" altLang="en-US" dirty="0" smtClean="0">
                <a:latin typeface="黑体" pitchFamily="2" charset="-122"/>
              </a:rPr>
              <a:t>系列的统一指令系统和编译器来实现高性能，而不是设计和利用专用的编译器来提高性能。</a:t>
            </a:r>
          </a:p>
          <a:p>
            <a:pPr lvl="2">
              <a:lnSpc>
                <a:spcPct val="110000"/>
              </a:lnSpc>
              <a:buFont typeface="Wingdings" pitchFamily="2" charset="2"/>
              <a:buNone/>
            </a:pPr>
            <a:r>
              <a:rPr lang="zh-CN" altLang="en-US" dirty="0" smtClean="0">
                <a:latin typeface="黑体" pitchFamily="2" charset="-122"/>
              </a:rPr>
              <a:t>  需要更多地依赖于硬件。</a:t>
            </a:r>
            <a:endParaRPr lang="zh-CN" altLang="en-US" dirty="0">
              <a:latin typeface="黑体" pitchFamily="2" charset="-122"/>
            </a:endParaRPr>
          </a:p>
        </p:txBody>
      </p:sp>
    </p:spTree>
    <p:extLst>
      <p:ext uri="{BB962C8B-B14F-4D97-AF65-F5344CB8AC3E}">
        <p14:creationId xmlns:p14="http://schemas.microsoft.com/office/powerpoint/2010/main" val="25247548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25" y="1011495"/>
            <a:ext cx="8229600" cy="4958011"/>
          </a:xfrm>
        </p:spPr>
        <p:txBody>
          <a:bodyPr/>
          <a:lstStyle/>
          <a:p>
            <a:r>
              <a:rPr lang="zh-CN" altLang="en-US" dirty="0"/>
              <a:t>数据相关及其处理</a:t>
            </a:r>
            <a:r>
              <a:rPr lang="zh-CN" altLang="en-US" dirty="0" smtClean="0"/>
              <a:t>技术</a:t>
            </a:r>
            <a:endParaRPr lang="zh-CN" altLang="en-US" dirty="0"/>
          </a:p>
          <a:p>
            <a:pPr lvl="1"/>
            <a:r>
              <a:rPr lang="en-US" altLang="zh-CN" dirty="0" err="1"/>
              <a:t>Tomasulo</a:t>
            </a:r>
            <a:r>
              <a:rPr lang="zh-CN" altLang="en-US" dirty="0"/>
              <a:t>算法</a:t>
            </a:r>
          </a:p>
        </p:txBody>
      </p:sp>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36</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3.2 </a:t>
            </a:r>
            <a:r>
              <a:rPr lang="zh-CN" altLang="en-US" sz="2400" dirty="0" smtClean="0"/>
              <a:t>数据</a:t>
            </a:r>
            <a:r>
              <a:rPr lang="zh-CN" altLang="en-US" sz="2400" dirty="0"/>
              <a:t>相关及其处理</a:t>
            </a:r>
            <a:r>
              <a:rPr lang="zh-CN" altLang="en-US" sz="2400" dirty="0" smtClean="0"/>
              <a:t>技术</a:t>
            </a:r>
            <a:r>
              <a:rPr lang="en-US" altLang="zh-CN" sz="2400" dirty="0" smtClean="0"/>
              <a:t/>
            </a:r>
            <a:br>
              <a:rPr lang="en-US" altLang="zh-CN" sz="2400" dirty="0" smtClean="0"/>
            </a:br>
            <a:r>
              <a:rPr lang="en-US" altLang="zh-CN" sz="2400" dirty="0"/>
              <a:t>&gt;&gt;</a:t>
            </a:r>
            <a:r>
              <a:rPr lang="en-US" altLang="zh-CN" sz="2400" dirty="0" err="1"/>
              <a:t>Tomasulo</a:t>
            </a:r>
            <a:r>
              <a:rPr lang="zh-CN" altLang="en-US" sz="2400" dirty="0"/>
              <a:t>算法</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nvPr>
        </p:nvGraphicFramePr>
        <p:xfrm>
          <a:off x="1475656" y="1484784"/>
          <a:ext cx="7488237" cy="5257800"/>
        </p:xfrm>
        <a:graphic>
          <a:graphicData uri="http://schemas.openxmlformats.org/presentationml/2006/ole">
            <mc:AlternateContent xmlns:mc="http://schemas.openxmlformats.org/markup-compatibility/2006">
              <mc:Choice xmlns:v="urn:schemas-microsoft-com:vml" Requires="v">
                <p:oleObj spid="_x0000_s41096" name="图片" r:id="rId4" imgW="5137079" imgH="3318553" progId="Word.Picture.8">
                  <p:embed/>
                </p:oleObj>
              </mc:Choice>
              <mc:Fallback>
                <p:oleObj name="图片" r:id="rId4" imgW="5137079" imgH="3318553"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1484784"/>
                        <a:ext cx="7488237"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4211960" y="4725144"/>
            <a:ext cx="1944216" cy="93610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32240" y="4725144"/>
            <a:ext cx="1944216" cy="93610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5078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25" y="1011495"/>
            <a:ext cx="8229600" cy="4958011"/>
          </a:xfrm>
        </p:spPr>
        <p:txBody>
          <a:bodyPr/>
          <a:lstStyle/>
          <a:p>
            <a:r>
              <a:rPr lang="zh-CN" altLang="en-US" dirty="0"/>
              <a:t>数据相关及其处理</a:t>
            </a:r>
            <a:r>
              <a:rPr lang="zh-CN" altLang="en-US" dirty="0" smtClean="0"/>
              <a:t>技术</a:t>
            </a:r>
            <a:endParaRPr lang="zh-CN" altLang="en-US" dirty="0"/>
          </a:p>
          <a:p>
            <a:pPr lvl="1"/>
            <a:r>
              <a:rPr lang="en-US" altLang="zh-CN" dirty="0" err="1"/>
              <a:t>Tomasulo</a:t>
            </a:r>
            <a:r>
              <a:rPr lang="zh-CN" altLang="en-US" dirty="0"/>
              <a:t>算法</a:t>
            </a:r>
          </a:p>
        </p:txBody>
      </p:sp>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37</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3.2 </a:t>
            </a:r>
            <a:r>
              <a:rPr lang="zh-CN" altLang="en-US" sz="2400" dirty="0" smtClean="0"/>
              <a:t>数据</a:t>
            </a:r>
            <a:r>
              <a:rPr lang="zh-CN" altLang="en-US" sz="2400" dirty="0"/>
              <a:t>相关及其处理</a:t>
            </a:r>
            <a:r>
              <a:rPr lang="zh-CN" altLang="en-US" sz="2400" dirty="0" smtClean="0"/>
              <a:t>技术</a:t>
            </a:r>
            <a:r>
              <a:rPr lang="en-US" altLang="zh-CN" sz="2400" dirty="0" smtClean="0"/>
              <a:t/>
            </a:r>
            <a:br>
              <a:rPr lang="en-US" altLang="zh-CN" sz="2400" dirty="0" smtClean="0"/>
            </a:br>
            <a:r>
              <a:rPr lang="en-US" altLang="zh-CN" sz="2400" dirty="0"/>
              <a:t>&gt;&gt;</a:t>
            </a:r>
            <a:r>
              <a:rPr lang="en-US" altLang="zh-CN" sz="2400" dirty="0" err="1"/>
              <a:t>Tomasulo</a:t>
            </a:r>
            <a:r>
              <a:rPr lang="zh-CN" altLang="en-US" sz="2400" dirty="0"/>
              <a:t>算法</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107504" y="1916832"/>
            <a:ext cx="8784976" cy="401711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Font typeface="Wingdings" pitchFamily="2" charset="2"/>
              <a:buNone/>
            </a:pPr>
            <a:r>
              <a:rPr lang="en-US" altLang="zh-CN" dirty="0" smtClean="0">
                <a:latin typeface="宋体" charset="-122"/>
                <a:ea typeface="宋体" charset="-122"/>
              </a:rPr>
              <a:t>      </a:t>
            </a:r>
            <a:r>
              <a:rPr lang="zh-CN" altLang="en-US" sz="2000" dirty="0" smtClean="0">
                <a:latin typeface="宋体" charset="-122"/>
                <a:ea typeface="宋体" charset="-122"/>
              </a:rPr>
              <a:t>例</a:t>
            </a:r>
            <a:r>
              <a:rPr lang="en-US" altLang="zh-CN" sz="2000" dirty="0">
                <a:latin typeface="宋体" charset="-122"/>
                <a:ea typeface="宋体" charset="-122"/>
              </a:rPr>
              <a:t> </a:t>
            </a:r>
            <a:r>
              <a:rPr lang="zh-CN" altLang="en-US" sz="2000" dirty="0" smtClean="0">
                <a:solidFill>
                  <a:srgbClr val="000000"/>
                </a:solidFill>
                <a:latin typeface="宋体" charset="-122"/>
                <a:ea typeface="宋体" charset="-122"/>
              </a:rPr>
              <a:t>对于下述指令序列，给出当第一条指令完成并写入结果时，</a:t>
            </a:r>
            <a:r>
              <a:rPr lang="en-US" altLang="zh-CN" sz="2000" dirty="0" err="1" smtClean="0">
                <a:solidFill>
                  <a:srgbClr val="000000"/>
                </a:solidFill>
                <a:latin typeface="宋体" charset="-122"/>
                <a:ea typeface="宋体" charset="-122"/>
              </a:rPr>
              <a:t>Tomasulo</a:t>
            </a:r>
            <a:r>
              <a:rPr lang="zh-CN" altLang="en-US" sz="2000" dirty="0" smtClean="0">
                <a:solidFill>
                  <a:srgbClr val="000000"/>
                </a:solidFill>
                <a:latin typeface="宋体" charset="-122"/>
                <a:ea typeface="宋体" charset="-122"/>
              </a:rPr>
              <a:t>算法所用的各信息表中的内容。</a:t>
            </a:r>
            <a:endParaRPr lang="zh-CN" altLang="pt-BR" sz="2000" dirty="0" smtClean="0">
              <a:solidFill>
                <a:srgbClr val="000000"/>
              </a:solidFill>
              <a:latin typeface="宋体" charset="-122"/>
              <a:ea typeface="宋体" charset="-122"/>
            </a:endParaRPr>
          </a:p>
          <a:p>
            <a:pPr marL="1085850" lvl="1" indent="-457200">
              <a:buFont typeface="Wingdings" pitchFamily="2" charset="2"/>
              <a:buNone/>
            </a:pPr>
            <a:r>
              <a:rPr lang="pt-BR" altLang="zh-CN" dirty="0" smtClean="0">
                <a:latin typeface="宋体" charset="-122"/>
                <a:ea typeface="宋体" charset="-122"/>
              </a:rPr>
              <a:t>      L.D	F6,34</a:t>
            </a:r>
            <a:r>
              <a:rPr lang="zh-CN" altLang="pt-BR" dirty="0" smtClean="0">
                <a:latin typeface="宋体" charset="-122"/>
                <a:ea typeface="宋体" charset="-122"/>
              </a:rPr>
              <a:t>（</a:t>
            </a:r>
            <a:r>
              <a:rPr lang="pt-BR" altLang="zh-CN" dirty="0" smtClean="0">
                <a:latin typeface="宋体" charset="-122"/>
                <a:ea typeface="宋体" charset="-122"/>
              </a:rPr>
              <a:t>R2</a:t>
            </a:r>
            <a:r>
              <a:rPr lang="zh-CN" altLang="pt-BR" dirty="0" smtClean="0">
                <a:latin typeface="宋体" charset="-122"/>
                <a:ea typeface="宋体" charset="-122"/>
              </a:rPr>
              <a:t>）</a:t>
            </a:r>
          </a:p>
          <a:p>
            <a:pPr marL="1085850" lvl="1" indent="-457200">
              <a:buFont typeface="Wingdings" pitchFamily="2" charset="2"/>
              <a:buNone/>
            </a:pPr>
            <a:r>
              <a:rPr lang="pt-BR" altLang="zh-CN" dirty="0" smtClean="0">
                <a:latin typeface="宋体" charset="-122"/>
                <a:ea typeface="宋体" charset="-122"/>
              </a:rPr>
              <a:t>      L.D	F2,45</a:t>
            </a:r>
            <a:r>
              <a:rPr lang="zh-CN" altLang="pt-BR" dirty="0" smtClean="0">
                <a:latin typeface="宋体" charset="-122"/>
                <a:ea typeface="宋体" charset="-122"/>
              </a:rPr>
              <a:t>（</a:t>
            </a:r>
            <a:r>
              <a:rPr lang="pt-BR" altLang="zh-CN" dirty="0" smtClean="0">
                <a:latin typeface="宋体" charset="-122"/>
                <a:ea typeface="宋体" charset="-122"/>
              </a:rPr>
              <a:t>R3</a:t>
            </a:r>
            <a:r>
              <a:rPr lang="zh-CN" altLang="pt-BR" dirty="0" smtClean="0">
                <a:latin typeface="宋体" charset="-122"/>
                <a:ea typeface="宋体" charset="-122"/>
              </a:rPr>
              <a:t>）</a:t>
            </a:r>
          </a:p>
          <a:p>
            <a:pPr marL="1085850" lvl="1" indent="-457200">
              <a:buFont typeface="Wingdings" pitchFamily="2" charset="2"/>
              <a:buNone/>
            </a:pPr>
            <a:r>
              <a:rPr lang="pt-BR" altLang="zh-CN" dirty="0" smtClean="0">
                <a:latin typeface="宋体" charset="-122"/>
                <a:ea typeface="宋体" charset="-122"/>
              </a:rPr>
              <a:t>      MUL.D	F0,F2,F4</a:t>
            </a:r>
            <a:endParaRPr lang="en-US" altLang="zh-CN" dirty="0" smtClean="0">
              <a:latin typeface="宋体" charset="-122"/>
              <a:ea typeface="宋体" charset="-122"/>
            </a:endParaRPr>
          </a:p>
          <a:p>
            <a:pPr marL="1085850" lvl="1" indent="-457200">
              <a:buFont typeface="Wingdings" pitchFamily="2" charset="2"/>
              <a:buNone/>
            </a:pPr>
            <a:r>
              <a:rPr lang="en-US" altLang="zh-CN" dirty="0" smtClean="0">
                <a:latin typeface="宋体" charset="-122"/>
                <a:ea typeface="宋体" charset="-122"/>
              </a:rPr>
              <a:t>      </a:t>
            </a:r>
            <a:r>
              <a:rPr lang="en-US" altLang="zh-CN" dirty="0" err="1" smtClean="0">
                <a:latin typeface="宋体" charset="-122"/>
                <a:ea typeface="宋体" charset="-122"/>
              </a:rPr>
              <a:t>SUB.D</a:t>
            </a:r>
            <a:r>
              <a:rPr lang="en-US" altLang="zh-CN" dirty="0" smtClean="0">
                <a:latin typeface="宋体" charset="-122"/>
                <a:ea typeface="宋体" charset="-122"/>
              </a:rPr>
              <a:t>	</a:t>
            </a:r>
            <a:r>
              <a:rPr lang="en-US" altLang="zh-CN" dirty="0" err="1" smtClean="0">
                <a:latin typeface="宋体" charset="-122"/>
                <a:ea typeface="宋体" charset="-122"/>
              </a:rPr>
              <a:t>F8,F2,F6</a:t>
            </a:r>
            <a:endParaRPr lang="en-US" altLang="zh-CN" dirty="0" smtClean="0">
              <a:latin typeface="宋体" charset="-122"/>
              <a:ea typeface="宋体" charset="-122"/>
            </a:endParaRPr>
          </a:p>
          <a:p>
            <a:pPr marL="1085850" lvl="1" indent="-457200">
              <a:buFont typeface="Wingdings" pitchFamily="2" charset="2"/>
              <a:buNone/>
            </a:pPr>
            <a:r>
              <a:rPr lang="en-US" altLang="zh-CN" dirty="0" smtClean="0">
                <a:latin typeface="宋体" charset="-122"/>
                <a:ea typeface="宋体" charset="-122"/>
              </a:rPr>
              <a:t>      </a:t>
            </a:r>
            <a:r>
              <a:rPr lang="en-US" altLang="zh-CN" dirty="0" err="1" smtClean="0">
                <a:latin typeface="宋体" charset="-122"/>
                <a:ea typeface="宋体" charset="-122"/>
              </a:rPr>
              <a:t>DIV.D</a:t>
            </a:r>
            <a:r>
              <a:rPr lang="en-US" altLang="zh-CN" dirty="0" smtClean="0">
                <a:latin typeface="宋体" charset="-122"/>
                <a:ea typeface="宋体" charset="-122"/>
              </a:rPr>
              <a:t>	</a:t>
            </a:r>
            <a:r>
              <a:rPr lang="en-US" altLang="zh-CN" dirty="0" err="1" smtClean="0">
                <a:latin typeface="宋体" charset="-122"/>
                <a:ea typeface="宋体" charset="-122"/>
              </a:rPr>
              <a:t>F10,F0,F6</a:t>
            </a:r>
            <a:endParaRPr lang="en-US" altLang="zh-CN" dirty="0" smtClean="0">
              <a:latin typeface="宋体" charset="-122"/>
              <a:ea typeface="宋体" charset="-122"/>
            </a:endParaRPr>
          </a:p>
          <a:p>
            <a:pPr marL="1085850" lvl="1" indent="-457200">
              <a:buFont typeface="Wingdings" pitchFamily="2" charset="2"/>
              <a:buNone/>
            </a:pPr>
            <a:r>
              <a:rPr lang="en-US" altLang="zh-CN" dirty="0" smtClean="0">
                <a:latin typeface="宋体" charset="-122"/>
                <a:ea typeface="宋体" charset="-122"/>
              </a:rPr>
              <a:t>      </a:t>
            </a:r>
            <a:r>
              <a:rPr lang="en-US" altLang="zh-CN" dirty="0" err="1" smtClean="0">
                <a:latin typeface="宋体" charset="-122"/>
                <a:ea typeface="宋体" charset="-122"/>
              </a:rPr>
              <a:t>ADD.D</a:t>
            </a:r>
            <a:r>
              <a:rPr lang="en-US" altLang="zh-CN" dirty="0" smtClean="0">
                <a:latin typeface="宋体" charset="-122"/>
                <a:ea typeface="宋体" charset="-122"/>
              </a:rPr>
              <a:t>	</a:t>
            </a:r>
            <a:r>
              <a:rPr lang="en-US" altLang="zh-CN" dirty="0" err="1" smtClean="0">
                <a:latin typeface="宋体" charset="-122"/>
                <a:ea typeface="宋体" charset="-122"/>
              </a:rPr>
              <a:t>F6,F8,F2</a:t>
            </a:r>
            <a:r>
              <a:rPr lang="en-US" altLang="zh-CN" dirty="0" smtClean="0">
                <a:latin typeface="宋体" charset="-122"/>
                <a:ea typeface="宋体" charset="-122"/>
              </a:rPr>
              <a:t> </a:t>
            </a:r>
            <a:endParaRPr lang="en-US" altLang="zh-CN" dirty="0">
              <a:latin typeface="宋体" charset="-122"/>
              <a:ea typeface="宋体" charset="-122"/>
            </a:endParaRPr>
          </a:p>
        </p:txBody>
      </p:sp>
    </p:spTree>
    <p:extLst>
      <p:ext uri="{BB962C8B-B14F-4D97-AF65-F5344CB8AC3E}">
        <p14:creationId xmlns:p14="http://schemas.microsoft.com/office/powerpoint/2010/main" val="320909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25" y="1011495"/>
            <a:ext cx="8229600" cy="4958011"/>
          </a:xfrm>
        </p:spPr>
        <p:txBody>
          <a:bodyPr/>
          <a:lstStyle/>
          <a:p>
            <a:r>
              <a:rPr lang="zh-CN" altLang="en-US" dirty="0"/>
              <a:t>数据相关及其处理</a:t>
            </a:r>
            <a:r>
              <a:rPr lang="zh-CN" altLang="en-US" dirty="0" smtClean="0"/>
              <a:t>技术</a:t>
            </a:r>
            <a:endParaRPr lang="zh-CN" altLang="en-US" dirty="0"/>
          </a:p>
          <a:p>
            <a:pPr lvl="1"/>
            <a:r>
              <a:rPr lang="en-US" altLang="zh-CN" dirty="0" err="1"/>
              <a:t>Tomasulo</a:t>
            </a:r>
            <a:r>
              <a:rPr lang="zh-CN" altLang="en-US" dirty="0"/>
              <a:t>算法</a:t>
            </a:r>
          </a:p>
        </p:txBody>
      </p:sp>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38</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3.2 </a:t>
            </a:r>
            <a:r>
              <a:rPr lang="zh-CN" altLang="en-US" sz="2400" dirty="0" smtClean="0"/>
              <a:t>数据</a:t>
            </a:r>
            <a:r>
              <a:rPr lang="zh-CN" altLang="en-US" sz="2400" dirty="0"/>
              <a:t>相关及其处理</a:t>
            </a:r>
            <a:r>
              <a:rPr lang="zh-CN" altLang="en-US" sz="2400" dirty="0" smtClean="0"/>
              <a:t>技术</a:t>
            </a:r>
            <a:r>
              <a:rPr lang="en-US" altLang="zh-CN" sz="2400" dirty="0" smtClean="0"/>
              <a:t/>
            </a:r>
            <a:br>
              <a:rPr lang="en-US" altLang="zh-CN" sz="2400" dirty="0" smtClean="0"/>
            </a:br>
            <a:r>
              <a:rPr lang="en-US" altLang="zh-CN" sz="2400" dirty="0"/>
              <a:t>&gt;&gt;</a:t>
            </a:r>
            <a:r>
              <a:rPr lang="en-US" altLang="zh-CN" sz="2400" dirty="0" err="1"/>
              <a:t>Tomasulo</a:t>
            </a:r>
            <a:r>
              <a:rPr lang="zh-CN" altLang="en-US" sz="2400" dirty="0"/>
              <a:t>算法</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4"/>
          <p:cNvSpPr txBox="1">
            <a:spLocks noChangeArrowheads="1"/>
          </p:cNvSpPr>
          <p:nvPr/>
        </p:nvSpPr>
        <p:spPr bwMode="auto">
          <a:xfrm>
            <a:off x="179512" y="2060848"/>
            <a:ext cx="3096344" cy="3404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90000"/>
              </a:lnSpc>
              <a:spcBef>
                <a:spcPct val="50000"/>
              </a:spcBef>
              <a:buFont typeface="Wingdings" pitchFamily="2" charset="2"/>
              <a:buChar char="Ø"/>
            </a:pPr>
            <a:r>
              <a:rPr lang="zh-CN" altLang="en-US" sz="2000" b="1" dirty="0" smtClean="0">
                <a:solidFill>
                  <a:srgbClr val="000000"/>
                </a:solidFill>
                <a:latin typeface="宋体" charset="-122"/>
                <a:ea typeface="宋体" charset="-122"/>
              </a:rPr>
              <a:t>当</a:t>
            </a:r>
            <a:r>
              <a:rPr lang="zh-CN" altLang="en-US" sz="2000" b="1" dirty="0">
                <a:solidFill>
                  <a:srgbClr val="000000"/>
                </a:solidFill>
                <a:latin typeface="宋体" charset="-122"/>
                <a:ea typeface="宋体" charset="-122"/>
              </a:rPr>
              <a:t>采用</a:t>
            </a:r>
            <a:r>
              <a:rPr lang="en-US" altLang="zh-CN" sz="2000" b="1" dirty="0" err="1">
                <a:solidFill>
                  <a:srgbClr val="000000"/>
                </a:solidFill>
                <a:latin typeface="宋体" charset="-122"/>
                <a:ea typeface="宋体" charset="-122"/>
              </a:rPr>
              <a:t>Tomasulo</a:t>
            </a:r>
            <a:r>
              <a:rPr lang="zh-CN" altLang="en-US" sz="2000" b="1" dirty="0">
                <a:solidFill>
                  <a:srgbClr val="000000"/>
                </a:solidFill>
                <a:latin typeface="宋体" charset="-122"/>
                <a:ea typeface="宋体" charset="-122"/>
              </a:rPr>
              <a:t>算法时，在上述给定的时刻</a:t>
            </a:r>
            <a:r>
              <a:rPr lang="zh-CN" altLang="en-US" sz="2000" b="1" dirty="0" smtClean="0">
                <a:solidFill>
                  <a:srgbClr val="000000"/>
                </a:solidFill>
                <a:latin typeface="宋体" charset="-122"/>
                <a:ea typeface="宋体" charset="-122"/>
              </a:rPr>
              <a:t>，保留</a:t>
            </a:r>
            <a:r>
              <a:rPr lang="zh-CN" altLang="en-US" sz="2000" b="1" dirty="0">
                <a:solidFill>
                  <a:srgbClr val="000000"/>
                </a:solidFill>
                <a:latin typeface="宋体" charset="-122"/>
                <a:ea typeface="宋体" charset="-122"/>
              </a:rPr>
              <a:t>站、</a:t>
            </a:r>
            <a:r>
              <a:rPr lang="en-US" altLang="zh-CN" sz="2000" b="1" dirty="0">
                <a:solidFill>
                  <a:srgbClr val="000000"/>
                </a:solidFill>
                <a:latin typeface="宋体" charset="-122"/>
                <a:ea typeface="宋体" charset="-122"/>
              </a:rPr>
              <a:t>load</a:t>
            </a:r>
            <a:r>
              <a:rPr lang="zh-CN" altLang="en-US" sz="2000" b="1" dirty="0">
                <a:solidFill>
                  <a:srgbClr val="000000"/>
                </a:solidFill>
                <a:latin typeface="宋体" charset="-122"/>
                <a:ea typeface="宋体" charset="-122"/>
              </a:rPr>
              <a:t>缓冲器以及寄存器状态表中的内容</a:t>
            </a:r>
            <a:r>
              <a:rPr lang="zh-CN" altLang="en-US" dirty="0" smtClean="0">
                <a:solidFill>
                  <a:srgbClr val="000000"/>
                </a:solidFill>
              </a:rPr>
              <a:t>。</a:t>
            </a:r>
            <a:endParaRPr lang="en-US" altLang="zh-CN" dirty="0" smtClean="0">
              <a:solidFill>
                <a:srgbClr val="000000"/>
              </a:solidFill>
            </a:endParaRPr>
          </a:p>
          <a:p>
            <a:pPr>
              <a:lnSpc>
                <a:spcPct val="90000"/>
              </a:lnSpc>
              <a:spcBef>
                <a:spcPct val="50000"/>
              </a:spcBef>
            </a:pPr>
            <a:endParaRPr lang="en-US" altLang="zh-CN" dirty="0">
              <a:solidFill>
                <a:srgbClr val="000000"/>
              </a:solidFill>
            </a:endParaRPr>
          </a:p>
          <a:p>
            <a:pPr marL="342900" indent="-342900">
              <a:lnSpc>
                <a:spcPct val="90000"/>
              </a:lnSpc>
              <a:spcBef>
                <a:spcPct val="50000"/>
              </a:spcBef>
              <a:buFont typeface="Wingdings" pitchFamily="2" charset="2"/>
              <a:buChar char="Ø"/>
            </a:pPr>
            <a:r>
              <a:rPr lang="zh-CN" altLang="en-US" sz="2000" b="1" dirty="0">
                <a:solidFill>
                  <a:srgbClr val="000000"/>
                </a:solidFill>
                <a:latin typeface="宋体" charset="-122"/>
                <a:ea typeface="宋体" charset="-122"/>
              </a:rPr>
              <a:t>需要指出：这里列出的“指令状态表”实际是不存在的，只是为了更好的说明和帮助理解</a:t>
            </a:r>
            <a:r>
              <a:rPr lang="zh-CN" altLang="en-US" sz="2000" b="1" dirty="0" smtClean="0">
                <a:solidFill>
                  <a:srgbClr val="000000"/>
                </a:solidFill>
                <a:latin typeface="宋体" charset="-122"/>
                <a:ea typeface="宋体" charset="-122"/>
              </a:rPr>
              <a:t>。每条指令流出之后的状态都是保留在保留站中。 </a:t>
            </a:r>
            <a:endParaRPr lang="zh-CN" altLang="en-US" sz="2000" b="1" dirty="0">
              <a:solidFill>
                <a:srgbClr val="000000"/>
              </a:solidFill>
              <a:latin typeface="宋体" charset="-122"/>
              <a:ea typeface="宋体" charset="-122"/>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332" y="155373"/>
            <a:ext cx="5446054" cy="2996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332" y="3234370"/>
            <a:ext cx="5446054" cy="360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90012" y="5661248"/>
            <a:ext cx="3301868" cy="646331"/>
          </a:xfrm>
          <a:prstGeom prst="rect">
            <a:avLst/>
          </a:prstGeom>
        </p:spPr>
        <p:txBody>
          <a:bodyPr wrap="square">
            <a:spAutoFit/>
          </a:bodyPr>
          <a:lstStyle/>
          <a:p>
            <a:pPr marL="285750" indent="-285750">
              <a:buFont typeface="Wingdings" pitchFamily="2" charset="2"/>
              <a:buChar char="Ø"/>
            </a:pPr>
            <a:r>
              <a:rPr lang="zh-CN" altLang="en-US" b="1" dirty="0">
                <a:solidFill>
                  <a:srgbClr val="000000"/>
                </a:solidFill>
                <a:latin typeface="宋体" charset="-122"/>
                <a:ea typeface="宋体" charset="-122"/>
              </a:rPr>
              <a:t>当第一条指令完成并写入结果</a:t>
            </a:r>
            <a:r>
              <a:rPr lang="zh-CN" altLang="en-US" b="1" dirty="0" smtClean="0">
                <a:solidFill>
                  <a:srgbClr val="000000"/>
                </a:solidFill>
                <a:latin typeface="宋体" charset="-122"/>
                <a:ea typeface="宋体" charset="-122"/>
              </a:rPr>
              <a:t>时的状态表如右图：</a:t>
            </a:r>
            <a:endParaRPr lang="zh-CN" altLang="en-US" b="1" dirty="0"/>
          </a:p>
        </p:txBody>
      </p:sp>
      <p:sp>
        <p:nvSpPr>
          <p:cNvPr id="12" name="Rectangle 3" descr="Rectangle: Click to edit Master text styles&#10;Second level&#10;Third level&#10;Fourth level&#10;Fifth level"/>
          <p:cNvSpPr txBox="1">
            <a:spLocks noChangeArrowheads="1"/>
          </p:cNvSpPr>
          <p:nvPr/>
        </p:nvSpPr>
        <p:spPr>
          <a:xfrm>
            <a:off x="198642" y="2060848"/>
            <a:ext cx="3293238" cy="360040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CN" altLang="en-US" dirty="0" smtClean="0">
                <a:latin typeface="黑体" pitchFamily="2" charset="-122"/>
              </a:rPr>
              <a:t>每个保留站有以下</a:t>
            </a:r>
            <a:r>
              <a:rPr lang="en-US" altLang="zh-CN" dirty="0" smtClean="0">
                <a:latin typeface="黑体" pitchFamily="2" charset="-122"/>
              </a:rPr>
              <a:t>7</a:t>
            </a:r>
            <a:r>
              <a:rPr lang="zh-CN" altLang="en-US" dirty="0" smtClean="0">
                <a:latin typeface="黑体" pitchFamily="2" charset="-122"/>
              </a:rPr>
              <a:t>个字段：</a:t>
            </a:r>
          </a:p>
          <a:p>
            <a:pPr marL="685800" indent="-457200">
              <a:lnSpc>
                <a:spcPct val="110000"/>
              </a:lnSpc>
            </a:pPr>
            <a:r>
              <a:rPr lang="en-US" altLang="zh-CN" dirty="0" smtClean="0">
                <a:solidFill>
                  <a:srgbClr val="D60093"/>
                </a:solidFill>
                <a:latin typeface="黑体" pitchFamily="2" charset="-122"/>
              </a:rPr>
              <a:t>Op</a:t>
            </a:r>
            <a:r>
              <a:rPr lang="zh-CN" altLang="en-US" dirty="0" smtClean="0">
                <a:solidFill>
                  <a:srgbClr val="D60093"/>
                </a:solidFill>
                <a:latin typeface="黑体" pitchFamily="2" charset="-122"/>
              </a:rPr>
              <a:t>：</a:t>
            </a:r>
            <a:r>
              <a:rPr lang="zh-CN" altLang="en-US" dirty="0" smtClean="0">
                <a:latin typeface="黑体" pitchFamily="2" charset="-122"/>
              </a:rPr>
              <a:t>要对源操作数进行的操作</a:t>
            </a:r>
          </a:p>
          <a:p>
            <a:pPr marL="685800" indent="-457200">
              <a:lnSpc>
                <a:spcPct val="110000"/>
              </a:lnSpc>
            </a:pPr>
            <a:r>
              <a:rPr lang="en-US" altLang="zh-CN" dirty="0" err="1" smtClean="0">
                <a:solidFill>
                  <a:srgbClr val="D60093"/>
                </a:solidFill>
                <a:latin typeface="黑体" pitchFamily="2" charset="-122"/>
              </a:rPr>
              <a:t>Qj</a:t>
            </a:r>
            <a:r>
              <a:rPr lang="zh-CN" altLang="en-US" dirty="0" smtClean="0">
                <a:solidFill>
                  <a:srgbClr val="D60093"/>
                </a:solidFill>
                <a:latin typeface="黑体" pitchFamily="2" charset="-122"/>
              </a:rPr>
              <a:t>，</a:t>
            </a:r>
            <a:r>
              <a:rPr lang="en-US" altLang="zh-CN" dirty="0" err="1" smtClean="0">
                <a:solidFill>
                  <a:srgbClr val="D60093"/>
                </a:solidFill>
                <a:latin typeface="黑体" pitchFamily="2" charset="-122"/>
              </a:rPr>
              <a:t>Qk</a:t>
            </a:r>
            <a:r>
              <a:rPr lang="zh-CN" altLang="en-US" dirty="0" smtClean="0">
                <a:solidFill>
                  <a:srgbClr val="D60093"/>
                </a:solidFill>
                <a:latin typeface="黑体" pitchFamily="2" charset="-122"/>
              </a:rPr>
              <a:t>：</a:t>
            </a:r>
            <a:r>
              <a:rPr lang="zh-CN" altLang="en-US" dirty="0" smtClean="0">
                <a:latin typeface="黑体" pitchFamily="2" charset="-122"/>
              </a:rPr>
              <a:t>将产生源操作数的保留站号</a:t>
            </a:r>
          </a:p>
          <a:p>
            <a:pPr lvl="2">
              <a:lnSpc>
                <a:spcPct val="110000"/>
              </a:lnSpc>
            </a:pPr>
            <a:r>
              <a:rPr lang="zh-CN" altLang="en-US" dirty="0" smtClean="0">
                <a:latin typeface="宋体" charset="-122"/>
              </a:rPr>
              <a:t>等于</a:t>
            </a:r>
            <a:r>
              <a:rPr lang="en-US" altLang="zh-CN" dirty="0" smtClean="0">
                <a:solidFill>
                  <a:srgbClr val="9933FF"/>
                </a:solidFill>
                <a:latin typeface="宋体" charset="-122"/>
              </a:rPr>
              <a:t>0</a:t>
            </a:r>
            <a:r>
              <a:rPr lang="zh-CN" altLang="en-US" dirty="0" smtClean="0">
                <a:latin typeface="宋体" charset="-122"/>
              </a:rPr>
              <a:t>表示操作数已经就绪且在</a:t>
            </a:r>
            <a:r>
              <a:rPr lang="en-US" altLang="zh-CN" dirty="0" err="1" smtClean="0">
                <a:solidFill>
                  <a:srgbClr val="9933FF"/>
                </a:solidFill>
                <a:latin typeface="宋体" charset="-122"/>
              </a:rPr>
              <a:t>Vj</a:t>
            </a:r>
            <a:r>
              <a:rPr lang="zh-CN" altLang="en-US" dirty="0" smtClean="0">
                <a:latin typeface="宋体" charset="-122"/>
              </a:rPr>
              <a:t>或</a:t>
            </a:r>
            <a:r>
              <a:rPr lang="en-US" altLang="zh-CN" dirty="0" err="1" smtClean="0">
                <a:solidFill>
                  <a:srgbClr val="9933FF"/>
                </a:solidFill>
                <a:latin typeface="宋体" charset="-122"/>
              </a:rPr>
              <a:t>Vk</a:t>
            </a:r>
            <a:r>
              <a:rPr lang="zh-CN" altLang="en-US" dirty="0" smtClean="0">
                <a:latin typeface="宋体" charset="-122"/>
              </a:rPr>
              <a:t>中，或者不需要操作数。</a:t>
            </a:r>
          </a:p>
          <a:p>
            <a:pPr marL="685800" indent="-457200">
              <a:lnSpc>
                <a:spcPct val="110000"/>
              </a:lnSpc>
            </a:pPr>
            <a:r>
              <a:rPr lang="en-US" altLang="zh-CN" dirty="0" err="1" smtClean="0">
                <a:solidFill>
                  <a:srgbClr val="D60093"/>
                </a:solidFill>
                <a:latin typeface="黑体" pitchFamily="2" charset="-122"/>
              </a:rPr>
              <a:t>Vj</a:t>
            </a:r>
            <a:r>
              <a:rPr lang="zh-CN" altLang="en-US" dirty="0" smtClean="0">
                <a:solidFill>
                  <a:srgbClr val="D60093"/>
                </a:solidFill>
                <a:latin typeface="黑体" pitchFamily="2" charset="-122"/>
              </a:rPr>
              <a:t>，</a:t>
            </a:r>
            <a:r>
              <a:rPr lang="en-US" altLang="zh-CN" dirty="0" err="1" smtClean="0">
                <a:solidFill>
                  <a:srgbClr val="D60093"/>
                </a:solidFill>
                <a:latin typeface="黑体" pitchFamily="2" charset="-122"/>
              </a:rPr>
              <a:t>Vk</a:t>
            </a:r>
            <a:r>
              <a:rPr lang="zh-CN" altLang="en-US" dirty="0" smtClean="0">
                <a:solidFill>
                  <a:srgbClr val="D60093"/>
                </a:solidFill>
                <a:latin typeface="黑体" pitchFamily="2" charset="-122"/>
              </a:rPr>
              <a:t>：</a:t>
            </a:r>
            <a:r>
              <a:rPr lang="zh-CN" altLang="en-US" dirty="0" smtClean="0">
                <a:latin typeface="黑体" pitchFamily="2" charset="-122"/>
              </a:rPr>
              <a:t>源操作数的值</a:t>
            </a:r>
          </a:p>
          <a:p>
            <a:pPr lvl="2">
              <a:lnSpc>
                <a:spcPct val="110000"/>
              </a:lnSpc>
            </a:pPr>
            <a:r>
              <a:rPr lang="zh-CN" altLang="en-US" dirty="0" smtClean="0">
                <a:latin typeface="宋体" charset="-122"/>
              </a:rPr>
              <a:t>对于每一个操作数来说，</a:t>
            </a:r>
            <a:r>
              <a:rPr lang="en-US" altLang="zh-CN" dirty="0" smtClean="0">
                <a:solidFill>
                  <a:srgbClr val="9933FF"/>
                </a:solidFill>
                <a:latin typeface="宋体" charset="-122"/>
              </a:rPr>
              <a:t>V</a:t>
            </a:r>
            <a:r>
              <a:rPr lang="zh-CN" altLang="en-US" dirty="0" smtClean="0">
                <a:latin typeface="宋体" charset="-122"/>
              </a:rPr>
              <a:t>或</a:t>
            </a:r>
            <a:r>
              <a:rPr lang="en-US" altLang="zh-CN" dirty="0" smtClean="0">
                <a:solidFill>
                  <a:srgbClr val="9933FF"/>
                </a:solidFill>
                <a:latin typeface="宋体" charset="-122"/>
              </a:rPr>
              <a:t>Q</a:t>
            </a:r>
            <a:r>
              <a:rPr lang="zh-CN" altLang="en-US" dirty="0" smtClean="0">
                <a:latin typeface="宋体" charset="-122"/>
              </a:rPr>
              <a:t>字段只有一个有效。</a:t>
            </a:r>
          </a:p>
          <a:p>
            <a:pPr lvl="2">
              <a:lnSpc>
                <a:spcPct val="110000"/>
              </a:lnSpc>
            </a:pPr>
            <a:r>
              <a:rPr lang="zh-CN" altLang="en-US" dirty="0" smtClean="0">
                <a:latin typeface="宋体" charset="-122"/>
              </a:rPr>
              <a:t>对于</a:t>
            </a:r>
            <a:r>
              <a:rPr lang="en-US" altLang="zh-CN" dirty="0" smtClean="0">
                <a:solidFill>
                  <a:srgbClr val="9933FF"/>
                </a:solidFill>
                <a:latin typeface="宋体" charset="-122"/>
              </a:rPr>
              <a:t>load</a:t>
            </a:r>
            <a:r>
              <a:rPr lang="zh-CN" altLang="en-US" dirty="0" smtClean="0">
                <a:latin typeface="宋体" charset="-122"/>
              </a:rPr>
              <a:t>来说，</a:t>
            </a:r>
            <a:r>
              <a:rPr lang="en-US" altLang="zh-CN" dirty="0" err="1" smtClean="0">
                <a:solidFill>
                  <a:srgbClr val="9933FF"/>
                </a:solidFill>
                <a:latin typeface="宋体" charset="-122"/>
              </a:rPr>
              <a:t>Vk</a:t>
            </a:r>
            <a:r>
              <a:rPr lang="zh-CN" altLang="en-US" dirty="0" smtClean="0">
                <a:latin typeface="宋体" charset="-122"/>
              </a:rPr>
              <a:t>字段用于保存偏移量。</a:t>
            </a:r>
          </a:p>
          <a:p>
            <a:pPr marL="685800" indent="-457200">
              <a:lnSpc>
                <a:spcPct val="110000"/>
              </a:lnSpc>
            </a:pPr>
            <a:r>
              <a:rPr lang="en-US" altLang="zh-CN" dirty="0" smtClean="0">
                <a:solidFill>
                  <a:srgbClr val="D60093"/>
                </a:solidFill>
                <a:latin typeface="黑体" pitchFamily="2" charset="-122"/>
              </a:rPr>
              <a:t>Busy</a:t>
            </a:r>
            <a:r>
              <a:rPr lang="zh-CN" altLang="en-US" dirty="0" smtClean="0">
                <a:solidFill>
                  <a:srgbClr val="D60093"/>
                </a:solidFill>
                <a:latin typeface="黑体" pitchFamily="2" charset="-122"/>
              </a:rPr>
              <a:t>：</a:t>
            </a:r>
            <a:r>
              <a:rPr lang="zh-CN" altLang="en-US" dirty="0" smtClean="0">
                <a:latin typeface="黑体" pitchFamily="2" charset="-122"/>
              </a:rPr>
              <a:t>为</a:t>
            </a:r>
            <a:r>
              <a:rPr lang="zh-CN" altLang="en-US" dirty="0" smtClean="0">
                <a:latin typeface="Times New Roman"/>
              </a:rPr>
              <a:t>“</a:t>
            </a:r>
            <a:r>
              <a:rPr lang="en-US" altLang="zh-CN" dirty="0" smtClean="0">
                <a:solidFill>
                  <a:srgbClr val="9933FF"/>
                </a:solidFill>
                <a:latin typeface="黑体" pitchFamily="2" charset="-122"/>
              </a:rPr>
              <a:t>yes</a:t>
            </a:r>
            <a:r>
              <a:rPr lang="en-US" altLang="zh-CN" dirty="0" smtClean="0">
                <a:latin typeface="Times New Roman"/>
              </a:rPr>
              <a:t>”</a:t>
            </a:r>
            <a:r>
              <a:rPr lang="zh-CN" altLang="en-US" dirty="0" smtClean="0">
                <a:latin typeface="黑体" pitchFamily="2" charset="-122"/>
              </a:rPr>
              <a:t>表示本保留站或缓冲单元</a:t>
            </a:r>
            <a:r>
              <a:rPr lang="zh-CN" altLang="en-US" dirty="0" smtClean="0">
                <a:latin typeface="Times New Roman"/>
              </a:rPr>
              <a:t>“</a:t>
            </a:r>
            <a:r>
              <a:rPr lang="zh-CN" altLang="en-US" dirty="0" smtClean="0">
                <a:latin typeface="黑体" pitchFamily="2" charset="-122"/>
              </a:rPr>
              <a:t>忙</a:t>
            </a:r>
            <a:r>
              <a:rPr lang="zh-CN" altLang="en-US" dirty="0" smtClean="0">
                <a:latin typeface="Times New Roman"/>
              </a:rPr>
              <a:t>”</a:t>
            </a:r>
            <a:endParaRPr lang="zh-CN" altLang="en-US" dirty="0" smtClean="0">
              <a:latin typeface="黑体" pitchFamily="2" charset="-122"/>
            </a:endParaRPr>
          </a:p>
          <a:p>
            <a:pPr marL="685800" indent="-457200">
              <a:lnSpc>
                <a:spcPct val="110000"/>
              </a:lnSpc>
            </a:pPr>
            <a:r>
              <a:rPr lang="en-US" altLang="zh-CN" dirty="0" smtClean="0">
                <a:solidFill>
                  <a:srgbClr val="D60093"/>
                </a:solidFill>
                <a:latin typeface="黑体" pitchFamily="2" charset="-122"/>
              </a:rPr>
              <a:t>A</a:t>
            </a:r>
            <a:r>
              <a:rPr lang="zh-CN" altLang="en-US" dirty="0" smtClean="0">
                <a:solidFill>
                  <a:srgbClr val="D60093"/>
                </a:solidFill>
                <a:latin typeface="黑体" pitchFamily="2" charset="-122"/>
              </a:rPr>
              <a:t>：</a:t>
            </a:r>
            <a:r>
              <a:rPr lang="zh-CN" altLang="en-US" dirty="0" smtClean="0">
                <a:latin typeface="黑体" pitchFamily="2" charset="-122"/>
              </a:rPr>
              <a:t>仅</a:t>
            </a:r>
            <a:r>
              <a:rPr lang="en-US" altLang="zh-CN" dirty="0" smtClean="0">
                <a:solidFill>
                  <a:srgbClr val="9933FF"/>
                </a:solidFill>
                <a:latin typeface="黑体" pitchFamily="2" charset="-122"/>
              </a:rPr>
              <a:t>load</a:t>
            </a:r>
            <a:r>
              <a:rPr lang="zh-CN" altLang="en-US" dirty="0" smtClean="0">
                <a:latin typeface="黑体" pitchFamily="2" charset="-122"/>
              </a:rPr>
              <a:t>和</a:t>
            </a:r>
            <a:r>
              <a:rPr lang="en-US" altLang="zh-CN" dirty="0" smtClean="0">
                <a:solidFill>
                  <a:srgbClr val="9933FF"/>
                </a:solidFill>
                <a:latin typeface="黑体" pitchFamily="2" charset="-122"/>
              </a:rPr>
              <a:t>store</a:t>
            </a:r>
            <a:r>
              <a:rPr lang="zh-CN" altLang="en-US" dirty="0" smtClean="0">
                <a:latin typeface="黑体" pitchFamily="2" charset="-122"/>
              </a:rPr>
              <a:t>缓冲器有该字段。开始是存放指令中的立即数字段，地址计算后存放有效地址。 </a:t>
            </a:r>
            <a:endParaRPr lang="zh-CN" altLang="en-US" dirty="0">
              <a:latin typeface="黑体" pitchFamily="2" charset="-122"/>
            </a:endParaRPr>
          </a:p>
        </p:txBody>
      </p:sp>
      <p:sp>
        <p:nvSpPr>
          <p:cNvPr id="13" name="矩形 12"/>
          <p:cNvSpPr/>
          <p:nvPr/>
        </p:nvSpPr>
        <p:spPr>
          <a:xfrm>
            <a:off x="3606332" y="5157192"/>
            <a:ext cx="5446054" cy="1800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60032" y="908720"/>
            <a:ext cx="432048" cy="22430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710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107504" y="980728"/>
            <a:ext cx="8856984" cy="5328592"/>
          </a:xfrm>
        </p:spPr>
        <p:txBody>
          <a:bodyPr>
            <a:noAutofit/>
          </a:bodyPr>
          <a:lstStyle/>
          <a:p>
            <a:r>
              <a:rPr lang="zh-CN" altLang="en-US" sz="3200" dirty="0" smtClean="0"/>
              <a:t>并行性</a:t>
            </a:r>
            <a:r>
              <a:rPr lang="zh-CN" altLang="en-US" sz="3200" dirty="0"/>
              <a:t>的概念 </a:t>
            </a:r>
          </a:p>
        </p:txBody>
      </p:sp>
      <p:sp>
        <p:nvSpPr>
          <p:cNvPr id="3" name="Titel 2"/>
          <p:cNvSpPr>
            <a:spLocks noGrp="1"/>
          </p:cNvSpPr>
          <p:nvPr>
            <p:ph type="title"/>
          </p:nvPr>
        </p:nvSpPr>
        <p:spPr/>
        <p:txBody>
          <a:bodyPr/>
          <a:lstStyle/>
          <a:p>
            <a:r>
              <a:rPr lang="en-US" altLang="zh-CN" dirty="0"/>
              <a:t>5. </a:t>
            </a:r>
            <a:r>
              <a:rPr lang="zh-CN" altLang="en-US" dirty="0"/>
              <a:t>并行</a:t>
            </a:r>
            <a:endParaRPr lang="en-US" altLang="zh-CN" dirty="0"/>
          </a:p>
        </p:txBody>
      </p:sp>
      <p:sp>
        <p:nvSpPr>
          <p:cNvPr id="7" name="Foliennummernplatzhalter 6"/>
          <p:cNvSpPr>
            <a:spLocks noGrp="1"/>
          </p:cNvSpPr>
          <p:nvPr>
            <p:ph type="sldNum" sz="quarter" idx="12"/>
          </p:nvPr>
        </p:nvSpPr>
        <p:spPr/>
        <p:txBody>
          <a:bodyPr/>
          <a:lstStyle/>
          <a:p>
            <a:fld id="{D1628BF6-67F0-405E-B297-68D77A67C46A}" type="slidenum">
              <a:rPr lang="de-DE" smtClean="0"/>
              <a:pPr/>
              <a:t>3</a:t>
            </a:fld>
            <a:endParaRPr lang="de-DE" dirty="0"/>
          </a:p>
        </p:txBody>
      </p:sp>
      <p:sp>
        <p:nvSpPr>
          <p:cNvPr id="14" name="Datumsplatzhalter 13"/>
          <p:cNvSpPr>
            <a:spLocks noGrp="1"/>
          </p:cNvSpPr>
          <p:nvPr>
            <p:ph type="dt" sz="half" idx="10"/>
          </p:nvPr>
        </p:nvSpPr>
        <p:spPr/>
        <p:txBody>
          <a:bodyPr/>
          <a:lstStyle/>
          <a:p>
            <a:fld id="{6890B649-E0E5-4F0F-996B-8E16E88238F3}" type="datetime5">
              <a:rPr lang="en-US" smtClean="0"/>
              <a:t>9-Jun-17</a:t>
            </a:fld>
            <a:endParaRPr lang="de-DE" dirty="0"/>
          </a:p>
        </p:txBody>
      </p:sp>
      <p:sp>
        <p:nvSpPr>
          <p:cNvPr id="23" name="Inhaltsplatzhalter 1"/>
          <p:cNvSpPr txBox="1">
            <a:spLocks/>
          </p:cNvSpPr>
          <p:nvPr/>
        </p:nvSpPr>
        <p:spPr>
          <a:xfrm>
            <a:off x="493191" y="1484784"/>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并行性</a:t>
            </a:r>
            <a:r>
              <a:rPr lang="zh-CN" altLang="en-US" dirty="0"/>
              <a:t>的实现途径 </a:t>
            </a:r>
          </a:p>
        </p:txBody>
      </p:sp>
      <p:sp>
        <p:nvSpPr>
          <p:cNvPr id="24" name="Rectangle 3"/>
          <p:cNvSpPr txBox="1">
            <a:spLocks noChangeArrowheads="1"/>
          </p:cNvSpPr>
          <p:nvPr/>
        </p:nvSpPr>
        <p:spPr>
          <a:xfrm>
            <a:off x="711320" y="1979612"/>
            <a:ext cx="7831138" cy="38258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sz="2400" dirty="0" smtClean="0">
                <a:solidFill>
                  <a:schemeClr val="folHlink"/>
                </a:solidFill>
                <a:latin typeface="宋体" pitchFamily="2" charset="-122"/>
              </a:rPr>
              <a:t>1. </a:t>
            </a:r>
            <a:r>
              <a:rPr lang="zh-CN" altLang="en-US" sz="2400" dirty="0" smtClean="0">
                <a:solidFill>
                  <a:schemeClr val="folHlink"/>
                </a:solidFill>
                <a:latin typeface="宋体" pitchFamily="2" charset="-122"/>
              </a:rPr>
              <a:t>时间重叠</a:t>
            </a:r>
          </a:p>
          <a:p>
            <a:pPr marL="0" lvl="1" indent="623888">
              <a:buFont typeface="Wingdings" pitchFamily="2" charset="2"/>
              <a:buNone/>
            </a:pPr>
            <a:r>
              <a:rPr lang="zh-CN" altLang="en-US" sz="2400" dirty="0" smtClean="0"/>
              <a:t>引入时间因素，让多个处理过程在时间上相互错开，轮流重叠地使用同一套硬件设备的各个部分，以加快硬件周转而赢得速度。</a:t>
            </a:r>
          </a:p>
          <a:p>
            <a:pPr marL="536575" lvl="1" indent="0">
              <a:spcBef>
                <a:spcPct val="50000"/>
              </a:spcBef>
              <a:buFont typeface="Wingdings" pitchFamily="2" charset="2"/>
              <a:buNone/>
            </a:pPr>
            <a:r>
              <a:rPr lang="zh-CN" altLang="en-US" sz="2400" dirty="0" smtClean="0"/>
              <a:t>最典型的例子：</a:t>
            </a:r>
            <a:r>
              <a:rPr lang="zh-CN" altLang="en-US" sz="2400" dirty="0" smtClean="0">
                <a:solidFill>
                  <a:srgbClr val="FF0000"/>
                </a:solidFill>
              </a:rPr>
              <a:t>流水线技术</a:t>
            </a:r>
            <a:endParaRPr lang="zh-CN" altLang="en-US" sz="2400" dirty="0">
              <a:solidFill>
                <a:srgbClr val="FF0000"/>
              </a:solidFill>
            </a:endParaRPr>
          </a:p>
        </p:txBody>
      </p:sp>
      <p:sp>
        <p:nvSpPr>
          <p:cNvPr id="25" name="Rectangle 4"/>
          <p:cNvSpPr>
            <a:spLocks noChangeArrowheads="1"/>
          </p:cNvSpPr>
          <p:nvPr/>
        </p:nvSpPr>
        <p:spPr bwMode="auto">
          <a:xfrm>
            <a:off x="899592" y="5264150"/>
            <a:ext cx="936625" cy="144463"/>
          </a:xfrm>
          <a:prstGeom prst="rect">
            <a:avLst/>
          </a:prstGeom>
          <a:solidFill>
            <a:srgbClr val="3333CC"/>
          </a:solidFill>
          <a:ln w="127000"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取指</a:t>
            </a:r>
            <a:r>
              <a:rPr kumimoji="1" lang="en-US" altLang="zh-CN" sz="1600" b="1">
                <a:solidFill>
                  <a:schemeClr val="bg1"/>
                </a:solidFill>
                <a:latin typeface="Times New Roman" pitchFamily="18" charset="0"/>
              </a:rPr>
              <a:t>1</a:t>
            </a:r>
          </a:p>
        </p:txBody>
      </p:sp>
      <p:sp>
        <p:nvSpPr>
          <p:cNvPr id="26" name="Rectangle 5"/>
          <p:cNvSpPr>
            <a:spLocks noChangeArrowheads="1"/>
          </p:cNvSpPr>
          <p:nvPr/>
        </p:nvSpPr>
        <p:spPr bwMode="auto">
          <a:xfrm>
            <a:off x="1980679" y="5264150"/>
            <a:ext cx="936625" cy="144463"/>
          </a:xfrm>
          <a:prstGeom prst="rect">
            <a:avLst/>
          </a:prstGeom>
          <a:solidFill>
            <a:srgbClr val="FF0000"/>
          </a:solidFill>
          <a:ln w="1270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取指</a:t>
            </a:r>
            <a:r>
              <a:rPr kumimoji="1" lang="en-US" altLang="zh-CN" sz="1600" b="1">
                <a:solidFill>
                  <a:schemeClr val="bg1"/>
                </a:solidFill>
                <a:latin typeface="Times New Roman" pitchFamily="18" charset="0"/>
              </a:rPr>
              <a:t>2</a:t>
            </a:r>
          </a:p>
        </p:txBody>
      </p:sp>
      <p:sp>
        <p:nvSpPr>
          <p:cNvPr id="27" name="Rectangle 6"/>
          <p:cNvSpPr>
            <a:spLocks noChangeArrowheads="1"/>
          </p:cNvSpPr>
          <p:nvPr/>
        </p:nvSpPr>
        <p:spPr bwMode="auto">
          <a:xfrm>
            <a:off x="3060179" y="5264150"/>
            <a:ext cx="936625" cy="144463"/>
          </a:xfrm>
          <a:prstGeom prst="rect">
            <a:avLst/>
          </a:prstGeom>
          <a:solidFill>
            <a:srgbClr val="008000"/>
          </a:solidFill>
          <a:ln w="1270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取指</a:t>
            </a:r>
            <a:r>
              <a:rPr kumimoji="1" lang="en-US" altLang="zh-CN" sz="1600" b="1">
                <a:solidFill>
                  <a:schemeClr val="bg1"/>
                </a:solidFill>
                <a:latin typeface="Times New Roman" pitchFamily="18" charset="0"/>
              </a:rPr>
              <a:t>3</a:t>
            </a:r>
          </a:p>
        </p:txBody>
      </p:sp>
      <p:sp>
        <p:nvSpPr>
          <p:cNvPr id="28" name="Rectangle 7"/>
          <p:cNvSpPr>
            <a:spLocks noChangeArrowheads="1"/>
          </p:cNvSpPr>
          <p:nvPr/>
        </p:nvSpPr>
        <p:spPr bwMode="auto">
          <a:xfrm>
            <a:off x="4139679" y="5264150"/>
            <a:ext cx="936625" cy="144463"/>
          </a:xfrm>
          <a:prstGeom prst="rect">
            <a:avLst/>
          </a:prstGeom>
          <a:solidFill>
            <a:srgbClr val="CC0099"/>
          </a:solidFill>
          <a:ln w="127000" algn="ctr">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取指</a:t>
            </a:r>
            <a:r>
              <a:rPr kumimoji="1" lang="en-US" altLang="zh-CN" sz="1600" b="1">
                <a:solidFill>
                  <a:schemeClr val="bg1"/>
                </a:solidFill>
                <a:latin typeface="Times New Roman" pitchFamily="18" charset="0"/>
              </a:rPr>
              <a:t>4</a:t>
            </a:r>
          </a:p>
        </p:txBody>
      </p:sp>
      <p:sp>
        <p:nvSpPr>
          <p:cNvPr id="29" name="Rectangle 8"/>
          <p:cNvSpPr>
            <a:spLocks noChangeArrowheads="1"/>
          </p:cNvSpPr>
          <p:nvPr/>
        </p:nvSpPr>
        <p:spPr bwMode="auto">
          <a:xfrm>
            <a:off x="5220767" y="5264150"/>
            <a:ext cx="936625" cy="144463"/>
          </a:xfrm>
          <a:prstGeom prst="rect">
            <a:avLst/>
          </a:prstGeom>
          <a:solidFill>
            <a:srgbClr val="FF9900"/>
          </a:solidFill>
          <a:ln w="127000"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取指</a:t>
            </a:r>
            <a:r>
              <a:rPr kumimoji="1" lang="en-US" altLang="zh-CN" sz="1600" b="1">
                <a:solidFill>
                  <a:schemeClr val="bg1"/>
                </a:solidFill>
                <a:latin typeface="Times New Roman" pitchFamily="18" charset="0"/>
              </a:rPr>
              <a:t>5</a:t>
            </a:r>
          </a:p>
        </p:txBody>
      </p:sp>
      <p:sp>
        <p:nvSpPr>
          <p:cNvPr id="30" name="Rectangle 9"/>
          <p:cNvSpPr>
            <a:spLocks noChangeArrowheads="1"/>
          </p:cNvSpPr>
          <p:nvPr/>
        </p:nvSpPr>
        <p:spPr bwMode="auto">
          <a:xfrm>
            <a:off x="1980679" y="4994275"/>
            <a:ext cx="936625" cy="144463"/>
          </a:xfrm>
          <a:prstGeom prst="rect">
            <a:avLst/>
          </a:prstGeom>
          <a:solidFill>
            <a:srgbClr val="3333CC"/>
          </a:solidFill>
          <a:ln w="127000"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分析</a:t>
            </a:r>
            <a:r>
              <a:rPr kumimoji="1" lang="en-US" altLang="zh-CN" sz="1600" b="1">
                <a:solidFill>
                  <a:schemeClr val="bg1"/>
                </a:solidFill>
                <a:latin typeface="Times New Roman" pitchFamily="18" charset="0"/>
              </a:rPr>
              <a:t>1</a:t>
            </a:r>
          </a:p>
        </p:txBody>
      </p:sp>
      <p:sp>
        <p:nvSpPr>
          <p:cNvPr id="31" name="Rectangle 10"/>
          <p:cNvSpPr>
            <a:spLocks noChangeArrowheads="1"/>
          </p:cNvSpPr>
          <p:nvPr/>
        </p:nvSpPr>
        <p:spPr bwMode="auto">
          <a:xfrm>
            <a:off x="3060179" y="4994275"/>
            <a:ext cx="936625" cy="144463"/>
          </a:xfrm>
          <a:prstGeom prst="rect">
            <a:avLst/>
          </a:prstGeom>
          <a:solidFill>
            <a:srgbClr val="FF0000"/>
          </a:solidFill>
          <a:ln w="1270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分析</a:t>
            </a:r>
            <a:r>
              <a:rPr kumimoji="1" lang="en-US" altLang="zh-CN" sz="1600" b="1">
                <a:solidFill>
                  <a:schemeClr val="bg1"/>
                </a:solidFill>
                <a:latin typeface="Times New Roman" pitchFamily="18" charset="0"/>
              </a:rPr>
              <a:t>2</a:t>
            </a:r>
          </a:p>
        </p:txBody>
      </p:sp>
      <p:sp>
        <p:nvSpPr>
          <p:cNvPr id="32" name="Rectangle 11"/>
          <p:cNvSpPr>
            <a:spLocks noChangeArrowheads="1"/>
          </p:cNvSpPr>
          <p:nvPr/>
        </p:nvSpPr>
        <p:spPr bwMode="auto">
          <a:xfrm>
            <a:off x="4139679" y="4994275"/>
            <a:ext cx="936625" cy="144463"/>
          </a:xfrm>
          <a:prstGeom prst="rect">
            <a:avLst/>
          </a:prstGeom>
          <a:solidFill>
            <a:srgbClr val="008000"/>
          </a:solidFill>
          <a:ln w="1270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dirty="0">
                <a:solidFill>
                  <a:schemeClr val="bg1"/>
                </a:solidFill>
                <a:latin typeface="Times New Roman" pitchFamily="18" charset="0"/>
              </a:rPr>
              <a:t>分析</a:t>
            </a:r>
            <a:r>
              <a:rPr kumimoji="1" lang="en-US" altLang="zh-CN" sz="1600" b="1" dirty="0">
                <a:solidFill>
                  <a:schemeClr val="bg1"/>
                </a:solidFill>
                <a:latin typeface="Times New Roman" pitchFamily="18" charset="0"/>
              </a:rPr>
              <a:t>3</a:t>
            </a:r>
          </a:p>
        </p:txBody>
      </p:sp>
      <p:sp>
        <p:nvSpPr>
          <p:cNvPr id="33" name="Rectangle 12"/>
          <p:cNvSpPr>
            <a:spLocks noChangeArrowheads="1"/>
          </p:cNvSpPr>
          <p:nvPr/>
        </p:nvSpPr>
        <p:spPr bwMode="auto">
          <a:xfrm>
            <a:off x="5220767" y="4994275"/>
            <a:ext cx="936625" cy="144463"/>
          </a:xfrm>
          <a:prstGeom prst="rect">
            <a:avLst/>
          </a:prstGeom>
          <a:solidFill>
            <a:srgbClr val="CC0099"/>
          </a:solidFill>
          <a:ln w="127000" algn="ctr">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分析</a:t>
            </a:r>
            <a:r>
              <a:rPr kumimoji="1" lang="en-US" altLang="zh-CN" sz="1600" b="1">
                <a:solidFill>
                  <a:schemeClr val="bg1"/>
                </a:solidFill>
                <a:latin typeface="Times New Roman" pitchFamily="18" charset="0"/>
              </a:rPr>
              <a:t>4</a:t>
            </a:r>
          </a:p>
        </p:txBody>
      </p:sp>
      <p:sp>
        <p:nvSpPr>
          <p:cNvPr id="34" name="Rectangle 13"/>
          <p:cNvSpPr>
            <a:spLocks noChangeArrowheads="1"/>
          </p:cNvSpPr>
          <p:nvPr/>
        </p:nvSpPr>
        <p:spPr bwMode="auto">
          <a:xfrm>
            <a:off x="6300267" y="4994275"/>
            <a:ext cx="936625" cy="144463"/>
          </a:xfrm>
          <a:prstGeom prst="rect">
            <a:avLst/>
          </a:prstGeom>
          <a:solidFill>
            <a:srgbClr val="FF9900"/>
          </a:solidFill>
          <a:ln w="127000"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分析</a:t>
            </a:r>
            <a:r>
              <a:rPr kumimoji="1" lang="en-US" altLang="zh-CN" sz="1600" b="1">
                <a:solidFill>
                  <a:schemeClr val="bg1"/>
                </a:solidFill>
                <a:latin typeface="Times New Roman" pitchFamily="18" charset="0"/>
              </a:rPr>
              <a:t>5</a:t>
            </a:r>
          </a:p>
        </p:txBody>
      </p:sp>
      <p:sp>
        <p:nvSpPr>
          <p:cNvPr id="35" name="Rectangle 14"/>
          <p:cNvSpPr>
            <a:spLocks noChangeArrowheads="1"/>
          </p:cNvSpPr>
          <p:nvPr/>
        </p:nvSpPr>
        <p:spPr bwMode="auto">
          <a:xfrm>
            <a:off x="3060179" y="4724400"/>
            <a:ext cx="936625" cy="144463"/>
          </a:xfrm>
          <a:prstGeom prst="rect">
            <a:avLst/>
          </a:prstGeom>
          <a:solidFill>
            <a:srgbClr val="3333CC"/>
          </a:solidFill>
          <a:ln w="127000"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执行</a:t>
            </a:r>
            <a:r>
              <a:rPr kumimoji="1" lang="en-US" altLang="zh-CN" sz="1600" b="1">
                <a:solidFill>
                  <a:schemeClr val="bg1"/>
                </a:solidFill>
                <a:latin typeface="Times New Roman" pitchFamily="18" charset="0"/>
              </a:rPr>
              <a:t>1</a:t>
            </a:r>
          </a:p>
        </p:txBody>
      </p:sp>
      <p:sp>
        <p:nvSpPr>
          <p:cNvPr id="36" name="Rectangle 15"/>
          <p:cNvSpPr>
            <a:spLocks noChangeArrowheads="1"/>
          </p:cNvSpPr>
          <p:nvPr/>
        </p:nvSpPr>
        <p:spPr bwMode="auto">
          <a:xfrm>
            <a:off x="4139679" y="4724400"/>
            <a:ext cx="936625" cy="144463"/>
          </a:xfrm>
          <a:prstGeom prst="rect">
            <a:avLst/>
          </a:prstGeom>
          <a:solidFill>
            <a:srgbClr val="FF0000"/>
          </a:solidFill>
          <a:ln w="1270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dirty="0">
                <a:solidFill>
                  <a:schemeClr val="bg1"/>
                </a:solidFill>
                <a:latin typeface="Times New Roman" pitchFamily="18" charset="0"/>
              </a:rPr>
              <a:t>执行</a:t>
            </a:r>
            <a:r>
              <a:rPr kumimoji="1" lang="en-US" altLang="zh-CN" sz="1600" b="1" dirty="0">
                <a:solidFill>
                  <a:schemeClr val="bg1"/>
                </a:solidFill>
                <a:latin typeface="Times New Roman" pitchFamily="18" charset="0"/>
              </a:rPr>
              <a:t>2</a:t>
            </a:r>
            <a:endParaRPr kumimoji="1" lang="en-US" altLang="zh-CN" sz="1600" b="1" dirty="0">
              <a:latin typeface="Times New Roman" pitchFamily="18" charset="0"/>
            </a:endParaRPr>
          </a:p>
        </p:txBody>
      </p:sp>
      <p:sp>
        <p:nvSpPr>
          <p:cNvPr id="37" name="Rectangle 16"/>
          <p:cNvSpPr>
            <a:spLocks noChangeArrowheads="1"/>
          </p:cNvSpPr>
          <p:nvPr/>
        </p:nvSpPr>
        <p:spPr bwMode="auto">
          <a:xfrm>
            <a:off x="5220767" y="4724400"/>
            <a:ext cx="936625" cy="144463"/>
          </a:xfrm>
          <a:prstGeom prst="rect">
            <a:avLst/>
          </a:prstGeom>
          <a:solidFill>
            <a:srgbClr val="008000"/>
          </a:solidFill>
          <a:ln w="1270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执行</a:t>
            </a:r>
            <a:r>
              <a:rPr kumimoji="1" lang="en-US" altLang="zh-CN" sz="1600" b="1">
                <a:solidFill>
                  <a:schemeClr val="bg1"/>
                </a:solidFill>
                <a:latin typeface="Times New Roman" pitchFamily="18" charset="0"/>
              </a:rPr>
              <a:t>3</a:t>
            </a:r>
            <a:endParaRPr kumimoji="1" lang="en-US" altLang="zh-CN" sz="1600" b="1">
              <a:latin typeface="Times New Roman" pitchFamily="18" charset="0"/>
            </a:endParaRPr>
          </a:p>
        </p:txBody>
      </p:sp>
      <p:sp>
        <p:nvSpPr>
          <p:cNvPr id="38" name="Rectangle 17"/>
          <p:cNvSpPr>
            <a:spLocks noChangeArrowheads="1"/>
          </p:cNvSpPr>
          <p:nvPr/>
        </p:nvSpPr>
        <p:spPr bwMode="auto">
          <a:xfrm>
            <a:off x="6300267" y="4724400"/>
            <a:ext cx="936625" cy="144463"/>
          </a:xfrm>
          <a:prstGeom prst="rect">
            <a:avLst/>
          </a:prstGeom>
          <a:solidFill>
            <a:srgbClr val="CC0099"/>
          </a:solidFill>
          <a:ln w="127000" algn="ctr">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执行</a:t>
            </a:r>
            <a:r>
              <a:rPr kumimoji="1" lang="en-US" altLang="zh-CN" sz="1600" b="1">
                <a:solidFill>
                  <a:schemeClr val="bg1"/>
                </a:solidFill>
                <a:latin typeface="Times New Roman" pitchFamily="18" charset="0"/>
              </a:rPr>
              <a:t>4</a:t>
            </a:r>
            <a:endParaRPr kumimoji="1" lang="en-US" altLang="zh-CN" sz="1600" b="1">
              <a:latin typeface="Times New Roman" pitchFamily="18" charset="0"/>
            </a:endParaRPr>
          </a:p>
        </p:txBody>
      </p:sp>
      <p:sp>
        <p:nvSpPr>
          <p:cNvPr id="39" name="Rectangle 18"/>
          <p:cNvSpPr>
            <a:spLocks noChangeArrowheads="1"/>
          </p:cNvSpPr>
          <p:nvPr/>
        </p:nvSpPr>
        <p:spPr bwMode="auto">
          <a:xfrm>
            <a:off x="7381354" y="4724400"/>
            <a:ext cx="936625" cy="144463"/>
          </a:xfrm>
          <a:prstGeom prst="rect">
            <a:avLst/>
          </a:prstGeom>
          <a:solidFill>
            <a:srgbClr val="FF9900"/>
          </a:solidFill>
          <a:ln w="127000"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执行</a:t>
            </a:r>
            <a:r>
              <a:rPr kumimoji="1" lang="en-US" altLang="zh-CN" sz="1600" b="1">
                <a:solidFill>
                  <a:schemeClr val="bg1"/>
                </a:solidFill>
                <a:latin typeface="Times New Roman" pitchFamily="18" charset="0"/>
              </a:rPr>
              <a:t>5</a:t>
            </a:r>
            <a:endParaRPr kumimoji="1" lang="en-US" altLang="zh-CN" sz="1600" b="1">
              <a:latin typeface="Times New Roman" pitchFamily="18" charset="0"/>
            </a:endParaRPr>
          </a:p>
        </p:txBody>
      </p:sp>
    </p:spTree>
    <p:extLst>
      <p:ext uri="{BB962C8B-B14F-4D97-AF65-F5344CB8AC3E}">
        <p14:creationId xmlns:p14="http://schemas.microsoft.com/office/powerpoint/2010/main" val="27405092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 </a:t>
            </a:r>
            <a:r>
              <a:rPr lang="en-US" altLang="zh-CN" sz="2400" dirty="0" smtClean="0"/>
              <a:t>3.</a:t>
            </a:r>
            <a:r>
              <a:rPr lang="zh-CN" altLang="en-US" sz="2400" dirty="0"/>
              <a:t>指令集并行技术</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r>
              <a:rPr lang="zh-CN" altLang="en-US" dirty="0" smtClean="0">
                <a:solidFill>
                  <a:srgbClr val="FF0000"/>
                </a:solidFill>
              </a:rPr>
              <a:t>例题：</a:t>
            </a:r>
            <a:r>
              <a:rPr lang="zh-CN" altLang="zh-CN" sz="2000" dirty="0"/>
              <a:t>假设有一条长流水线，仅仅对条件转移指令使用分支目标缓冲。假设分支预测错误的开销为</a:t>
            </a:r>
            <a:r>
              <a:rPr lang="en-US" altLang="zh-CN" sz="2000" dirty="0"/>
              <a:t>4</a:t>
            </a:r>
            <a:r>
              <a:rPr lang="zh-CN" altLang="zh-CN" sz="2000" dirty="0"/>
              <a:t>个时钟周期，缓冲不命中的开销为</a:t>
            </a:r>
            <a:r>
              <a:rPr lang="en-US" altLang="zh-CN" sz="2000" dirty="0"/>
              <a:t>3</a:t>
            </a:r>
            <a:r>
              <a:rPr lang="zh-CN" altLang="zh-CN" sz="2000" dirty="0"/>
              <a:t>个时钟周期。假设：命中率为</a:t>
            </a:r>
            <a:r>
              <a:rPr lang="en-US" altLang="zh-CN" sz="2000" dirty="0"/>
              <a:t>90%</a:t>
            </a:r>
            <a:r>
              <a:rPr lang="zh-CN" altLang="zh-CN" sz="2000" dirty="0"/>
              <a:t>，预测精度为</a:t>
            </a:r>
            <a:r>
              <a:rPr lang="en-US" altLang="zh-CN" sz="2000" dirty="0"/>
              <a:t>90%</a:t>
            </a:r>
            <a:r>
              <a:rPr lang="zh-CN" altLang="zh-CN" sz="2000" dirty="0"/>
              <a:t>，分支频率为</a:t>
            </a:r>
            <a:r>
              <a:rPr lang="en-US" altLang="zh-CN" sz="2000" dirty="0"/>
              <a:t>15%</a:t>
            </a:r>
            <a:r>
              <a:rPr lang="zh-CN" altLang="zh-CN" sz="2000" dirty="0"/>
              <a:t>，没有分支的基本</a:t>
            </a:r>
            <a:r>
              <a:rPr lang="en-US" altLang="zh-CN" sz="2000" dirty="0"/>
              <a:t>CPI</a:t>
            </a:r>
            <a:r>
              <a:rPr lang="zh-CN" altLang="zh-CN" sz="2000" dirty="0"/>
              <a:t>为</a:t>
            </a:r>
            <a:r>
              <a:rPr lang="en-US" altLang="zh-CN" sz="2000" dirty="0"/>
              <a:t>1</a:t>
            </a:r>
            <a:r>
              <a:rPr lang="zh-CN" altLang="zh-CN" sz="2000" dirty="0"/>
              <a:t>。</a:t>
            </a:r>
          </a:p>
          <a:p>
            <a:pPr marL="457200" lvl="0" indent="-457200">
              <a:buFont typeface="+mj-lt"/>
              <a:buAutoNum type="alphaLcParenR"/>
            </a:pPr>
            <a:r>
              <a:rPr lang="zh-CN" altLang="zh-CN" sz="2000" dirty="0"/>
              <a:t>求程序执行的</a:t>
            </a:r>
            <a:r>
              <a:rPr lang="en-US" altLang="zh-CN" sz="2000" dirty="0"/>
              <a:t>CPI</a:t>
            </a:r>
            <a:r>
              <a:rPr lang="zh-CN" altLang="zh-CN" sz="2000" dirty="0"/>
              <a:t>。</a:t>
            </a:r>
          </a:p>
          <a:p>
            <a:pPr marL="457200" indent="-457200">
              <a:buFont typeface="+mj-lt"/>
              <a:buAutoNum type="alphaLcParenR"/>
            </a:pPr>
            <a:r>
              <a:rPr lang="zh-CN" altLang="zh-CN" sz="2000" dirty="0"/>
              <a:t>相对于采用固定的</a:t>
            </a:r>
            <a:r>
              <a:rPr lang="en-US" altLang="zh-CN" sz="2000" dirty="0"/>
              <a:t>2</a:t>
            </a:r>
            <a:r>
              <a:rPr lang="zh-CN" altLang="zh-CN" sz="2000" dirty="0"/>
              <a:t>个时钟周期延迟的分支处理，哪种方法程序执行速度更快？</a:t>
            </a:r>
            <a:endParaRPr lang="zh-CN" altLang="en-US" sz="2000" dirty="0" smtClean="0"/>
          </a:p>
          <a:p>
            <a:endParaRPr lang="zh-CN" altLang="en-US" dirty="0"/>
          </a:p>
        </p:txBody>
      </p:sp>
      <p:sp>
        <p:nvSpPr>
          <p:cNvPr id="5" name="矩形 4"/>
          <p:cNvSpPr/>
          <p:nvPr/>
        </p:nvSpPr>
        <p:spPr>
          <a:xfrm>
            <a:off x="107504" y="3501366"/>
            <a:ext cx="829073" cy="523220"/>
          </a:xfrm>
          <a:prstGeom prst="rect">
            <a:avLst/>
          </a:prstGeom>
        </p:spPr>
        <p:txBody>
          <a:bodyPr wrap="none">
            <a:spAutoFit/>
          </a:bodyPr>
          <a:lstStyle/>
          <a:p>
            <a:r>
              <a:rPr lang="zh-CN" altLang="en-US" sz="2800" b="1" dirty="0">
                <a:solidFill>
                  <a:srgbClr val="FF0000"/>
                </a:solidFill>
              </a:rPr>
              <a:t>解</a:t>
            </a:r>
            <a:r>
              <a:rPr lang="zh-CN" altLang="en-US" dirty="0">
                <a:solidFill>
                  <a:srgbClr val="FF0000"/>
                </a:solidFill>
              </a:rPr>
              <a:t>：</a:t>
            </a:r>
            <a:r>
              <a:rPr lang="zh-CN" altLang="zh-CN" dirty="0"/>
              <a:t> </a:t>
            </a:r>
            <a:endParaRPr lang="zh-CN" altLang="en-US" dirty="0"/>
          </a:p>
        </p:txBody>
      </p:sp>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4"/>
          <p:cNvSpPr>
            <a:spLocks noChangeArrowheads="1"/>
          </p:cNvSpPr>
          <p:nvPr/>
        </p:nvSpPr>
        <p:spPr bwMode="auto">
          <a:xfrm>
            <a:off x="0" y="419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1.64</a:t>
            </a:r>
            <a:r>
              <a:rPr kumimoji="0" lang="zh-CN" altLang="zh-CN" sz="4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 name="矩形 1"/>
          <p:cNvSpPr/>
          <p:nvPr/>
        </p:nvSpPr>
        <p:spPr>
          <a:xfrm>
            <a:off x="450540" y="3645024"/>
            <a:ext cx="8369932" cy="369332"/>
          </a:xfrm>
          <a:prstGeom prst="rect">
            <a:avLst/>
          </a:prstGeom>
        </p:spPr>
        <p:txBody>
          <a:bodyPr wrap="square">
            <a:spAutoFit/>
          </a:bodyPr>
          <a:lstStyle/>
          <a:p>
            <a:pPr indent="266700" algn="just">
              <a:spcAft>
                <a:spcPts val="0"/>
              </a:spcAft>
            </a:pP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rPr>
              <a:t>）程序执行的</a:t>
            </a:r>
            <a:r>
              <a:rPr lang="en-US" altLang="zh-CN" kern="100" dirty="0">
                <a:solidFill>
                  <a:srgbClr val="000000"/>
                </a:solidFill>
                <a:latin typeface="Times New Roman" panose="02020603050405020304" pitchFamily="18" charset="0"/>
              </a:rPr>
              <a:t>CPI = </a:t>
            </a:r>
            <a:r>
              <a:rPr lang="zh-CN" altLang="zh-CN" kern="100" dirty="0">
                <a:solidFill>
                  <a:srgbClr val="000000"/>
                </a:solidFill>
                <a:latin typeface="Times New Roman" panose="02020603050405020304" pitchFamily="18" charset="0"/>
              </a:rPr>
              <a:t>没有分支的基本</a:t>
            </a:r>
            <a:r>
              <a:rPr lang="en-US" altLang="zh-CN" kern="100" dirty="0">
                <a:solidFill>
                  <a:srgbClr val="000000"/>
                </a:solidFill>
                <a:latin typeface="Times New Roman" panose="02020603050405020304" pitchFamily="18" charset="0"/>
              </a:rPr>
              <a:t>CPI</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 + </a:t>
            </a:r>
            <a:r>
              <a:rPr lang="zh-CN" altLang="zh-CN" kern="100" dirty="0">
                <a:solidFill>
                  <a:srgbClr val="000000"/>
                </a:solidFill>
                <a:latin typeface="Times New Roman" panose="02020603050405020304" pitchFamily="18" charset="0"/>
              </a:rPr>
              <a:t>分支带来的额外开销</a:t>
            </a:r>
            <a:endParaRPr lang="zh-CN" altLang="zh-CN" kern="100" dirty="0">
              <a:latin typeface="Times New Roman" panose="02020603050405020304" pitchFamily="18" charset="0"/>
            </a:endParaRPr>
          </a:p>
        </p:txBody>
      </p:sp>
      <p:sp>
        <p:nvSpPr>
          <p:cNvPr id="4" name="矩形 3"/>
          <p:cNvSpPr/>
          <p:nvPr/>
        </p:nvSpPr>
        <p:spPr>
          <a:xfrm>
            <a:off x="143508" y="4028124"/>
            <a:ext cx="8856984" cy="646331"/>
          </a:xfrm>
          <a:prstGeom prst="rect">
            <a:avLst/>
          </a:prstGeom>
        </p:spPr>
        <p:txBody>
          <a:bodyPr wrap="square">
            <a:spAutoFit/>
          </a:bodyPr>
          <a:lstStyle/>
          <a:p>
            <a:r>
              <a:rPr lang="en-US" altLang="zh-CN" kern="100" dirty="0" smtClean="0">
                <a:solidFill>
                  <a:srgbClr val="000000"/>
                </a:solidFill>
                <a:latin typeface="Times New Roman" panose="02020603050405020304" pitchFamily="18" charset="0"/>
                <a:cs typeface="Times New Roman" panose="02020603050405020304" pitchFamily="18" charset="0"/>
              </a:rPr>
              <a:t>        </a:t>
            </a:r>
            <a:r>
              <a:rPr lang="zh-CN" altLang="zh-CN" kern="100" dirty="0" smtClean="0">
                <a:solidFill>
                  <a:srgbClr val="000000"/>
                </a:solidFill>
                <a:latin typeface="Times New Roman" panose="02020603050405020304" pitchFamily="18" charset="0"/>
                <a:cs typeface="Times New Roman" panose="02020603050405020304" pitchFamily="18" charset="0"/>
              </a:rPr>
              <a:t>分支</a:t>
            </a:r>
            <a:r>
              <a:rPr lang="zh-CN" altLang="zh-CN" kern="100" dirty="0">
                <a:solidFill>
                  <a:srgbClr val="000000"/>
                </a:solidFill>
                <a:latin typeface="Times New Roman" panose="02020603050405020304" pitchFamily="18" charset="0"/>
                <a:cs typeface="Times New Roman" panose="02020603050405020304" pitchFamily="18" charset="0"/>
              </a:rPr>
              <a:t>带来的额外开销是指在分支指令中，缓冲命中但预测错误带来的开销与缓冲没有命中带来的开销之和。</a:t>
            </a:r>
            <a:endParaRPr lang="zh-CN" altLang="en-US" dirty="0"/>
          </a:p>
        </p:txBody>
      </p:sp>
      <p:sp>
        <p:nvSpPr>
          <p:cNvPr id="13" name="矩形 12"/>
          <p:cNvSpPr/>
          <p:nvPr/>
        </p:nvSpPr>
        <p:spPr>
          <a:xfrm>
            <a:off x="537622" y="4681081"/>
            <a:ext cx="8462870" cy="369332"/>
          </a:xfrm>
          <a:prstGeom prst="rect">
            <a:avLst/>
          </a:prstGeom>
        </p:spPr>
        <p:txBody>
          <a:bodyPr wrap="squar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分支带来的额外开销</a:t>
            </a:r>
            <a:r>
              <a:rPr lang="en-US" altLang="zh-CN" kern="100" dirty="0">
                <a:solidFill>
                  <a:srgbClr val="000000"/>
                </a:solidFill>
                <a:latin typeface="Times New Roman" panose="02020603050405020304" pitchFamily="18" charset="0"/>
              </a:rPr>
              <a:t>= 15% * (90%</a:t>
            </a:r>
            <a:r>
              <a:rPr lang="zh-CN" altLang="zh-CN" kern="100" dirty="0">
                <a:solidFill>
                  <a:srgbClr val="000000"/>
                </a:solidFill>
                <a:latin typeface="Times New Roman" panose="02020603050405020304" pitchFamily="18" charset="0"/>
                <a:cs typeface="Times New Roman" panose="02020603050405020304" pitchFamily="18" charset="0"/>
              </a:rPr>
              <a:t>命中×</a:t>
            </a:r>
            <a:r>
              <a:rPr lang="en-US" altLang="zh-CN" kern="100" dirty="0">
                <a:solidFill>
                  <a:srgbClr val="000000"/>
                </a:solidFill>
                <a:latin typeface="Times New Roman" panose="02020603050405020304" pitchFamily="18" charset="0"/>
              </a:rPr>
              <a:t>10%</a:t>
            </a:r>
            <a:r>
              <a:rPr lang="zh-CN" altLang="zh-CN" kern="100" dirty="0">
                <a:solidFill>
                  <a:srgbClr val="000000"/>
                </a:solidFill>
                <a:latin typeface="Times New Roman" panose="02020603050405020304" pitchFamily="18" charset="0"/>
                <a:cs typeface="Times New Roman" panose="02020603050405020304" pitchFamily="18" charset="0"/>
              </a:rPr>
              <a:t>预测错误×</a:t>
            </a:r>
            <a:r>
              <a:rPr lang="en-US" altLang="zh-CN" kern="100" dirty="0">
                <a:solidFill>
                  <a:srgbClr val="000000"/>
                </a:solidFill>
                <a:latin typeface="Times New Roman" panose="02020603050405020304" pitchFamily="18" charset="0"/>
              </a:rPr>
              <a:t>4 + 10</a:t>
            </a:r>
            <a:r>
              <a:rPr lang="zh-CN" altLang="zh-CN" kern="100" dirty="0">
                <a:solidFill>
                  <a:srgbClr val="000000"/>
                </a:solidFill>
                <a:latin typeface="Times New Roman" panose="02020603050405020304" pitchFamily="18" charset="0"/>
                <a:cs typeface="Times New Roman" panose="02020603050405020304" pitchFamily="18" charset="0"/>
              </a:rPr>
              <a:t>％没命中×</a:t>
            </a:r>
            <a:r>
              <a:rPr lang="en-US" altLang="zh-CN" kern="100" dirty="0">
                <a:solidFill>
                  <a:srgbClr val="000000"/>
                </a:solidFill>
                <a:latin typeface="Times New Roman" panose="02020603050405020304" pitchFamily="18" charset="0"/>
              </a:rPr>
              <a:t>3)= 0.099</a:t>
            </a:r>
            <a:endParaRPr lang="zh-CN" altLang="en-US" dirty="0"/>
          </a:p>
        </p:txBody>
      </p:sp>
      <p:sp>
        <p:nvSpPr>
          <p:cNvPr id="17" name="矩形 16"/>
          <p:cNvSpPr/>
          <p:nvPr/>
        </p:nvSpPr>
        <p:spPr>
          <a:xfrm>
            <a:off x="556108" y="5059169"/>
            <a:ext cx="4482317" cy="369332"/>
          </a:xfrm>
          <a:prstGeom prst="rect">
            <a:avLst/>
          </a:prstGeom>
        </p:spPr>
        <p:txBody>
          <a:bodyPr wrap="non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所以，程序执行的</a:t>
            </a:r>
            <a:r>
              <a:rPr lang="en-US" altLang="zh-CN" kern="100" dirty="0">
                <a:solidFill>
                  <a:srgbClr val="000000"/>
                </a:solidFill>
                <a:latin typeface="Times New Roman" panose="02020603050405020304" pitchFamily="18" charset="0"/>
              </a:rPr>
              <a:t>CPI </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 1 </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 0.099 = 1.099</a:t>
            </a:r>
            <a:endParaRPr lang="zh-CN" altLang="en-US" dirty="0"/>
          </a:p>
        </p:txBody>
      </p:sp>
      <p:sp>
        <p:nvSpPr>
          <p:cNvPr id="21" name="矩形 20"/>
          <p:cNvSpPr/>
          <p:nvPr/>
        </p:nvSpPr>
        <p:spPr>
          <a:xfrm>
            <a:off x="522040" y="5469495"/>
            <a:ext cx="8298432" cy="369332"/>
          </a:xfrm>
          <a:prstGeom prst="rect">
            <a:avLst/>
          </a:prstGeom>
        </p:spPr>
        <p:txBody>
          <a:bodyPr wrap="squar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）采用固定的</a:t>
            </a:r>
            <a:r>
              <a:rPr lang="en-US" altLang="zh-CN" kern="100" dirty="0">
                <a:solidFill>
                  <a:srgbClr val="000000"/>
                </a:solidFill>
                <a:latin typeface="Times New Roman" panose="02020603050405020304" pitchFamily="18" charset="0"/>
              </a:rPr>
              <a:t>2 </a:t>
            </a:r>
            <a:r>
              <a:rPr lang="zh-CN" altLang="zh-CN" kern="100" dirty="0">
                <a:solidFill>
                  <a:srgbClr val="000000"/>
                </a:solidFill>
                <a:latin typeface="Times New Roman" panose="02020603050405020304" pitchFamily="18" charset="0"/>
                <a:cs typeface="Times New Roman" panose="02020603050405020304" pitchFamily="18" charset="0"/>
              </a:rPr>
              <a:t>个时钟周期延迟的分支处理</a:t>
            </a:r>
            <a:r>
              <a:rPr lang="en-US" altLang="zh-CN" kern="100" dirty="0">
                <a:solidFill>
                  <a:srgbClr val="000000"/>
                </a:solidFill>
                <a:latin typeface="Times New Roman" panose="02020603050405020304" pitchFamily="18" charset="0"/>
              </a:rPr>
              <a:t>CPI = 1 + 15%</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2 = 1.3</a:t>
            </a:r>
            <a:endParaRPr lang="zh-CN" altLang="en-US" dirty="0"/>
          </a:p>
        </p:txBody>
      </p:sp>
      <p:sp>
        <p:nvSpPr>
          <p:cNvPr id="22" name="矩形 21"/>
          <p:cNvSpPr/>
          <p:nvPr/>
        </p:nvSpPr>
        <p:spPr>
          <a:xfrm>
            <a:off x="556108" y="5900375"/>
            <a:ext cx="6320148" cy="369332"/>
          </a:xfrm>
          <a:prstGeom prst="rect">
            <a:avLst/>
          </a:prstGeom>
        </p:spPr>
        <p:txBody>
          <a:bodyPr wrap="squar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由（</a:t>
            </a:r>
            <a:r>
              <a:rPr lang="en-US" altLang="zh-CN" kern="1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）可知分支目标缓冲方法执行速度快。</a:t>
            </a:r>
            <a:endParaRPr lang="zh-CN" altLang="en-US" dirty="0"/>
          </a:p>
        </p:txBody>
      </p:sp>
    </p:spTree>
    <p:extLst>
      <p:ext uri="{BB962C8B-B14F-4D97-AF65-F5344CB8AC3E}">
        <p14:creationId xmlns:p14="http://schemas.microsoft.com/office/powerpoint/2010/main" val="874636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 </a:t>
            </a:r>
            <a:r>
              <a:rPr lang="en-US" altLang="zh-CN" sz="2400" dirty="0" smtClean="0"/>
              <a:t>3.</a:t>
            </a:r>
            <a:r>
              <a:rPr lang="zh-CN" altLang="en-US" sz="2400" dirty="0"/>
              <a:t>指令集并行技术</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en-US" sz="2000" b="0" dirty="0"/>
              <a:t>假设分支目标缓冲的命中率为</a:t>
            </a:r>
            <a:r>
              <a:rPr lang="en-US" altLang="zh-CN" sz="2000" b="0" dirty="0"/>
              <a:t>90%</a:t>
            </a:r>
            <a:r>
              <a:rPr lang="zh-CN" altLang="en-US" sz="2000" b="0" dirty="0"/>
              <a:t>，程序中无条件转移指令的比例为</a:t>
            </a:r>
            <a:r>
              <a:rPr lang="en-US" altLang="zh-CN" sz="2000" b="0" dirty="0"/>
              <a:t>5%</a:t>
            </a:r>
            <a:r>
              <a:rPr lang="zh-CN" altLang="en-US" sz="2000" b="0" dirty="0"/>
              <a:t>，没有</a:t>
            </a:r>
            <a:r>
              <a:rPr lang="zh-CN" altLang="en-US" sz="2000" b="0" dirty="0" smtClean="0"/>
              <a:t>无条件转移</a:t>
            </a:r>
            <a:r>
              <a:rPr lang="zh-CN" altLang="en-US" sz="2000" b="0" dirty="0"/>
              <a:t>指令的程序的</a:t>
            </a:r>
            <a:r>
              <a:rPr lang="en-US" altLang="zh-CN" sz="2000" b="0" dirty="0"/>
              <a:t>CPI</a:t>
            </a:r>
            <a:r>
              <a:rPr lang="zh-CN" altLang="en-US" sz="2000" b="0" dirty="0"/>
              <a:t>值为</a:t>
            </a:r>
            <a:r>
              <a:rPr lang="en-US" altLang="zh-CN" sz="2000" b="0" dirty="0"/>
              <a:t>1</a:t>
            </a:r>
            <a:r>
              <a:rPr lang="zh-CN" altLang="en-US" sz="2000" b="0" dirty="0"/>
              <a:t>。假设分支目标缓冲中包含分支目标指令，</a:t>
            </a:r>
            <a:r>
              <a:rPr lang="zh-CN" altLang="en-US" sz="2000" b="0" dirty="0" smtClean="0"/>
              <a:t>允许无条件转移</a:t>
            </a:r>
            <a:r>
              <a:rPr lang="zh-CN" altLang="en-US" sz="2000" b="0" dirty="0"/>
              <a:t>指令进入分支目标缓冲，则程序的</a:t>
            </a:r>
            <a:r>
              <a:rPr lang="en-US" altLang="zh-CN" sz="2000" b="0" dirty="0"/>
              <a:t>CPI</a:t>
            </a:r>
            <a:r>
              <a:rPr lang="zh-CN" altLang="en-US" sz="2000" b="0" dirty="0"/>
              <a:t>值为多少？假设原来的</a:t>
            </a:r>
            <a:r>
              <a:rPr lang="en-US" altLang="zh-CN" sz="2000" b="0" dirty="0"/>
              <a:t>CPI=1.1</a:t>
            </a:r>
            <a:endParaRPr lang="zh-CN" altLang="en-US" sz="2000" dirty="0"/>
          </a:p>
        </p:txBody>
      </p:sp>
      <p:sp>
        <p:nvSpPr>
          <p:cNvPr id="5" name="矩形 4"/>
          <p:cNvSpPr/>
          <p:nvPr/>
        </p:nvSpPr>
        <p:spPr>
          <a:xfrm>
            <a:off x="77380" y="2420888"/>
            <a:ext cx="829073" cy="523220"/>
          </a:xfrm>
          <a:prstGeom prst="rect">
            <a:avLst/>
          </a:prstGeom>
        </p:spPr>
        <p:txBody>
          <a:bodyPr wrap="none">
            <a:spAutoFit/>
          </a:bodyPr>
          <a:lstStyle/>
          <a:p>
            <a:r>
              <a:rPr lang="zh-CN" altLang="en-US" sz="2800" b="1" dirty="0">
                <a:solidFill>
                  <a:srgbClr val="FF0000"/>
                </a:solidFill>
              </a:rPr>
              <a:t>解</a:t>
            </a:r>
            <a:r>
              <a:rPr lang="zh-CN" altLang="en-US" dirty="0">
                <a:solidFill>
                  <a:srgbClr val="FF0000"/>
                </a:solidFill>
              </a:rPr>
              <a:t>：</a:t>
            </a:r>
            <a:r>
              <a:rPr lang="zh-CN" altLang="zh-CN" dirty="0"/>
              <a:t> </a:t>
            </a:r>
            <a:endParaRPr lang="zh-CN" altLang="en-US" dirty="0"/>
          </a:p>
        </p:txBody>
      </p:sp>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4"/>
          <p:cNvSpPr>
            <a:spLocks noChangeArrowheads="1"/>
          </p:cNvSpPr>
          <p:nvPr/>
        </p:nvSpPr>
        <p:spPr bwMode="auto">
          <a:xfrm>
            <a:off x="0" y="419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1.64</a:t>
            </a:r>
            <a:r>
              <a:rPr kumimoji="0" lang="zh-CN" altLang="zh-CN" sz="4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 name="矩形 1"/>
          <p:cNvSpPr/>
          <p:nvPr/>
        </p:nvSpPr>
        <p:spPr>
          <a:xfrm>
            <a:off x="906452" y="2758462"/>
            <a:ext cx="7914019" cy="1477328"/>
          </a:xfrm>
          <a:prstGeom prst="rect">
            <a:avLst/>
          </a:prstGeom>
        </p:spPr>
        <p:txBody>
          <a:bodyPr wrap="square">
            <a:spAutoFit/>
          </a:bodyPr>
          <a:lstStyle/>
          <a:p>
            <a:r>
              <a:rPr lang="zh-CN" altLang="en-US" dirty="0">
                <a:latin typeface="TT116o00"/>
              </a:rPr>
              <a:t>（</a:t>
            </a:r>
            <a:r>
              <a:rPr lang="en-US" altLang="zh-CN" dirty="0">
                <a:latin typeface="TT123o00"/>
              </a:rPr>
              <a:t>1</a:t>
            </a:r>
            <a:r>
              <a:rPr lang="zh-CN" altLang="en-US" dirty="0">
                <a:latin typeface="TT116o00"/>
              </a:rPr>
              <a:t>）原</a:t>
            </a:r>
            <a:r>
              <a:rPr lang="zh-CN" altLang="en-US" dirty="0">
                <a:latin typeface="TT116o01"/>
              </a:rPr>
              <a:t>来</a:t>
            </a:r>
            <a:r>
              <a:rPr lang="zh-CN" altLang="en-US" dirty="0">
                <a:latin typeface="TT116o00"/>
              </a:rPr>
              <a:t>不采用分支</a:t>
            </a:r>
            <a:r>
              <a:rPr lang="zh-CN" altLang="en-US" dirty="0">
                <a:latin typeface="TT116o01"/>
              </a:rPr>
              <a:t>目标</a:t>
            </a:r>
            <a:r>
              <a:rPr lang="zh-CN" altLang="en-US" dirty="0">
                <a:latin typeface="TT116o00"/>
              </a:rPr>
              <a:t>缓冲器</a:t>
            </a:r>
            <a:r>
              <a:rPr lang="en-US" altLang="zh-CN" dirty="0">
                <a:latin typeface="TT123o00"/>
              </a:rPr>
              <a:t>BTB</a:t>
            </a:r>
            <a:r>
              <a:rPr lang="zh-CN" altLang="en-US" dirty="0">
                <a:latin typeface="TT116o01"/>
              </a:rPr>
              <a:t>情况</a:t>
            </a:r>
            <a:r>
              <a:rPr lang="zh-CN" altLang="en-US" dirty="0">
                <a:latin typeface="TT116o00"/>
              </a:rPr>
              <a:t>下</a:t>
            </a:r>
          </a:p>
          <a:p>
            <a:r>
              <a:rPr lang="zh-CN" altLang="en-US" dirty="0">
                <a:latin typeface="TT116o00"/>
              </a:rPr>
              <a:t>实际</a:t>
            </a:r>
            <a:r>
              <a:rPr lang="en-US" altLang="zh-CN" dirty="0">
                <a:latin typeface="TT123o00"/>
              </a:rPr>
              <a:t>CPI = </a:t>
            </a:r>
            <a:r>
              <a:rPr lang="zh-CN" altLang="en-US" dirty="0">
                <a:latin typeface="TT116o01"/>
              </a:rPr>
              <a:t>理想</a:t>
            </a:r>
            <a:r>
              <a:rPr lang="en-US" altLang="zh-CN" dirty="0">
                <a:latin typeface="TT123o00"/>
              </a:rPr>
              <a:t>CPI+</a:t>
            </a:r>
            <a:r>
              <a:rPr lang="zh-CN" altLang="en-US" dirty="0">
                <a:latin typeface="TT116o00"/>
              </a:rPr>
              <a:t>各种</a:t>
            </a:r>
            <a:r>
              <a:rPr lang="zh-CN" altLang="en-US" dirty="0">
                <a:latin typeface="TT116o01"/>
              </a:rPr>
              <a:t>停顿拍</a:t>
            </a:r>
            <a:r>
              <a:rPr lang="zh-CN" altLang="en-US" dirty="0">
                <a:latin typeface="TT116o00"/>
              </a:rPr>
              <a:t>数</a:t>
            </a:r>
          </a:p>
          <a:p>
            <a:r>
              <a:rPr lang="en-US" altLang="zh-CN" dirty="0">
                <a:latin typeface="TT123o00"/>
              </a:rPr>
              <a:t>=1 + 5%</a:t>
            </a:r>
            <a:r>
              <a:rPr lang="en-US" altLang="zh-CN" dirty="0">
                <a:latin typeface="TT116o00"/>
              </a:rPr>
              <a:t>×</a:t>
            </a:r>
            <a:r>
              <a:rPr lang="en-US" altLang="zh-CN" dirty="0">
                <a:latin typeface="TT123o00"/>
              </a:rPr>
              <a:t>L + 95%</a:t>
            </a:r>
            <a:r>
              <a:rPr lang="en-US" altLang="zh-CN" dirty="0">
                <a:latin typeface="TT116o00"/>
              </a:rPr>
              <a:t>×</a:t>
            </a:r>
            <a:r>
              <a:rPr lang="en-US" altLang="zh-CN" dirty="0">
                <a:latin typeface="TT123o00"/>
              </a:rPr>
              <a:t>0</a:t>
            </a:r>
          </a:p>
          <a:p>
            <a:r>
              <a:rPr lang="en-US" altLang="zh-CN" dirty="0">
                <a:latin typeface="TT123o00"/>
              </a:rPr>
              <a:t>=1.1</a:t>
            </a:r>
          </a:p>
          <a:p>
            <a:r>
              <a:rPr lang="zh-CN" altLang="en-US" dirty="0">
                <a:latin typeface="TT116o00"/>
              </a:rPr>
              <a:t>解出</a:t>
            </a:r>
            <a:r>
              <a:rPr lang="en-US" altLang="zh-CN" dirty="0">
                <a:latin typeface="TT123o00"/>
              </a:rPr>
              <a:t>L=2</a:t>
            </a:r>
            <a:endParaRPr lang="zh-CN" altLang="en-US" dirty="0"/>
          </a:p>
        </p:txBody>
      </p:sp>
      <p:sp>
        <p:nvSpPr>
          <p:cNvPr id="3" name="矩形 2"/>
          <p:cNvSpPr/>
          <p:nvPr/>
        </p:nvSpPr>
        <p:spPr>
          <a:xfrm>
            <a:off x="755576" y="4429212"/>
            <a:ext cx="5760640" cy="1200329"/>
          </a:xfrm>
          <a:prstGeom prst="rect">
            <a:avLst/>
          </a:prstGeom>
        </p:spPr>
        <p:txBody>
          <a:bodyPr wrap="square">
            <a:spAutoFit/>
          </a:bodyPr>
          <a:lstStyle/>
          <a:p>
            <a:r>
              <a:rPr lang="zh-CN" altLang="en-US" dirty="0">
                <a:latin typeface="TT116o00"/>
              </a:rPr>
              <a:t>（</a:t>
            </a:r>
            <a:r>
              <a:rPr lang="en-US" altLang="zh-CN" dirty="0">
                <a:latin typeface="TT123o00"/>
              </a:rPr>
              <a:t>2</a:t>
            </a:r>
            <a:r>
              <a:rPr lang="zh-CN" altLang="en-US" dirty="0">
                <a:latin typeface="TT116o00"/>
              </a:rPr>
              <a:t>）</a:t>
            </a:r>
            <a:r>
              <a:rPr lang="zh-CN" altLang="en-US" dirty="0">
                <a:latin typeface="TT116o01"/>
              </a:rPr>
              <a:t>现</a:t>
            </a:r>
            <a:r>
              <a:rPr lang="zh-CN" altLang="en-US" dirty="0">
                <a:latin typeface="TT116o00"/>
              </a:rPr>
              <a:t>在采用分支</a:t>
            </a:r>
            <a:r>
              <a:rPr lang="zh-CN" altLang="en-US" dirty="0">
                <a:latin typeface="TT116o01"/>
              </a:rPr>
              <a:t>目标</a:t>
            </a:r>
            <a:r>
              <a:rPr lang="zh-CN" altLang="en-US" dirty="0">
                <a:latin typeface="TT116o00"/>
              </a:rPr>
              <a:t>缓冲器</a:t>
            </a:r>
            <a:r>
              <a:rPr lang="en-US" altLang="zh-CN" dirty="0">
                <a:latin typeface="TT123o00"/>
              </a:rPr>
              <a:t>BTB</a:t>
            </a:r>
            <a:r>
              <a:rPr lang="zh-CN" altLang="en-US" dirty="0">
                <a:latin typeface="TT116o01"/>
              </a:rPr>
              <a:t>情况</a:t>
            </a:r>
            <a:r>
              <a:rPr lang="zh-CN" altLang="en-US" dirty="0">
                <a:latin typeface="TT116o00"/>
              </a:rPr>
              <a:t>下</a:t>
            </a:r>
          </a:p>
          <a:p>
            <a:r>
              <a:rPr lang="zh-CN" altLang="en-US" dirty="0">
                <a:latin typeface="TT116o00"/>
              </a:rPr>
              <a:t>实际</a:t>
            </a:r>
            <a:r>
              <a:rPr lang="en-US" altLang="zh-CN" dirty="0">
                <a:latin typeface="TT123o00"/>
              </a:rPr>
              <a:t>CPI = </a:t>
            </a:r>
            <a:r>
              <a:rPr lang="zh-CN" altLang="en-US" dirty="0">
                <a:latin typeface="TT116o01"/>
              </a:rPr>
              <a:t>理想</a:t>
            </a:r>
            <a:r>
              <a:rPr lang="en-US" altLang="zh-CN" dirty="0">
                <a:latin typeface="TT123o00"/>
              </a:rPr>
              <a:t>CPI+</a:t>
            </a:r>
            <a:r>
              <a:rPr lang="zh-CN" altLang="en-US" dirty="0">
                <a:latin typeface="TT116o00"/>
              </a:rPr>
              <a:t>各种</a:t>
            </a:r>
            <a:r>
              <a:rPr lang="zh-CN" altLang="en-US" dirty="0">
                <a:latin typeface="TT116o01"/>
              </a:rPr>
              <a:t>停顿拍</a:t>
            </a:r>
            <a:r>
              <a:rPr lang="zh-CN" altLang="en-US" dirty="0">
                <a:latin typeface="TT116o00"/>
              </a:rPr>
              <a:t>数</a:t>
            </a:r>
          </a:p>
          <a:p>
            <a:r>
              <a:rPr lang="en-US" altLang="zh-CN" dirty="0">
                <a:latin typeface="TT123o00"/>
              </a:rPr>
              <a:t>=1 + 5%</a:t>
            </a:r>
            <a:r>
              <a:rPr lang="en-US" altLang="zh-CN" dirty="0">
                <a:latin typeface="TT116o00"/>
              </a:rPr>
              <a:t>×</a:t>
            </a:r>
            <a:r>
              <a:rPr lang="en-US" altLang="zh-CN" dirty="0">
                <a:latin typeface="TT123o00"/>
              </a:rPr>
              <a:t>{ 90%</a:t>
            </a:r>
            <a:r>
              <a:rPr lang="en-US" altLang="zh-CN" dirty="0">
                <a:latin typeface="TT116o00"/>
              </a:rPr>
              <a:t>×</a:t>
            </a:r>
            <a:r>
              <a:rPr lang="en-US" altLang="zh-CN" dirty="0">
                <a:latin typeface="TT123o00"/>
              </a:rPr>
              <a:t>0+10%</a:t>
            </a:r>
            <a:r>
              <a:rPr lang="en-US" altLang="zh-CN" dirty="0">
                <a:latin typeface="TT116o00"/>
              </a:rPr>
              <a:t>×</a:t>
            </a:r>
            <a:r>
              <a:rPr lang="en-US" altLang="zh-CN" dirty="0">
                <a:latin typeface="TT123o00"/>
              </a:rPr>
              <a:t>2 } +95%</a:t>
            </a:r>
            <a:r>
              <a:rPr lang="en-US" altLang="zh-CN" dirty="0">
                <a:latin typeface="TT116o00"/>
              </a:rPr>
              <a:t>×</a:t>
            </a:r>
            <a:r>
              <a:rPr lang="en-US" altLang="zh-CN" dirty="0">
                <a:latin typeface="TT123o00"/>
              </a:rPr>
              <a:t>0</a:t>
            </a:r>
          </a:p>
          <a:p>
            <a:r>
              <a:rPr lang="en-US" altLang="zh-CN" dirty="0">
                <a:latin typeface="TT123o00"/>
              </a:rPr>
              <a:t>=1.01</a:t>
            </a:r>
            <a:endParaRPr lang="zh-CN" altLang="en-US" dirty="0"/>
          </a:p>
        </p:txBody>
      </p:sp>
    </p:spTree>
    <p:extLst>
      <p:ext uri="{BB962C8B-B14F-4D97-AF65-F5344CB8AC3E}">
        <p14:creationId xmlns:p14="http://schemas.microsoft.com/office/powerpoint/2010/main" val="2640862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GB" altLang="zh-CN" sz="2400" dirty="0"/>
              <a:t>4.</a:t>
            </a:r>
            <a:r>
              <a:rPr lang="zh-CN" altLang="en-US" sz="2400" dirty="0"/>
              <a:t>向量处理机</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5723247"/>
          </a:xfrm>
        </p:spPr>
        <p:txBody>
          <a:bodyPr>
            <a:normAutofit/>
          </a:bodyPr>
          <a:lstStyle/>
          <a:p>
            <a:pPr marL="0" indent="0">
              <a:buNone/>
            </a:pPr>
            <a:r>
              <a:rPr lang="zh-CN" altLang="en-US" dirty="0" smtClean="0">
                <a:solidFill>
                  <a:srgbClr val="FF0000"/>
                </a:solidFill>
              </a:rPr>
              <a:t>主要的概念</a:t>
            </a:r>
            <a:endParaRPr lang="en-US" altLang="zh-CN" dirty="0">
              <a:solidFill>
                <a:srgbClr val="FF0000"/>
              </a:solidFill>
            </a:endParaRPr>
          </a:p>
          <a:p>
            <a:r>
              <a:rPr lang="zh-CN" altLang="en-US" dirty="0"/>
              <a:t>向量的处理</a:t>
            </a:r>
            <a:r>
              <a:rPr lang="zh-CN" altLang="en-US" dirty="0" smtClean="0"/>
              <a:t>方式</a:t>
            </a:r>
            <a:endParaRPr lang="en-US" altLang="zh-CN" dirty="0" smtClean="0"/>
          </a:p>
          <a:p>
            <a:r>
              <a:rPr lang="zh-CN" altLang="en-US" dirty="0" smtClean="0"/>
              <a:t>向量</a:t>
            </a:r>
            <a:r>
              <a:rPr lang="zh-CN" altLang="en-US" dirty="0"/>
              <a:t>处理机的</a:t>
            </a:r>
            <a:r>
              <a:rPr lang="zh-CN" altLang="en-US" dirty="0" smtClean="0"/>
              <a:t>结构</a:t>
            </a:r>
            <a:endParaRPr lang="en-US" altLang="zh-CN" dirty="0" smtClean="0"/>
          </a:p>
          <a:p>
            <a:endParaRPr lang="en-US" altLang="zh-CN" dirty="0"/>
          </a:p>
          <a:p>
            <a:endParaRPr lang="en-US" altLang="zh-CN" dirty="0" smtClean="0"/>
          </a:p>
          <a:p>
            <a:endParaRPr lang="en-US" altLang="zh-CN" dirty="0"/>
          </a:p>
          <a:p>
            <a:r>
              <a:rPr lang="zh-CN" altLang="en-US" dirty="0"/>
              <a:t>提高向量处理机性能的方法</a:t>
            </a:r>
          </a:p>
          <a:p>
            <a:pPr marL="342900" lvl="1" indent="-342900"/>
            <a:r>
              <a:rPr lang="zh-CN" altLang="en-US" dirty="0">
                <a:solidFill>
                  <a:srgbClr val="0000CC"/>
                </a:solidFill>
                <a:latin typeface="黑体" pitchFamily="2" charset="-122"/>
              </a:rPr>
              <a:t>链接技术</a:t>
            </a:r>
          </a:p>
          <a:p>
            <a:endParaRPr lang="en-US" altLang="zh-CN" dirty="0" smtClean="0"/>
          </a:p>
          <a:p>
            <a:pPr marL="342900" lvl="1" indent="-342900">
              <a:buFont typeface="Arial" panose="020B0604020202020204" pitchFamily="34" charset="0"/>
              <a:buChar char="•"/>
            </a:pPr>
            <a:endParaRPr lang="en-US" altLang="zh-CN" dirty="0"/>
          </a:p>
          <a:p>
            <a:pPr>
              <a:buFont typeface="Arial" panose="020B0604020202020204" pitchFamily="34" charset="0"/>
              <a:buChar char="•"/>
            </a:pPr>
            <a:endParaRPr lang="en-US" altLang="zh-CN" dirty="0" smtClean="0">
              <a:latin typeface="宋体" charset="-122"/>
              <a:ea typeface="宋体" charset="-122"/>
            </a:endParaRPr>
          </a:p>
          <a:p>
            <a:pPr>
              <a:buFont typeface="Arial" panose="020B0604020202020204" pitchFamily="34" charset="0"/>
              <a:buChar char="•"/>
            </a:pPr>
            <a:endParaRPr lang="en-US" altLang="zh-CN" dirty="0" smtClean="0"/>
          </a:p>
        </p:txBody>
      </p:sp>
      <p:sp>
        <p:nvSpPr>
          <p:cNvPr id="2" name="矩形 1"/>
          <p:cNvSpPr/>
          <p:nvPr/>
        </p:nvSpPr>
        <p:spPr>
          <a:xfrm>
            <a:off x="323528" y="2492896"/>
            <a:ext cx="4572000" cy="1477328"/>
          </a:xfrm>
          <a:prstGeom prst="rect">
            <a:avLst/>
          </a:prstGeom>
        </p:spPr>
        <p:txBody>
          <a:bodyPr>
            <a:spAutoFit/>
          </a:bodyPr>
          <a:lstStyle/>
          <a:p>
            <a:pPr marL="1085850" lvl="1" indent="-457200"/>
            <a:r>
              <a:rPr lang="zh-CN" altLang="en-US" dirty="0">
                <a:latin typeface="黑体" pitchFamily="2" charset="-122"/>
              </a:rPr>
              <a:t>两种典型的结构</a:t>
            </a:r>
          </a:p>
          <a:p>
            <a:pPr lvl="2"/>
            <a:r>
              <a:rPr lang="zh-CN" altLang="en-US" dirty="0">
                <a:solidFill>
                  <a:srgbClr val="FF3300"/>
                </a:solidFill>
                <a:latin typeface="黑体" pitchFamily="2" charset="-122"/>
              </a:rPr>
              <a:t>存储器</a:t>
            </a:r>
            <a:r>
              <a:rPr lang="en-US" altLang="zh-CN" dirty="0">
                <a:solidFill>
                  <a:srgbClr val="FF3300"/>
                </a:solidFill>
                <a:latin typeface="黑体" pitchFamily="2" charset="-122"/>
              </a:rPr>
              <a:t>-</a:t>
            </a:r>
            <a:r>
              <a:rPr lang="zh-CN" altLang="en-US" dirty="0">
                <a:solidFill>
                  <a:srgbClr val="FF3300"/>
                </a:solidFill>
                <a:latin typeface="黑体" pitchFamily="2" charset="-122"/>
              </a:rPr>
              <a:t>存储器型结构</a:t>
            </a:r>
          </a:p>
          <a:p>
            <a:pPr lvl="2">
              <a:buFont typeface="Wingdings" pitchFamily="2" charset="2"/>
              <a:buNone/>
            </a:pPr>
            <a:r>
              <a:rPr lang="zh-CN" altLang="en-US" dirty="0">
                <a:latin typeface="黑体" pitchFamily="2" charset="-122"/>
              </a:rPr>
              <a:t>        纵向处理方式采用</a:t>
            </a:r>
          </a:p>
          <a:p>
            <a:pPr lvl="2"/>
            <a:r>
              <a:rPr lang="zh-CN" altLang="en-US" dirty="0">
                <a:solidFill>
                  <a:srgbClr val="FF3300"/>
                </a:solidFill>
                <a:latin typeface="黑体" pitchFamily="2" charset="-122"/>
              </a:rPr>
              <a:t>寄存器</a:t>
            </a:r>
            <a:r>
              <a:rPr lang="en-US" altLang="zh-CN" dirty="0">
                <a:solidFill>
                  <a:srgbClr val="FF3300"/>
                </a:solidFill>
                <a:latin typeface="黑体" pitchFamily="2" charset="-122"/>
              </a:rPr>
              <a:t>-</a:t>
            </a:r>
            <a:r>
              <a:rPr lang="zh-CN" altLang="en-US" dirty="0">
                <a:solidFill>
                  <a:srgbClr val="FF3300"/>
                </a:solidFill>
                <a:latin typeface="黑体" pitchFamily="2" charset="-122"/>
              </a:rPr>
              <a:t>寄存器型结构</a:t>
            </a:r>
          </a:p>
          <a:p>
            <a:pPr lvl="2">
              <a:buFont typeface="Wingdings" pitchFamily="2" charset="2"/>
              <a:buNone/>
            </a:pPr>
            <a:r>
              <a:rPr lang="zh-CN" altLang="en-US" dirty="0">
                <a:latin typeface="黑体" pitchFamily="2" charset="-122"/>
              </a:rPr>
              <a:t>        分组处理方式采用</a:t>
            </a:r>
          </a:p>
        </p:txBody>
      </p:sp>
      <p:sp>
        <p:nvSpPr>
          <p:cNvPr id="3" name="矩形 2"/>
          <p:cNvSpPr/>
          <p:nvPr/>
        </p:nvSpPr>
        <p:spPr>
          <a:xfrm>
            <a:off x="4211960" y="3645024"/>
            <a:ext cx="4932040" cy="1532727"/>
          </a:xfrm>
          <a:prstGeom prst="rect">
            <a:avLst/>
          </a:prstGeom>
        </p:spPr>
        <p:txBody>
          <a:bodyPr wrap="square">
            <a:spAutoFit/>
          </a:bodyPr>
          <a:lstStyle/>
          <a:p>
            <a:pPr marL="1085850" lvl="1" indent="-457200">
              <a:lnSpc>
                <a:spcPct val="130000"/>
              </a:lnSpc>
            </a:pPr>
            <a:r>
              <a:rPr lang="zh-CN" altLang="en-US" dirty="0"/>
              <a:t>设置多个功能部件，使它们并行工作；</a:t>
            </a:r>
          </a:p>
          <a:p>
            <a:pPr marL="1085850" lvl="1" indent="-457200">
              <a:lnSpc>
                <a:spcPct val="130000"/>
              </a:lnSpc>
            </a:pPr>
            <a:r>
              <a:rPr lang="zh-CN" altLang="en-US" dirty="0"/>
              <a:t>采用链接技术，加快一串向量指令的执行；</a:t>
            </a:r>
          </a:p>
          <a:p>
            <a:pPr marL="1085850" lvl="1" indent="-457200">
              <a:lnSpc>
                <a:spcPct val="130000"/>
              </a:lnSpc>
            </a:pPr>
            <a:r>
              <a:rPr lang="zh-CN" altLang="en-US" dirty="0"/>
              <a:t>采用循环开采技术，加快循环的处理；</a:t>
            </a:r>
          </a:p>
          <a:p>
            <a:pPr marL="1085850" lvl="1" indent="-457200">
              <a:lnSpc>
                <a:spcPct val="130000"/>
              </a:lnSpc>
            </a:pPr>
            <a:r>
              <a:rPr lang="zh-CN" altLang="en-US" dirty="0"/>
              <a:t>采用多处理机系统，进一步提高性能。</a:t>
            </a:r>
          </a:p>
        </p:txBody>
      </p:sp>
    </p:spTree>
    <p:extLst>
      <p:ext uri="{BB962C8B-B14F-4D97-AF65-F5344CB8AC3E}">
        <p14:creationId xmlns:p14="http://schemas.microsoft.com/office/powerpoint/2010/main" val="11042265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 </a:t>
            </a:r>
            <a:r>
              <a:rPr lang="en-GB" altLang="zh-CN" sz="2400" dirty="0"/>
              <a:t>4.</a:t>
            </a:r>
            <a:r>
              <a:rPr lang="zh-CN" altLang="en-US" sz="2400" dirty="0"/>
              <a:t>向量</a:t>
            </a:r>
            <a:r>
              <a:rPr lang="zh-CN" altLang="en-US" sz="2400" dirty="0" smtClean="0"/>
              <a:t>处理机</a:t>
            </a:r>
            <a:endParaRPr lang="zh-CN" altLang="en-US" sz="24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zh-CN" sz="2000" dirty="0"/>
              <a:t>在</a:t>
            </a:r>
            <a:r>
              <a:rPr lang="en-US" altLang="zh-CN" sz="2000" dirty="0"/>
              <a:t>CRAY-1</a:t>
            </a:r>
            <a:r>
              <a:rPr lang="zh-CN" altLang="zh-CN" sz="2000" dirty="0"/>
              <a:t>机器上，按照链接方式执行下述</a:t>
            </a:r>
            <a:r>
              <a:rPr lang="en-US" altLang="zh-CN" sz="2000" dirty="0"/>
              <a:t>4</a:t>
            </a:r>
            <a:r>
              <a:rPr lang="zh-CN" altLang="zh-CN" sz="2000" dirty="0"/>
              <a:t>条向量指令（括号中给出了相应功能部件的执行时间），如果向量寄存器和功能部件之间的数据传送需要</a:t>
            </a:r>
            <a:r>
              <a:rPr lang="en-US" altLang="zh-CN" sz="2000" dirty="0"/>
              <a:t>1</a:t>
            </a:r>
            <a:r>
              <a:rPr lang="zh-CN" altLang="zh-CN" sz="2000" dirty="0"/>
              <a:t>拍，试求此链接流水线的通过时间是多少拍？如果向量长度为</a:t>
            </a:r>
            <a:r>
              <a:rPr lang="en-US" altLang="zh-CN" sz="2000" dirty="0"/>
              <a:t>64</a:t>
            </a:r>
            <a:r>
              <a:rPr lang="zh-CN" altLang="zh-CN" sz="2000" dirty="0"/>
              <a:t>，则需多少拍才能得到全部结果？</a:t>
            </a:r>
          </a:p>
          <a:p>
            <a:pPr marL="0" indent="0">
              <a:buNone/>
            </a:pPr>
            <a:r>
              <a:rPr lang="en-US" altLang="zh-CN" sz="2000" dirty="0" smtClean="0"/>
              <a:t>	V</a:t>
            </a:r>
            <a:r>
              <a:rPr lang="en-US" altLang="zh-CN" sz="2000" baseline="-25000" dirty="0" smtClean="0"/>
              <a:t>0</a:t>
            </a:r>
            <a:r>
              <a:rPr lang="en-US" altLang="zh-CN" sz="2000" dirty="0"/>
              <a:t>←</a:t>
            </a:r>
            <a:r>
              <a:rPr lang="zh-CN" altLang="zh-CN" sz="2000" dirty="0"/>
              <a:t>存储器</a:t>
            </a:r>
            <a:r>
              <a:rPr lang="en-US" altLang="zh-CN" sz="2000" dirty="0"/>
              <a:t>           </a:t>
            </a:r>
            <a:r>
              <a:rPr lang="zh-CN" altLang="zh-CN" sz="2000" dirty="0"/>
              <a:t>（从存储器中取数：</a:t>
            </a:r>
            <a:r>
              <a:rPr lang="en-US" altLang="zh-CN" sz="2000" dirty="0"/>
              <a:t>7</a:t>
            </a:r>
            <a:r>
              <a:rPr lang="zh-CN" altLang="zh-CN" sz="2000" dirty="0"/>
              <a:t>拍）</a:t>
            </a:r>
          </a:p>
          <a:p>
            <a:pPr marL="0" indent="0">
              <a:buNone/>
            </a:pPr>
            <a:r>
              <a:rPr lang="en-US" altLang="zh-CN" sz="2000" dirty="0" smtClean="0"/>
              <a:t>	V</a:t>
            </a:r>
            <a:r>
              <a:rPr lang="en-US" altLang="zh-CN" sz="2000" baseline="-25000" dirty="0" smtClean="0"/>
              <a:t>2</a:t>
            </a:r>
            <a:r>
              <a:rPr lang="en-US" altLang="zh-CN" sz="2000" dirty="0"/>
              <a:t>←V</a:t>
            </a:r>
            <a:r>
              <a:rPr lang="en-US" altLang="zh-CN" sz="2000" baseline="-25000" dirty="0"/>
              <a:t>0</a:t>
            </a:r>
            <a:r>
              <a:rPr lang="en-US" altLang="zh-CN" sz="2000" dirty="0"/>
              <a:t>+V</a:t>
            </a:r>
            <a:r>
              <a:rPr lang="en-US" altLang="zh-CN" sz="2000" baseline="-25000" dirty="0"/>
              <a:t>1</a:t>
            </a:r>
            <a:r>
              <a:rPr lang="en-US" altLang="zh-CN" sz="2000" dirty="0"/>
              <a:t>             </a:t>
            </a:r>
            <a:r>
              <a:rPr lang="zh-CN" altLang="zh-CN" sz="2000" dirty="0"/>
              <a:t>（向量加：</a:t>
            </a:r>
            <a:r>
              <a:rPr lang="en-US" altLang="zh-CN" sz="2000" dirty="0"/>
              <a:t>3</a:t>
            </a:r>
            <a:r>
              <a:rPr lang="zh-CN" altLang="zh-CN" sz="2000" dirty="0"/>
              <a:t>拍）</a:t>
            </a:r>
          </a:p>
          <a:p>
            <a:pPr marL="0" indent="0">
              <a:buNone/>
            </a:pPr>
            <a:r>
              <a:rPr lang="en-US" altLang="zh-CN" sz="2000" dirty="0" smtClean="0"/>
              <a:t>	V</a:t>
            </a:r>
            <a:r>
              <a:rPr lang="en-US" altLang="zh-CN" sz="2000" baseline="-25000" dirty="0" smtClean="0"/>
              <a:t>3</a:t>
            </a:r>
            <a:r>
              <a:rPr lang="en-US" altLang="zh-CN" sz="2000" dirty="0"/>
              <a:t>←V</a:t>
            </a:r>
            <a:r>
              <a:rPr lang="en-US" altLang="zh-CN" sz="2000" baseline="-25000" dirty="0"/>
              <a:t>2</a:t>
            </a:r>
            <a:r>
              <a:rPr lang="en-US" altLang="zh-CN" sz="2000" dirty="0"/>
              <a:t>&lt;A</a:t>
            </a:r>
            <a:r>
              <a:rPr lang="en-US" altLang="zh-CN" sz="2000" baseline="-25000" dirty="0"/>
              <a:t>3</a:t>
            </a:r>
            <a:r>
              <a:rPr lang="en-US" altLang="zh-CN" sz="2000" dirty="0"/>
              <a:t>             </a:t>
            </a:r>
            <a:r>
              <a:rPr lang="zh-CN" altLang="zh-CN" sz="2000" dirty="0"/>
              <a:t>（按（</a:t>
            </a:r>
            <a:r>
              <a:rPr lang="en-US" altLang="zh-CN" sz="2000" dirty="0"/>
              <a:t>A</a:t>
            </a:r>
            <a:r>
              <a:rPr lang="en-US" altLang="zh-CN" sz="2000" baseline="-25000" dirty="0"/>
              <a:t>3</a:t>
            </a:r>
            <a:r>
              <a:rPr lang="zh-CN" altLang="zh-CN" sz="2000" dirty="0"/>
              <a:t>）左移：</a:t>
            </a:r>
            <a:r>
              <a:rPr lang="en-US" altLang="zh-CN" sz="2000" dirty="0"/>
              <a:t>4</a:t>
            </a:r>
            <a:r>
              <a:rPr lang="zh-CN" altLang="zh-CN" sz="2000" dirty="0"/>
              <a:t>拍）</a:t>
            </a:r>
          </a:p>
          <a:p>
            <a:pPr marL="0" indent="0">
              <a:buNone/>
            </a:pPr>
            <a:r>
              <a:rPr lang="en-US" altLang="zh-CN" sz="2000" dirty="0" smtClean="0"/>
              <a:t>	V</a:t>
            </a:r>
            <a:r>
              <a:rPr lang="en-US" altLang="zh-CN" sz="2000" baseline="-25000" dirty="0" smtClean="0"/>
              <a:t>5</a:t>
            </a:r>
            <a:r>
              <a:rPr lang="en-US" altLang="zh-CN" sz="2000" dirty="0"/>
              <a:t>←V</a:t>
            </a:r>
            <a:r>
              <a:rPr lang="en-US" altLang="zh-CN" sz="2000" baseline="-25000" dirty="0"/>
              <a:t>3</a:t>
            </a:r>
            <a:r>
              <a:rPr lang="en-US" altLang="zh-CN" sz="2000" dirty="0"/>
              <a:t>∧V</a:t>
            </a:r>
            <a:r>
              <a:rPr lang="en-US" altLang="zh-CN" sz="2000" baseline="-25000" dirty="0"/>
              <a:t>4</a:t>
            </a:r>
            <a:r>
              <a:rPr lang="en-US" altLang="zh-CN" sz="2000" dirty="0"/>
              <a:t>           </a:t>
            </a:r>
            <a:r>
              <a:rPr lang="zh-CN" altLang="zh-CN" sz="2000" dirty="0"/>
              <a:t>（向量逻辑乘：</a:t>
            </a:r>
            <a:r>
              <a:rPr lang="en-US" altLang="zh-CN" sz="2000" dirty="0"/>
              <a:t>2</a:t>
            </a:r>
            <a:r>
              <a:rPr lang="zh-CN" altLang="zh-CN" sz="2000" dirty="0"/>
              <a:t>拍）</a:t>
            </a:r>
            <a:endParaRPr lang="zh-CN" altLang="en-US" sz="2000" dirty="0"/>
          </a:p>
        </p:txBody>
      </p:sp>
      <p:sp>
        <p:nvSpPr>
          <p:cNvPr id="5" name="矩形 4"/>
          <p:cNvSpPr/>
          <p:nvPr/>
        </p:nvSpPr>
        <p:spPr>
          <a:xfrm>
            <a:off x="107504" y="3861048"/>
            <a:ext cx="829073" cy="523220"/>
          </a:xfrm>
          <a:prstGeom prst="rect">
            <a:avLst/>
          </a:prstGeom>
        </p:spPr>
        <p:txBody>
          <a:bodyPr wrap="none">
            <a:spAutoFit/>
          </a:bodyPr>
          <a:lstStyle/>
          <a:p>
            <a:r>
              <a:rPr lang="zh-CN" altLang="en-US" sz="2800" b="1" dirty="0">
                <a:solidFill>
                  <a:srgbClr val="FF0000"/>
                </a:solidFill>
              </a:rPr>
              <a:t>解</a:t>
            </a:r>
            <a:r>
              <a:rPr lang="zh-CN" altLang="en-US" dirty="0" smtClean="0">
                <a:solidFill>
                  <a:srgbClr val="FF0000"/>
                </a:solidFill>
              </a:rPr>
              <a:t>：</a:t>
            </a:r>
            <a:r>
              <a:rPr lang="zh-CN" altLang="zh-CN" dirty="0" smtClean="0"/>
              <a:t> </a:t>
            </a:r>
            <a:endParaRPr lang="zh-CN" altLang="en-US" dirty="0"/>
          </a:p>
        </p:txBody>
      </p:sp>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4"/>
          <p:cNvSpPr>
            <a:spLocks noChangeArrowheads="1"/>
          </p:cNvSpPr>
          <p:nvPr/>
        </p:nvSpPr>
        <p:spPr bwMode="auto">
          <a:xfrm>
            <a:off x="0" y="419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1.64</a:t>
            </a:r>
            <a:r>
              <a:rPr kumimoji="0" lang="zh-CN" altLang="zh-CN" sz="4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 name="矩形 1"/>
          <p:cNvSpPr/>
          <p:nvPr/>
        </p:nvSpPr>
        <p:spPr>
          <a:xfrm>
            <a:off x="755576" y="3933056"/>
            <a:ext cx="8280920" cy="923330"/>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通过时间就是每条向量指令的第一个操作数执行完毕需要的时间，也就是各功能流水线由空到满的时间，具体过程如下图所示。要得到全部结果，在流水线充满之后，向量中后继操作数继续以流水方式执行，直到整组向量执行完毕。</a:t>
            </a:r>
            <a:endParaRPr lang="zh-CN" alt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805868736"/>
              </p:ext>
            </p:extLst>
          </p:nvPr>
        </p:nvGraphicFramePr>
        <p:xfrm>
          <a:off x="86475" y="4823265"/>
          <a:ext cx="4990203" cy="1904250"/>
        </p:xfrm>
        <a:graphic>
          <a:graphicData uri="http://schemas.openxmlformats.org/presentationml/2006/ole">
            <mc:AlternateContent xmlns:mc="http://schemas.openxmlformats.org/markup-compatibility/2006">
              <mc:Choice xmlns:v="urn:schemas-microsoft-com:vml" Requires="v">
                <p:oleObj spid="_x0000_s22026" r:id="rId4" imgW="6897624" imgH="2639568" progId="Visio.Drawing.5">
                  <p:embed/>
                </p:oleObj>
              </mc:Choice>
              <mc:Fallback>
                <p:oleObj r:id="rId4" imgW="6897624" imgH="2639568" progId="Visio.Drawing.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75" y="4823265"/>
                        <a:ext cx="4990203" cy="190425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06560324"/>
              </p:ext>
            </p:extLst>
          </p:nvPr>
        </p:nvGraphicFramePr>
        <p:xfrm>
          <a:off x="2581577" y="4823265"/>
          <a:ext cx="4887798" cy="588838"/>
        </p:xfrm>
        <a:graphic>
          <a:graphicData uri="http://schemas.openxmlformats.org/presentationml/2006/ole">
            <mc:AlternateContent xmlns:mc="http://schemas.openxmlformats.org/markup-compatibility/2006">
              <mc:Choice xmlns:v="urn:schemas-microsoft-com:vml" Requires="v">
                <p:oleObj spid="_x0000_s22027" name="公式" r:id="rId6" imgW="3504960" imgH="419040" progId="Equation.3">
                  <p:embed/>
                </p:oleObj>
              </mc:Choice>
              <mc:Fallback>
                <p:oleObj name="公式" r:id="rId6" imgW="3504960" imgH="4190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1577" y="4823265"/>
                        <a:ext cx="4887798" cy="5888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649377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43</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4.3</a:t>
            </a:r>
            <a:r>
              <a:rPr lang="zh-CN" altLang="en-US" sz="2400" dirty="0"/>
              <a:t>提高向量处理机性能的常用</a:t>
            </a:r>
            <a:r>
              <a:rPr lang="zh-CN" altLang="en-US" sz="2400" dirty="0" smtClean="0"/>
              <a:t>技术</a:t>
            </a:r>
            <a:r>
              <a:rPr lang="en-US" altLang="zh-CN" sz="2400" dirty="0"/>
              <a:t/>
            </a:r>
            <a:br>
              <a:rPr lang="en-US" altLang="zh-CN" sz="2400" dirty="0"/>
            </a:br>
            <a:r>
              <a:rPr lang="en-US" altLang="zh-CN" sz="2400" dirty="0"/>
              <a:t>&gt;&gt;&gt;</a:t>
            </a:r>
            <a:r>
              <a:rPr lang="zh-CN" altLang="en-US" sz="2400" dirty="0"/>
              <a:t>链接技术</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107504" y="908720"/>
            <a:ext cx="8928992" cy="515380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indent="-457200"/>
            <a:r>
              <a:rPr lang="zh-CN" altLang="en-US" dirty="0">
                <a:latin typeface="Times New Roman" pitchFamily="18" charset="0"/>
              </a:rPr>
              <a:t>提高向量处理机性能的常用</a:t>
            </a:r>
            <a:r>
              <a:rPr lang="zh-CN" altLang="en-US" dirty="0" smtClean="0">
                <a:latin typeface="Times New Roman" pitchFamily="18" charset="0"/>
              </a:rPr>
              <a:t>技术</a:t>
            </a:r>
            <a:endParaRPr lang="en-US" altLang="zh-CN" dirty="0" smtClean="0">
              <a:latin typeface="Times New Roman" pitchFamily="18" charset="0"/>
            </a:endParaRPr>
          </a:p>
          <a:p>
            <a:pPr marL="1085850" lvl="1" indent="-457200"/>
            <a:r>
              <a:rPr lang="zh-CN" altLang="en-US" dirty="0">
                <a:solidFill>
                  <a:srgbClr val="0000CC"/>
                </a:solidFill>
                <a:latin typeface="黑体" pitchFamily="2" charset="-122"/>
              </a:rPr>
              <a:t>链接技术</a:t>
            </a:r>
          </a:p>
          <a:p>
            <a:pPr marL="1085850" lvl="1" indent="-457200"/>
            <a:endParaRPr lang="zh-CN" altLang="en-US" dirty="0">
              <a:latin typeface="Times New Roman" pitchFamily="18" charset="0"/>
            </a:endParaRPr>
          </a:p>
        </p:txBody>
      </p:sp>
      <p:sp>
        <p:nvSpPr>
          <p:cNvPr id="11" name="Rectangle 3" descr="Rectangle: Click to edit Master text styles&#10;Second level&#10;Third level&#10;Fourth level&#10;Fifth level"/>
          <p:cNvSpPr txBox="1">
            <a:spLocks noChangeArrowheads="1"/>
          </p:cNvSpPr>
          <p:nvPr/>
        </p:nvSpPr>
        <p:spPr>
          <a:xfrm>
            <a:off x="107504" y="1933903"/>
            <a:ext cx="8915429"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20000"/>
              </a:lnSpc>
              <a:buFont typeface="Wingdings" pitchFamily="2" charset="2"/>
              <a:buNone/>
            </a:pPr>
            <a:r>
              <a:rPr lang="zh-CN" altLang="en-US" dirty="0" smtClean="0">
                <a:latin typeface="Times New Roman" pitchFamily="18" charset="0"/>
                <a:ea typeface="宋体" pitchFamily="2" charset="-122"/>
              </a:rPr>
              <a:t>例</a:t>
            </a:r>
            <a:r>
              <a:rPr lang="en-US" altLang="zh-CN" dirty="0" smtClean="0">
                <a:latin typeface="Times New Roman" pitchFamily="18" charset="0"/>
                <a:ea typeface="宋体" pitchFamily="2" charset="-122"/>
              </a:rPr>
              <a:t>4.1 </a:t>
            </a:r>
            <a:r>
              <a:rPr lang="zh-CN" altLang="en-US" dirty="0" smtClean="0">
                <a:solidFill>
                  <a:srgbClr val="080808"/>
                </a:solidFill>
                <a:latin typeface="Times New Roman" pitchFamily="18" charset="0"/>
                <a:ea typeface="宋体" pitchFamily="2" charset="-122"/>
              </a:rPr>
              <a:t>考虑在</a:t>
            </a:r>
            <a:r>
              <a:rPr lang="en-US" altLang="zh-CN" dirty="0" smtClean="0">
                <a:solidFill>
                  <a:srgbClr val="080808"/>
                </a:solidFill>
                <a:latin typeface="Times New Roman" pitchFamily="18" charset="0"/>
                <a:ea typeface="宋体" pitchFamily="2" charset="-122"/>
              </a:rPr>
              <a:t>Cray-1</a:t>
            </a:r>
            <a:r>
              <a:rPr lang="zh-CN" altLang="en-US" dirty="0" smtClean="0">
                <a:solidFill>
                  <a:srgbClr val="080808"/>
                </a:solidFill>
                <a:latin typeface="Times New Roman" pitchFamily="18" charset="0"/>
                <a:ea typeface="宋体" pitchFamily="2" charset="-122"/>
              </a:rPr>
              <a:t>上利用链接技术执行以下</a:t>
            </a:r>
            <a:r>
              <a:rPr lang="en-US" altLang="zh-CN" dirty="0" smtClean="0">
                <a:solidFill>
                  <a:srgbClr val="9933FF"/>
                </a:solidFill>
                <a:latin typeface="Times New Roman" pitchFamily="18" charset="0"/>
                <a:ea typeface="宋体" pitchFamily="2" charset="-122"/>
              </a:rPr>
              <a:t>4</a:t>
            </a:r>
            <a:r>
              <a:rPr lang="zh-CN" altLang="en-US" dirty="0" smtClean="0">
                <a:solidFill>
                  <a:srgbClr val="080808"/>
                </a:solidFill>
                <a:latin typeface="Times New Roman" pitchFamily="18" charset="0"/>
                <a:ea typeface="宋体" pitchFamily="2" charset="-122"/>
              </a:rPr>
              <a:t>条指令：</a:t>
            </a:r>
          </a:p>
          <a:p>
            <a:pPr marL="457200" indent="-457200">
              <a:lnSpc>
                <a:spcPct val="120000"/>
              </a:lnSpc>
              <a:buFont typeface="Wingdings" pitchFamily="2" charset="2"/>
              <a:buNone/>
            </a:pPr>
            <a:r>
              <a:rPr lang="zh-CN" altLang="en-US" sz="2000" dirty="0" smtClean="0">
                <a:solidFill>
                  <a:srgbClr val="080808"/>
                </a:solidFill>
                <a:latin typeface="Times New Roman" pitchFamily="18" charset="0"/>
                <a:ea typeface="宋体" pitchFamily="2" charset="-122"/>
              </a:rPr>
              <a:t>                       </a:t>
            </a:r>
            <a:r>
              <a:rPr lang="en-US" altLang="zh-CN" sz="2000" dirty="0" err="1" smtClean="0">
                <a:solidFill>
                  <a:srgbClr val="D60093"/>
                </a:solidFill>
                <a:latin typeface="Times New Roman" pitchFamily="18" charset="0"/>
                <a:ea typeface="宋体" pitchFamily="2" charset="-122"/>
              </a:rPr>
              <a:t>V</a:t>
            </a:r>
            <a:r>
              <a:rPr lang="en-US" altLang="zh-CN" sz="2000" baseline="-25000" dirty="0" err="1" smtClean="0">
                <a:solidFill>
                  <a:srgbClr val="D60093"/>
                </a:solidFill>
                <a:latin typeface="Times New Roman" pitchFamily="18" charset="0"/>
                <a:ea typeface="宋体" pitchFamily="2" charset="-122"/>
              </a:rPr>
              <a:t>0</a:t>
            </a:r>
            <a:r>
              <a:rPr lang="en-US" altLang="zh-CN" sz="2000" dirty="0" smtClean="0">
                <a:solidFill>
                  <a:srgbClr val="080808"/>
                </a:solidFill>
                <a:latin typeface="Times New Roman" pitchFamily="18" charset="0"/>
                <a:ea typeface="宋体" pitchFamily="2" charset="-122"/>
              </a:rPr>
              <a:t>←</a:t>
            </a:r>
            <a:r>
              <a:rPr lang="zh-CN" altLang="en-US" sz="2000" dirty="0" smtClean="0">
                <a:solidFill>
                  <a:srgbClr val="080808"/>
                </a:solidFill>
                <a:latin typeface="Times New Roman" pitchFamily="18" charset="0"/>
                <a:ea typeface="宋体" pitchFamily="2" charset="-122"/>
              </a:rPr>
              <a:t>存储器		</a:t>
            </a:r>
            <a:r>
              <a:rPr lang="en-US" altLang="zh-CN" sz="2000" dirty="0" smtClean="0">
                <a:solidFill>
                  <a:srgbClr val="080808"/>
                </a:solidFill>
                <a:latin typeface="Times New Roman" pitchFamily="18" charset="0"/>
                <a:ea typeface="宋体" pitchFamily="2" charset="-122"/>
              </a:rPr>
              <a:t>// </a:t>
            </a:r>
            <a:r>
              <a:rPr lang="zh-CN" altLang="en-US" sz="2000" dirty="0" smtClean="0">
                <a:solidFill>
                  <a:srgbClr val="080808"/>
                </a:solidFill>
                <a:latin typeface="Times New Roman" pitchFamily="18" charset="0"/>
                <a:ea typeface="宋体" pitchFamily="2" charset="-122"/>
              </a:rPr>
              <a:t>访存取向量：</a:t>
            </a:r>
            <a:r>
              <a:rPr lang="en-US" altLang="zh-CN" sz="2000" dirty="0" smtClean="0">
                <a:solidFill>
                  <a:srgbClr val="080808"/>
                </a:solidFill>
                <a:latin typeface="Times New Roman" pitchFamily="18" charset="0"/>
                <a:ea typeface="宋体" pitchFamily="2" charset="-122"/>
              </a:rPr>
              <a:t>7</a:t>
            </a:r>
            <a:r>
              <a:rPr lang="zh-CN" altLang="en-US" sz="2000" dirty="0" smtClean="0">
                <a:solidFill>
                  <a:srgbClr val="080808"/>
                </a:solidFill>
                <a:latin typeface="Times New Roman" pitchFamily="18" charset="0"/>
                <a:ea typeface="宋体" pitchFamily="2" charset="-122"/>
              </a:rPr>
              <a:t>拍</a:t>
            </a:r>
          </a:p>
          <a:p>
            <a:pPr marL="457200" indent="-457200">
              <a:lnSpc>
                <a:spcPct val="120000"/>
              </a:lnSpc>
              <a:buFont typeface="Wingdings" pitchFamily="2" charset="2"/>
              <a:buNone/>
            </a:pPr>
            <a:r>
              <a:rPr lang="zh-CN" altLang="en-US" sz="2000" dirty="0" smtClean="0">
                <a:solidFill>
                  <a:srgbClr val="080808"/>
                </a:solidFill>
                <a:latin typeface="Times New Roman" pitchFamily="18" charset="0"/>
                <a:ea typeface="宋体" pitchFamily="2" charset="-122"/>
              </a:rPr>
              <a:t>                       </a:t>
            </a:r>
            <a:r>
              <a:rPr lang="en-US" altLang="zh-CN" sz="2000" dirty="0" err="1" smtClean="0">
                <a:solidFill>
                  <a:srgbClr val="008000"/>
                </a:solidFill>
                <a:latin typeface="Times New Roman" pitchFamily="18" charset="0"/>
                <a:ea typeface="宋体" pitchFamily="2" charset="-122"/>
              </a:rPr>
              <a:t>V</a:t>
            </a:r>
            <a:r>
              <a:rPr lang="en-US" altLang="zh-CN" sz="2000" baseline="-25000" dirty="0" err="1" smtClean="0">
                <a:solidFill>
                  <a:srgbClr val="008000"/>
                </a:solidFill>
                <a:latin typeface="Times New Roman" pitchFamily="18" charset="0"/>
                <a:ea typeface="宋体" pitchFamily="2" charset="-122"/>
              </a:rPr>
              <a:t>2</a:t>
            </a:r>
            <a:r>
              <a:rPr lang="en-US" altLang="zh-CN" sz="2000" dirty="0" err="1" smtClean="0">
                <a:solidFill>
                  <a:srgbClr val="080808"/>
                </a:solidFill>
                <a:latin typeface="Times New Roman" pitchFamily="18" charset="0"/>
                <a:ea typeface="宋体" pitchFamily="2" charset="-122"/>
              </a:rPr>
              <a:t>←</a:t>
            </a:r>
            <a:r>
              <a:rPr lang="en-US" altLang="zh-CN" sz="2000" dirty="0" err="1" smtClean="0">
                <a:solidFill>
                  <a:srgbClr val="D60093"/>
                </a:solidFill>
                <a:latin typeface="Times New Roman" pitchFamily="18" charset="0"/>
                <a:ea typeface="宋体" pitchFamily="2" charset="-122"/>
              </a:rPr>
              <a:t>V</a:t>
            </a:r>
            <a:r>
              <a:rPr lang="en-US" altLang="zh-CN" sz="2000" baseline="-25000" dirty="0" err="1" smtClean="0">
                <a:solidFill>
                  <a:srgbClr val="D60093"/>
                </a:solidFill>
                <a:latin typeface="Times New Roman" pitchFamily="18" charset="0"/>
                <a:ea typeface="宋体" pitchFamily="2" charset="-122"/>
              </a:rPr>
              <a:t>0</a:t>
            </a:r>
            <a:r>
              <a:rPr lang="zh-CN" altLang="en-US" sz="2000" dirty="0" smtClean="0">
                <a:solidFill>
                  <a:srgbClr val="080808"/>
                </a:solidFill>
                <a:latin typeface="Times New Roman" pitchFamily="18" charset="0"/>
                <a:ea typeface="宋体" pitchFamily="2" charset="-122"/>
              </a:rPr>
              <a:t>＋</a:t>
            </a:r>
            <a:r>
              <a:rPr lang="en-US" altLang="zh-CN" sz="2000" dirty="0" err="1" smtClean="0">
                <a:solidFill>
                  <a:srgbClr val="080808"/>
                </a:solidFill>
                <a:latin typeface="Times New Roman" pitchFamily="18" charset="0"/>
                <a:ea typeface="宋体" pitchFamily="2" charset="-122"/>
              </a:rPr>
              <a:t>V</a:t>
            </a:r>
            <a:r>
              <a:rPr lang="en-US" altLang="zh-CN" sz="2000" baseline="-25000" dirty="0" err="1" smtClean="0">
                <a:solidFill>
                  <a:srgbClr val="080808"/>
                </a:solidFill>
                <a:latin typeface="Times New Roman" pitchFamily="18" charset="0"/>
                <a:ea typeface="宋体" pitchFamily="2" charset="-122"/>
              </a:rPr>
              <a:t>1</a:t>
            </a:r>
            <a:r>
              <a:rPr lang="en-US" altLang="zh-CN" sz="2000" dirty="0" smtClean="0">
                <a:solidFill>
                  <a:srgbClr val="080808"/>
                </a:solidFill>
                <a:latin typeface="Times New Roman" pitchFamily="18" charset="0"/>
                <a:ea typeface="宋体" pitchFamily="2" charset="-122"/>
              </a:rPr>
              <a:t>		// </a:t>
            </a:r>
            <a:r>
              <a:rPr lang="zh-CN" altLang="en-US" sz="2000" dirty="0" smtClean="0">
                <a:solidFill>
                  <a:srgbClr val="080808"/>
                </a:solidFill>
                <a:latin typeface="Times New Roman" pitchFamily="18" charset="0"/>
                <a:ea typeface="宋体" pitchFamily="2" charset="-122"/>
              </a:rPr>
              <a:t>向量加：</a:t>
            </a:r>
            <a:r>
              <a:rPr lang="en-US" altLang="zh-CN" sz="2000" dirty="0" smtClean="0">
                <a:solidFill>
                  <a:srgbClr val="080808"/>
                </a:solidFill>
                <a:latin typeface="Times New Roman" pitchFamily="18" charset="0"/>
                <a:ea typeface="宋体" pitchFamily="2" charset="-122"/>
              </a:rPr>
              <a:t>3</a:t>
            </a:r>
            <a:r>
              <a:rPr lang="zh-CN" altLang="en-US" sz="2000" dirty="0" smtClean="0">
                <a:solidFill>
                  <a:srgbClr val="080808"/>
                </a:solidFill>
                <a:latin typeface="Times New Roman" pitchFamily="18" charset="0"/>
                <a:ea typeface="宋体" pitchFamily="2" charset="-122"/>
              </a:rPr>
              <a:t>拍</a:t>
            </a:r>
          </a:p>
          <a:p>
            <a:pPr marL="457200" indent="-457200">
              <a:lnSpc>
                <a:spcPct val="120000"/>
              </a:lnSpc>
              <a:buFont typeface="Wingdings" pitchFamily="2" charset="2"/>
              <a:buNone/>
            </a:pPr>
            <a:r>
              <a:rPr lang="zh-CN" altLang="en-US" sz="2000" dirty="0" smtClean="0">
                <a:solidFill>
                  <a:srgbClr val="9933FF"/>
                </a:solidFill>
                <a:latin typeface="Times New Roman" pitchFamily="18" charset="0"/>
                <a:ea typeface="宋体" pitchFamily="2" charset="-122"/>
              </a:rPr>
              <a:t>                       </a:t>
            </a:r>
            <a:r>
              <a:rPr lang="en-US" altLang="zh-CN" sz="2000" dirty="0" err="1" smtClean="0">
                <a:solidFill>
                  <a:srgbClr val="9933FF"/>
                </a:solidFill>
                <a:latin typeface="Times New Roman" pitchFamily="18" charset="0"/>
                <a:ea typeface="宋体" pitchFamily="2" charset="-122"/>
              </a:rPr>
              <a:t>V</a:t>
            </a:r>
            <a:r>
              <a:rPr lang="en-US" altLang="zh-CN" sz="2000" baseline="-25000" dirty="0" err="1" smtClean="0">
                <a:solidFill>
                  <a:srgbClr val="9933FF"/>
                </a:solidFill>
                <a:latin typeface="Times New Roman" pitchFamily="18" charset="0"/>
                <a:ea typeface="宋体" pitchFamily="2" charset="-122"/>
              </a:rPr>
              <a:t>3</a:t>
            </a:r>
            <a:r>
              <a:rPr lang="en-US" altLang="zh-CN" sz="2000" dirty="0" err="1" smtClean="0">
                <a:solidFill>
                  <a:srgbClr val="080808"/>
                </a:solidFill>
                <a:latin typeface="Times New Roman" pitchFamily="18" charset="0"/>
                <a:ea typeface="宋体" pitchFamily="2" charset="-122"/>
              </a:rPr>
              <a:t>←</a:t>
            </a:r>
            <a:r>
              <a:rPr lang="en-US" altLang="zh-CN" sz="2000" dirty="0" err="1" smtClean="0">
                <a:solidFill>
                  <a:srgbClr val="008000"/>
                </a:solidFill>
                <a:latin typeface="Times New Roman" pitchFamily="18" charset="0"/>
                <a:ea typeface="宋体" pitchFamily="2" charset="-122"/>
              </a:rPr>
              <a:t>V</a:t>
            </a:r>
            <a:r>
              <a:rPr lang="en-US" altLang="zh-CN" sz="2000" baseline="-25000" dirty="0" err="1" smtClean="0">
                <a:solidFill>
                  <a:srgbClr val="008000"/>
                </a:solidFill>
                <a:latin typeface="Times New Roman" pitchFamily="18" charset="0"/>
                <a:ea typeface="宋体" pitchFamily="2" charset="-122"/>
              </a:rPr>
              <a:t>2</a:t>
            </a:r>
            <a:r>
              <a:rPr lang="en-US" altLang="zh-CN" sz="2000" dirty="0" smtClean="0">
                <a:solidFill>
                  <a:srgbClr val="080808"/>
                </a:solidFill>
                <a:latin typeface="Times New Roman" pitchFamily="18" charset="0"/>
                <a:ea typeface="宋体" pitchFamily="2" charset="-122"/>
              </a:rPr>
              <a:t>&lt;</a:t>
            </a:r>
            <a:r>
              <a:rPr lang="en-US" altLang="zh-CN" sz="2000" dirty="0" err="1" smtClean="0">
                <a:solidFill>
                  <a:srgbClr val="080808"/>
                </a:solidFill>
                <a:latin typeface="Times New Roman" pitchFamily="18" charset="0"/>
                <a:ea typeface="宋体" pitchFamily="2" charset="-122"/>
              </a:rPr>
              <a:t>A</a:t>
            </a:r>
            <a:r>
              <a:rPr lang="en-US" altLang="zh-CN" sz="2000" baseline="-25000" dirty="0" err="1" smtClean="0">
                <a:solidFill>
                  <a:srgbClr val="080808"/>
                </a:solidFill>
                <a:latin typeface="Times New Roman" pitchFamily="18" charset="0"/>
                <a:ea typeface="宋体" pitchFamily="2" charset="-122"/>
              </a:rPr>
              <a:t>3</a:t>
            </a:r>
            <a:r>
              <a:rPr lang="en-US" altLang="zh-CN" sz="2000" dirty="0" smtClean="0">
                <a:solidFill>
                  <a:srgbClr val="080808"/>
                </a:solidFill>
                <a:latin typeface="Times New Roman" pitchFamily="18" charset="0"/>
                <a:ea typeface="宋体" pitchFamily="2" charset="-122"/>
              </a:rPr>
              <a:t>		              // </a:t>
            </a:r>
            <a:r>
              <a:rPr lang="zh-CN" altLang="en-US" sz="2000" dirty="0" smtClean="0">
                <a:solidFill>
                  <a:srgbClr val="080808"/>
                </a:solidFill>
                <a:latin typeface="Times New Roman" pitchFamily="18" charset="0"/>
                <a:ea typeface="宋体" pitchFamily="2" charset="-122"/>
              </a:rPr>
              <a:t>按（</a:t>
            </a:r>
            <a:r>
              <a:rPr lang="en-US" altLang="zh-CN" sz="2000" dirty="0" err="1" smtClean="0">
                <a:solidFill>
                  <a:srgbClr val="080808"/>
                </a:solidFill>
                <a:latin typeface="Times New Roman" pitchFamily="18" charset="0"/>
                <a:ea typeface="宋体" pitchFamily="2" charset="-122"/>
              </a:rPr>
              <a:t>A</a:t>
            </a:r>
            <a:r>
              <a:rPr lang="en-US" altLang="zh-CN" sz="2000" baseline="-25000" dirty="0" err="1" smtClean="0">
                <a:solidFill>
                  <a:srgbClr val="080808"/>
                </a:solidFill>
                <a:latin typeface="Times New Roman" pitchFamily="18" charset="0"/>
                <a:ea typeface="宋体" pitchFamily="2" charset="-122"/>
              </a:rPr>
              <a:t>3</a:t>
            </a:r>
            <a:r>
              <a:rPr lang="zh-CN" altLang="en-US" sz="2000" dirty="0" smtClean="0">
                <a:solidFill>
                  <a:srgbClr val="080808"/>
                </a:solidFill>
                <a:latin typeface="Times New Roman" pitchFamily="18" charset="0"/>
                <a:ea typeface="宋体" pitchFamily="2" charset="-122"/>
              </a:rPr>
              <a:t>）左移：</a:t>
            </a:r>
            <a:r>
              <a:rPr lang="en-US" altLang="zh-CN" sz="2000" dirty="0" smtClean="0">
                <a:solidFill>
                  <a:srgbClr val="080808"/>
                </a:solidFill>
                <a:latin typeface="Times New Roman" pitchFamily="18" charset="0"/>
                <a:ea typeface="宋体" pitchFamily="2" charset="-122"/>
              </a:rPr>
              <a:t>4</a:t>
            </a:r>
            <a:r>
              <a:rPr lang="zh-CN" altLang="en-US" sz="2000" dirty="0" smtClean="0">
                <a:solidFill>
                  <a:srgbClr val="080808"/>
                </a:solidFill>
                <a:latin typeface="Times New Roman" pitchFamily="18" charset="0"/>
                <a:ea typeface="宋体" pitchFamily="2" charset="-122"/>
              </a:rPr>
              <a:t>拍</a:t>
            </a:r>
          </a:p>
          <a:p>
            <a:pPr marL="457200" indent="-457200">
              <a:lnSpc>
                <a:spcPct val="120000"/>
              </a:lnSpc>
              <a:buFont typeface="Wingdings" pitchFamily="2" charset="2"/>
              <a:buNone/>
            </a:pPr>
            <a:r>
              <a:rPr lang="zh-CN" altLang="en-US" sz="2000" dirty="0" smtClean="0">
                <a:solidFill>
                  <a:srgbClr val="080808"/>
                </a:solidFill>
                <a:latin typeface="Times New Roman" pitchFamily="18" charset="0"/>
                <a:ea typeface="宋体" pitchFamily="2" charset="-122"/>
              </a:rPr>
              <a:t>                       </a:t>
            </a:r>
            <a:r>
              <a:rPr lang="en-US" altLang="zh-CN" sz="2000" dirty="0" err="1" smtClean="0">
                <a:solidFill>
                  <a:srgbClr val="080808"/>
                </a:solidFill>
                <a:latin typeface="Times New Roman" pitchFamily="18" charset="0"/>
                <a:ea typeface="宋体" pitchFamily="2" charset="-122"/>
              </a:rPr>
              <a:t>V</a:t>
            </a:r>
            <a:r>
              <a:rPr lang="en-US" altLang="zh-CN" sz="2000" baseline="-25000" dirty="0" err="1" smtClean="0">
                <a:solidFill>
                  <a:srgbClr val="080808"/>
                </a:solidFill>
                <a:latin typeface="Times New Roman" pitchFamily="18" charset="0"/>
                <a:ea typeface="宋体" pitchFamily="2" charset="-122"/>
              </a:rPr>
              <a:t>5</a:t>
            </a:r>
            <a:r>
              <a:rPr lang="en-US" altLang="zh-CN" sz="2000" dirty="0" err="1" smtClean="0">
                <a:solidFill>
                  <a:srgbClr val="080808"/>
                </a:solidFill>
                <a:latin typeface="Times New Roman" pitchFamily="18" charset="0"/>
                <a:ea typeface="宋体" pitchFamily="2" charset="-122"/>
              </a:rPr>
              <a:t>←</a:t>
            </a:r>
            <a:r>
              <a:rPr lang="en-US" altLang="zh-CN" sz="2000" dirty="0" err="1" smtClean="0">
                <a:solidFill>
                  <a:srgbClr val="9933FF"/>
                </a:solidFill>
                <a:latin typeface="Times New Roman" pitchFamily="18" charset="0"/>
                <a:ea typeface="宋体" pitchFamily="2" charset="-122"/>
              </a:rPr>
              <a:t>V</a:t>
            </a:r>
            <a:r>
              <a:rPr lang="en-US" altLang="zh-CN" sz="2000" baseline="-25000" dirty="0" err="1" smtClean="0">
                <a:solidFill>
                  <a:srgbClr val="9933FF"/>
                </a:solidFill>
                <a:latin typeface="Times New Roman" pitchFamily="18" charset="0"/>
                <a:ea typeface="宋体" pitchFamily="2" charset="-122"/>
              </a:rPr>
              <a:t>3</a:t>
            </a:r>
            <a:r>
              <a:rPr lang="en-US" altLang="zh-CN" sz="2000" dirty="0" err="1" smtClean="0">
                <a:solidFill>
                  <a:srgbClr val="080808"/>
                </a:solidFill>
                <a:latin typeface="Times New Roman" pitchFamily="18" charset="0"/>
                <a:ea typeface="宋体" pitchFamily="2" charset="-122"/>
              </a:rPr>
              <a:t>∧V</a:t>
            </a:r>
            <a:r>
              <a:rPr lang="en-US" altLang="zh-CN" sz="2000" baseline="-25000" dirty="0" err="1" smtClean="0">
                <a:solidFill>
                  <a:srgbClr val="080808"/>
                </a:solidFill>
                <a:latin typeface="Times New Roman" pitchFamily="18" charset="0"/>
                <a:ea typeface="宋体" pitchFamily="2" charset="-122"/>
              </a:rPr>
              <a:t>4</a:t>
            </a:r>
            <a:r>
              <a:rPr lang="en-US" altLang="zh-CN" sz="2000" dirty="0" smtClean="0">
                <a:solidFill>
                  <a:srgbClr val="080808"/>
                </a:solidFill>
                <a:latin typeface="Times New Roman" pitchFamily="18" charset="0"/>
                <a:ea typeface="宋体" pitchFamily="2" charset="-122"/>
              </a:rPr>
              <a:t>		// </a:t>
            </a:r>
            <a:r>
              <a:rPr lang="zh-CN" altLang="en-US" sz="2000" dirty="0" smtClean="0">
                <a:solidFill>
                  <a:srgbClr val="080808"/>
                </a:solidFill>
                <a:latin typeface="Times New Roman" pitchFamily="18" charset="0"/>
                <a:ea typeface="宋体" pitchFamily="2" charset="-122"/>
              </a:rPr>
              <a:t>与操作：</a:t>
            </a:r>
            <a:r>
              <a:rPr lang="en-US" altLang="zh-CN" sz="2000" dirty="0" smtClean="0">
                <a:solidFill>
                  <a:srgbClr val="080808"/>
                </a:solidFill>
                <a:latin typeface="Times New Roman" pitchFamily="18" charset="0"/>
                <a:ea typeface="宋体" pitchFamily="2" charset="-122"/>
              </a:rPr>
              <a:t>2</a:t>
            </a:r>
            <a:r>
              <a:rPr lang="zh-CN" altLang="en-US" sz="2000" dirty="0" smtClean="0">
                <a:solidFill>
                  <a:srgbClr val="080808"/>
                </a:solidFill>
                <a:latin typeface="Times New Roman" pitchFamily="18" charset="0"/>
                <a:ea typeface="宋体" pitchFamily="2" charset="-122"/>
              </a:rPr>
              <a:t>拍</a:t>
            </a:r>
          </a:p>
          <a:p>
            <a:pPr marL="457200" indent="-457200">
              <a:lnSpc>
                <a:spcPct val="120000"/>
              </a:lnSpc>
              <a:buFont typeface="Wingdings" pitchFamily="2" charset="2"/>
              <a:buNone/>
            </a:pPr>
            <a:r>
              <a:rPr lang="zh-CN" altLang="en-US" sz="2000" dirty="0" smtClean="0">
                <a:solidFill>
                  <a:srgbClr val="080808"/>
                </a:solidFill>
                <a:latin typeface="Times New Roman" pitchFamily="18" charset="0"/>
                <a:ea typeface="宋体" pitchFamily="2" charset="-122"/>
              </a:rPr>
              <a:t>        画出链接示意图，并求该链接流水线的通过时间。如果向量长度为</a:t>
            </a:r>
            <a:r>
              <a:rPr lang="en-US" altLang="zh-CN" sz="2000" dirty="0" smtClean="0">
                <a:solidFill>
                  <a:srgbClr val="9933FF"/>
                </a:solidFill>
                <a:latin typeface="Times New Roman" pitchFamily="18" charset="0"/>
                <a:ea typeface="宋体" pitchFamily="2" charset="-122"/>
              </a:rPr>
              <a:t>64</a:t>
            </a:r>
            <a:r>
              <a:rPr lang="zh-CN" altLang="en-US" sz="2000" dirty="0" smtClean="0">
                <a:solidFill>
                  <a:srgbClr val="080808"/>
                </a:solidFill>
                <a:latin typeface="Times New Roman" pitchFamily="18" charset="0"/>
                <a:ea typeface="宋体" pitchFamily="2" charset="-122"/>
              </a:rPr>
              <a:t>，则需要多少拍才能得到全部结果。</a:t>
            </a:r>
          </a:p>
          <a:p>
            <a:pPr marL="457200" indent="-457200">
              <a:lnSpc>
                <a:spcPct val="120000"/>
              </a:lnSpc>
              <a:buFont typeface="Wingdings" pitchFamily="2" charset="2"/>
              <a:buNone/>
            </a:pPr>
            <a:r>
              <a:rPr lang="zh-CN" altLang="en-US" sz="2000" dirty="0" smtClean="0">
                <a:latin typeface="Times New Roman" pitchFamily="18" charset="0"/>
                <a:ea typeface="宋体" pitchFamily="2" charset="-122"/>
              </a:rPr>
              <a:t> </a:t>
            </a:r>
            <a:r>
              <a:rPr lang="zh-CN" altLang="en-US" dirty="0" smtClean="0">
                <a:latin typeface="Times New Roman" pitchFamily="18" charset="0"/>
                <a:ea typeface="宋体" pitchFamily="2" charset="-122"/>
              </a:rPr>
              <a:t>解</a:t>
            </a:r>
            <a:r>
              <a:rPr lang="zh-CN" altLang="en-US" sz="2000" dirty="0" smtClean="0">
                <a:latin typeface="Times New Roman" pitchFamily="18" charset="0"/>
                <a:ea typeface="宋体" pitchFamily="2" charset="-122"/>
              </a:rPr>
              <a:t>  </a:t>
            </a:r>
            <a:r>
              <a:rPr lang="zh-CN" altLang="en-US" sz="2000" dirty="0" smtClean="0">
                <a:solidFill>
                  <a:srgbClr val="080808"/>
                </a:solidFill>
                <a:latin typeface="Times New Roman" pitchFamily="18" charset="0"/>
                <a:ea typeface="宋体" pitchFamily="2" charset="-122"/>
              </a:rPr>
              <a:t>对这</a:t>
            </a:r>
            <a:r>
              <a:rPr lang="en-US" altLang="zh-CN" sz="2000" dirty="0" smtClean="0">
                <a:solidFill>
                  <a:srgbClr val="9933FF"/>
                </a:solidFill>
                <a:latin typeface="Times New Roman" pitchFamily="18" charset="0"/>
                <a:ea typeface="宋体" pitchFamily="2" charset="-122"/>
              </a:rPr>
              <a:t>4</a:t>
            </a:r>
            <a:r>
              <a:rPr lang="zh-CN" altLang="en-US" sz="2000" dirty="0" smtClean="0">
                <a:solidFill>
                  <a:srgbClr val="080808"/>
                </a:solidFill>
                <a:latin typeface="Times New Roman" pitchFamily="18" charset="0"/>
                <a:ea typeface="宋体" pitchFamily="2" charset="-122"/>
              </a:rPr>
              <a:t>条指令进行分析可知：它们既没有部件冲突，也没有寄存器冲突，相邻两条指令之间都存在先写后读相关，因而可以把访存流水线、向量加流水线、向量移位流水线以及向量逻辑运算流水线链接成一个较长的流水线。</a:t>
            </a:r>
            <a:r>
              <a:rPr lang="zh-CN" altLang="en-US" sz="2000" dirty="0" smtClean="0">
                <a:latin typeface="Times New Roman" pitchFamily="18" charset="0"/>
                <a:ea typeface="宋体" pitchFamily="2" charset="-122"/>
              </a:rPr>
              <a:t> </a:t>
            </a:r>
            <a:endParaRPr lang="zh-CN" altLang="en-US" sz="2000" dirty="0">
              <a:latin typeface="Times New Roman" pitchFamily="18" charset="0"/>
              <a:ea typeface="宋体" pitchFamily="2" charset="-122"/>
            </a:endParaRPr>
          </a:p>
        </p:txBody>
      </p:sp>
    </p:spTree>
    <p:extLst>
      <p:ext uri="{BB962C8B-B14F-4D97-AF65-F5344CB8AC3E}">
        <p14:creationId xmlns:p14="http://schemas.microsoft.com/office/powerpoint/2010/main" val="33578100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44</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4.3</a:t>
            </a:r>
            <a:r>
              <a:rPr lang="zh-CN" altLang="en-US" sz="2400" dirty="0"/>
              <a:t>提高向量处理机性能的常用</a:t>
            </a:r>
            <a:r>
              <a:rPr lang="zh-CN" altLang="en-US" sz="2400" dirty="0" smtClean="0"/>
              <a:t>技术</a:t>
            </a:r>
            <a:r>
              <a:rPr lang="en-US" altLang="zh-CN" sz="2400" dirty="0"/>
              <a:t/>
            </a:r>
            <a:br>
              <a:rPr lang="en-US" altLang="zh-CN" sz="2400" dirty="0"/>
            </a:br>
            <a:r>
              <a:rPr lang="en-US" altLang="zh-CN" sz="2400" dirty="0"/>
              <a:t>&gt;&gt;&gt;</a:t>
            </a:r>
            <a:r>
              <a:rPr lang="zh-CN" altLang="en-US" sz="2400" dirty="0"/>
              <a:t>链接技术</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Object 4"/>
          <p:cNvGraphicFramePr>
            <a:graphicFrameLocks noGrp="1" noChangeAspect="1"/>
          </p:cNvGraphicFramePr>
          <p:nvPr>
            <p:ph idx="1"/>
            <p:extLst/>
          </p:nvPr>
        </p:nvGraphicFramePr>
        <p:xfrm>
          <a:off x="2267744" y="909638"/>
          <a:ext cx="3863975" cy="5903912"/>
        </p:xfrm>
        <a:graphic>
          <a:graphicData uri="http://schemas.openxmlformats.org/presentationml/2006/ole">
            <mc:AlternateContent xmlns:mc="http://schemas.openxmlformats.org/markup-compatibility/2006">
              <mc:Choice xmlns:v="urn:schemas-microsoft-com:vml" Requires="v">
                <p:oleObj spid="_x0000_s25858" name="图片" r:id="rId4" imgW="2408400" imgH="3679920" progId="Word.Picture.8">
                  <p:embed/>
                </p:oleObj>
              </mc:Choice>
              <mc:Fallback>
                <p:oleObj name="图片" r:id="rId4" imgW="2408400" imgH="367992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909638"/>
                        <a:ext cx="3863975" cy="590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7"/>
          <p:cNvSpPr txBox="1">
            <a:spLocks noChangeArrowheads="1"/>
          </p:cNvSpPr>
          <p:nvPr/>
        </p:nvSpPr>
        <p:spPr bwMode="auto">
          <a:xfrm>
            <a:off x="7092156" y="2493963"/>
            <a:ext cx="549275"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000" b="1">
                <a:latin typeface="Times New Roman" pitchFamily="18" charset="0"/>
                <a:ea typeface="宋体" pitchFamily="2" charset="-122"/>
              </a:rPr>
              <a:t>Cray-1</a:t>
            </a:r>
            <a:r>
              <a:rPr lang="zh-CN" altLang="en-US" sz="2000" b="1">
                <a:latin typeface="Times New Roman" pitchFamily="18" charset="0"/>
                <a:ea typeface="宋体" pitchFamily="2" charset="-122"/>
              </a:rPr>
              <a:t>的流水线链接举例</a:t>
            </a:r>
            <a:r>
              <a:rPr lang="zh-CN" altLang="en-US"/>
              <a:t> </a:t>
            </a:r>
          </a:p>
        </p:txBody>
      </p:sp>
      <p:pic>
        <p:nvPicPr>
          <p:cNvPr id="2135"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7" y="1011495"/>
            <a:ext cx="23050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8888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45</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4.3</a:t>
            </a:r>
            <a:r>
              <a:rPr lang="zh-CN" altLang="en-US" sz="2400" dirty="0"/>
              <a:t>提高向量处理机性能的常用</a:t>
            </a:r>
            <a:r>
              <a:rPr lang="zh-CN" altLang="en-US" sz="2400" dirty="0" smtClean="0"/>
              <a:t>技术</a:t>
            </a:r>
            <a:r>
              <a:rPr lang="en-US" altLang="zh-CN" sz="2400" dirty="0"/>
              <a:t/>
            </a:r>
            <a:br>
              <a:rPr lang="en-US" altLang="zh-CN" sz="2400" dirty="0"/>
            </a:br>
            <a:r>
              <a:rPr lang="en-US" altLang="zh-CN" sz="2400" dirty="0"/>
              <a:t>&gt;&gt;&gt;</a:t>
            </a:r>
            <a:r>
              <a:rPr lang="zh-CN" altLang="en-US" sz="2400" dirty="0"/>
              <a:t>链接技术</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descr="Rectangle: Click to edit Master text styles&#10;Second level&#10;Third level&#10;Fourth level&#10;Fifth level"/>
          <p:cNvSpPr txBox="1">
            <a:spLocks noChangeArrowheads="1"/>
          </p:cNvSpPr>
          <p:nvPr/>
        </p:nvSpPr>
        <p:spPr>
          <a:xfrm>
            <a:off x="900113" y="1484313"/>
            <a:ext cx="6407150" cy="7699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None/>
            </a:pPr>
            <a:r>
              <a:rPr lang="zh-CN" altLang="en-US" sz="2000" dirty="0" smtClean="0">
                <a:ea typeface="宋体" pitchFamily="2" charset="-122"/>
              </a:rPr>
              <a:t>链接操作的时间图：</a:t>
            </a:r>
            <a:endParaRPr lang="en-US" altLang="zh-CN" sz="2000" dirty="0" smtClean="0">
              <a:ea typeface="宋体" pitchFamily="2" charset="-122"/>
            </a:endParaRPr>
          </a:p>
          <a:p>
            <a:pPr marL="457200" indent="-457200">
              <a:buFont typeface="Wingdings" pitchFamily="2" charset="2"/>
              <a:buNone/>
            </a:pPr>
            <a:r>
              <a:rPr lang="en-US" altLang="zh-CN" sz="2000" dirty="0" smtClean="0">
                <a:ea typeface="宋体" pitchFamily="2" charset="-122"/>
              </a:rPr>
              <a:t>24+(64-1)=87</a:t>
            </a:r>
            <a:r>
              <a:rPr lang="zh-CN" altLang="en-US" sz="2000" dirty="0" smtClean="0">
                <a:ea typeface="宋体" pitchFamily="2" charset="-122"/>
              </a:rPr>
              <a:t>拍</a:t>
            </a:r>
            <a:r>
              <a:rPr lang="zh-CN" altLang="en-US" sz="2000" dirty="0" smtClean="0"/>
              <a:t> </a:t>
            </a:r>
            <a:endParaRPr lang="zh-CN" altLang="en-US" sz="2000" dirty="0"/>
          </a:p>
        </p:txBody>
      </p:sp>
      <p:graphicFrame>
        <p:nvGraphicFramePr>
          <p:cNvPr id="13" name="Object 4"/>
          <p:cNvGraphicFramePr>
            <a:graphicFrameLocks noGrp="1" noChangeAspect="1"/>
          </p:cNvGraphicFramePr>
          <p:nvPr>
            <p:ph sz="half" idx="4294967295"/>
            <p:extLst/>
          </p:nvPr>
        </p:nvGraphicFramePr>
        <p:xfrm>
          <a:off x="179512" y="2996952"/>
          <a:ext cx="8280400" cy="3194050"/>
        </p:xfrm>
        <a:graphic>
          <a:graphicData uri="http://schemas.openxmlformats.org/presentationml/2006/ole">
            <mc:AlternateContent xmlns:mc="http://schemas.openxmlformats.org/markup-compatibility/2006">
              <mc:Choice xmlns:v="urn:schemas-microsoft-com:vml" Requires="v">
                <p:oleObj spid="_x0000_s26882" name="图片" r:id="rId4" imgW="5409000" imgH="2088000" progId="Word.Picture.8">
                  <p:embed/>
                </p:oleObj>
              </mc:Choice>
              <mc:Fallback>
                <p:oleObj name="图片" r:id="rId4" imgW="5409000" imgH="20880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2996952"/>
                        <a:ext cx="8280400" cy="319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60"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5070" y="31884"/>
            <a:ext cx="2116460" cy="294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0020" y="777361"/>
            <a:ext cx="23050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a:xfrm>
            <a:off x="5879951" y="3150098"/>
            <a:ext cx="72008" cy="253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118076" y="3115049"/>
            <a:ext cx="72008" cy="253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72200" y="3115049"/>
            <a:ext cx="72008" cy="25385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4965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46</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4.3</a:t>
            </a:r>
            <a:r>
              <a:rPr lang="zh-CN" altLang="en-US" sz="2400" dirty="0"/>
              <a:t>提高向量处理机性能的常用</a:t>
            </a:r>
            <a:r>
              <a:rPr lang="zh-CN" altLang="en-US" sz="2400" dirty="0" smtClean="0"/>
              <a:t>技术</a:t>
            </a:r>
            <a:r>
              <a:rPr lang="en-US" altLang="zh-CN" sz="2400" dirty="0"/>
              <a:t/>
            </a:r>
            <a:br>
              <a:rPr lang="en-US" altLang="zh-CN" sz="2400" dirty="0"/>
            </a:br>
            <a:r>
              <a:rPr lang="en-US" altLang="zh-CN" sz="2400" dirty="0"/>
              <a:t>&gt;&gt;&gt;</a:t>
            </a:r>
            <a:r>
              <a:rPr lang="zh-CN" altLang="en-US" sz="2400" dirty="0"/>
              <a:t>链接技术</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1259632" y="1026056"/>
            <a:ext cx="6553200" cy="53276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20000"/>
              </a:lnSpc>
              <a:buFont typeface="Wingdings" pitchFamily="2" charset="2"/>
              <a:buNone/>
            </a:pPr>
            <a:r>
              <a:rPr lang="en-US" altLang="zh-CN" sz="2000" smtClean="0">
                <a:solidFill>
                  <a:srgbClr val="9933FF"/>
                </a:solidFill>
                <a:latin typeface="Times New Roman" pitchFamily="18" charset="0"/>
                <a:ea typeface="宋体" pitchFamily="2" charset="-122"/>
              </a:rPr>
              <a:t>a</a:t>
            </a:r>
            <a:r>
              <a:rPr lang="zh-CN" altLang="en-US" sz="2000" smtClean="0">
                <a:solidFill>
                  <a:srgbClr val="9933FF"/>
                </a:solidFill>
                <a:latin typeface="Times New Roman" pitchFamily="18" charset="0"/>
                <a:ea typeface="宋体" pitchFamily="2" charset="-122"/>
              </a:rPr>
              <a:t>：</a:t>
            </a:r>
            <a:r>
              <a:rPr lang="zh-CN" altLang="en-US" sz="2000" smtClean="0">
                <a:solidFill>
                  <a:srgbClr val="080808"/>
                </a:solidFill>
                <a:latin typeface="Times New Roman" pitchFamily="18" charset="0"/>
                <a:ea typeface="宋体" pitchFamily="2" charset="-122"/>
              </a:rPr>
              <a:t>存储字到“读功能部件”的传送时间          </a:t>
            </a:r>
          </a:p>
          <a:p>
            <a:pPr marL="457200" indent="-457200">
              <a:lnSpc>
                <a:spcPct val="120000"/>
              </a:lnSpc>
              <a:buFont typeface="Wingdings" pitchFamily="2" charset="2"/>
              <a:buNone/>
            </a:pPr>
            <a:r>
              <a:rPr lang="en-US" altLang="zh-CN" sz="2000" smtClean="0">
                <a:solidFill>
                  <a:srgbClr val="9933FF"/>
                </a:solidFill>
                <a:latin typeface="Times New Roman" pitchFamily="18" charset="0"/>
                <a:ea typeface="宋体" pitchFamily="2" charset="-122"/>
              </a:rPr>
              <a:t>b</a:t>
            </a:r>
            <a:r>
              <a:rPr lang="zh-CN" altLang="en-US" sz="2000" smtClean="0">
                <a:solidFill>
                  <a:srgbClr val="9933FF"/>
                </a:solidFill>
                <a:latin typeface="Times New Roman" pitchFamily="18" charset="0"/>
                <a:ea typeface="宋体" pitchFamily="2" charset="-122"/>
              </a:rPr>
              <a:t>：</a:t>
            </a:r>
            <a:r>
              <a:rPr lang="zh-CN" altLang="en-US" sz="2000" smtClean="0">
                <a:solidFill>
                  <a:srgbClr val="080808"/>
                </a:solidFill>
                <a:latin typeface="Times New Roman" pitchFamily="18" charset="0"/>
                <a:ea typeface="宋体" pitchFamily="2" charset="-122"/>
              </a:rPr>
              <a:t>存储字经过“读功能部件”的通过时间</a:t>
            </a:r>
          </a:p>
          <a:p>
            <a:pPr marL="457200" indent="-457200">
              <a:lnSpc>
                <a:spcPct val="120000"/>
              </a:lnSpc>
              <a:buFont typeface="Wingdings" pitchFamily="2" charset="2"/>
              <a:buNone/>
            </a:pPr>
            <a:r>
              <a:rPr lang="en-US" altLang="zh-CN" sz="2000" smtClean="0">
                <a:solidFill>
                  <a:srgbClr val="9933FF"/>
                </a:solidFill>
                <a:latin typeface="Times New Roman" pitchFamily="18" charset="0"/>
                <a:ea typeface="宋体" pitchFamily="2" charset="-122"/>
              </a:rPr>
              <a:t>c</a:t>
            </a:r>
            <a:r>
              <a:rPr lang="zh-CN" altLang="en-US" sz="2000" smtClean="0">
                <a:solidFill>
                  <a:srgbClr val="9933FF"/>
                </a:solidFill>
                <a:latin typeface="Times New Roman" pitchFamily="18" charset="0"/>
                <a:ea typeface="宋体" pitchFamily="2" charset="-122"/>
              </a:rPr>
              <a:t>：</a:t>
            </a:r>
            <a:r>
              <a:rPr lang="zh-CN" altLang="en-US" sz="2000" smtClean="0">
                <a:solidFill>
                  <a:srgbClr val="080808"/>
                </a:solidFill>
                <a:latin typeface="Times New Roman" pitchFamily="18" charset="0"/>
                <a:ea typeface="宋体" pitchFamily="2" charset="-122"/>
              </a:rPr>
              <a:t>存储字从“读功能部件”到</a:t>
            </a:r>
            <a:r>
              <a:rPr lang="en-US" altLang="zh-CN" sz="2000" smtClean="0">
                <a:solidFill>
                  <a:srgbClr val="080808"/>
                </a:solidFill>
                <a:latin typeface="Times New Roman" pitchFamily="18" charset="0"/>
                <a:ea typeface="宋体" pitchFamily="2" charset="-122"/>
              </a:rPr>
              <a:t>V</a:t>
            </a:r>
            <a:r>
              <a:rPr lang="en-US" altLang="zh-CN" sz="2000" baseline="-25000" smtClean="0">
                <a:solidFill>
                  <a:srgbClr val="080808"/>
                </a:solidFill>
                <a:latin typeface="Times New Roman" pitchFamily="18" charset="0"/>
                <a:ea typeface="宋体" pitchFamily="2" charset="-122"/>
              </a:rPr>
              <a:t>0</a:t>
            </a:r>
            <a:r>
              <a:rPr lang="zh-CN" altLang="en-US" sz="2000" smtClean="0">
                <a:solidFill>
                  <a:srgbClr val="080808"/>
                </a:solidFill>
                <a:latin typeface="Times New Roman" pitchFamily="18" charset="0"/>
                <a:ea typeface="宋体" pitchFamily="2" charset="-122"/>
              </a:rPr>
              <a:t>分量的传送时间   </a:t>
            </a:r>
          </a:p>
          <a:p>
            <a:pPr marL="457200" indent="-457200">
              <a:lnSpc>
                <a:spcPct val="120000"/>
              </a:lnSpc>
              <a:buFont typeface="Wingdings" pitchFamily="2" charset="2"/>
              <a:buNone/>
            </a:pPr>
            <a:r>
              <a:rPr lang="en-US" altLang="zh-CN" sz="2000" smtClean="0">
                <a:solidFill>
                  <a:srgbClr val="9933FF"/>
                </a:solidFill>
                <a:latin typeface="Times New Roman" pitchFamily="18" charset="0"/>
                <a:ea typeface="宋体" pitchFamily="2" charset="-122"/>
              </a:rPr>
              <a:t>d</a:t>
            </a:r>
            <a:r>
              <a:rPr lang="zh-CN" altLang="en-US" sz="2000" smtClean="0">
                <a:solidFill>
                  <a:srgbClr val="9933FF"/>
                </a:solidFill>
                <a:latin typeface="Times New Roman" pitchFamily="18" charset="0"/>
                <a:ea typeface="宋体" pitchFamily="2" charset="-122"/>
              </a:rPr>
              <a:t>：</a:t>
            </a:r>
            <a:r>
              <a:rPr lang="en-US" altLang="zh-CN" sz="2000" smtClean="0">
                <a:solidFill>
                  <a:srgbClr val="080808"/>
                </a:solidFill>
                <a:latin typeface="Times New Roman" pitchFamily="18" charset="0"/>
                <a:ea typeface="宋体" pitchFamily="2" charset="-122"/>
              </a:rPr>
              <a:t>V</a:t>
            </a:r>
            <a:r>
              <a:rPr lang="en-US" altLang="zh-CN" sz="2000" baseline="-25000" smtClean="0">
                <a:solidFill>
                  <a:srgbClr val="080808"/>
                </a:solidFill>
                <a:latin typeface="Times New Roman" pitchFamily="18" charset="0"/>
                <a:ea typeface="宋体" pitchFamily="2" charset="-122"/>
              </a:rPr>
              <a:t>0</a:t>
            </a:r>
            <a:r>
              <a:rPr lang="zh-CN" altLang="en-US" sz="2000" smtClean="0">
                <a:solidFill>
                  <a:srgbClr val="080808"/>
                </a:solidFill>
                <a:latin typeface="Times New Roman" pitchFamily="18" charset="0"/>
                <a:ea typeface="宋体" pitchFamily="2" charset="-122"/>
              </a:rPr>
              <a:t>和</a:t>
            </a:r>
            <a:r>
              <a:rPr lang="en-US" altLang="zh-CN" sz="2000" smtClean="0">
                <a:solidFill>
                  <a:srgbClr val="080808"/>
                </a:solidFill>
                <a:latin typeface="Times New Roman" pitchFamily="18" charset="0"/>
                <a:ea typeface="宋体" pitchFamily="2" charset="-122"/>
              </a:rPr>
              <a:t>V</a:t>
            </a:r>
            <a:r>
              <a:rPr lang="en-US" altLang="zh-CN" sz="2000" baseline="-25000" smtClean="0">
                <a:solidFill>
                  <a:srgbClr val="080808"/>
                </a:solidFill>
                <a:latin typeface="Times New Roman" pitchFamily="18" charset="0"/>
                <a:ea typeface="宋体" pitchFamily="2" charset="-122"/>
              </a:rPr>
              <a:t>1</a:t>
            </a:r>
            <a:r>
              <a:rPr lang="zh-CN" altLang="en-US" sz="2000" smtClean="0">
                <a:solidFill>
                  <a:srgbClr val="080808"/>
                </a:solidFill>
                <a:latin typeface="Times New Roman" pitchFamily="18" charset="0"/>
                <a:ea typeface="宋体" pitchFamily="2" charset="-122"/>
              </a:rPr>
              <a:t>中操作数到整数加功能部件的传送时间</a:t>
            </a:r>
          </a:p>
          <a:p>
            <a:pPr marL="457200" indent="-457200">
              <a:lnSpc>
                <a:spcPct val="120000"/>
              </a:lnSpc>
              <a:buFont typeface="Wingdings" pitchFamily="2" charset="2"/>
              <a:buNone/>
            </a:pPr>
            <a:r>
              <a:rPr lang="en-US" altLang="zh-CN" sz="2000" smtClean="0">
                <a:solidFill>
                  <a:srgbClr val="9933FF"/>
                </a:solidFill>
                <a:latin typeface="Times New Roman" pitchFamily="18" charset="0"/>
                <a:ea typeface="宋体" pitchFamily="2" charset="-122"/>
              </a:rPr>
              <a:t>e</a:t>
            </a:r>
            <a:r>
              <a:rPr lang="zh-CN" altLang="en-US" sz="2000" smtClean="0">
                <a:solidFill>
                  <a:srgbClr val="9933FF"/>
                </a:solidFill>
                <a:latin typeface="Times New Roman" pitchFamily="18" charset="0"/>
                <a:ea typeface="宋体" pitchFamily="2" charset="-122"/>
              </a:rPr>
              <a:t>：</a:t>
            </a:r>
            <a:r>
              <a:rPr lang="zh-CN" altLang="en-US" sz="2000" smtClean="0">
                <a:solidFill>
                  <a:srgbClr val="080808"/>
                </a:solidFill>
                <a:latin typeface="Times New Roman" pitchFamily="18" charset="0"/>
                <a:ea typeface="宋体" pitchFamily="2" charset="-122"/>
              </a:rPr>
              <a:t>整数加功能部件的通过时间                   </a:t>
            </a:r>
          </a:p>
          <a:p>
            <a:pPr marL="457200" indent="-457200">
              <a:lnSpc>
                <a:spcPct val="120000"/>
              </a:lnSpc>
              <a:buFont typeface="Wingdings" pitchFamily="2" charset="2"/>
              <a:buNone/>
            </a:pPr>
            <a:r>
              <a:rPr lang="en-US" altLang="zh-CN" sz="2000" smtClean="0">
                <a:solidFill>
                  <a:srgbClr val="9933FF"/>
                </a:solidFill>
                <a:latin typeface="Times New Roman" pitchFamily="18" charset="0"/>
                <a:ea typeface="宋体" pitchFamily="2" charset="-122"/>
              </a:rPr>
              <a:t>f</a:t>
            </a:r>
            <a:r>
              <a:rPr lang="zh-CN" altLang="en-US" sz="2000" smtClean="0">
                <a:solidFill>
                  <a:srgbClr val="9933FF"/>
                </a:solidFill>
                <a:latin typeface="Times New Roman" pitchFamily="18" charset="0"/>
                <a:ea typeface="宋体" pitchFamily="2" charset="-122"/>
              </a:rPr>
              <a:t>：</a:t>
            </a:r>
            <a:r>
              <a:rPr lang="zh-CN" altLang="en-US" sz="2000" smtClean="0">
                <a:solidFill>
                  <a:srgbClr val="080808"/>
                </a:solidFill>
                <a:latin typeface="Times New Roman" pitchFamily="18" charset="0"/>
                <a:ea typeface="宋体" pitchFamily="2" charset="-122"/>
              </a:rPr>
              <a:t>和从整数加功能部件到</a:t>
            </a:r>
            <a:r>
              <a:rPr lang="en-US" altLang="zh-CN" sz="2000" smtClean="0">
                <a:solidFill>
                  <a:srgbClr val="080808"/>
                </a:solidFill>
                <a:latin typeface="Times New Roman" pitchFamily="18" charset="0"/>
                <a:ea typeface="宋体" pitchFamily="2" charset="-122"/>
              </a:rPr>
              <a:t>V</a:t>
            </a:r>
            <a:r>
              <a:rPr lang="en-US" altLang="zh-CN" sz="2000" baseline="-25000" smtClean="0">
                <a:solidFill>
                  <a:srgbClr val="080808"/>
                </a:solidFill>
                <a:latin typeface="Times New Roman" pitchFamily="18" charset="0"/>
                <a:ea typeface="宋体" pitchFamily="2" charset="-122"/>
              </a:rPr>
              <a:t>2</a:t>
            </a:r>
            <a:r>
              <a:rPr lang="zh-CN" altLang="en-US" sz="2000" smtClean="0">
                <a:solidFill>
                  <a:srgbClr val="080808"/>
                </a:solidFill>
                <a:latin typeface="Times New Roman" pitchFamily="18" charset="0"/>
                <a:ea typeface="宋体" pitchFamily="2" charset="-122"/>
              </a:rPr>
              <a:t>分量的传送时间</a:t>
            </a:r>
          </a:p>
          <a:p>
            <a:pPr marL="457200" indent="-457200">
              <a:lnSpc>
                <a:spcPct val="120000"/>
              </a:lnSpc>
              <a:buFont typeface="Wingdings" pitchFamily="2" charset="2"/>
              <a:buNone/>
            </a:pPr>
            <a:r>
              <a:rPr lang="en-US" altLang="zh-CN" sz="2000" smtClean="0">
                <a:solidFill>
                  <a:srgbClr val="9933FF"/>
                </a:solidFill>
                <a:latin typeface="Times New Roman" pitchFamily="18" charset="0"/>
                <a:ea typeface="宋体" pitchFamily="2" charset="-122"/>
              </a:rPr>
              <a:t>g</a:t>
            </a:r>
            <a:r>
              <a:rPr lang="zh-CN" altLang="en-US" sz="2000" smtClean="0">
                <a:solidFill>
                  <a:srgbClr val="9933FF"/>
                </a:solidFill>
                <a:latin typeface="Times New Roman" pitchFamily="18" charset="0"/>
                <a:ea typeface="宋体" pitchFamily="2" charset="-122"/>
              </a:rPr>
              <a:t>：</a:t>
            </a:r>
            <a:r>
              <a:rPr lang="en-US" altLang="zh-CN" sz="2000" smtClean="0">
                <a:solidFill>
                  <a:srgbClr val="080808"/>
                </a:solidFill>
                <a:latin typeface="Times New Roman" pitchFamily="18" charset="0"/>
                <a:ea typeface="宋体" pitchFamily="2" charset="-122"/>
              </a:rPr>
              <a:t>V</a:t>
            </a:r>
            <a:r>
              <a:rPr lang="en-US" altLang="zh-CN" sz="2000" baseline="-25000" smtClean="0">
                <a:solidFill>
                  <a:srgbClr val="080808"/>
                </a:solidFill>
                <a:latin typeface="Times New Roman" pitchFamily="18" charset="0"/>
                <a:ea typeface="宋体" pitchFamily="2" charset="-122"/>
              </a:rPr>
              <a:t>2</a:t>
            </a:r>
            <a:r>
              <a:rPr lang="zh-CN" altLang="en-US" sz="2000" smtClean="0">
                <a:solidFill>
                  <a:srgbClr val="080808"/>
                </a:solidFill>
                <a:latin typeface="Times New Roman" pitchFamily="18" charset="0"/>
                <a:ea typeface="宋体" pitchFamily="2" charset="-122"/>
              </a:rPr>
              <a:t>中的操作数分量到移位功能部件的传送时间   </a:t>
            </a:r>
          </a:p>
          <a:p>
            <a:pPr marL="457200" indent="-457200">
              <a:lnSpc>
                <a:spcPct val="120000"/>
              </a:lnSpc>
              <a:buFont typeface="Wingdings" pitchFamily="2" charset="2"/>
              <a:buNone/>
            </a:pPr>
            <a:r>
              <a:rPr lang="en-US" altLang="zh-CN" sz="2000" smtClean="0">
                <a:solidFill>
                  <a:srgbClr val="9933FF"/>
                </a:solidFill>
                <a:latin typeface="Times New Roman" pitchFamily="18" charset="0"/>
                <a:ea typeface="宋体" pitchFamily="2" charset="-122"/>
              </a:rPr>
              <a:t>h</a:t>
            </a:r>
            <a:r>
              <a:rPr lang="zh-CN" altLang="en-US" sz="2000" smtClean="0">
                <a:solidFill>
                  <a:srgbClr val="9933FF"/>
                </a:solidFill>
                <a:latin typeface="Times New Roman" pitchFamily="18" charset="0"/>
                <a:ea typeface="宋体" pitchFamily="2" charset="-122"/>
              </a:rPr>
              <a:t>：</a:t>
            </a:r>
            <a:r>
              <a:rPr lang="zh-CN" altLang="en-US" sz="2000" smtClean="0">
                <a:solidFill>
                  <a:srgbClr val="080808"/>
                </a:solidFill>
                <a:latin typeface="Times New Roman" pitchFamily="18" charset="0"/>
                <a:ea typeface="宋体" pitchFamily="2" charset="-122"/>
              </a:rPr>
              <a:t>移位功能部件的通过时间</a:t>
            </a:r>
          </a:p>
          <a:p>
            <a:pPr marL="457200" indent="-457200">
              <a:lnSpc>
                <a:spcPct val="120000"/>
              </a:lnSpc>
              <a:buFont typeface="Wingdings" pitchFamily="2" charset="2"/>
              <a:buNone/>
            </a:pPr>
            <a:r>
              <a:rPr lang="en-US" altLang="zh-CN" sz="2000" smtClean="0">
                <a:solidFill>
                  <a:srgbClr val="9933FF"/>
                </a:solidFill>
                <a:latin typeface="Times New Roman" pitchFamily="18" charset="0"/>
                <a:ea typeface="宋体" pitchFamily="2" charset="-122"/>
              </a:rPr>
              <a:t>i</a:t>
            </a:r>
            <a:r>
              <a:rPr lang="zh-CN" altLang="en-US" sz="2000" smtClean="0">
                <a:solidFill>
                  <a:srgbClr val="9933FF"/>
                </a:solidFill>
                <a:latin typeface="Times New Roman" pitchFamily="18" charset="0"/>
                <a:ea typeface="宋体" pitchFamily="2" charset="-122"/>
              </a:rPr>
              <a:t>：</a:t>
            </a:r>
            <a:r>
              <a:rPr lang="zh-CN" altLang="en-US" sz="2000" smtClean="0">
                <a:solidFill>
                  <a:srgbClr val="080808"/>
                </a:solidFill>
                <a:latin typeface="Times New Roman" pitchFamily="18" charset="0"/>
                <a:ea typeface="宋体" pitchFamily="2" charset="-122"/>
              </a:rPr>
              <a:t>结果从移位功能部件到</a:t>
            </a:r>
            <a:r>
              <a:rPr lang="en-US" altLang="zh-CN" sz="2000" smtClean="0">
                <a:solidFill>
                  <a:srgbClr val="080808"/>
                </a:solidFill>
                <a:latin typeface="Times New Roman" pitchFamily="18" charset="0"/>
                <a:ea typeface="宋体" pitchFamily="2" charset="-122"/>
              </a:rPr>
              <a:t>V</a:t>
            </a:r>
            <a:r>
              <a:rPr lang="en-US" altLang="zh-CN" sz="2000" baseline="-25000" smtClean="0">
                <a:solidFill>
                  <a:srgbClr val="080808"/>
                </a:solidFill>
                <a:latin typeface="Times New Roman" pitchFamily="18" charset="0"/>
                <a:ea typeface="宋体" pitchFamily="2" charset="-122"/>
              </a:rPr>
              <a:t>3</a:t>
            </a:r>
            <a:r>
              <a:rPr lang="zh-CN" altLang="en-US" sz="2000" smtClean="0">
                <a:solidFill>
                  <a:srgbClr val="080808"/>
                </a:solidFill>
                <a:latin typeface="Times New Roman" pitchFamily="18" charset="0"/>
                <a:ea typeface="宋体" pitchFamily="2" charset="-122"/>
              </a:rPr>
              <a:t>分量的传送时间      </a:t>
            </a:r>
          </a:p>
          <a:p>
            <a:pPr marL="457200" indent="-457200">
              <a:lnSpc>
                <a:spcPct val="120000"/>
              </a:lnSpc>
              <a:buFont typeface="Wingdings" pitchFamily="2" charset="2"/>
              <a:buNone/>
            </a:pPr>
            <a:r>
              <a:rPr lang="en-US" altLang="zh-CN" sz="2000" smtClean="0">
                <a:solidFill>
                  <a:srgbClr val="9933FF"/>
                </a:solidFill>
                <a:latin typeface="Times New Roman" pitchFamily="18" charset="0"/>
                <a:ea typeface="宋体" pitchFamily="2" charset="-122"/>
              </a:rPr>
              <a:t>j</a:t>
            </a:r>
            <a:r>
              <a:rPr lang="zh-CN" altLang="en-US" sz="2000" smtClean="0">
                <a:solidFill>
                  <a:srgbClr val="9933FF"/>
                </a:solidFill>
                <a:latin typeface="Times New Roman" pitchFamily="18" charset="0"/>
                <a:ea typeface="宋体" pitchFamily="2" charset="-122"/>
              </a:rPr>
              <a:t>：</a:t>
            </a:r>
            <a:r>
              <a:rPr lang="en-US" altLang="zh-CN" sz="2000" smtClean="0">
                <a:solidFill>
                  <a:srgbClr val="080808"/>
                </a:solidFill>
                <a:latin typeface="Times New Roman" pitchFamily="18" charset="0"/>
                <a:ea typeface="宋体" pitchFamily="2" charset="-122"/>
              </a:rPr>
              <a:t>V</a:t>
            </a:r>
            <a:r>
              <a:rPr lang="en-US" altLang="zh-CN" sz="2000" baseline="-25000" smtClean="0">
                <a:solidFill>
                  <a:srgbClr val="080808"/>
                </a:solidFill>
                <a:latin typeface="Times New Roman" pitchFamily="18" charset="0"/>
                <a:ea typeface="宋体" pitchFamily="2" charset="-122"/>
              </a:rPr>
              <a:t>3</a:t>
            </a:r>
            <a:r>
              <a:rPr lang="zh-CN" altLang="en-US" sz="2000" smtClean="0">
                <a:solidFill>
                  <a:srgbClr val="080808"/>
                </a:solidFill>
                <a:latin typeface="Times New Roman" pitchFamily="18" charset="0"/>
                <a:ea typeface="宋体" pitchFamily="2" charset="-122"/>
              </a:rPr>
              <a:t>和</a:t>
            </a:r>
            <a:r>
              <a:rPr lang="en-US" altLang="zh-CN" sz="2000" smtClean="0">
                <a:solidFill>
                  <a:srgbClr val="080808"/>
                </a:solidFill>
                <a:latin typeface="Times New Roman" pitchFamily="18" charset="0"/>
                <a:ea typeface="宋体" pitchFamily="2" charset="-122"/>
              </a:rPr>
              <a:t>V</a:t>
            </a:r>
            <a:r>
              <a:rPr lang="en-US" altLang="zh-CN" sz="2000" baseline="-25000" smtClean="0">
                <a:solidFill>
                  <a:srgbClr val="080808"/>
                </a:solidFill>
                <a:latin typeface="Times New Roman" pitchFamily="18" charset="0"/>
                <a:ea typeface="宋体" pitchFamily="2" charset="-122"/>
              </a:rPr>
              <a:t>4</a:t>
            </a:r>
            <a:r>
              <a:rPr lang="zh-CN" altLang="en-US" sz="2000" smtClean="0">
                <a:solidFill>
                  <a:srgbClr val="080808"/>
                </a:solidFill>
                <a:latin typeface="Times New Roman" pitchFamily="18" charset="0"/>
                <a:ea typeface="宋体" pitchFamily="2" charset="-122"/>
              </a:rPr>
              <a:t>中的操作数分量到逻辑部件的传送时间</a:t>
            </a:r>
          </a:p>
          <a:p>
            <a:pPr marL="457200" indent="-457200">
              <a:lnSpc>
                <a:spcPct val="120000"/>
              </a:lnSpc>
              <a:buFont typeface="Wingdings" pitchFamily="2" charset="2"/>
              <a:buNone/>
            </a:pPr>
            <a:r>
              <a:rPr lang="en-US" altLang="zh-CN" sz="2000" smtClean="0">
                <a:solidFill>
                  <a:srgbClr val="9933FF"/>
                </a:solidFill>
                <a:latin typeface="Times New Roman" pitchFamily="18" charset="0"/>
                <a:ea typeface="宋体" pitchFamily="2" charset="-122"/>
              </a:rPr>
              <a:t>k</a:t>
            </a:r>
            <a:r>
              <a:rPr lang="zh-CN" altLang="en-US" sz="2000" smtClean="0">
                <a:solidFill>
                  <a:srgbClr val="9933FF"/>
                </a:solidFill>
                <a:latin typeface="Times New Roman" pitchFamily="18" charset="0"/>
                <a:ea typeface="宋体" pitchFamily="2" charset="-122"/>
              </a:rPr>
              <a:t>：</a:t>
            </a:r>
            <a:r>
              <a:rPr lang="zh-CN" altLang="en-US" sz="2000" smtClean="0">
                <a:solidFill>
                  <a:srgbClr val="080808"/>
                </a:solidFill>
                <a:latin typeface="Times New Roman" pitchFamily="18" charset="0"/>
                <a:ea typeface="宋体" pitchFamily="2" charset="-122"/>
              </a:rPr>
              <a:t>逻辑功能部件的通过时间                     </a:t>
            </a:r>
          </a:p>
          <a:p>
            <a:pPr marL="457200" indent="-457200">
              <a:lnSpc>
                <a:spcPct val="120000"/>
              </a:lnSpc>
              <a:buFont typeface="Wingdings" pitchFamily="2" charset="2"/>
              <a:buNone/>
            </a:pPr>
            <a:r>
              <a:rPr lang="en-US" altLang="zh-CN" sz="2000" smtClean="0">
                <a:solidFill>
                  <a:srgbClr val="9933FF"/>
                </a:solidFill>
                <a:latin typeface="Times New Roman" pitchFamily="18" charset="0"/>
                <a:ea typeface="宋体" pitchFamily="2" charset="-122"/>
              </a:rPr>
              <a:t>l</a:t>
            </a:r>
            <a:r>
              <a:rPr lang="zh-CN" altLang="en-US" sz="2000" smtClean="0">
                <a:solidFill>
                  <a:srgbClr val="9933FF"/>
                </a:solidFill>
                <a:latin typeface="Times New Roman" pitchFamily="18" charset="0"/>
                <a:ea typeface="宋体" pitchFamily="2" charset="-122"/>
              </a:rPr>
              <a:t>：</a:t>
            </a:r>
            <a:r>
              <a:rPr lang="zh-CN" altLang="en-US" sz="2000" smtClean="0">
                <a:solidFill>
                  <a:srgbClr val="080808"/>
                </a:solidFill>
                <a:latin typeface="Times New Roman" pitchFamily="18" charset="0"/>
                <a:ea typeface="宋体" pitchFamily="2" charset="-122"/>
              </a:rPr>
              <a:t>最后结果到</a:t>
            </a:r>
            <a:r>
              <a:rPr lang="en-US" altLang="zh-CN" sz="2000" smtClean="0">
                <a:solidFill>
                  <a:srgbClr val="080808"/>
                </a:solidFill>
                <a:latin typeface="Times New Roman" pitchFamily="18" charset="0"/>
                <a:ea typeface="宋体" pitchFamily="2" charset="-122"/>
              </a:rPr>
              <a:t>V</a:t>
            </a:r>
            <a:r>
              <a:rPr lang="en-US" altLang="zh-CN" sz="2000" baseline="-25000" smtClean="0">
                <a:solidFill>
                  <a:srgbClr val="080808"/>
                </a:solidFill>
                <a:latin typeface="Times New Roman" pitchFamily="18" charset="0"/>
                <a:ea typeface="宋体" pitchFamily="2" charset="-122"/>
              </a:rPr>
              <a:t>5</a:t>
            </a:r>
            <a:r>
              <a:rPr lang="zh-CN" altLang="en-US" sz="2000" smtClean="0">
                <a:solidFill>
                  <a:srgbClr val="080808"/>
                </a:solidFill>
                <a:latin typeface="Times New Roman" pitchFamily="18" charset="0"/>
                <a:ea typeface="宋体" pitchFamily="2" charset="-122"/>
              </a:rPr>
              <a:t>分量的传送时间</a:t>
            </a:r>
            <a:endParaRPr lang="zh-CN" altLang="en-US" sz="2000" dirty="0">
              <a:solidFill>
                <a:srgbClr val="080808"/>
              </a:solidFill>
              <a:latin typeface="Times New Roman" pitchFamily="18" charset="0"/>
              <a:ea typeface="宋体" pitchFamily="2" charset="-122"/>
            </a:endParaRPr>
          </a:p>
        </p:txBody>
      </p:sp>
    </p:spTree>
    <p:extLst>
      <p:ext uri="{BB962C8B-B14F-4D97-AF65-F5344CB8AC3E}">
        <p14:creationId xmlns:p14="http://schemas.microsoft.com/office/powerpoint/2010/main" val="12815125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 </a:t>
            </a:r>
            <a:r>
              <a:rPr lang="en-GB" altLang="zh-CN" sz="2400" dirty="0"/>
              <a:t>4.</a:t>
            </a:r>
            <a:r>
              <a:rPr lang="zh-CN" altLang="en-US" sz="2400" dirty="0"/>
              <a:t>向量</a:t>
            </a:r>
            <a:r>
              <a:rPr lang="zh-CN" altLang="en-US" sz="2400" dirty="0" smtClean="0"/>
              <a:t>处理机</a:t>
            </a:r>
            <a:endParaRPr lang="zh-CN" altLang="en-US" sz="24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zh-CN" sz="2000" dirty="0"/>
              <a:t>某向量处理机有</a:t>
            </a:r>
            <a:r>
              <a:rPr lang="en-US" altLang="zh-CN" sz="2000" dirty="0"/>
              <a:t>16</a:t>
            </a:r>
            <a:r>
              <a:rPr lang="zh-CN" altLang="zh-CN" sz="2000" dirty="0"/>
              <a:t>个向量寄存器，其中</a:t>
            </a:r>
            <a:r>
              <a:rPr lang="en-US" altLang="zh-CN" sz="2000" dirty="0"/>
              <a:t>V</a:t>
            </a:r>
            <a:r>
              <a:rPr lang="en-US" altLang="zh-CN" sz="2000" baseline="-25000" dirty="0"/>
              <a:t>0</a:t>
            </a:r>
            <a:r>
              <a:rPr lang="en-US" altLang="zh-CN" sz="2000" dirty="0"/>
              <a:t>~V</a:t>
            </a:r>
            <a:r>
              <a:rPr lang="en-US" altLang="zh-CN" sz="2000" baseline="-25000" dirty="0"/>
              <a:t>5</a:t>
            </a:r>
            <a:r>
              <a:rPr lang="zh-CN" altLang="zh-CN" sz="2000" dirty="0"/>
              <a:t>中分别放有向量</a:t>
            </a:r>
            <a:r>
              <a:rPr lang="en-US" altLang="zh-CN" sz="2000" dirty="0"/>
              <a:t>A</a:t>
            </a:r>
            <a:r>
              <a:rPr lang="zh-CN" altLang="zh-CN" sz="2000" dirty="0"/>
              <a:t>、</a:t>
            </a:r>
            <a:r>
              <a:rPr lang="en-US" altLang="zh-CN" sz="2000" dirty="0"/>
              <a:t>B</a:t>
            </a:r>
            <a:r>
              <a:rPr lang="zh-CN" altLang="zh-CN" sz="2000" dirty="0"/>
              <a:t>、</a:t>
            </a:r>
            <a:r>
              <a:rPr lang="en-US" altLang="zh-CN" sz="2000" dirty="0"/>
              <a:t>C</a:t>
            </a:r>
            <a:r>
              <a:rPr lang="zh-CN" altLang="zh-CN" sz="2000" dirty="0"/>
              <a:t>、</a:t>
            </a:r>
            <a:r>
              <a:rPr lang="en-US" altLang="zh-CN" sz="2000" dirty="0"/>
              <a:t>D</a:t>
            </a:r>
            <a:r>
              <a:rPr lang="zh-CN" altLang="zh-CN" sz="2000" dirty="0"/>
              <a:t>、</a:t>
            </a:r>
            <a:r>
              <a:rPr lang="en-US" altLang="zh-CN" sz="2000" dirty="0"/>
              <a:t>E</a:t>
            </a:r>
            <a:r>
              <a:rPr lang="zh-CN" altLang="zh-CN" sz="2000" dirty="0"/>
              <a:t>、</a:t>
            </a:r>
            <a:r>
              <a:rPr lang="en-US" altLang="zh-CN" sz="2000" dirty="0"/>
              <a:t>F</a:t>
            </a:r>
            <a:r>
              <a:rPr lang="zh-CN" altLang="zh-CN" sz="2000" dirty="0"/>
              <a:t>，向量长度均为</a:t>
            </a:r>
            <a:r>
              <a:rPr lang="en-US" altLang="zh-CN" sz="2000" dirty="0"/>
              <a:t>8</a:t>
            </a:r>
            <a:r>
              <a:rPr lang="zh-CN" altLang="zh-CN" sz="2000" dirty="0"/>
              <a:t>，向量各元素均为浮点数；处理部件采用两条单功能流水线，加法功能部件时间为</a:t>
            </a:r>
            <a:r>
              <a:rPr lang="en-US" altLang="zh-CN" sz="2000" dirty="0"/>
              <a:t>2</a:t>
            </a:r>
            <a:r>
              <a:rPr lang="zh-CN" altLang="zh-CN" sz="2000" dirty="0"/>
              <a:t>拍，乘法功能部件时间为</a:t>
            </a:r>
            <a:r>
              <a:rPr lang="en-US" altLang="zh-CN" sz="2000" dirty="0"/>
              <a:t>3</a:t>
            </a:r>
            <a:r>
              <a:rPr lang="zh-CN" altLang="zh-CN" sz="2000" dirty="0"/>
              <a:t>拍。采用类似于</a:t>
            </a:r>
            <a:r>
              <a:rPr lang="en-US" altLang="zh-CN" sz="2000" dirty="0"/>
              <a:t>CARY-1</a:t>
            </a:r>
            <a:r>
              <a:rPr lang="zh-CN" altLang="zh-CN" sz="2000" dirty="0"/>
              <a:t>的链接技术，先计算（</a:t>
            </a:r>
            <a:r>
              <a:rPr lang="en-US" altLang="zh-CN" sz="2000" dirty="0"/>
              <a:t>A+B</a:t>
            </a:r>
            <a:r>
              <a:rPr lang="zh-CN" altLang="zh-CN" sz="2000" dirty="0"/>
              <a:t>）</a:t>
            </a:r>
            <a:r>
              <a:rPr lang="en-US" altLang="zh-CN" sz="2000" dirty="0"/>
              <a:t>*C</a:t>
            </a:r>
            <a:r>
              <a:rPr lang="zh-CN" altLang="zh-CN" sz="2000" dirty="0"/>
              <a:t>，在</a:t>
            </a:r>
            <a:r>
              <a:rPr lang="zh-CN" altLang="zh-CN" sz="2000" dirty="0">
                <a:solidFill>
                  <a:srgbClr val="FF0000"/>
                </a:solidFill>
              </a:rPr>
              <a:t>流水线不停流</a:t>
            </a:r>
            <a:r>
              <a:rPr lang="zh-CN" altLang="zh-CN" sz="2000" dirty="0"/>
              <a:t>的情况下，接着计算（</a:t>
            </a:r>
            <a:r>
              <a:rPr lang="en-US" altLang="zh-CN" sz="2000" dirty="0"/>
              <a:t>D+E</a:t>
            </a:r>
            <a:r>
              <a:rPr lang="zh-CN" altLang="zh-CN" sz="2000" dirty="0"/>
              <a:t>）</a:t>
            </a:r>
            <a:r>
              <a:rPr lang="en-US" altLang="zh-CN" sz="2000" dirty="0"/>
              <a:t>*F</a:t>
            </a:r>
            <a:r>
              <a:rPr lang="zh-CN" altLang="zh-CN" sz="2000" dirty="0"/>
              <a:t>。</a:t>
            </a:r>
          </a:p>
          <a:p>
            <a:pPr marL="400050" lvl="1" indent="0">
              <a:buNone/>
            </a:pPr>
            <a:r>
              <a:rPr lang="en-US" altLang="zh-CN" sz="2000" dirty="0" smtClean="0"/>
              <a:t>(1)</a:t>
            </a:r>
            <a:r>
              <a:rPr lang="zh-CN" altLang="zh-CN" sz="2000" dirty="0" smtClean="0"/>
              <a:t>求</a:t>
            </a:r>
            <a:r>
              <a:rPr lang="zh-CN" altLang="zh-CN" sz="2000" dirty="0"/>
              <a:t>此链接流水线的通过时间？（设寄存器入、出各需</a:t>
            </a:r>
            <a:r>
              <a:rPr lang="en-US" altLang="zh-CN" sz="2000" dirty="0"/>
              <a:t>1</a:t>
            </a:r>
            <a:r>
              <a:rPr lang="zh-CN" altLang="zh-CN" sz="2000" dirty="0"/>
              <a:t>拍）</a:t>
            </a:r>
          </a:p>
          <a:p>
            <a:pPr marL="400050" lvl="1" indent="0">
              <a:buNone/>
            </a:pPr>
            <a:r>
              <a:rPr lang="en-US" altLang="zh-CN" sz="2000" dirty="0" smtClean="0"/>
              <a:t>(2)</a:t>
            </a:r>
            <a:r>
              <a:rPr lang="zh-CN" altLang="zh-CN" sz="2000" dirty="0" smtClean="0"/>
              <a:t>假如</a:t>
            </a:r>
            <a:r>
              <a:rPr lang="zh-CN" altLang="zh-CN" sz="2000" dirty="0"/>
              <a:t>每拍时间为</a:t>
            </a:r>
            <a:r>
              <a:rPr lang="en-US" altLang="zh-CN" sz="2000" dirty="0"/>
              <a:t>50ns</a:t>
            </a:r>
            <a:r>
              <a:rPr lang="zh-CN" altLang="zh-CN" sz="2000" dirty="0"/>
              <a:t>，完成这些计算并把结果存进相应寄存器，此处理部件的实际吞吐率为多少</a:t>
            </a:r>
            <a:r>
              <a:rPr lang="en-US" altLang="zh-CN" sz="2000" dirty="0"/>
              <a:t>MFLOPS</a:t>
            </a:r>
            <a:r>
              <a:rPr lang="zh-CN" altLang="zh-CN" sz="2000" dirty="0"/>
              <a:t>？</a:t>
            </a:r>
            <a:endParaRPr lang="zh-CN" altLang="en-US" sz="2000" dirty="0"/>
          </a:p>
        </p:txBody>
      </p:sp>
      <p:sp>
        <p:nvSpPr>
          <p:cNvPr id="5" name="矩形 4"/>
          <p:cNvSpPr/>
          <p:nvPr/>
        </p:nvSpPr>
        <p:spPr>
          <a:xfrm>
            <a:off x="115174" y="3789040"/>
            <a:ext cx="829073" cy="523220"/>
          </a:xfrm>
          <a:prstGeom prst="rect">
            <a:avLst/>
          </a:prstGeom>
        </p:spPr>
        <p:txBody>
          <a:bodyPr wrap="none">
            <a:spAutoFit/>
          </a:bodyPr>
          <a:lstStyle/>
          <a:p>
            <a:r>
              <a:rPr lang="zh-CN" altLang="en-US" sz="2800" b="1" dirty="0">
                <a:solidFill>
                  <a:srgbClr val="FF0000"/>
                </a:solidFill>
              </a:rPr>
              <a:t>解</a:t>
            </a:r>
            <a:r>
              <a:rPr lang="zh-CN" altLang="en-US" dirty="0">
                <a:solidFill>
                  <a:srgbClr val="FF0000"/>
                </a:solidFill>
              </a:rPr>
              <a:t>：</a:t>
            </a:r>
            <a:r>
              <a:rPr lang="zh-CN" altLang="zh-CN" dirty="0"/>
              <a:t> </a:t>
            </a:r>
            <a:endParaRPr lang="zh-CN" altLang="en-US" dirty="0"/>
          </a:p>
        </p:txBody>
      </p:sp>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611560" y="3783578"/>
            <a:ext cx="8424936" cy="923330"/>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）我们在这里假设</a:t>
            </a:r>
            <a:r>
              <a:rPr lang="en-US" altLang="zh-CN" kern="100" dirty="0">
                <a:latin typeface="Times New Roman" panose="02020603050405020304" pitchFamily="18" charset="0"/>
              </a:rPr>
              <a:t>A</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B</a:t>
            </a:r>
            <a:r>
              <a:rPr lang="zh-CN" altLang="zh-CN" kern="100" dirty="0">
                <a:latin typeface="Times New Roman" panose="02020603050405020304" pitchFamily="18" charset="0"/>
                <a:cs typeface="Times New Roman" panose="02020603050405020304" pitchFamily="18" charset="0"/>
              </a:rPr>
              <a:t>的中间结果放在</a:t>
            </a:r>
            <a:r>
              <a:rPr lang="en-US" altLang="zh-CN" kern="100" dirty="0">
                <a:latin typeface="Times New Roman" panose="02020603050405020304" pitchFamily="18" charset="0"/>
              </a:rPr>
              <a:t>V6</a:t>
            </a:r>
            <a:r>
              <a:rPr lang="zh-CN" altLang="zh-CN" kern="100" dirty="0">
                <a:latin typeface="Times New Roman" panose="02020603050405020304" pitchFamily="18" charset="0"/>
                <a:cs typeface="Times New Roman" panose="02020603050405020304" pitchFamily="18" charset="0"/>
              </a:rPr>
              <a:t>中，（</a:t>
            </a:r>
            <a:r>
              <a:rPr lang="en-US" altLang="zh-CN" kern="100" dirty="0">
                <a:latin typeface="Times New Roman" panose="02020603050405020304" pitchFamily="18" charset="0"/>
              </a:rPr>
              <a:t>A</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B</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C</a:t>
            </a:r>
            <a:r>
              <a:rPr lang="zh-CN" altLang="zh-CN" kern="100" dirty="0">
                <a:latin typeface="Times New Roman" panose="02020603050405020304" pitchFamily="18" charset="0"/>
                <a:cs typeface="Times New Roman" panose="02020603050405020304" pitchFamily="18" charset="0"/>
              </a:rPr>
              <a:t>地最后结果放在</a:t>
            </a:r>
            <a:r>
              <a:rPr lang="en-US" altLang="zh-CN" kern="100" dirty="0">
                <a:latin typeface="Times New Roman" panose="02020603050405020304" pitchFamily="18" charset="0"/>
              </a:rPr>
              <a:t>V7</a:t>
            </a:r>
            <a:r>
              <a:rPr lang="zh-CN" altLang="zh-CN" kern="100" dirty="0">
                <a:latin typeface="Times New Roman" panose="02020603050405020304" pitchFamily="18" charset="0"/>
                <a:cs typeface="Times New Roman" panose="02020603050405020304" pitchFamily="18" charset="0"/>
              </a:rPr>
              <a:t>中，</a:t>
            </a:r>
            <a:r>
              <a:rPr lang="en-US" altLang="zh-CN" kern="100" dirty="0">
                <a:latin typeface="Times New Roman" panose="02020603050405020304" pitchFamily="18" charset="0"/>
              </a:rPr>
              <a:t>D</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E</a:t>
            </a:r>
            <a:r>
              <a:rPr lang="zh-CN" altLang="zh-CN" kern="100" dirty="0">
                <a:latin typeface="Times New Roman" panose="02020603050405020304" pitchFamily="18" charset="0"/>
                <a:cs typeface="Times New Roman" panose="02020603050405020304" pitchFamily="18" charset="0"/>
              </a:rPr>
              <a:t>地中间结果放在</a:t>
            </a:r>
            <a:r>
              <a:rPr lang="en-US" altLang="zh-CN" kern="100" dirty="0">
                <a:latin typeface="Times New Roman" panose="02020603050405020304" pitchFamily="18" charset="0"/>
              </a:rPr>
              <a:t>V8</a:t>
            </a:r>
            <a:r>
              <a:rPr lang="zh-CN" altLang="zh-CN" kern="100" dirty="0">
                <a:latin typeface="Times New Roman" panose="02020603050405020304" pitchFamily="18" charset="0"/>
                <a:cs typeface="Times New Roman" panose="02020603050405020304" pitchFamily="18" charset="0"/>
              </a:rPr>
              <a:t>中，（</a:t>
            </a:r>
            <a:r>
              <a:rPr lang="en-US" altLang="zh-CN" kern="100" dirty="0">
                <a:latin typeface="Times New Roman" panose="02020603050405020304" pitchFamily="18" charset="0"/>
              </a:rPr>
              <a:t>D</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E</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F</a:t>
            </a:r>
            <a:r>
              <a:rPr lang="zh-CN" altLang="zh-CN" kern="100" dirty="0">
                <a:latin typeface="Times New Roman" panose="02020603050405020304" pitchFamily="18" charset="0"/>
                <a:cs typeface="Times New Roman" panose="02020603050405020304" pitchFamily="18" charset="0"/>
              </a:rPr>
              <a:t>的最后结果放在</a:t>
            </a:r>
            <a:r>
              <a:rPr lang="en-US" altLang="zh-CN" kern="100" dirty="0">
                <a:latin typeface="Times New Roman" panose="02020603050405020304" pitchFamily="18" charset="0"/>
              </a:rPr>
              <a:t>V9</a:t>
            </a:r>
            <a:r>
              <a:rPr lang="zh-CN" altLang="zh-CN" kern="100" dirty="0">
                <a:latin typeface="Times New Roman" panose="02020603050405020304" pitchFamily="18" charset="0"/>
                <a:cs typeface="Times New Roman" panose="02020603050405020304" pitchFamily="18" charset="0"/>
              </a:rPr>
              <a:t>中。具体实现参考下图：</a:t>
            </a:r>
            <a:endParaRPr lang="zh-CN" altLang="en-US" dirty="0"/>
          </a:p>
        </p:txBody>
      </p:sp>
      <p:sp>
        <p:nvSpPr>
          <p:cNvPr id="4" name="Rectangle 2"/>
          <p:cNvSpPr>
            <a:spLocks noChangeArrowheads="1"/>
          </p:cNvSpPr>
          <p:nvPr/>
        </p:nvSpPr>
        <p:spPr bwMode="auto">
          <a:xfrm>
            <a:off x="179512" y="4790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714986351"/>
              </p:ext>
            </p:extLst>
          </p:nvPr>
        </p:nvGraphicFramePr>
        <p:xfrm>
          <a:off x="179512" y="4790743"/>
          <a:ext cx="5605654" cy="1878617"/>
        </p:xfrm>
        <a:graphic>
          <a:graphicData uri="http://schemas.openxmlformats.org/presentationml/2006/ole">
            <mc:AlternateContent xmlns:mc="http://schemas.openxmlformats.org/markup-compatibility/2006">
              <mc:Choice xmlns:v="urn:schemas-microsoft-com:vml" Requires="v">
                <p:oleObj spid="_x0000_s16635" r:id="rId4" imgW="4124960" imgH="1381760" progId="Visio.Drawing.5">
                  <p:embed/>
                </p:oleObj>
              </mc:Choice>
              <mc:Fallback>
                <p:oleObj r:id="rId4" imgW="4124960" imgH="1381760" progId="Visio.Drawing.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4790743"/>
                        <a:ext cx="5605654" cy="1878617"/>
                      </a:xfrm>
                      <a:prstGeom prst="rect">
                        <a:avLst/>
                      </a:prstGeom>
                      <a:noFill/>
                    </p:spPr>
                  </p:pic>
                </p:oleObj>
              </mc:Fallback>
            </mc:AlternateContent>
          </a:graphicData>
        </a:graphic>
      </p:graphicFrame>
      <p:sp>
        <p:nvSpPr>
          <p:cNvPr id="9" name="矩形 8"/>
          <p:cNvSpPr/>
          <p:nvPr/>
        </p:nvSpPr>
        <p:spPr>
          <a:xfrm>
            <a:off x="5628456" y="4591138"/>
            <a:ext cx="3384376" cy="923330"/>
          </a:xfrm>
          <a:prstGeom prst="rect">
            <a:avLst/>
          </a:prstGeom>
        </p:spPr>
        <p:txBody>
          <a:bodyPr wrap="square">
            <a:spAutoFit/>
          </a:bodyPr>
          <a:lstStyle/>
          <a:p>
            <a:pPr marL="205740" algn="just">
              <a:spcAft>
                <a:spcPts val="0"/>
              </a:spcAft>
            </a:pPr>
            <a:r>
              <a:rPr lang="zh-CN" altLang="zh-CN" kern="100" dirty="0">
                <a:latin typeface="Times New Roman" panose="02020603050405020304" pitchFamily="18" charset="0"/>
              </a:rPr>
              <a:t>通过时间应该为前者（（</a:t>
            </a:r>
            <a:r>
              <a:rPr lang="en-US" altLang="zh-CN" kern="100" dirty="0">
                <a:latin typeface="Times New Roman" panose="02020603050405020304" pitchFamily="18" charset="0"/>
              </a:rPr>
              <a:t>A</a:t>
            </a:r>
            <a:r>
              <a:rPr lang="zh-CN" altLang="zh-CN" kern="100" dirty="0">
                <a:latin typeface="Times New Roman" panose="02020603050405020304" pitchFamily="18" charset="0"/>
              </a:rPr>
              <a:t>＋</a:t>
            </a:r>
            <a:r>
              <a:rPr lang="en-US" altLang="zh-CN" kern="100" dirty="0">
                <a:latin typeface="Times New Roman" panose="02020603050405020304" pitchFamily="18" charset="0"/>
              </a:rPr>
              <a:t>B</a:t>
            </a:r>
            <a:r>
              <a:rPr lang="zh-CN" altLang="zh-CN" kern="100" dirty="0">
                <a:latin typeface="Times New Roman" panose="02020603050405020304" pitchFamily="18" charset="0"/>
              </a:rPr>
              <a:t>）×</a:t>
            </a:r>
            <a:r>
              <a:rPr lang="en-US" altLang="zh-CN" kern="100" dirty="0">
                <a:latin typeface="Times New Roman" panose="02020603050405020304" pitchFamily="18" charset="0"/>
              </a:rPr>
              <a:t>C</a:t>
            </a:r>
            <a:r>
              <a:rPr lang="zh-CN" altLang="zh-CN" kern="100" dirty="0">
                <a:latin typeface="Times New Roman" panose="02020603050405020304" pitchFamily="18" charset="0"/>
              </a:rPr>
              <a:t>）通过的时间：</a:t>
            </a:r>
          </a:p>
          <a:p>
            <a:r>
              <a:rPr lang="en-US" altLang="zh-CN" kern="100" dirty="0">
                <a:latin typeface="Times New Roman" panose="02020603050405020304" pitchFamily="18" charset="0"/>
              </a:rPr>
              <a:t>T</a:t>
            </a:r>
            <a:r>
              <a:rPr lang="zh-CN" altLang="zh-CN" kern="100" baseline="-25000" dirty="0">
                <a:latin typeface="Times New Roman" panose="02020603050405020304" pitchFamily="18" charset="0"/>
                <a:cs typeface="Times New Roman" panose="02020603050405020304" pitchFamily="18" charset="0"/>
              </a:rPr>
              <a:t>通过</a:t>
            </a:r>
            <a:r>
              <a:rPr lang="en-US" altLang="zh-CN" kern="100" dirty="0">
                <a:latin typeface="Times New Roman" panose="02020603050405020304" pitchFamily="18" charset="0"/>
              </a:rPr>
              <a:t>= (1+2+1)+(1+3+1) =9</a:t>
            </a:r>
            <a:r>
              <a:rPr lang="zh-CN" altLang="zh-CN" kern="100" dirty="0">
                <a:latin typeface="Times New Roman" panose="02020603050405020304" pitchFamily="18" charset="0"/>
                <a:cs typeface="Times New Roman" panose="02020603050405020304" pitchFamily="18" charset="0"/>
              </a:rPr>
              <a:t>（拍）</a:t>
            </a:r>
            <a:endParaRPr lang="zh-CN" altLang="en-US" dirty="0"/>
          </a:p>
        </p:txBody>
      </p:sp>
    </p:spTree>
    <p:extLst>
      <p:ext uri="{BB962C8B-B14F-4D97-AF65-F5344CB8AC3E}">
        <p14:creationId xmlns:p14="http://schemas.microsoft.com/office/powerpoint/2010/main" val="20411484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 </a:t>
            </a:r>
            <a:r>
              <a:rPr lang="en-GB" altLang="zh-CN" sz="2400" dirty="0"/>
              <a:t>4.</a:t>
            </a:r>
            <a:r>
              <a:rPr lang="zh-CN" altLang="en-US" sz="2400" dirty="0"/>
              <a:t>向量</a:t>
            </a:r>
            <a:r>
              <a:rPr lang="zh-CN" altLang="en-US" sz="2400" dirty="0" smtClean="0"/>
              <a:t>处理机</a:t>
            </a:r>
            <a:endParaRPr lang="zh-CN" altLang="en-US" sz="24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zh-CN" sz="2000" dirty="0"/>
              <a:t>某向量处理机有</a:t>
            </a:r>
            <a:r>
              <a:rPr lang="en-US" altLang="zh-CN" sz="2000" dirty="0"/>
              <a:t>16</a:t>
            </a:r>
            <a:r>
              <a:rPr lang="zh-CN" altLang="zh-CN" sz="2000" dirty="0"/>
              <a:t>个向量寄存器，其中</a:t>
            </a:r>
            <a:r>
              <a:rPr lang="en-US" altLang="zh-CN" sz="2000" dirty="0"/>
              <a:t>V</a:t>
            </a:r>
            <a:r>
              <a:rPr lang="en-US" altLang="zh-CN" sz="2000" baseline="-25000" dirty="0"/>
              <a:t>0</a:t>
            </a:r>
            <a:r>
              <a:rPr lang="en-US" altLang="zh-CN" sz="2000" dirty="0"/>
              <a:t>~V</a:t>
            </a:r>
            <a:r>
              <a:rPr lang="en-US" altLang="zh-CN" sz="2000" baseline="-25000" dirty="0"/>
              <a:t>5</a:t>
            </a:r>
            <a:r>
              <a:rPr lang="zh-CN" altLang="zh-CN" sz="2000" dirty="0"/>
              <a:t>中分别放有向量</a:t>
            </a:r>
            <a:r>
              <a:rPr lang="en-US" altLang="zh-CN" sz="2000" dirty="0"/>
              <a:t>A</a:t>
            </a:r>
            <a:r>
              <a:rPr lang="zh-CN" altLang="zh-CN" sz="2000" dirty="0"/>
              <a:t>、</a:t>
            </a:r>
            <a:r>
              <a:rPr lang="en-US" altLang="zh-CN" sz="2000" dirty="0"/>
              <a:t>B</a:t>
            </a:r>
            <a:r>
              <a:rPr lang="zh-CN" altLang="zh-CN" sz="2000" dirty="0"/>
              <a:t>、</a:t>
            </a:r>
            <a:r>
              <a:rPr lang="en-US" altLang="zh-CN" sz="2000" dirty="0"/>
              <a:t>C</a:t>
            </a:r>
            <a:r>
              <a:rPr lang="zh-CN" altLang="zh-CN" sz="2000" dirty="0"/>
              <a:t>、</a:t>
            </a:r>
            <a:r>
              <a:rPr lang="en-US" altLang="zh-CN" sz="2000" dirty="0"/>
              <a:t>D</a:t>
            </a:r>
            <a:r>
              <a:rPr lang="zh-CN" altLang="zh-CN" sz="2000" dirty="0"/>
              <a:t>、</a:t>
            </a:r>
            <a:r>
              <a:rPr lang="en-US" altLang="zh-CN" sz="2000" dirty="0"/>
              <a:t>E</a:t>
            </a:r>
            <a:r>
              <a:rPr lang="zh-CN" altLang="zh-CN" sz="2000" dirty="0"/>
              <a:t>、</a:t>
            </a:r>
            <a:r>
              <a:rPr lang="en-US" altLang="zh-CN" sz="2000" dirty="0"/>
              <a:t>F</a:t>
            </a:r>
            <a:r>
              <a:rPr lang="zh-CN" altLang="zh-CN" sz="2000" dirty="0"/>
              <a:t>，向量长度均为</a:t>
            </a:r>
            <a:r>
              <a:rPr lang="en-US" altLang="zh-CN" sz="2000" dirty="0"/>
              <a:t>8</a:t>
            </a:r>
            <a:r>
              <a:rPr lang="zh-CN" altLang="zh-CN" sz="2000" dirty="0"/>
              <a:t>，向量各元素均为浮点数；处理部件采用两条单功能流水线，加法功能部件时间为</a:t>
            </a:r>
            <a:r>
              <a:rPr lang="en-US" altLang="zh-CN" sz="2000" dirty="0"/>
              <a:t>2</a:t>
            </a:r>
            <a:r>
              <a:rPr lang="zh-CN" altLang="zh-CN" sz="2000" dirty="0"/>
              <a:t>拍，乘法功能部件时间为</a:t>
            </a:r>
            <a:r>
              <a:rPr lang="en-US" altLang="zh-CN" sz="2000" dirty="0"/>
              <a:t>3</a:t>
            </a:r>
            <a:r>
              <a:rPr lang="zh-CN" altLang="zh-CN" sz="2000" dirty="0"/>
              <a:t>拍。采用类似于</a:t>
            </a:r>
            <a:r>
              <a:rPr lang="en-US" altLang="zh-CN" sz="2000" dirty="0"/>
              <a:t>CARY-1</a:t>
            </a:r>
            <a:r>
              <a:rPr lang="zh-CN" altLang="zh-CN" sz="2000" dirty="0"/>
              <a:t>的链接技术，先计算（</a:t>
            </a:r>
            <a:r>
              <a:rPr lang="en-US" altLang="zh-CN" sz="2000" dirty="0"/>
              <a:t>A+B</a:t>
            </a:r>
            <a:r>
              <a:rPr lang="zh-CN" altLang="zh-CN" sz="2000" dirty="0"/>
              <a:t>）</a:t>
            </a:r>
            <a:r>
              <a:rPr lang="en-US" altLang="zh-CN" sz="2000" dirty="0"/>
              <a:t>*C</a:t>
            </a:r>
            <a:r>
              <a:rPr lang="zh-CN" altLang="zh-CN" sz="2000" dirty="0"/>
              <a:t>，在</a:t>
            </a:r>
            <a:r>
              <a:rPr lang="zh-CN" altLang="zh-CN" sz="2000" dirty="0">
                <a:solidFill>
                  <a:srgbClr val="FF0000"/>
                </a:solidFill>
              </a:rPr>
              <a:t>流水线不停流</a:t>
            </a:r>
            <a:r>
              <a:rPr lang="zh-CN" altLang="zh-CN" sz="2000" dirty="0"/>
              <a:t>的情况下，接着计算（</a:t>
            </a:r>
            <a:r>
              <a:rPr lang="en-US" altLang="zh-CN" sz="2000" dirty="0"/>
              <a:t>D+E</a:t>
            </a:r>
            <a:r>
              <a:rPr lang="zh-CN" altLang="zh-CN" sz="2000" dirty="0"/>
              <a:t>）</a:t>
            </a:r>
            <a:r>
              <a:rPr lang="en-US" altLang="zh-CN" sz="2000" dirty="0"/>
              <a:t>*F</a:t>
            </a:r>
            <a:r>
              <a:rPr lang="zh-CN" altLang="zh-CN" sz="2000" dirty="0"/>
              <a:t>。</a:t>
            </a:r>
          </a:p>
          <a:p>
            <a:pPr marL="400050" lvl="1" indent="0">
              <a:buNone/>
            </a:pPr>
            <a:r>
              <a:rPr lang="en-US" altLang="zh-CN" sz="2000" dirty="0" smtClean="0"/>
              <a:t>(1)</a:t>
            </a:r>
            <a:r>
              <a:rPr lang="zh-CN" altLang="zh-CN" sz="2000" dirty="0" smtClean="0"/>
              <a:t>求</a:t>
            </a:r>
            <a:r>
              <a:rPr lang="zh-CN" altLang="zh-CN" sz="2000" dirty="0"/>
              <a:t>此链接流水线的通过时间？（设寄存器入、出各需</a:t>
            </a:r>
            <a:r>
              <a:rPr lang="en-US" altLang="zh-CN" sz="2000" dirty="0"/>
              <a:t>1</a:t>
            </a:r>
            <a:r>
              <a:rPr lang="zh-CN" altLang="zh-CN" sz="2000" dirty="0"/>
              <a:t>拍）</a:t>
            </a:r>
          </a:p>
          <a:p>
            <a:pPr marL="400050" lvl="1" indent="0">
              <a:buNone/>
            </a:pPr>
            <a:r>
              <a:rPr lang="en-US" altLang="zh-CN" sz="2000" dirty="0" smtClean="0"/>
              <a:t>(2)</a:t>
            </a:r>
            <a:r>
              <a:rPr lang="zh-CN" altLang="zh-CN" sz="2000" dirty="0" smtClean="0"/>
              <a:t>假如</a:t>
            </a:r>
            <a:r>
              <a:rPr lang="zh-CN" altLang="zh-CN" sz="2000" dirty="0"/>
              <a:t>每拍时间为</a:t>
            </a:r>
            <a:r>
              <a:rPr lang="en-US" altLang="zh-CN" sz="2000" dirty="0"/>
              <a:t>50ns</a:t>
            </a:r>
            <a:r>
              <a:rPr lang="zh-CN" altLang="zh-CN" sz="2000" dirty="0"/>
              <a:t>，完成这些计算并把结果存进相应寄存器，此处理部件的实际吞吐率为多少</a:t>
            </a:r>
            <a:r>
              <a:rPr lang="en-US" altLang="zh-CN" sz="2000" dirty="0"/>
              <a:t>MFLOPS</a:t>
            </a:r>
            <a:r>
              <a:rPr lang="zh-CN" altLang="zh-CN" sz="2000" dirty="0"/>
              <a:t>？</a:t>
            </a:r>
            <a:endParaRPr lang="zh-CN" altLang="en-US" sz="2000" dirty="0"/>
          </a:p>
        </p:txBody>
      </p:sp>
      <p:sp>
        <p:nvSpPr>
          <p:cNvPr id="5" name="矩形 4"/>
          <p:cNvSpPr/>
          <p:nvPr/>
        </p:nvSpPr>
        <p:spPr>
          <a:xfrm>
            <a:off x="115174" y="3789040"/>
            <a:ext cx="829073" cy="523220"/>
          </a:xfrm>
          <a:prstGeom prst="rect">
            <a:avLst/>
          </a:prstGeom>
        </p:spPr>
        <p:txBody>
          <a:bodyPr wrap="none">
            <a:spAutoFit/>
          </a:bodyPr>
          <a:lstStyle/>
          <a:p>
            <a:r>
              <a:rPr lang="zh-CN" altLang="en-US" sz="2800" b="1" dirty="0">
                <a:solidFill>
                  <a:srgbClr val="FF0000"/>
                </a:solidFill>
              </a:rPr>
              <a:t>解</a:t>
            </a:r>
            <a:r>
              <a:rPr lang="zh-CN" altLang="en-US" dirty="0">
                <a:solidFill>
                  <a:srgbClr val="FF0000"/>
                </a:solidFill>
              </a:rPr>
              <a:t>：</a:t>
            </a:r>
            <a:r>
              <a:rPr lang="zh-CN" altLang="zh-CN" dirty="0"/>
              <a:t> </a:t>
            </a:r>
            <a:endParaRPr lang="zh-CN" altLang="en-US" dirty="0"/>
          </a:p>
        </p:txBody>
      </p:sp>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79512" y="4790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573739409"/>
              </p:ext>
            </p:extLst>
          </p:nvPr>
        </p:nvGraphicFramePr>
        <p:xfrm>
          <a:off x="775225" y="3851434"/>
          <a:ext cx="4588863" cy="1537861"/>
        </p:xfrm>
        <a:graphic>
          <a:graphicData uri="http://schemas.openxmlformats.org/presentationml/2006/ole">
            <mc:AlternateContent xmlns:mc="http://schemas.openxmlformats.org/markup-compatibility/2006">
              <mc:Choice xmlns:v="urn:schemas-microsoft-com:vml" Requires="v">
                <p:oleObj spid="_x0000_s28141" r:id="rId4" imgW="4124960" imgH="1381760" progId="Visio.Drawing.5">
                  <p:embed/>
                </p:oleObj>
              </mc:Choice>
              <mc:Fallback>
                <p:oleObj r:id="rId4" imgW="4124960" imgH="1381760" progId="Visio.Drawing.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225" y="3851434"/>
                        <a:ext cx="4588863" cy="1537861"/>
                      </a:xfrm>
                      <a:prstGeom prst="rect">
                        <a:avLst/>
                      </a:prstGeom>
                      <a:noFill/>
                    </p:spPr>
                  </p:pic>
                </p:oleObj>
              </mc:Fallback>
            </mc:AlternateContent>
          </a:graphicData>
        </a:graphic>
      </p:graphicFrame>
      <p:sp>
        <p:nvSpPr>
          <p:cNvPr id="13" name="矩形 12"/>
          <p:cNvSpPr/>
          <p:nvPr/>
        </p:nvSpPr>
        <p:spPr>
          <a:xfrm>
            <a:off x="179512" y="5523223"/>
            <a:ext cx="7848872" cy="369332"/>
          </a:xfrm>
          <a:prstGeom prst="rect">
            <a:avLst/>
          </a:prstGeom>
        </p:spPr>
        <p:txBody>
          <a:bodyPr wrap="square">
            <a:spAutoFit/>
          </a:bodyPr>
          <a:lstStyle/>
          <a:p>
            <a:pPr marL="205740" algn="just">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rPr>
              <a:t>）在做完（</a:t>
            </a:r>
            <a:r>
              <a:rPr lang="en-US" altLang="zh-CN" kern="100" dirty="0">
                <a:latin typeface="Times New Roman" panose="02020603050405020304" pitchFamily="18" charset="0"/>
              </a:rPr>
              <a:t>A</a:t>
            </a:r>
            <a:r>
              <a:rPr lang="zh-CN" altLang="zh-CN" kern="100" dirty="0">
                <a:latin typeface="Times New Roman" panose="02020603050405020304" pitchFamily="18" charset="0"/>
              </a:rPr>
              <a:t>＋</a:t>
            </a:r>
            <a:r>
              <a:rPr lang="en-US" altLang="zh-CN" kern="100" dirty="0">
                <a:latin typeface="Times New Roman" panose="02020603050405020304" pitchFamily="18" charset="0"/>
              </a:rPr>
              <a:t>B</a:t>
            </a:r>
            <a:r>
              <a:rPr lang="zh-CN" altLang="zh-CN" kern="100" dirty="0">
                <a:latin typeface="Times New Roman" panose="02020603050405020304" pitchFamily="18" charset="0"/>
              </a:rPr>
              <a:t>）×</a:t>
            </a:r>
            <a:r>
              <a:rPr lang="en-US" altLang="zh-CN" kern="100" dirty="0">
                <a:latin typeface="Times New Roman" panose="02020603050405020304" pitchFamily="18" charset="0"/>
              </a:rPr>
              <a:t>C</a:t>
            </a:r>
            <a:r>
              <a:rPr lang="zh-CN" altLang="zh-CN" kern="100" dirty="0">
                <a:latin typeface="Times New Roman" panose="02020603050405020304" pitchFamily="18" charset="0"/>
              </a:rPr>
              <a:t>之后，作（</a:t>
            </a:r>
            <a:r>
              <a:rPr lang="en-US" altLang="zh-CN" kern="100" dirty="0">
                <a:latin typeface="Times New Roman" panose="02020603050405020304" pitchFamily="18" charset="0"/>
              </a:rPr>
              <a:t>C</a:t>
            </a:r>
            <a:r>
              <a:rPr lang="zh-CN" altLang="zh-CN" kern="100" dirty="0">
                <a:latin typeface="Times New Roman" panose="02020603050405020304" pitchFamily="18" charset="0"/>
              </a:rPr>
              <a:t>＋</a:t>
            </a:r>
            <a:r>
              <a:rPr lang="en-US" altLang="zh-CN" kern="100" dirty="0">
                <a:latin typeface="Times New Roman" panose="02020603050405020304" pitchFamily="18" charset="0"/>
              </a:rPr>
              <a:t>D</a:t>
            </a:r>
            <a:r>
              <a:rPr lang="zh-CN" altLang="zh-CN" kern="100" dirty="0">
                <a:latin typeface="Times New Roman" panose="02020603050405020304" pitchFamily="18" charset="0"/>
              </a:rPr>
              <a:t>）×</a:t>
            </a:r>
            <a:r>
              <a:rPr lang="en-US" altLang="zh-CN" kern="100" dirty="0">
                <a:latin typeface="Times New Roman" panose="02020603050405020304" pitchFamily="18" charset="0"/>
              </a:rPr>
              <a:t>E</a:t>
            </a:r>
            <a:r>
              <a:rPr lang="zh-CN" altLang="zh-CN" kern="100" dirty="0">
                <a:latin typeface="Times New Roman" panose="02020603050405020304" pitchFamily="18" charset="0"/>
              </a:rPr>
              <a:t>就不需要通过时间了。</a:t>
            </a:r>
          </a:p>
        </p:txBody>
      </p:sp>
      <p:pic>
        <p:nvPicPr>
          <p:cNvPr id="14" name="图片 13"/>
          <p:cNvPicPr>
            <a:picLocks noChangeAspect="1"/>
          </p:cNvPicPr>
          <p:nvPr/>
        </p:nvPicPr>
        <p:blipFill>
          <a:blip r:embed="rId6"/>
          <a:stretch>
            <a:fillRect/>
          </a:stretch>
        </p:blipFill>
        <p:spPr>
          <a:xfrm>
            <a:off x="6444208" y="3717032"/>
            <a:ext cx="1674402" cy="1553569"/>
          </a:xfrm>
          <a:prstGeom prst="rect">
            <a:avLst/>
          </a:prstGeom>
        </p:spPr>
      </p:pic>
      <p:graphicFrame>
        <p:nvGraphicFramePr>
          <p:cNvPr id="16" name="对象 15"/>
          <p:cNvGraphicFramePr>
            <a:graphicFrameLocks noChangeAspect="1"/>
          </p:cNvGraphicFramePr>
          <p:nvPr>
            <p:extLst>
              <p:ext uri="{D42A27DB-BD31-4B8C-83A1-F6EECF244321}">
                <p14:modId xmlns:p14="http://schemas.microsoft.com/office/powerpoint/2010/main" val="298992794"/>
              </p:ext>
            </p:extLst>
          </p:nvPr>
        </p:nvGraphicFramePr>
        <p:xfrm>
          <a:off x="1660526" y="5892555"/>
          <a:ext cx="3361628" cy="788530"/>
        </p:xfrm>
        <a:graphic>
          <a:graphicData uri="http://schemas.openxmlformats.org/presentationml/2006/ole">
            <mc:AlternateContent xmlns:mc="http://schemas.openxmlformats.org/markup-compatibility/2006">
              <mc:Choice xmlns:v="urn:schemas-microsoft-com:vml" Requires="v">
                <p:oleObj spid="_x0000_s28142" name="公式" r:id="rId7" imgW="2273040" imgH="545760" progId="Equation.3">
                  <p:embed/>
                </p:oleObj>
              </mc:Choice>
              <mc:Fallback>
                <p:oleObj name="公式" r:id="rId7" imgW="2273040" imgH="5457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0526" y="5892555"/>
                        <a:ext cx="3361628" cy="7885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5039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107504" y="980728"/>
            <a:ext cx="8856984" cy="5328592"/>
          </a:xfrm>
        </p:spPr>
        <p:txBody>
          <a:bodyPr>
            <a:noAutofit/>
          </a:bodyPr>
          <a:lstStyle/>
          <a:p>
            <a:r>
              <a:rPr lang="zh-CN" altLang="en-US" sz="3200" dirty="0" smtClean="0"/>
              <a:t>并行性</a:t>
            </a:r>
            <a:r>
              <a:rPr lang="zh-CN" altLang="en-US" sz="3200" dirty="0"/>
              <a:t>的概念 </a:t>
            </a:r>
          </a:p>
        </p:txBody>
      </p:sp>
      <p:sp>
        <p:nvSpPr>
          <p:cNvPr id="3" name="Titel 2"/>
          <p:cNvSpPr>
            <a:spLocks noGrp="1"/>
          </p:cNvSpPr>
          <p:nvPr>
            <p:ph type="title"/>
          </p:nvPr>
        </p:nvSpPr>
        <p:spPr/>
        <p:txBody>
          <a:bodyPr/>
          <a:lstStyle/>
          <a:p>
            <a:r>
              <a:rPr lang="en-US" altLang="zh-CN" dirty="0"/>
              <a:t>5. </a:t>
            </a:r>
            <a:r>
              <a:rPr lang="zh-CN" altLang="en-US" dirty="0"/>
              <a:t>并行</a:t>
            </a:r>
            <a:endParaRPr lang="en-US" altLang="zh-CN" dirty="0"/>
          </a:p>
        </p:txBody>
      </p:sp>
      <p:sp>
        <p:nvSpPr>
          <p:cNvPr id="7" name="Foliennummernplatzhalter 6"/>
          <p:cNvSpPr>
            <a:spLocks noGrp="1"/>
          </p:cNvSpPr>
          <p:nvPr>
            <p:ph type="sldNum" sz="quarter" idx="12"/>
          </p:nvPr>
        </p:nvSpPr>
        <p:spPr/>
        <p:txBody>
          <a:bodyPr/>
          <a:lstStyle/>
          <a:p>
            <a:fld id="{D1628BF6-67F0-405E-B297-68D77A67C46A}" type="slidenum">
              <a:rPr lang="de-DE" smtClean="0"/>
              <a:pPr/>
              <a:t>4</a:t>
            </a:fld>
            <a:endParaRPr lang="de-DE" dirty="0"/>
          </a:p>
        </p:txBody>
      </p:sp>
      <p:sp>
        <p:nvSpPr>
          <p:cNvPr id="14" name="Datumsplatzhalter 13"/>
          <p:cNvSpPr>
            <a:spLocks noGrp="1"/>
          </p:cNvSpPr>
          <p:nvPr>
            <p:ph type="dt" sz="half" idx="10"/>
          </p:nvPr>
        </p:nvSpPr>
        <p:spPr/>
        <p:txBody>
          <a:bodyPr/>
          <a:lstStyle/>
          <a:p>
            <a:fld id="{6890B649-E0E5-4F0F-996B-8E16E88238F3}" type="datetime5">
              <a:rPr lang="en-US" smtClean="0"/>
              <a:t>9-Jun-17</a:t>
            </a:fld>
            <a:endParaRPr lang="de-DE" dirty="0"/>
          </a:p>
        </p:txBody>
      </p:sp>
      <p:sp>
        <p:nvSpPr>
          <p:cNvPr id="23" name="Inhaltsplatzhalter 1"/>
          <p:cNvSpPr txBox="1">
            <a:spLocks/>
          </p:cNvSpPr>
          <p:nvPr/>
        </p:nvSpPr>
        <p:spPr>
          <a:xfrm>
            <a:off x="421196" y="1484784"/>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并行性</a:t>
            </a:r>
            <a:r>
              <a:rPr lang="zh-CN" altLang="en-US" dirty="0"/>
              <a:t>的实现途径 </a:t>
            </a:r>
          </a:p>
        </p:txBody>
      </p:sp>
      <p:sp>
        <p:nvSpPr>
          <p:cNvPr id="40" name="Rectangle 3"/>
          <p:cNvSpPr txBox="1">
            <a:spLocks noChangeArrowheads="1"/>
          </p:cNvSpPr>
          <p:nvPr/>
        </p:nvSpPr>
        <p:spPr>
          <a:xfrm>
            <a:off x="700736" y="1988840"/>
            <a:ext cx="7831137" cy="15211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sz="2400" dirty="0" smtClean="0">
                <a:solidFill>
                  <a:schemeClr val="folHlink"/>
                </a:solidFill>
                <a:latin typeface="宋体" pitchFamily="2" charset="-122"/>
              </a:rPr>
              <a:t>2. </a:t>
            </a:r>
            <a:r>
              <a:rPr lang="zh-CN" altLang="en-US" sz="2400" dirty="0" smtClean="0">
                <a:solidFill>
                  <a:schemeClr val="folHlink"/>
                </a:solidFill>
                <a:latin typeface="宋体" pitchFamily="2" charset="-122"/>
              </a:rPr>
              <a:t>资源重复</a:t>
            </a:r>
          </a:p>
          <a:p>
            <a:pPr marL="536575" lvl="1" indent="450850">
              <a:buFont typeface="Wingdings" pitchFamily="2" charset="2"/>
              <a:buNone/>
            </a:pPr>
            <a:r>
              <a:rPr lang="zh-CN" altLang="en-US" sz="2400" dirty="0" smtClean="0"/>
              <a:t>引入空间因素，以数量取胜。通过重复设置硬件资源，大幅度地提高计算机系统的性能。</a:t>
            </a:r>
            <a:endParaRPr lang="zh-CN" altLang="en-US" sz="2400" dirty="0"/>
          </a:p>
        </p:txBody>
      </p:sp>
      <p:grpSp>
        <p:nvGrpSpPr>
          <p:cNvPr id="41" name="Group 4"/>
          <p:cNvGrpSpPr>
            <a:grpSpLocks/>
          </p:cNvGrpSpPr>
          <p:nvPr/>
        </p:nvGrpSpPr>
        <p:grpSpPr bwMode="auto">
          <a:xfrm>
            <a:off x="2581772" y="3340100"/>
            <a:ext cx="3097212" cy="639763"/>
            <a:chOff x="1037" y="2075"/>
            <a:chExt cx="1951" cy="403"/>
          </a:xfrm>
        </p:grpSpPr>
        <p:sp>
          <p:nvSpPr>
            <p:cNvPr id="42" name="Rectangle 5"/>
            <p:cNvSpPr>
              <a:spLocks noChangeArrowheads="1"/>
            </p:cNvSpPr>
            <p:nvPr/>
          </p:nvSpPr>
          <p:spPr bwMode="auto">
            <a:xfrm>
              <a:off x="1037" y="2075"/>
              <a:ext cx="590" cy="91"/>
            </a:xfrm>
            <a:prstGeom prst="rect">
              <a:avLst/>
            </a:prstGeom>
            <a:solidFill>
              <a:srgbClr val="3333CC"/>
            </a:solidFill>
            <a:ln w="127000"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取指</a:t>
              </a:r>
              <a:r>
                <a:rPr kumimoji="1" lang="en-US" altLang="zh-CN" sz="1600" b="1">
                  <a:solidFill>
                    <a:schemeClr val="bg1"/>
                  </a:solidFill>
                  <a:latin typeface="Times New Roman" pitchFamily="18" charset="0"/>
                </a:rPr>
                <a:t>1</a:t>
              </a:r>
            </a:p>
          </p:txBody>
        </p:sp>
        <p:sp>
          <p:nvSpPr>
            <p:cNvPr id="43" name="Rectangle 6"/>
            <p:cNvSpPr>
              <a:spLocks noChangeArrowheads="1"/>
            </p:cNvSpPr>
            <p:nvPr/>
          </p:nvSpPr>
          <p:spPr bwMode="auto">
            <a:xfrm>
              <a:off x="1037" y="2387"/>
              <a:ext cx="590" cy="91"/>
            </a:xfrm>
            <a:prstGeom prst="rect">
              <a:avLst/>
            </a:prstGeom>
            <a:solidFill>
              <a:srgbClr val="FF0000"/>
            </a:solidFill>
            <a:ln w="1270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取指</a:t>
              </a:r>
              <a:r>
                <a:rPr kumimoji="1" lang="en-US" altLang="zh-CN" sz="1600" b="1">
                  <a:solidFill>
                    <a:schemeClr val="bg1"/>
                  </a:solidFill>
                  <a:latin typeface="Times New Roman" pitchFamily="18" charset="0"/>
                </a:rPr>
                <a:t>2</a:t>
              </a:r>
            </a:p>
          </p:txBody>
        </p:sp>
        <p:sp>
          <p:nvSpPr>
            <p:cNvPr id="44" name="Rectangle 7"/>
            <p:cNvSpPr>
              <a:spLocks noChangeArrowheads="1"/>
            </p:cNvSpPr>
            <p:nvPr/>
          </p:nvSpPr>
          <p:spPr bwMode="auto">
            <a:xfrm>
              <a:off x="1718" y="2075"/>
              <a:ext cx="590" cy="91"/>
            </a:xfrm>
            <a:prstGeom prst="rect">
              <a:avLst/>
            </a:prstGeom>
            <a:solidFill>
              <a:srgbClr val="3333CC"/>
            </a:solidFill>
            <a:ln w="127000"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分析</a:t>
              </a:r>
              <a:r>
                <a:rPr kumimoji="1" lang="en-US" altLang="zh-CN" sz="1600" b="1">
                  <a:solidFill>
                    <a:schemeClr val="bg1"/>
                  </a:solidFill>
                  <a:latin typeface="Times New Roman" pitchFamily="18" charset="0"/>
                </a:rPr>
                <a:t>1</a:t>
              </a:r>
            </a:p>
          </p:txBody>
        </p:sp>
        <p:sp>
          <p:nvSpPr>
            <p:cNvPr id="45" name="Rectangle 8"/>
            <p:cNvSpPr>
              <a:spLocks noChangeArrowheads="1"/>
            </p:cNvSpPr>
            <p:nvPr/>
          </p:nvSpPr>
          <p:spPr bwMode="auto">
            <a:xfrm>
              <a:off x="1718" y="2387"/>
              <a:ext cx="590" cy="91"/>
            </a:xfrm>
            <a:prstGeom prst="rect">
              <a:avLst/>
            </a:prstGeom>
            <a:solidFill>
              <a:srgbClr val="FF0000"/>
            </a:solidFill>
            <a:ln w="1270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分析</a:t>
              </a:r>
              <a:r>
                <a:rPr kumimoji="1" lang="en-US" altLang="zh-CN" sz="1600" b="1">
                  <a:solidFill>
                    <a:schemeClr val="bg1"/>
                  </a:solidFill>
                  <a:latin typeface="Times New Roman" pitchFamily="18" charset="0"/>
                </a:rPr>
                <a:t>2</a:t>
              </a:r>
            </a:p>
          </p:txBody>
        </p:sp>
        <p:sp>
          <p:nvSpPr>
            <p:cNvPr id="46" name="Rectangle 9"/>
            <p:cNvSpPr>
              <a:spLocks noChangeArrowheads="1"/>
            </p:cNvSpPr>
            <p:nvPr/>
          </p:nvSpPr>
          <p:spPr bwMode="auto">
            <a:xfrm>
              <a:off x="2398" y="2075"/>
              <a:ext cx="590" cy="91"/>
            </a:xfrm>
            <a:prstGeom prst="rect">
              <a:avLst/>
            </a:prstGeom>
            <a:solidFill>
              <a:srgbClr val="3333CC"/>
            </a:solidFill>
            <a:ln w="127000"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执行</a:t>
              </a:r>
              <a:r>
                <a:rPr kumimoji="1" lang="en-US" altLang="zh-CN" sz="1600" b="1">
                  <a:solidFill>
                    <a:schemeClr val="bg1"/>
                  </a:solidFill>
                  <a:latin typeface="Times New Roman" pitchFamily="18" charset="0"/>
                </a:rPr>
                <a:t>1</a:t>
              </a:r>
            </a:p>
          </p:txBody>
        </p:sp>
        <p:sp>
          <p:nvSpPr>
            <p:cNvPr id="47" name="Rectangle 10"/>
            <p:cNvSpPr>
              <a:spLocks noChangeArrowheads="1"/>
            </p:cNvSpPr>
            <p:nvPr/>
          </p:nvSpPr>
          <p:spPr bwMode="auto">
            <a:xfrm>
              <a:off x="2398" y="2387"/>
              <a:ext cx="590" cy="91"/>
            </a:xfrm>
            <a:prstGeom prst="rect">
              <a:avLst/>
            </a:prstGeom>
            <a:solidFill>
              <a:srgbClr val="FF0000"/>
            </a:solidFill>
            <a:ln w="1270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600" b="1">
                  <a:solidFill>
                    <a:schemeClr val="bg1"/>
                  </a:solidFill>
                  <a:latin typeface="Times New Roman" pitchFamily="18" charset="0"/>
                </a:rPr>
                <a:t>执行</a:t>
              </a:r>
              <a:r>
                <a:rPr kumimoji="1" lang="en-US" altLang="zh-CN" sz="1600" b="1">
                  <a:solidFill>
                    <a:schemeClr val="bg1"/>
                  </a:solidFill>
                  <a:latin typeface="Times New Roman" pitchFamily="18" charset="0"/>
                </a:rPr>
                <a:t>2</a:t>
              </a:r>
              <a:endParaRPr kumimoji="1" lang="en-US" altLang="zh-CN" sz="1600" b="1">
                <a:latin typeface="Times New Roman" pitchFamily="18" charset="0"/>
              </a:endParaRPr>
            </a:p>
          </p:txBody>
        </p:sp>
      </p:grpSp>
      <p:sp>
        <p:nvSpPr>
          <p:cNvPr id="48" name="Text Box 11"/>
          <p:cNvSpPr txBox="1">
            <a:spLocks noChangeArrowheads="1"/>
          </p:cNvSpPr>
          <p:nvPr/>
        </p:nvSpPr>
        <p:spPr bwMode="auto">
          <a:xfrm>
            <a:off x="683568" y="4419600"/>
            <a:ext cx="7704856"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chemeClr val="tx1"/>
                </a:solidFill>
                <a:prstDash val="sysDot"/>
                <a:miter lim="800000"/>
                <a:headEnd type="none" w="lg" len="me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defRPr kumimoji="1" sz="2400">
                <a:solidFill>
                  <a:schemeClr val="tx1"/>
                </a:solidFill>
                <a:latin typeface="Times New Roman" pitchFamily="18" charset="0"/>
                <a:ea typeface="宋体" pitchFamily="2" charset="-122"/>
              </a:defRPr>
            </a:lvl1pPr>
            <a:lvl2pPr marL="449263" indent="450850" algn="l">
              <a:defRPr kumimoji="1" sz="2400">
                <a:solidFill>
                  <a:schemeClr val="tx1"/>
                </a:solidFill>
                <a:latin typeface="Times New Roman" pitchFamily="18" charset="0"/>
                <a:ea typeface="宋体" pitchFamily="2" charset="-122"/>
              </a:defRPr>
            </a:lvl2pPr>
            <a:lvl3pPr marL="1636713" indent="-457200" algn="l">
              <a:defRPr kumimoji="1" sz="2400">
                <a:solidFill>
                  <a:schemeClr val="tx1"/>
                </a:solidFill>
                <a:latin typeface="Times New Roman" pitchFamily="18" charset="0"/>
                <a:ea typeface="宋体" pitchFamily="2" charset="-122"/>
              </a:defRPr>
            </a:lvl3pPr>
            <a:lvl4pPr marL="2273300" indent="-457200" algn="l">
              <a:defRPr kumimoji="1" sz="2400">
                <a:solidFill>
                  <a:schemeClr val="tx1"/>
                </a:solidFill>
                <a:latin typeface="Times New Roman" pitchFamily="18" charset="0"/>
                <a:ea typeface="宋体" pitchFamily="2" charset="-122"/>
              </a:defRPr>
            </a:lvl4pPr>
            <a:lvl5pPr marL="2909888" indent="-457200" algn="l">
              <a:defRPr kumimoji="1" sz="2400">
                <a:solidFill>
                  <a:schemeClr val="tx1"/>
                </a:solidFill>
                <a:latin typeface="Times New Roman" pitchFamily="18" charset="0"/>
                <a:ea typeface="宋体" pitchFamily="2" charset="-122"/>
              </a:defRPr>
            </a:lvl5pPr>
            <a:lvl6pPr marL="3367088" indent="-457200" fontAlgn="base">
              <a:spcBef>
                <a:spcPct val="0"/>
              </a:spcBef>
              <a:spcAft>
                <a:spcPct val="0"/>
              </a:spcAft>
              <a:defRPr kumimoji="1" sz="2400">
                <a:solidFill>
                  <a:schemeClr val="tx1"/>
                </a:solidFill>
                <a:latin typeface="Times New Roman" pitchFamily="18" charset="0"/>
                <a:ea typeface="宋体" pitchFamily="2" charset="-122"/>
              </a:defRPr>
            </a:lvl6pPr>
            <a:lvl7pPr marL="3824288" indent="-457200" fontAlgn="base">
              <a:spcBef>
                <a:spcPct val="0"/>
              </a:spcBef>
              <a:spcAft>
                <a:spcPct val="0"/>
              </a:spcAft>
              <a:defRPr kumimoji="1" sz="2400">
                <a:solidFill>
                  <a:schemeClr val="tx1"/>
                </a:solidFill>
                <a:latin typeface="Times New Roman" pitchFamily="18" charset="0"/>
                <a:ea typeface="宋体" pitchFamily="2" charset="-122"/>
              </a:defRPr>
            </a:lvl7pPr>
            <a:lvl8pPr marL="4281488" indent="-457200" fontAlgn="base">
              <a:spcBef>
                <a:spcPct val="0"/>
              </a:spcBef>
              <a:spcAft>
                <a:spcPct val="0"/>
              </a:spcAft>
              <a:defRPr kumimoji="1" sz="2400">
                <a:solidFill>
                  <a:schemeClr val="tx1"/>
                </a:solidFill>
                <a:latin typeface="Times New Roman" pitchFamily="18" charset="0"/>
                <a:ea typeface="宋体" pitchFamily="2" charset="-122"/>
              </a:defRPr>
            </a:lvl8pPr>
            <a:lvl9pPr marL="4738688"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b="1" dirty="0">
                <a:solidFill>
                  <a:schemeClr val="folHlink"/>
                </a:solidFill>
                <a:latin typeface="宋体" pitchFamily="2" charset="-122"/>
              </a:rPr>
              <a:t>3. </a:t>
            </a:r>
            <a:r>
              <a:rPr kumimoji="0" lang="zh-CN" altLang="en-US" b="1" dirty="0">
                <a:solidFill>
                  <a:schemeClr val="folHlink"/>
                </a:solidFill>
                <a:latin typeface="宋体" pitchFamily="2" charset="-122"/>
              </a:rPr>
              <a:t>资源共享</a:t>
            </a:r>
          </a:p>
          <a:p>
            <a:pPr lvl="1"/>
            <a:r>
              <a:rPr lang="zh-CN" altLang="en-US" b="1" dirty="0"/>
              <a:t>  这是一种</a:t>
            </a:r>
            <a:r>
              <a:rPr lang="zh-CN" altLang="en-US" b="1" dirty="0">
                <a:solidFill>
                  <a:srgbClr val="CC0099"/>
                </a:solidFill>
              </a:rPr>
              <a:t>软件方法</a:t>
            </a:r>
            <a:r>
              <a:rPr lang="zh-CN" altLang="en-US" b="1" dirty="0"/>
              <a:t>，它使多个任务按一定时间顺序轮流使用同一套硬件设备。</a:t>
            </a:r>
          </a:p>
          <a:p>
            <a:pPr lvl="1"/>
            <a:r>
              <a:rPr lang="zh-CN" altLang="en-US" b="1" dirty="0"/>
              <a:t>   例如：多道程序、分时系统</a:t>
            </a:r>
          </a:p>
        </p:txBody>
      </p:sp>
    </p:spTree>
    <p:extLst>
      <p:ext uri="{BB962C8B-B14F-4D97-AF65-F5344CB8AC3E}">
        <p14:creationId xmlns:p14="http://schemas.microsoft.com/office/powerpoint/2010/main" val="3666795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49</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4.3</a:t>
            </a:r>
            <a:r>
              <a:rPr lang="zh-CN" altLang="en-US" sz="2400" dirty="0"/>
              <a:t>提高向量处理机性能的常用</a:t>
            </a:r>
            <a:r>
              <a:rPr lang="zh-CN" altLang="en-US" sz="2400" dirty="0" smtClean="0"/>
              <a:t>技术</a:t>
            </a:r>
            <a:r>
              <a:rPr lang="en-US" altLang="zh-CN" sz="2400" dirty="0"/>
              <a:t/>
            </a:r>
            <a:br>
              <a:rPr lang="en-US" altLang="zh-CN" sz="2400" dirty="0"/>
            </a:br>
            <a:r>
              <a:rPr lang="en-US" altLang="zh-CN" sz="2400" dirty="0"/>
              <a:t>&gt;&gt;&gt;</a:t>
            </a:r>
            <a:r>
              <a:rPr lang="zh-CN" altLang="en-US" sz="2400" dirty="0"/>
              <a:t>链接技术</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descr="Rectangle: Click to edit Master text styles&#10;Second level&#10;Third level&#10;Fourth level&#10;Fifth level"/>
          <p:cNvSpPr txBox="1">
            <a:spLocks noChangeArrowheads="1"/>
          </p:cNvSpPr>
          <p:nvPr/>
        </p:nvSpPr>
        <p:spPr>
          <a:xfrm>
            <a:off x="25880" y="1011494"/>
            <a:ext cx="9145016" cy="53698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30000"/>
              </a:lnSpc>
              <a:buFont typeface="Wingdings" pitchFamily="2" charset="2"/>
              <a:buNone/>
            </a:pPr>
            <a:r>
              <a:rPr lang="zh-CN" altLang="en-US" dirty="0" smtClean="0">
                <a:latin typeface="宋体" pitchFamily="2" charset="-122"/>
                <a:ea typeface="宋体" pitchFamily="2" charset="-122"/>
              </a:rPr>
              <a:t>例</a:t>
            </a:r>
            <a:r>
              <a:rPr lang="en-US" altLang="zh-CN" dirty="0" smtClean="0">
                <a:latin typeface="宋体" pitchFamily="2" charset="-122"/>
                <a:ea typeface="宋体" pitchFamily="2" charset="-122"/>
              </a:rPr>
              <a:t>4.2</a:t>
            </a:r>
            <a:r>
              <a:rPr lang="en-US" altLang="zh-CN" dirty="0" smtClean="0">
                <a:solidFill>
                  <a:srgbClr val="000000"/>
                </a:solidFill>
                <a:latin typeface="宋体" pitchFamily="2" charset="-122"/>
                <a:ea typeface="宋体" pitchFamily="2" charset="-122"/>
              </a:rPr>
              <a:t> </a:t>
            </a:r>
            <a:r>
              <a:rPr lang="zh-CN" altLang="en-US" dirty="0" smtClean="0">
                <a:solidFill>
                  <a:srgbClr val="000000"/>
                </a:solidFill>
                <a:latin typeface="宋体" pitchFamily="2" charset="-122"/>
                <a:ea typeface="宋体" pitchFamily="2" charset="-122"/>
              </a:rPr>
              <a:t>在</a:t>
            </a:r>
            <a:r>
              <a:rPr lang="en-US" altLang="zh-CN" dirty="0" smtClean="0">
                <a:solidFill>
                  <a:srgbClr val="9933FF"/>
                </a:solidFill>
                <a:latin typeface="宋体" pitchFamily="2" charset="-122"/>
                <a:ea typeface="宋体" pitchFamily="2" charset="-122"/>
              </a:rPr>
              <a:t>CRAY-1</a:t>
            </a:r>
            <a:r>
              <a:rPr lang="zh-CN" altLang="en-US" dirty="0" smtClean="0">
                <a:solidFill>
                  <a:srgbClr val="000000"/>
                </a:solidFill>
                <a:latin typeface="宋体" pitchFamily="2" charset="-122"/>
                <a:ea typeface="宋体" pitchFamily="2" charset="-122"/>
              </a:rPr>
              <a:t>上用链接技术进行向量运算</a:t>
            </a:r>
          </a:p>
          <a:p>
            <a:pPr marL="457200" indent="-457200">
              <a:lnSpc>
                <a:spcPct val="130000"/>
              </a:lnSpc>
              <a:buFont typeface="Wingdings" pitchFamily="2" charset="2"/>
              <a:buNone/>
            </a:pPr>
            <a:r>
              <a:rPr lang="zh-CN" altLang="en-US" sz="2000" dirty="0" smtClean="0">
                <a:solidFill>
                  <a:srgbClr val="008000"/>
                </a:solidFill>
                <a:latin typeface="宋体" pitchFamily="2" charset="-122"/>
                <a:ea typeface="宋体" pitchFamily="2" charset="-122"/>
              </a:rPr>
              <a:t>                        </a:t>
            </a:r>
            <a:r>
              <a:rPr lang="en-US" altLang="zh-CN" sz="2000" dirty="0" smtClean="0">
                <a:solidFill>
                  <a:srgbClr val="9933FF"/>
                </a:solidFill>
                <a:latin typeface="宋体" pitchFamily="2" charset="-122"/>
                <a:ea typeface="宋体" pitchFamily="2" charset="-122"/>
              </a:rPr>
              <a:t>D=A×</a:t>
            </a:r>
            <a:r>
              <a:rPr lang="zh-CN" altLang="en-US" sz="2000" dirty="0" smtClean="0">
                <a:solidFill>
                  <a:srgbClr val="9933FF"/>
                </a:solidFill>
                <a:latin typeface="宋体" pitchFamily="2" charset="-122"/>
                <a:ea typeface="宋体" pitchFamily="2" charset="-122"/>
              </a:rPr>
              <a:t>（</a:t>
            </a:r>
            <a:r>
              <a:rPr lang="en-US" altLang="zh-CN" sz="2000" dirty="0" err="1" smtClean="0">
                <a:solidFill>
                  <a:srgbClr val="9933FF"/>
                </a:solidFill>
                <a:latin typeface="宋体" pitchFamily="2" charset="-122"/>
                <a:ea typeface="宋体" pitchFamily="2" charset="-122"/>
              </a:rPr>
              <a:t>B+C</a:t>
            </a:r>
            <a:r>
              <a:rPr lang="zh-CN" altLang="en-US" sz="2000" dirty="0" smtClean="0">
                <a:solidFill>
                  <a:srgbClr val="9933FF"/>
                </a:solidFill>
                <a:latin typeface="宋体" pitchFamily="2" charset="-122"/>
                <a:ea typeface="宋体" pitchFamily="2" charset="-122"/>
              </a:rPr>
              <a:t>）</a:t>
            </a:r>
          </a:p>
          <a:p>
            <a:pPr marL="457200" indent="-457200">
              <a:lnSpc>
                <a:spcPct val="130000"/>
              </a:lnSpc>
              <a:buFont typeface="Wingdings" pitchFamily="2" charset="2"/>
              <a:buNone/>
            </a:pPr>
            <a:r>
              <a:rPr lang="zh-CN" altLang="en-US" sz="2000" dirty="0" smtClean="0">
                <a:solidFill>
                  <a:srgbClr val="000000"/>
                </a:solidFill>
                <a:latin typeface="宋体" pitchFamily="2" charset="-122"/>
                <a:ea typeface="宋体" pitchFamily="2" charset="-122"/>
              </a:rPr>
              <a:t>       假设向量长度</a:t>
            </a:r>
            <a:r>
              <a:rPr lang="en-US" altLang="zh-CN" sz="2000" dirty="0" err="1" smtClean="0">
                <a:solidFill>
                  <a:srgbClr val="9933FF"/>
                </a:solidFill>
                <a:latin typeface="宋体" pitchFamily="2" charset="-122"/>
                <a:ea typeface="宋体" pitchFamily="2" charset="-122"/>
              </a:rPr>
              <a:t>N≤64</a:t>
            </a:r>
            <a:r>
              <a:rPr lang="zh-CN" altLang="en-US" sz="2000" dirty="0" smtClean="0">
                <a:solidFill>
                  <a:srgbClr val="000000"/>
                </a:solidFill>
                <a:latin typeface="宋体" pitchFamily="2" charset="-122"/>
                <a:ea typeface="宋体" pitchFamily="2" charset="-122"/>
              </a:rPr>
              <a:t>，向量元素为浮点数，且向量</a:t>
            </a:r>
            <a:r>
              <a:rPr lang="en-US" altLang="zh-CN" sz="2000" dirty="0" smtClean="0">
                <a:solidFill>
                  <a:srgbClr val="9933FF"/>
                </a:solidFill>
                <a:latin typeface="宋体" pitchFamily="2" charset="-122"/>
                <a:ea typeface="宋体" pitchFamily="2" charset="-122"/>
              </a:rPr>
              <a:t>B</a:t>
            </a:r>
            <a:r>
              <a:rPr lang="zh-CN" altLang="en-US" sz="2000" dirty="0" smtClean="0">
                <a:solidFill>
                  <a:srgbClr val="9933FF"/>
                </a:solidFill>
                <a:latin typeface="宋体" pitchFamily="2" charset="-122"/>
                <a:ea typeface="宋体" pitchFamily="2" charset="-122"/>
              </a:rPr>
              <a:t>、</a:t>
            </a:r>
            <a:r>
              <a:rPr lang="en-US" altLang="zh-CN" sz="2000" dirty="0" smtClean="0">
                <a:solidFill>
                  <a:srgbClr val="9933FF"/>
                </a:solidFill>
                <a:latin typeface="宋体" pitchFamily="2" charset="-122"/>
                <a:ea typeface="宋体" pitchFamily="2" charset="-122"/>
              </a:rPr>
              <a:t>C</a:t>
            </a:r>
            <a:r>
              <a:rPr lang="zh-CN" altLang="en-US" sz="2000" dirty="0" smtClean="0">
                <a:solidFill>
                  <a:srgbClr val="000000"/>
                </a:solidFill>
                <a:latin typeface="宋体" pitchFamily="2" charset="-122"/>
                <a:ea typeface="宋体" pitchFamily="2" charset="-122"/>
              </a:rPr>
              <a:t>已存放在</a:t>
            </a:r>
            <a:r>
              <a:rPr lang="en-US" altLang="zh-CN" sz="2000" dirty="0" err="1" smtClean="0">
                <a:solidFill>
                  <a:srgbClr val="9933FF"/>
                </a:solidFill>
                <a:latin typeface="宋体" pitchFamily="2" charset="-122"/>
                <a:ea typeface="宋体" pitchFamily="2" charset="-122"/>
              </a:rPr>
              <a:t>V</a:t>
            </a:r>
            <a:r>
              <a:rPr lang="en-US" altLang="zh-CN" sz="2000" baseline="-25000" dirty="0" err="1" smtClean="0">
                <a:solidFill>
                  <a:srgbClr val="9933FF"/>
                </a:solidFill>
                <a:latin typeface="宋体" pitchFamily="2" charset="-122"/>
                <a:ea typeface="宋体" pitchFamily="2" charset="-122"/>
              </a:rPr>
              <a:t>0</a:t>
            </a:r>
            <a:r>
              <a:rPr lang="zh-CN" altLang="en-US" sz="2000" dirty="0" smtClean="0">
                <a:solidFill>
                  <a:srgbClr val="000000"/>
                </a:solidFill>
                <a:latin typeface="宋体" pitchFamily="2" charset="-122"/>
                <a:ea typeface="宋体" pitchFamily="2" charset="-122"/>
              </a:rPr>
              <a:t>和</a:t>
            </a:r>
            <a:r>
              <a:rPr lang="en-US" altLang="zh-CN" sz="2000" dirty="0" err="1" smtClean="0">
                <a:solidFill>
                  <a:srgbClr val="9933FF"/>
                </a:solidFill>
                <a:latin typeface="宋体" pitchFamily="2" charset="-122"/>
                <a:ea typeface="宋体" pitchFamily="2" charset="-122"/>
              </a:rPr>
              <a:t>V</a:t>
            </a:r>
            <a:r>
              <a:rPr lang="en-US" altLang="zh-CN" sz="2000" baseline="-25000" dirty="0" err="1" smtClean="0">
                <a:solidFill>
                  <a:srgbClr val="9933FF"/>
                </a:solidFill>
                <a:latin typeface="宋体" pitchFamily="2" charset="-122"/>
                <a:ea typeface="宋体" pitchFamily="2" charset="-122"/>
              </a:rPr>
              <a:t>1</a:t>
            </a:r>
            <a:r>
              <a:rPr lang="zh-CN" altLang="en-US" sz="2000" dirty="0" smtClean="0">
                <a:solidFill>
                  <a:srgbClr val="000000"/>
                </a:solidFill>
                <a:latin typeface="宋体" pitchFamily="2" charset="-122"/>
                <a:ea typeface="宋体" pitchFamily="2" charset="-122"/>
              </a:rPr>
              <a:t>中。</a:t>
            </a:r>
          </a:p>
          <a:p>
            <a:pPr marL="457200" indent="-457200">
              <a:lnSpc>
                <a:spcPct val="130000"/>
              </a:lnSpc>
              <a:buFont typeface="Wingdings" pitchFamily="2" charset="2"/>
              <a:buNone/>
            </a:pPr>
            <a:r>
              <a:rPr lang="zh-CN" altLang="en-US" sz="2000" dirty="0" smtClean="0">
                <a:solidFill>
                  <a:srgbClr val="000000"/>
                </a:solidFill>
                <a:latin typeface="宋体" pitchFamily="2" charset="-122"/>
                <a:ea typeface="宋体" pitchFamily="2" charset="-122"/>
              </a:rPr>
              <a:t>       画出链接示意图，并分析非链接执行和链接执行两种情况下的执行时间。</a:t>
            </a:r>
          </a:p>
          <a:p>
            <a:pPr marL="457200" indent="-457200">
              <a:lnSpc>
                <a:spcPct val="130000"/>
              </a:lnSpc>
              <a:buFont typeface="Wingdings" pitchFamily="2" charset="2"/>
              <a:buNone/>
            </a:pPr>
            <a:r>
              <a:rPr lang="zh-CN" altLang="en-US" dirty="0" smtClean="0">
                <a:latin typeface="宋体" pitchFamily="2" charset="-122"/>
                <a:ea typeface="宋体" pitchFamily="2" charset="-122"/>
              </a:rPr>
              <a:t>解</a:t>
            </a:r>
            <a:r>
              <a:rPr lang="zh-CN" altLang="en-US" sz="2000" dirty="0" smtClean="0">
                <a:latin typeface="宋体" pitchFamily="2" charset="-122"/>
                <a:ea typeface="宋体" pitchFamily="2" charset="-122"/>
              </a:rPr>
              <a:t>  </a:t>
            </a:r>
            <a:r>
              <a:rPr lang="zh-CN" altLang="en-US" dirty="0" smtClean="0">
                <a:latin typeface="宋体" pitchFamily="2" charset="-122"/>
                <a:ea typeface="宋体" pitchFamily="2" charset="-122"/>
              </a:rPr>
              <a:t>用以下三条向量完成上述运算：</a:t>
            </a:r>
          </a:p>
          <a:p>
            <a:pPr lvl="2">
              <a:lnSpc>
                <a:spcPct val="130000"/>
              </a:lnSpc>
              <a:buFont typeface="Wingdings" pitchFamily="2" charset="2"/>
              <a:buNone/>
            </a:pPr>
            <a:r>
              <a:rPr lang="zh-CN" altLang="en-US" dirty="0" smtClean="0">
                <a:solidFill>
                  <a:srgbClr val="FF33CC"/>
                </a:solidFill>
                <a:latin typeface="宋体" pitchFamily="2" charset="-122"/>
              </a:rPr>
              <a:t> </a:t>
            </a:r>
            <a:r>
              <a:rPr lang="en-US" altLang="zh-CN" dirty="0" err="1" smtClean="0">
                <a:solidFill>
                  <a:srgbClr val="FF33CC"/>
                </a:solidFill>
                <a:latin typeface="宋体" pitchFamily="2" charset="-122"/>
              </a:rPr>
              <a:t>V</a:t>
            </a:r>
            <a:r>
              <a:rPr lang="en-US" altLang="zh-CN" baseline="-25000" dirty="0" err="1" smtClean="0">
                <a:solidFill>
                  <a:srgbClr val="FF33CC"/>
                </a:solidFill>
                <a:latin typeface="宋体" pitchFamily="2" charset="-122"/>
              </a:rPr>
              <a:t>3</a:t>
            </a:r>
            <a:r>
              <a:rPr lang="en-US" altLang="zh-CN" baseline="-25000" dirty="0" smtClean="0">
                <a:solidFill>
                  <a:srgbClr val="FF33CC"/>
                </a:solidFill>
                <a:latin typeface="宋体" pitchFamily="2" charset="-122"/>
              </a:rPr>
              <a:t> </a:t>
            </a:r>
            <a:r>
              <a:rPr lang="en-US" altLang="zh-CN" dirty="0" smtClean="0">
                <a:latin typeface="宋体" pitchFamily="2" charset="-122"/>
              </a:rPr>
              <a:t>← </a:t>
            </a:r>
            <a:r>
              <a:rPr lang="zh-CN" altLang="en-US" dirty="0" smtClean="0">
                <a:latin typeface="宋体" pitchFamily="2" charset="-122"/>
              </a:rPr>
              <a:t>存储器	</a:t>
            </a:r>
            <a:r>
              <a:rPr lang="en-US" altLang="zh-CN" dirty="0" smtClean="0">
                <a:latin typeface="宋体" pitchFamily="2" charset="-122"/>
              </a:rPr>
              <a:t>// </a:t>
            </a:r>
            <a:r>
              <a:rPr lang="zh-CN" altLang="en-US" dirty="0" smtClean="0">
                <a:latin typeface="宋体" pitchFamily="2" charset="-122"/>
              </a:rPr>
              <a:t>访存取向量</a:t>
            </a:r>
            <a:r>
              <a:rPr lang="en-US" altLang="zh-CN" dirty="0" smtClean="0">
                <a:latin typeface="宋体" pitchFamily="2" charset="-122"/>
              </a:rPr>
              <a:t>A</a:t>
            </a:r>
          </a:p>
          <a:p>
            <a:pPr lvl="2">
              <a:lnSpc>
                <a:spcPct val="130000"/>
              </a:lnSpc>
              <a:buFont typeface="Wingdings" pitchFamily="2" charset="2"/>
              <a:buNone/>
            </a:pPr>
            <a:r>
              <a:rPr lang="en-US" altLang="zh-CN" dirty="0" smtClean="0">
                <a:solidFill>
                  <a:srgbClr val="008000"/>
                </a:solidFill>
                <a:latin typeface="宋体" pitchFamily="2" charset="-122"/>
              </a:rPr>
              <a:t> </a:t>
            </a:r>
            <a:r>
              <a:rPr lang="en-US" altLang="zh-CN" dirty="0" err="1" smtClean="0">
                <a:solidFill>
                  <a:srgbClr val="008000"/>
                </a:solidFill>
                <a:latin typeface="宋体" pitchFamily="2" charset="-122"/>
              </a:rPr>
              <a:t>V</a:t>
            </a:r>
            <a:r>
              <a:rPr lang="en-US" altLang="zh-CN" baseline="-25000" dirty="0" err="1" smtClean="0">
                <a:solidFill>
                  <a:srgbClr val="008000"/>
                </a:solidFill>
                <a:latin typeface="宋体" pitchFamily="2" charset="-122"/>
              </a:rPr>
              <a:t>2</a:t>
            </a:r>
            <a:r>
              <a:rPr lang="en-US" altLang="zh-CN" baseline="-25000" dirty="0" smtClean="0">
                <a:solidFill>
                  <a:srgbClr val="008000"/>
                </a:solidFill>
                <a:latin typeface="宋体" pitchFamily="2" charset="-122"/>
              </a:rPr>
              <a:t> </a:t>
            </a:r>
            <a:r>
              <a:rPr lang="en-US" altLang="zh-CN" dirty="0" smtClean="0">
                <a:latin typeface="宋体" pitchFamily="2" charset="-122"/>
              </a:rPr>
              <a:t>← </a:t>
            </a:r>
            <a:r>
              <a:rPr lang="en-US" altLang="zh-CN" dirty="0" err="1" smtClean="0">
                <a:latin typeface="宋体" pitchFamily="2" charset="-122"/>
              </a:rPr>
              <a:t>V</a:t>
            </a:r>
            <a:r>
              <a:rPr lang="en-US" altLang="zh-CN" baseline="-25000" dirty="0" err="1" smtClean="0">
                <a:latin typeface="宋体" pitchFamily="2" charset="-122"/>
              </a:rPr>
              <a:t>0</a:t>
            </a:r>
            <a:r>
              <a:rPr lang="en-US" altLang="zh-CN" baseline="-25000" dirty="0" smtClean="0">
                <a:latin typeface="宋体" pitchFamily="2" charset="-122"/>
              </a:rPr>
              <a:t> </a:t>
            </a:r>
            <a:r>
              <a:rPr lang="zh-CN" altLang="en-US" dirty="0" smtClean="0">
                <a:latin typeface="宋体" pitchFamily="2" charset="-122"/>
              </a:rPr>
              <a:t>＋ </a:t>
            </a:r>
            <a:r>
              <a:rPr lang="en-US" altLang="zh-CN" dirty="0" err="1" smtClean="0">
                <a:latin typeface="宋体" pitchFamily="2" charset="-122"/>
              </a:rPr>
              <a:t>V</a:t>
            </a:r>
            <a:r>
              <a:rPr lang="en-US" altLang="zh-CN" baseline="-25000" dirty="0" err="1" smtClean="0">
                <a:latin typeface="宋体" pitchFamily="2" charset="-122"/>
              </a:rPr>
              <a:t>1</a:t>
            </a:r>
            <a:r>
              <a:rPr lang="en-US" altLang="zh-CN" dirty="0" smtClean="0">
                <a:latin typeface="宋体" pitchFamily="2" charset="-122"/>
              </a:rPr>
              <a:t>     // </a:t>
            </a:r>
            <a:r>
              <a:rPr lang="zh-CN" altLang="en-US" dirty="0" smtClean="0">
                <a:latin typeface="宋体" pitchFamily="2" charset="-122"/>
              </a:rPr>
              <a:t>向量</a:t>
            </a:r>
            <a:r>
              <a:rPr lang="en-US" altLang="zh-CN" dirty="0" smtClean="0">
                <a:latin typeface="宋体" pitchFamily="2" charset="-122"/>
              </a:rPr>
              <a:t>B</a:t>
            </a:r>
            <a:r>
              <a:rPr lang="zh-CN" altLang="en-US" dirty="0" smtClean="0">
                <a:latin typeface="宋体" pitchFamily="2" charset="-122"/>
              </a:rPr>
              <a:t>和向量</a:t>
            </a:r>
            <a:r>
              <a:rPr lang="en-US" altLang="zh-CN" dirty="0" smtClean="0">
                <a:latin typeface="宋体" pitchFamily="2" charset="-122"/>
              </a:rPr>
              <a:t>C</a:t>
            </a:r>
            <a:r>
              <a:rPr lang="zh-CN" altLang="en-US" dirty="0" smtClean="0">
                <a:latin typeface="宋体" pitchFamily="2" charset="-122"/>
              </a:rPr>
              <a:t>进行浮点加</a:t>
            </a:r>
          </a:p>
          <a:p>
            <a:pPr lvl="2">
              <a:lnSpc>
                <a:spcPct val="130000"/>
              </a:lnSpc>
              <a:buFont typeface="Wingdings" pitchFamily="2" charset="2"/>
              <a:buNone/>
            </a:pPr>
            <a:r>
              <a:rPr lang="zh-CN" altLang="en-US" dirty="0" smtClean="0">
                <a:latin typeface="宋体" pitchFamily="2" charset="-122"/>
              </a:rPr>
              <a:t> </a:t>
            </a:r>
            <a:r>
              <a:rPr lang="en-US" altLang="zh-CN" dirty="0" err="1" smtClean="0">
                <a:latin typeface="宋体" pitchFamily="2" charset="-122"/>
              </a:rPr>
              <a:t>V</a:t>
            </a:r>
            <a:r>
              <a:rPr lang="en-US" altLang="zh-CN" baseline="-25000" dirty="0" err="1" smtClean="0">
                <a:latin typeface="宋体" pitchFamily="2" charset="-122"/>
              </a:rPr>
              <a:t>4</a:t>
            </a:r>
            <a:r>
              <a:rPr lang="en-US" altLang="zh-CN" baseline="-25000" dirty="0" smtClean="0">
                <a:latin typeface="宋体" pitchFamily="2" charset="-122"/>
              </a:rPr>
              <a:t> </a:t>
            </a:r>
            <a:r>
              <a:rPr lang="en-US" altLang="zh-CN" dirty="0" smtClean="0">
                <a:latin typeface="宋体" pitchFamily="2" charset="-122"/>
              </a:rPr>
              <a:t>← </a:t>
            </a:r>
            <a:r>
              <a:rPr lang="en-US" altLang="zh-CN" dirty="0" err="1" smtClean="0">
                <a:solidFill>
                  <a:srgbClr val="008000"/>
                </a:solidFill>
                <a:latin typeface="宋体" pitchFamily="2" charset="-122"/>
              </a:rPr>
              <a:t>V</a:t>
            </a:r>
            <a:r>
              <a:rPr lang="en-US" altLang="zh-CN" baseline="-25000" dirty="0" err="1" smtClean="0">
                <a:solidFill>
                  <a:srgbClr val="008000"/>
                </a:solidFill>
                <a:latin typeface="宋体" pitchFamily="2" charset="-122"/>
              </a:rPr>
              <a:t>2</a:t>
            </a:r>
            <a:r>
              <a:rPr lang="en-US" altLang="zh-CN" baseline="-25000" dirty="0" smtClean="0">
                <a:solidFill>
                  <a:srgbClr val="008000"/>
                </a:solidFill>
                <a:latin typeface="宋体" pitchFamily="2" charset="-122"/>
              </a:rPr>
              <a:t> </a:t>
            </a:r>
            <a:r>
              <a:rPr lang="en-US" altLang="zh-CN" dirty="0" smtClean="0">
                <a:latin typeface="宋体" pitchFamily="2" charset="-122"/>
              </a:rPr>
              <a:t>× </a:t>
            </a:r>
            <a:r>
              <a:rPr lang="en-US" altLang="zh-CN" dirty="0" err="1" smtClean="0">
                <a:solidFill>
                  <a:srgbClr val="FF33CC"/>
                </a:solidFill>
                <a:latin typeface="宋体" pitchFamily="2" charset="-122"/>
              </a:rPr>
              <a:t>V</a:t>
            </a:r>
            <a:r>
              <a:rPr lang="en-US" altLang="zh-CN" baseline="-25000" dirty="0" err="1" smtClean="0">
                <a:solidFill>
                  <a:srgbClr val="FF33CC"/>
                </a:solidFill>
                <a:latin typeface="宋体" pitchFamily="2" charset="-122"/>
              </a:rPr>
              <a:t>3</a:t>
            </a:r>
            <a:r>
              <a:rPr lang="en-US" altLang="zh-CN" dirty="0" smtClean="0">
                <a:latin typeface="宋体" pitchFamily="2" charset="-122"/>
              </a:rPr>
              <a:t>	// </a:t>
            </a:r>
            <a:r>
              <a:rPr lang="zh-CN" altLang="en-US" dirty="0" smtClean="0">
                <a:latin typeface="宋体" pitchFamily="2" charset="-122"/>
              </a:rPr>
              <a:t>浮点乘，结果存入</a:t>
            </a:r>
            <a:r>
              <a:rPr lang="en-US" altLang="zh-CN" dirty="0" err="1" smtClean="0">
                <a:latin typeface="宋体" pitchFamily="2" charset="-122"/>
              </a:rPr>
              <a:t>V</a:t>
            </a:r>
            <a:r>
              <a:rPr lang="en-US" altLang="zh-CN" baseline="-25000" dirty="0" err="1" smtClean="0">
                <a:latin typeface="宋体" pitchFamily="2" charset="-122"/>
              </a:rPr>
              <a:t>4</a:t>
            </a:r>
            <a:endParaRPr lang="en-US" altLang="zh-CN" baseline="-25000" dirty="0">
              <a:latin typeface="宋体" pitchFamily="2" charset="-122"/>
            </a:endParaRPr>
          </a:p>
        </p:txBody>
      </p:sp>
    </p:spTree>
    <p:extLst>
      <p:ext uri="{BB962C8B-B14F-4D97-AF65-F5344CB8AC3E}">
        <p14:creationId xmlns:p14="http://schemas.microsoft.com/office/powerpoint/2010/main" val="16493803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50</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4.3</a:t>
            </a:r>
            <a:r>
              <a:rPr lang="zh-CN" altLang="en-US" sz="2400" dirty="0"/>
              <a:t>提高向量处理机性能的常用</a:t>
            </a:r>
            <a:r>
              <a:rPr lang="zh-CN" altLang="en-US" sz="2400" dirty="0" smtClean="0"/>
              <a:t>技术</a:t>
            </a:r>
            <a:r>
              <a:rPr lang="en-US" altLang="zh-CN" sz="2400" dirty="0"/>
              <a:t/>
            </a:r>
            <a:br>
              <a:rPr lang="en-US" altLang="zh-CN" sz="2400" dirty="0"/>
            </a:br>
            <a:r>
              <a:rPr lang="en-US" altLang="zh-CN" sz="2400" dirty="0"/>
              <a:t>&gt;&gt;&gt;</a:t>
            </a:r>
            <a:r>
              <a:rPr lang="zh-CN" altLang="en-US" sz="2400" dirty="0"/>
              <a:t>链接技术</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10"/>
          <p:cNvGraphicFramePr>
            <a:graphicFrameLocks noGrp="1" noChangeAspect="1"/>
          </p:cNvGraphicFramePr>
          <p:nvPr>
            <p:ph idx="1"/>
            <p:extLst/>
          </p:nvPr>
        </p:nvGraphicFramePr>
        <p:xfrm>
          <a:off x="2230702" y="1017692"/>
          <a:ext cx="2820080" cy="5256213"/>
        </p:xfrm>
        <a:graphic>
          <a:graphicData uri="http://schemas.openxmlformats.org/presentationml/2006/ole">
            <mc:AlternateContent xmlns:mc="http://schemas.openxmlformats.org/markup-compatibility/2006">
              <mc:Choice xmlns:v="urn:schemas-microsoft-com:vml" Requires="v">
                <p:oleObj spid="_x0000_s37052" name="图片" r:id="rId4" imgW="2301840" imgH="4288680" progId="Word.Picture.8">
                  <p:embed/>
                </p:oleObj>
              </mc:Choice>
              <mc:Fallback>
                <p:oleObj name="图片" r:id="rId4" imgW="2301840" imgH="42886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0702" y="1017692"/>
                        <a:ext cx="2820080" cy="5256213"/>
                      </a:xfrm>
                      <a:prstGeom prst="rect">
                        <a:avLst/>
                      </a:prstGeom>
                      <a:noFill/>
                      <a:ln>
                        <a:noFill/>
                      </a:ln>
                      <a:effectLst/>
                    </p:spPr>
                  </p:pic>
                </p:oleObj>
              </mc:Fallback>
            </mc:AlternateContent>
          </a:graphicData>
        </a:graphic>
      </p:graphicFrame>
      <p:sp>
        <p:nvSpPr>
          <p:cNvPr id="11" name="Text Box 13"/>
          <p:cNvSpPr txBox="1">
            <a:spLocks noChangeArrowheads="1"/>
          </p:cNvSpPr>
          <p:nvPr/>
        </p:nvSpPr>
        <p:spPr bwMode="auto">
          <a:xfrm>
            <a:off x="5075858" y="2992283"/>
            <a:ext cx="549275"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ea typeface="宋体" pitchFamily="2" charset="-122"/>
              </a:rPr>
              <a:t>链接示意图</a:t>
            </a:r>
            <a:r>
              <a:rPr lang="zh-CN" altLang="en-US"/>
              <a:t> </a:t>
            </a:r>
          </a:p>
        </p:txBody>
      </p:sp>
      <p:pic>
        <p:nvPicPr>
          <p:cNvPr id="4188" name="Picture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1700" y="1147270"/>
            <a:ext cx="31623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1588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51</a:t>
            </a:fld>
            <a:endParaRPr lang="de-DE"/>
          </a:p>
        </p:txBody>
      </p:sp>
      <p:sp>
        <p:nvSpPr>
          <p:cNvPr id="7" name="标题 2"/>
          <p:cNvSpPr>
            <a:spLocks noGrp="1"/>
          </p:cNvSpPr>
          <p:nvPr>
            <p:ph type="title"/>
          </p:nvPr>
        </p:nvSpPr>
        <p:spPr>
          <a:xfrm>
            <a:off x="3302252" y="55258"/>
            <a:ext cx="5841747" cy="769441"/>
          </a:xfrm>
        </p:spPr>
        <p:txBody>
          <a:bodyPr>
            <a:normAutofit fontScale="90000"/>
          </a:bodyPr>
          <a:lstStyle/>
          <a:p>
            <a:r>
              <a:rPr lang="en-US" altLang="zh-CN" sz="2400" dirty="0" smtClean="0"/>
              <a:t>4.3</a:t>
            </a:r>
            <a:r>
              <a:rPr lang="zh-CN" altLang="en-US" sz="2400" dirty="0"/>
              <a:t>提高向量处理机性能的常用</a:t>
            </a:r>
            <a:r>
              <a:rPr lang="zh-CN" altLang="en-US" sz="2400" dirty="0" smtClean="0"/>
              <a:t>技术</a:t>
            </a:r>
            <a:r>
              <a:rPr lang="en-US" altLang="zh-CN" sz="2400" dirty="0"/>
              <a:t/>
            </a:r>
            <a:br>
              <a:rPr lang="en-US" altLang="zh-CN" sz="2400" dirty="0"/>
            </a:br>
            <a:r>
              <a:rPr lang="en-US" altLang="zh-CN" sz="2400" dirty="0"/>
              <a:t>&gt;&gt;&gt;</a:t>
            </a:r>
            <a:r>
              <a:rPr lang="zh-CN" altLang="en-US" sz="2400" dirty="0"/>
              <a:t>链接技术</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descr="Rectangle: Click to edit Master text styles&#10;Second level&#10;Third level&#10;Fourth level&#10;Fifth level"/>
          <p:cNvSpPr txBox="1">
            <a:spLocks noChangeArrowheads="1"/>
          </p:cNvSpPr>
          <p:nvPr/>
        </p:nvSpPr>
        <p:spPr>
          <a:xfrm>
            <a:off x="401187" y="1556792"/>
            <a:ext cx="8712968" cy="4953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5850" lvl="1" indent="-457200"/>
            <a:r>
              <a:rPr lang="en-US" altLang="zh-CN" dirty="0" smtClean="0">
                <a:solidFill>
                  <a:srgbClr val="9933FF"/>
                </a:solidFill>
                <a:latin typeface="黑体" pitchFamily="2" charset="-122"/>
              </a:rPr>
              <a:t>3</a:t>
            </a:r>
            <a:r>
              <a:rPr lang="zh-CN" altLang="en-US" dirty="0" smtClean="0">
                <a:latin typeface="黑体" pitchFamily="2" charset="-122"/>
              </a:rPr>
              <a:t>条指令全部用串行方法执行，则执行时间为：</a:t>
            </a:r>
            <a:endParaRPr lang="zh-CN" altLang="pt-PT" dirty="0" smtClean="0">
              <a:latin typeface="黑体" pitchFamily="2" charset="-122"/>
            </a:endParaRPr>
          </a:p>
          <a:p>
            <a:pPr marL="457200" indent="-457200">
              <a:buFont typeface="Wingdings" pitchFamily="2" charset="2"/>
              <a:buNone/>
            </a:pPr>
            <a:r>
              <a:rPr lang="pt-PT" altLang="zh-CN" dirty="0" smtClean="0">
                <a:solidFill>
                  <a:srgbClr val="008000"/>
                </a:solidFill>
              </a:rPr>
              <a:t>           </a:t>
            </a:r>
            <a:r>
              <a:rPr lang="pt-PT" altLang="zh-CN" sz="2000" dirty="0" smtClean="0">
                <a:latin typeface="宋体" pitchFamily="2" charset="-122"/>
                <a:ea typeface="宋体" pitchFamily="2" charset="-122"/>
              </a:rPr>
              <a:t>[</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1</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6</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1</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N</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1]</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1</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6</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1</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N</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1]</a:t>
            </a:r>
          </a:p>
          <a:p>
            <a:pPr marL="457200" indent="-457200">
              <a:buFont typeface="Wingdings" pitchFamily="2" charset="2"/>
              <a:buNone/>
            </a:pPr>
            <a:r>
              <a:rPr lang="zh-CN" altLang="pt-PT" sz="2000" dirty="0" smtClean="0">
                <a:latin typeface="宋体" pitchFamily="2" charset="-122"/>
                <a:ea typeface="宋体" pitchFamily="2" charset="-122"/>
              </a:rPr>
              <a:t>                   ＋</a:t>
            </a:r>
            <a:r>
              <a:rPr lang="pt-PT" altLang="zh-CN" sz="2000" dirty="0" smtClean="0">
                <a:latin typeface="宋体" pitchFamily="2" charset="-122"/>
                <a:ea typeface="宋体" pitchFamily="2" charset="-122"/>
              </a:rPr>
              <a:t>[</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1</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7</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1</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N</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1] = 3N </a:t>
            </a:r>
            <a:r>
              <a:rPr lang="zh-CN" altLang="pt-PT" sz="2000" dirty="0" smtClean="0">
                <a:latin typeface="宋体" pitchFamily="2" charset="-122"/>
                <a:ea typeface="宋体" pitchFamily="2" charset="-122"/>
              </a:rPr>
              <a:t>＋</a:t>
            </a:r>
            <a:r>
              <a:rPr lang="pt-PT" altLang="zh-CN" sz="2000" dirty="0" smtClean="0">
                <a:latin typeface="宋体" pitchFamily="2" charset="-122"/>
                <a:ea typeface="宋体" pitchFamily="2" charset="-122"/>
              </a:rPr>
              <a:t>22 </a:t>
            </a:r>
            <a:r>
              <a:rPr lang="zh-CN" altLang="pt-PT" sz="2000" dirty="0" smtClean="0">
                <a:latin typeface="宋体" pitchFamily="2" charset="-122"/>
                <a:ea typeface="宋体" pitchFamily="2" charset="-122"/>
              </a:rPr>
              <a:t>（拍）</a:t>
            </a:r>
          </a:p>
          <a:p>
            <a:pPr marL="1085850" lvl="1" indent="-457200"/>
            <a:r>
              <a:rPr lang="zh-CN" altLang="pt-PT" dirty="0" smtClean="0"/>
              <a:t>前两条指令并行执行，然后再串行执行第</a:t>
            </a:r>
            <a:r>
              <a:rPr lang="en-US" altLang="zh-CN" dirty="0" smtClean="0">
                <a:solidFill>
                  <a:srgbClr val="9933FF"/>
                </a:solidFill>
                <a:latin typeface="黑体" pitchFamily="2" charset="-122"/>
              </a:rPr>
              <a:t>3</a:t>
            </a:r>
            <a:r>
              <a:rPr lang="zh-CN" altLang="en-US" dirty="0" smtClean="0"/>
              <a:t>条指令，则执行时间为：</a:t>
            </a:r>
          </a:p>
          <a:p>
            <a:pPr marL="457200" indent="-457200">
              <a:buFont typeface="Wingdings" pitchFamily="2" charset="2"/>
              <a:buNone/>
            </a:pPr>
            <a:r>
              <a:rPr lang="zh-CN" altLang="en-US" dirty="0" smtClean="0">
                <a:solidFill>
                  <a:srgbClr val="008000"/>
                </a:solidFill>
              </a:rPr>
              <a:t>	      </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6</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7</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N</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1] </a:t>
            </a:r>
          </a:p>
          <a:p>
            <a:pPr marL="457200" indent="-457200">
              <a:buFont typeface="Wingdings" pitchFamily="2" charset="2"/>
              <a:buNone/>
            </a:pPr>
            <a:r>
              <a:rPr lang="en-US" altLang="zh-CN" sz="2000" dirty="0" smtClean="0">
                <a:latin typeface="宋体" pitchFamily="2" charset="-122"/>
                <a:ea typeface="宋体" pitchFamily="2" charset="-122"/>
              </a:rPr>
              <a:t>                                       = </a:t>
            </a:r>
            <a:r>
              <a:rPr lang="en-US" altLang="zh-CN" sz="2000" dirty="0" err="1" smtClean="0">
                <a:latin typeface="宋体" pitchFamily="2" charset="-122"/>
                <a:ea typeface="宋体" pitchFamily="2" charset="-122"/>
              </a:rPr>
              <a:t>2N</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15 </a:t>
            </a:r>
            <a:r>
              <a:rPr lang="zh-CN" altLang="en-US" sz="2000" dirty="0" smtClean="0">
                <a:latin typeface="宋体" pitchFamily="2" charset="-122"/>
                <a:ea typeface="宋体" pitchFamily="2" charset="-122"/>
              </a:rPr>
              <a:t>（拍）</a:t>
            </a:r>
          </a:p>
          <a:p>
            <a:pPr marL="1085850" lvl="1" indent="-457200"/>
            <a:r>
              <a:rPr lang="zh-CN" altLang="en-US" dirty="0" smtClean="0">
                <a:latin typeface="黑体" pitchFamily="2" charset="-122"/>
              </a:rPr>
              <a:t>第</a:t>
            </a:r>
            <a:r>
              <a:rPr lang="en-US" altLang="zh-CN" dirty="0" smtClean="0">
                <a:solidFill>
                  <a:srgbClr val="9933FF"/>
                </a:solidFill>
                <a:latin typeface="黑体" pitchFamily="2" charset="-122"/>
              </a:rPr>
              <a:t>1</a:t>
            </a:r>
            <a:r>
              <a:rPr lang="zh-CN" altLang="en-US" dirty="0" smtClean="0">
                <a:solidFill>
                  <a:srgbClr val="9933FF"/>
                </a:solidFill>
                <a:latin typeface="黑体" pitchFamily="2" charset="-122"/>
              </a:rPr>
              <a:t>、</a:t>
            </a:r>
            <a:r>
              <a:rPr lang="en-US" altLang="zh-CN" dirty="0" smtClean="0">
                <a:solidFill>
                  <a:srgbClr val="9933FF"/>
                </a:solidFill>
                <a:latin typeface="黑体" pitchFamily="2" charset="-122"/>
              </a:rPr>
              <a:t>2</a:t>
            </a:r>
            <a:r>
              <a:rPr lang="zh-CN" altLang="en-US" dirty="0" smtClean="0">
                <a:latin typeface="黑体" pitchFamily="2" charset="-122"/>
              </a:rPr>
              <a:t>条向量指令并行执行，并与第</a:t>
            </a:r>
            <a:r>
              <a:rPr lang="en-US" altLang="zh-CN" dirty="0" smtClean="0">
                <a:solidFill>
                  <a:srgbClr val="9933FF"/>
                </a:solidFill>
                <a:latin typeface="黑体" pitchFamily="2" charset="-122"/>
              </a:rPr>
              <a:t>3</a:t>
            </a:r>
            <a:r>
              <a:rPr lang="zh-CN" altLang="en-US" dirty="0" smtClean="0">
                <a:latin typeface="黑体" pitchFamily="2" charset="-122"/>
              </a:rPr>
              <a:t>条指令链接执行。 </a:t>
            </a:r>
          </a:p>
          <a:p>
            <a:pPr marL="1085850" lvl="1" indent="-457200">
              <a:lnSpc>
                <a:spcPct val="130000"/>
              </a:lnSpc>
              <a:buFont typeface="Wingdings" pitchFamily="2" charset="2"/>
              <a:buNone/>
            </a:pPr>
            <a:r>
              <a:rPr lang="zh-CN" altLang="en-US" sz="2000" dirty="0" smtClean="0">
                <a:solidFill>
                  <a:srgbClr val="E24C05"/>
                </a:solidFill>
                <a:latin typeface="宋体" pitchFamily="2" charset="-122"/>
                <a:ea typeface="宋体" pitchFamily="2" charset="-122"/>
              </a:rPr>
              <a:t>   </a:t>
            </a:r>
            <a:r>
              <a:rPr lang="en-US" altLang="zh-CN" sz="2000" dirty="0" smtClean="0">
                <a:solidFill>
                  <a:srgbClr val="E24C05"/>
                </a:solidFill>
                <a:latin typeface="宋体" pitchFamily="2" charset="-122"/>
                <a:ea typeface="宋体" pitchFamily="2" charset="-122"/>
              </a:rPr>
              <a:t>[</a:t>
            </a:r>
            <a:r>
              <a:rPr lang="zh-CN" altLang="en-US" sz="2000" dirty="0" smtClean="0">
                <a:solidFill>
                  <a:srgbClr val="E24C05"/>
                </a:solidFill>
                <a:latin typeface="宋体" pitchFamily="2" charset="-122"/>
                <a:ea typeface="宋体" pitchFamily="2" charset="-122"/>
              </a:rPr>
              <a:t>（</a:t>
            </a:r>
            <a:r>
              <a:rPr lang="en-US" altLang="zh-CN" sz="2000" dirty="0" smtClean="0">
                <a:solidFill>
                  <a:srgbClr val="E24C05"/>
                </a:solidFill>
                <a:latin typeface="宋体" pitchFamily="2" charset="-122"/>
                <a:ea typeface="宋体" pitchFamily="2" charset="-122"/>
              </a:rPr>
              <a:t>1</a:t>
            </a:r>
            <a:r>
              <a:rPr lang="zh-CN" altLang="en-US" sz="2000" dirty="0" smtClean="0">
                <a:solidFill>
                  <a:srgbClr val="E24C05"/>
                </a:solidFill>
                <a:latin typeface="宋体" pitchFamily="2" charset="-122"/>
                <a:ea typeface="宋体" pitchFamily="2" charset="-122"/>
              </a:rPr>
              <a:t>＋</a:t>
            </a:r>
            <a:r>
              <a:rPr lang="en-US" altLang="zh-CN" sz="2000" dirty="0" smtClean="0">
                <a:solidFill>
                  <a:srgbClr val="E24C05"/>
                </a:solidFill>
                <a:latin typeface="宋体" pitchFamily="2" charset="-122"/>
                <a:ea typeface="宋体" pitchFamily="2" charset="-122"/>
              </a:rPr>
              <a:t>6</a:t>
            </a:r>
            <a:r>
              <a:rPr lang="zh-CN" altLang="en-US" sz="2000" dirty="0" smtClean="0">
                <a:solidFill>
                  <a:srgbClr val="E24C05"/>
                </a:solidFill>
                <a:latin typeface="宋体" pitchFamily="2" charset="-122"/>
                <a:ea typeface="宋体" pitchFamily="2" charset="-122"/>
              </a:rPr>
              <a:t>＋</a:t>
            </a:r>
            <a:r>
              <a:rPr lang="en-US" altLang="zh-CN" sz="2000" dirty="0" smtClean="0">
                <a:solidFill>
                  <a:srgbClr val="E24C05"/>
                </a:solidFill>
                <a:latin typeface="宋体" pitchFamily="2" charset="-122"/>
                <a:ea typeface="宋体" pitchFamily="2" charset="-122"/>
              </a:rPr>
              <a:t>1</a:t>
            </a:r>
            <a:r>
              <a:rPr lang="zh-CN" altLang="en-US" sz="2000" dirty="0" smtClean="0">
                <a:solidFill>
                  <a:srgbClr val="E24C05"/>
                </a:solidFill>
                <a:latin typeface="宋体" pitchFamily="2" charset="-122"/>
                <a:ea typeface="宋体" pitchFamily="2" charset="-122"/>
              </a:rPr>
              <a:t>）</a:t>
            </a:r>
            <a:r>
              <a:rPr lang="en-US" altLang="zh-CN" sz="2000" dirty="0" smtClean="0">
                <a:solidFill>
                  <a:srgbClr val="E24C05"/>
                </a:solidFill>
                <a:latin typeface="宋体" pitchFamily="2" charset="-122"/>
                <a:ea typeface="宋体" pitchFamily="2" charset="-122"/>
              </a:rPr>
              <a:t>]</a:t>
            </a:r>
            <a:r>
              <a:rPr lang="zh-CN" altLang="en-US" sz="2000" dirty="0" smtClean="0">
                <a:solidFill>
                  <a:srgbClr val="E24C05"/>
                </a:solidFill>
                <a:latin typeface="宋体" pitchFamily="2" charset="-122"/>
                <a:ea typeface="宋体" pitchFamily="2" charset="-122"/>
              </a:rPr>
              <a:t>＋ </a:t>
            </a:r>
            <a:r>
              <a:rPr lang="en-US" altLang="zh-CN" sz="2000" dirty="0" smtClean="0">
                <a:solidFill>
                  <a:srgbClr val="E24C05"/>
                </a:solidFill>
                <a:latin typeface="宋体" pitchFamily="2" charset="-122"/>
                <a:ea typeface="宋体" pitchFamily="2" charset="-122"/>
              </a:rPr>
              <a:t>[</a:t>
            </a:r>
            <a:r>
              <a:rPr lang="zh-CN" altLang="en-US" sz="2000" dirty="0" smtClean="0">
                <a:solidFill>
                  <a:srgbClr val="E24C05"/>
                </a:solidFill>
                <a:latin typeface="宋体" pitchFamily="2" charset="-122"/>
                <a:ea typeface="宋体" pitchFamily="2" charset="-122"/>
              </a:rPr>
              <a:t>（</a:t>
            </a:r>
            <a:r>
              <a:rPr lang="en-US" altLang="zh-CN" sz="2000" dirty="0" smtClean="0">
                <a:solidFill>
                  <a:srgbClr val="E24C05"/>
                </a:solidFill>
                <a:latin typeface="宋体" pitchFamily="2" charset="-122"/>
                <a:ea typeface="宋体" pitchFamily="2" charset="-122"/>
              </a:rPr>
              <a:t>1</a:t>
            </a:r>
            <a:r>
              <a:rPr lang="zh-CN" altLang="en-US" sz="2000" dirty="0" smtClean="0">
                <a:solidFill>
                  <a:srgbClr val="E24C05"/>
                </a:solidFill>
                <a:latin typeface="宋体" pitchFamily="2" charset="-122"/>
                <a:ea typeface="宋体" pitchFamily="2" charset="-122"/>
              </a:rPr>
              <a:t>＋</a:t>
            </a:r>
            <a:r>
              <a:rPr lang="en-US" altLang="zh-CN" sz="2000" dirty="0" smtClean="0">
                <a:solidFill>
                  <a:srgbClr val="E24C05"/>
                </a:solidFill>
                <a:latin typeface="宋体" pitchFamily="2" charset="-122"/>
                <a:ea typeface="宋体" pitchFamily="2" charset="-122"/>
              </a:rPr>
              <a:t>7</a:t>
            </a:r>
            <a:r>
              <a:rPr lang="zh-CN" altLang="en-US" sz="2000" dirty="0" smtClean="0">
                <a:solidFill>
                  <a:srgbClr val="E24C05"/>
                </a:solidFill>
                <a:latin typeface="宋体" pitchFamily="2" charset="-122"/>
                <a:ea typeface="宋体" pitchFamily="2" charset="-122"/>
              </a:rPr>
              <a:t>＋</a:t>
            </a:r>
            <a:r>
              <a:rPr lang="en-US" altLang="zh-CN" sz="2000" dirty="0" smtClean="0">
                <a:solidFill>
                  <a:srgbClr val="E24C05"/>
                </a:solidFill>
                <a:latin typeface="宋体" pitchFamily="2" charset="-122"/>
                <a:ea typeface="宋体" pitchFamily="2" charset="-122"/>
              </a:rPr>
              <a:t>1</a:t>
            </a:r>
            <a:r>
              <a:rPr lang="zh-CN" altLang="en-US" sz="2000" dirty="0" smtClean="0">
                <a:solidFill>
                  <a:srgbClr val="E24C05"/>
                </a:solidFill>
                <a:latin typeface="宋体" pitchFamily="2" charset="-122"/>
                <a:ea typeface="宋体" pitchFamily="2" charset="-122"/>
              </a:rPr>
              <a:t>）</a:t>
            </a:r>
            <a:r>
              <a:rPr lang="en-US" altLang="zh-CN" sz="2000" dirty="0" smtClean="0">
                <a:solidFill>
                  <a:srgbClr val="E24C05"/>
                </a:solidFill>
                <a:latin typeface="宋体" pitchFamily="2" charset="-122"/>
                <a:ea typeface="宋体" pitchFamily="2" charset="-122"/>
              </a:rPr>
              <a:t>] </a:t>
            </a:r>
            <a:r>
              <a:rPr lang="zh-CN" altLang="en-US" sz="2000" dirty="0" smtClean="0">
                <a:solidFill>
                  <a:srgbClr val="E24C05"/>
                </a:solidFill>
                <a:latin typeface="宋体" pitchFamily="2" charset="-122"/>
                <a:ea typeface="宋体" pitchFamily="2" charset="-122"/>
              </a:rPr>
              <a:t>＋（</a:t>
            </a:r>
            <a:r>
              <a:rPr lang="en-US" altLang="zh-CN" sz="2000" dirty="0" smtClean="0">
                <a:solidFill>
                  <a:srgbClr val="E24C05"/>
                </a:solidFill>
                <a:latin typeface="宋体" pitchFamily="2" charset="-122"/>
                <a:ea typeface="宋体" pitchFamily="2" charset="-122"/>
              </a:rPr>
              <a:t>N</a:t>
            </a:r>
            <a:r>
              <a:rPr lang="zh-CN" altLang="en-US" sz="2000" dirty="0" smtClean="0">
                <a:solidFill>
                  <a:srgbClr val="E24C05"/>
                </a:solidFill>
                <a:latin typeface="宋体" pitchFamily="2" charset="-122"/>
                <a:ea typeface="宋体" pitchFamily="2" charset="-122"/>
              </a:rPr>
              <a:t>－</a:t>
            </a:r>
            <a:r>
              <a:rPr lang="en-US" altLang="zh-CN" sz="2000" dirty="0" smtClean="0">
                <a:solidFill>
                  <a:srgbClr val="E24C05"/>
                </a:solidFill>
                <a:latin typeface="宋体" pitchFamily="2" charset="-122"/>
                <a:ea typeface="宋体" pitchFamily="2" charset="-122"/>
              </a:rPr>
              <a:t>1</a:t>
            </a:r>
            <a:r>
              <a:rPr lang="zh-CN" altLang="en-US" sz="2000" dirty="0" smtClean="0">
                <a:solidFill>
                  <a:srgbClr val="E24C05"/>
                </a:solidFill>
                <a:latin typeface="宋体" pitchFamily="2" charset="-122"/>
                <a:ea typeface="宋体" pitchFamily="2" charset="-122"/>
              </a:rPr>
              <a:t>）</a:t>
            </a:r>
          </a:p>
          <a:p>
            <a:pPr marL="1085850" lvl="1" indent="-457200">
              <a:lnSpc>
                <a:spcPct val="130000"/>
              </a:lnSpc>
              <a:buFont typeface="Wingdings" pitchFamily="2" charset="2"/>
              <a:buNone/>
            </a:pPr>
            <a:r>
              <a:rPr lang="zh-CN" altLang="en-US" sz="2000" dirty="0" smtClean="0">
                <a:solidFill>
                  <a:srgbClr val="E24C05"/>
                </a:solidFill>
                <a:latin typeface="宋体" pitchFamily="2" charset="-122"/>
                <a:ea typeface="宋体" pitchFamily="2" charset="-122"/>
              </a:rPr>
              <a:t>                                  </a:t>
            </a:r>
            <a:r>
              <a:rPr lang="en-US" altLang="zh-CN" sz="2000" dirty="0" smtClean="0">
                <a:solidFill>
                  <a:srgbClr val="E24C05"/>
                </a:solidFill>
                <a:latin typeface="宋体" pitchFamily="2" charset="-122"/>
                <a:ea typeface="宋体" pitchFamily="2" charset="-122"/>
              </a:rPr>
              <a:t>= N</a:t>
            </a:r>
            <a:r>
              <a:rPr lang="zh-CN" altLang="en-US" sz="2000" dirty="0" smtClean="0">
                <a:solidFill>
                  <a:srgbClr val="E24C05"/>
                </a:solidFill>
                <a:latin typeface="宋体" pitchFamily="2" charset="-122"/>
                <a:ea typeface="宋体" pitchFamily="2" charset="-122"/>
              </a:rPr>
              <a:t>＋</a:t>
            </a:r>
            <a:r>
              <a:rPr lang="en-US" altLang="zh-CN" sz="2000" dirty="0" smtClean="0">
                <a:solidFill>
                  <a:srgbClr val="E24C05"/>
                </a:solidFill>
                <a:latin typeface="宋体" pitchFamily="2" charset="-122"/>
                <a:ea typeface="宋体" pitchFamily="2" charset="-122"/>
              </a:rPr>
              <a:t>16 </a:t>
            </a:r>
            <a:r>
              <a:rPr lang="zh-CN" altLang="en-US" sz="2000" dirty="0" smtClean="0">
                <a:solidFill>
                  <a:srgbClr val="E24C05"/>
                </a:solidFill>
                <a:latin typeface="宋体" pitchFamily="2" charset="-122"/>
                <a:ea typeface="宋体" pitchFamily="2" charset="-122"/>
              </a:rPr>
              <a:t>（拍）</a:t>
            </a:r>
          </a:p>
          <a:p>
            <a:pPr marL="1085850" lvl="1" indent="-457200"/>
            <a:endParaRPr lang="en-US" altLang="zh-CN" dirty="0">
              <a:latin typeface="黑体" pitchFamily="2" charset="-122"/>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6128"/>
            <a:ext cx="2448272" cy="150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7279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52</a:t>
            </a:fld>
            <a:endParaRPr lang="de-DE"/>
          </a:p>
        </p:txBody>
      </p:sp>
      <p:sp>
        <p:nvSpPr>
          <p:cNvPr id="7" name="标题 2"/>
          <p:cNvSpPr>
            <a:spLocks noGrp="1"/>
          </p:cNvSpPr>
          <p:nvPr>
            <p:ph type="title"/>
          </p:nvPr>
        </p:nvSpPr>
        <p:spPr>
          <a:xfrm>
            <a:off x="3302252" y="55258"/>
            <a:ext cx="5841747" cy="769441"/>
          </a:xfrm>
        </p:spPr>
        <p:txBody>
          <a:bodyPr>
            <a:normAutofit/>
          </a:bodyPr>
          <a:lstStyle/>
          <a:p>
            <a:r>
              <a:rPr lang="en-US" altLang="zh-CN" sz="2400" dirty="0" smtClean="0"/>
              <a:t>4.4</a:t>
            </a:r>
            <a:r>
              <a:rPr lang="zh-CN" altLang="en-US" sz="2400" dirty="0"/>
              <a:t>向量处理机的性能评价</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179512" y="1037114"/>
            <a:ext cx="8856984" cy="55602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indent="-457200"/>
            <a:r>
              <a:rPr lang="zh-CN" altLang="en-US" dirty="0">
                <a:solidFill>
                  <a:srgbClr val="0000CC"/>
                </a:solidFill>
                <a:latin typeface="黑体" pitchFamily="2" charset="-122"/>
              </a:rPr>
              <a:t>向量处理机的</a:t>
            </a:r>
            <a:r>
              <a:rPr lang="zh-CN" altLang="en-US" dirty="0" smtClean="0">
                <a:solidFill>
                  <a:srgbClr val="0000CC"/>
                </a:solidFill>
                <a:latin typeface="黑体" pitchFamily="2" charset="-122"/>
              </a:rPr>
              <a:t>性能评价</a:t>
            </a:r>
            <a:endParaRPr lang="en-US" altLang="zh-CN" dirty="0" smtClean="0">
              <a:solidFill>
                <a:srgbClr val="0000CC"/>
              </a:solidFill>
              <a:latin typeface="黑体" pitchFamily="2" charset="-122"/>
            </a:endParaRPr>
          </a:p>
          <a:p>
            <a:pPr marL="1085850" lvl="1" indent="-457200"/>
            <a:r>
              <a:rPr lang="zh-CN" altLang="en-US" dirty="0">
                <a:solidFill>
                  <a:srgbClr val="0000CC"/>
                </a:solidFill>
                <a:latin typeface="黑体" pitchFamily="2" charset="-122"/>
              </a:rPr>
              <a:t>向量指令的处理时间</a:t>
            </a:r>
            <a:r>
              <a:rPr lang="en-US" altLang="zh-CN" dirty="0" err="1">
                <a:solidFill>
                  <a:srgbClr val="0000CC"/>
                </a:solidFill>
                <a:latin typeface="黑体" pitchFamily="2" charset="-122"/>
              </a:rPr>
              <a:t>T</a:t>
            </a:r>
            <a:r>
              <a:rPr lang="en-US" altLang="zh-CN" baseline="-25000" dirty="0" err="1">
                <a:solidFill>
                  <a:srgbClr val="0000CC"/>
                </a:solidFill>
                <a:latin typeface="黑体" pitchFamily="2" charset="-122"/>
              </a:rPr>
              <a:t>vp</a:t>
            </a:r>
            <a:endParaRPr lang="en-US" altLang="zh-CN" baseline="-25000" dirty="0">
              <a:solidFill>
                <a:srgbClr val="0000CC"/>
              </a:solidFill>
              <a:latin typeface="黑体" pitchFamily="2" charset="-122"/>
            </a:endParaRPr>
          </a:p>
          <a:p>
            <a:pPr marL="1085850" lvl="1" indent="-457200"/>
            <a:endParaRPr lang="zh-CN" altLang="en-US" dirty="0"/>
          </a:p>
        </p:txBody>
      </p:sp>
      <p:sp>
        <p:nvSpPr>
          <p:cNvPr id="10" name="Rectangle 3" descr="Rectangle: Click to edit Master text styles&#10;Second level&#10;Third level&#10;Fourth level&#10;Fifth level"/>
          <p:cNvSpPr txBox="1">
            <a:spLocks noChangeArrowheads="1"/>
          </p:cNvSpPr>
          <p:nvPr/>
        </p:nvSpPr>
        <p:spPr>
          <a:xfrm>
            <a:off x="72008" y="2132856"/>
            <a:ext cx="8964488" cy="432048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None/>
            </a:pPr>
            <a:r>
              <a:rPr lang="zh-CN" altLang="en-US" dirty="0" smtClean="0">
                <a:latin typeface="宋体" pitchFamily="2" charset="-122"/>
                <a:ea typeface="宋体" pitchFamily="2" charset="-122"/>
              </a:rPr>
              <a:t>例</a:t>
            </a:r>
            <a:r>
              <a:rPr lang="en-US" altLang="zh-CN" dirty="0" smtClean="0">
                <a:latin typeface="宋体" pitchFamily="2" charset="-122"/>
                <a:ea typeface="宋体" pitchFamily="2" charset="-122"/>
              </a:rPr>
              <a:t>4.4</a:t>
            </a:r>
            <a:r>
              <a:rPr lang="en-US" altLang="zh-CN" dirty="0" smtClean="0">
                <a:solidFill>
                  <a:srgbClr val="000000"/>
                </a:solidFill>
                <a:latin typeface="宋体" pitchFamily="2" charset="-122"/>
                <a:ea typeface="宋体" pitchFamily="2" charset="-122"/>
              </a:rPr>
              <a:t> </a:t>
            </a:r>
            <a:r>
              <a:rPr lang="zh-CN" altLang="en-US" sz="2000" dirty="0" smtClean="0">
                <a:solidFill>
                  <a:srgbClr val="000000"/>
                </a:solidFill>
                <a:latin typeface="宋体" pitchFamily="2" charset="-122"/>
                <a:ea typeface="宋体" pitchFamily="2" charset="-122"/>
              </a:rPr>
              <a:t>假设每种向量功能部件只有一个，</a:t>
            </a:r>
            <a:r>
              <a:rPr lang="zh-CN" altLang="en-US" sz="2000" dirty="0" smtClean="0">
                <a:solidFill>
                  <a:srgbClr val="080808"/>
                </a:solidFill>
                <a:ea typeface="宋体" pitchFamily="2" charset="-122"/>
              </a:rPr>
              <a:t>而且不考虑向量链接，</a:t>
            </a:r>
            <a:r>
              <a:rPr lang="zh-CN" altLang="en-US" sz="2000" dirty="0" smtClean="0">
                <a:solidFill>
                  <a:srgbClr val="000000"/>
                </a:solidFill>
                <a:latin typeface="宋体" pitchFamily="2" charset="-122"/>
                <a:ea typeface="宋体" pitchFamily="2" charset="-122"/>
              </a:rPr>
              <a:t>那么下面的一组向量指令能分成几个编队？</a:t>
            </a:r>
          </a:p>
          <a:p>
            <a:pPr lvl="2">
              <a:buFont typeface="Wingdings" pitchFamily="2" charset="2"/>
              <a:buNone/>
            </a:pPr>
            <a:r>
              <a:rPr lang="zh-CN" altLang="en-US" sz="2000" dirty="0" smtClean="0">
                <a:latin typeface="宋体" pitchFamily="2" charset="-122"/>
              </a:rPr>
              <a:t>  </a:t>
            </a:r>
            <a:r>
              <a:rPr lang="en-US" altLang="zh-CN" sz="2000" dirty="0" smtClean="0">
                <a:latin typeface="宋体" pitchFamily="2" charset="-122"/>
              </a:rPr>
              <a:t>LV        </a:t>
            </a:r>
            <a:r>
              <a:rPr lang="en-US" altLang="zh-CN" sz="2000" dirty="0" err="1" smtClean="0">
                <a:latin typeface="宋体" pitchFamily="2" charset="-122"/>
              </a:rPr>
              <a:t>V1</a:t>
            </a:r>
            <a:r>
              <a:rPr lang="zh-CN" altLang="en-US" sz="2000" dirty="0" smtClean="0">
                <a:latin typeface="宋体" pitchFamily="2" charset="-122"/>
              </a:rPr>
              <a:t>，</a:t>
            </a:r>
            <a:r>
              <a:rPr lang="en-US" altLang="zh-CN" sz="2000" dirty="0" smtClean="0">
                <a:latin typeface="宋体" pitchFamily="2" charset="-122"/>
              </a:rPr>
              <a:t>Rx        </a:t>
            </a:r>
            <a:r>
              <a:rPr lang="en-US" altLang="zh-CN" sz="2000" dirty="0" smtClean="0">
                <a:latin typeface="Times New Roman" pitchFamily="18" charset="0"/>
              </a:rPr>
              <a:t>// </a:t>
            </a:r>
            <a:r>
              <a:rPr lang="zh-CN" altLang="en-US" sz="2000" dirty="0" smtClean="0">
                <a:latin typeface="Times New Roman" pitchFamily="18" charset="0"/>
              </a:rPr>
              <a:t>取向量</a:t>
            </a:r>
            <a:r>
              <a:rPr lang="en-US" altLang="zh-CN" sz="2000" dirty="0" smtClean="0">
                <a:latin typeface="Times New Roman" pitchFamily="18" charset="0"/>
              </a:rPr>
              <a:t>x</a:t>
            </a:r>
            <a:r>
              <a:rPr lang="en-US" altLang="zh-CN" sz="2000" dirty="0" smtClean="0"/>
              <a:t> </a:t>
            </a:r>
            <a:endParaRPr lang="en-US" altLang="zh-CN" sz="2000" dirty="0" smtClean="0">
              <a:latin typeface="宋体" pitchFamily="2" charset="-122"/>
            </a:endParaRPr>
          </a:p>
          <a:p>
            <a:pPr lvl="2">
              <a:buFont typeface="Wingdings" pitchFamily="2" charset="2"/>
              <a:buNone/>
            </a:pPr>
            <a:r>
              <a:rPr lang="en-US" altLang="zh-CN" sz="2000" dirty="0" smtClean="0">
                <a:latin typeface="宋体" pitchFamily="2" charset="-122"/>
              </a:rPr>
              <a:t>  </a:t>
            </a:r>
            <a:r>
              <a:rPr lang="en-US" altLang="zh-CN" sz="2000" dirty="0" err="1" smtClean="0">
                <a:latin typeface="宋体" pitchFamily="2" charset="-122"/>
              </a:rPr>
              <a:t>MULTSV</a:t>
            </a:r>
            <a:r>
              <a:rPr lang="en-US" altLang="zh-CN" sz="2000" dirty="0" smtClean="0">
                <a:latin typeface="宋体" pitchFamily="2" charset="-122"/>
              </a:rPr>
              <a:t>    </a:t>
            </a:r>
            <a:r>
              <a:rPr lang="en-US" altLang="zh-CN" sz="2000" dirty="0" err="1" smtClean="0">
                <a:latin typeface="宋体" pitchFamily="2" charset="-122"/>
              </a:rPr>
              <a:t>V2</a:t>
            </a:r>
            <a:r>
              <a:rPr lang="zh-CN" altLang="en-US" sz="2000" dirty="0" smtClean="0">
                <a:latin typeface="宋体" pitchFamily="2" charset="-122"/>
              </a:rPr>
              <a:t>，</a:t>
            </a:r>
            <a:r>
              <a:rPr lang="en-US" altLang="zh-CN" sz="2000" dirty="0" err="1" smtClean="0">
                <a:latin typeface="宋体" pitchFamily="2" charset="-122"/>
              </a:rPr>
              <a:t>R0</a:t>
            </a:r>
            <a:r>
              <a:rPr lang="zh-CN" altLang="en-US" sz="2000" dirty="0" smtClean="0">
                <a:latin typeface="宋体" pitchFamily="2" charset="-122"/>
              </a:rPr>
              <a:t>，</a:t>
            </a:r>
            <a:r>
              <a:rPr lang="en-US" altLang="zh-CN" sz="2000" dirty="0" err="1" smtClean="0">
                <a:latin typeface="宋体" pitchFamily="2" charset="-122"/>
              </a:rPr>
              <a:t>V1</a:t>
            </a:r>
            <a:r>
              <a:rPr lang="en-US" altLang="zh-CN" sz="2000" dirty="0" smtClean="0">
                <a:latin typeface="宋体" pitchFamily="2" charset="-122"/>
              </a:rPr>
              <a:t>    </a:t>
            </a:r>
            <a:r>
              <a:rPr lang="en-US" altLang="zh-CN" sz="2000" dirty="0" smtClean="0">
                <a:solidFill>
                  <a:srgbClr val="080808"/>
                </a:solidFill>
                <a:latin typeface="Times New Roman" pitchFamily="18" charset="0"/>
              </a:rPr>
              <a:t>// </a:t>
            </a:r>
            <a:r>
              <a:rPr lang="zh-CN" altLang="en-US" sz="2000" dirty="0" smtClean="0">
                <a:solidFill>
                  <a:srgbClr val="080808"/>
                </a:solidFill>
                <a:latin typeface="Times New Roman" pitchFamily="18" charset="0"/>
              </a:rPr>
              <a:t>向量</a:t>
            </a:r>
            <a:r>
              <a:rPr lang="en-US" altLang="zh-CN" sz="2000" dirty="0" smtClean="0">
                <a:solidFill>
                  <a:srgbClr val="080808"/>
                </a:solidFill>
                <a:latin typeface="Times New Roman" pitchFamily="18" charset="0"/>
              </a:rPr>
              <a:t>x</a:t>
            </a:r>
            <a:r>
              <a:rPr lang="zh-CN" altLang="en-US" sz="2000" dirty="0" smtClean="0">
                <a:solidFill>
                  <a:srgbClr val="080808"/>
                </a:solidFill>
                <a:latin typeface="Times New Roman" pitchFamily="18" charset="0"/>
              </a:rPr>
              <a:t>和标量（</a:t>
            </a:r>
            <a:r>
              <a:rPr lang="en-US" altLang="zh-CN" sz="2000" dirty="0" err="1" smtClean="0">
                <a:solidFill>
                  <a:srgbClr val="080808"/>
                </a:solidFill>
                <a:latin typeface="Times New Roman" pitchFamily="18" charset="0"/>
              </a:rPr>
              <a:t>R0</a:t>
            </a:r>
            <a:r>
              <a:rPr lang="zh-CN" altLang="en-US" sz="2000" dirty="0" smtClean="0">
                <a:solidFill>
                  <a:srgbClr val="080808"/>
                </a:solidFill>
                <a:latin typeface="Times New Roman" pitchFamily="18" charset="0"/>
              </a:rPr>
              <a:t>）相乘</a:t>
            </a:r>
            <a:r>
              <a:rPr lang="zh-CN" altLang="en-US" sz="2000" dirty="0" smtClean="0"/>
              <a:t> </a:t>
            </a:r>
            <a:endParaRPr lang="zh-CN" altLang="en-US" sz="2000" dirty="0" smtClean="0">
              <a:latin typeface="宋体" pitchFamily="2" charset="-122"/>
            </a:endParaRPr>
          </a:p>
          <a:p>
            <a:pPr lvl="2">
              <a:buFont typeface="Wingdings" pitchFamily="2" charset="2"/>
              <a:buNone/>
            </a:pPr>
            <a:r>
              <a:rPr lang="zh-CN" altLang="en-US" sz="2000" dirty="0" smtClean="0">
                <a:latin typeface="宋体" pitchFamily="2" charset="-122"/>
              </a:rPr>
              <a:t>  </a:t>
            </a:r>
            <a:r>
              <a:rPr lang="en-US" altLang="zh-CN" sz="2000" dirty="0" smtClean="0">
                <a:latin typeface="宋体" pitchFamily="2" charset="-122"/>
              </a:rPr>
              <a:t>LV        </a:t>
            </a:r>
            <a:r>
              <a:rPr lang="en-US" altLang="zh-CN" sz="2000" dirty="0" err="1" smtClean="0">
                <a:latin typeface="宋体" pitchFamily="2" charset="-122"/>
              </a:rPr>
              <a:t>V3</a:t>
            </a:r>
            <a:r>
              <a:rPr lang="zh-CN" altLang="en-US" sz="2000" dirty="0" smtClean="0">
                <a:latin typeface="宋体" pitchFamily="2" charset="-122"/>
              </a:rPr>
              <a:t>，</a:t>
            </a:r>
            <a:r>
              <a:rPr lang="en-US" altLang="zh-CN" sz="2000" dirty="0" err="1" smtClean="0">
                <a:latin typeface="宋体" pitchFamily="2" charset="-122"/>
              </a:rPr>
              <a:t>Ry</a:t>
            </a:r>
            <a:r>
              <a:rPr lang="en-US" altLang="zh-CN" sz="2000" dirty="0" smtClean="0">
                <a:latin typeface="宋体" pitchFamily="2" charset="-122"/>
              </a:rPr>
              <a:t>        </a:t>
            </a:r>
            <a:r>
              <a:rPr lang="en-US" altLang="zh-CN" sz="2000" dirty="0" smtClean="0">
                <a:latin typeface="Times New Roman" pitchFamily="18" charset="0"/>
              </a:rPr>
              <a:t>// </a:t>
            </a:r>
            <a:r>
              <a:rPr lang="zh-CN" altLang="en-US" sz="2000" dirty="0" smtClean="0">
                <a:latin typeface="Times New Roman" pitchFamily="18" charset="0"/>
              </a:rPr>
              <a:t>取向量</a:t>
            </a:r>
            <a:r>
              <a:rPr lang="en-US" altLang="zh-CN" sz="2000" dirty="0" smtClean="0">
                <a:latin typeface="Times New Roman" pitchFamily="18" charset="0"/>
              </a:rPr>
              <a:t>y </a:t>
            </a:r>
          </a:p>
          <a:p>
            <a:pPr lvl="2">
              <a:buFont typeface="Wingdings" pitchFamily="2" charset="2"/>
              <a:buNone/>
            </a:pPr>
            <a:r>
              <a:rPr lang="en-US" altLang="zh-CN" sz="2000" dirty="0" smtClean="0">
                <a:latin typeface="宋体" pitchFamily="2" charset="-122"/>
              </a:rPr>
              <a:t>  </a:t>
            </a:r>
            <a:r>
              <a:rPr lang="en-US" altLang="zh-CN" sz="2000" dirty="0" err="1" smtClean="0">
                <a:latin typeface="宋体" pitchFamily="2" charset="-122"/>
              </a:rPr>
              <a:t>ADDV</a:t>
            </a:r>
            <a:r>
              <a:rPr lang="en-US" altLang="zh-CN" sz="2000" dirty="0" smtClean="0">
                <a:latin typeface="宋体" pitchFamily="2" charset="-122"/>
              </a:rPr>
              <a:t>      </a:t>
            </a:r>
            <a:r>
              <a:rPr lang="en-US" altLang="zh-CN" sz="2000" dirty="0" err="1" smtClean="0">
                <a:latin typeface="宋体" pitchFamily="2" charset="-122"/>
              </a:rPr>
              <a:t>V4</a:t>
            </a:r>
            <a:r>
              <a:rPr lang="zh-CN" altLang="en-US" sz="2000" dirty="0" smtClean="0">
                <a:latin typeface="宋体" pitchFamily="2" charset="-122"/>
              </a:rPr>
              <a:t>，</a:t>
            </a:r>
            <a:r>
              <a:rPr lang="en-US" altLang="zh-CN" sz="2000" dirty="0" err="1" smtClean="0">
                <a:latin typeface="宋体" pitchFamily="2" charset="-122"/>
              </a:rPr>
              <a:t>V2</a:t>
            </a:r>
            <a:r>
              <a:rPr lang="zh-CN" altLang="en-US" sz="2000" dirty="0" smtClean="0">
                <a:latin typeface="宋体" pitchFamily="2" charset="-122"/>
              </a:rPr>
              <a:t>，</a:t>
            </a:r>
            <a:r>
              <a:rPr lang="en-US" altLang="zh-CN" sz="2000" dirty="0" err="1" smtClean="0">
                <a:latin typeface="宋体" pitchFamily="2" charset="-122"/>
              </a:rPr>
              <a:t>V3</a:t>
            </a:r>
            <a:r>
              <a:rPr lang="en-US" altLang="zh-CN" sz="2000" dirty="0" smtClean="0">
                <a:latin typeface="宋体" pitchFamily="2" charset="-122"/>
              </a:rPr>
              <a:t>    </a:t>
            </a:r>
            <a:r>
              <a:rPr lang="en-US" altLang="zh-CN" sz="2000" dirty="0" smtClean="0">
                <a:latin typeface="Times New Roman" pitchFamily="18" charset="0"/>
              </a:rPr>
              <a:t>// </a:t>
            </a:r>
            <a:r>
              <a:rPr lang="zh-CN" altLang="en-US" sz="2000" dirty="0" smtClean="0">
                <a:latin typeface="Times New Roman" pitchFamily="18" charset="0"/>
              </a:rPr>
              <a:t>相加，结果保存到</a:t>
            </a:r>
            <a:r>
              <a:rPr lang="en-US" altLang="zh-CN" sz="2000" dirty="0" err="1" smtClean="0">
                <a:latin typeface="Times New Roman" pitchFamily="18" charset="0"/>
              </a:rPr>
              <a:t>V4</a:t>
            </a:r>
            <a:r>
              <a:rPr lang="zh-CN" altLang="en-US" sz="2000" dirty="0" smtClean="0">
                <a:latin typeface="Times New Roman" pitchFamily="18" charset="0"/>
              </a:rPr>
              <a:t>中</a:t>
            </a:r>
            <a:r>
              <a:rPr lang="zh-CN" altLang="en-US" sz="2000" dirty="0" smtClean="0"/>
              <a:t> </a:t>
            </a:r>
            <a:endParaRPr lang="zh-CN" altLang="en-US" sz="2000" dirty="0" smtClean="0">
              <a:latin typeface="宋体" pitchFamily="2" charset="-122"/>
            </a:endParaRPr>
          </a:p>
          <a:p>
            <a:pPr lvl="2">
              <a:buFont typeface="Wingdings" pitchFamily="2" charset="2"/>
              <a:buNone/>
            </a:pPr>
            <a:r>
              <a:rPr lang="zh-CN" altLang="en-US" sz="2000" dirty="0" smtClean="0">
                <a:latin typeface="宋体" pitchFamily="2" charset="-122"/>
              </a:rPr>
              <a:t>  </a:t>
            </a:r>
            <a:r>
              <a:rPr lang="en-US" altLang="zh-CN" sz="2000" dirty="0" err="1" smtClean="0">
                <a:latin typeface="宋体" pitchFamily="2" charset="-122"/>
              </a:rPr>
              <a:t>SV</a:t>
            </a:r>
            <a:r>
              <a:rPr lang="en-US" altLang="zh-CN" sz="2000" dirty="0" smtClean="0">
                <a:latin typeface="宋体" pitchFamily="2" charset="-122"/>
              </a:rPr>
              <a:t>        </a:t>
            </a:r>
            <a:r>
              <a:rPr lang="en-US" altLang="zh-CN" sz="2000" dirty="0" err="1" smtClean="0">
                <a:latin typeface="宋体" pitchFamily="2" charset="-122"/>
              </a:rPr>
              <a:t>Ry</a:t>
            </a:r>
            <a:r>
              <a:rPr lang="zh-CN" altLang="en-US" sz="2000" dirty="0" smtClean="0">
                <a:latin typeface="宋体" pitchFamily="2" charset="-122"/>
              </a:rPr>
              <a:t>，</a:t>
            </a:r>
            <a:r>
              <a:rPr lang="en-US" altLang="zh-CN" sz="2000" dirty="0" err="1" smtClean="0">
                <a:latin typeface="宋体" pitchFamily="2" charset="-122"/>
              </a:rPr>
              <a:t>V4</a:t>
            </a:r>
            <a:r>
              <a:rPr lang="en-US" altLang="zh-CN" sz="2000" dirty="0" smtClean="0">
                <a:latin typeface="宋体" pitchFamily="2" charset="-122"/>
              </a:rPr>
              <a:t>        </a:t>
            </a:r>
            <a:r>
              <a:rPr lang="en-US" altLang="zh-CN" sz="2000" dirty="0" smtClean="0">
                <a:latin typeface="Times New Roman" pitchFamily="18" charset="0"/>
              </a:rPr>
              <a:t>// </a:t>
            </a:r>
            <a:r>
              <a:rPr lang="zh-CN" altLang="en-US" sz="2000" dirty="0" smtClean="0">
                <a:latin typeface="Times New Roman" pitchFamily="18" charset="0"/>
              </a:rPr>
              <a:t>存结果</a:t>
            </a:r>
            <a:r>
              <a:rPr lang="zh-CN" altLang="en-US" sz="2000" dirty="0" smtClean="0"/>
              <a:t> </a:t>
            </a:r>
            <a:endParaRPr lang="zh-CN" altLang="en-US" sz="2000" dirty="0" smtClean="0">
              <a:latin typeface="宋体" pitchFamily="2" charset="-122"/>
            </a:endParaRPr>
          </a:p>
          <a:p>
            <a:pPr marL="457200" indent="-457200">
              <a:buFont typeface="Wingdings" pitchFamily="2" charset="2"/>
              <a:buNone/>
            </a:pPr>
            <a:r>
              <a:rPr lang="zh-CN" altLang="en-US" dirty="0" smtClean="0">
                <a:latin typeface="宋体" pitchFamily="2" charset="-122"/>
                <a:ea typeface="宋体" pitchFamily="2" charset="-122"/>
              </a:rPr>
              <a:t>解：</a:t>
            </a:r>
            <a:r>
              <a:rPr lang="zh-CN" altLang="en-US" sz="2000" dirty="0" smtClean="0">
                <a:solidFill>
                  <a:srgbClr val="000000"/>
                </a:solidFill>
                <a:latin typeface="宋体" pitchFamily="2" charset="-122"/>
                <a:ea typeface="宋体" pitchFamily="2" charset="-122"/>
              </a:rPr>
              <a:t>分为四个编队</a:t>
            </a:r>
          </a:p>
          <a:p>
            <a:pPr lvl="2">
              <a:buFont typeface="Wingdings" pitchFamily="2" charset="2"/>
              <a:buChar char="p"/>
            </a:pPr>
            <a:r>
              <a:rPr lang="zh-CN" altLang="en-US" sz="2000" dirty="0" smtClean="0">
                <a:latin typeface="宋体" pitchFamily="2" charset="-122"/>
              </a:rPr>
              <a:t>第一编队：</a:t>
            </a:r>
            <a:r>
              <a:rPr lang="en-US" altLang="zh-CN" sz="2000" dirty="0" smtClean="0">
                <a:solidFill>
                  <a:srgbClr val="D60093"/>
                </a:solidFill>
                <a:latin typeface="宋体" pitchFamily="2" charset="-122"/>
              </a:rPr>
              <a:t>LV</a:t>
            </a:r>
          </a:p>
          <a:p>
            <a:pPr lvl="2">
              <a:buFont typeface="Wingdings" pitchFamily="2" charset="2"/>
              <a:buChar char="p"/>
            </a:pPr>
            <a:r>
              <a:rPr lang="zh-CN" altLang="en-US" sz="2000" dirty="0" smtClean="0">
                <a:latin typeface="宋体" pitchFamily="2" charset="-122"/>
              </a:rPr>
              <a:t>第二编队：</a:t>
            </a:r>
            <a:r>
              <a:rPr lang="en-US" altLang="zh-CN" sz="2000" dirty="0" err="1" smtClean="0">
                <a:solidFill>
                  <a:srgbClr val="D60093"/>
                </a:solidFill>
                <a:latin typeface="宋体" pitchFamily="2" charset="-122"/>
              </a:rPr>
              <a:t>MULTSV</a:t>
            </a:r>
            <a:r>
              <a:rPr lang="zh-CN" altLang="en-US" sz="2000" dirty="0" smtClean="0">
                <a:solidFill>
                  <a:srgbClr val="D60093"/>
                </a:solidFill>
                <a:latin typeface="宋体" pitchFamily="2" charset="-122"/>
              </a:rPr>
              <a:t>； </a:t>
            </a:r>
            <a:r>
              <a:rPr lang="en-US" altLang="zh-CN" sz="2000" dirty="0" smtClean="0">
                <a:solidFill>
                  <a:srgbClr val="D60093"/>
                </a:solidFill>
                <a:latin typeface="宋体" pitchFamily="2" charset="-122"/>
              </a:rPr>
              <a:t>LV</a:t>
            </a:r>
          </a:p>
          <a:p>
            <a:pPr lvl="2">
              <a:buFont typeface="Wingdings" pitchFamily="2" charset="2"/>
              <a:buChar char="p"/>
            </a:pPr>
            <a:r>
              <a:rPr lang="zh-CN" altLang="en-US" sz="2000" dirty="0" smtClean="0">
                <a:latin typeface="宋体" pitchFamily="2" charset="-122"/>
              </a:rPr>
              <a:t>第三编队：</a:t>
            </a:r>
            <a:r>
              <a:rPr lang="en-US" altLang="zh-CN" sz="2000" dirty="0" err="1" smtClean="0">
                <a:solidFill>
                  <a:srgbClr val="D60093"/>
                </a:solidFill>
                <a:latin typeface="宋体" pitchFamily="2" charset="-122"/>
              </a:rPr>
              <a:t>ADDV</a:t>
            </a:r>
            <a:endParaRPr lang="en-US" altLang="zh-CN" sz="2000" dirty="0" smtClean="0">
              <a:solidFill>
                <a:srgbClr val="D60093"/>
              </a:solidFill>
              <a:latin typeface="宋体" pitchFamily="2" charset="-122"/>
            </a:endParaRPr>
          </a:p>
          <a:p>
            <a:pPr lvl="2">
              <a:buFont typeface="Wingdings" pitchFamily="2" charset="2"/>
              <a:buChar char="p"/>
            </a:pPr>
            <a:r>
              <a:rPr lang="zh-CN" altLang="en-US" sz="2000" dirty="0" smtClean="0">
                <a:latin typeface="宋体" pitchFamily="2" charset="-122"/>
              </a:rPr>
              <a:t>第四编队：</a:t>
            </a:r>
            <a:r>
              <a:rPr lang="en-US" altLang="zh-CN" sz="2000" dirty="0" err="1" smtClean="0">
                <a:solidFill>
                  <a:srgbClr val="D60093"/>
                </a:solidFill>
                <a:latin typeface="宋体" pitchFamily="2" charset="-122"/>
              </a:rPr>
              <a:t>SV</a:t>
            </a:r>
            <a:endParaRPr lang="en-US" altLang="zh-CN" sz="2000" dirty="0">
              <a:solidFill>
                <a:srgbClr val="D60093"/>
              </a:solidFill>
              <a:latin typeface="宋体" pitchFamily="2" charset="-122"/>
            </a:endParaRPr>
          </a:p>
        </p:txBody>
      </p:sp>
    </p:spTree>
    <p:extLst>
      <p:ext uri="{BB962C8B-B14F-4D97-AF65-F5344CB8AC3E}">
        <p14:creationId xmlns:p14="http://schemas.microsoft.com/office/powerpoint/2010/main" val="49218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53</a:t>
            </a:fld>
            <a:endParaRPr lang="de-DE"/>
          </a:p>
        </p:txBody>
      </p:sp>
      <p:sp>
        <p:nvSpPr>
          <p:cNvPr id="7" name="标题 2"/>
          <p:cNvSpPr>
            <a:spLocks noGrp="1"/>
          </p:cNvSpPr>
          <p:nvPr>
            <p:ph type="title"/>
          </p:nvPr>
        </p:nvSpPr>
        <p:spPr>
          <a:xfrm>
            <a:off x="3302252" y="55258"/>
            <a:ext cx="5841747" cy="769441"/>
          </a:xfrm>
        </p:spPr>
        <p:txBody>
          <a:bodyPr>
            <a:normAutofit/>
          </a:bodyPr>
          <a:lstStyle/>
          <a:p>
            <a:r>
              <a:rPr lang="en-US" altLang="zh-CN" sz="2400" dirty="0" smtClean="0"/>
              <a:t>4.4</a:t>
            </a:r>
            <a:r>
              <a:rPr lang="zh-CN" altLang="en-US" sz="2400" dirty="0"/>
              <a:t>向量处理机的性能评价</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179512" y="1037114"/>
            <a:ext cx="8856984" cy="55602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indent="-457200"/>
            <a:r>
              <a:rPr lang="zh-CN" altLang="en-US" dirty="0">
                <a:solidFill>
                  <a:srgbClr val="0000CC"/>
                </a:solidFill>
                <a:latin typeface="黑体" pitchFamily="2" charset="-122"/>
              </a:rPr>
              <a:t>向量处理机的</a:t>
            </a:r>
            <a:r>
              <a:rPr lang="zh-CN" altLang="en-US" dirty="0" smtClean="0">
                <a:solidFill>
                  <a:srgbClr val="0000CC"/>
                </a:solidFill>
                <a:latin typeface="黑体" pitchFamily="2" charset="-122"/>
              </a:rPr>
              <a:t>性能评价</a:t>
            </a:r>
            <a:endParaRPr lang="en-US" altLang="zh-CN" dirty="0" smtClean="0">
              <a:solidFill>
                <a:srgbClr val="0000CC"/>
              </a:solidFill>
              <a:latin typeface="黑体" pitchFamily="2" charset="-122"/>
            </a:endParaRPr>
          </a:p>
          <a:p>
            <a:pPr marL="1085850" lvl="1" indent="-457200"/>
            <a:r>
              <a:rPr lang="zh-CN" altLang="en-US" dirty="0">
                <a:solidFill>
                  <a:srgbClr val="0000CC"/>
                </a:solidFill>
                <a:latin typeface="黑体" pitchFamily="2" charset="-122"/>
              </a:rPr>
              <a:t>向量指令的处理时间</a:t>
            </a:r>
            <a:r>
              <a:rPr lang="en-US" altLang="zh-CN" dirty="0" err="1">
                <a:solidFill>
                  <a:srgbClr val="0000CC"/>
                </a:solidFill>
                <a:latin typeface="黑体" pitchFamily="2" charset="-122"/>
              </a:rPr>
              <a:t>T</a:t>
            </a:r>
            <a:r>
              <a:rPr lang="en-US" altLang="zh-CN" baseline="-25000" dirty="0" err="1">
                <a:solidFill>
                  <a:srgbClr val="0000CC"/>
                </a:solidFill>
                <a:latin typeface="黑体" pitchFamily="2" charset="-122"/>
              </a:rPr>
              <a:t>vp</a:t>
            </a:r>
            <a:endParaRPr lang="en-US" altLang="zh-CN" baseline="-25000" dirty="0">
              <a:solidFill>
                <a:srgbClr val="0000CC"/>
              </a:solidFill>
              <a:latin typeface="黑体" pitchFamily="2" charset="-122"/>
            </a:endParaRPr>
          </a:p>
          <a:p>
            <a:pPr marL="1085850" lvl="1" indent="-457200"/>
            <a:endParaRPr lang="zh-CN" altLang="en-US" dirty="0"/>
          </a:p>
        </p:txBody>
      </p:sp>
      <p:sp>
        <p:nvSpPr>
          <p:cNvPr id="10" name="Rectangle 3" descr="Rectangle: Click to edit Master text styles&#10;Second level&#10;Third level&#10;Fourth level&#10;Fifth level"/>
          <p:cNvSpPr txBox="1">
            <a:spLocks noChangeArrowheads="1"/>
          </p:cNvSpPr>
          <p:nvPr/>
        </p:nvSpPr>
        <p:spPr>
          <a:xfrm>
            <a:off x="179512" y="2100352"/>
            <a:ext cx="8856984" cy="3433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Font typeface="Wingdings" pitchFamily="2" charset="2"/>
              <a:buNone/>
            </a:pPr>
            <a:r>
              <a:rPr lang="zh-CN" altLang="en-US" dirty="0" smtClean="0">
                <a:latin typeface="宋体" pitchFamily="2" charset="-122"/>
                <a:ea typeface="宋体" pitchFamily="2" charset="-122"/>
              </a:rPr>
              <a:t>例</a:t>
            </a:r>
            <a:r>
              <a:rPr lang="en-US" altLang="zh-CN" dirty="0" smtClean="0">
                <a:latin typeface="宋体" pitchFamily="2" charset="-122"/>
                <a:ea typeface="宋体" pitchFamily="2" charset="-122"/>
              </a:rPr>
              <a:t>4.5</a:t>
            </a:r>
            <a:r>
              <a:rPr lang="en-US" altLang="zh-CN" dirty="0" smtClean="0">
                <a:solidFill>
                  <a:srgbClr val="000000"/>
                </a:solidFill>
                <a:latin typeface="宋体" pitchFamily="2" charset="-122"/>
                <a:ea typeface="宋体" pitchFamily="2" charset="-122"/>
              </a:rPr>
              <a:t> </a:t>
            </a:r>
            <a:r>
              <a:rPr lang="zh-CN" altLang="en-US" sz="2000" dirty="0" smtClean="0">
                <a:solidFill>
                  <a:srgbClr val="000000"/>
                </a:solidFill>
                <a:latin typeface="宋体" pitchFamily="2" charset="-122"/>
                <a:ea typeface="宋体" pitchFamily="2" charset="-122"/>
              </a:rPr>
              <a:t>在某向量处理机上执行</a:t>
            </a:r>
            <a:r>
              <a:rPr lang="en-US" altLang="zh-CN" sz="2000" dirty="0" err="1" smtClean="0">
                <a:solidFill>
                  <a:srgbClr val="000000"/>
                </a:solidFill>
                <a:latin typeface="宋体" pitchFamily="2" charset="-122"/>
                <a:ea typeface="宋体" pitchFamily="2" charset="-122"/>
              </a:rPr>
              <a:t>DAXPY</a:t>
            </a:r>
            <a:r>
              <a:rPr lang="zh-CN" altLang="en-US" sz="2000" dirty="0" smtClean="0">
                <a:solidFill>
                  <a:srgbClr val="000000"/>
                </a:solidFill>
                <a:latin typeface="宋体" pitchFamily="2" charset="-122"/>
                <a:ea typeface="宋体" pitchFamily="2" charset="-122"/>
              </a:rPr>
              <a:t>的向量指令序列，也即完成：</a:t>
            </a:r>
          </a:p>
          <a:p>
            <a:pPr marL="457200" indent="-457200">
              <a:lnSpc>
                <a:spcPct val="150000"/>
              </a:lnSpc>
              <a:buFont typeface="Wingdings" pitchFamily="2" charset="2"/>
              <a:buNone/>
            </a:pPr>
            <a:endParaRPr lang="zh-CN" altLang="en-US" sz="2000" dirty="0" smtClean="0">
              <a:solidFill>
                <a:srgbClr val="000000"/>
              </a:solidFill>
              <a:latin typeface="宋体" pitchFamily="2" charset="-122"/>
              <a:ea typeface="宋体" pitchFamily="2" charset="-122"/>
            </a:endParaRPr>
          </a:p>
          <a:p>
            <a:pPr marL="457200" indent="-457200">
              <a:lnSpc>
                <a:spcPct val="150000"/>
              </a:lnSpc>
              <a:buFont typeface="Wingdings" pitchFamily="2" charset="2"/>
              <a:buNone/>
            </a:pPr>
            <a:r>
              <a:rPr lang="zh-CN" altLang="en-US" sz="2000" dirty="0" smtClean="0">
                <a:solidFill>
                  <a:srgbClr val="000000"/>
                </a:solidFill>
                <a:latin typeface="宋体" pitchFamily="2" charset="-122"/>
                <a:ea typeface="宋体" pitchFamily="2" charset="-122"/>
              </a:rPr>
              <a:t>    其中</a:t>
            </a:r>
            <a:r>
              <a:rPr lang="en-US" altLang="zh-CN" sz="2000" dirty="0" smtClean="0">
                <a:solidFill>
                  <a:srgbClr val="9933FF"/>
                </a:solidFill>
                <a:latin typeface="宋体" pitchFamily="2" charset="-122"/>
                <a:ea typeface="宋体" pitchFamily="2" charset="-122"/>
              </a:rPr>
              <a:t>X</a:t>
            </a:r>
            <a:r>
              <a:rPr lang="zh-CN" altLang="en-US" sz="2000" dirty="0" smtClean="0">
                <a:solidFill>
                  <a:srgbClr val="000000"/>
                </a:solidFill>
                <a:latin typeface="宋体" pitchFamily="2" charset="-122"/>
                <a:ea typeface="宋体" pitchFamily="2" charset="-122"/>
              </a:rPr>
              <a:t>和</a:t>
            </a:r>
            <a:r>
              <a:rPr lang="en-US" altLang="zh-CN" sz="2000" dirty="0" smtClean="0">
                <a:solidFill>
                  <a:srgbClr val="9933FF"/>
                </a:solidFill>
                <a:latin typeface="宋体" pitchFamily="2" charset="-122"/>
                <a:ea typeface="宋体" pitchFamily="2" charset="-122"/>
              </a:rPr>
              <a:t>Y</a:t>
            </a:r>
            <a:r>
              <a:rPr lang="zh-CN" altLang="en-US" sz="2000" dirty="0" smtClean="0">
                <a:solidFill>
                  <a:srgbClr val="000000"/>
                </a:solidFill>
                <a:latin typeface="宋体" pitchFamily="2" charset="-122"/>
                <a:ea typeface="宋体" pitchFamily="2" charset="-122"/>
              </a:rPr>
              <a:t>是向量，最初保存在主存中，</a:t>
            </a:r>
            <a:r>
              <a:rPr lang="en-US" altLang="zh-CN" sz="2000" dirty="0" smtClean="0">
                <a:solidFill>
                  <a:srgbClr val="9933FF"/>
                </a:solidFill>
                <a:latin typeface="宋体" pitchFamily="2" charset="-122"/>
                <a:ea typeface="宋体" pitchFamily="2" charset="-122"/>
              </a:rPr>
              <a:t>α</a:t>
            </a:r>
            <a:r>
              <a:rPr lang="zh-CN" altLang="en-US" sz="2000" dirty="0" smtClean="0">
                <a:solidFill>
                  <a:srgbClr val="000000"/>
                </a:solidFill>
                <a:latin typeface="宋体" pitchFamily="2" charset="-122"/>
                <a:ea typeface="宋体" pitchFamily="2" charset="-122"/>
              </a:rPr>
              <a:t>是一个标量，已存放在寄存器</a:t>
            </a:r>
            <a:r>
              <a:rPr lang="en-US" altLang="zh-CN" sz="2000" dirty="0" err="1" smtClean="0">
                <a:solidFill>
                  <a:srgbClr val="9933FF"/>
                </a:solidFill>
                <a:latin typeface="宋体" pitchFamily="2" charset="-122"/>
                <a:ea typeface="宋体" pitchFamily="2" charset="-122"/>
              </a:rPr>
              <a:t>F0</a:t>
            </a:r>
            <a:r>
              <a:rPr lang="zh-CN" altLang="en-US" sz="2000" dirty="0" smtClean="0">
                <a:solidFill>
                  <a:srgbClr val="000000"/>
                </a:solidFill>
                <a:latin typeface="宋体" pitchFamily="2" charset="-122"/>
                <a:ea typeface="宋体" pitchFamily="2" charset="-122"/>
              </a:rPr>
              <a:t>中。它们的向量指令序列如下： </a:t>
            </a:r>
            <a:endParaRPr lang="zh-CN" altLang="en-US" sz="2000" dirty="0">
              <a:solidFill>
                <a:srgbClr val="000000"/>
              </a:solidFill>
              <a:latin typeface="宋体" pitchFamily="2" charset="-122"/>
              <a:ea typeface="宋体" pitchFamily="2" charset="-122"/>
            </a:endParaRP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938" y="2960412"/>
            <a:ext cx="1727200" cy="352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Text Box 5"/>
          <p:cNvSpPr txBox="1">
            <a:spLocks noChangeArrowheads="1"/>
          </p:cNvSpPr>
          <p:nvPr/>
        </p:nvSpPr>
        <p:spPr bwMode="auto">
          <a:xfrm>
            <a:off x="2771775" y="4365104"/>
            <a:ext cx="36718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b="1" dirty="0">
                <a:latin typeface="宋体" pitchFamily="2" charset="-122"/>
                <a:ea typeface="宋体" pitchFamily="2" charset="-122"/>
              </a:rPr>
              <a:t>LV        </a:t>
            </a:r>
            <a:r>
              <a:rPr lang="en-US" altLang="zh-CN" sz="2000" b="1" dirty="0" err="1">
                <a:latin typeface="宋体" pitchFamily="2" charset="-122"/>
                <a:ea typeface="宋体" pitchFamily="2" charset="-122"/>
              </a:rPr>
              <a:t>V1</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Rx</a:t>
            </a:r>
          </a:p>
          <a:p>
            <a:pPr>
              <a:lnSpc>
                <a:spcPct val="120000"/>
              </a:lnSpc>
            </a:pPr>
            <a:r>
              <a:rPr lang="en-US" altLang="zh-CN" sz="2000" b="1" dirty="0" err="1">
                <a:latin typeface="宋体" pitchFamily="2" charset="-122"/>
                <a:ea typeface="宋体" pitchFamily="2" charset="-122"/>
              </a:rPr>
              <a:t>MULTFV</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V2</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F0</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V1</a:t>
            </a:r>
            <a:endParaRPr lang="en-US" altLang="zh-CN" sz="2000" b="1" dirty="0">
              <a:latin typeface="宋体" pitchFamily="2" charset="-122"/>
              <a:ea typeface="宋体" pitchFamily="2" charset="-122"/>
            </a:endParaRPr>
          </a:p>
          <a:p>
            <a:pPr>
              <a:lnSpc>
                <a:spcPct val="120000"/>
              </a:lnSpc>
            </a:pPr>
            <a:r>
              <a:rPr lang="en-US" altLang="zh-CN" sz="2000" b="1" dirty="0">
                <a:latin typeface="宋体" pitchFamily="2" charset="-122"/>
                <a:ea typeface="宋体" pitchFamily="2" charset="-122"/>
              </a:rPr>
              <a:t>LV        </a:t>
            </a:r>
            <a:r>
              <a:rPr lang="en-US" altLang="zh-CN" sz="2000" b="1" dirty="0" err="1">
                <a:latin typeface="宋体" pitchFamily="2" charset="-122"/>
                <a:ea typeface="宋体" pitchFamily="2" charset="-122"/>
              </a:rPr>
              <a:t>V3</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Ry</a:t>
            </a:r>
            <a:endParaRPr lang="en-US" altLang="zh-CN" sz="2000" b="1" dirty="0">
              <a:latin typeface="宋体" pitchFamily="2" charset="-122"/>
              <a:ea typeface="宋体" pitchFamily="2" charset="-122"/>
            </a:endParaRPr>
          </a:p>
          <a:p>
            <a:pPr>
              <a:lnSpc>
                <a:spcPct val="120000"/>
              </a:lnSpc>
            </a:pPr>
            <a:r>
              <a:rPr lang="en-US" altLang="zh-CN" sz="2000" b="1" dirty="0" err="1">
                <a:latin typeface="宋体" pitchFamily="2" charset="-122"/>
                <a:ea typeface="宋体" pitchFamily="2" charset="-122"/>
              </a:rPr>
              <a:t>ADDV</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V4</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V2</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V3</a:t>
            </a:r>
            <a:endParaRPr lang="en-US" altLang="zh-CN" sz="2000" b="1" dirty="0">
              <a:latin typeface="宋体" pitchFamily="2" charset="-122"/>
              <a:ea typeface="宋体" pitchFamily="2" charset="-122"/>
            </a:endParaRPr>
          </a:p>
          <a:p>
            <a:pPr>
              <a:lnSpc>
                <a:spcPct val="120000"/>
              </a:lnSpc>
            </a:pPr>
            <a:r>
              <a:rPr lang="en-US" altLang="zh-CN" sz="2000" b="1" dirty="0" err="1">
                <a:latin typeface="宋体" pitchFamily="2" charset="-122"/>
                <a:ea typeface="宋体" pitchFamily="2" charset="-122"/>
              </a:rPr>
              <a:t>SV</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V4</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Ry</a:t>
            </a:r>
            <a:endParaRPr lang="en-US" altLang="zh-CN" sz="2000" b="1" dirty="0">
              <a:latin typeface="宋体" pitchFamily="2" charset="-122"/>
              <a:ea typeface="宋体" pitchFamily="2" charset="-122"/>
            </a:endParaRPr>
          </a:p>
        </p:txBody>
      </p:sp>
    </p:spTree>
    <p:extLst>
      <p:ext uri="{BB962C8B-B14F-4D97-AF65-F5344CB8AC3E}">
        <p14:creationId xmlns:p14="http://schemas.microsoft.com/office/powerpoint/2010/main" val="1640207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4.4</a:t>
            </a:r>
            <a:r>
              <a:rPr lang="zh-CN" altLang="en-US" sz="2400" dirty="0"/>
              <a:t>向量处理机的性能评价</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179512" y="1037114"/>
            <a:ext cx="8856984" cy="55602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indent="-457200"/>
            <a:r>
              <a:rPr lang="zh-CN" altLang="en-US" dirty="0">
                <a:solidFill>
                  <a:srgbClr val="0000CC"/>
                </a:solidFill>
                <a:latin typeface="黑体" pitchFamily="2" charset="-122"/>
              </a:rPr>
              <a:t>向量处理机的</a:t>
            </a:r>
            <a:r>
              <a:rPr lang="zh-CN" altLang="en-US" dirty="0" smtClean="0">
                <a:solidFill>
                  <a:srgbClr val="0000CC"/>
                </a:solidFill>
                <a:latin typeface="黑体" pitchFamily="2" charset="-122"/>
              </a:rPr>
              <a:t>性能评价</a:t>
            </a:r>
            <a:endParaRPr lang="en-US" altLang="zh-CN" dirty="0" smtClean="0">
              <a:solidFill>
                <a:srgbClr val="0000CC"/>
              </a:solidFill>
              <a:latin typeface="黑体" pitchFamily="2" charset="-122"/>
            </a:endParaRPr>
          </a:p>
          <a:p>
            <a:pPr marL="1085850" lvl="1" indent="-457200"/>
            <a:r>
              <a:rPr lang="zh-CN" altLang="en-US" dirty="0">
                <a:solidFill>
                  <a:srgbClr val="0000CC"/>
                </a:solidFill>
                <a:latin typeface="黑体" pitchFamily="2" charset="-122"/>
              </a:rPr>
              <a:t>向量指令的处理时间</a:t>
            </a:r>
            <a:r>
              <a:rPr lang="en-US" altLang="zh-CN" dirty="0" err="1">
                <a:solidFill>
                  <a:srgbClr val="0000CC"/>
                </a:solidFill>
                <a:latin typeface="黑体" pitchFamily="2" charset="-122"/>
              </a:rPr>
              <a:t>T</a:t>
            </a:r>
            <a:r>
              <a:rPr lang="en-US" altLang="zh-CN" baseline="-25000" dirty="0" err="1">
                <a:solidFill>
                  <a:srgbClr val="0000CC"/>
                </a:solidFill>
                <a:latin typeface="黑体" pitchFamily="2" charset="-122"/>
              </a:rPr>
              <a:t>vp</a:t>
            </a:r>
            <a:endParaRPr lang="en-US" altLang="zh-CN" baseline="-25000" dirty="0">
              <a:solidFill>
                <a:srgbClr val="0000CC"/>
              </a:solidFill>
              <a:latin typeface="黑体" pitchFamily="2" charset="-122"/>
            </a:endParaRPr>
          </a:p>
          <a:p>
            <a:pPr marL="1085850" lvl="1" indent="-457200"/>
            <a:endParaRPr lang="zh-CN" altLang="en-US" dirty="0"/>
          </a:p>
        </p:txBody>
      </p:sp>
      <p:sp>
        <p:nvSpPr>
          <p:cNvPr id="13" name="Rectangle 3" descr="Rectangle: Click to edit Master text styles&#10;Second level&#10;Third level&#10;Fourth level&#10;Fifth level"/>
          <p:cNvSpPr txBox="1">
            <a:spLocks noChangeArrowheads="1"/>
          </p:cNvSpPr>
          <p:nvPr/>
        </p:nvSpPr>
        <p:spPr>
          <a:xfrm>
            <a:off x="395536" y="2132856"/>
            <a:ext cx="8424936" cy="44644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30000"/>
              </a:lnSpc>
              <a:buFont typeface="Wingdings" pitchFamily="2" charset="2"/>
              <a:buNone/>
            </a:pPr>
            <a:r>
              <a:rPr lang="zh-CN" altLang="en-US" sz="2000" dirty="0" smtClean="0">
                <a:solidFill>
                  <a:srgbClr val="080808"/>
                </a:solidFill>
                <a:latin typeface="Times New Roman" pitchFamily="18" charset="0"/>
                <a:ea typeface="宋体" pitchFamily="2" charset="-122"/>
              </a:rPr>
              <a:t>假设向量寄存器的长度</a:t>
            </a:r>
            <a:r>
              <a:rPr lang="en-US" altLang="zh-CN" sz="2000" dirty="0" err="1" smtClean="0">
                <a:solidFill>
                  <a:srgbClr val="9933FF"/>
                </a:solidFill>
                <a:latin typeface="Times New Roman" pitchFamily="18" charset="0"/>
                <a:ea typeface="宋体" pitchFamily="2" charset="-122"/>
              </a:rPr>
              <a:t>MVL</a:t>
            </a:r>
            <a:r>
              <a:rPr lang="en-US" altLang="zh-CN" sz="2000" dirty="0" smtClean="0">
                <a:solidFill>
                  <a:srgbClr val="9933FF"/>
                </a:solidFill>
                <a:latin typeface="Times New Roman" pitchFamily="18" charset="0"/>
                <a:ea typeface="宋体" pitchFamily="2" charset="-122"/>
              </a:rPr>
              <a:t>=64</a:t>
            </a:r>
            <a:r>
              <a:rPr lang="zh-CN" altLang="en-US" sz="2000" dirty="0" smtClean="0">
                <a:solidFill>
                  <a:srgbClr val="080808"/>
                </a:solidFill>
                <a:latin typeface="Times New Roman" pitchFamily="18" charset="0"/>
                <a:ea typeface="宋体" pitchFamily="2" charset="-122"/>
              </a:rPr>
              <a:t>，</a:t>
            </a:r>
            <a:r>
              <a:rPr lang="en-US" altLang="zh-CN" sz="2000" dirty="0" err="1" smtClean="0">
                <a:solidFill>
                  <a:srgbClr val="9933FF"/>
                </a:solidFill>
                <a:latin typeface="Times New Roman" pitchFamily="18" charset="0"/>
                <a:ea typeface="宋体" pitchFamily="2" charset="-122"/>
              </a:rPr>
              <a:t>T</a:t>
            </a:r>
            <a:r>
              <a:rPr lang="en-US" altLang="zh-CN" sz="2000" baseline="-25000" dirty="0" err="1" smtClean="0">
                <a:solidFill>
                  <a:srgbClr val="9933FF"/>
                </a:solidFill>
                <a:latin typeface="Times New Roman" pitchFamily="18" charset="0"/>
                <a:ea typeface="宋体" pitchFamily="2" charset="-122"/>
              </a:rPr>
              <a:t>loop</a:t>
            </a:r>
            <a:r>
              <a:rPr lang="en-US" altLang="zh-CN" sz="2000" dirty="0" smtClean="0">
                <a:solidFill>
                  <a:srgbClr val="9933FF"/>
                </a:solidFill>
                <a:latin typeface="Times New Roman" pitchFamily="18" charset="0"/>
                <a:ea typeface="宋体" pitchFamily="2" charset="-122"/>
              </a:rPr>
              <a:t>=15</a:t>
            </a:r>
            <a:r>
              <a:rPr lang="zh-CN" altLang="en-US" sz="2000" dirty="0" smtClean="0">
                <a:solidFill>
                  <a:srgbClr val="080808"/>
                </a:solidFill>
                <a:latin typeface="Times New Roman" pitchFamily="18" charset="0"/>
                <a:ea typeface="宋体" pitchFamily="2" charset="-122"/>
              </a:rPr>
              <a:t>，各功能部件的启动时间为：</a:t>
            </a:r>
          </a:p>
          <a:p>
            <a:pPr marL="457200" indent="-457200">
              <a:lnSpc>
                <a:spcPct val="130000"/>
              </a:lnSpc>
              <a:buFont typeface="Wingdings" pitchFamily="2" charset="2"/>
              <a:buNone/>
            </a:pPr>
            <a:r>
              <a:rPr lang="zh-CN" altLang="en-US" sz="2000" dirty="0" smtClean="0">
                <a:solidFill>
                  <a:srgbClr val="080808"/>
                </a:solidFill>
                <a:latin typeface="Times New Roman" pitchFamily="18" charset="0"/>
                <a:ea typeface="宋体" pitchFamily="2" charset="-122"/>
              </a:rPr>
              <a:t>             取数和存数部件为</a:t>
            </a:r>
            <a:r>
              <a:rPr lang="en-US" altLang="zh-CN" sz="2000" dirty="0" smtClean="0">
                <a:solidFill>
                  <a:srgbClr val="9933FF"/>
                </a:solidFill>
                <a:latin typeface="Times New Roman" pitchFamily="18" charset="0"/>
                <a:ea typeface="宋体" pitchFamily="2" charset="-122"/>
              </a:rPr>
              <a:t>12</a:t>
            </a:r>
            <a:r>
              <a:rPr lang="zh-CN" altLang="en-US" sz="2000" dirty="0" smtClean="0">
                <a:solidFill>
                  <a:srgbClr val="080808"/>
                </a:solidFill>
                <a:latin typeface="Times New Roman" pitchFamily="18" charset="0"/>
                <a:ea typeface="宋体" pitchFamily="2" charset="-122"/>
              </a:rPr>
              <a:t>个时钟周期；</a:t>
            </a:r>
          </a:p>
          <a:p>
            <a:pPr marL="457200" indent="-457200">
              <a:lnSpc>
                <a:spcPct val="130000"/>
              </a:lnSpc>
              <a:buFont typeface="Wingdings" pitchFamily="2" charset="2"/>
              <a:buNone/>
            </a:pPr>
            <a:r>
              <a:rPr lang="zh-CN" altLang="en-US" sz="2000" dirty="0" smtClean="0">
                <a:solidFill>
                  <a:srgbClr val="080808"/>
                </a:solidFill>
                <a:latin typeface="Times New Roman" pitchFamily="18" charset="0"/>
                <a:ea typeface="宋体" pitchFamily="2" charset="-122"/>
              </a:rPr>
              <a:t>             乘法部件为</a:t>
            </a:r>
            <a:r>
              <a:rPr lang="en-US" altLang="zh-CN" sz="2000" dirty="0" smtClean="0">
                <a:solidFill>
                  <a:srgbClr val="9933FF"/>
                </a:solidFill>
                <a:latin typeface="Times New Roman" pitchFamily="18" charset="0"/>
                <a:ea typeface="宋体" pitchFamily="2" charset="-122"/>
              </a:rPr>
              <a:t>7</a:t>
            </a:r>
            <a:r>
              <a:rPr lang="zh-CN" altLang="en-US" sz="2000" dirty="0" smtClean="0">
                <a:solidFill>
                  <a:srgbClr val="080808"/>
                </a:solidFill>
                <a:latin typeface="Times New Roman" pitchFamily="18" charset="0"/>
                <a:ea typeface="宋体" pitchFamily="2" charset="-122"/>
              </a:rPr>
              <a:t>个时钟周期；</a:t>
            </a:r>
          </a:p>
          <a:p>
            <a:pPr marL="457200" indent="-457200">
              <a:lnSpc>
                <a:spcPct val="130000"/>
              </a:lnSpc>
              <a:buFont typeface="Wingdings" pitchFamily="2" charset="2"/>
              <a:buNone/>
            </a:pPr>
            <a:r>
              <a:rPr lang="zh-CN" altLang="en-US" sz="2000" dirty="0" smtClean="0">
                <a:solidFill>
                  <a:srgbClr val="080808"/>
                </a:solidFill>
                <a:latin typeface="Times New Roman" pitchFamily="18" charset="0"/>
                <a:ea typeface="宋体" pitchFamily="2" charset="-122"/>
              </a:rPr>
              <a:t>             加法部件为</a:t>
            </a:r>
            <a:r>
              <a:rPr lang="en-US" altLang="zh-CN" sz="2000" dirty="0" smtClean="0">
                <a:solidFill>
                  <a:srgbClr val="9933FF"/>
                </a:solidFill>
                <a:latin typeface="Times New Roman" pitchFamily="18" charset="0"/>
                <a:ea typeface="宋体" pitchFamily="2" charset="-122"/>
              </a:rPr>
              <a:t>6</a:t>
            </a:r>
            <a:r>
              <a:rPr lang="zh-CN" altLang="en-US" sz="2000" dirty="0" smtClean="0">
                <a:solidFill>
                  <a:srgbClr val="080808"/>
                </a:solidFill>
                <a:latin typeface="Times New Roman" pitchFamily="18" charset="0"/>
                <a:ea typeface="宋体" pitchFamily="2" charset="-122"/>
              </a:rPr>
              <a:t>个时钟周期。</a:t>
            </a:r>
          </a:p>
          <a:p>
            <a:pPr marL="457200" indent="-457200">
              <a:lnSpc>
                <a:spcPct val="130000"/>
              </a:lnSpc>
              <a:buFont typeface="Wingdings" pitchFamily="2" charset="2"/>
              <a:buNone/>
            </a:pPr>
            <a:r>
              <a:rPr lang="zh-CN" altLang="en-US" sz="2000" dirty="0" smtClean="0">
                <a:solidFill>
                  <a:srgbClr val="080808"/>
                </a:solidFill>
                <a:latin typeface="Times New Roman" pitchFamily="18" charset="0"/>
                <a:ea typeface="宋体" pitchFamily="2" charset="-122"/>
              </a:rPr>
              <a:t>         分别对于不采用向量链接技术和采用链接技术的两种情况，</a:t>
            </a:r>
          </a:p>
          <a:p>
            <a:pPr marL="457200" indent="-457200">
              <a:lnSpc>
                <a:spcPct val="130000"/>
              </a:lnSpc>
              <a:buFont typeface="Wingdings" pitchFamily="2" charset="2"/>
              <a:buNone/>
            </a:pPr>
            <a:r>
              <a:rPr lang="zh-CN" altLang="en-US" sz="2000" dirty="0" smtClean="0">
                <a:solidFill>
                  <a:srgbClr val="080808"/>
                </a:solidFill>
                <a:latin typeface="Times New Roman" pitchFamily="18" charset="0"/>
                <a:ea typeface="宋体" pitchFamily="2" charset="-122"/>
              </a:rPr>
              <a:t>求完成上述向量操作的总执行时间。</a:t>
            </a:r>
            <a:endParaRPr lang="zh-CN" altLang="en-US" sz="2000" dirty="0">
              <a:solidFill>
                <a:srgbClr val="080808"/>
              </a:solidFill>
              <a:latin typeface="Times New Roman" pitchFamily="18" charset="0"/>
              <a:ea typeface="宋体" pitchFamily="2" charset="-122"/>
            </a:endParaRPr>
          </a:p>
        </p:txBody>
      </p:sp>
    </p:spTree>
    <p:extLst>
      <p:ext uri="{BB962C8B-B14F-4D97-AF65-F5344CB8AC3E}">
        <p14:creationId xmlns:p14="http://schemas.microsoft.com/office/powerpoint/2010/main" val="9253498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4.4</a:t>
            </a:r>
            <a:r>
              <a:rPr lang="zh-CN" altLang="en-US" sz="2400" dirty="0"/>
              <a:t>向量处理机的性能评价</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179512" y="1037114"/>
            <a:ext cx="8856984" cy="55602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indent="-457200"/>
            <a:r>
              <a:rPr lang="zh-CN" altLang="en-US" dirty="0">
                <a:solidFill>
                  <a:srgbClr val="0000CC"/>
                </a:solidFill>
                <a:latin typeface="黑体" pitchFamily="2" charset="-122"/>
              </a:rPr>
              <a:t>向量处理机的</a:t>
            </a:r>
            <a:r>
              <a:rPr lang="zh-CN" altLang="en-US" dirty="0" smtClean="0">
                <a:solidFill>
                  <a:srgbClr val="0000CC"/>
                </a:solidFill>
                <a:latin typeface="黑体" pitchFamily="2" charset="-122"/>
              </a:rPr>
              <a:t>性能评价</a:t>
            </a:r>
            <a:endParaRPr lang="en-US" altLang="zh-CN" dirty="0" smtClean="0">
              <a:solidFill>
                <a:srgbClr val="0000CC"/>
              </a:solidFill>
              <a:latin typeface="黑体" pitchFamily="2" charset="-122"/>
            </a:endParaRPr>
          </a:p>
          <a:p>
            <a:pPr marL="1085850" lvl="1" indent="-457200"/>
            <a:r>
              <a:rPr lang="zh-CN" altLang="en-US" dirty="0">
                <a:solidFill>
                  <a:srgbClr val="0000CC"/>
                </a:solidFill>
                <a:latin typeface="黑体" pitchFamily="2" charset="-122"/>
              </a:rPr>
              <a:t>向量指令的处理时间</a:t>
            </a:r>
            <a:r>
              <a:rPr lang="en-US" altLang="zh-CN" dirty="0" err="1">
                <a:solidFill>
                  <a:srgbClr val="0000CC"/>
                </a:solidFill>
                <a:latin typeface="黑体" pitchFamily="2" charset="-122"/>
              </a:rPr>
              <a:t>T</a:t>
            </a:r>
            <a:r>
              <a:rPr lang="en-US" altLang="zh-CN" baseline="-25000" dirty="0" err="1">
                <a:solidFill>
                  <a:srgbClr val="0000CC"/>
                </a:solidFill>
                <a:latin typeface="黑体" pitchFamily="2" charset="-122"/>
              </a:rPr>
              <a:t>vp</a:t>
            </a:r>
            <a:endParaRPr lang="en-US" altLang="zh-CN" baseline="-25000" dirty="0">
              <a:solidFill>
                <a:srgbClr val="0000CC"/>
              </a:solidFill>
              <a:latin typeface="黑体" pitchFamily="2" charset="-122"/>
            </a:endParaRPr>
          </a:p>
          <a:p>
            <a:pPr marL="1085850" lvl="1" indent="-457200"/>
            <a:endParaRPr lang="zh-CN" altLang="en-US" dirty="0"/>
          </a:p>
        </p:txBody>
      </p:sp>
      <p:sp>
        <p:nvSpPr>
          <p:cNvPr id="6" name="Rectangle 3" descr="Rectangle: Click to edit Master text styles&#10;Second level&#10;Third level&#10;Fourth level&#10;Fifth level"/>
          <p:cNvSpPr txBox="1">
            <a:spLocks noChangeArrowheads="1"/>
          </p:cNvSpPr>
          <p:nvPr/>
        </p:nvSpPr>
        <p:spPr>
          <a:xfrm>
            <a:off x="155164" y="1988840"/>
            <a:ext cx="8881331"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30000"/>
              </a:lnSpc>
              <a:buFont typeface="Wingdings" pitchFamily="2" charset="2"/>
              <a:buNone/>
            </a:pPr>
            <a:r>
              <a:rPr lang="en-US" altLang="zh-CN" sz="2000" dirty="0" smtClean="0">
                <a:ea typeface="宋体" pitchFamily="2" charset="-122"/>
              </a:rPr>
              <a:t>       </a:t>
            </a:r>
            <a:r>
              <a:rPr lang="zh-CN" altLang="en-US" sz="2000" dirty="0" smtClean="0">
                <a:ea typeface="宋体" pitchFamily="2" charset="-122"/>
              </a:rPr>
              <a:t>解：</a:t>
            </a:r>
            <a:r>
              <a:rPr lang="zh-CN" altLang="en-US" sz="2000" dirty="0" smtClean="0">
                <a:solidFill>
                  <a:srgbClr val="080808"/>
                </a:solidFill>
                <a:ea typeface="宋体" pitchFamily="2" charset="-122"/>
              </a:rPr>
              <a:t>当不采用向量链接技术时，</a:t>
            </a:r>
            <a:r>
              <a:rPr lang="zh-CN" altLang="en-US" sz="2000" dirty="0" smtClean="0">
                <a:solidFill>
                  <a:srgbClr val="000000"/>
                </a:solidFill>
                <a:ea typeface="宋体" pitchFamily="2" charset="-122"/>
              </a:rPr>
              <a:t>可以把</a:t>
            </a:r>
            <a:endParaRPr lang="en-US" altLang="zh-CN" sz="2000" dirty="0" smtClean="0">
              <a:solidFill>
                <a:srgbClr val="000000"/>
              </a:solidFill>
              <a:ea typeface="宋体" pitchFamily="2" charset="-122"/>
            </a:endParaRPr>
          </a:p>
          <a:p>
            <a:pPr marL="457200" indent="-457200">
              <a:lnSpc>
                <a:spcPct val="130000"/>
              </a:lnSpc>
              <a:buFont typeface="Wingdings" pitchFamily="2" charset="2"/>
              <a:buNone/>
            </a:pPr>
            <a:r>
              <a:rPr lang="zh-CN" altLang="en-US" sz="2000" dirty="0" smtClean="0">
                <a:solidFill>
                  <a:srgbClr val="000000"/>
                </a:solidFill>
                <a:ea typeface="宋体" pitchFamily="2" charset="-122"/>
              </a:rPr>
              <a:t>上述五条向量指令分成</a:t>
            </a:r>
            <a:r>
              <a:rPr lang="en-US" altLang="zh-CN" sz="2000" dirty="0" smtClean="0">
                <a:solidFill>
                  <a:srgbClr val="000000"/>
                </a:solidFill>
                <a:latin typeface="Times New Roman" pitchFamily="18" charset="0"/>
                <a:ea typeface="宋体" pitchFamily="2" charset="-122"/>
              </a:rPr>
              <a:t>4</a:t>
            </a:r>
            <a:r>
              <a:rPr lang="zh-CN" altLang="en-US" sz="2000" dirty="0" smtClean="0">
                <a:solidFill>
                  <a:srgbClr val="000000"/>
                </a:solidFill>
                <a:ea typeface="宋体" pitchFamily="2" charset="-122"/>
              </a:rPr>
              <a:t>个编队：</a:t>
            </a:r>
          </a:p>
          <a:p>
            <a:pPr lvl="2">
              <a:lnSpc>
                <a:spcPct val="130000"/>
              </a:lnSpc>
            </a:pPr>
            <a:r>
              <a:rPr lang="zh-CN" altLang="en-US" sz="2000" dirty="0" smtClean="0">
                <a:latin typeface="宋体" pitchFamily="2" charset="-122"/>
              </a:rPr>
              <a:t>第一编队：</a:t>
            </a:r>
            <a:r>
              <a:rPr lang="en-US" altLang="zh-CN" sz="2000" dirty="0" smtClean="0">
                <a:solidFill>
                  <a:srgbClr val="D60093"/>
                </a:solidFill>
                <a:latin typeface="宋体" pitchFamily="2" charset="-122"/>
              </a:rPr>
              <a:t>LV </a:t>
            </a:r>
            <a:r>
              <a:rPr lang="en-US" altLang="zh-CN" sz="2000" dirty="0" err="1" smtClean="0">
                <a:solidFill>
                  <a:srgbClr val="D60093"/>
                </a:solidFill>
                <a:latin typeface="宋体" pitchFamily="2" charset="-122"/>
              </a:rPr>
              <a:t>V1</a:t>
            </a:r>
            <a:r>
              <a:rPr lang="zh-CN" altLang="en-US" sz="2000" dirty="0" smtClean="0">
                <a:solidFill>
                  <a:srgbClr val="D60093"/>
                </a:solidFill>
                <a:latin typeface="宋体" pitchFamily="2" charset="-122"/>
              </a:rPr>
              <a:t>，</a:t>
            </a:r>
            <a:r>
              <a:rPr lang="en-US" altLang="zh-CN" sz="2000" dirty="0" smtClean="0">
                <a:solidFill>
                  <a:srgbClr val="D60093"/>
                </a:solidFill>
                <a:latin typeface="宋体" pitchFamily="2" charset="-122"/>
              </a:rPr>
              <a:t>Rx</a:t>
            </a:r>
            <a:r>
              <a:rPr lang="zh-CN" altLang="en-US" sz="2000" dirty="0" smtClean="0">
                <a:solidFill>
                  <a:srgbClr val="D60093"/>
                </a:solidFill>
                <a:latin typeface="宋体" pitchFamily="2" charset="-122"/>
              </a:rPr>
              <a:t>；</a:t>
            </a:r>
          </a:p>
          <a:p>
            <a:pPr lvl="2">
              <a:lnSpc>
                <a:spcPct val="130000"/>
              </a:lnSpc>
            </a:pPr>
            <a:r>
              <a:rPr lang="zh-CN" altLang="en-US" sz="2000" dirty="0" smtClean="0">
                <a:latin typeface="宋体" pitchFamily="2" charset="-122"/>
              </a:rPr>
              <a:t>第二编队：</a:t>
            </a:r>
            <a:r>
              <a:rPr lang="en-US" altLang="zh-CN" sz="2000" dirty="0" err="1" smtClean="0">
                <a:solidFill>
                  <a:srgbClr val="D60093"/>
                </a:solidFill>
                <a:latin typeface="宋体" pitchFamily="2" charset="-122"/>
              </a:rPr>
              <a:t>MULTFV</a:t>
            </a:r>
            <a:r>
              <a:rPr lang="en-US" altLang="zh-CN" sz="2000" dirty="0" smtClean="0">
                <a:solidFill>
                  <a:srgbClr val="D60093"/>
                </a:solidFill>
                <a:latin typeface="宋体" pitchFamily="2" charset="-122"/>
              </a:rPr>
              <a:t> </a:t>
            </a:r>
            <a:r>
              <a:rPr lang="en-US" altLang="zh-CN" sz="2000" dirty="0" err="1" smtClean="0">
                <a:solidFill>
                  <a:srgbClr val="D60093"/>
                </a:solidFill>
                <a:latin typeface="宋体" pitchFamily="2" charset="-122"/>
              </a:rPr>
              <a:t>V2</a:t>
            </a:r>
            <a:r>
              <a:rPr lang="zh-CN" altLang="en-US" sz="2000" dirty="0" smtClean="0">
                <a:solidFill>
                  <a:srgbClr val="D60093"/>
                </a:solidFill>
                <a:latin typeface="宋体" pitchFamily="2" charset="-122"/>
              </a:rPr>
              <a:t>，</a:t>
            </a:r>
            <a:r>
              <a:rPr lang="en-US" altLang="zh-CN" sz="2000" dirty="0" err="1" smtClean="0">
                <a:solidFill>
                  <a:srgbClr val="D60093"/>
                </a:solidFill>
                <a:latin typeface="宋体" pitchFamily="2" charset="-122"/>
              </a:rPr>
              <a:t>F0</a:t>
            </a:r>
            <a:r>
              <a:rPr lang="zh-CN" altLang="en-US" sz="2000" dirty="0" smtClean="0">
                <a:solidFill>
                  <a:srgbClr val="D60093"/>
                </a:solidFill>
                <a:latin typeface="宋体" pitchFamily="2" charset="-122"/>
              </a:rPr>
              <a:t>，</a:t>
            </a:r>
            <a:r>
              <a:rPr lang="en-US" altLang="zh-CN" sz="2000" dirty="0" err="1" smtClean="0">
                <a:solidFill>
                  <a:srgbClr val="D60093"/>
                </a:solidFill>
                <a:latin typeface="宋体" pitchFamily="2" charset="-122"/>
              </a:rPr>
              <a:t>V1</a:t>
            </a:r>
            <a:r>
              <a:rPr lang="zh-CN" altLang="en-US" sz="2000" dirty="0" smtClean="0">
                <a:solidFill>
                  <a:srgbClr val="D60093"/>
                </a:solidFill>
                <a:latin typeface="宋体" pitchFamily="2" charset="-122"/>
              </a:rPr>
              <a:t>；</a:t>
            </a:r>
            <a:r>
              <a:rPr lang="en-US" altLang="zh-CN" sz="2000" dirty="0" smtClean="0">
                <a:solidFill>
                  <a:srgbClr val="D60093"/>
                </a:solidFill>
                <a:latin typeface="宋体" pitchFamily="2" charset="-122"/>
              </a:rPr>
              <a:t>LV </a:t>
            </a:r>
            <a:r>
              <a:rPr lang="en-US" altLang="zh-CN" sz="2000" dirty="0" err="1" smtClean="0">
                <a:solidFill>
                  <a:srgbClr val="D60093"/>
                </a:solidFill>
                <a:latin typeface="宋体" pitchFamily="2" charset="-122"/>
              </a:rPr>
              <a:t>V3</a:t>
            </a:r>
            <a:r>
              <a:rPr lang="zh-CN" altLang="en-US" sz="2000" dirty="0" smtClean="0">
                <a:solidFill>
                  <a:srgbClr val="D60093"/>
                </a:solidFill>
                <a:latin typeface="宋体" pitchFamily="2" charset="-122"/>
              </a:rPr>
              <a:t>，</a:t>
            </a:r>
            <a:r>
              <a:rPr lang="en-US" altLang="zh-CN" sz="2000" dirty="0" err="1" smtClean="0">
                <a:solidFill>
                  <a:srgbClr val="D60093"/>
                </a:solidFill>
                <a:latin typeface="宋体" pitchFamily="2" charset="-122"/>
              </a:rPr>
              <a:t>Ry</a:t>
            </a:r>
            <a:r>
              <a:rPr lang="zh-CN" altLang="en-US" sz="2000" dirty="0" smtClean="0">
                <a:solidFill>
                  <a:srgbClr val="D60093"/>
                </a:solidFill>
                <a:latin typeface="宋体" pitchFamily="2" charset="-122"/>
              </a:rPr>
              <a:t>；</a:t>
            </a:r>
          </a:p>
          <a:p>
            <a:pPr lvl="2">
              <a:lnSpc>
                <a:spcPct val="130000"/>
              </a:lnSpc>
            </a:pPr>
            <a:r>
              <a:rPr lang="zh-CN" altLang="en-US" sz="2000" dirty="0" smtClean="0">
                <a:latin typeface="宋体" pitchFamily="2" charset="-122"/>
              </a:rPr>
              <a:t>第三编队：</a:t>
            </a:r>
            <a:r>
              <a:rPr lang="en-US" altLang="zh-CN" sz="2000" dirty="0" err="1" smtClean="0">
                <a:solidFill>
                  <a:srgbClr val="D60093"/>
                </a:solidFill>
                <a:latin typeface="宋体" pitchFamily="2" charset="-122"/>
              </a:rPr>
              <a:t>ADDV</a:t>
            </a:r>
            <a:r>
              <a:rPr lang="en-US" altLang="zh-CN" sz="2000" dirty="0" smtClean="0">
                <a:solidFill>
                  <a:srgbClr val="D60093"/>
                </a:solidFill>
                <a:latin typeface="宋体" pitchFamily="2" charset="-122"/>
              </a:rPr>
              <a:t> </a:t>
            </a:r>
            <a:r>
              <a:rPr lang="en-US" altLang="zh-CN" sz="2000" dirty="0" err="1" smtClean="0">
                <a:solidFill>
                  <a:srgbClr val="D60093"/>
                </a:solidFill>
                <a:latin typeface="宋体" pitchFamily="2" charset="-122"/>
              </a:rPr>
              <a:t>V4</a:t>
            </a:r>
            <a:r>
              <a:rPr lang="zh-CN" altLang="en-US" sz="2000" dirty="0" smtClean="0">
                <a:solidFill>
                  <a:srgbClr val="D60093"/>
                </a:solidFill>
                <a:latin typeface="宋体" pitchFamily="2" charset="-122"/>
              </a:rPr>
              <a:t>，</a:t>
            </a:r>
            <a:r>
              <a:rPr lang="en-US" altLang="zh-CN" sz="2000" dirty="0" err="1" smtClean="0">
                <a:solidFill>
                  <a:srgbClr val="D60093"/>
                </a:solidFill>
                <a:latin typeface="宋体" pitchFamily="2" charset="-122"/>
              </a:rPr>
              <a:t>V2</a:t>
            </a:r>
            <a:r>
              <a:rPr lang="zh-CN" altLang="en-US" sz="2000" dirty="0" smtClean="0">
                <a:solidFill>
                  <a:srgbClr val="D60093"/>
                </a:solidFill>
                <a:latin typeface="宋体" pitchFamily="2" charset="-122"/>
              </a:rPr>
              <a:t>，</a:t>
            </a:r>
            <a:r>
              <a:rPr lang="en-US" altLang="zh-CN" sz="2000" dirty="0" err="1" smtClean="0">
                <a:solidFill>
                  <a:srgbClr val="D60093"/>
                </a:solidFill>
                <a:latin typeface="宋体" pitchFamily="2" charset="-122"/>
              </a:rPr>
              <a:t>V3</a:t>
            </a:r>
            <a:r>
              <a:rPr lang="zh-CN" altLang="en-US" sz="2000" dirty="0" smtClean="0">
                <a:solidFill>
                  <a:srgbClr val="D60093"/>
                </a:solidFill>
                <a:latin typeface="宋体" pitchFamily="2" charset="-122"/>
              </a:rPr>
              <a:t>；</a:t>
            </a:r>
          </a:p>
          <a:p>
            <a:pPr lvl="2">
              <a:lnSpc>
                <a:spcPct val="130000"/>
              </a:lnSpc>
            </a:pPr>
            <a:r>
              <a:rPr lang="zh-CN" altLang="en-US" sz="2000" dirty="0" smtClean="0">
                <a:latin typeface="宋体" pitchFamily="2" charset="-122"/>
              </a:rPr>
              <a:t>第四编队：</a:t>
            </a:r>
            <a:r>
              <a:rPr lang="en-US" altLang="zh-CN" sz="2000" dirty="0" err="1" smtClean="0">
                <a:solidFill>
                  <a:srgbClr val="D60093"/>
                </a:solidFill>
                <a:latin typeface="宋体" pitchFamily="2" charset="-122"/>
              </a:rPr>
              <a:t>SV</a:t>
            </a:r>
            <a:r>
              <a:rPr lang="en-US" altLang="zh-CN" sz="2000" dirty="0" smtClean="0">
                <a:solidFill>
                  <a:srgbClr val="D60093"/>
                </a:solidFill>
                <a:latin typeface="宋体" pitchFamily="2" charset="-122"/>
              </a:rPr>
              <a:t> </a:t>
            </a:r>
            <a:r>
              <a:rPr lang="en-US" altLang="zh-CN" sz="2000" dirty="0" err="1" smtClean="0">
                <a:solidFill>
                  <a:srgbClr val="D60093"/>
                </a:solidFill>
                <a:latin typeface="宋体" pitchFamily="2" charset="-122"/>
              </a:rPr>
              <a:t>V4</a:t>
            </a:r>
            <a:r>
              <a:rPr lang="zh-CN" altLang="en-US" sz="2000" dirty="0" smtClean="0">
                <a:solidFill>
                  <a:srgbClr val="D60093"/>
                </a:solidFill>
                <a:latin typeface="宋体" pitchFamily="2" charset="-122"/>
              </a:rPr>
              <a:t>，</a:t>
            </a:r>
            <a:r>
              <a:rPr lang="en-US" altLang="zh-CN" sz="2000" dirty="0" err="1" smtClean="0">
                <a:solidFill>
                  <a:srgbClr val="D60093"/>
                </a:solidFill>
                <a:latin typeface="宋体" pitchFamily="2" charset="-122"/>
              </a:rPr>
              <a:t>Ry</a:t>
            </a:r>
            <a:r>
              <a:rPr lang="zh-CN" altLang="en-US" sz="2000" dirty="0" smtClean="0">
                <a:solidFill>
                  <a:srgbClr val="D60093"/>
                </a:solidFill>
                <a:latin typeface="宋体" pitchFamily="2" charset="-122"/>
              </a:rPr>
              <a:t>。</a:t>
            </a:r>
          </a:p>
          <a:p>
            <a:pPr marL="1085850" lvl="1" indent="-457200">
              <a:lnSpc>
                <a:spcPct val="130000"/>
              </a:lnSpc>
              <a:buFont typeface="Wingdings" pitchFamily="2" charset="2"/>
              <a:buNone/>
            </a:pPr>
            <a:r>
              <a:rPr lang="zh-CN" altLang="en-US" sz="2000" dirty="0" smtClean="0">
                <a:solidFill>
                  <a:srgbClr val="080808"/>
                </a:solidFill>
                <a:latin typeface="Times New Roman" pitchFamily="18" charset="0"/>
                <a:ea typeface="宋体" pitchFamily="2" charset="-122"/>
              </a:rPr>
              <a:t>       </a:t>
            </a:r>
            <a:r>
              <a:rPr lang="en-US" altLang="zh-CN" sz="2000" dirty="0" err="1" smtClean="0">
                <a:solidFill>
                  <a:srgbClr val="E24C05"/>
                </a:solidFill>
                <a:latin typeface="Times New Roman" pitchFamily="18" charset="0"/>
                <a:ea typeface="宋体" pitchFamily="2" charset="-122"/>
              </a:rPr>
              <a:t>T</a:t>
            </a:r>
            <a:r>
              <a:rPr lang="en-US" altLang="zh-CN" sz="2000" baseline="-25000" dirty="0" err="1" smtClean="0">
                <a:solidFill>
                  <a:srgbClr val="E24C05"/>
                </a:solidFill>
                <a:latin typeface="Times New Roman" pitchFamily="18" charset="0"/>
                <a:ea typeface="宋体" pitchFamily="2" charset="-122"/>
              </a:rPr>
              <a:t>start</a:t>
            </a:r>
            <a:r>
              <a:rPr lang="en-US" altLang="zh-CN" sz="2000" dirty="0" smtClean="0">
                <a:solidFill>
                  <a:srgbClr val="E24C05"/>
                </a:solidFill>
                <a:latin typeface="Times New Roman" pitchFamily="18" charset="0"/>
                <a:ea typeface="宋体" pitchFamily="2" charset="-122"/>
              </a:rPr>
              <a:t>=12+12+6+12</a:t>
            </a:r>
            <a:r>
              <a:rPr lang="zh-CN" altLang="en-US" sz="2000" dirty="0" smtClean="0">
                <a:solidFill>
                  <a:srgbClr val="E24C05"/>
                </a:solidFill>
                <a:latin typeface="Times New Roman" pitchFamily="18" charset="0"/>
                <a:ea typeface="宋体" pitchFamily="2" charset="-122"/>
              </a:rPr>
              <a:t>，</a:t>
            </a:r>
            <a:r>
              <a:rPr lang="en-US" altLang="zh-CN" sz="2000" dirty="0" smtClean="0">
                <a:solidFill>
                  <a:srgbClr val="E24C05"/>
                </a:solidFill>
                <a:latin typeface="Times New Roman" pitchFamily="18" charset="0"/>
                <a:ea typeface="宋体" pitchFamily="2" charset="-122"/>
              </a:rPr>
              <a:t>m=4</a:t>
            </a:r>
          </a:p>
          <a:p>
            <a:pPr marL="1085850" lvl="1" indent="-457200">
              <a:lnSpc>
                <a:spcPct val="130000"/>
              </a:lnSpc>
              <a:buFont typeface="Wingdings" pitchFamily="2" charset="2"/>
              <a:buNone/>
            </a:pPr>
            <a:r>
              <a:rPr lang="en-US" altLang="zh-CN" sz="2000" dirty="0" smtClean="0">
                <a:solidFill>
                  <a:srgbClr val="080808"/>
                </a:solidFill>
                <a:latin typeface="Times New Roman" pitchFamily="18" charset="0"/>
                <a:ea typeface="宋体" pitchFamily="2" charset="-122"/>
              </a:rPr>
              <a:t> </a:t>
            </a:r>
            <a:r>
              <a:rPr lang="zh-CN" altLang="en-US" sz="2000" dirty="0" smtClean="0">
                <a:latin typeface="Times New Roman" pitchFamily="18" charset="0"/>
                <a:ea typeface="宋体" pitchFamily="2" charset="-122"/>
              </a:rPr>
              <a:t>可知，对</a:t>
            </a:r>
            <a:r>
              <a:rPr lang="en-US" altLang="zh-CN" sz="2000" dirty="0" smtClean="0">
                <a:latin typeface="Times New Roman" pitchFamily="18" charset="0"/>
                <a:ea typeface="宋体" pitchFamily="2" charset="-122"/>
              </a:rPr>
              <a:t>n</a:t>
            </a:r>
            <a:r>
              <a:rPr lang="zh-CN" altLang="en-US" sz="2000" dirty="0" smtClean="0">
                <a:latin typeface="Times New Roman" pitchFamily="18" charset="0"/>
                <a:ea typeface="宋体" pitchFamily="2" charset="-122"/>
              </a:rPr>
              <a:t>个向量元素进行</a:t>
            </a:r>
            <a:r>
              <a:rPr lang="en-US" altLang="zh-CN" sz="2000" dirty="0" err="1" smtClean="0">
                <a:latin typeface="Times New Roman" pitchFamily="18" charset="0"/>
                <a:ea typeface="宋体" pitchFamily="2" charset="-122"/>
              </a:rPr>
              <a:t>DAXPY</a:t>
            </a:r>
            <a:r>
              <a:rPr lang="zh-CN" altLang="en-US" sz="2000" dirty="0" smtClean="0">
                <a:latin typeface="Times New Roman" pitchFamily="18" charset="0"/>
                <a:ea typeface="宋体" pitchFamily="2" charset="-122"/>
              </a:rPr>
              <a:t>表达式计算所需的时钟周</a:t>
            </a:r>
          </a:p>
          <a:p>
            <a:pPr marL="457200" indent="-457200">
              <a:lnSpc>
                <a:spcPct val="130000"/>
              </a:lnSpc>
              <a:buFont typeface="Wingdings" pitchFamily="2" charset="2"/>
              <a:buNone/>
            </a:pPr>
            <a:r>
              <a:rPr lang="zh-CN" altLang="en-US" sz="2000" dirty="0" smtClean="0">
                <a:latin typeface="Times New Roman" pitchFamily="18" charset="0"/>
                <a:ea typeface="宋体" pitchFamily="2" charset="-122"/>
              </a:rPr>
              <a:t>期个数为：</a:t>
            </a:r>
            <a:endParaRPr lang="zh-CN" altLang="en-US" sz="2000" dirty="0">
              <a:latin typeface="Times New Roman" pitchFamily="18" charset="0"/>
              <a:ea typeface="宋体" pitchFamily="2" charset="-122"/>
            </a:endParaRPr>
          </a:p>
        </p:txBody>
      </p:sp>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7871" y="5587811"/>
            <a:ext cx="5040312" cy="126523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9148" y="1011495"/>
            <a:ext cx="39624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37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4.4</a:t>
            </a:r>
            <a:r>
              <a:rPr lang="zh-CN" altLang="en-US" sz="2400" dirty="0"/>
              <a:t>向量处理机的性能评价</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descr="Rectangle: Click to edit Master text styles&#10;Second level&#10;Third level&#10;Fourth level&#10;Fifth level"/>
          <p:cNvSpPr txBox="1">
            <a:spLocks noChangeArrowheads="1"/>
          </p:cNvSpPr>
          <p:nvPr/>
        </p:nvSpPr>
        <p:spPr>
          <a:xfrm>
            <a:off x="179512" y="1037114"/>
            <a:ext cx="8856984" cy="55602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indent="-457200"/>
            <a:r>
              <a:rPr lang="zh-CN" altLang="en-US" dirty="0">
                <a:solidFill>
                  <a:srgbClr val="0000CC"/>
                </a:solidFill>
                <a:latin typeface="黑体" pitchFamily="2" charset="-122"/>
              </a:rPr>
              <a:t>向量处理机的</a:t>
            </a:r>
            <a:r>
              <a:rPr lang="zh-CN" altLang="en-US" dirty="0" smtClean="0">
                <a:solidFill>
                  <a:srgbClr val="0000CC"/>
                </a:solidFill>
                <a:latin typeface="黑体" pitchFamily="2" charset="-122"/>
              </a:rPr>
              <a:t>性能评价</a:t>
            </a:r>
            <a:endParaRPr lang="en-US" altLang="zh-CN" dirty="0" smtClean="0">
              <a:solidFill>
                <a:srgbClr val="0000CC"/>
              </a:solidFill>
              <a:latin typeface="黑体" pitchFamily="2" charset="-122"/>
            </a:endParaRPr>
          </a:p>
          <a:p>
            <a:pPr marL="1085850" lvl="1" indent="-457200"/>
            <a:r>
              <a:rPr lang="zh-CN" altLang="en-US" dirty="0">
                <a:solidFill>
                  <a:srgbClr val="0000CC"/>
                </a:solidFill>
                <a:latin typeface="黑体" pitchFamily="2" charset="-122"/>
              </a:rPr>
              <a:t>向量指令的处理时间</a:t>
            </a:r>
            <a:r>
              <a:rPr lang="en-US" altLang="zh-CN" dirty="0" err="1">
                <a:solidFill>
                  <a:srgbClr val="0000CC"/>
                </a:solidFill>
                <a:latin typeface="黑体" pitchFamily="2" charset="-122"/>
              </a:rPr>
              <a:t>T</a:t>
            </a:r>
            <a:r>
              <a:rPr lang="en-US" altLang="zh-CN" baseline="-25000" dirty="0" err="1">
                <a:solidFill>
                  <a:srgbClr val="0000CC"/>
                </a:solidFill>
                <a:latin typeface="黑体" pitchFamily="2" charset="-122"/>
              </a:rPr>
              <a:t>vp</a:t>
            </a:r>
            <a:endParaRPr lang="en-US" altLang="zh-CN" baseline="-25000" dirty="0">
              <a:solidFill>
                <a:srgbClr val="0000CC"/>
              </a:solidFill>
              <a:latin typeface="黑体" pitchFamily="2" charset="-122"/>
            </a:endParaRPr>
          </a:p>
          <a:p>
            <a:pPr marL="1085850" lvl="1" indent="-457200"/>
            <a:endParaRPr lang="zh-CN" altLang="en-US" dirty="0"/>
          </a:p>
        </p:txBody>
      </p:sp>
      <p:sp>
        <p:nvSpPr>
          <p:cNvPr id="11" name="Rectangle 3" descr="Rectangle: Click to edit Master text styles&#10;Second level&#10;Third level&#10;Fourth level&#10;Fifth level"/>
          <p:cNvSpPr txBox="1">
            <a:spLocks noChangeArrowheads="1"/>
          </p:cNvSpPr>
          <p:nvPr/>
        </p:nvSpPr>
        <p:spPr>
          <a:xfrm>
            <a:off x="0" y="1927804"/>
            <a:ext cx="9036496" cy="4672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40000"/>
              </a:lnSpc>
              <a:buFont typeface="Wingdings" pitchFamily="2" charset="2"/>
              <a:buNone/>
            </a:pPr>
            <a:r>
              <a:rPr lang="en-US" altLang="zh-CN" sz="2000" dirty="0" smtClean="0">
                <a:solidFill>
                  <a:srgbClr val="080808"/>
                </a:solidFill>
                <a:latin typeface="Times New Roman" pitchFamily="18" charset="0"/>
                <a:ea typeface="宋体" pitchFamily="2" charset="-122"/>
              </a:rPr>
              <a:t>        </a:t>
            </a:r>
            <a:r>
              <a:rPr lang="zh-CN" altLang="en-US" sz="2000" dirty="0" smtClean="0">
                <a:solidFill>
                  <a:srgbClr val="080808"/>
                </a:solidFill>
                <a:latin typeface="Times New Roman" pitchFamily="18" charset="0"/>
                <a:ea typeface="宋体" pitchFamily="2" charset="-122"/>
              </a:rPr>
              <a:t>采用向量链接技术，那么上述</a:t>
            </a:r>
            <a:r>
              <a:rPr lang="en-US" altLang="zh-CN" sz="2000" dirty="0" smtClean="0">
                <a:solidFill>
                  <a:srgbClr val="080808"/>
                </a:solidFill>
                <a:latin typeface="Times New Roman" pitchFamily="18" charset="0"/>
                <a:ea typeface="宋体" pitchFamily="2" charset="-122"/>
              </a:rPr>
              <a:t>5</a:t>
            </a:r>
            <a:r>
              <a:rPr lang="zh-CN" altLang="en-US" sz="2000" dirty="0" smtClean="0">
                <a:solidFill>
                  <a:srgbClr val="080808"/>
                </a:solidFill>
                <a:latin typeface="Times New Roman" pitchFamily="18" charset="0"/>
                <a:ea typeface="宋体" pitchFamily="2" charset="-122"/>
              </a:rPr>
              <a:t>条向量</a:t>
            </a:r>
            <a:endParaRPr lang="en-US" altLang="zh-CN" sz="2000" dirty="0" smtClean="0">
              <a:solidFill>
                <a:srgbClr val="080808"/>
              </a:solidFill>
              <a:latin typeface="Times New Roman" pitchFamily="18" charset="0"/>
              <a:ea typeface="宋体" pitchFamily="2" charset="-122"/>
            </a:endParaRPr>
          </a:p>
          <a:p>
            <a:pPr marL="457200" indent="-457200">
              <a:lnSpc>
                <a:spcPct val="140000"/>
              </a:lnSpc>
              <a:buFont typeface="Wingdings" pitchFamily="2" charset="2"/>
              <a:buNone/>
            </a:pPr>
            <a:r>
              <a:rPr lang="zh-CN" altLang="en-US" sz="2000" dirty="0" smtClean="0">
                <a:solidFill>
                  <a:srgbClr val="080808"/>
                </a:solidFill>
                <a:latin typeface="Times New Roman" pitchFamily="18" charset="0"/>
                <a:ea typeface="宋体" pitchFamily="2" charset="-122"/>
              </a:rPr>
              <a:t>指令的编队结果如下（</a:t>
            </a:r>
            <a:r>
              <a:rPr lang="en-US" altLang="zh-CN" sz="2000" dirty="0" smtClean="0">
                <a:solidFill>
                  <a:srgbClr val="080808"/>
                </a:solidFill>
                <a:latin typeface="Times New Roman" pitchFamily="18" charset="0"/>
                <a:ea typeface="宋体" pitchFamily="2" charset="-122"/>
              </a:rPr>
              <a:t>m=3</a:t>
            </a:r>
            <a:r>
              <a:rPr lang="zh-CN" altLang="en-US" sz="2000" dirty="0" smtClean="0">
                <a:solidFill>
                  <a:srgbClr val="080808"/>
                </a:solidFill>
                <a:latin typeface="Times New Roman" pitchFamily="18" charset="0"/>
                <a:ea typeface="宋体" pitchFamily="2" charset="-122"/>
              </a:rPr>
              <a:t>） </a:t>
            </a:r>
          </a:p>
          <a:p>
            <a:pPr lvl="2">
              <a:lnSpc>
                <a:spcPct val="140000"/>
              </a:lnSpc>
              <a:buFont typeface="Wingdings" pitchFamily="2" charset="2"/>
              <a:buChar char="p"/>
            </a:pPr>
            <a:r>
              <a:rPr lang="zh-CN" altLang="en-US" sz="1800" dirty="0" smtClean="0">
                <a:solidFill>
                  <a:srgbClr val="080808"/>
                </a:solidFill>
                <a:latin typeface="Times New Roman" pitchFamily="18" charset="0"/>
              </a:rPr>
              <a:t>第一编队：</a:t>
            </a:r>
            <a:r>
              <a:rPr lang="en-US" altLang="zh-CN" sz="1800" dirty="0" smtClean="0">
                <a:solidFill>
                  <a:srgbClr val="D60093"/>
                </a:solidFill>
                <a:latin typeface="Times New Roman" pitchFamily="18" charset="0"/>
              </a:rPr>
              <a:t>LV  </a:t>
            </a:r>
            <a:r>
              <a:rPr lang="en-US" altLang="zh-CN" sz="1800" dirty="0" err="1" smtClean="0">
                <a:solidFill>
                  <a:srgbClr val="D60093"/>
                </a:solidFill>
                <a:latin typeface="Times New Roman" pitchFamily="18" charset="0"/>
              </a:rPr>
              <a:t>V1,Rx</a:t>
            </a:r>
            <a:r>
              <a:rPr lang="zh-CN" altLang="en-US" sz="1800" dirty="0" smtClean="0">
                <a:solidFill>
                  <a:srgbClr val="D60093"/>
                </a:solidFill>
                <a:latin typeface="Times New Roman" pitchFamily="18" charset="0"/>
              </a:rPr>
              <a:t>；</a:t>
            </a:r>
            <a:r>
              <a:rPr lang="en-US" altLang="zh-CN" sz="1800" dirty="0" err="1" smtClean="0">
                <a:solidFill>
                  <a:srgbClr val="D60093"/>
                </a:solidFill>
                <a:latin typeface="Times New Roman" pitchFamily="18" charset="0"/>
              </a:rPr>
              <a:t>MULTFV</a:t>
            </a:r>
            <a:r>
              <a:rPr lang="en-US" altLang="zh-CN" sz="1800" dirty="0" smtClean="0">
                <a:solidFill>
                  <a:srgbClr val="D60093"/>
                </a:solidFill>
                <a:latin typeface="Times New Roman" pitchFamily="18" charset="0"/>
              </a:rPr>
              <a:t> </a:t>
            </a:r>
            <a:r>
              <a:rPr lang="en-US" altLang="zh-CN" sz="1800" dirty="0" err="1" smtClean="0">
                <a:solidFill>
                  <a:srgbClr val="D60093"/>
                </a:solidFill>
                <a:latin typeface="Times New Roman" pitchFamily="18" charset="0"/>
              </a:rPr>
              <a:t>V2,F0,V1</a:t>
            </a:r>
            <a:r>
              <a:rPr lang="zh-CN" altLang="en-US" sz="1800" dirty="0" smtClean="0">
                <a:solidFill>
                  <a:srgbClr val="D60093"/>
                </a:solidFill>
                <a:latin typeface="Times New Roman" pitchFamily="18" charset="0"/>
              </a:rPr>
              <a:t>；</a:t>
            </a:r>
          </a:p>
          <a:p>
            <a:pPr lvl="2">
              <a:lnSpc>
                <a:spcPct val="140000"/>
              </a:lnSpc>
              <a:buFont typeface="Wingdings" pitchFamily="2" charset="2"/>
              <a:buChar char="p"/>
            </a:pPr>
            <a:r>
              <a:rPr lang="zh-CN" altLang="en-US" sz="1800" dirty="0" smtClean="0">
                <a:solidFill>
                  <a:srgbClr val="080808"/>
                </a:solidFill>
                <a:latin typeface="Times New Roman" pitchFamily="18" charset="0"/>
              </a:rPr>
              <a:t>第二编队：</a:t>
            </a:r>
            <a:r>
              <a:rPr lang="en-US" altLang="zh-CN" sz="1800" dirty="0" smtClean="0">
                <a:solidFill>
                  <a:srgbClr val="D60093"/>
                </a:solidFill>
                <a:latin typeface="Times New Roman" pitchFamily="18" charset="0"/>
              </a:rPr>
              <a:t>LV  </a:t>
            </a:r>
            <a:r>
              <a:rPr lang="en-US" altLang="zh-CN" sz="1800" dirty="0" err="1" smtClean="0">
                <a:solidFill>
                  <a:srgbClr val="D60093"/>
                </a:solidFill>
                <a:latin typeface="Times New Roman" pitchFamily="18" charset="0"/>
              </a:rPr>
              <a:t>V3,Ry</a:t>
            </a:r>
            <a:r>
              <a:rPr lang="zh-CN" altLang="en-US" sz="1800" dirty="0" smtClean="0">
                <a:solidFill>
                  <a:srgbClr val="D60093"/>
                </a:solidFill>
                <a:latin typeface="Times New Roman" pitchFamily="18" charset="0"/>
              </a:rPr>
              <a:t>；</a:t>
            </a:r>
            <a:r>
              <a:rPr lang="en-US" altLang="zh-CN" sz="1800" dirty="0" err="1" smtClean="0">
                <a:solidFill>
                  <a:srgbClr val="D60093"/>
                </a:solidFill>
                <a:latin typeface="Times New Roman" pitchFamily="18" charset="0"/>
              </a:rPr>
              <a:t>ADDV</a:t>
            </a:r>
            <a:r>
              <a:rPr lang="en-US" altLang="zh-CN" sz="1800" dirty="0" smtClean="0">
                <a:solidFill>
                  <a:srgbClr val="D60093"/>
                </a:solidFill>
                <a:latin typeface="Times New Roman" pitchFamily="18" charset="0"/>
              </a:rPr>
              <a:t> </a:t>
            </a:r>
            <a:r>
              <a:rPr lang="en-US" altLang="zh-CN" sz="1800" dirty="0" err="1" smtClean="0">
                <a:solidFill>
                  <a:srgbClr val="D60093"/>
                </a:solidFill>
                <a:latin typeface="Times New Roman" pitchFamily="18" charset="0"/>
              </a:rPr>
              <a:t>V4,V2,V3</a:t>
            </a:r>
            <a:r>
              <a:rPr lang="zh-CN" altLang="en-US" sz="1800" dirty="0" smtClean="0">
                <a:solidFill>
                  <a:srgbClr val="D60093"/>
                </a:solidFill>
                <a:latin typeface="Times New Roman" pitchFamily="18" charset="0"/>
              </a:rPr>
              <a:t>；</a:t>
            </a:r>
          </a:p>
          <a:p>
            <a:pPr lvl="2">
              <a:lnSpc>
                <a:spcPct val="140000"/>
              </a:lnSpc>
              <a:buFont typeface="Wingdings" pitchFamily="2" charset="2"/>
              <a:buChar char="p"/>
            </a:pPr>
            <a:r>
              <a:rPr lang="zh-CN" altLang="en-US" sz="1800" dirty="0" smtClean="0">
                <a:solidFill>
                  <a:srgbClr val="080808"/>
                </a:solidFill>
                <a:latin typeface="Times New Roman" pitchFamily="18" charset="0"/>
              </a:rPr>
              <a:t>第三编队： </a:t>
            </a:r>
            <a:r>
              <a:rPr lang="en-US" altLang="zh-CN" sz="1800" dirty="0" err="1" smtClean="0">
                <a:solidFill>
                  <a:srgbClr val="D60093"/>
                </a:solidFill>
                <a:latin typeface="宋体" pitchFamily="2" charset="-122"/>
              </a:rPr>
              <a:t>SV</a:t>
            </a:r>
            <a:r>
              <a:rPr lang="en-US" altLang="zh-CN" sz="1800" dirty="0" smtClean="0">
                <a:solidFill>
                  <a:srgbClr val="D60093"/>
                </a:solidFill>
                <a:latin typeface="宋体" pitchFamily="2" charset="-122"/>
              </a:rPr>
              <a:t> </a:t>
            </a:r>
            <a:r>
              <a:rPr lang="en-US" altLang="zh-CN" sz="1800" dirty="0" err="1" smtClean="0">
                <a:solidFill>
                  <a:srgbClr val="D60093"/>
                </a:solidFill>
                <a:latin typeface="宋体" pitchFamily="2" charset="-122"/>
              </a:rPr>
              <a:t>V4</a:t>
            </a:r>
            <a:r>
              <a:rPr lang="zh-CN" altLang="en-US" sz="1800" dirty="0" smtClean="0">
                <a:solidFill>
                  <a:srgbClr val="D60093"/>
                </a:solidFill>
                <a:latin typeface="宋体" pitchFamily="2" charset="-122"/>
              </a:rPr>
              <a:t>，</a:t>
            </a:r>
            <a:r>
              <a:rPr lang="en-US" altLang="zh-CN" sz="1800" dirty="0" err="1" smtClean="0">
                <a:solidFill>
                  <a:srgbClr val="D60093"/>
                </a:solidFill>
                <a:latin typeface="宋体" pitchFamily="2" charset="-122"/>
              </a:rPr>
              <a:t>Ry</a:t>
            </a:r>
            <a:r>
              <a:rPr lang="en-US" altLang="zh-CN" sz="1800" dirty="0" smtClean="0">
                <a:solidFill>
                  <a:srgbClr val="D60093"/>
                </a:solidFill>
                <a:latin typeface="Times New Roman" pitchFamily="18" charset="0"/>
              </a:rPr>
              <a:t> </a:t>
            </a:r>
            <a:r>
              <a:rPr lang="zh-CN" altLang="en-US" sz="1800" dirty="0" smtClean="0">
                <a:solidFill>
                  <a:srgbClr val="D60093"/>
                </a:solidFill>
                <a:latin typeface="Times New Roman" pitchFamily="18" charset="0"/>
              </a:rPr>
              <a:t>。</a:t>
            </a:r>
          </a:p>
          <a:p>
            <a:pPr marL="457200" indent="-457200">
              <a:lnSpc>
                <a:spcPct val="140000"/>
              </a:lnSpc>
              <a:buFont typeface="Wingdings" pitchFamily="2" charset="2"/>
              <a:buNone/>
            </a:pPr>
            <a:r>
              <a:rPr lang="zh-CN" altLang="en-US" sz="2000" dirty="0" smtClean="0">
                <a:solidFill>
                  <a:srgbClr val="080808"/>
                </a:solidFill>
                <a:latin typeface="宋体" pitchFamily="2" charset="-122"/>
                <a:ea typeface="宋体" pitchFamily="2" charset="-122"/>
              </a:rPr>
              <a:t>        前两个编队中各自的两条向量指令都可以链接执行。根据链接的含义可知： </a:t>
            </a:r>
          </a:p>
          <a:p>
            <a:pPr lvl="2">
              <a:lnSpc>
                <a:spcPct val="140000"/>
              </a:lnSpc>
            </a:pPr>
            <a:r>
              <a:rPr lang="zh-CN" altLang="en-US" sz="1800" dirty="0" smtClean="0">
                <a:latin typeface="宋体" pitchFamily="2" charset="-122"/>
              </a:rPr>
              <a:t>第一编队启动需要</a:t>
            </a:r>
            <a:r>
              <a:rPr lang="en-US" altLang="zh-CN" sz="1800" dirty="0" smtClean="0">
                <a:solidFill>
                  <a:srgbClr val="D60093"/>
                </a:solidFill>
                <a:latin typeface="宋体" pitchFamily="2" charset="-122"/>
              </a:rPr>
              <a:t>12+7=19</a:t>
            </a:r>
            <a:r>
              <a:rPr lang="zh-CN" altLang="en-US" sz="1800" dirty="0" smtClean="0">
                <a:solidFill>
                  <a:srgbClr val="D60093"/>
                </a:solidFill>
                <a:latin typeface="宋体" pitchFamily="2" charset="-122"/>
              </a:rPr>
              <a:t>个</a:t>
            </a:r>
            <a:r>
              <a:rPr lang="zh-CN" altLang="en-US" sz="1800" dirty="0" smtClean="0">
                <a:latin typeface="宋体" pitchFamily="2" charset="-122"/>
              </a:rPr>
              <a:t>时钟周期</a:t>
            </a:r>
          </a:p>
          <a:p>
            <a:pPr lvl="2">
              <a:lnSpc>
                <a:spcPct val="140000"/>
              </a:lnSpc>
            </a:pPr>
            <a:r>
              <a:rPr lang="zh-CN" altLang="en-US" sz="1800" dirty="0" smtClean="0">
                <a:latin typeface="宋体" pitchFamily="2" charset="-122"/>
              </a:rPr>
              <a:t>第二个编队启动需要</a:t>
            </a:r>
            <a:r>
              <a:rPr lang="en-US" altLang="zh-CN" sz="1800" dirty="0" smtClean="0">
                <a:solidFill>
                  <a:srgbClr val="D60093"/>
                </a:solidFill>
                <a:latin typeface="宋体" pitchFamily="2" charset="-122"/>
              </a:rPr>
              <a:t>12+6=18</a:t>
            </a:r>
            <a:r>
              <a:rPr lang="zh-CN" altLang="en-US" sz="1800" dirty="0" smtClean="0">
                <a:solidFill>
                  <a:srgbClr val="D60093"/>
                </a:solidFill>
                <a:latin typeface="宋体" pitchFamily="2" charset="-122"/>
              </a:rPr>
              <a:t>个</a:t>
            </a:r>
            <a:r>
              <a:rPr lang="zh-CN" altLang="en-US" sz="1800" dirty="0" smtClean="0">
                <a:latin typeface="宋体" pitchFamily="2" charset="-122"/>
              </a:rPr>
              <a:t>时钟周期</a:t>
            </a:r>
          </a:p>
          <a:p>
            <a:pPr lvl="2">
              <a:lnSpc>
                <a:spcPct val="140000"/>
              </a:lnSpc>
            </a:pPr>
            <a:r>
              <a:rPr lang="zh-CN" altLang="en-US" sz="1800" dirty="0" smtClean="0">
                <a:latin typeface="宋体" pitchFamily="2" charset="-122"/>
              </a:rPr>
              <a:t>第三个编队启动仍然需要</a:t>
            </a:r>
            <a:r>
              <a:rPr lang="en-US" altLang="zh-CN" sz="1800" dirty="0" smtClean="0">
                <a:solidFill>
                  <a:srgbClr val="D60093"/>
                </a:solidFill>
                <a:latin typeface="宋体" pitchFamily="2" charset="-122"/>
              </a:rPr>
              <a:t>12</a:t>
            </a:r>
            <a:r>
              <a:rPr lang="zh-CN" altLang="en-US" sz="1800" dirty="0" smtClean="0">
                <a:solidFill>
                  <a:srgbClr val="D60093"/>
                </a:solidFill>
                <a:latin typeface="宋体" pitchFamily="2" charset="-122"/>
              </a:rPr>
              <a:t>个</a:t>
            </a:r>
            <a:r>
              <a:rPr lang="zh-CN" altLang="en-US" sz="1800" dirty="0" smtClean="0">
                <a:latin typeface="宋体" pitchFamily="2" charset="-122"/>
              </a:rPr>
              <a:t>时钟周期 </a:t>
            </a:r>
          </a:p>
          <a:p>
            <a:pPr lvl="2">
              <a:buFont typeface="Wingdings" pitchFamily="2" charset="2"/>
              <a:buChar char="p"/>
            </a:pPr>
            <a:endParaRPr lang="en-US" altLang="zh-CN" dirty="0">
              <a:solidFill>
                <a:srgbClr val="080808"/>
              </a:solidFill>
              <a:latin typeface="宋体" pitchFamily="2" charset="-122"/>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0"/>
            <a:ext cx="39624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692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5.</a:t>
            </a:r>
            <a:r>
              <a:rPr lang="zh-CN" altLang="en-US" sz="2400" dirty="0"/>
              <a:t>互连网络</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5723247"/>
          </a:xfrm>
        </p:spPr>
        <p:txBody>
          <a:bodyPr>
            <a:normAutofit/>
          </a:bodyPr>
          <a:lstStyle/>
          <a:p>
            <a:pPr marL="0" indent="0">
              <a:buNone/>
            </a:pPr>
            <a:r>
              <a:rPr lang="zh-CN" altLang="en-US" dirty="0" smtClean="0">
                <a:solidFill>
                  <a:srgbClr val="FF0000"/>
                </a:solidFill>
              </a:rPr>
              <a:t>主要的概念</a:t>
            </a:r>
            <a:endParaRPr lang="en-US" altLang="zh-CN" dirty="0">
              <a:solidFill>
                <a:srgbClr val="FF0000"/>
              </a:solidFill>
            </a:endParaRPr>
          </a:p>
          <a:p>
            <a:r>
              <a:rPr lang="zh-CN" altLang="en-US" dirty="0"/>
              <a:t>互连</a:t>
            </a:r>
            <a:r>
              <a:rPr lang="zh-CN" altLang="en-US" dirty="0" smtClean="0"/>
              <a:t>函数</a:t>
            </a:r>
            <a:endParaRPr lang="en-US" altLang="zh-CN" dirty="0" smtClean="0"/>
          </a:p>
          <a:p>
            <a:pPr lvl="1"/>
            <a:r>
              <a:rPr lang="zh-CN" altLang="en-US" dirty="0">
                <a:solidFill>
                  <a:srgbClr val="FF0000"/>
                </a:solidFill>
                <a:latin typeface="黑体" pitchFamily="2" charset="-122"/>
              </a:rPr>
              <a:t>交换</a:t>
            </a:r>
            <a:r>
              <a:rPr lang="zh-CN" altLang="en-US" dirty="0" smtClean="0">
                <a:solidFill>
                  <a:srgbClr val="FF0000"/>
                </a:solidFill>
                <a:latin typeface="黑体" pitchFamily="2" charset="-122"/>
              </a:rPr>
              <a:t>函数</a:t>
            </a:r>
            <a:endParaRPr lang="en-US" altLang="zh-CN" dirty="0" smtClean="0">
              <a:solidFill>
                <a:srgbClr val="FF0000"/>
              </a:solidFill>
              <a:latin typeface="黑体" pitchFamily="2" charset="-122"/>
            </a:endParaRPr>
          </a:p>
          <a:p>
            <a:pPr lvl="1"/>
            <a:endParaRPr lang="en-US" altLang="zh-CN" dirty="0">
              <a:solidFill>
                <a:srgbClr val="FF0000"/>
              </a:solidFill>
              <a:latin typeface="黑体" pitchFamily="2" charset="-122"/>
            </a:endParaRPr>
          </a:p>
          <a:p>
            <a:pPr lvl="1"/>
            <a:r>
              <a:rPr lang="zh-CN" altLang="en-US" dirty="0">
                <a:solidFill>
                  <a:srgbClr val="FF0000"/>
                </a:solidFill>
              </a:rPr>
              <a:t>均匀洗牌</a:t>
            </a:r>
            <a:r>
              <a:rPr lang="zh-CN" altLang="en-US" dirty="0" smtClean="0">
                <a:solidFill>
                  <a:srgbClr val="FF0000"/>
                </a:solidFill>
              </a:rPr>
              <a:t>函数</a:t>
            </a:r>
            <a:endParaRPr lang="en-US" altLang="zh-CN" dirty="0" smtClean="0">
              <a:solidFill>
                <a:srgbClr val="FF0000"/>
              </a:solidFill>
            </a:endParaRPr>
          </a:p>
          <a:p>
            <a:pPr lvl="1"/>
            <a:endParaRPr lang="en-US" altLang="zh-CN" dirty="0">
              <a:solidFill>
                <a:srgbClr val="FF0000"/>
              </a:solidFill>
            </a:endParaRPr>
          </a:p>
          <a:p>
            <a:pPr lvl="1"/>
            <a:r>
              <a:rPr lang="zh-CN" altLang="en-US" dirty="0">
                <a:solidFill>
                  <a:srgbClr val="FF0000"/>
                </a:solidFill>
                <a:latin typeface="黑体" pitchFamily="2" charset="-122"/>
              </a:rPr>
              <a:t>蝶式互连</a:t>
            </a:r>
            <a:r>
              <a:rPr lang="zh-CN" altLang="en-US" dirty="0" smtClean="0">
                <a:solidFill>
                  <a:srgbClr val="FF0000"/>
                </a:solidFill>
                <a:latin typeface="黑体" pitchFamily="2" charset="-122"/>
              </a:rPr>
              <a:t>函数</a:t>
            </a:r>
            <a:endParaRPr lang="en-US" altLang="zh-CN" dirty="0" smtClean="0">
              <a:solidFill>
                <a:srgbClr val="FF0000"/>
              </a:solidFill>
              <a:latin typeface="黑体" pitchFamily="2" charset="-122"/>
            </a:endParaRPr>
          </a:p>
          <a:p>
            <a:pPr lvl="1"/>
            <a:endParaRPr lang="en-US" altLang="zh-CN" dirty="0">
              <a:solidFill>
                <a:srgbClr val="FF0000"/>
              </a:solidFill>
              <a:latin typeface="黑体" pitchFamily="2" charset="-122"/>
            </a:endParaRPr>
          </a:p>
          <a:p>
            <a:pPr lvl="1"/>
            <a:r>
              <a:rPr lang="zh-CN" altLang="en-US" dirty="0">
                <a:solidFill>
                  <a:srgbClr val="FF0000"/>
                </a:solidFill>
              </a:rPr>
              <a:t>移数</a:t>
            </a:r>
            <a:r>
              <a:rPr lang="zh-CN" altLang="en-US" dirty="0" smtClean="0">
                <a:solidFill>
                  <a:srgbClr val="FF0000"/>
                </a:solidFill>
              </a:rPr>
              <a:t>函数</a:t>
            </a:r>
            <a:endParaRPr lang="en-US" altLang="zh-CN" dirty="0" smtClean="0">
              <a:solidFill>
                <a:srgbClr val="FF0000"/>
              </a:solidFill>
            </a:endParaRPr>
          </a:p>
          <a:p>
            <a:pPr lvl="1"/>
            <a:r>
              <a:rPr lang="en-US" altLang="zh-CN" dirty="0"/>
              <a:t>PM2I</a:t>
            </a:r>
            <a:r>
              <a:rPr lang="zh-CN" altLang="en-US" dirty="0"/>
              <a:t>函数 </a:t>
            </a:r>
          </a:p>
          <a:p>
            <a:pPr lvl="1"/>
            <a:endParaRPr lang="zh-CN" altLang="en-US" dirty="0"/>
          </a:p>
          <a:p>
            <a:endParaRPr lang="en-US" altLang="zh-CN" dirty="0" smtClean="0"/>
          </a:p>
          <a:p>
            <a:pPr marL="342900" lvl="1" indent="-342900">
              <a:buFont typeface="Arial" panose="020B0604020202020204" pitchFamily="34" charset="0"/>
              <a:buChar char="•"/>
            </a:pPr>
            <a:endParaRPr lang="en-US" altLang="zh-CN" dirty="0"/>
          </a:p>
          <a:p>
            <a:pPr>
              <a:buFont typeface="Arial" panose="020B0604020202020204" pitchFamily="34" charset="0"/>
              <a:buChar char="•"/>
            </a:pPr>
            <a:endParaRPr lang="en-US" altLang="zh-CN" dirty="0" smtClean="0">
              <a:latin typeface="宋体" charset="-122"/>
              <a:ea typeface="宋体" charset="-122"/>
            </a:endParaRPr>
          </a:p>
          <a:p>
            <a:pPr>
              <a:buFont typeface="Arial" panose="020B0604020202020204" pitchFamily="34" charset="0"/>
              <a:buChar char="•"/>
            </a:pPr>
            <a:endParaRPr lang="en-US" altLang="zh-CN" dirty="0" smtClean="0"/>
          </a:p>
        </p:txBody>
      </p:sp>
      <p:graphicFrame>
        <p:nvGraphicFramePr>
          <p:cNvPr id="9" name="对象 8"/>
          <p:cNvGraphicFramePr>
            <a:graphicFrameLocks noChangeAspect="1"/>
          </p:cNvGraphicFramePr>
          <p:nvPr>
            <p:extLst>
              <p:ext uri="{D42A27DB-BD31-4B8C-83A1-F6EECF244321}">
                <p14:modId xmlns:p14="http://schemas.microsoft.com/office/powerpoint/2010/main" val="2277209364"/>
              </p:ext>
            </p:extLst>
          </p:nvPr>
        </p:nvGraphicFramePr>
        <p:xfrm>
          <a:off x="1115616" y="2564904"/>
          <a:ext cx="7667625" cy="455612"/>
        </p:xfrm>
        <a:graphic>
          <a:graphicData uri="http://schemas.openxmlformats.org/presentationml/2006/ole">
            <mc:AlternateContent xmlns:mc="http://schemas.openxmlformats.org/markup-compatibility/2006">
              <mc:Choice xmlns:v="urn:schemas-microsoft-com:vml" Requires="v">
                <p:oleObj spid="_x0000_s47274" name="Microsoft 公式 3.0" r:id="rId4" imgW="3416300" imgH="203200" progId="Equation.3">
                  <p:embed/>
                </p:oleObj>
              </mc:Choice>
              <mc:Fallback>
                <p:oleObj name="Microsoft 公式 3.0" r:id="rId4" imgW="34163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2564904"/>
                        <a:ext cx="766762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967703680"/>
              </p:ext>
            </p:extLst>
          </p:nvPr>
        </p:nvGraphicFramePr>
        <p:xfrm>
          <a:off x="1115616" y="3573016"/>
          <a:ext cx="5905500" cy="546100"/>
        </p:xfrm>
        <a:graphic>
          <a:graphicData uri="http://schemas.openxmlformats.org/presentationml/2006/ole">
            <mc:AlternateContent xmlns:mc="http://schemas.openxmlformats.org/markup-compatibility/2006">
              <mc:Choice xmlns:v="urn:schemas-microsoft-com:vml" Requires="v">
                <p:oleObj spid="_x0000_s47275" name="公式" r:id="rId6" imgW="2197100" imgH="203200" progId="Equation.3">
                  <p:embed/>
                </p:oleObj>
              </mc:Choice>
              <mc:Fallback>
                <p:oleObj name="公式" r:id="rId6" imgW="21971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6" y="3573016"/>
                        <a:ext cx="59055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57733761"/>
              </p:ext>
            </p:extLst>
          </p:nvPr>
        </p:nvGraphicFramePr>
        <p:xfrm>
          <a:off x="1187624" y="4567299"/>
          <a:ext cx="4845050" cy="496888"/>
        </p:xfrm>
        <a:graphic>
          <a:graphicData uri="http://schemas.openxmlformats.org/presentationml/2006/ole">
            <mc:AlternateContent xmlns:mc="http://schemas.openxmlformats.org/markup-compatibility/2006">
              <mc:Choice xmlns:v="urn:schemas-microsoft-com:vml" Requires="v">
                <p:oleObj spid="_x0000_s47276" name="公式" r:id="rId8" imgW="1981200" imgH="203200" progId="Equation.3">
                  <p:embed/>
                </p:oleObj>
              </mc:Choice>
              <mc:Fallback>
                <p:oleObj name="公式" r:id="rId8" imgW="19812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4567299"/>
                        <a:ext cx="4845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矩形 3"/>
          <p:cNvSpPr/>
          <p:nvPr/>
        </p:nvSpPr>
        <p:spPr>
          <a:xfrm>
            <a:off x="2555776" y="5224356"/>
            <a:ext cx="4636206" cy="369332"/>
          </a:xfrm>
          <a:prstGeom prst="rect">
            <a:avLst/>
          </a:prstGeom>
        </p:spPr>
        <p:txBody>
          <a:bodyPr wrap="none">
            <a:spAutoFit/>
          </a:bodyPr>
          <a:lstStyle/>
          <a:p>
            <a:r>
              <a:rPr lang="zh-CN" altLang="en-US" dirty="0">
                <a:solidFill>
                  <a:srgbClr val="000000"/>
                </a:solidFill>
                <a:latin typeface="Times New Roman" pitchFamily="18" charset="0"/>
              </a:rPr>
              <a:t> </a:t>
            </a:r>
            <a:r>
              <a:rPr lang="en-US" altLang="zh-CN" dirty="0">
                <a:solidFill>
                  <a:srgbClr val="000000"/>
                </a:solidFill>
                <a:latin typeface="Times New Roman" pitchFamily="18" charset="0"/>
                <a:ea typeface="宋体" charset="-122"/>
              </a:rPr>
              <a:t>α(x)= </a:t>
            </a:r>
            <a:r>
              <a:rPr lang="zh-CN" altLang="en-US" dirty="0">
                <a:solidFill>
                  <a:srgbClr val="000000"/>
                </a:solidFill>
                <a:latin typeface="Times New Roman" pitchFamily="18" charset="0"/>
                <a:ea typeface="宋体" charset="-122"/>
              </a:rPr>
              <a:t>（</a:t>
            </a:r>
            <a:r>
              <a:rPr lang="en-US" altLang="zh-CN" dirty="0" err="1">
                <a:solidFill>
                  <a:srgbClr val="000000"/>
                </a:solidFill>
                <a:latin typeface="Times New Roman" pitchFamily="18" charset="0"/>
                <a:ea typeface="宋体" charset="-122"/>
              </a:rPr>
              <a:t>x±k</a:t>
            </a:r>
            <a:r>
              <a:rPr lang="zh-CN" altLang="en-US" dirty="0">
                <a:solidFill>
                  <a:srgbClr val="000000"/>
                </a:solidFill>
                <a:latin typeface="Times New Roman" pitchFamily="18" charset="0"/>
                <a:ea typeface="宋体" charset="-122"/>
              </a:rPr>
              <a:t>）</a:t>
            </a:r>
            <a:r>
              <a:rPr lang="en-US" altLang="zh-CN" dirty="0">
                <a:solidFill>
                  <a:srgbClr val="000000"/>
                </a:solidFill>
                <a:latin typeface="Times New Roman" pitchFamily="18" charset="0"/>
                <a:ea typeface="宋体" charset="-122"/>
              </a:rPr>
              <a:t>mod N     1≤x≤N-1</a:t>
            </a:r>
            <a:r>
              <a:rPr lang="zh-CN" altLang="en-US" dirty="0">
                <a:solidFill>
                  <a:srgbClr val="000000"/>
                </a:solidFill>
                <a:latin typeface="Times New Roman" pitchFamily="18" charset="0"/>
                <a:ea typeface="宋体" charset="-122"/>
              </a:rPr>
              <a:t>，</a:t>
            </a:r>
            <a:r>
              <a:rPr lang="en-US" altLang="zh-CN" dirty="0">
                <a:solidFill>
                  <a:srgbClr val="000000"/>
                </a:solidFill>
                <a:latin typeface="Times New Roman" pitchFamily="18" charset="0"/>
                <a:ea typeface="宋体" charset="-122"/>
              </a:rPr>
              <a:t>1≤k≤N-1</a:t>
            </a:r>
            <a:r>
              <a:rPr lang="en-US" altLang="zh-CN" dirty="0"/>
              <a:t> </a:t>
            </a:r>
            <a:endParaRPr lang="zh-CN" altLang="en-US" dirty="0"/>
          </a:p>
        </p:txBody>
      </p:sp>
      <p:pic>
        <p:nvPicPr>
          <p:cNvPr id="5" name="图片 4"/>
          <p:cNvPicPr>
            <a:picLocks noChangeAspect="1"/>
          </p:cNvPicPr>
          <p:nvPr/>
        </p:nvPicPr>
        <p:blipFill>
          <a:blip r:embed="rId10"/>
          <a:stretch>
            <a:fillRect/>
          </a:stretch>
        </p:blipFill>
        <p:spPr>
          <a:xfrm>
            <a:off x="2699792" y="5626383"/>
            <a:ext cx="3045649" cy="827529"/>
          </a:xfrm>
          <a:prstGeom prst="rect">
            <a:avLst/>
          </a:prstGeom>
        </p:spPr>
      </p:pic>
    </p:spTree>
    <p:extLst>
      <p:ext uri="{BB962C8B-B14F-4D97-AF65-F5344CB8AC3E}">
        <p14:creationId xmlns:p14="http://schemas.microsoft.com/office/powerpoint/2010/main" val="42633271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5.</a:t>
            </a:r>
            <a:r>
              <a:rPr lang="zh-CN" altLang="en-US" sz="2400" dirty="0"/>
              <a:t>互连网络</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5723247"/>
          </a:xfrm>
        </p:spPr>
        <p:txBody>
          <a:bodyPr>
            <a:normAutofit/>
          </a:bodyPr>
          <a:lstStyle/>
          <a:p>
            <a:pPr marL="0" indent="0">
              <a:buNone/>
            </a:pPr>
            <a:r>
              <a:rPr lang="zh-CN" altLang="en-US" dirty="0" smtClean="0">
                <a:solidFill>
                  <a:srgbClr val="FF0000"/>
                </a:solidFill>
              </a:rPr>
              <a:t>主要的概念</a:t>
            </a:r>
            <a:endParaRPr lang="en-US" altLang="zh-CN" dirty="0">
              <a:solidFill>
                <a:srgbClr val="FF0000"/>
              </a:solidFill>
            </a:endParaRPr>
          </a:p>
          <a:p>
            <a:pPr>
              <a:buFont typeface="Wingdings" pitchFamily="2" charset="2"/>
              <a:buChar char="l"/>
            </a:pPr>
            <a:r>
              <a:rPr lang="zh-CN" altLang="en-US" dirty="0"/>
              <a:t>循环移数</a:t>
            </a:r>
            <a:r>
              <a:rPr lang="zh-CN" altLang="en-US" dirty="0" smtClean="0"/>
              <a:t>网络</a:t>
            </a:r>
            <a:endParaRPr lang="en-US" altLang="zh-CN" dirty="0" smtClean="0"/>
          </a:p>
          <a:p>
            <a:pPr>
              <a:buFont typeface="Wingdings" pitchFamily="2" charset="2"/>
              <a:buChar char="l"/>
            </a:pPr>
            <a:endParaRPr lang="en-US" altLang="zh-CN" dirty="0">
              <a:hlinkClick r:id="rId3" action="ppaction://program"/>
            </a:endParaRPr>
          </a:p>
          <a:p>
            <a:pPr>
              <a:buFont typeface="Wingdings" pitchFamily="2" charset="2"/>
              <a:buChar char="l"/>
            </a:pPr>
            <a:endParaRPr lang="en-US" altLang="zh-CN" dirty="0" smtClean="0">
              <a:hlinkClick r:id="rId3" action="ppaction://program"/>
            </a:endParaRPr>
          </a:p>
          <a:p>
            <a:pPr>
              <a:buFont typeface="Wingdings" pitchFamily="2" charset="2"/>
              <a:buChar char="l"/>
            </a:pPr>
            <a:r>
              <a:rPr lang="en-US" altLang="zh-CN" dirty="0">
                <a:latin typeface="黑体" pitchFamily="2" charset="-122"/>
              </a:rPr>
              <a:t>Omega</a:t>
            </a:r>
            <a:r>
              <a:rPr lang="zh-CN" altLang="en-US" dirty="0" smtClean="0">
                <a:latin typeface="黑体" pitchFamily="2" charset="-122"/>
              </a:rPr>
              <a:t>网络</a:t>
            </a:r>
            <a:endParaRPr lang="en-US" altLang="zh-CN" dirty="0" smtClean="0">
              <a:latin typeface="黑体" pitchFamily="2" charset="-122"/>
            </a:endParaRPr>
          </a:p>
          <a:p>
            <a:pPr>
              <a:buFont typeface="Wingdings" pitchFamily="2" charset="2"/>
              <a:buChar char="l"/>
            </a:pPr>
            <a:endParaRPr lang="en-US" altLang="zh-CN" dirty="0">
              <a:latin typeface="黑体" pitchFamily="2" charset="-122"/>
            </a:endParaRPr>
          </a:p>
          <a:p>
            <a:pPr>
              <a:buFont typeface="Wingdings" pitchFamily="2" charset="2"/>
              <a:buChar char="l"/>
            </a:pPr>
            <a:endParaRPr lang="en-US" altLang="zh-CN" dirty="0" smtClean="0">
              <a:latin typeface="黑体" pitchFamily="2" charset="-122"/>
            </a:endParaRPr>
          </a:p>
          <a:p>
            <a:pPr>
              <a:buFont typeface="Wingdings" pitchFamily="2" charset="2"/>
              <a:buChar char="l"/>
            </a:pPr>
            <a:endParaRPr lang="en-US" altLang="zh-CN" dirty="0">
              <a:latin typeface="黑体" pitchFamily="2" charset="-122"/>
            </a:endParaRPr>
          </a:p>
          <a:p>
            <a:pPr>
              <a:buFont typeface="Wingdings" pitchFamily="2" charset="2"/>
              <a:buChar char="l"/>
            </a:pPr>
            <a:endParaRPr lang="en-US" altLang="zh-CN" dirty="0" smtClean="0">
              <a:latin typeface="黑体" pitchFamily="2" charset="-122"/>
            </a:endParaRPr>
          </a:p>
          <a:p>
            <a:pPr>
              <a:buFont typeface="Wingdings" pitchFamily="2" charset="2"/>
              <a:buChar char="l"/>
            </a:pPr>
            <a:endParaRPr lang="en-US" altLang="zh-CN" dirty="0">
              <a:latin typeface="黑体" pitchFamily="2" charset="-122"/>
            </a:endParaRPr>
          </a:p>
          <a:p>
            <a:pPr marL="0" indent="0">
              <a:buNone/>
            </a:pPr>
            <a:endParaRPr lang="zh-CN" altLang="en-US" dirty="0">
              <a:latin typeface="黑体" pitchFamily="2" charset="-122"/>
            </a:endParaRPr>
          </a:p>
          <a:p>
            <a:pPr>
              <a:buFont typeface="Wingdings" pitchFamily="2" charset="2"/>
              <a:buChar char="l"/>
            </a:pPr>
            <a:endParaRPr lang="zh-CN" altLang="en-US" dirty="0">
              <a:hlinkClick r:id="rId3" action="ppaction://program"/>
            </a:endParaRPr>
          </a:p>
          <a:p>
            <a:endParaRPr lang="en-US" altLang="zh-CN" dirty="0" smtClean="0"/>
          </a:p>
          <a:p>
            <a:pPr marL="342900" lvl="1" indent="-342900">
              <a:buFont typeface="Arial" panose="020B0604020202020204" pitchFamily="34" charset="0"/>
              <a:buChar char="•"/>
            </a:pPr>
            <a:endParaRPr lang="en-US" altLang="zh-CN" dirty="0"/>
          </a:p>
          <a:p>
            <a:pPr>
              <a:buFont typeface="Arial" panose="020B0604020202020204" pitchFamily="34" charset="0"/>
              <a:buChar char="•"/>
            </a:pPr>
            <a:endParaRPr lang="en-US" altLang="zh-CN" dirty="0" smtClean="0">
              <a:latin typeface="宋体" charset="-122"/>
              <a:ea typeface="宋体" charset="-122"/>
            </a:endParaRPr>
          </a:p>
          <a:p>
            <a:pPr>
              <a:buFont typeface="Arial" panose="020B0604020202020204" pitchFamily="34" charset="0"/>
              <a:buChar char="•"/>
            </a:pPr>
            <a:endParaRPr lang="en-US" altLang="zh-CN" dirty="0" smtClean="0"/>
          </a:p>
        </p:txBody>
      </p:sp>
      <p:pic>
        <p:nvPicPr>
          <p:cNvPr id="2" name="图片 1"/>
          <p:cNvPicPr>
            <a:picLocks noChangeAspect="1"/>
          </p:cNvPicPr>
          <p:nvPr/>
        </p:nvPicPr>
        <p:blipFill>
          <a:blip r:embed="rId4"/>
          <a:stretch>
            <a:fillRect/>
          </a:stretch>
        </p:blipFill>
        <p:spPr>
          <a:xfrm>
            <a:off x="3203848" y="1124744"/>
            <a:ext cx="5760640" cy="2031687"/>
          </a:xfrm>
          <a:prstGeom prst="rect">
            <a:avLst/>
          </a:prstGeom>
        </p:spPr>
      </p:pic>
      <p:sp>
        <p:nvSpPr>
          <p:cNvPr id="13" name="Rectangle 3" descr="Rectangle: Click to edit Master text styles&#10;Second level&#10;Third level&#10;Fourth level&#10;Fifth level"/>
          <p:cNvSpPr txBox="1">
            <a:spLocks noChangeArrowheads="1"/>
          </p:cNvSpPr>
          <p:nvPr/>
        </p:nvSpPr>
        <p:spPr>
          <a:xfrm>
            <a:off x="-2567" y="3573016"/>
            <a:ext cx="9090866" cy="259228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5850" lvl="1" indent="-457200">
              <a:lnSpc>
                <a:spcPct val="130000"/>
              </a:lnSpc>
            </a:pPr>
            <a:r>
              <a:rPr lang="zh-CN" altLang="en-US" dirty="0" smtClean="0">
                <a:latin typeface="Times New Roman" pitchFamily="18" charset="0"/>
              </a:rPr>
              <a:t>一个</a:t>
            </a:r>
            <a:r>
              <a:rPr lang="en-US" altLang="zh-CN" dirty="0" smtClean="0">
                <a:solidFill>
                  <a:srgbClr val="9933FF"/>
                </a:solidFill>
                <a:latin typeface="Times New Roman" pitchFamily="18" charset="0"/>
              </a:rPr>
              <a:t>N</a:t>
            </a:r>
            <a:r>
              <a:rPr lang="zh-CN" altLang="en-US" dirty="0" smtClean="0">
                <a:latin typeface="Times New Roman" pitchFamily="18" charset="0"/>
              </a:rPr>
              <a:t>输入的</a:t>
            </a:r>
            <a:r>
              <a:rPr lang="en-US" altLang="zh-CN" dirty="0" smtClean="0">
                <a:latin typeface="Times New Roman" pitchFamily="18" charset="0"/>
              </a:rPr>
              <a:t>Omega</a:t>
            </a:r>
            <a:r>
              <a:rPr lang="zh-CN" altLang="en-US" dirty="0" smtClean="0">
                <a:latin typeface="Times New Roman" pitchFamily="18" charset="0"/>
              </a:rPr>
              <a:t>网络</a:t>
            </a:r>
          </a:p>
          <a:p>
            <a:pPr lvl="2">
              <a:lnSpc>
                <a:spcPct val="130000"/>
              </a:lnSpc>
            </a:pPr>
            <a:r>
              <a:rPr lang="zh-CN" altLang="en-US" dirty="0" smtClean="0">
                <a:latin typeface="Times New Roman" pitchFamily="18" charset="0"/>
                <a:ea typeface="宋体" charset="-122"/>
              </a:rPr>
              <a:t>有</a:t>
            </a:r>
            <a:r>
              <a:rPr lang="en-US" altLang="zh-CN" dirty="0" err="1" smtClean="0">
                <a:solidFill>
                  <a:srgbClr val="9933FF"/>
                </a:solidFill>
                <a:latin typeface="Times New Roman" pitchFamily="18" charset="0"/>
                <a:ea typeface="宋体" charset="-122"/>
              </a:rPr>
              <a:t>log</a:t>
            </a:r>
            <a:r>
              <a:rPr lang="en-US" altLang="zh-CN" baseline="-25000" dirty="0" err="1" smtClean="0">
                <a:solidFill>
                  <a:srgbClr val="9933FF"/>
                </a:solidFill>
                <a:latin typeface="Times New Roman" pitchFamily="18" charset="0"/>
                <a:ea typeface="宋体" charset="-122"/>
              </a:rPr>
              <a:t>2</a:t>
            </a:r>
            <a:r>
              <a:rPr lang="en-US" altLang="zh-CN" dirty="0" err="1" smtClean="0">
                <a:solidFill>
                  <a:srgbClr val="9933FF"/>
                </a:solidFill>
                <a:latin typeface="Times New Roman" pitchFamily="18" charset="0"/>
                <a:ea typeface="宋体" charset="-122"/>
              </a:rPr>
              <a:t>N</a:t>
            </a:r>
            <a:r>
              <a:rPr lang="zh-CN" altLang="en-US" dirty="0" smtClean="0">
                <a:latin typeface="Times New Roman" pitchFamily="18" charset="0"/>
                <a:ea typeface="宋体" charset="-122"/>
              </a:rPr>
              <a:t>级，每级用</a:t>
            </a:r>
            <a:r>
              <a:rPr lang="en-US" altLang="zh-CN" dirty="0" smtClean="0">
                <a:solidFill>
                  <a:srgbClr val="9933FF"/>
                </a:solidFill>
                <a:latin typeface="Times New Roman" pitchFamily="18" charset="0"/>
                <a:ea typeface="宋体" charset="-122"/>
              </a:rPr>
              <a:t>N/2</a:t>
            </a:r>
            <a:r>
              <a:rPr lang="zh-CN" altLang="en-US" dirty="0" smtClean="0">
                <a:latin typeface="Times New Roman" pitchFamily="18" charset="0"/>
                <a:ea typeface="宋体" charset="-122"/>
              </a:rPr>
              <a:t>个</a:t>
            </a:r>
            <a:r>
              <a:rPr lang="en-US" altLang="zh-CN" dirty="0" smtClean="0">
                <a:latin typeface="Times New Roman" pitchFamily="18" charset="0"/>
                <a:ea typeface="宋体" charset="-122"/>
              </a:rPr>
              <a:t>2×2</a:t>
            </a:r>
            <a:r>
              <a:rPr lang="zh-CN" altLang="en-US" dirty="0" smtClean="0">
                <a:latin typeface="Times New Roman" pitchFamily="18" charset="0"/>
                <a:ea typeface="宋体" charset="-122"/>
              </a:rPr>
              <a:t>开关模块，共需要</a:t>
            </a:r>
            <a:r>
              <a:rPr lang="en-US" altLang="zh-CN" dirty="0" err="1" smtClean="0">
                <a:solidFill>
                  <a:srgbClr val="9933FF"/>
                </a:solidFill>
                <a:latin typeface="Times New Roman" pitchFamily="18" charset="0"/>
                <a:ea typeface="宋体" charset="-122"/>
              </a:rPr>
              <a:t>Nlog</a:t>
            </a:r>
            <a:r>
              <a:rPr lang="en-US" altLang="zh-CN" baseline="-25000" dirty="0" err="1" smtClean="0">
                <a:solidFill>
                  <a:srgbClr val="9933FF"/>
                </a:solidFill>
                <a:latin typeface="Times New Roman" pitchFamily="18" charset="0"/>
                <a:ea typeface="宋体" charset="-122"/>
              </a:rPr>
              <a:t>2</a:t>
            </a:r>
            <a:r>
              <a:rPr lang="en-US" altLang="zh-CN" dirty="0" err="1" smtClean="0">
                <a:solidFill>
                  <a:srgbClr val="9933FF"/>
                </a:solidFill>
                <a:latin typeface="Times New Roman" pitchFamily="18" charset="0"/>
                <a:ea typeface="宋体" charset="-122"/>
              </a:rPr>
              <a:t>N</a:t>
            </a:r>
            <a:r>
              <a:rPr lang="en-US" altLang="zh-CN" dirty="0" smtClean="0">
                <a:solidFill>
                  <a:srgbClr val="9933FF"/>
                </a:solidFill>
                <a:latin typeface="Times New Roman" pitchFamily="18" charset="0"/>
                <a:ea typeface="宋体" charset="-122"/>
              </a:rPr>
              <a:t>/2</a:t>
            </a:r>
            <a:r>
              <a:rPr lang="zh-CN" altLang="en-US" dirty="0" smtClean="0">
                <a:latin typeface="Times New Roman" pitchFamily="18" charset="0"/>
                <a:ea typeface="宋体" charset="-122"/>
              </a:rPr>
              <a:t>个开关。</a:t>
            </a:r>
          </a:p>
          <a:p>
            <a:pPr lvl="2">
              <a:lnSpc>
                <a:spcPct val="130000"/>
              </a:lnSpc>
            </a:pPr>
            <a:r>
              <a:rPr lang="zh-CN" altLang="en-US" dirty="0" smtClean="0">
                <a:latin typeface="Times New Roman" pitchFamily="18" charset="0"/>
                <a:ea typeface="宋体" charset="-122"/>
              </a:rPr>
              <a:t>每个开关模块均采用单元控制方式。</a:t>
            </a:r>
          </a:p>
          <a:p>
            <a:pPr lvl="2">
              <a:lnSpc>
                <a:spcPct val="130000"/>
              </a:lnSpc>
            </a:pPr>
            <a:r>
              <a:rPr lang="zh-CN" altLang="en-US" dirty="0" smtClean="0">
                <a:latin typeface="Times New Roman" pitchFamily="18" charset="0"/>
                <a:ea typeface="宋体" charset="-122"/>
              </a:rPr>
              <a:t>不同的开关状态组合可实现各种置换、广播或从输入到输出的其它连接。</a:t>
            </a:r>
          </a:p>
          <a:p>
            <a:pPr marL="1085850" lvl="1" indent="-457200">
              <a:lnSpc>
                <a:spcPct val="130000"/>
              </a:lnSpc>
            </a:pPr>
            <a:r>
              <a:rPr lang="en-US" altLang="zh-CN" dirty="0" smtClean="0">
                <a:latin typeface="Times New Roman" pitchFamily="18" charset="0"/>
              </a:rPr>
              <a:t>N=8</a:t>
            </a:r>
            <a:r>
              <a:rPr lang="zh-CN" altLang="en-US" dirty="0" smtClean="0">
                <a:latin typeface="Times New Roman" pitchFamily="18" charset="0"/>
              </a:rPr>
              <a:t>的多级立方体互连网络的另一种画法 </a:t>
            </a:r>
          </a:p>
        </p:txBody>
      </p:sp>
    </p:spTree>
    <p:extLst>
      <p:ext uri="{BB962C8B-B14F-4D97-AF65-F5344CB8AC3E}">
        <p14:creationId xmlns:p14="http://schemas.microsoft.com/office/powerpoint/2010/main" val="2002717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·1.</a:t>
            </a:r>
            <a:r>
              <a:rPr lang="zh-CN" altLang="en-US" sz="2400" dirty="0"/>
              <a:t>计算机系统结构基础知识</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en-US" sz="2000" dirty="0"/>
              <a:t>某台主频为</a:t>
            </a:r>
            <a:r>
              <a:rPr lang="en-US" altLang="zh-CN" sz="2000" dirty="0"/>
              <a:t>400MHz</a:t>
            </a:r>
            <a:r>
              <a:rPr lang="zh-CN" altLang="en-US" sz="2000" dirty="0"/>
              <a:t>的计算机执行标准测试程序，程序中指令类型、执行数量和平均时钟周期数如下</a:t>
            </a:r>
            <a:r>
              <a:rPr lang="zh-CN" altLang="en-US" sz="2000" dirty="0" smtClean="0"/>
              <a:t>：</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zh-CN" sz="2000" dirty="0" smtClean="0"/>
              <a:t>求</a:t>
            </a:r>
            <a:r>
              <a:rPr lang="zh-CN" altLang="zh-CN" sz="2000" dirty="0"/>
              <a:t>该计算机的有效</a:t>
            </a:r>
            <a:r>
              <a:rPr lang="en-US" altLang="zh-CN" sz="2000" dirty="0"/>
              <a:t>CPI</a:t>
            </a:r>
            <a:r>
              <a:rPr lang="zh-CN" altLang="zh-CN" sz="2000" dirty="0"/>
              <a:t>、</a:t>
            </a:r>
            <a:r>
              <a:rPr lang="en-US" altLang="zh-CN" sz="2000" dirty="0"/>
              <a:t>MIPS</a:t>
            </a:r>
            <a:r>
              <a:rPr lang="zh-CN" altLang="zh-CN" sz="2000" dirty="0"/>
              <a:t>和程序执行时间。</a:t>
            </a:r>
            <a:endParaRPr lang="zh-CN" altLang="en-US" sz="2000" dirty="0" smtClean="0"/>
          </a:p>
          <a:p>
            <a:pPr marL="0" indent="0">
              <a:buNone/>
            </a:pPr>
            <a:r>
              <a:rPr lang="zh-CN" altLang="zh-CN" dirty="0">
                <a:solidFill>
                  <a:srgbClr val="FF0000"/>
                </a:solidFill>
              </a:rPr>
              <a:t>解：</a:t>
            </a:r>
            <a:endParaRPr lang="zh-CN" altLang="en-US" dirty="0"/>
          </a:p>
        </p:txBody>
      </p:sp>
      <p:pic>
        <p:nvPicPr>
          <p:cNvPr id="17" name="图片 16"/>
          <p:cNvPicPr>
            <a:picLocks noChangeAspect="1"/>
          </p:cNvPicPr>
          <p:nvPr/>
        </p:nvPicPr>
        <p:blipFill>
          <a:blip r:embed="rId3"/>
          <a:stretch>
            <a:fillRect/>
          </a:stretch>
        </p:blipFill>
        <p:spPr>
          <a:xfrm>
            <a:off x="1115616" y="1844824"/>
            <a:ext cx="6282061" cy="1271504"/>
          </a:xfrm>
          <a:prstGeom prst="rect">
            <a:avLst/>
          </a:prstGeom>
        </p:spPr>
      </p:pic>
      <p:sp>
        <p:nvSpPr>
          <p:cNvPr id="18" name="矩形 17"/>
          <p:cNvSpPr/>
          <p:nvPr/>
        </p:nvSpPr>
        <p:spPr>
          <a:xfrm>
            <a:off x="827584" y="3717032"/>
            <a:ext cx="7920880" cy="369332"/>
          </a:xfrm>
          <a:prstGeom prst="rect">
            <a:avLst/>
          </a:prstGeom>
        </p:spPr>
        <p:txBody>
          <a:bodyPr wrap="square">
            <a:spAutoFit/>
          </a:bodyPr>
          <a:lstStyle/>
          <a:p>
            <a:r>
              <a:rPr lang="en-US" altLang="zh-CN" kern="100" dirty="0">
                <a:latin typeface="Times New Roman" panose="02020603050405020304" pitchFamily="18" charset="0"/>
              </a:rPr>
              <a:t>CPI </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(45000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75000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8000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4</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1500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2) / 129500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1.776</a:t>
            </a:r>
            <a:endParaRPr lang="zh-CN" altLang="en-US" dirty="0"/>
          </a:p>
        </p:txBody>
      </p:sp>
      <p:sp>
        <p:nvSpPr>
          <p:cNvPr id="22" name="矩形 21"/>
          <p:cNvSpPr/>
          <p:nvPr/>
        </p:nvSpPr>
        <p:spPr>
          <a:xfrm>
            <a:off x="827584" y="4221088"/>
            <a:ext cx="4769254" cy="369332"/>
          </a:xfrm>
          <a:prstGeom prst="rect">
            <a:avLst/>
          </a:prstGeom>
        </p:spPr>
        <p:txBody>
          <a:bodyPr wrap="none">
            <a:spAutoFit/>
          </a:bodyPr>
          <a:lstStyle/>
          <a:p>
            <a:r>
              <a:rPr lang="en-US" altLang="zh-CN" kern="100" dirty="0" smtClean="0">
                <a:latin typeface="Times New Roman" panose="02020603050405020304" pitchFamily="18" charset="0"/>
              </a:rPr>
              <a:t>MIPS</a:t>
            </a:r>
            <a:r>
              <a:rPr lang="zh-CN" altLang="zh-CN" kern="100" dirty="0">
                <a:latin typeface="Times New Roman" panose="02020603050405020304" pitchFamily="18" charset="0"/>
                <a:cs typeface="Times New Roman" panose="02020603050405020304" pitchFamily="18" charset="0"/>
              </a:rPr>
              <a:t>速率＝</a:t>
            </a:r>
            <a:r>
              <a:rPr lang="en-US" altLang="zh-CN" kern="100" dirty="0">
                <a:latin typeface="Times New Roman" panose="02020603050405020304" pitchFamily="18" charset="0"/>
              </a:rPr>
              <a:t>f/ CPI </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400/1.776 </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225.225MIPS</a:t>
            </a:r>
            <a:endParaRPr lang="zh-CN" altLang="en-US" dirty="0"/>
          </a:p>
        </p:txBody>
      </p:sp>
      <p:sp>
        <p:nvSpPr>
          <p:cNvPr id="23" name="矩形 22"/>
          <p:cNvSpPr/>
          <p:nvPr/>
        </p:nvSpPr>
        <p:spPr>
          <a:xfrm>
            <a:off x="792548" y="4772999"/>
            <a:ext cx="7523868" cy="369332"/>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程序执行时间</a:t>
            </a:r>
            <a:r>
              <a:rPr lang="en-US" altLang="zh-CN" kern="100" dirty="0">
                <a:latin typeface="Times New Roman" panose="02020603050405020304" pitchFamily="18" charset="0"/>
              </a:rPr>
              <a:t>= (45000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75000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8000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4</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1500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400=575</a:t>
            </a:r>
            <a:r>
              <a:rPr lang="en-US" altLang="zh-CN" kern="1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solidFill>
                  <a:srgbClr val="FF0000"/>
                </a:solidFill>
                <a:latin typeface="Times New Roman" panose="02020603050405020304" pitchFamily="18" charset="0"/>
              </a:rPr>
              <a:t>s</a:t>
            </a:r>
            <a:endParaRPr lang="zh-CN" altLang="en-US" dirty="0"/>
          </a:p>
        </p:txBody>
      </p:sp>
    </p:spTree>
    <p:extLst>
      <p:ext uri="{BB962C8B-B14F-4D97-AF65-F5344CB8AC3E}">
        <p14:creationId xmlns:p14="http://schemas.microsoft.com/office/powerpoint/2010/main" val="26029528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a:t>
            </a:r>
            <a:r>
              <a:rPr lang="en-US" altLang="zh-CN" sz="2400" dirty="0"/>
              <a:t>5.</a:t>
            </a:r>
            <a:r>
              <a:rPr lang="zh-CN" altLang="en-US" sz="2400" dirty="0"/>
              <a:t>互连网络</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5723247"/>
          </a:xfrm>
        </p:spPr>
        <p:txBody>
          <a:bodyPr>
            <a:normAutofit/>
          </a:bodyPr>
          <a:lstStyle/>
          <a:p>
            <a:pPr marL="0" indent="0">
              <a:buNone/>
            </a:pPr>
            <a:r>
              <a:rPr lang="zh-CN" altLang="en-US" dirty="0" smtClean="0">
                <a:solidFill>
                  <a:srgbClr val="FF0000"/>
                </a:solidFill>
              </a:rPr>
              <a:t>主要的概念</a:t>
            </a:r>
            <a:endParaRPr lang="en-US" altLang="zh-CN" dirty="0">
              <a:latin typeface="黑体" pitchFamily="2" charset="-122"/>
            </a:endParaRPr>
          </a:p>
          <a:p>
            <a:pPr>
              <a:buFont typeface="Wingdings" pitchFamily="2" charset="2"/>
              <a:buChar char="l"/>
            </a:pPr>
            <a:r>
              <a:rPr lang="zh-CN" altLang="en-US" dirty="0"/>
              <a:t>四种寻径</a:t>
            </a:r>
            <a:r>
              <a:rPr lang="zh-CN" altLang="en-US" dirty="0" smtClean="0"/>
              <a:t>方式及其优缺点 </a:t>
            </a:r>
            <a:endParaRPr lang="zh-CN" altLang="en-US" dirty="0"/>
          </a:p>
          <a:p>
            <a:pPr>
              <a:buFont typeface="Wingdings" pitchFamily="2" charset="2"/>
              <a:buChar char="l"/>
            </a:pPr>
            <a:endParaRPr lang="zh-CN" altLang="en-US" dirty="0">
              <a:latin typeface="黑体" pitchFamily="2" charset="-122"/>
            </a:endParaRPr>
          </a:p>
          <a:p>
            <a:pPr>
              <a:buFont typeface="Wingdings" pitchFamily="2" charset="2"/>
              <a:buChar char="l"/>
            </a:pPr>
            <a:endParaRPr lang="zh-CN" altLang="en-US" dirty="0">
              <a:hlinkClick r:id="rId3" action="ppaction://program"/>
            </a:endParaRPr>
          </a:p>
          <a:p>
            <a:endParaRPr lang="en-US" altLang="zh-CN" dirty="0" smtClean="0"/>
          </a:p>
          <a:p>
            <a:pPr marL="342900" lvl="1" indent="-342900">
              <a:buFont typeface="Arial" panose="020B0604020202020204" pitchFamily="34" charset="0"/>
              <a:buChar char="•"/>
            </a:pPr>
            <a:endParaRPr lang="en-US" altLang="zh-CN" dirty="0"/>
          </a:p>
          <a:p>
            <a:pPr>
              <a:buFont typeface="Arial" panose="020B0604020202020204" pitchFamily="34" charset="0"/>
              <a:buChar char="•"/>
            </a:pPr>
            <a:endParaRPr lang="en-US" altLang="zh-CN" dirty="0" smtClean="0">
              <a:latin typeface="宋体" charset="-122"/>
              <a:ea typeface="宋体" charset="-122"/>
            </a:endParaRPr>
          </a:p>
          <a:p>
            <a:pPr>
              <a:buFont typeface="Arial" panose="020B0604020202020204" pitchFamily="34" charset="0"/>
              <a:buChar char="•"/>
            </a:pPr>
            <a:endParaRPr lang="en-US" altLang="zh-CN" dirty="0" smtClean="0"/>
          </a:p>
        </p:txBody>
      </p:sp>
      <p:sp>
        <p:nvSpPr>
          <p:cNvPr id="9" name="Rectangle 3" descr="Rectangle: Click to edit Master text styles&#10;Second level&#10;Third level&#10;Fourth level&#10;Fifth level"/>
          <p:cNvSpPr txBox="1">
            <a:spLocks noChangeArrowheads="1"/>
          </p:cNvSpPr>
          <p:nvPr/>
        </p:nvSpPr>
        <p:spPr>
          <a:xfrm>
            <a:off x="107504" y="2060848"/>
            <a:ext cx="8784976" cy="3910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71550" lvl="1" indent="-514350">
              <a:buFont typeface="+mj-lt"/>
              <a:buAutoNum type="arabicPeriod"/>
            </a:pPr>
            <a:r>
              <a:rPr lang="zh-CN" altLang="en-US" dirty="0" smtClean="0">
                <a:solidFill>
                  <a:srgbClr val="D60093"/>
                </a:solidFill>
                <a:ea typeface="宋体" charset="-122"/>
              </a:rPr>
              <a:t>线路交换</a:t>
            </a:r>
            <a:r>
              <a:rPr lang="en-US" altLang="zh-CN" dirty="0" smtClean="0">
                <a:solidFill>
                  <a:srgbClr val="D60093"/>
                </a:solidFill>
                <a:ea typeface="宋体" charset="-122"/>
              </a:rPr>
              <a:t>(Circuit Switch)</a:t>
            </a:r>
            <a:endParaRPr lang="en-US" altLang="zh-CN" dirty="0">
              <a:solidFill>
                <a:srgbClr val="D60093"/>
              </a:solidFill>
              <a:ea typeface="宋体" charset="-122"/>
            </a:endParaRPr>
          </a:p>
          <a:p>
            <a:pPr marL="971550" lvl="1" indent="-514350">
              <a:buAutoNum type="arabicPeriod" startAt="2"/>
            </a:pPr>
            <a:r>
              <a:rPr lang="zh-CN" altLang="en-US" dirty="0" smtClean="0">
                <a:solidFill>
                  <a:srgbClr val="D60093"/>
                </a:solidFill>
                <a:ea typeface="宋体" charset="-122"/>
              </a:rPr>
              <a:t>存储转发</a:t>
            </a:r>
            <a:r>
              <a:rPr lang="en-US" altLang="zh-CN" dirty="0" smtClean="0">
                <a:solidFill>
                  <a:srgbClr val="D60093"/>
                </a:solidFill>
                <a:ea typeface="宋体" charset="-122"/>
              </a:rPr>
              <a:t>(Store and Forward)</a:t>
            </a:r>
            <a:endParaRPr lang="en-US" altLang="zh-CN" dirty="0">
              <a:solidFill>
                <a:srgbClr val="D60093"/>
              </a:solidFill>
              <a:ea typeface="宋体" charset="-122"/>
            </a:endParaRPr>
          </a:p>
          <a:p>
            <a:pPr marL="971550" lvl="1" indent="-514350">
              <a:buAutoNum type="arabicPeriod" startAt="2"/>
            </a:pPr>
            <a:r>
              <a:rPr lang="zh-CN" altLang="en-US" dirty="0">
                <a:solidFill>
                  <a:srgbClr val="FF0000"/>
                </a:solidFill>
              </a:rPr>
              <a:t>虚拟</a:t>
            </a:r>
            <a:r>
              <a:rPr lang="zh-CN" altLang="en-US" dirty="0" smtClean="0">
                <a:solidFill>
                  <a:srgbClr val="FF0000"/>
                </a:solidFill>
              </a:rPr>
              <a:t>直通</a:t>
            </a:r>
            <a:r>
              <a:rPr lang="en-US" altLang="zh-CN" dirty="0">
                <a:solidFill>
                  <a:srgbClr val="FF0000"/>
                </a:solidFill>
              </a:rPr>
              <a:t>(Virtual cut </a:t>
            </a:r>
            <a:r>
              <a:rPr lang="en-US" altLang="zh-CN" dirty="0" smtClean="0">
                <a:solidFill>
                  <a:srgbClr val="FF0000"/>
                </a:solidFill>
              </a:rPr>
              <a:t>through)</a:t>
            </a:r>
            <a:endParaRPr lang="en-US" altLang="zh-CN" dirty="0" smtClean="0">
              <a:ea typeface="宋体" charset="-122"/>
            </a:endParaRPr>
          </a:p>
          <a:p>
            <a:pPr marL="971550" lvl="1" indent="-514350">
              <a:buAutoNum type="arabicPeriod" startAt="2"/>
            </a:pPr>
            <a:r>
              <a:rPr lang="zh-CN" altLang="en-US" dirty="0" smtClean="0">
                <a:solidFill>
                  <a:srgbClr val="FF0000"/>
                </a:solidFill>
              </a:rPr>
              <a:t>虫蚀方式（</a:t>
            </a:r>
            <a:r>
              <a:rPr lang="en-US" altLang="zh-CN" dirty="0" smtClean="0">
                <a:solidFill>
                  <a:srgbClr val="FF0000"/>
                </a:solidFill>
              </a:rPr>
              <a:t>Wormhole</a:t>
            </a:r>
            <a:r>
              <a:rPr lang="zh-CN" altLang="en-US" dirty="0" smtClean="0">
                <a:solidFill>
                  <a:srgbClr val="FF0000"/>
                </a:solidFill>
              </a:rPr>
              <a:t>）</a:t>
            </a:r>
            <a:r>
              <a:rPr lang="zh-CN" altLang="en-US" dirty="0" smtClean="0"/>
              <a:t>：把信息包</a:t>
            </a:r>
            <a:r>
              <a:rPr lang="zh-CN" altLang="en-US" dirty="0" smtClean="0">
                <a:latin typeface="Times New Roman" pitchFamily="18" charset="0"/>
              </a:rPr>
              <a:t>“</a:t>
            </a:r>
            <a:r>
              <a:rPr lang="zh-CN" altLang="en-US" dirty="0" smtClean="0"/>
              <a:t>切割</a:t>
            </a:r>
            <a:r>
              <a:rPr lang="zh-CN" altLang="en-US" dirty="0" smtClean="0">
                <a:latin typeface="Times New Roman" pitchFamily="18" charset="0"/>
              </a:rPr>
              <a:t>”</a:t>
            </a:r>
            <a:r>
              <a:rPr lang="zh-CN" altLang="en-US" dirty="0" smtClean="0"/>
              <a:t>成更小的单位</a:t>
            </a:r>
            <a:r>
              <a:rPr lang="en-US" altLang="zh-CN" dirty="0" smtClean="0">
                <a:latin typeface="Times New Roman" pitchFamily="18" charset="0"/>
              </a:rPr>
              <a:t>——“</a:t>
            </a:r>
            <a:r>
              <a:rPr lang="zh-CN" altLang="en-US" dirty="0" smtClean="0">
                <a:solidFill>
                  <a:srgbClr val="D60093"/>
                </a:solidFill>
              </a:rPr>
              <a:t>片</a:t>
            </a:r>
            <a:r>
              <a:rPr lang="zh-CN" altLang="en-US" dirty="0" smtClean="0">
                <a:latin typeface="Times New Roman" pitchFamily="18" charset="0"/>
              </a:rPr>
              <a:t>”</a:t>
            </a:r>
            <a:r>
              <a:rPr lang="zh-CN" altLang="en-US" dirty="0" smtClean="0"/>
              <a:t>，而且使信息包中各片的传送按流水方式进行。</a:t>
            </a:r>
          </a:p>
        </p:txBody>
      </p:sp>
    </p:spTree>
    <p:extLst>
      <p:ext uri="{BB962C8B-B14F-4D97-AF65-F5344CB8AC3E}">
        <p14:creationId xmlns:p14="http://schemas.microsoft.com/office/powerpoint/2010/main" val="22783251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en-US" sz="2000" dirty="0" smtClean="0"/>
              <a:t>设函数</a:t>
            </a:r>
            <a:r>
              <a:rPr lang="zh-CN" altLang="en-US" sz="2000" dirty="0"/>
              <a:t>的自变量是十进制数表示的处理机编号。现有</a:t>
            </a:r>
            <a:r>
              <a:rPr lang="en-US" altLang="zh-CN" sz="2000" dirty="0"/>
              <a:t>32</a:t>
            </a:r>
            <a:r>
              <a:rPr lang="zh-CN" altLang="en-US" sz="2000" dirty="0"/>
              <a:t>台处理机，其编号为</a:t>
            </a:r>
            <a:r>
              <a:rPr lang="en-US" altLang="zh-CN" sz="2000" dirty="0"/>
              <a:t>0</a:t>
            </a:r>
            <a:r>
              <a:rPr lang="zh-CN" altLang="en-US" sz="2000" dirty="0"/>
              <a:t>，</a:t>
            </a:r>
            <a:r>
              <a:rPr lang="en-US" altLang="zh-CN" sz="2000" dirty="0"/>
              <a:t>1</a:t>
            </a:r>
            <a:r>
              <a:rPr lang="zh-CN" altLang="en-US" sz="2000" dirty="0"/>
              <a:t>，</a:t>
            </a:r>
            <a:r>
              <a:rPr lang="en-US" altLang="zh-CN" sz="2000" dirty="0"/>
              <a:t>2</a:t>
            </a:r>
            <a:r>
              <a:rPr lang="zh-CN" altLang="en-US" sz="2000" dirty="0"/>
              <a:t>，</a:t>
            </a:r>
            <a:r>
              <a:rPr lang="en-US" altLang="zh-CN" sz="2000" dirty="0"/>
              <a:t>…</a:t>
            </a:r>
            <a:r>
              <a:rPr lang="zh-CN" altLang="en-US" sz="2000" dirty="0"/>
              <a:t>，</a:t>
            </a:r>
            <a:r>
              <a:rPr lang="en-US" altLang="zh-CN" sz="2000" dirty="0"/>
              <a:t>31</a:t>
            </a:r>
            <a:r>
              <a:rPr lang="zh-CN" altLang="en-US" sz="2000" dirty="0"/>
              <a:t>。</a:t>
            </a:r>
          </a:p>
          <a:p>
            <a:pPr marL="0" indent="0">
              <a:buNone/>
            </a:pPr>
            <a:r>
              <a:rPr lang="zh-CN" altLang="en-US" sz="2000" dirty="0"/>
              <a:t>（</a:t>
            </a:r>
            <a:r>
              <a:rPr lang="en-US" altLang="zh-CN" sz="2000" dirty="0"/>
              <a:t>1</a:t>
            </a:r>
            <a:r>
              <a:rPr lang="zh-CN" altLang="en-US" sz="2000" dirty="0"/>
              <a:t>）分别计算下列互连函数</a:t>
            </a:r>
          </a:p>
          <a:p>
            <a:pPr marL="0" indent="0">
              <a:buNone/>
            </a:pPr>
            <a:r>
              <a:rPr lang="en-US" altLang="zh-CN" sz="2000" dirty="0" smtClean="0"/>
              <a:t>           Cube</a:t>
            </a:r>
            <a:r>
              <a:rPr lang="en-US" altLang="zh-CN" sz="2000" baseline="-25000" dirty="0" smtClean="0"/>
              <a:t>2</a:t>
            </a:r>
            <a:r>
              <a:rPr lang="en-US" altLang="zh-CN" sz="2000" dirty="0" smtClean="0"/>
              <a:t>(12)   </a:t>
            </a:r>
            <a:r>
              <a:rPr lang="el-GR" altLang="zh-CN" sz="2000" dirty="0" smtClean="0"/>
              <a:t>σ</a:t>
            </a:r>
            <a:r>
              <a:rPr lang="en-US" altLang="zh-CN" sz="2000" dirty="0" smtClean="0"/>
              <a:t>(8)  </a:t>
            </a:r>
            <a:r>
              <a:rPr lang="el-GR" altLang="zh-CN" sz="2000" dirty="0" smtClean="0"/>
              <a:t>β</a:t>
            </a:r>
            <a:r>
              <a:rPr lang="en-US" altLang="zh-CN" sz="2000" dirty="0" smtClean="0"/>
              <a:t>(9)  PM2I</a:t>
            </a:r>
            <a:r>
              <a:rPr lang="en-US" altLang="zh-CN" sz="2000" baseline="-25000" dirty="0" smtClean="0"/>
              <a:t>+3</a:t>
            </a:r>
            <a:r>
              <a:rPr lang="en-US" altLang="zh-CN" sz="2000" dirty="0" smtClean="0"/>
              <a:t>(28)  Cube</a:t>
            </a:r>
            <a:r>
              <a:rPr lang="en-US" altLang="zh-CN" sz="2000" baseline="-25000" dirty="0" smtClean="0"/>
              <a:t>0</a:t>
            </a:r>
            <a:r>
              <a:rPr lang="en-US" altLang="zh-CN" sz="2000" dirty="0" smtClean="0"/>
              <a:t>(</a:t>
            </a:r>
            <a:r>
              <a:rPr lang="el-GR" altLang="zh-CN" sz="2000" dirty="0"/>
              <a:t>σ</a:t>
            </a:r>
            <a:r>
              <a:rPr lang="en-US" altLang="zh-CN" sz="2000" dirty="0" smtClean="0"/>
              <a:t>(4)) </a:t>
            </a:r>
            <a:r>
              <a:rPr lang="el-GR" altLang="zh-CN" sz="2000" dirty="0"/>
              <a:t>σ</a:t>
            </a:r>
            <a:r>
              <a:rPr lang="en-US" altLang="zh-CN" sz="2000" dirty="0" smtClean="0"/>
              <a:t>(Cube</a:t>
            </a:r>
            <a:r>
              <a:rPr lang="en-US" altLang="zh-CN" sz="2000" baseline="-25000" dirty="0" smtClean="0"/>
              <a:t>0</a:t>
            </a:r>
            <a:r>
              <a:rPr lang="en-US" altLang="zh-CN" sz="2000" dirty="0" smtClean="0"/>
              <a:t>(18)) </a:t>
            </a:r>
            <a:endParaRPr lang="zh-CN" altLang="en-US" sz="2000" dirty="0"/>
          </a:p>
          <a:p>
            <a:pPr marL="0" indent="0">
              <a:buNone/>
            </a:pPr>
            <a:r>
              <a:rPr lang="zh-CN" altLang="en-US" sz="2000" dirty="0"/>
              <a:t>（</a:t>
            </a:r>
            <a:r>
              <a:rPr lang="en-US" altLang="zh-CN" sz="2000" dirty="0"/>
              <a:t>2</a:t>
            </a:r>
            <a:r>
              <a:rPr lang="zh-CN" altLang="en-US" sz="2000" dirty="0"/>
              <a:t>）</a:t>
            </a:r>
            <a:r>
              <a:rPr lang="zh-CN" altLang="en-US" sz="2000" dirty="0" smtClean="0"/>
              <a:t>用</a:t>
            </a:r>
            <a:r>
              <a:rPr lang="en-US" altLang="zh-CN" sz="2000" dirty="0" smtClean="0"/>
              <a:t>Cube</a:t>
            </a:r>
            <a:r>
              <a:rPr lang="en-US" altLang="zh-CN" sz="2000" baseline="-25000" dirty="0" smtClean="0"/>
              <a:t>0</a:t>
            </a:r>
            <a:r>
              <a:rPr lang="zh-CN" altLang="en-US" sz="2000" dirty="0" smtClean="0"/>
              <a:t>和</a:t>
            </a:r>
            <a:r>
              <a:rPr lang="el-GR" altLang="zh-CN" sz="2000" dirty="0"/>
              <a:t>σ</a:t>
            </a:r>
            <a:r>
              <a:rPr lang="zh-CN" altLang="en-US" sz="2000" dirty="0" smtClean="0"/>
              <a:t>构成</a:t>
            </a:r>
            <a:r>
              <a:rPr lang="zh-CN" altLang="en-US" sz="2000" dirty="0"/>
              <a:t>均匀洗牌交换网（每步只能</a:t>
            </a:r>
            <a:r>
              <a:rPr lang="zh-CN" altLang="en-US" sz="2000" dirty="0" smtClean="0"/>
              <a:t>使用</a:t>
            </a:r>
            <a:r>
              <a:rPr lang="en-US" altLang="zh-CN" sz="2000" dirty="0"/>
              <a:t>Cube</a:t>
            </a:r>
            <a:r>
              <a:rPr lang="en-US" altLang="zh-CN" sz="2000" baseline="-25000" dirty="0"/>
              <a:t>0</a:t>
            </a:r>
            <a:r>
              <a:rPr lang="zh-CN" altLang="en-US" sz="2000" dirty="0"/>
              <a:t>和</a:t>
            </a:r>
            <a:r>
              <a:rPr lang="el-GR" altLang="zh-CN" sz="2000" dirty="0"/>
              <a:t>σ </a:t>
            </a:r>
            <a:r>
              <a:rPr lang="zh-CN" altLang="en-US" sz="2000" dirty="0" smtClean="0"/>
              <a:t>一</a:t>
            </a:r>
            <a:r>
              <a:rPr lang="zh-CN" altLang="en-US" sz="2000" dirty="0"/>
              <a:t>次），网络直径是多少？从</a:t>
            </a:r>
            <a:r>
              <a:rPr lang="en-US" altLang="zh-CN" sz="2000" dirty="0"/>
              <a:t>5</a:t>
            </a:r>
            <a:r>
              <a:rPr lang="zh-CN" altLang="en-US" sz="2000" dirty="0"/>
              <a:t>号处理机发送数据到</a:t>
            </a:r>
            <a:r>
              <a:rPr lang="en-US" altLang="zh-CN" sz="2000" dirty="0"/>
              <a:t>7</a:t>
            </a:r>
            <a:r>
              <a:rPr lang="zh-CN" altLang="en-US" sz="2000" dirty="0"/>
              <a:t>号处理机，最短路径要经过几步？请列出经过的处理机编号。</a:t>
            </a:r>
          </a:p>
          <a:p>
            <a:pPr marL="0" indent="0">
              <a:buNone/>
            </a:pPr>
            <a:r>
              <a:rPr lang="zh-CN" altLang="en-US" sz="2000" dirty="0"/>
              <a:t>（</a:t>
            </a:r>
            <a:r>
              <a:rPr lang="en-US" altLang="zh-CN" sz="2000" dirty="0"/>
              <a:t>3</a:t>
            </a:r>
            <a:r>
              <a:rPr lang="zh-CN" altLang="en-US" sz="2000" dirty="0"/>
              <a:t>）采用移数网络构成互连网，网络直径是多少？结点度是多少？与</a:t>
            </a:r>
            <a:r>
              <a:rPr lang="en-US" altLang="zh-CN" sz="2000" dirty="0"/>
              <a:t>2</a:t>
            </a:r>
            <a:r>
              <a:rPr lang="zh-CN" altLang="en-US" sz="2000" dirty="0"/>
              <a:t>号处理机距离最远的是几号处理机？</a:t>
            </a:r>
          </a:p>
          <a:p>
            <a:pPr marL="0" indent="0">
              <a:buNone/>
            </a:pPr>
            <a:r>
              <a:rPr lang="zh-CN" altLang="zh-CN" dirty="0">
                <a:solidFill>
                  <a:srgbClr val="FF0000"/>
                </a:solidFill>
              </a:rPr>
              <a:t>解：</a:t>
            </a:r>
            <a:r>
              <a:rPr lang="zh-CN" altLang="zh-CN" sz="2000" dirty="0"/>
              <a:t>（</a:t>
            </a:r>
            <a:r>
              <a:rPr lang="en-US" altLang="zh-CN" sz="2000" dirty="0"/>
              <a:t>1</a:t>
            </a:r>
            <a:r>
              <a:rPr lang="zh-CN" altLang="zh-CN" sz="2000" dirty="0"/>
              <a:t>）共有</a:t>
            </a:r>
            <a:r>
              <a:rPr lang="en-US" altLang="zh-CN" sz="2000" dirty="0"/>
              <a:t>32</a:t>
            </a:r>
            <a:r>
              <a:rPr lang="zh-CN" altLang="zh-CN" sz="2000" dirty="0"/>
              <a:t>个处理机，表示处理机号的二进制地址应为</a:t>
            </a:r>
            <a:r>
              <a:rPr lang="en-US" altLang="zh-CN" sz="2000" dirty="0"/>
              <a:t>5</a:t>
            </a:r>
            <a:r>
              <a:rPr lang="zh-CN" altLang="zh-CN" sz="2000" dirty="0"/>
              <a:t>位。</a:t>
            </a:r>
          </a:p>
          <a:p>
            <a:endParaRPr lang="zh-CN" altLang="en-US" dirty="0"/>
          </a:p>
        </p:txBody>
      </p:sp>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60</a:t>
            </a:fld>
            <a:endParaRPr lang="de-DE"/>
          </a:p>
        </p:txBody>
      </p:sp>
      <p:sp>
        <p:nvSpPr>
          <p:cNvPr id="7" name="标题 2"/>
          <p:cNvSpPr>
            <a:spLocks noGrp="1"/>
          </p:cNvSpPr>
          <p:nvPr>
            <p:ph type="title"/>
          </p:nvPr>
        </p:nvSpPr>
        <p:spPr>
          <a:xfrm>
            <a:off x="3302252" y="55258"/>
            <a:ext cx="5841747" cy="769441"/>
          </a:xfrm>
        </p:spPr>
        <p:txBody>
          <a:bodyPr>
            <a:normAutofit/>
          </a:bodyPr>
          <a:lstStyle/>
          <a:p>
            <a:r>
              <a:rPr lang="en-US" altLang="zh-CN" sz="2400" dirty="0" smtClean="0"/>
              <a:t>5.</a:t>
            </a:r>
            <a:r>
              <a:rPr lang="zh-CN" altLang="en-US" sz="2400" dirty="0" smtClean="0"/>
              <a:t>互连网络</a:t>
            </a:r>
            <a:endParaRPr lang="zh-CN" altLang="en-US" sz="24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对象 8"/>
          <p:cNvGraphicFramePr>
            <a:graphicFrameLocks noChangeAspect="1"/>
          </p:cNvGraphicFramePr>
          <p:nvPr>
            <p:extLst>
              <p:ext uri="{D42A27DB-BD31-4B8C-83A1-F6EECF244321}">
                <p14:modId xmlns:p14="http://schemas.microsoft.com/office/powerpoint/2010/main" val="3741540394"/>
              </p:ext>
            </p:extLst>
          </p:nvPr>
        </p:nvGraphicFramePr>
        <p:xfrm>
          <a:off x="827584" y="4993901"/>
          <a:ext cx="4413251" cy="1525587"/>
        </p:xfrm>
        <a:graphic>
          <a:graphicData uri="http://schemas.openxmlformats.org/presentationml/2006/ole">
            <mc:AlternateContent xmlns:mc="http://schemas.openxmlformats.org/markup-compatibility/2006">
              <mc:Choice xmlns:v="urn:schemas-microsoft-com:vml" Requires="v">
                <p:oleObj spid="_x0000_s4471" name="公式" r:id="rId4" imgW="2095200" imgH="723600" progId="Equation.3">
                  <p:embed/>
                </p:oleObj>
              </mc:Choice>
              <mc:Fallback>
                <p:oleObj name="公式" r:id="rId4" imgW="2095200" imgH="723600" progId="Equation.3">
                  <p:embed/>
                  <p:pic>
                    <p:nvPicPr>
                      <p:cNvPr id="0" name=""/>
                      <p:cNvPicPr>
                        <a:picLocks noChangeAspect="1" noChangeArrowheads="1"/>
                      </p:cNvPicPr>
                      <p:nvPr/>
                    </p:nvPicPr>
                    <p:blipFill>
                      <a:blip r:embed="rId5"/>
                      <a:srcRect/>
                      <a:stretch>
                        <a:fillRect/>
                      </a:stretch>
                    </p:blipFill>
                    <p:spPr bwMode="auto">
                      <a:xfrm>
                        <a:off x="827584" y="4993901"/>
                        <a:ext cx="4413251" cy="1525587"/>
                      </a:xfrm>
                      <a:prstGeom prst="rect">
                        <a:avLst/>
                      </a:prstGeom>
                      <a:noFill/>
                      <a:ln>
                        <a:noFill/>
                      </a:ln>
                      <a:effectLst/>
                    </p:spPr>
                  </p:pic>
                </p:oleObj>
              </mc:Fallback>
            </mc:AlternateContent>
          </a:graphicData>
        </a:graphic>
      </p:graphicFrame>
      <p:sp>
        <p:nvSpPr>
          <p:cNvPr id="10" name="Text Box 12"/>
          <p:cNvSpPr txBox="1">
            <a:spLocks noChangeArrowheads="1"/>
          </p:cNvSpPr>
          <p:nvPr/>
        </p:nvSpPr>
        <p:spPr bwMode="auto">
          <a:xfrm>
            <a:off x="683568" y="4581128"/>
            <a:ext cx="388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itchFamily="34" charset="0"/>
                <a:ea typeface="黑体" pitchFamily="2" charset="-122"/>
              </a:defRPr>
            </a:lvl1pPr>
            <a:lvl2pPr marL="742950" indent="-285750" eaLnBrk="0" hangingPunct="0">
              <a:defRPr kumimoji="1" sz="2600">
                <a:solidFill>
                  <a:schemeClr val="tx1"/>
                </a:solidFill>
                <a:latin typeface="Tahoma" pitchFamily="34" charset="0"/>
                <a:ea typeface="黑体" pitchFamily="2" charset="-122"/>
              </a:defRPr>
            </a:lvl2pPr>
            <a:lvl3pPr marL="1143000" indent="-228600" eaLnBrk="0" hangingPunct="0">
              <a:defRPr kumimoji="1" sz="2600">
                <a:solidFill>
                  <a:schemeClr val="tx1"/>
                </a:solidFill>
                <a:latin typeface="Tahoma" pitchFamily="34" charset="0"/>
                <a:ea typeface="黑体" pitchFamily="2" charset="-122"/>
              </a:defRPr>
            </a:lvl3pPr>
            <a:lvl4pPr marL="1600200" indent="-228600" eaLnBrk="0" hangingPunct="0">
              <a:defRPr kumimoji="1" sz="2600">
                <a:solidFill>
                  <a:schemeClr val="tx1"/>
                </a:solidFill>
                <a:latin typeface="Tahoma" pitchFamily="34" charset="0"/>
                <a:ea typeface="黑体" pitchFamily="2" charset="-122"/>
              </a:defRPr>
            </a:lvl4pPr>
            <a:lvl5pPr marL="2057400" indent="-228600" eaLnBrk="0" hangingPunct="0">
              <a:defRPr kumimoji="1" sz="26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6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6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6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600">
                <a:solidFill>
                  <a:schemeClr val="tx1"/>
                </a:solidFill>
                <a:latin typeface="Tahoma" pitchFamily="34" charset="0"/>
                <a:ea typeface="黑体" pitchFamily="2" charset="-122"/>
              </a:defRPr>
            </a:lvl9pPr>
          </a:lstStyle>
          <a:p>
            <a:pPr eaLnBrk="1" hangingPunct="1">
              <a:spcBef>
                <a:spcPct val="50000"/>
              </a:spcBef>
            </a:pPr>
            <a:r>
              <a:rPr lang="en-US" altLang="zh-CN" sz="2000" b="1" dirty="0" smtClean="0">
                <a:latin typeface="宋体" charset="-122"/>
                <a:ea typeface="宋体" charset="-122"/>
              </a:rPr>
              <a:t>N=32 </a:t>
            </a:r>
            <a:r>
              <a:rPr lang="zh-CN" altLang="en-US" sz="2000" b="1" dirty="0">
                <a:latin typeface="宋体" charset="-122"/>
                <a:ea typeface="宋体" charset="-122"/>
              </a:rPr>
              <a:t>的立方体交换函数</a:t>
            </a:r>
            <a:r>
              <a:rPr lang="zh-CN" altLang="en-US" dirty="0"/>
              <a:t> </a:t>
            </a:r>
          </a:p>
        </p:txBody>
      </p:sp>
      <p:sp>
        <p:nvSpPr>
          <p:cNvPr id="3" name="矩形 2"/>
          <p:cNvSpPr/>
          <p:nvPr/>
        </p:nvSpPr>
        <p:spPr>
          <a:xfrm>
            <a:off x="5417309" y="6063144"/>
            <a:ext cx="3767378" cy="369332"/>
          </a:xfrm>
          <a:prstGeom prst="rect">
            <a:avLst/>
          </a:prstGeom>
        </p:spPr>
        <p:txBody>
          <a:bodyPr wrap="none">
            <a:spAutoFit/>
          </a:bodyPr>
          <a:lstStyle/>
          <a:p>
            <a:r>
              <a:rPr lang="en-US" altLang="zh-CN" dirty="0"/>
              <a:t>Cube</a:t>
            </a:r>
            <a:r>
              <a:rPr lang="en-US" altLang="zh-CN" baseline="-25000" dirty="0"/>
              <a:t>2</a:t>
            </a:r>
            <a:r>
              <a:rPr lang="en-US" altLang="zh-CN" dirty="0"/>
              <a:t>(12) </a:t>
            </a:r>
            <a:r>
              <a:rPr lang="en-US" altLang="zh-CN" dirty="0" smtClean="0"/>
              <a:t>=Cube</a:t>
            </a:r>
            <a:r>
              <a:rPr lang="en-US" altLang="zh-CN" baseline="-25000" dirty="0" smtClean="0"/>
              <a:t>2</a:t>
            </a:r>
            <a:r>
              <a:rPr lang="en-US" altLang="zh-CN" dirty="0" smtClean="0"/>
              <a:t>(01100)=(01000)</a:t>
            </a:r>
            <a:r>
              <a:rPr lang="en-US" altLang="zh-CN" baseline="-25000" dirty="0" smtClean="0"/>
              <a:t>2</a:t>
            </a:r>
            <a:r>
              <a:rPr lang="en-US" altLang="zh-CN" dirty="0" smtClean="0"/>
              <a:t>=8</a:t>
            </a:r>
            <a:endParaRPr lang="zh-CN" altLang="en-US" dirty="0"/>
          </a:p>
        </p:txBody>
      </p:sp>
    </p:spTree>
    <p:extLst>
      <p:ext uri="{BB962C8B-B14F-4D97-AF65-F5344CB8AC3E}">
        <p14:creationId xmlns:p14="http://schemas.microsoft.com/office/powerpoint/2010/main" val="1846766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en-US" altLang="zh-CN" sz="2000" dirty="0" smtClean="0"/>
              <a:t>           </a:t>
            </a:r>
            <a:r>
              <a:rPr lang="el-GR" altLang="zh-CN" sz="2000" dirty="0" smtClean="0"/>
              <a:t>σ</a:t>
            </a:r>
            <a:r>
              <a:rPr lang="en-US" altLang="zh-CN" sz="2000" dirty="0" smtClean="0"/>
              <a:t>(8)  </a:t>
            </a:r>
            <a:r>
              <a:rPr lang="el-GR" altLang="zh-CN" sz="2000" dirty="0" smtClean="0"/>
              <a:t>β</a:t>
            </a:r>
            <a:r>
              <a:rPr lang="en-US" altLang="zh-CN" sz="2000" dirty="0" smtClean="0"/>
              <a:t>(9)  PM2I</a:t>
            </a:r>
            <a:r>
              <a:rPr lang="en-US" altLang="zh-CN" sz="2000" baseline="-25000" dirty="0" smtClean="0"/>
              <a:t>+3</a:t>
            </a:r>
            <a:r>
              <a:rPr lang="en-US" altLang="zh-CN" sz="2000" dirty="0" smtClean="0"/>
              <a:t>(28)  Cube</a:t>
            </a:r>
            <a:r>
              <a:rPr lang="en-US" altLang="zh-CN" sz="2000" baseline="-25000" dirty="0" smtClean="0"/>
              <a:t>0</a:t>
            </a:r>
            <a:r>
              <a:rPr lang="en-US" altLang="zh-CN" sz="2000" dirty="0" smtClean="0"/>
              <a:t>(</a:t>
            </a:r>
            <a:r>
              <a:rPr lang="el-GR" altLang="zh-CN" sz="2000" dirty="0" smtClean="0"/>
              <a:t>σ</a:t>
            </a:r>
            <a:r>
              <a:rPr lang="en-US" altLang="zh-CN" sz="2000" dirty="0" smtClean="0"/>
              <a:t>(4)) </a:t>
            </a:r>
            <a:r>
              <a:rPr lang="el-GR" altLang="zh-CN" sz="2000" dirty="0" smtClean="0"/>
              <a:t>σ</a:t>
            </a:r>
            <a:r>
              <a:rPr lang="en-US" altLang="zh-CN" sz="2000" dirty="0" smtClean="0"/>
              <a:t>(Cube</a:t>
            </a:r>
            <a:r>
              <a:rPr lang="en-US" altLang="zh-CN" sz="2000" baseline="-25000" dirty="0" smtClean="0"/>
              <a:t>0</a:t>
            </a:r>
            <a:r>
              <a:rPr lang="en-US" altLang="zh-CN" sz="2000" dirty="0" smtClean="0"/>
              <a:t>(18)) </a:t>
            </a:r>
            <a:endParaRPr lang="zh-CN" altLang="en-US" sz="2000" dirty="0" smtClean="0"/>
          </a:p>
          <a:p>
            <a:endParaRPr lang="zh-CN" altLang="en-US" dirty="0"/>
          </a:p>
        </p:txBody>
      </p:sp>
      <p:sp>
        <p:nvSpPr>
          <p:cNvPr id="4" name="日期占位符 3"/>
          <p:cNvSpPr>
            <a:spLocks noGrp="1"/>
          </p:cNvSpPr>
          <p:nvPr>
            <p:ph type="dt" sz="half" idx="10"/>
          </p:nvPr>
        </p:nvSpPr>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11"/>
          </p:nvPr>
        </p:nvSpPr>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12"/>
          </p:nvPr>
        </p:nvSpPr>
        <p:spPr/>
        <p:txBody>
          <a:bodyPr/>
          <a:lstStyle/>
          <a:p>
            <a:fld id="{D1628BF6-67F0-405E-B297-68D77A67C46A}" type="slidenum">
              <a:rPr lang="de-DE" smtClean="0"/>
              <a:pPr/>
              <a:t>61</a:t>
            </a:fld>
            <a:endParaRPr lang="de-DE"/>
          </a:p>
        </p:txBody>
      </p:sp>
      <p:sp>
        <p:nvSpPr>
          <p:cNvPr id="7" name="标题 2"/>
          <p:cNvSpPr>
            <a:spLocks noGrp="1"/>
          </p:cNvSpPr>
          <p:nvPr>
            <p:ph type="title"/>
          </p:nvPr>
        </p:nvSpPr>
        <p:spPr>
          <a:xfrm>
            <a:off x="3302252" y="55258"/>
            <a:ext cx="5841747" cy="769441"/>
          </a:xfrm>
        </p:spPr>
        <p:txBody>
          <a:bodyPr>
            <a:normAutofit/>
          </a:bodyPr>
          <a:lstStyle/>
          <a:p>
            <a:r>
              <a:rPr lang="en-US" altLang="zh-CN" sz="2400" dirty="0"/>
              <a:t>5.</a:t>
            </a:r>
            <a:r>
              <a:rPr lang="zh-CN" altLang="en-US" sz="2400" dirty="0"/>
              <a:t>互连网络</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对象 8"/>
          <p:cNvGraphicFramePr>
            <a:graphicFrameLocks noChangeAspect="1"/>
          </p:cNvGraphicFramePr>
          <p:nvPr>
            <p:extLst>
              <p:ext uri="{D42A27DB-BD31-4B8C-83A1-F6EECF244321}">
                <p14:modId xmlns:p14="http://schemas.microsoft.com/office/powerpoint/2010/main" val="2207885215"/>
              </p:ext>
            </p:extLst>
          </p:nvPr>
        </p:nvGraphicFramePr>
        <p:xfrm>
          <a:off x="179512" y="1700808"/>
          <a:ext cx="5905500" cy="546100"/>
        </p:xfrm>
        <a:graphic>
          <a:graphicData uri="http://schemas.openxmlformats.org/presentationml/2006/ole">
            <mc:AlternateContent xmlns:mc="http://schemas.openxmlformats.org/markup-compatibility/2006">
              <mc:Choice xmlns:v="urn:schemas-microsoft-com:vml" Requires="v">
                <p:oleObj spid="_x0000_s3874" name="公式" r:id="rId4" imgW="2197100" imgH="203200" progId="Equation.3">
                  <p:embed/>
                </p:oleObj>
              </mc:Choice>
              <mc:Fallback>
                <p:oleObj name="公式" r:id="rId4" imgW="21971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700808"/>
                        <a:ext cx="59055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692892" y="2407453"/>
            <a:ext cx="2906565" cy="369332"/>
          </a:xfrm>
          <a:prstGeom prst="rect">
            <a:avLst/>
          </a:prstGeom>
        </p:spPr>
        <p:txBody>
          <a:bodyPr wrap="none">
            <a:spAutoFit/>
          </a:bodyPr>
          <a:lstStyle/>
          <a:p>
            <a:r>
              <a:rPr lang="el-GR" altLang="zh-CN" dirty="0" smtClean="0"/>
              <a:t>σ</a:t>
            </a:r>
            <a:r>
              <a:rPr lang="en-US" altLang="zh-CN" dirty="0"/>
              <a:t>(8</a:t>
            </a:r>
            <a:r>
              <a:rPr lang="en-US" altLang="zh-CN" dirty="0" smtClean="0"/>
              <a:t>)=</a:t>
            </a:r>
            <a:r>
              <a:rPr lang="en-US" altLang="zh-CN" dirty="0"/>
              <a:t> </a:t>
            </a:r>
            <a:r>
              <a:rPr lang="el-GR" altLang="zh-CN" dirty="0" smtClean="0"/>
              <a:t>σ</a:t>
            </a:r>
            <a:r>
              <a:rPr lang="en-US" altLang="zh-CN" dirty="0" smtClean="0"/>
              <a:t>(01000)=(10000)</a:t>
            </a:r>
            <a:r>
              <a:rPr lang="en-US" altLang="zh-CN" baseline="-25000" dirty="0" smtClean="0"/>
              <a:t>2</a:t>
            </a:r>
            <a:r>
              <a:rPr lang="en-US" altLang="zh-CN" dirty="0" smtClean="0"/>
              <a:t>=16 </a:t>
            </a:r>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1062413396"/>
              </p:ext>
            </p:extLst>
          </p:nvPr>
        </p:nvGraphicFramePr>
        <p:xfrm>
          <a:off x="179512" y="2852936"/>
          <a:ext cx="4845050" cy="496888"/>
        </p:xfrm>
        <a:graphic>
          <a:graphicData uri="http://schemas.openxmlformats.org/presentationml/2006/ole">
            <mc:AlternateContent xmlns:mc="http://schemas.openxmlformats.org/markup-compatibility/2006">
              <mc:Choice xmlns:v="urn:schemas-microsoft-com:vml" Requires="v">
                <p:oleObj spid="_x0000_s3875" name="公式" r:id="rId6" imgW="1981200" imgH="203200" progId="Equation.3">
                  <p:embed/>
                </p:oleObj>
              </mc:Choice>
              <mc:Fallback>
                <p:oleObj name="公式" r:id="rId6" imgW="19812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2852936"/>
                        <a:ext cx="4845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矩形 10"/>
          <p:cNvSpPr/>
          <p:nvPr/>
        </p:nvSpPr>
        <p:spPr>
          <a:xfrm>
            <a:off x="703224" y="3402321"/>
            <a:ext cx="2906565" cy="369332"/>
          </a:xfrm>
          <a:prstGeom prst="rect">
            <a:avLst/>
          </a:prstGeom>
        </p:spPr>
        <p:txBody>
          <a:bodyPr wrap="none">
            <a:spAutoFit/>
          </a:bodyPr>
          <a:lstStyle/>
          <a:p>
            <a:r>
              <a:rPr lang="el-GR" altLang="zh-CN" dirty="0"/>
              <a:t>β</a:t>
            </a:r>
            <a:r>
              <a:rPr lang="en-US" altLang="zh-CN" dirty="0"/>
              <a:t>(9</a:t>
            </a:r>
            <a:r>
              <a:rPr lang="en-US" altLang="zh-CN" dirty="0" smtClean="0"/>
              <a:t>)=</a:t>
            </a:r>
            <a:r>
              <a:rPr lang="el-GR" altLang="zh-CN" dirty="0"/>
              <a:t> β</a:t>
            </a:r>
            <a:r>
              <a:rPr lang="en-US" altLang="zh-CN" dirty="0" smtClean="0"/>
              <a:t>(01001)=(11000)</a:t>
            </a:r>
            <a:r>
              <a:rPr lang="en-US" altLang="zh-CN" baseline="-25000" dirty="0" smtClean="0"/>
              <a:t>2</a:t>
            </a:r>
            <a:r>
              <a:rPr lang="en-US" altLang="zh-CN" dirty="0" smtClean="0"/>
              <a:t>=24 </a:t>
            </a:r>
            <a:endParaRPr lang="zh-CN" altLang="en-US" dirty="0"/>
          </a:p>
        </p:txBody>
      </p:sp>
      <p:sp>
        <p:nvSpPr>
          <p:cNvPr id="12" name="矩形 11"/>
          <p:cNvSpPr/>
          <p:nvPr/>
        </p:nvSpPr>
        <p:spPr>
          <a:xfrm>
            <a:off x="-468560" y="3904396"/>
            <a:ext cx="4572000" cy="646331"/>
          </a:xfrm>
          <a:prstGeom prst="rect">
            <a:avLst/>
          </a:prstGeom>
        </p:spPr>
        <p:txBody>
          <a:bodyPr>
            <a:spAutoFit/>
          </a:bodyPr>
          <a:lstStyle/>
          <a:p>
            <a:pPr marL="1085850" lvl="1" indent="-457200">
              <a:buFont typeface="Wingdings" pitchFamily="2" charset="2"/>
              <a:buNone/>
            </a:pPr>
            <a:r>
              <a:rPr lang="en-US" altLang="zh-CN" dirty="0">
                <a:solidFill>
                  <a:srgbClr val="000000"/>
                </a:solidFill>
                <a:latin typeface="黑体" pitchFamily="2" charset="-122"/>
              </a:rPr>
              <a:t>PM2</a:t>
            </a:r>
            <a:r>
              <a:rPr lang="en-US" altLang="zh-CN" baseline="-25000" dirty="0">
                <a:solidFill>
                  <a:srgbClr val="000000"/>
                </a:solidFill>
                <a:latin typeface="黑体" pitchFamily="2" charset="-122"/>
              </a:rPr>
              <a:t>+i</a:t>
            </a:r>
            <a:r>
              <a:rPr lang="en-US" altLang="zh-CN" dirty="0">
                <a:solidFill>
                  <a:srgbClr val="000000"/>
                </a:solidFill>
                <a:latin typeface="黑体" pitchFamily="2" charset="-122"/>
              </a:rPr>
              <a:t>(x) </a:t>
            </a:r>
            <a:r>
              <a:rPr lang="zh-CN" altLang="en-US" dirty="0">
                <a:solidFill>
                  <a:srgbClr val="000000"/>
                </a:solidFill>
                <a:latin typeface="黑体" pitchFamily="2" charset="-122"/>
              </a:rPr>
              <a:t>＝ </a:t>
            </a:r>
            <a:r>
              <a:rPr lang="en-US" altLang="zh-CN" dirty="0">
                <a:solidFill>
                  <a:srgbClr val="000000"/>
                </a:solidFill>
                <a:latin typeface="黑体" pitchFamily="2" charset="-122"/>
              </a:rPr>
              <a:t>x</a:t>
            </a:r>
            <a:r>
              <a:rPr lang="zh-CN" altLang="en-US" dirty="0">
                <a:solidFill>
                  <a:srgbClr val="000000"/>
                </a:solidFill>
                <a:latin typeface="黑体" pitchFamily="2" charset="-122"/>
              </a:rPr>
              <a:t>＋</a:t>
            </a:r>
            <a:r>
              <a:rPr lang="en-US" altLang="zh-CN" dirty="0">
                <a:solidFill>
                  <a:srgbClr val="000000"/>
                </a:solidFill>
                <a:latin typeface="黑体" pitchFamily="2" charset="-122"/>
              </a:rPr>
              <a:t>2</a:t>
            </a:r>
            <a:r>
              <a:rPr lang="en-US" altLang="zh-CN" baseline="30000" dirty="0">
                <a:solidFill>
                  <a:srgbClr val="000000"/>
                </a:solidFill>
                <a:latin typeface="黑体" pitchFamily="2" charset="-122"/>
              </a:rPr>
              <a:t>i</a:t>
            </a:r>
            <a:r>
              <a:rPr lang="en-US" altLang="zh-CN" dirty="0">
                <a:solidFill>
                  <a:srgbClr val="000000"/>
                </a:solidFill>
                <a:latin typeface="黑体" pitchFamily="2" charset="-122"/>
              </a:rPr>
              <a:t> mod N</a:t>
            </a:r>
          </a:p>
          <a:p>
            <a:pPr marL="1085850" lvl="1" indent="-457200">
              <a:buFont typeface="Wingdings" pitchFamily="2" charset="2"/>
              <a:buNone/>
            </a:pPr>
            <a:r>
              <a:rPr lang="en-US" altLang="zh-CN" dirty="0" smtClean="0">
                <a:solidFill>
                  <a:srgbClr val="000000"/>
                </a:solidFill>
                <a:latin typeface="黑体" pitchFamily="2" charset="-122"/>
              </a:rPr>
              <a:t>PM2</a:t>
            </a:r>
            <a:r>
              <a:rPr lang="en-US" altLang="zh-CN" baseline="-25000" dirty="0" smtClean="0">
                <a:solidFill>
                  <a:srgbClr val="000000"/>
                </a:solidFill>
                <a:latin typeface="黑体" pitchFamily="2" charset="-122"/>
              </a:rPr>
              <a:t>-i</a:t>
            </a:r>
            <a:r>
              <a:rPr lang="en-US" altLang="zh-CN" dirty="0" smtClean="0">
                <a:solidFill>
                  <a:srgbClr val="000000"/>
                </a:solidFill>
                <a:latin typeface="黑体" pitchFamily="2" charset="-122"/>
              </a:rPr>
              <a:t>(x</a:t>
            </a:r>
            <a:r>
              <a:rPr lang="en-US" altLang="zh-CN" dirty="0">
                <a:solidFill>
                  <a:srgbClr val="000000"/>
                </a:solidFill>
                <a:latin typeface="黑体" pitchFamily="2" charset="-122"/>
              </a:rPr>
              <a:t>) </a:t>
            </a:r>
            <a:r>
              <a:rPr lang="zh-CN" altLang="en-US" dirty="0">
                <a:solidFill>
                  <a:srgbClr val="000000"/>
                </a:solidFill>
                <a:latin typeface="黑体" pitchFamily="2" charset="-122"/>
              </a:rPr>
              <a:t>＝ </a:t>
            </a:r>
            <a:r>
              <a:rPr lang="en-US" altLang="zh-CN" dirty="0">
                <a:solidFill>
                  <a:srgbClr val="000000"/>
                </a:solidFill>
                <a:latin typeface="黑体" pitchFamily="2" charset="-122"/>
              </a:rPr>
              <a:t>x</a:t>
            </a:r>
            <a:r>
              <a:rPr lang="zh-CN" altLang="en-US" dirty="0">
                <a:solidFill>
                  <a:srgbClr val="000000"/>
                </a:solidFill>
                <a:latin typeface="黑体" pitchFamily="2" charset="-122"/>
              </a:rPr>
              <a:t>－</a:t>
            </a:r>
            <a:r>
              <a:rPr lang="en-US" altLang="zh-CN" dirty="0">
                <a:solidFill>
                  <a:srgbClr val="000000"/>
                </a:solidFill>
                <a:latin typeface="黑体" pitchFamily="2" charset="-122"/>
              </a:rPr>
              <a:t>2</a:t>
            </a:r>
            <a:r>
              <a:rPr lang="en-US" altLang="zh-CN" baseline="30000" dirty="0">
                <a:solidFill>
                  <a:srgbClr val="000000"/>
                </a:solidFill>
                <a:latin typeface="黑体" pitchFamily="2" charset="-122"/>
              </a:rPr>
              <a:t>i</a:t>
            </a:r>
            <a:r>
              <a:rPr lang="en-US" altLang="zh-CN" dirty="0">
                <a:solidFill>
                  <a:srgbClr val="000000"/>
                </a:solidFill>
                <a:latin typeface="黑体" pitchFamily="2" charset="-122"/>
              </a:rPr>
              <a:t> mod N </a:t>
            </a:r>
          </a:p>
        </p:txBody>
      </p:sp>
      <p:sp>
        <p:nvSpPr>
          <p:cNvPr id="13" name="矩形 12"/>
          <p:cNvSpPr/>
          <p:nvPr/>
        </p:nvSpPr>
        <p:spPr>
          <a:xfrm>
            <a:off x="664026" y="4569811"/>
            <a:ext cx="2787943" cy="369332"/>
          </a:xfrm>
          <a:prstGeom prst="rect">
            <a:avLst/>
          </a:prstGeom>
        </p:spPr>
        <p:txBody>
          <a:bodyPr wrap="none">
            <a:spAutoFit/>
          </a:bodyPr>
          <a:lstStyle/>
          <a:p>
            <a:r>
              <a:rPr lang="en-US" altLang="zh-CN" dirty="0"/>
              <a:t>PM2I</a:t>
            </a:r>
            <a:r>
              <a:rPr lang="en-US" altLang="zh-CN" baseline="-25000" dirty="0"/>
              <a:t>+3</a:t>
            </a:r>
            <a:r>
              <a:rPr lang="en-US" altLang="zh-CN" dirty="0"/>
              <a:t>(28</a:t>
            </a:r>
            <a:r>
              <a:rPr lang="en-US" altLang="zh-CN" dirty="0" smtClean="0"/>
              <a:t>)=28+8 mod 32=4</a:t>
            </a:r>
            <a:endParaRPr lang="zh-CN" altLang="en-US" dirty="0"/>
          </a:p>
        </p:txBody>
      </p:sp>
      <p:sp>
        <p:nvSpPr>
          <p:cNvPr id="14" name="矩形 13"/>
          <p:cNvSpPr/>
          <p:nvPr/>
        </p:nvSpPr>
        <p:spPr>
          <a:xfrm>
            <a:off x="160252" y="5088305"/>
            <a:ext cx="5687776" cy="369332"/>
          </a:xfrm>
          <a:prstGeom prst="rect">
            <a:avLst/>
          </a:prstGeom>
        </p:spPr>
        <p:txBody>
          <a:bodyPr wrap="none">
            <a:spAutoFit/>
          </a:bodyPr>
          <a:lstStyle/>
          <a:p>
            <a:r>
              <a:rPr lang="en-US" altLang="zh-CN" dirty="0"/>
              <a:t>Cube</a:t>
            </a:r>
            <a:r>
              <a:rPr lang="en-US" altLang="zh-CN" baseline="-25000" dirty="0"/>
              <a:t>0</a:t>
            </a:r>
            <a:r>
              <a:rPr lang="en-US" altLang="zh-CN" dirty="0"/>
              <a:t>(</a:t>
            </a:r>
            <a:r>
              <a:rPr lang="el-GR" altLang="zh-CN" dirty="0"/>
              <a:t>σ</a:t>
            </a:r>
            <a:r>
              <a:rPr lang="en-US" altLang="zh-CN" dirty="0"/>
              <a:t>(4</a:t>
            </a:r>
            <a:r>
              <a:rPr lang="en-US" altLang="zh-CN" dirty="0" smtClean="0"/>
              <a:t>))=</a:t>
            </a:r>
            <a:r>
              <a:rPr lang="en-US" altLang="zh-CN" dirty="0"/>
              <a:t> Cube</a:t>
            </a:r>
            <a:r>
              <a:rPr lang="en-US" altLang="zh-CN" baseline="-25000" dirty="0"/>
              <a:t>0</a:t>
            </a:r>
            <a:r>
              <a:rPr lang="en-US" altLang="zh-CN" dirty="0"/>
              <a:t>(</a:t>
            </a:r>
            <a:r>
              <a:rPr lang="el-GR" altLang="zh-CN" dirty="0"/>
              <a:t>σ</a:t>
            </a:r>
            <a:r>
              <a:rPr lang="en-US" altLang="zh-CN" dirty="0" smtClean="0"/>
              <a:t>(00100))=</a:t>
            </a:r>
            <a:r>
              <a:rPr lang="en-US" altLang="zh-CN" dirty="0"/>
              <a:t> </a:t>
            </a:r>
            <a:r>
              <a:rPr lang="en-US" altLang="zh-CN" dirty="0" smtClean="0"/>
              <a:t>Cube</a:t>
            </a:r>
            <a:r>
              <a:rPr lang="en-US" altLang="zh-CN" baseline="-25000" dirty="0" smtClean="0"/>
              <a:t>0</a:t>
            </a:r>
            <a:r>
              <a:rPr lang="en-US" altLang="zh-CN" dirty="0" smtClean="0"/>
              <a:t>(01000)=(01001)</a:t>
            </a:r>
            <a:r>
              <a:rPr lang="en-US" altLang="zh-CN" baseline="-25000" dirty="0" smtClean="0"/>
              <a:t>2</a:t>
            </a:r>
            <a:r>
              <a:rPr lang="en-US" altLang="zh-CN" dirty="0" smtClean="0"/>
              <a:t>=9 </a:t>
            </a:r>
            <a:endParaRPr lang="zh-CN" altLang="en-US" dirty="0"/>
          </a:p>
        </p:txBody>
      </p:sp>
      <p:sp>
        <p:nvSpPr>
          <p:cNvPr id="15" name="矩形 14"/>
          <p:cNvSpPr/>
          <p:nvPr/>
        </p:nvSpPr>
        <p:spPr>
          <a:xfrm>
            <a:off x="109450" y="5606799"/>
            <a:ext cx="5420074" cy="369332"/>
          </a:xfrm>
          <a:prstGeom prst="rect">
            <a:avLst/>
          </a:prstGeom>
        </p:spPr>
        <p:txBody>
          <a:bodyPr wrap="none">
            <a:spAutoFit/>
          </a:bodyPr>
          <a:lstStyle/>
          <a:p>
            <a:r>
              <a:rPr lang="el-GR" altLang="zh-CN" dirty="0"/>
              <a:t>σ</a:t>
            </a:r>
            <a:r>
              <a:rPr lang="en-US" altLang="zh-CN" dirty="0"/>
              <a:t>(Cube</a:t>
            </a:r>
            <a:r>
              <a:rPr lang="en-US" altLang="zh-CN" baseline="-25000" dirty="0"/>
              <a:t>0</a:t>
            </a:r>
            <a:r>
              <a:rPr lang="en-US" altLang="zh-CN" dirty="0"/>
              <a:t>(18)) </a:t>
            </a:r>
            <a:r>
              <a:rPr lang="en-US" altLang="zh-CN" dirty="0" smtClean="0"/>
              <a:t>=</a:t>
            </a:r>
            <a:r>
              <a:rPr lang="el-GR" altLang="zh-CN" dirty="0"/>
              <a:t> σ</a:t>
            </a:r>
            <a:r>
              <a:rPr lang="en-US" altLang="zh-CN" dirty="0" smtClean="0"/>
              <a:t>(Cube</a:t>
            </a:r>
            <a:r>
              <a:rPr lang="en-US" altLang="zh-CN" baseline="-25000" dirty="0" smtClean="0"/>
              <a:t>0</a:t>
            </a:r>
            <a:r>
              <a:rPr lang="en-US" altLang="zh-CN" dirty="0" smtClean="0"/>
              <a:t>(10010))=</a:t>
            </a:r>
            <a:r>
              <a:rPr lang="el-GR" altLang="zh-CN" dirty="0"/>
              <a:t> σ</a:t>
            </a:r>
            <a:r>
              <a:rPr lang="en-US" altLang="zh-CN" dirty="0" smtClean="0"/>
              <a:t>(10011)=(00111)</a:t>
            </a:r>
            <a:r>
              <a:rPr lang="en-US" altLang="zh-CN" baseline="-25000" dirty="0" smtClean="0"/>
              <a:t>2</a:t>
            </a:r>
            <a:r>
              <a:rPr lang="en-US" altLang="zh-CN" dirty="0" smtClean="0"/>
              <a:t>=7 </a:t>
            </a:r>
            <a:endParaRPr lang="zh-CN" altLang="en-US" dirty="0"/>
          </a:p>
        </p:txBody>
      </p:sp>
    </p:spTree>
    <p:extLst>
      <p:ext uri="{BB962C8B-B14F-4D97-AF65-F5344CB8AC3E}">
        <p14:creationId xmlns:p14="http://schemas.microsoft.com/office/powerpoint/2010/main" val="17622312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en-US" altLang="zh-CN" sz="2000" dirty="0" smtClean="0"/>
              <a:t>           </a:t>
            </a:r>
            <a:r>
              <a:rPr lang="el-GR" altLang="zh-CN" sz="2000" dirty="0" smtClean="0"/>
              <a:t>σ</a:t>
            </a:r>
            <a:r>
              <a:rPr lang="en-US" altLang="zh-CN" sz="2000" dirty="0" smtClean="0"/>
              <a:t>(8)  </a:t>
            </a:r>
            <a:r>
              <a:rPr lang="el-GR" altLang="zh-CN" sz="2000" dirty="0" smtClean="0"/>
              <a:t>β</a:t>
            </a:r>
            <a:r>
              <a:rPr lang="en-US" altLang="zh-CN" sz="2000" dirty="0" smtClean="0"/>
              <a:t>(9)  PM2I</a:t>
            </a:r>
            <a:r>
              <a:rPr lang="en-US" altLang="zh-CN" sz="2000" baseline="-25000" dirty="0" smtClean="0"/>
              <a:t>+3</a:t>
            </a:r>
            <a:r>
              <a:rPr lang="en-US" altLang="zh-CN" sz="2000" dirty="0" smtClean="0"/>
              <a:t>(28)  Cube</a:t>
            </a:r>
            <a:r>
              <a:rPr lang="en-US" altLang="zh-CN" sz="2000" baseline="-25000" dirty="0" smtClean="0"/>
              <a:t>0</a:t>
            </a:r>
            <a:r>
              <a:rPr lang="en-US" altLang="zh-CN" sz="2000" dirty="0" smtClean="0"/>
              <a:t>(</a:t>
            </a:r>
            <a:r>
              <a:rPr lang="el-GR" altLang="zh-CN" sz="2000" dirty="0" smtClean="0"/>
              <a:t>σ</a:t>
            </a:r>
            <a:r>
              <a:rPr lang="en-US" altLang="zh-CN" sz="2000" dirty="0" smtClean="0"/>
              <a:t>(4)) </a:t>
            </a:r>
            <a:r>
              <a:rPr lang="el-GR" altLang="zh-CN" sz="2000" dirty="0" smtClean="0"/>
              <a:t>σ</a:t>
            </a:r>
            <a:r>
              <a:rPr lang="en-US" altLang="zh-CN" sz="2000" dirty="0" smtClean="0"/>
              <a:t>(Cube</a:t>
            </a:r>
            <a:r>
              <a:rPr lang="en-US" altLang="zh-CN" sz="2000" baseline="-25000" dirty="0" smtClean="0"/>
              <a:t>0</a:t>
            </a:r>
            <a:r>
              <a:rPr lang="en-US" altLang="zh-CN" sz="2000" dirty="0" smtClean="0"/>
              <a:t>(18)) </a:t>
            </a:r>
            <a:endParaRPr lang="zh-CN" altLang="en-US" sz="2000" dirty="0" smtClean="0"/>
          </a:p>
          <a:p>
            <a:endParaRPr lang="zh-CN" altLang="en-US" dirty="0"/>
          </a:p>
        </p:txBody>
      </p:sp>
      <p:sp>
        <p:nvSpPr>
          <p:cNvPr id="7" name="标题 2"/>
          <p:cNvSpPr>
            <a:spLocks noGrp="1"/>
          </p:cNvSpPr>
          <p:nvPr>
            <p:ph type="title"/>
          </p:nvPr>
        </p:nvSpPr>
        <p:spPr>
          <a:xfrm>
            <a:off x="3302252" y="55258"/>
            <a:ext cx="5841747" cy="769441"/>
          </a:xfrm>
        </p:spPr>
        <p:txBody>
          <a:bodyPr>
            <a:normAutofit/>
          </a:bodyPr>
          <a:lstStyle/>
          <a:p>
            <a:r>
              <a:rPr lang="en-US" altLang="zh-CN" sz="2400" dirty="0"/>
              <a:t>5.</a:t>
            </a:r>
            <a:r>
              <a:rPr lang="zh-CN" altLang="en-US" sz="2400" dirty="0"/>
              <a:t>互连网络</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图片 17"/>
          <p:cNvPicPr>
            <a:picLocks noChangeAspect="1"/>
          </p:cNvPicPr>
          <p:nvPr/>
        </p:nvPicPr>
        <p:blipFill>
          <a:blip r:embed="rId3"/>
          <a:stretch>
            <a:fillRect/>
          </a:stretch>
        </p:blipFill>
        <p:spPr>
          <a:xfrm>
            <a:off x="215662" y="1556792"/>
            <a:ext cx="5256584" cy="4890619"/>
          </a:xfrm>
          <a:prstGeom prst="rect">
            <a:avLst/>
          </a:prstGeom>
        </p:spPr>
      </p:pic>
      <p:sp>
        <p:nvSpPr>
          <p:cNvPr id="19" name="矩形 18"/>
          <p:cNvSpPr/>
          <p:nvPr/>
        </p:nvSpPr>
        <p:spPr>
          <a:xfrm>
            <a:off x="1649227" y="6381328"/>
            <a:ext cx="1800493" cy="369332"/>
          </a:xfrm>
          <a:prstGeom prst="rect">
            <a:avLst/>
          </a:prstGeom>
        </p:spPr>
        <p:txBody>
          <a:bodyPr wrap="none">
            <a:spAutoFit/>
          </a:bodyPr>
          <a:lstStyle/>
          <a:p>
            <a:r>
              <a:rPr lang="zh-CN" altLang="en-US" dirty="0"/>
              <a:t>均匀洗牌交换网</a:t>
            </a:r>
          </a:p>
        </p:txBody>
      </p:sp>
    </p:spTree>
    <p:extLst>
      <p:ext uri="{BB962C8B-B14F-4D97-AF65-F5344CB8AC3E}">
        <p14:creationId xmlns:p14="http://schemas.microsoft.com/office/powerpoint/2010/main" val="38890848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en-US" altLang="zh-CN" sz="2000" dirty="0" smtClean="0"/>
              <a:t>           </a:t>
            </a:r>
            <a:r>
              <a:rPr lang="el-GR" altLang="zh-CN" sz="2000" dirty="0" smtClean="0"/>
              <a:t>σ</a:t>
            </a:r>
            <a:r>
              <a:rPr lang="en-US" altLang="zh-CN" sz="2000" dirty="0" smtClean="0"/>
              <a:t>(8)  </a:t>
            </a:r>
            <a:r>
              <a:rPr lang="el-GR" altLang="zh-CN" sz="2000" dirty="0" smtClean="0"/>
              <a:t>β</a:t>
            </a:r>
            <a:r>
              <a:rPr lang="en-US" altLang="zh-CN" sz="2000" dirty="0" smtClean="0"/>
              <a:t>(9)  PM2I</a:t>
            </a:r>
            <a:r>
              <a:rPr lang="en-US" altLang="zh-CN" sz="2000" baseline="-25000" dirty="0" smtClean="0"/>
              <a:t>+3</a:t>
            </a:r>
            <a:r>
              <a:rPr lang="en-US" altLang="zh-CN" sz="2000" dirty="0" smtClean="0"/>
              <a:t>(28)  Cube</a:t>
            </a:r>
            <a:r>
              <a:rPr lang="en-US" altLang="zh-CN" sz="2000" baseline="-25000" dirty="0" smtClean="0"/>
              <a:t>0</a:t>
            </a:r>
            <a:r>
              <a:rPr lang="en-US" altLang="zh-CN" sz="2000" dirty="0" smtClean="0"/>
              <a:t>(</a:t>
            </a:r>
            <a:r>
              <a:rPr lang="el-GR" altLang="zh-CN" sz="2000" dirty="0" smtClean="0"/>
              <a:t>σ</a:t>
            </a:r>
            <a:r>
              <a:rPr lang="en-US" altLang="zh-CN" sz="2000" dirty="0" smtClean="0"/>
              <a:t>(4)) </a:t>
            </a:r>
            <a:r>
              <a:rPr lang="el-GR" altLang="zh-CN" sz="2000" dirty="0" smtClean="0"/>
              <a:t>σ</a:t>
            </a:r>
            <a:r>
              <a:rPr lang="en-US" altLang="zh-CN" sz="2000" dirty="0" smtClean="0"/>
              <a:t>(Cube</a:t>
            </a:r>
            <a:r>
              <a:rPr lang="en-US" altLang="zh-CN" sz="2000" baseline="-25000" dirty="0" smtClean="0"/>
              <a:t>0</a:t>
            </a:r>
            <a:r>
              <a:rPr lang="en-US" altLang="zh-CN" sz="2000" dirty="0" smtClean="0"/>
              <a:t>(18)) </a:t>
            </a:r>
            <a:endParaRPr lang="zh-CN" altLang="en-US" sz="2000" dirty="0" smtClean="0"/>
          </a:p>
          <a:p>
            <a:endParaRPr lang="zh-CN" altLang="en-US" dirty="0"/>
          </a:p>
        </p:txBody>
      </p:sp>
      <p:sp>
        <p:nvSpPr>
          <p:cNvPr id="7" name="标题 2"/>
          <p:cNvSpPr>
            <a:spLocks noGrp="1"/>
          </p:cNvSpPr>
          <p:nvPr>
            <p:ph type="title"/>
          </p:nvPr>
        </p:nvSpPr>
        <p:spPr>
          <a:xfrm>
            <a:off x="3302252" y="55258"/>
            <a:ext cx="5841747" cy="769441"/>
          </a:xfrm>
        </p:spPr>
        <p:txBody>
          <a:bodyPr>
            <a:normAutofit/>
          </a:bodyPr>
          <a:lstStyle/>
          <a:p>
            <a:r>
              <a:rPr lang="en-US" altLang="zh-CN" sz="2400" dirty="0"/>
              <a:t>5.</a:t>
            </a:r>
            <a:r>
              <a:rPr lang="zh-CN" altLang="en-US" sz="2400" dirty="0"/>
              <a:t>互连网络</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63472" y="1556792"/>
            <a:ext cx="8773023" cy="369332"/>
          </a:xfrm>
          <a:prstGeom prst="rect">
            <a:avLst/>
          </a:prstGeom>
        </p:spPr>
        <p:txBody>
          <a:bodyPr wrap="square">
            <a:spAutoFit/>
          </a:bodyPr>
          <a:lstStyle/>
          <a:p>
            <a:r>
              <a:rPr lang="zh-CN" altLang="en-US" dirty="0"/>
              <a:t>（3）网络直径是3，结点度是9，与2号处理机距离最远的是13、15、21、23号处理机。</a:t>
            </a:r>
          </a:p>
        </p:txBody>
      </p:sp>
      <p:sp>
        <p:nvSpPr>
          <p:cNvPr id="6" name="矩形 5"/>
          <p:cNvSpPr/>
          <p:nvPr/>
        </p:nvSpPr>
        <p:spPr>
          <a:xfrm>
            <a:off x="1043608" y="2690336"/>
            <a:ext cx="7128792" cy="2677656"/>
          </a:xfrm>
          <a:prstGeom prst="rect">
            <a:avLst/>
          </a:prstGeom>
        </p:spPr>
        <p:txBody>
          <a:bodyPr wrap="square">
            <a:spAutoFit/>
          </a:bodyPr>
          <a:lstStyle/>
          <a:p>
            <a:r>
              <a:rPr lang="zh-CN" altLang="en-US" sz="2400" dirty="0">
                <a:solidFill>
                  <a:srgbClr val="FF0000"/>
                </a:solidFill>
              </a:rPr>
              <a:t>00</a:t>
            </a:r>
            <a:r>
              <a:rPr lang="zh-CN" altLang="en-US" sz="2400" dirty="0"/>
              <a:t> </a:t>
            </a:r>
            <a:r>
              <a:rPr lang="zh-CN" altLang="en-US" sz="2400" dirty="0">
                <a:solidFill>
                  <a:srgbClr val="FF0000"/>
                </a:solidFill>
              </a:rPr>
              <a:t>01</a:t>
            </a:r>
            <a:r>
              <a:rPr lang="zh-CN" altLang="en-US" sz="2400" dirty="0"/>
              <a:t> </a:t>
            </a:r>
            <a:r>
              <a:rPr lang="zh-CN" altLang="en-US" sz="3600" dirty="0">
                <a:solidFill>
                  <a:srgbClr val="FF0000"/>
                </a:solidFill>
                <a:effectLst>
                  <a:outerShdw blurRad="38100" dist="38100" dir="2700000" algn="tl">
                    <a:srgbClr val="000000">
                      <a:alpha val="43137"/>
                    </a:srgbClr>
                  </a:outerShdw>
                </a:effectLst>
              </a:rPr>
              <a:t>02</a:t>
            </a:r>
            <a:r>
              <a:rPr lang="zh-CN" altLang="en-US" sz="2400" dirty="0"/>
              <a:t> </a:t>
            </a:r>
            <a:r>
              <a:rPr lang="zh-CN" altLang="en-US" sz="2400" dirty="0">
                <a:solidFill>
                  <a:srgbClr val="FF0000"/>
                </a:solidFill>
              </a:rPr>
              <a:t>03</a:t>
            </a:r>
            <a:r>
              <a:rPr lang="zh-CN" altLang="en-US" sz="2400" dirty="0"/>
              <a:t> </a:t>
            </a:r>
            <a:r>
              <a:rPr lang="zh-CN" altLang="en-US" sz="2400" dirty="0">
                <a:solidFill>
                  <a:srgbClr val="FF0000"/>
                </a:solidFill>
              </a:rPr>
              <a:t>04</a:t>
            </a:r>
            <a:r>
              <a:rPr lang="zh-CN" altLang="en-US" sz="2400" dirty="0"/>
              <a:t> 05 </a:t>
            </a:r>
            <a:r>
              <a:rPr lang="zh-CN" altLang="en-US" sz="2400" dirty="0">
                <a:solidFill>
                  <a:srgbClr val="FF0000"/>
                </a:solidFill>
              </a:rPr>
              <a:t>06</a:t>
            </a:r>
            <a:r>
              <a:rPr lang="zh-CN" altLang="en-US" sz="2400" dirty="0"/>
              <a:t> 07 08 09 </a:t>
            </a:r>
            <a:r>
              <a:rPr lang="zh-CN" altLang="en-US" sz="2400" dirty="0">
                <a:solidFill>
                  <a:srgbClr val="FF0000"/>
                </a:solidFill>
              </a:rPr>
              <a:t>10</a:t>
            </a:r>
            <a:r>
              <a:rPr lang="zh-CN" altLang="en-US" sz="2400" dirty="0"/>
              <a:t> 11 12 </a:t>
            </a:r>
            <a:r>
              <a:rPr lang="zh-CN" altLang="en-US" sz="3600" dirty="0">
                <a:solidFill>
                  <a:schemeClr val="tx2"/>
                </a:solidFill>
              </a:rPr>
              <a:t>13</a:t>
            </a:r>
            <a:r>
              <a:rPr lang="zh-CN" altLang="en-US" sz="2400" dirty="0"/>
              <a:t> 14 </a:t>
            </a:r>
            <a:r>
              <a:rPr lang="zh-CN" altLang="en-US" sz="3600" dirty="0">
                <a:solidFill>
                  <a:schemeClr val="accent1"/>
                </a:solidFill>
              </a:rPr>
              <a:t>15</a:t>
            </a:r>
          </a:p>
          <a:p>
            <a:endParaRPr lang="en-US" altLang="zh-CN" sz="2400" dirty="0" smtClean="0"/>
          </a:p>
          <a:p>
            <a:endParaRPr lang="en-US" altLang="zh-CN" sz="2400" dirty="0"/>
          </a:p>
          <a:p>
            <a:endParaRPr lang="en-US" altLang="zh-CN" sz="2400" dirty="0" smtClean="0"/>
          </a:p>
          <a:p>
            <a:endParaRPr lang="zh-CN" altLang="en-US" sz="2400" dirty="0"/>
          </a:p>
          <a:p>
            <a:r>
              <a:rPr lang="zh-CN" altLang="en-US" sz="2400" dirty="0"/>
              <a:t>16 17 </a:t>
            </a:r>
            <a:r>
              <a:rPr lang="zh-CN" altLang="en-US" sz="2400" dirty="0">
                <a:solidFill>
                  <a:srgbClr val="FF0000"/>
                </a:solidFill>
              </a:rPr>
              <a:t>18</a:t>
            </a:r>
            <a:r>
              <a:rPr lang="zh-CN" altLang="en-US" sz="2400" dirty="0"/>
              <a:t> 19 20 </a:t>
            </a:r>
            <a:r>
              <a:rPr lang="zh-CN" altLang="en-US" sz="3600" dirty="0">
                <a:solidFill>
                  <a:schemeClr val="accent1"/>
                </a:solidFill>
              </a:rPr>
              <a:t>21</a:t>
            </a:r>
            <a:r>
              <a:rPr lang="zh-CN" altLang="en-US" sz="2400" dirty="0"/>
              <a:t> 22 </a:t>
            </a:r>
            <a:r>
              <a:rPr lang="zh-CN" altLang="en-US" sz="3600" dirty="0">
                <a:solidFill>
                  <a:schemeClr val="accent1"/>
                </a:solidFill>
              </a:rPr>
              <a:t>23</a:t>
            </a:r>
            <a:r>
              <a:rPr lang="zh-CN" altLang="en-US" sz="2400" dirty="0"/>
              <a:t> 24 25 </a:t>
            </a:r>
            <a:r>
              <a:rPr lang="zh-CN" altLang="en-US" sz="2400" dirty="0">
                <a:solidFill>
                  <a:srgbClr val="FF0000"/>
                </a:solidFill>
              </a:rPr>
              <a:t>26</a:t>
            </a:r>
            <a:r>
              <a:rPr lang="zh-CN" altLang="en-US" sz="2400" dirty="0"/>
              <a:t> 27 28 29 </a:t>
            </a:r>
            <a:r>
              <a:rPr lang="zh-CN" altLang="en-US" sz="2400" dirty="0">
                <a:solidFill>
                  <a:srgbClr val="FF0000"/>
                </a:solidFill>
              </a:rPr>
              <a:t>30</a:t>
            </a:r>
            <a:r>
              <a:rPr lang="zh-CN" altLang="en-US" sz="2400" dirty="0"/>
              <a:t> 31</a:t>
            </a:r>
          </a:p>
        </p:txBody>
      </p:sp>
    </p:spTree>
    <p:extLst>
      <p:ext uri="{BB962C8B-B14F-4D97-AF65-F5344CB8AC3E}">
        <p14:creationId xmlns:p14="http://schemas.microsoft.com/office/powerpoint/2010/main" val="5836392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a:t>5.</a:t>
            </a:r>
            <a:r>
              <a:rPr lang="zh-CN" altLang="en-US" sz="2400" dirty="0"/>
              <a:t>互连网络</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descr="Rectangle: Click to edit Master text styles&#10;Second level&#10;Third level&#10;Fourth level&#10;Fifth level"/>
          <p:cNvSpPr txBox="1">
            <a:spLocks noChangeArrowheads="1"/>
          </p:cNvSpPr>
          <p:nvPr/>
        </p:nvSpPr>
        <p:spPr>
          <a:xfrm>
            <a:off x="899592" y="1772816"/>
            <a:ext cx="7848872" cy="18002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altLang="zh-CN" dirty="0" smtClean="0">
                <a:latin typeface="黑体" pitchFamily="2" charset="-122"/>
              </a:rPr>
              <a:t>Omega</a:t>
            </a:r>
            <a:r>
              <a:rPr lang="zh-CN" altLang="en-US" dirty="0" smtClean="0">
                <a:latin typeface="黑体" pitchFamily="2" charset="-122"/>
              </a:rPr>
              <a:t>网络 </a:t>
            </a:r>
          </a:p>
          <a:p>
            <a:pPr marL="1085850" lvl="1" indent="-457200"/>
            <a:r>
              <a:rPr lang="zh-CN" altLang="en-US" dirty="0" smtClean="0">
                <a:latin typeface="Times New Roman" pitchFamily="18" charset="0"/>
              </a:rPr>
              <a:t>一个</a:t>
            </a:r>
            <a:r>
              <a:rPr lang="en-US" altLang="zh-CN" dirty="0" smtClean="0">
                <a:solidFill>
                  <a:srgbClr val="9933FF"/>
                </a:solidFill>
                <a:latin typeface="Times New Roman" pitchFamily="18" charset="0"/>
              </a:rPr>
              <a:t>8×8</a:t>
            </a:r>
            <a:r>
              <a:rPr lang="zh-CN" altLang="en-US" dirty="0" smtClean="0">
                <a:latin typeface="Times New Roman" pitchFamily="18" charset="0"/>
              </a:rPr>
              <a:t>的</a:t>
            </a:r>
            <a:r>
              <a:rPr lang="en-US" altLang="zh-CN" dirty="0" smtClean="0">
                <a:latin typeface="Times New Roman" pitchFamily="18" charset="0"/>
              </a:rPr>
              <a:t>Omega</a:t>
            </a:r>
            <a:r>
              <a:rPr lang="zh-CN" altLang="en-US" dirty="0" smtClean="0">
                <a:latin typeface="Times New Roman" pitchFamily="18" charset="0"/>
              </a:rPr>
              <a:t>网络</a:t>
            </a:r>
          </a:p>
          <a:p>
            <a:pPr lvl="2"/>
            <a:r>
              <a:rPr lang="zh-CN" altLang="en-US" dirty="0" smtClean="0">
                <a:latin typeface="Times New Roman" pitchFamily="18" charset="0"/>
                <a:ea typeface="宋体" charset="-122"/>
              </a:rPr>
              <a:t>每级由</a:t>
            </a:r>
            <a:r>
              <a:rPr lang="en-US" altLang="zh-CN" dirty="0" smtClean="0">
                <a:solidFill>
                  <a:srgbClr val="9933FF"/>
                </a:solidFill>
                <a:latin typeface="Times New Roman" pitchFamily="18" charset="0"/>
                <a:ea typeface="宋体" charset="-122"/>
              </a:rPr>
              <a:t>4</a:t>
            </a:r>
            <a:r>
              <a:rPr lang="zh-CN" altLang="en-US" dirty="0" smtClean="0">
                <a:latin typeface="Times New Roman" pitchFamily="18" charset="0"/>
                <a:ea typeface="宋体" charset="-122"/>
              </a:rPr>
              <a:t>个</a:t>
            </a:r>
            <a:r>
              <a:rPr lang="en-US" altLang="zh-CN" dirty="0" smtClean="0">
                <a:solidFill>
                  <a:srgbClr val="9933FF"/>
                </a:solidFill>
                <a:latin typeface="Times New Roman" pitchFamily="18" charset="0"/>
                <a:ea typeface="宋体" charset="-122"/>
              </a:rPr>
              <a:t>4</a:t>
            </a:r>
            <a:r>
              <a:rPr lang="zh-CN" altLang="en-US" dirty="0" smtClean="0">
                <a:latin typeface="Times New Roman" pitchFamily="18" charset="0"/>
                <a:ea typeface="宋体" charset="-122"/>
              </a:rPr>
              <a:t>功能的</a:t>
            </a:r>
            <a:r>
              <a:rPr lang="en-US" altLang="zh-CN" dirty="0" smtClean="0">
                <a:solidFill>
                  <a:srgbClr val="9933FF"/>
                </a:solidFill>
                <a:latin typeface="Times New Roman" pitchFamily="18" charset="0"/>
                <a:ea typeface="宋体" charset="-122"/>
              </a:rPr>
              <a:t>2×2</a:t>
            </a:r>
            <a:r>
              <a:rPr lang="zh-CN" altLang="en-US" dirty="0" smtClean="0">
                <a:latin typeface="Times New Roman" pitchFamily="18" charset="0"/>
                <a:ea typeface="宋体" charset="-122"/>
              </a:rPr>
              <a:t>开关构成</a:t>
            </a:r>
          </a:p>
          <a:p>
            <a:pPr lvl="2"/>
            <a:r>
              <a:rPr lang="zh-CN" altLang="en-US" dirty="0" smtClean="0">
                <a:latin typeface="Times New Roman" pitchFamily="18" charset="0"/>
                <a:ea typeface="宋体" charset="-122"/>
              </a:rPr>
              <a:t>级间互连采用均匀洗牌连接方式</a:t>
            </a:r>
            <a:r>
              <a:rPr lang="zh-CN" altLang="en-US" sz="1800" dirty="0" smtClean="0">
                <a:ea typeface="宋体" charset="-122"/>
              </a:rPr>
              <a:t> </a:t>
            </a:r>
          </a:p>
        </p:txBody>
      </p:sp>
      <p:graphicFrame>
        <p:nvGraphicFramePr>
          <p:cNvPr id="2" name="对象 1"/>
          <p:cNvGraphicFramePr>
            <a:graphicFrameLocks noChangeAspect="1"/>
          </p:cNvGraphicFramePr>
          <p:nvPr>
            <p:extLst/>
          </p:nvPr>
        </p:nvGraphicFramePr>
        <p:xfrm>
          <a:off x="1984924" y="3395662"/>
          <a:ext cx="5111750" cy="3462338"/>
        </p:xfrm>
        <a:graphic>
          <a:graphicData uri="http://schemas.openxmlformats.org/presentationml/2006/ole">
            <mc:AlternateContent xmlns:mc="http://schemas.openxmlformats.org/markup-compatibility/2006">
              <mc:Choice xmlns:v="urn:schemas-microsoft-com:vml" Requires="v">
                <p:oleObj spid="_x0000_s38067" name="图片" r:id="rId4" imgW="2910840" imgH="1976628" progId="Word.Picture.8">
                  <p:embed/>
                </p:oleObj>
              </mc:Choice>
              <mc:Fallback>
                <p:oleObj name="图片" r:id="rId4" imgW="2910840" imgH="197662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924" y="3395662"/>
                        <a:ext cx="5111750" cy="346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3" descr="Rectangle: Click to edit Master text styles&#10;Second level&#10;Third level&#10;Fourth level&#10;Fifth level"/>
          <p:cNvSpPr txBox="1">
            <a:spLocks noChangeArrowheads="1"/>
          </p:cNvSpPr>
          <p:nvPr/>
        </p:nvSpPr>
        <p:spPr>
          <a:xfrm>
            <a:off x="22552" y="993405"/>
            <a:ext cx="9036495" cy="93714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buFont typeface="Wingdings" pitchFamily="2" charset="2"/>
              <a:buChar char="Ø"/>
            </a:pPr>
            <a:r>
              <a:rPr lang="zh-CN" altLang="en-US" dirty="0">
                <a:solidFill>
                  <a:srgbClr val="0000CC"/>
                </a:solidFill>
                <a:latin typeface="黑体" pitchFamily="2" charset="-122"/>
              </a:rPr>
              <a:t>交叉开关网络</a:t>
            </a:r>
            <a:r>
              <a:rPr lang="en-US" altLang="zh-CN" dirty="0">
                <a:solidFill>
                  <a:srgbClr val="0000CC"/>
                </a:solidFill>
                <a:latin typeface="黑体" pitchFamily="2" charset="-122"/>
              </a:rPr>
              <a:t>(Crossbar network</a:t>
            </a:r>
            <a:r>
              <a:rPr lang="en-US" altLang="zh-CN" dirty="0" smtClean="0">
                <a:solidFill>
                  <a:srgbClr val="0000CC"/>
                </a:solidFill>
                <a:latin typeface="黑体" pitchFamily="2" charset="-122"/>
              </a:rPr>
              <a:t>)</a:t>
            </a:r>
          </a:p>
          <a:p>
            <a:pPr lvl="1">
              <a:spcBef>
                <a:spcPct val="50000"/>
              </a:spcBef>
              <a:buFont typeface="Wingdings" pitchFamily="2" charset="2"/>
              <a:buChar char="l"/>
            </a:pPr>
            <a:r>
              <a:rPr lang="zh-CN" altLang="en-US" dirty="0" smtClean="0">
                <a:solidFill>
                  <a:srgbClr val="0000CC"/>
                </a:solidFill>
                <a:latin typeface="黑体" pitchFamily="2" charset="-122"/>
              </a:rPr>
              <a:t>多级互连网络</a:t>
            </a:r>
            <a:r>
              <a:rPr lang="en-US" altLang="zh-CN" dirty="0">
                <a:solidFill>
                  <a:srgbClr val="0000CC"/>
                </a:solidFill>
                <a:latin typeface="黑体" pitchFamily="2" charset="-122"/>
              </a:rPr>
              <a:t>(Multistage interconnection networks (</a:t>
            </a:r>
            <a:r>
              <a:rPr lang="en-US" altLang="zh-CN" dirty="0" err="1">
                <a:solidFill>
                  <a:srgbClr val="0000CC"/>
                </a:solidFill>
                <a:latin typeface="黑体" pitchFamily="2" charset="-122"/>
              </a:rPr>
              <a:t>MINs</a:t>
            </a:r>
            <a:r>
              <a:rPr lang="en-US" altLang="zh-CN" dirty="0">
                <a:solidFill>
                  <a:srgbClr val="0000CC"/>
                </a:solidFill>
                <a:latin typeface="黑体" pitchFamily="2" charset="-122"/>
              </a:rPr>
              <a:t>))</a:t>
            </a:r>
            <a:endParaRPr lang="zh-CN" altLang="en-US" dirty="0">
              <a:solidFill>
                <a:srgbClr val="0000CC"/>
              </a:solidFill>
              <a:latin typeface="黑体" pitchFamily="2" charset="-122"/>
            </a:endParaRPr>
          </a:p>
        </p:txBody>
      </p:sp>
    </p:spTree>
    <p:extLst>
      <p:ext uri="{BB962C8B-B14F-4D97-AF65-F5344CB8AC3E}">
        <p14:creationId xmlns:p14="http://schemas.microsoft.com/office/powerpoint/2010/main" val="16093876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5.4 </a:t>
            </a:r>
            <a:r>
              <a:rPr lang="zh-CN" altLang="en-US" sz="2400" dirty="0" smtClean="0"/>
              <a:t>动态</a:t>
            </a:r>
            <a:r>
              <a:rPr lang="zh-CN" altLang="en-US" sz="2400" dirty="0"/>
              <a:t>互连网络</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7-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649" y="2265785"/>
            <a:ext cx="660558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descr="Rectangle: Click to edit Master text styles&#10;Second level&#10;Third level&#10;Fourth level&#10;Fifth level"/>
          <p:cNvSpPr txBox="1">
            <a:spLocks noChangeArrowheads="1"/>
          </p:cNvSpPr>
          <p:nvPr/>
        </p:nvSpPr>
        <p:spPr>
          <a:xfrm>
            <a:off x="655074" y="1064047"/>
            <a:ext cx="77724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5850" lvl="1" indent="-457200"/>
            <a:r>
              <a:rPr lang="zh-CN" altLang="en-US" dirty="0" smtClean="0">
                <a:latin typeface="黑体" pitchFamily="2" charset="-122"/>
              </a:rPr>
              <a:t>最简单的开关模块：</a:t>
            </a:r>
            <a:r>
              <a:rPr lang="en-US" altLang="zh-CN" dirty="0" smtClean="0">
                <a:solidFill>
                  <a:srgbClr val="D60093"/>
                </a:solidFill>
                <a:latin typeface="黑体" pitchFamily="2" charset="-122"/>
              </a:rPr>
              <a:t>2×2</a:t>
            </a:r>
            <a:r>
              <a:rPr lang="zh-CN" altLang="en-US" dirty="0" smtClean="0">
                <a:solidFill>
                  <a:srgbClr val="D60093"/>
                </a:solidFill>
                <a:latin typeface="黑体" pitchFamily="2" charset="-122"/>
              </a:rPr>
              <a:t>开关</a:t>
            </a:r>
            <a:r>
              <a:rPr lang="zh-CN" altLang="en-US" dirty="0" smtClean="0">
                <a:latin typeface="黑体" pitchFamily="2" charset="-122"/>
              </a:rPr>
              <a:t> </a:t>
            </a:r>
          </a:p>
          <a:p>
            <a:pPr marL="1085850" lvl="1" indent="-457200">
              <a:buFont typeface="Wingdings" pitchFamily="2" charset="2"/>
              <a:buNone/>
            </a:pPr>
            <a:r>
              <a:rPr lang="zh-CN" altLang="en-US" dirty="0" smtClean="0"/>
              <a:t>      </a:t>
            </a:r>
            <a:r>
              <a:rPr lang="en-US" altLang="zh-CN" dirty="0" smtClean="0">
                <a:latin typeface="黑体" pitchFamily="2" charset="-122"/>
              </a:rPr>
              <a:t>2×2</a:t>
            </a:r>
            <a:r>
              <a:rPr lang="zh-CN" altLang="en-US" dirty="0" smtClean="0">
                <a:latin typeface="黑体" pitchFamily="2" charset="-122"/>
              </a:rPr>
              <a:t>开关的</a:t>
            </a:r>
            <a:r>
              <a:rPr lang="en-US" altLang="zh-CN" dirty="0" smtClean="0">
                <a:latin typeface="黑体" pitchFamily="2" charset="-122"/>
              </a:rPr>
              <a:t>4</a:t>
            </a:r>
            <a:r>
              <a:rPr lang="zh-CN" altLang="en-US" dirty="0" smtClean="0">
                <a:latin typeface="黑体" pitchFamily="2" charset="-122"/>
              </a:rPr>
              <a:t>种连接方式</a:t>
            </a:r>
          </a:p>
          <a:p>
            <a:pPr lvl="2">
              <a:buFont typeface="Wingdings" pitchFamily="2" charset="2"/>
              <a:buNone/>
            </a:pPr>
            <a:r>
              <a:rPr lang="zh-CN" altLang="en-US" dirty="0" smtClean="0">
                <a:ea typeface="宋体" charset="-122"/>
              </a:rPr>
              <a:t>    </a:t>
            </a:r>
          </a:p>
        </p:txBody>
      </p:sp>
    </p:spTree>
    <p:extLst>
      <p:ext uri="{BB962C8B-B14F-4D97-AF65-F5344CB8AC3E}">
        <p14:creationId xmlns:p14="http://schemas.microsoft.com/office/powerpoint/2010/main" val="31821611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zh-CN" sz="2000" dirty="0"/>
              <a:t>具有</a:t>
            </a:r>
            <a:r>
              <a:rPr lang="en-US" altLang="zh-CN" sz="2000" dirty="0"/>
              <a:t>N=2</a:t>
            </a:r>
            <a:r>
              <a:rPr lang="en-US" altLang="zh-CN" sz="2000" baseline="30000" dirty="0"/>
              <a:t>n</a:t>
            </a:r>
            <a:r>
              <a:rPr lang="en-US" altLang="zh-CN" sz="2000" dirty="0"/>
              <a:t> </a:t>
            </a:r>
            <a:r>
              <a:rPr lang="zh-CN" altLang="zh-CN" sz="2000" dirty="0"/>
              <a:t>个输入端的</a:t>
            </a:r>
            <a:r>
              <a:rPr lang="en-US" altLang="zh-CN" sz="2000" dirty="0"/>
              <a:t>Omega</a:t>
            </a:r>
            <a:r>
              <a:rPr lang="zh-CN" altLang="zh-CN" sz="2000" dirty="0"/>
              <a:t>网络，采用单元控制。</a:t>
            </a:r>
          </a:p>
          <a:p>
            <a:pPr marL="0" indent="0">
              <a:buNone/>
            </a:pPr>
            <a:r>
              <a:rPr lang="zh-CN" altLang="zh-CN" sz="2000" dirty="0"/>
              <a:t>（</a:t>
            </a:r>
            <a:r>
              <a:rPr lang="en-US" altLang="zh-CN" sz="2000" dirty="0"/>
              <a:t>1</a:t>
            </a:r>
            <a:r>
              <a:rPr lang="zh-CN" altLang="zh-CN" sz="2000" dirty="0"/>
              <a:t>）</a:t>
            </a:r>
            <a:r>
              <a:rPr lang="en-US" altLang="zh-CN" sz="2000" dirty="0"/>
              <a:t>N</a:t>
            </a:r>
            <a:r>
              <a:rPr lang="zh-CN" altLang="zh-CN" sz="2000" dirty="0"/>
              <a:t>个输入总共应有多少种不同的排列？</a:t>
            </a:r>
          </a:p>
          <a:p>
            <a:pPr marL="0" indent="0">
              <a:buNone/>
            </a:pPr>
            <a:r>
              <a:rPr lang="zh-CN" altLang="zh-CN" sz="2000" dirty="0"/>
              <a:t>（</a:t>
            </a:r>
            <a:r>
              <a:rPr lang="en-US" altLang="zh-CN" sz="2000" dirty="0"/>
              <a:t>2</a:t>
            </a:r>
            <a:r>
              <a:rPr lang="zh-CN" altLang="zh-CN" sz="2000" dirty="0"/>
              <a:t>）该</a:t>
            </a:r>
            <a:r>
              <a:rPr lang="en-US" altLang="zh-CN" sz="2000" dirty="0"/>
              <a:t>Omega</a:t>
            </a:r>
            <a:r>
              <a:rPr lang="zh-CN" altLang="zh-CN" sz="2000" dirty="0"/>
              <a:t>网络通过一次可以实现的置换总共可有多少种是不同的？</a:t>
            </a:r>
          </a:p>
          <a:p>
            <a:pPr marL="0" indent="0">
              <a:buNone/>
            </a:pPr>
            <a:r>
              <a:rPr lang="zh-CN" altLang="zh-CN" sz="2000" dirty="0"/>
              <a:t>（</a:t>
            </a:r>
            <a:r>
              <a:rPr lang="en-US" altLang="zh-CN" sz="2000" dirty="0"/>
              <a:t>3</a:t>
            </a:r>
            <a:r>
              <a:rPr lang="zh-CN" altLang="zh-CN" sz="2000" dirty="0"/>
              <a:t>）若</a:t>
            </a:r>
            <a:r>
              <a:rPr lang="en-US" altLang="zh-CN" sz="2000" dirty="0"/>
              <a:t>N=8</a:t>
            </a:r>
            <a:r>
              <a:rPr lang="zh-CN" altLang="zh-CN" sz="2000" dirty="0"/>
              <a:t>，计算一次通过能实现的置换数占全部排列的百分比。</a:t>
            </a:r>
            <a:endParaRPr lang="zh-CN" altLang="en-US" dirty="0"/>
          </a:p>
        </p:txBody>
      </p:sp>
      <p:sp>
        <p:nvSpPr>
          <p:cNvPr id="7" name="标题 2"/>
          <p:cNvSpPr>
            <a:spLocks noGrp="1"/>
          </p:cNvSpPr>
          <p:nvPr>
            <p:ph type="title"/>
          </p:nvPr>
        </p:nvSpPr>
        <p:spPr>
          <a:xfrm>
            <a:off x="3302252" y="55258"/>
            <a:ext cx="5841747" cy="769441"/>
          </a:xfrm>
        </p:spPr>
        <p:txBody>
          <a:bodyPr>
            <a:normAutofit/>
          </a:bodyPr>
          <a:lstStyle/>
          <a:p>
            <a:r>
              <a:rPr lang="en-US" altLang="zh-CN" sz="2400" dirty="0"/>
              <a:t>5.</a:t>
            </a:r>
            <a:r>
              <a:rPr lang="zh-CN" altLang="en-US" sz="2400" dirty="0"/>
              <a:t>互连网络</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107504" y="2636912"/>
            <a:ext cx="829073" cy="523220"/>
          </a:xfrm>
          <a:prstGeom prst="rect">
            <a:avLst/>
          </a:prstGeom>
        </p:spPr>
        <p:txBody>
          <a:bodyPr wrap="none">
            <a:spAutoFit/>
          </a:bodyPr>
          <a:lstStyle/>
          <a:p>
            <a:r>
              <a:rPr lang="zh-CN" altLang="en-US" sz="2800" b="1" dirty="0">
                <a:solidFill>
                  <a:srgbClr val="FF0000"/>
                </a:solidFill>
              </a:rPr>
              <a:t>解</a:t>
            </a:r>
            <a:r>
              <a:rPr lang="zh-CN" altLang="en-US" dirty="0">
                <a:solidFill>
                  <a:srgbClr val="FF0000"/>
                </a:solidFill>
              </a:rPr>
              <a:t>：</a:t>
            </a:r>
            <a:r>
              <a:rPr lang="zh-CN" altLang="zh-CN" dirty="0"/>
              <a:t> </a:t>
            </a:r>
            <a:endParaRPr lang="zh-CN" altLang="en-US" dirty="0"/>
          </a:p>
        </p:txBody>
      </p:sp>
      <p:sp>
        <p:nvSpPr>
          <p:cNvPr id="5" name="矩形 4"/>
          <p:cNvSpPr/>
          <p:nvPr/>
        </p:nvSpPr>
        <p:spPr>
          <a:xfrm>
            <a:off x="683568" y="2763271"/>
            <a:ext cx="3865161" cy="369332"/>
          </a:xfrm>
          <a:prstGeom prst="rect">
            <a:avLst/>
          </a:prstGeom>
        </p:spPr>
        <p:txBody>
          <a:bodyPr wrap="non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N</a:t>
            </a:r>
            <a:r>
              <a:rPr lang="zh-CN" altLang="zh-CN" kern="100" dirty="0">
                <a:solidFill>
                  <a:srgbClr val="000000"/>
                </a:solidFill>
                <a:latin typeface="Times New Roman" panose="02020603050405020304" pitchFamily="18" charset="0"/>
                <a:cs typeface="Times New Roman" panose="02020603050405020304" pitchFamily="18" charset="0"/>
              </a:rPr>
              <a:t>个输入的不同排列数为</a:t>
            </a:r>
            <a:r>
              <a:rPr lang="en-US" altLang="zh-CN" kern="100" dirty="0">
                <a:solidFill>
                  <a:srgbClr val="000000"/>
                </a:solidFill>
                <a:latin typeface="Times New Roman" panose="02020603050405020304" pitchFamily="18" charset="0"/>
              </a:rPr>
              <a:t>N</a:t>
            </a:r>
            <a:r>
              <a:rPr lang="zh-CN" altLang="zh-CN" kern="100" dirty="0">
                <a:solidFill>
                  <a:srgbClr val="000000"/>
                </a:solidFill>
                <a:latin typeface="Times New Roman" panose="02020603050405020304" pitchFamily="18" charset="0"/>
                <a:cs typeface="Times New Roman" panose="02020603050405020304" pitchFamily="18" charset="0"/>
              </a:rPr>
              <a:t>！。</a:t>
            </a:r>
            <a:endParaRPr lang="zh-CN" altLang="en-US" dirty="0"/>
          </a:p>
        </p:txBody>
      </p:sp>
      <p:sp>
        <p:nvSpPr>
          <p:cNvPr id="6" name="矩形 5"/>
          <p:cNvSpPr/>
          <p:nvPr/>
        </p:nvSpPr>
        <p:spPr>
          <a:xfrm>
            <a:off x="683568" y="3148482"/>
            <a:ext cx="8280920" cy="1477328"/>
          </a:xfrm>
          <a:prstGeom prst="rect">
            <a:avLst/>
          </a:prstGeom>
        </p:spPr>
        <p:txBody>
          <a:bodyPr wrap="square">
            <a:spAutoFit/>
          </a:bodyPr>
          <a:lstStyle/>
          <a:p>
            <a:r>
              <a:rPr lang="zh-CN" altLang="en-US" kern="100" dirty="0" smtClean="0">
                <a:solidFill>
                  <a:srgbClr val="000000"/>
                </a:solidFill>
                <a:latin typeface="Times New Roman" panose="02020603050405020304" pitchFamily="18" charset="0"/>
              </a:rPr>
              <a:t>（</a:t>
            </a:r>
            <a:r>
              <a:rPr lang="en-US" altLang="zh-CN" kern="100" dirty="0" smtClean="0">
                <a:solidFill>
                  <a:srgbClr val="000000"/>
                </a:solidFill>
                <a:latin typeface="Times New Roman" panose="02020603050405020304" pitchFamily="18" charset="0"/>
              </a:rPr>
              <a:t>2</a:t>
            </a:r>
            <a:r>
              <a:rPr lang="zh-CN" altLang="en-US" kern="100" dirty="0" smtClean="0">
                <a:solidFill>
                  <a:srgbClr val="000000"/>
                </a:solidFill>
                <a:latin typeface="Times New Roman" panose="02020603050405020304" pitchFamily="18" charset="0"/>
              </a:rPr>
              <a:t>）</a:t>
            </a:r>
            <a:r>
              <a:rPr lang="en-US" altLang="zh-CN" kern="100" dirty="0" smtClean="0">
                <a:solidFill>
                  <a:srgbClr val="000000"/>
                </a:solidFill>
                <a:latin typeface="Times New Roman" panose="02020603050405020304" pitchFamily="18" charset="0"/>
              </a:rPr>
              <a:t>N</a:t>
            </a:r>
            <a:r>
              <a:rPr lang="zh-CN" altLang="zh-CN" kern="100" dirty="0">
                <a:solidFill>
                  <a:srgbClr val="000000"/>
                </a:solidFill>
                <a:latin typeface="Times New Roman" panose="02020603050405020304" pitchFamily="18" charset="0"/>
                <a:cs typeface="Times New Roman" panose="02020603050405020304" pitchFamily="18" charset="0"/>
              </a:rPr>
              <a:t>个输入端、输出端的</a:t>
            </a:r>
            <a:r>
              <a:rPr lang="en-US" altLang="zh-CN" kern="100" dirty="0">
                <a:solidFill>
                  <a:srgbClr val="000000"/>
                </a:solidFill>
                <a:latin typeface="Times New Roman" panose="02020603050405020304" pitchFamily="18" charset="0"/>
              </a:rPr>
              <a:t>Omega</a:t>
            </a:r>
            <a:r>
              <a:rPr lang="zh-CN" altLang="zh-CN" kern="100" dirty="0">
                <a:solidFill>
                  <a:srgbClr val="000000"/>
                </a:solidFill>
                <a:latin typeface="Times New Roman" panose="02020603050405020304" pitchFamily="18" charset="0"/>
                <a:cs typeface="Times New Roman" panose="02020603050405020304" pitchFamily="18" charset="0"/>
              </a:rPr>
              <a:t>网络有</a:t>
            </a:r>
            <a:r>
              <a:rPr lang="en-US" altLang="zh-CN" kern="100" dirty="0">
                <a:solidFill>
                  <a:srgbClr val="000000"/>
                </a:solidFill>
                <a:latin typeface="Times New Roman" panose="02020603050405020304" pitchFamily="18" charset="0"/>
              </a:rPr>
              <a:t>n</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log</a:t>
            </a:r>
            <a:r>
              <a:rPr lang="en-US" altLang="zh-CN" kern="100" baseline="-25000" dirty="0">
                <a:solidFill>
                  <a:srgbClr val="000000"/>
                </a:solidFill>
                <a:latin typeface="Times New Roman" panose="02020603050405020304" pitchFamily="18" charset="0"/>
              </a:rPr>
              <a:t>2</a:t>
            </a:r>
            <a:r>
              <a:rPr lang="en-US" altLang="zh-CN" kern="100" dirty="0">
                <a:solidFill>
                  <a:srgbClr val="000000"/>
                </a:solidFill>
                <a:latin typeface="Times New Roman" panose="02020603050405020304" pitchFamily="18" charset="0"/>
              </a:rPr>
              <a:t>N</a:t>
            </a:r>
            <a:r>
              <a:rPr lang="zh-CN" altLang="zh-CN" kern="100" dirty="0">
                <a:solidFill>
                  <a:srgbClr val="000000"/>
                </a:solidFill>
                <a:latin typeface="Times New Roman" panose="02020603050405020304" pitchFamily="18" charset="0"/>
                <a:cs typeface="Times New Roman" panose="02020603050405020304" pitchFamily="18" charset="0"/>
              </a:rPr>
              <a:t>级开关级，每级开关级有</a:t>
            </a:r>
            <a:r>
              <a:rPr lang="en-US" altLang="zh-CN" kern="100" dirty="0">
                <a:solidFill>
                  <a:srgbClr val="000000"/>
                </a:solidFill>
                <a:latin typeface="Times New Roman" panose="02020603050405020304" pitchFamily="18" charset="0"/>
              </a:rPr>
              <a:t>N/2</a:t>
            </a:r>
            <a:r>
              <a:rPr lang="zh-CN" altLang="zh-CN" kern="100" dirty="0">
                <a:solidFill>
                  <a:srgbClr val="000000"/>
                </a:solidFill>
                <a:latin typeface="Times New Roman" panose="02020603050405020304" pitchFamily="18" charset="0"/>
                <a:cs typeface="Times New Roman" panose="02020603050405020304" pitchFamily="18" charset="0"/>
              </a:rPr>
              <a:t>个</a:t>
            </a:r>
            <a:r>
              <a:rPr lang="en-US" altLang="zh-CN" kern="100" dirty="0">
                <a:solidFill>
                  <a:srgbClr val="000000"/>
                </a:solidFill>
                <a:latin typeface="Times New Roman" panose="02020603050405020304" pitchFamily="18" charset="0"/>
              </a:rPr>
              <a:t>2×2</a:t>
            </a:r>
            <a:r>
              <a:rPr lang="zh-CN" altLang="zh-CN" kern="100" dirty="0">
                <a:solidFill>
                  <a:srgbClr val="000000"/>
                </a:solidFill>
                <a:latin typeface="Times New Roman" panose="02020603050405020304" pitchFamily="18" charset="0"/>
                <a:cs typeface="Times New Roman" panose="02020603050405020304" pitchFamily="18" charset="0"/>
              </a:rPr>
              <a:t>的</a:t>
            </a:r>
            <a:r>
              <a:rPr lang="en-US" altLang="zh-CN" kern="100" dirty="0">
                <a:solidFill>
                  <a:srgbClr val="000000"/>
                </a:solidFill>
                <a:latin typeface="Times New Roman" panose="02020603050405020304" pitchFamily="18" charset="0"/>
              </a:rPr>
              <a:t>4</a:t>
            </a:r>
            <a:r>
              <a:rPr lang="zh-CN" altLang="zh-CN" kern="100" dirty="0">
                <a:solidFill>
                  <a:srgbClr val="000000"/>
                </a:solidFill>
                <a:latin typeface="Times New Roman" panose="02020603050405020304" pitchFamily="18" charset="0"/>
                <a:cs typeface="Times New Roman" panose="02020603050405020304" pitchFamily="18" charset="0"/>
              </a:rPr>
              <a:t>功能开关，总共有（</a:t>
            </a:r>
            <a:r>
              <a:rPr lang="en-US" altLang="zh-CN" kern="100" dirty="0">
                <a:solidFill>
                  <a:srgbClr val="000000"/>
                </a:solidFill>
                <a:latin typeface="Times New Roman" panose="02020603050405020304" pitchFamily="18" charset="0"/>
              </a:rPr>
              <a:t>N/2</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log</a:t>
            </a:r>
            <a:r>
              <a:rPr lang="en-US" altLang="zh-CN" kern="100" baseline="-25000" dirty="0">
                <a:solidFill>
                  <a:srgbClr val="000000"/>
                </a:solidFill>
                <a:latin typeface="Times New Roman" panose="02020603050405020304" pitchFamily="18" charset="0"/>
              </a:rPr>
              <a:t>2</a:t>
            </a:r>
            <a:r>
              <a:rPr lang="en-US" altLang="zh-CN" kern="100" dirty="0">
                <a:solidFill>
                  <a:srgbClr val="000000"/>
                </a:solidFill>
                <a:latin typeface="Times New Roman" panose="02020603050405020304" pitchFamily="18" charset="0"/>
              </a:rPr>
              <a:t>N</a:t>
            </a:r>
            <a:r>
              <a:rPr lang="zh-CN" altLang="zh-CN" kern="100" dirty="0">
                <a:solidFill>
                  <a:srgbClr val="000000"/>
                </a:solidFill>
                <a:latin typeface="Times New Roman" panose="02020603050405020304" pitchFamily="18" charset="0"/>
                <a:cs typeface="Times New Roman" panose="02020603050405020304" pitchFamily="18" charset="0"/>
              </a:rPr>
              <a:t>个开关。置换连接是指网络的输入端与输出端的一对一连接，故只考虑</a:t>
            </a:r>
            <a:r>
              <a:rPr lang="en-US" altLang="zh-CN" kern="100" dirty="0">
                <a:solidFill>
                  <a:srgbClr val="000000"/>
                </a:solidFill>
                <a:latin typeface="Times New Roman" panose="02020603050405020304" pitchFamily="18" charset="0"/>
              </a:rPr>
              <a:t>2×2</a:t>
            </a:r>
            <a:r>
              <a:rPr lang="zh-CN" altLang="zh-CN" kern="100" dirty="0">
                <a:solidFill>
                  <a:srgbClr val="000000"/>
                </a:solidFill>
                <a:latin typeface="Times New Roman" panose="02020603050405020304" pitchFamily="18" charset="0"/>
                <a:cs typeface="Times New Roman" panose="02020603050405020304" pitchFamily="18" charset="0"/>
              </a:rPr>
              <a:t>开关的</a:t>
            </a:r>
            <a:r>
              <a:rPr lang="en-US" altLang="zh-CN" kern="1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个功能状态，即</a:t>
            </a:r>
            <a:r>
              <a:rPr lang="zh-CN" altLang="zh-CN" kern="100" dirty="0">
                <a:solidFill>
                  <a:srgbClr val="FF0000"/>
                </a:solidFill>
                <a:latin typeface="Times New Roman" panose="02020603050405020304" pitchFamily="18" charset="0"/>
                <a:cs typeface="Times New Roman" panose="02020603050405020304" pitchFamily="18" charset="0"/>
              </a:rPr>
              <a:t>直送与交叉</a:t>
            </a:r>
            <a:r>
              <a:rPr lang="zh-CN" altLang="zh-CN" kern="100" dirty="0">
                <a:solidFill>
                  <a:srgbClr val="000000"/>
                </a:solidFill>
                <a:latin typeface="Times New Roman" panose="02020603050405020304" pitchFamily="18" charset="0"/>
                <a:cs typeface="Times New Roman" panose="02020603050405020304" pitchFamily="18" charset="0"/>
              </a:rPr>
              <a:t>。网络采用单元控制，因此，每个开关都根据连接要求处于</a:t>
            </a:r>
            <a:r>
              <a:rPr lang="en-US" altLang="zh-CN" kern="1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cs typeface="Times New Roman" panose="02020603050405020304" pitchFamily="18" charset="0"/>
              </a:rPr>
              <a:t>个功能状态中的一种状态，所以，由（</a:t>
            </a:r>
            <a:r>
              <a:rPr lang="en-US" altLang="zh-CN" kern="100" dirty="0">
                <a:solidFill>
                  <a:srgbClr val="000000"/>
                </a:solidFill>
                <a:latin typeface="Times New Roman" panose="02020603050405020304" pitchFamily="18" charset="0"/>
              </a:rPr>
              <a:t>N/2</a:t>
            </a:r>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log</a:t>
            </a:r>
            <a:r>
              <a:rPr lang="en-US" altLang="zh-CN" kern="100" baseline="-25000" dirty="0">
                <a:solidFill>
                  <a:srgbClr val="000000"/>
                </a:solidFill>
                <a:latin typeface="Times New Roman" panose="02020603050405020304" pitchFamily="18" charset="0"/>
              </a:rPr>
              <a:t>2</a:t>
            </a:r>
            <a:r>
              <a:rPr lang="en-US" altLang="zh-CN" kern="100" dirty="0">
                <a:solidFill>
                  <a:srgbClr val="000000"/>
                </a:solidFill>
                <a:latin typeface="Times New Roman" panose="02020603050405020304" pitchFamily="18" charset="0"/>
              </a:rPr>
              <a:t>N</a:t>
            </a:r>
            <a:r>
              <a:rPr lang="zh-CN" altLang="zh-CN" kern="100" dirty="0">
                <a:solidFill>
                  <a:srgbClr val="000000"/>
                </a:solidFill>
                <a:latin typeface="Times New Roman" panose="02020603050405020304" pitchFamily="18" charset="0"/>
                <a:cs typeface="Times New Roman" panose="02020603050405020304" pitchFamily="18" charset="0"/>
              </a:rPr>
              <a:t>个开关组成的</a:t>
            </a:r>
            <a:r>
              <a:rPr lang="en-US" altLang="zh-CN" kern="100" dirty="0">
                <a:solidFill>
                  <a:srgbClr val="000000"/>
                </a:solidFill>
                <a:latin typeface="Times New Roman" panose="02020603050405020304" pitchFamily="18" charset="0"/>
              </a:rPr>
              <a:t>Omega</a:t>
            </a:r>
            <a:r>
              <a:rPr lang="zh-CN" altLang="zh-CN" kern="100" dirty="0">
                <a:solidFill>
                  <a:srgbClr val="000000"/>
                </a:solidFill>
                <a:latin typeface="Times New Roman" panose="02020603050405020304" pitchFamily="18" charset="0"/>
                <a:cs typeface="Times New Roman" panose="02020603050405020304" pitchFamily="18" charset="0"/>
              </a:rPr>
              <a:t>网络的开关状态的种树为：</a:t>
            </a:r>
            <a:endParaRPr lang="zh-CN" altLang="en-US" dirty="0"/>
          </a:p>
        </p:txBody>
      </p:sp>
      <p:sp>
        <p:nvSpPr>
          <p:cNvPr id="10" name="Rectangle 7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600781514"/>
              </p:ext>
            </p:extLst>
          </p:nvPr>
        </p:nvGraphicFramePr>
        <p:xfrm>
          <a:off x="1763688" y="4641689"/>
          <a:ext cx="2895725" cy="510775"/>
        </p:xfrm>
        <a:graphic>
          <a:graphicData uri="http://schemas.openxmlformats.org/presentationml/2006/ole">
            <mc:AlternateContent xmlns:mc="http://schemas.openxmlformats.org/markup-compatibility/2006">
              <mc:Choice xmlns:v="urn:schemas-microsoft-com:vml" Requires="v">
                <p:oleObj spid="_x0000_s29064" name="公式" r:id="rId5" imgW="1142504" imgH="203112" progId="Equation.3">
                  <p:embed/>
                </p:oleObj>
              </mc:Choice>
              <mc:Fallback>
                <p:oleObj name="公式" r:id="rId5" imgW="1142504" imgH="203112" progId="Equation.3">
                  <p:embed/>
                  <p:pic>
                    <p:nvPicPr>
                      <p:cNvPr id="0" name="Object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4641689"/>
                        <a:ext cx="2895725" cy="510775"/>
                      </a:xfrm>
                      <a:prstGeom prst="rect">
                        <a:avLst/>
                      </a:prstGeom>
                      <a:noFill/>
                    </p:spPr>
                  </p:pic>
                </p:oleObj>
              </mc:Fallback>
            </mc:AlternateContent>
          </a:graphicData>
        </a:graphic>
      </p:graphicFrame>
      <p:sp>
        <p:nvSpPr>
          <p:cNvPr id="12" name="矩形 11"/>
          <p:cNvSpPr/>
          <p:nvPr/>
        </p:nvSpPr>
        <p:spPr>
          <a:xfrm>
            <a:off x="755576" y="5136192"/>
            <a:ext cx="8136904" cy="646331"/>
          </a:xfrm>
          <a:prstGeom prst="rect">
            <a:avLst/>
          </a:prstGeom>
        </p:spPr>
        <p:txBody>
          <a:bodyPr wrap="squar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一种网络开关状态实现</a:t>
            </a:r>
            <a:r>
              <a:rPr lang="en-US" altLang="zh-CN" kern="100" dirty="0">
                <a:solidFill>
                  <a:srgbClr val="000000"/>
                </a:solidFill>
                <a:latin typeface="Times New Roman" panose="02020603050405020304" pitchFamily="18" charset="0"/>
              </a:rPr>
              <a:t>Omega</a:t>
            </a:r>
            <a:r>
              <a:rPr lang="zh-CN" altLang="zh-CN" kern="100" dirty="0">
                <a:solidFill>
                  <a:srgbClr val="000000"/>
                </a:solidFill>
                <a:latin typeface="Times New Roman" panose="02020603050405020304" pitchFamily="18" charset="0"/>
                <a:cs typeface="Times New Roman" panose="02020603050405020304" pitchFamily="18" charset="0"/>
              </a:rPr>
              <a:t>网络的一种无冲突的置换连接，所以，一次使用</a:t>
            </a:r>
            <a:r>
              <a:rPr lang="en-US" altLang="zh-CN" kern="100" dirty="0">
                <a:solidFill>
                  <a:srgbClr val="000000"/>
                </a:solidFill>
                <a:latin typeface="Times New Roman" panose="02020603050405020304" pitchFamily="18" charset="0"/>
              </a:rPr>
              <a:t>Omega</a:t>
            </a:r>
            <a:r>
              <a:rPr lang="zh-CN" altLang="zh-CN" kern="100" dirty="0">
                <a:solidFill>
                  <a:srgbClr val="000000"/>
                </a:solidFill>
                <a:latin typeface="Times New Roman" panose="02020603050405020304" pitchFamily="18" charset="0"/>
                <a:cs typeface="Times New Roman" panose="02020603050405020304" pitchFamily="18" charset="0"/>
              </a:rPr>
              <a:t>网络可以实现的无冲突的置换连接有</a:t>
            </a:r>
            <a:r>
              <a:rPr lang="en-US" altLang="zh-CN" kern="100" dirty="0">
                <a:solidFill>
                  <a:srgbClr val="000000"/>
                </a:solidFill>
                <a:latin typeface="Times New Roman" panose="02020603050405020304" pitchFamily="18" charset="0"/>
              </a:rPr>
              <a:t>N</a:t>
            </a:r>
            <a:r>
              <a:rPr lang="en-US" altLang="zh-CN" kern="100" baseline="30000" dirty="0">
                <a:solidFill>
                  <a:srgbClr val="000000"/>
                </a:solidFill>
                <a:latin typeface="Times New Roman" panose="02020603050405020304" pitchFamily="18" charset="0"/>
              </a:rPr>
              <a:t>N/2</a:t>
            </a:r>
            <a:r>
              <a:rPr lang="zh-CN" altLang="zh-CN" kern="100" dirty="0">
                <a:solidFill>
                  <a:srgbClr val="000000"/>
                </a:solidFill>
                <a:latin typeface="Times New Roman" panose="02020603050405020304" pitchFamily="18" charset="0"/>
                <a:cs typeface="Times New Roman" panose="02020603050405020304" pitchFamily="18" charset="0"/>
              </a:rPr>
              <a:t>种。</a:t>
            </a:r>
            <a:endParaRPr lang="zh-CN" altLang="en-US" dirty="0"/>
          </a:p>
        </p:txBody>
      </p:sp>
      <p:sp>
        <p:nvSpPr>
          <p:cNvPr id="13" name="矩形 12"/>
          <p:cNvSpPr/>
          <p:nvPr/>
        </p:nvSpPr>
        <p:spPr>
          <a:xfrm>
            <a:off x="683568" y="5802958"/>
            <a:ext cx="8280920" cy="369332"/>
          </a:xfrm>
          <a:prstGeom prst="rect">
            <a:avLst/>
          </a:prstGeom>
        </p:spPr>
        <p:txBody>
          <a:bodyPr wrap="squar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cs typeface="Times New Roman" panose="02020603050405020304" pitchFamily="18" charset="0"/>
              </a:rPr>
              <a:t>）若</a:t>
            </a:r>
            <a:r>
              <a:rPr lang="en-US" altLang="zh-CN" kern="100" dirty="0">
                <a:solidFill>
                  <a:srgbClr val="000000"/>
                </a:solidFill>
                <a:latin typeface="Times New Roman" panose="02020603050405020304" pitchFamily="18" charset="0"/>
              </a:rPr>
              <a:t>N=8</a:t>
            </a:r>
            <a:r>
              <a:rPr lang="zh-CN" altLang="zh-CN" kern="100" dirty="0">
                <a:solidFill>
                  <a:srgbClr val="000000"/>
                </a:solidFill>
                <a:latin typeface="Times New Roman" panose="02020603050405020304" pitchFamily="18" charset="0"/>
                <a:cs typeface="Times New Roman" panose="02020603050405020304" pitchFamily="18" charset="0"/>
              </a:rPr>
              <a:t>，则一次通过能实现的置换数占全部排列的百分比为：</a:t>
            </a:r>
            <a:endParaRPr lang="zh-CN" altLang="en-US" dirty="0"/>
          </a:p>
        </p:txBody>
      </p:sp>
      <p:graphicFrame>
        <p:nvGraphicFramePr>
          <p:cNvPr id="15" name="对象 14"/>
          <p:cNvGraphicFramePr>
            <a:graphicFrameLocks noChangeAspect="1"/>
          </p:cNvGraphicFramePr>
          <p:nvPr>
            <p:extLst>
              <p:ext uri="{D42A27DB-BD31-4B8C-83A1-F6EECF244321}">
                <p14:modId xmlns:p14="http://schemas.microsoft.com/office/powerpoint/2010/main" val="2047976503"/>
              </p:ext>
            </p:extLst>
          </p:nvPr>
        </p:nvGraphicFramePr>
        <p:xfrm>
          <a:off x="1780238" y="6228420"/>
          <a:ext cx="2590864" cy="584955"/>
        </p:xfrm>
        <a:graphic>
          <a:graphicData uri="http://schemas.openxmlformats.org/presentationml/2006/ole">
            <mc:AlternateContent xmlns:mc="http://schemas.openxmlformats.org/markup-compatibility/2006">
              <mc:Choice xmlns:v="urn:schemas-microsoft-com:vml" Requires="v">
                <p:oleObj spid="_x0000_s29065" name="公式" r:id="rId7" imgW="1689100" imgH="381000" progId="Equation.3">
                  <p:embed/>
                </p:oleObj>
              </mc:Choice>
              <mc:Fallback>
                <p:oleObj name="公式" r:id="rId7" imgW="1689100" imgH="381000" progId="Equation.3">
                  <p:embed/>
                  <p:pic>
                    <p:nvPicPr>
                      <p:cNvPr id="0" name="Object 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0238" y="6228420"/>
                        <a:ext cx="2590864" cy="584955"/>
                      </a:xfrm>
                      <a:prstGeom prst="rect">
                        <a:avLst/>
                      </a:prstGeom>
                      <a:noFill/>
                    </p:spPr>
                  </p:pic>
                </p:oleObj>
              </mc:Fallback>
            </mc:AlternateContent>
          </a:graphicData>
        </a:graphic>
      </p:graphicFrame>
    </p:spTree>
    <p:extLst>
      <p:ext uri="{BB962C8B-B14F-4D97-AF65-F5344CB8AC3E}">
        <p14:creationId xmlns:p14="http://schemas.microsoft.com/office/powerpoint/2010/main" val="4366389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zh-CN" sz="2000" dirty="0"/>
              <a:t>用一个</a:t>
            </a:r>
            <a:r>
              <a:rPr lang="en-US" altLang="zh-CN" sz="2000" dirty="0"/>
              <a:t>N=8</a:t>
            </a:r>
            <a:r>
              <a:rPr lang="zh-CN" altLang="zh-CN" sz="2000" dirty="0"/>
              <a:t>的三级</a:t>
            </a:r>
            <a:r>
              <a:rPr lang="en-US" altLang="zh-CN" sz="2000" dirty="0"/>
              <a:t>Omega</a:t>
            </a:r>
            <a:r>
              <a:rPr lang="zh-CN" altLang="zh-CN" sz="2000" dirty="0"/>
              <a:t>网络连接</a:t>
            </a:r>
            <a:r>
              <a:rPr lang="en-US" altLang="zh-CN" sz="2000" dirty="0"/>
              <a:t>8</a:t>
            </a:r>
            <a:r>
              <a:rPr lang="zh-CN" altLang="zh-CN" sz="2000" dirty="0"/>
              <a:t>个处理机（</a:t>
            </a:r>
            <a:r>
              <a:rPr lang="en-US" altLang="zh-CN" sz="2000" dirty="0"/>
              <a:t>P</a:t>
            </a:r>
            <a:r>
              <a:rPr lang="en-US" altLang="zh-CN" sz="2000" baseline="-25000" dirty="0"/>
              <a:t>0</a:t>
            </a:r>
            <a:r>
              <a:rPr lang="en-US" altLang="zh-CN" sz="2000" dirty="0"/>
              <a:t>~P</a:t>
            </a:r>
            <a:r>
              <a:rPr lang="en-US" altLang="zh-CN" sz="2000" baseline="-25000" dirty="0"/>
              <a:t>7</a:t>
            </a:r>
            <a:r>
              <a:rPr lang="zh-CN" altLang="zh-CN" sz="2000" dirty="0"/>
              <a:t>），</a:t>
            </a:r>
            <a:r>
              <a:rPr lang="en-US" altLang="zh-CN" sz="2000" dirty="0"/>
              <a:t>8</a:t>
            </a:r>
            <a:r>
              <a:rPr lang="zh-CN" altLang="zh-CN" sz="2000" dirty="0"/>
              <a:t>个处理机的输出端分别依序连接</a:t>
            </a:r>
            <a:r>
              <a:rPr lang="en-US" altLang="zh-CN" sz="2000" dirty="0"/>
              <a:t>Omega</a:t>
            </a:r>
            <a:r>
              <a:rPr lang="zh-CN" altLang="zh-CN" sz="2000" dirty="0"/>
              <a:t>网络的</a:t>
            </a:r>
            <a:r>
              <a:rPr lang="en-US" altLang="zh-CN" sz="2000" dirty="0"/>
              <a:t>8</a:t>
            </a:r>
            <a:r>
              <a:rPr lang="zh-CN" altLang="zh-CN" sz="2000" dirty="0"/>
              <a:t>个输入端</a:t>
            </a:r>
            <a:r>
              <a:rPr lang="en-US" altLang="zh-CN" sz="2000" dirty="0"/>
              <a:t>0~7</a:t>
            </a:r>
            <a:r>
              <a:rPr lang="zh-CN" altLang="zh-CN" sz="2000" dirty="0"/>
              <a:t>，</a:t>
            </a:r>
            <a:r>
              <a:rPr lang="en-US" altLang="zh-CN" sz="2000" dirty="0"/>
              <a:t>8</a:t>
            </a:r>
            <a:r>
              <a:rPr lang="zh-CN" altLang="zh-CN" sz="2000" dirty="0"/>
              <a:t>个处理机的输入端分别依序连接</a:t>
            </a:r>
            <a:r>
              <a:rPr lang="en-US" altLang="zh-CN" sz="2000" dirty="0"/>
              <a:t>Omega</a:t>
            </a:r>
            <a:r>
              <a:rPr lang="zh-CN" altLang="zh-CN" sz="2000" dirty="0"/>
              <a:t>网络的</a:t>
            </a:r>
            <a:r>
              <a:rPr lang="en-US" altLang="zh-CN" sz="2000" dirty="0"/>
              <a:t>8</a:t>
            </a:r>
            <a:r>
              <a:rPr lang="zh-CN" altLang="zh-CN" sz="2000" dirty="0"/>
              <a:t>个输出端</a:t>
            </a:r>
            <a:r>
              <a:rPr lang="en-US" altLang="zh-CN" sz="2000" dirty="0"/>
              <a:t>0~7</a:t>
            </a:r>
            <a:r>
              <a:rPr lang="zh-CN" altLang="zh-CN" sz="2000" dirty="0"/>
              <a:t>。如果处理机</a:t>
            </a:r>
            <a:r>
              <a:rPr lang="en-US" altLang="zh-CN" sz="2000" dirty="0"/>
              <a:t>P</a:t>
            </a:r>
            <a:r>
              <a:rPr lang="en-US" altLang="zh-CN" sz="2000" baseline="-25000" dirty="0"/>
              <a:t>6</a:t>
            </a:r>
            <a:r>
              <a:rPr lang="zh-CN" altLang="zh-CN" sz="2000" dirty="0"/>
              <a:t>要把数据播送给处理机</a:t>
            </a:r>
            <a:r>
              <a:rPr lang="en-US" altLang="zh-CN" sz="2000" dirty="0"/>
              <a:t>P</a:t>
            </a:r>
            <a:r>
              <a:rPr lang="en-US" altLang="zh-CN" sz="2000" baseline="-25000" dirty="0"/>
              <a:t>0</a:t>
            </a:r>
            <a:r>
              <a:rPr lang="en-US" altLang="zh-CN" sz="2000" dirty="0"/>
              <a:t>~P</a:t>
            </a:r>
            <a:r>
              <a:rPr lang="en-US" altLang="zh-CN" sz="2000" baseline="-25000" dirty="0"/>
              <a:t>4</a:t>
            </a:r>
            <a:r>
              <a:rPr lang="zh-CN" altLang="zh-CN" sz="2000" dirty="0"/>
              <a:t>，处理机</a:t>
            </a:r>
            <a:r>
              <a:rPr lang="en-US" altLang="zh-CN" sz="2000" dirty="0"/>
              <a:t>P</a:t>
            </a:r>
            <a:r>
              <a:rPr lang="en-US" altLang="zh-CN" sz="2000" baseline="-25000" dirty="0"/>
              <a:t>3</a:t>
            </a:r>
            <a:r>
              <a:rPr lang="zh-CN" altLang="zh-CN" sz="2000" dirty="0"/>
              <a:t>要把数据播送给处理机</a:t>
            </a:r>
            <a:r>
              <a:rPr lang="en-US" altLang="zh-CN" sz="2000" dirty="0"/>
              <a:t>P</a:t>
            </a:r>
            <a:r>
              <a:rPr lang="en-US" altLang="zh-CN" sz="2000" baseline="-25000" dirty="0"/>
              <a:t>5</a:t>
            </a:r>
            <a:r>
              <a:rPr lang="en-US" altLang="zh-CN" sz="2000" dirty="0"/>
              <a:t>~P</a:t>
            </a:r>
            <a:r>
              <a:rPr lang="en-US" altLang="zh-CN" sz="2000" baseline="-25000" dirty="0"/>
              <a:t>7</a:t>
            </a:r>
            <a:r>
              <a:rPr lang="zh-CN" altLang="zh-CN" sz="2000" dirty="0"/>
              <a:t>，那么，</a:t>
            </a:r>
            <a:r>
              <a:rPr lang="en-US" altLang="zh-CN" sz="2000" dirty="0"/>
              <a:t>Omega</a:t>
            </a:r>
            <a:r>
              <a:rPr lang="zh-CN" altLang="zh-CN" sz="2000" dirty="0"/>
              <a:t>网络能否同时为它们的播送要求实现连接？画出实现播送的</a:t>
            </a:r>
            <a:r>
              <a:rPr lang="en-US" altLang="zh-CN" sz="2000" dirty="0"/>
              <a:t>Omega</a:t>
            </a:r>
            <a:r>
              <a:rPr lang="zh-CN" altLang="zh-CN" sz="2000" dirty="0"/>
              <a:t>网络的开关状态图。</a:t>
            </a:r>
            <a:endParaRPr lang="zh-CN" altLang="en-US" sz="2000" dirty="0" smtClean="0"/>
          </a:p>
          <a:p>
            <a:endParaRPr lang="zh-CN" altLang="en-US" dirty="0"/>
          </a:p>
        </p:txBody>
      </p:sp>
      <p:sp>
        <p:nvSpPr>
          <p:cNvPr id="7" name="标题 2"/>
          <p:cNvSpPr>
            <a:spLocks noGrp="1"/>
          </p:cNvSpPr>
          <p:nvPr>
            <p:ph type="title"/>
          </p:nvPr>
        </p:nvSpPr>
        <p:spPr>
          <a:xfrm>
            <a:off x="3302252" y="55258"/>
            <a:ext cx="5841747" cy="769441"/>
          </a:xfrm>
        </p:spPr>
        <p:txBody>
          <a:bodyPr>
            <a:normAutofit/>
          </a:bodyPr>
          <a:lstStyle/>
          <a:p>
            <a:r>
              <a:rPr lang="en-US" altLang="zh-CN" sz="2400" dirty="0"/>
              <a:t>5.</a:t>
            </a:r>
            <a:r>
              <a:rPr lang="zh-CN" altLang="en-US" sz="2400" dirty="0"/>
              <a:t>互连网络</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1854556247"/>
              </p:ext>
            </p:extLst>
          </p:nvPr>
        </p:nvGraphicFramePr>
        <p:xfrm>
          <a:off x="323528" y="2780928"/>
          <a:ext cx="5544616" cy="3750770"/>
        </p:xfrm>
        <a:graphic>
          <a:graphicData uri="http://schemas.openxmlformats.org/presentationml/2006/ole">
            <mc:AlternateContent xmlns:mc="http://schemas.openxmlformats.org/markup-compatibility/2006">
              <mc:Choice xmlns:v="urn:schemas-microsoft-com:vml" Requires="v">
                <p:oleObj spid="_x0000_s39079" name="Picture" r:id="rId5" imgW="2915280" imgH="1974960" progId="Word.Picture.8">
                  <p:embed/>
                </p:oleObj>
              </mc:Choice>
              <mc:Fallback>
                <p:oleObj name="Picture" r:id="rId5" imgW="2915280" imgH="197496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2780928"/>
                        <a:ext cx="5544616" cy="3750770"/>
                      </a:xfrm>
                      <a:prstGeom prst="rect">
                        <a:avLst/>
                      </a:prstGeom>
                      <a:noFill/>
                      <a:ln>
                        <a:noFill/>
                      </a:ln>
                    </p:spPr>
                  </p:pic>
                </p:oleObj>
              </mc:Fallback>
            </mc:AlternateContent>
          </a:graphicData>
        </a:graphic>
      </p:graphicFrame>
      <p:sp>
        <p:nvSpPr>
          <p:cNvPr id="3" name="矩形 2"/>
          <p:cNvSpPr/>
          <p:nvPr/>
        </p:nvSpPr>
        <p:spPr>
          <a:xfrm>
            <a:off x="5868144" y="2996952"/>
            <a:ext cx="3168352" cy="2585323"/>
          </a:xfrm>
          <a:prstGeom prst="rect">
            <a:avLst/>
          </a:prstGeom>
        </p:spPr>
        <p:txBody>
          <a:bodyPr wrap="square">
            <a:spAutoFit/>
          </a:bodyPr>
          <a:lstStyle/>
          <a:p>
            <a:r>
              <a:rPr lang="en-US" altLang="zh-CN" kern="100" dirty="0">
                <a:solidFill>
                  <a:srgbClr val="000000"/>
                </a:solidFill>
                <a:latin typeface="Times New Roman" panose="02020603050405020304" pitchFamily="18" charset="0"/>
              </a:rPr>
              <a:t>Omega</a:t>
            </a:r>
            <a:r>
              <a:rPr lang="zh-CN" altLang="zh-CN" kern="100" dirty="0">
                <a:solidFill>
                  <a:srgbClr val="000000"/>
                </a:solidFill>
                <a:latin typeface="Times New Roman" panose="02020603050405020304" pitchFamily="18" charset="0"/>
                <a:cs typeface="Times New Roman" panose="02020603050405020304" pitchFamily="18" charset="0"/>
              </a:rPr>
              <a:t>网络使用的</a:t>
            </a:r>
            <a:r>
              <a:rPr lang="en-US" altLang="zh-CN" kern="100" dirty="0">
                <a:solidFill>
                  <a:srgbClr val="000000"/>
                </a:solidFill>
                <a:latin typeface="Times New Roman" panose="02020603050405020304" pitchFamily="18" charset="0"/>
              </a:rPr>
              <a:t>2×2</a:t>
            </a:r>
            <a:r>
              <a:rPr lang="zh-CN" altLang="zh-CN" kern="100" dirty="0">
                <a:solidFill>
                  <a:srgbClr val="000000"/>
                </a:solidFill>
                <a:latin typeface="Times New Roman" panose="02020603050405020304" pitchFamily="18" charset="0"/>
                <a:cs typeface="Times New Roman" panose="02020603050405020304" pitchFamily="18" charset="0"/>
              </a:rPr>
              <a:t>开关有</a:t>
            </a:r>
            <a:r>
              <a:rPr lang="en-US" altLang="zh-CN" kern="100" dirty="0">
                <a:solidFill>
                  <a:srgbClr val="000000"/>
                </a:solidFill>
                <a:latin typeface="Times New Roman" panose="02020603050405020304" pitchFamily="18" charset="0"/>
              </a:rPr>
              <a:t>4</a:t>
            </a:r>
            <a:r>
              <a:rPr lang="zh-CN" altLang="zh-CN" kern="100" dirty="0">
                <a:solidFill>
                  <a:srgbClr val="000000"/>
                </a:solidFill>
                <a:latin typeface="Times New Roman" panose="02020603050405020304" pitchFamily="18" charset="0"/>
                <a:cs typeface="Times New Roman" panose="02020603050405020304" pitchFamily="18" charset="0"/>
              </a:rPr>
              <a:t>种状态：直送、交叉、上播、下播。置换连接只使用直送和交叉状态，播送连接还需要使用上播和下播状态</a:t>
            </a:r>
            <a:r>
              <a:rPr lang="zh-CN" altLang="zh-CN" kern="100" dirty="0" smtClean="0">
                <a:solidFill>
                  <a:srgbClr val="000000"/>
                </a:solidFill>
                <a:latin typeface="Times New Roman" panose="02020603050405020304" pitchFamily="18" charset="0"/>
                <a:cs typeface="Times New Roman" panose="02020603050405020304" pitchFamily="18" charset="0"/>
              </a:rPr>
              <a:t>。</a:t>
            </a:r>
            <a:r>
              <a:rPr lang="zh-CN" altLang="zh-CN" dirty="0"/>
              <a:t>如果没有开关状态和开关输出端争用冲突，就可以使用播送连接。实际上，它们的播送要求没有冲突，因此，可以同时实现</a:t>
            </a:r>
            <a:endParaRPr lang="zh-CN" altLang="en-US" dirty="0"/>
          </a:p>
        </p:txBody>
      </p:sp>
    </p:spTree>
    <p:extLst>
      <p:ext uri="{BB962C8B-B14F-4D97-AF65-F5344CB8AC3E}">
        <p14:creationId xmlns:p14="http://schemas.microsoft.com/office/powerpoint/2010/main" val="10088767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a:t>·6.</a:t>
            </a:r>
            <a:r>
              <a:rPr lang="zh-CN" altLang="en-US" sz="2400" dirty="0"/>
              <a:t>阵列处理机</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5723247"/>
          </a:xfrm>
        </p:spPr>
        <p:txBody>
          <a:bodyPr>
            <a:normAutofit/>
          </a:bodyPr>
          <a:lstStyle/>
          <a:p>
            <a:pPr marL="0" indent="0">
              <a:buNone/>
            </a:pPr>
            <a:r>
              <a:rPr lang="zh-CN" altLang="en-US" dirty="0" smtClean="0">
                <a:solidFill>
                  <a:srgbClr val="FF0000"/>
                </a:solidFill>
              </a:rPr>
              <a:t>主要的概念</a:t>
            </a:r>
            <a:endParaRPr lang="en-US" altLang="zh-CN" dirty="0">
              <a:latin typeface="黑体" pitchFamily="2" charset="-122"/>
            </a:endParaRPr>
          </a:p>
          <a:p>
            <a:pPr>
              <a:buFont typeface="Wingdings" pitchFamily="2" charset="2"/>
              <a:buChar char="l"/>
            </a:pPr>
            <a:r>
              <a:rPr lang="zh-CN" altLang="en-US" dirty="0" smtClean="0">
                <a:latin typeface="黑体" pitchFamily="2" charset="-122"/>
              </a:rPr>
              <a:t>什么是</a:t>
            </a:r>
            <a:r>
              <a:rPr lang="zh-CN" altLang="en-US" dirty="0" smtClean="0"/>
              <a:t>阵列处理机？</a:t>
            </a:r>
            <a:endParaRPr lang="en-US" altLang="zh-CN" dirty="0" smtClean="0"/>
          </a:p>
          <a:p>
            <a:pPr>
              <a:buFont typeface="Wingdings" pitchFamily="2" charset="2"/>
              <a:buChar char="l"/>
            </a:pPr>
            <a:r>
              <a:rPr lang="zh-CN" altLang="en-US" dirty="0" smtClean="0"/>
              <a:t>阵列处理机的主要特点</a:t>
            </a:r>
            <a:endParaRPr lang="zh-CN" altLang="en-US" dirty="0">
              <a:latin typeface="黑体" pitchFamily="2" charset="-122"/>
            </a:endParaRPr>
          </a:p>
          <a:p>
            <a:pPr>
              <a:buFont typeface="Wingdings" pitchFamily="2" charset="2"/>
              <a:buChar char="l"/>
            </a:pPr>
            <a:endParaRPr lang="zh-CN" altLang="en-US" dirty="0">
              <a:hlinkClick r:id="rId3" action="ppaction://program"/>
            </a:endParaRPr>
          </a:p>
          <a:p>
            <a:endParaRPr lang="en-US" altLang="zh-CN" dirty="0" smtClean="0"/>
          </a:p>
          <a:p>
            <a:pPr marL="342900" lvl="1" indent="-342900">
              <a:buFont typeface="Arial" panose="020B0604020202020204" pitchFamily="34" charset="0"/>
              <a:buChar char="•"/>
            </a:pPr>
            <a:endParaRPr lang="en-US" altLang="zh-CN" dirty="0"/>
          </a:p>
          <a:p>
            <a:pPr>
              <a:buFont typeface="Arial" panose="020B0604020202020204" pitchFamily="34" charset="0"/>
              <a:buChar char="•"/>
            </a:pPr>
            <a:endParaRPr lang="en-US" altLang="zh-CN" dirty="0" smtClean="0">
              <a:latin typeface="宋体" charset="-122"/>
              <a:ea typeface="宋体" charset="-122"/>
            </a:endParaRPr>
          </a:p>
          <a:p>
            <a:pPr>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1694756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·1.</a:t>
            </a:r>
            <a:r>
              <a:rPr lang="zh-CN" altLang="en-US" sz="2400" dirty="0"/>
              <a:t>计算机系统结构基础知识</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en-US" sz="2000" dirty="0" smtClean="0"/>
              <a:t>将</a:t>
            </a:r>
            <a:r>
              <a:rPr lang="zh-CN" altLang="en-US" sz="2000" dirty="0"/>
              <a:t>计算机系统中某一功能的处理速度加快</a:t>
            </a:r>
            <a:r>
              <a:rPr lang="en-US" altLang="zh-CN" sz="2000" dirty="0"/>
              <a:t>10</a:t>
            </a:r>
            <a:r>
              <a:rPr lang="zh-CN" altLang="en-US" sz="2000" dirty="0"/>
              <a:t>倍，但该功能的处理时间仅为整个系统运行时间的</a:t>
            </a:r>
            <a:r>
              <a:rPr lang="en-US" altLang="zh-CN" sz="2000" dirty="0"/>
              <a:t>40%</a:t>
            </a:r>
            <a:r>
              <a:rPr lang="zh-CN" altLang="en-US" sz="2000" dirty="0"/>
              <a:t>，则采用此增强功能方法后，能使整个系统的性能提高多少？ </a:t>
            </a:r>
            <a:endParaRPr lang="en-US" altLang="zh-CN" sz="2000" dirty="0" smtClean="0"/>
          </a:p>
          <a:p>
            <a:pPr marL="0" indent="0">
              <a:buNone/>
            </a:pPr>
            <a:r>
              <a:rPr lang="zh-CN" altLang="en-US" dirty="0">
                <a:solidFill>
                  <a:srgbClr val="FF0000"/>
                </a:solidFill>
              </a:rPr>
              <a:t>解：</a:t>
            </a:r>
            <a:r>
              <a:rPr lang="zh-CN" altLang="en-US" sz="1800" dirty="0">
                <a:solidFill>
                  <a:srgbClr val="FF0000"/>
                </a:solidFill>
              </a:rPr>
              <a:t>可改进比例 </a:t>
            </a:r>
            <a:r>
              <a:rPr lang="en-US" altLang="zh-CN" sz="1800" dirty="0">
                <a:solidFill>
                  <a:srgbClr val="FF0000"/>
                </a:solidFill>
              </a:rPr>
              <a:t>= 40% = 0.4      </a:t>
            </a:r>
            <a:r>
              <a:rPr lang="zh-CN" altLang="en-US" sz="1800" dirty="0">
                <a:solidFill>
                  <a:srgbClr val="FF0000"/>
                </a:solidFill>
              </a:rPr>
              <a:t>部件加速比 </a:t>
            </a:r>
            <a:r>
              <a:rPr lang="en-US" altLang="zh-CN" sz="1800" dirty="0">
                <a:solidFill>
                  <a:srgbClr val="FF0000"/>
                </a:solidFill>
              </a:rPr>
              <a:t>= </a:t>
            </a:r>
            <a:r>
              <a:rPr lang="en-US" altLang="zh-CN" sz="1800" dirty="0" smtClean="0">
                <a:solidFill>
                  <a:srgbClr val="FF0000"/>
                </a:solidFill>
              </a:rPr>
              <a:t>10</a:t>
            </a:r>
          </a:p>
          <a:p>
            <a:pPr marL="0" indent="0">
              <a:buNone/>
            </a:pPr>
            <a:r>
              <a:rPr lang="zh-CN" altLang="zh-CN" sz="1800" dirty="0"/>
              <a:t>根据</a:t>
            </a:r>
            <a:r>
              <a:rPr lang="en-US" altLang="zh-CN" sz="1800" dirty="0"/>
              <a:t>Amdahl</a:t>
            </a:r>
            <a:r>
              <a:rPr lang="zh-CN" altLang="zh-CN" sz="1800" dirty="0"/>
              <a:t>定律可知：</a:t>
            </a:r>
            <a:endParaRPr lang="zh-CN" altLang="en-US" sz="1800" dirty="0">
              <a:solidFill>
                <a:srgbClr val="FF0000"/>
              </a:solidFill>
            </a:endParaRPr>
          </a:p>
          <a:p>
            <a:pPr marL="0" indent="0">
              <a:buNone/>
            </a:pPr>
            <a:r>
              <a:rPr lang="en-US" altLang="zh-CN" sz="2000" dirty="0" smtClean="0"/>
              <a:t> </a:t>
            </a:r>
            <a:endParaRPr lang="zh-CN" altLang="en-US" sz="2000" dirty="0" smtClean="0"/>
          </a:p>
          <a:p>
            <a:endParaRPr lang="zh-CN" altLang="en-US" dirty="0"/>
          </a:p>
        </p:txBody>
      </p:sp>
      <p:sp>
        <p:nvSpPr>
          <p:cNvPr id="2" name="Rectangle 2"/>
          <p:cNvSpPr>
            <a:spLocks noChangeArrowheads="1"/>
          </p:cNvSpPr>
          <p:nvPr/>
        </p:nvSpPr>
        <p:spPr bwMode="auto">
          <a:xfrm>
            <a:off x="1077563" y="3140967"/>
            <a:ext cx="162293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413225250"/>
              </p:ext>
            </p:extLst>
          </p:nvPr>
        </p:nvGraphicFramePr>
        <p:xfrm>
          <a:off x="1077564" y="3140968"/>
          <a:ext cx="4464900" cy="1152128"/>
        </p:xfrm>
        <a:graphic>
          <a:graphicData uri="http://schemas.openxmlformats.org/presentationml/2006/ole">
            <mc:AlternateContent xmlns:mc="http://schemas.openxmlformats.org/markup-compatibility/2006">
              <mc:Choice xmlns:v="urn:schemas-microsoft-com:vml" Requires="v">
                <p:oleObj spid="_x0000_s5483" name="公式" r:id="rId4" imgW="2172643" imgH="559043" progId="Equation.3">
                  <p:embed/>
                </p:oleObj>
              </mc:Choice>
              <mc:Fallback>
                <p:oleObj name="公式" r:id="rId4" imgW="2172643" imgH="559043"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564" y="3140968"/>
                        <a:ext cx="4464900" cy="1152128"/>
                      </a:xfrm>
                      <a:prstGeom prst="rect">
                        <a:avLst/>
                      </a:prstGeom>
                      <a:noFill/>
                    </p:spPr>
                  </p:pic>
                </p:oleObj>
              </mc:Fallback>
            </mc:AlternateContent>
          </a:graphicData>
        </a:graphic>
      </p:graphicFrame>
      <p:sp>
        <p:nvSpPr>
          <p:cNvPr id="4" name="矩形 3"/>
          <p:cNvSpPr/>
          <p:nvPr/>
        </p:nvSpPr>
        <p:spPr>
          <a:xfrm>
            <a:off x="179512" y="4258243"/>
            <a:ext cx="8496944" cy="369332"/>
          </a:xfrm>
          <a:prstGeom prst="rect">
            <a:avLst/>
          </a:prstGeom>
        </p:spPr>
        <p:txBody>
          <a:bodyPr wrap="squar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采用此增强功能方法后，能使整个系统的性能提高到原来的</a:t>
            </a:r>
            <a:r>
              <a:rPr lang="en-US" altLang="zh-CN" kern="100" dirty="0">
                <a:solidFill>
                  <a:srgbClr val="000000"/>
                </a:solidFill>
                <a:latin typeface="Times New Roman" panose="02020603050405020304" pitchFamily="18" charset="0"/>
              </a:rPr>
              <a:t>1.5625</a:t>
            </a:r>
            <a:r>
              <a:rPr lang="zh-CN" altLang="zh-CN" kern="100" dirty="0">
                <a:solidFill>
                  <a:srgbClr val="000000"/>
                </a:solidFill>
                <a:latin typeface="Times New Roman" panose="02020603050405020304" pitchFamily="18" charset="0"/>
                <a:cs typeface="Times New Roman" panose="02020603050405020304" pitchFamily="18" charset="0"/>
              </a:rPr>
              <a:t>倍。</a:t>
            </a:r>
            <a:endParaRPr lang="zh-CN" altLang="en-US" dirty="0"/>
          </a:p>
        </p:txBody>
      </p:sp>
    </p:spTree>
    <p:extLst>
      <p:ext uri="{BB962C8B-B14F-4D97-AF65-F5344CB8AC3E}">
        <p14:creationId xmlns:p14="http://schemas.microsoft.com/office/powerpoint/2010/main" val="13167567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a:t>·7.</a:t>
            </a:r>
            <a:r>
              <a:rPr lang="zh-CN" altLang="en-US" sz="2400" dirty="0"/>
              <a:t>机群系统</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5723247"/>
          </a:xfrm>
        </p:spPr>
        <p:txBody>
          <a:bodyPr>
            <a:normAutofit/>
          </a:bodyPr>
          <a:lstStyle/>
          <a:p>
            <a:pPr marL="0" indent="0">
              <a:buNone/>
            </a:pPr>
            <a:r>
              <a:rPr lang="zh-CN" altLang="en-US" dirty="0" smtClean="0">
                <a:solidFill>
                  <a:srgbClr val="FF0000"/>
                </a:solidFill>
              </a:rPr>
              <a:t>主要的概念</a:t>
            </a:r>
            <a:endParaRPr lang="en-US" altLang="zh-CN" dirty="0">
              <a:latin typeface="黑体" pitchFamily="2" charset="-122"/>
            </a:endParaRPr>
          </a:p>
          <a:p>
            <a:pPr>
              <a:buFont typeface="Wingdings" pitchFamily="2" charset="2"/>
              <a:buChar char="l"/>
            </a:pPr>
            <a:r>
              <a:rPr lang="zh-CN" altLang="en-US" dirty="0" smtClean="0">
                <a:latin typeface="黑体" pitchFamily="2" charset="-122"/>
              </a:rPr>
              <a:t>什么是机群</a:t>
            </a:r>
            <a:r>
              <a:rPr lang="zh-CN" altLang="en-US" dirty="0">
                <a:latin typeface="黑体" pitchFamily="2" charset="-122"/>
              </a:rPr>
              <a:t>（</a:t>
            </a:r>
            <a:r>
              <a:rPr lang="en-US" altLang="zh-CN" dirty="0">
                <a:latin typeface="黑体" pitchFamily="2" charset="-122"/>
              </a:rPr>
              <a:t>Cluster of Workstations</a:t>
            </a:r>
            <a:r>
              <a:rPr lang="zh-CN" altLang="en-US" dirty="0" smtClean="0">
                <a:latin typeface="黑体" pitchFamily="2" charset="-122"/>
              </a:rPr>
              <a:t>）？</a:t>
            </a:r>
            <a:endParaRPr lang="zh-CN" altLang="en-US" dirty="0">
              <a:latin typeface="黑体" pitchFamily="2" charset="-122"/>
            </a:endParaRPr>
          </a:p>
          <a:p>
            <a:pPr>
              <a:buFont typeface="Wingdings" pitchFamily="2" charset="2"/>
              <a:buChar char="l"/>
            </a:pPr>
            <a:r>
              <a:rPr lang="en-US" altLang="zh-CN" dirty="0">
                <a:latin typeface="黑体" pitchFamily="2" charset="-122"/>
              </a:rPr>
              <a:t>SSI</a:t>
            </a:r>
            <a:r>
              <a:rPr lang="zh-CN" altLang="en-US" dirty="0">
                <a:latin typeface="黑体" pitchFamily="2" charset="-122"/>
              </a:rPr>
              <a:t>包含四重</a:t>
            </a:r>
            <a:r>
              <a:rPr lang="zh-CN" altLang="en-US" dirty="0" smtClean="0">
                <a:latin typeface="黑体" pitchFamily="2" charset="-122"/>
              </a:rPr>
              <a:t>含义？</a:t>
            </a:r>
            <a:endParaRPr lang="en-US" altLang="zh-CN" dirty="0" smtClean="0">
              <a:latin typeface="黑体" pitchFamily="2" charset="-122"/>
            </a:endParaRPr>
          </a:p>
          <a:p>
            <a:pPr>
              <a:buFont typeface="Wingdings" pitchFamily="2" charset="2"/>
              <a:buChar char="l"/>
            </a:pPr>
            <a:r>
              <a:rPr lang="en-US" altLang="zh-CN" dirty="0" smtClean="0">
                <a:latin typeface="黑体" pitchFamily="2" charset="-122"/>
              </a:rPr>
              <a:t>Beowulf</a:t>
            </a:r>
            <a:r>
              <a:rPr lang="zh-CN" altLang="en-US" dirty="0" smtClean="0">
                <a:latin typeface="黑体" pitchFamily="2" charset="-122"/>
              </a:rPr>
              <a:t>机群的主要特点</a:t>
            </a:r>
            <a:endParaRPr lang="zh-CN" altLang="en-US" dirty="0">
              <a:latin typeface="黑体" pitchFamily="2" charset="-122"/>
            </a:endParaRPr>
          </a:p>
          <a:p>
            <a:pPr>
              <a:buFont typeface="Wingdings" pitchFamily="2" charset="2"/>
              <a:buChar char="l"/>
            </a:pPr>
            <a:endParaRPr lang="zh-CN" altLang="en-US" dirty="0">
              <a:latin typeface="黑体" pitchFamily="2" charset="-122"/>
            </a:endParaRPr>
          </a:p>
          <a:p>
            <a:pPr>
              <a:buFont typeface="Wingdings" pitchFamily="2" charset="2"/>
              <a:buChar char="l"/>
            </a:pPr>
            <a:endParaRPr lang="zh-CN" altLang="en-US" dirty="0">
              <a:hlinkClick r:id="rId3" action="ppaction://program"/>
            </a:endParaRPr>
          </a:p>
          <a:p>
            <a:endParaRPr lang="en-US" altLang="zh-CN" dirty="0" smtClean="0"/>
          </a:p>
          <a:p>
            <a:pPr marL="342900" lvl="1" indent="-342900">
              <a:buFont typeface="Arial" panose="020B0604020202020204" pitchFamily="34" charset="0"/>
              <a:buChar char="•"/>
            </a:pPr>
            <a:endParaRPr lang="en-US" altLang="zh-CN" dirty="0"/>
          </a:p>
          <a:p>
            <a:pPr>
              <a:buFont typeface="Arial" panose="020B0604020202020204" pitchFamily="34" charset="0"/>
              <a:buChar char="•"/>
            </a:pPr>
            <a:endParaRPr lang="en-US" altLang="zh-CN" dirty="0" smtClean="0">
              <a:latin typeface="宋体" charset="-122"/>
              <a:ea typeface="宋体" charset="-122"/>
            </a:endParaRPr>
          </a:p>
          <a:p>
            <a:pPr>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37600380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a:t>·8.</a:t>
            </a:r>
            <a:r>
              <a:rPr lang="zh-CN" altLang="en-US" sz="2400" dirty="0"/>
              <a:t>多处理机</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5723247"/>
          </a:xfrm>
        </p:spPr>
        <p:txBody>
          <a:bodyPr>
            <a:normAutofit/>
          </a:bodyPr>
          <a:lstStyle/>
          <a:p>
            <a:pPr marL="0" indent="0">
              <a:buNone/>
            </a:pPr>
            <a:r>
              <a:rPr lang="zh-CN" altLang="en-US" dirty="0" smtClean="0">
                <a:solidFill>
                  <a:srgbClr val="FF0000"/>
                </a:solidFill>
              </a:rPr>
              <a:t>主要的概念</a:t>
            </a:r>
            <a:endParaRPr lang="en-US" altLang="zh-CN" dirty="0">
              <a:latin typeface="黑体" pitchFamily="2" charset="-122"/>
            </a:endParaRPr>
          </a:p>
          <a:p>
            <a:pPr>
              <a:buFont typeface="Wingdings" pitchFamily="2" charset="2"/>
              <a:buChar char="l"/>
            </a:pPr>
            <a:r>
              <a:rPr lang="zh-CN" altLang="en-US" dirty="0" smtClean="0">
                <a:latin typeface="黑体" pitchFamily="2" charset="-122"/>
              </a:rPr>
              <a:t>什么是缓存一致性？</a:t>
            </a:r>
            <a:endParaRPr lang="en-US" altLang="zh-CN" dirty="0" smtClean="0">
              <a:latin typeface="黑体" pitchFamily="2" charset="-122"/>
            </a:endParaRPr>
          </a:p>
          <a:p>
            <a:pPr>
              <a:buFont typeface="Wingdings" pitchFamily="2" charset="2"/>
              <a:buChar char="l"/>
            </a:pPr>
            <a:r>
              <a:rPr lang="zh-CN" altLang="en-US" dirty="0"/>
              <a:t>共享</a:t>
            </a:r>
            <a:r>
              <a:rPr lang="en-US" altLang="zh-CN" dirty="0"/>
              <a:t>Cache</a:t>
            </a:r>
            <a:r>
              <a:rPr lang="zh-CN" altLang="en-US" dirty="0"/>
              <a:t>的两种更新</a:t>
            </a:r>
            <a:r>
              <a:rPr lang="zh-CN" altLang="en-US" dirty="0" smtClean="0"/>
              <a:t>协议？</a:t>
            </a:r>
            <a:endParaRPr lang="zh-CN" altLang="en-US" dirty="0">
              <a:latin typeface="黑体" pitchFamily="2" charset="-122"/>
            </a:endParaRPr>
          </a:p>
          <a:p>
            <a:pPr>
              <a:buFont typeface="Wingdings" pitchFamily="2" charset="2"/>
              <a:buChar char="l"/>
            </a:pPr>
            <a:endParaRPr lang="zh-CN" altLang="en-US" dirty="0">
              <a:hlinkClick r:id="rId3" action="ppaction://program"/>
            </a:endParaRPr>
          </a:p>
          <a:p>
            <a:endParaRPr lang="en-US" altLang="zh-CN" dirty="0" smtClean="0"/>
          </a:p>
          <a:p>
            <a:pPr marL="342900" lvl="1" indent="-342900">
              <a:buFont typeface="Arial" panose="020B0604020202020204" pitchFamily="34" charset="0"/>
              <a:buChar char="•"/>
            </a:pPr>
            <a:endParaRPr lang="en-US" altLang="zh-CN" dirty="0"/>
          </a:p>
          <a:p>
            <a:pPr>
              <a:buFont typeface="Arial" panose="020B0604020202020204" pitchFamily="34" charset="0"/>
              <a:buChar char="•"/>
            </a:pPr>
            <a:endParaRPr lang="en-US" altLang="zh-CN" dirty="0" smtClean="0">
              <a:latin typeface="宋体" charset="-122"/>
              <a:ea typeface="宋体" charset="-122"/>
            </a:endParaRPr>
          </a:p>
          <a:p>
            <a:pPr>
              <a:buFont typeface="Arial" panose="020B0604020202020204" pitchFamily="34" charset="0"/>
              <a:buChar char="•"/>
            </a:pPr>
            <a:endParaRPr lang="en-US" altLang="zh-CN" dirty="0" smtClean="0"/>
          </a:p>
        </p:txBody>
      </p:sp>
      <p:sp>
        <p:nvSpPr>
          <p:cNvPr id="5" name="Rectangle 3" descr="Rectangle: Click to edit Master text styles&#10;Second level&#10;Third level&#10;Fourth level&#10;Fifth level"/>
          <p:cNvSpPr txBox="1">
            <a:spLocks noChangeArrowheads="1"/>
          </p:cNvSpPr>
          <p:nvPr/>
        </p:nvSpPr>
        <p:spPr>
          <a:xfrm>
            <a:off x="107504" y="2583600"/>
            <a:ext cx="8856984" cy="3581704"/>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1pPr>
            <a:lvl2pPr marL="742950" indent="-28575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panose="020F0502020204030204" pitchFamily="34" charset="0"/>
              <a:buChar char="•"/>
              <a:defRPr sz="2800" b="1" u="none" kern="1200" baseline="0">
                <a:solidFill>
                  <a:schemeClr val="tx1"/>
                </a:solidFill>
                <a:latin typeface="+mn-lt"/>
                <a:ea typeface="+mn-ea"/>
                <a:cs typeface="+mn-cs"/>
              </a:defRPr>
            </a:lvl3pPr>
            <a:lvl4pPr marL="16002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4pPr>
            <a:lvl5pPr marL="2057400" indent="-228600" algn="l" defTabSz="914400" rtl="0" eaLnBrk="1" latinLnBrk="0" hangingPunct="1">
              <a:spcBef>
                <a:spcPct val="20000"/>
              </a:spcBef>
              <a:buFont typeface="Calibri" panose="020F0502020204030204" pitchFamily="34"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en-US" altLang="zh-CN" sz="4500" dirty="0"/>
              <a:t>Cache</a:t>
            </a:r>
            <a:r>
              <a:rPr lang="zh-CN" altLang="en-US" sz="4500" dirty="0"/>
              <a:t>一致性协议的两大类</a:t>
            </a:r>
          </a:p>
          <a:p>
            <a:pPr marL="1085850" lvl="1" indent="-457200">
              <a:buFont typeface="Wingdings" pitchFamily="2" charset="2"/>
              <a:buNone/>
            </a:pPr>
            <a:r>
              <a:rPr lang="zh-CN" altLang="en-US" dirty="0" smtClean="0"/>
              <a:t>     在多个处理器中用来维护一致性的协议。</a:t>
            </a:r>
          </a:p>
          <a:p>
            <a:pPr marL="1085850" lvl="1" indent="-457200"/>
            <a:r>
              <a:rPr lang="zh-CN" altLang="en-US" dirty="0" smtClean="0">
                <a:solidFill>
                  <a:srgbClr val="D60093"/>
                </a:solidFill>
              </a:rPr>
              <a:t>关键：</a:t>
            </a:r>
            <a:r>
              <a:rPr lang="zh-CN" altLang="en-US" dirty="0" smtClean="0"/>
              <a:t>跟踪记录共享数据块的状态 </a:t>
            </a:r>
          </a:p>
          <a:p>
            <a:pPr marL="1085850" lvl="1" indent="-457200"/>
            <a:r>
              <a:rPr lang="zh-CN" altLang="en-US" dirty="0" smtClean="0">
                <a:solidFill>
                  <a:srgbClr val="D60093"/>
                </a:solidFill>
              </a:rPr>
              <a:t>两类协议</a:t>
            </a:r>
            <a:r>
              <a:rPr lang="zh-CN" altLang="en-US" dirty="0" smtClean="0"/>
              <a:t>（采用不同的共享数据状态跟踪技术）</a:t>
            </a:r>
          </a:p>
          <a:p>
            <a:pPr lvl="2"/>
            <a:r>
              <a:rPr lang="zh-CN" altLang="en-US" dirty="0" smtClean="0">
                <a:solidFill>
                  <a:srgbClr val="FF0000"/>
                </a:solidFill>
                <a:latin typeface="宋体" charset="-122"/>
              </a:rPr>
              <a:t>目录法</a:t>
            </a:r>
            <a:r>
              <a:rPr lang="zh-CN" altLang="en-US" dirty="0" smtClean="0">
                <a:latin typeface="宋体" charset="-122"/>
              </a:rPr>
              <a:t>（</a:t>
            </a:r>
            <a:r>
              <a:rPr lang="en-US" altLang="zh-CN" dirty="0" smtClean="0">
                <a:latin typeface="宋体" charset="-122"/>
              </a:rPr>
              <a:t>directory</a:t>
            </a:r>
            <a:r>
              <a:rPr lang="zh-CN" altLang="en-US" dirty="0" smtClean="0">
                <a:latin typeface="宋体" charset="-122"/>
              </a:rPr>
              <a:t>）</a:t>
            </a:r>
          </a:p>
          <a:p>
            <a:pPr lvl="2">
              <a:buFont typeface="Wingdings" pitchFamily="2" charset="2"/>
              <a:buNone/>
            </a:pPr>
            <a:r>
              <a:rPr lang="zh-CN" altLang="en-US" dirty="0" smtClean="0">
                <a:latin typeface="宋体" charset="-122"/>
              </a:rPr>
              <a:t>     物理存储器中共享数据块的状态及相关信息均被保存在一个称为目录的地方。</a:t>
            </a:r>
          </a:p>
          <a:p>
            <a:pPr lvl="2"/>
            <a:r>
              <a:rPr lang="zh-CN" altLang="en-US" dirty="0" smtClean="0">
                <a:solidFill>
                  <a:srgbClr val="FF0000"/>
                </a:solidFill>
                <a:latin typeface="宋体" charset="-122"/>
              </a:rPr>
              <a:t>监听法</a:t>
            </a:r>
            <a:r>
              <a:rPr lang="zh-CN" altLang="en-US" dirty="0" smtClean="0">
                <a:latin typeface="宋体" charset="-122"/>
              </a:rPr>
              <a:t>（</a:t>
            </a:r>
            <a:r>
              <a:rPr lang="en-US" altLang="zh-CN" dirty="0" smtClean="0">
                <a:latin typeface="宋体" charset="-122"/>
              </a:rPr>
              <a:t>snooping</a:t>
            </a:r>
            <a:r>
              <a:rPr lang="zh-CN" altLang="en-US" dirty="0" smtClean="0">
                <a:latin typeface="宋体" charset="-122"/>
              </a:rPr>
              <a:t>）</a:t>
            </a:r>
          </a:p>
          <a:p>
            <a:pPr lvl="3"/>
            <a:r>
              <a:rPr lang="zh-CN" altLang="en-US" dirty="0" smtClean="0">
                <a:solidFill>
                  <a:srgbClr val="000000"/>
                </a:solidFill>
                <a:latin typeface="宋体" charset="-122"/>
              </a:rPr>
              <a:t>每个</a:t>
            </a:r>
            <a:r>
              <a:rPr lang="en-US" altLang="zh-CN" dirty="0" smtClean="0">
                <a:solidFill>
                  <a:srgbClr val="000000"/>
                </a:solidFill>
                <a:latin typeface="宋体" charset="-122"/>
              </a:rPr>
              <a:t>Cache</a:t>
            </a:r>
            <a:r>
              <a:rPr lang="zh-CN" altLang="en-US" dirty="0" smtClean="0">
                <a:solidFill>
                  <a:srgbClr val="000000"/>
                </a:solidFill>
                <a:latin typeface="宋体" charset="-122"/>
              </a:rPr>
              <a:t>除了包含物理存储器中块的数据副本之外，也保存着各个块的共享状态信息。</a:t>
            </a:r>
            <a:endParaRPr lang="en-US" altLang="zh-CN" dirty="0" smtClean="0">
              <a:solidFill>
                <a:srgbClr val="000000"/>
              </a:solidFill>
              <a:latin typeface="宋体" charset="-122"/>
            </a:endParaRPr>
          </a:p>
          <a:p>
            <a:pPr lvl="3"/>
            <a:r>
              <a:rPr lang="en-US" altLang="zh-CN" dirty="0">
                <a:solidFill>
                  <a:srgbClr val="000000"/>
                </a:solidFill>
                <a:latin typeface="黑体" pitchFamily="2" charset="-122"/>
              </a:rPr>
              <a:t>Cache</a:t>
            </a:r>
            <a:r>
              <a:rPr lang="zh-CN" altLang="en-US" dirty="0">
                <a:solidFill>
                  <a:srgbClr val="000000"/>
                </a:solidFill>
                <a:latin typeface="黑体" pitchFamily="2" charset="-122"/>
              </a:rPr>
              <a:t>通常连在共享存储器的总线上，各个</a:t>
            </a:r>
            <a:r>
              <a:rPr lang="en-US" altLang="zh-CN" dirty="0">
                <a:solidFill>
                  <a:srgbClr val="000000"/>
                </a:solidFill>
                <a:latin typeface="黑体" pitchFamily="2" charset="-122"/>
              </a:rPr>
              <a:t>Cache</a:t>
            </a:r>
            <a:r>
              <a:rPr lang="zh-CN" altLang="en-US" dirty="0">
                <a:solidFill>
                  <a:srgbClr val="000000"/>
                </a:solidFill>
                <a:latin typeface="黑体" pitchFamily="2" charset="-122"/>
              </a:rPr>
              <a:t>控制器通过监听总线来判断它们是否有总线上请求的数据块。</a:t>
            </a:r>
            <a:r>
              <a:rPr lang="zh-CN" altLang="en-US" dirty="0">
                <a:latin typeface="黑体" pitchFamily="2" charset="-122"/>
              </a:rPr>
              <a:t> </a:t>
            </a:r>
            <a:endParaRPr lang="zh-CN" altLang="en-US" dirty="0" smtClean="0">
              <a:latin typeface="宋体" charset="-122"/>
              <a:ea typeface="宋体" charset="-122"/>
            </a:endParaRPr>
          </a:p>
          <a:p>
            <a:pPr marL="457200" indent="-457200"/>
            <a:endParaRPr lang="en-US" altLang="zh-CN" dirty="0"/>
          </a:p>
        </p:txBody>
      </p:sp>
    </p:spTree>
    <p:extLst>
      <p:ext uri="{BB962C8B-B14F-4D97-AF65-F5344CB8AC3E}">
        <p14:creationId xmlns:p14="http://schemas.microsoft.com/office/powerpoint/2010/main" val="7671617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sz="7200" dirty="0" smtClean="0"/>
              <a:t>谢谢！</a:t>
            </a:r>
            <a:endParaRPr lang="zh-CN" altLang="en-US" sz="7200" dirty="0"/>
          </a:p>
        </p:txBody>
      </p:sp>
      <p:sp>
        <p:nvSpPr>
          <p:cNvPr id="8" name="文本占位符 7"/>
          <p:cNvSpPr>
            <a:spLocks noGrp="1"/>
          </p:cNvSpPr>
          <p:nvPr>
            <p:ph type="body" sz="quarter" idx="11"/>
          </p:nvPr>
        </p:nvSpPr>
        <p:spPr/>
        <p:txBody>
          <a:bodyPr>
            <a:normAutofit/>
          </a:bodyPr>
          <a:lstStyle/>
          <a:p>
            <a:r>
              <a:rPr lang="zh-CN" altLang="en-US" sz="7200" dirty="0">
                <a:solidFill>
                  <a:schemeClr val="tx1"/>
                </a:solidFill>
              </a:rPr>
              <a:t>祝同学们考得好分数</a:t>
            </a:r>
          </a:p>
        </p:txBody>
      </p:sp>
      <p:sp>
        <p:nvSpPr>
          <p:cNvPr id="4" name="日期占位符 3"/>
          <p:cNvSpPr>
            <a:spLocks noGrp="1"/>
          </p:cNvSpPr>
          <p:nvPr>
            <p:ph type="dt" sz="half" idx="4294967295"/>
          </p:nvPr>
        </p:nvSpPr>
        <p:spPr>
          <a:xfrm>
            <a:off x="0" y="6356350"/>
            <a:ext cx="1090613" cy="365125"/>
          </a:xfrm>
        </p:spPr>
        <p:txBody>
          <a:bodyPr/>
          <a:lstStyle/>
          <a:p>
            <a:fld id="{CE2B95E9-BC0F-41B9-8226-3DC75B818C2B}" type="datetime5">
              <a:rPr lang="en-US" smtClean="0"/>
              <a:t>9-Jun-17</a:t>
            </a:fld>
            <a:endParaRPr lang="de-DE" dirty="0"/>
          </a:p>
        </p:txBody>
      </p:sp>
      <p:sp>
        <p:nvSpPr>
          <p:cNvPr id="5" name="页脚占位符 4"/>
          <p:cNvSpPr>
            <a:spLocks noGrp="1"/>
          </p:cNvSpPr>
          <p:nvPr>
            <p:ph type="ftr" sz="quarter" idx="4294967295"/>
          </p:nvPr>
        </p:nvSpPr>
        <p:spPr>
          <a:xfrm>
            <a:off x="1547664" y="6356350"/>
            <a:ext cx="5759450" cy="365125"/>
          </a:xfrm>
        </p:spPr>
        <p:txBody>
          <a:bodyPr/>
          <a:lstStyle/>
          <a:p>
            <a:r>
              <a:rPr lang="zh-CN" altLang="en-US" smtClean="0"/>
              <a:t>北京邮电大学计算机学院体系结构中心</a:t>
            </a:r>
            <a:endParaRPr lang="de-DE" dirty="0"/>
          </a:p>
        </p:txBody>
      </p:sp>
      <p:sp>
        <p:nvSpPr>
          <p:cNvPr id="6" name="灯片编号占位符 5"/>
          <p:cNvSpPr>
            <a:spLocks noGrp="1"/>
          </p:cNvSpPr>
          <p:nvPr>
            <p:ph type="sldNum" sz="quarter" idx="4294967295"/>
          </p:nvPr>
        </p:nvSpPr>
        <p:spPr>
          <a:xfrm>
            <a:off x="8053388" y="6356350"/>
            <a:ext cx="1090612" cy="365125"/>
          </a:xfrm>
        </p:spPr>
        <p:txBody>
          <a:bodyPr/>
          <a:lstStyle/>
          <a:p>
            <a:fld id="{D1628BF6-67F0-405E-B297-68D77A67C46A}" type="slidenum">
              <a:rPr lang="de-DE" smtClean="0"/>
              <a:pPr/>
              <a:t>71</a:t>
            </a:fld>
            <a:endParaRPr lang="de-DE"/>
          </a:p>
        </p:txBody>
      </p:sp>
    </p:spTree>
    <p:extLst>
      <p:ext uri="{BB962C8B-B14F-4D97-AF65-F5344CB8AC3E}">
        <p14:creationId xmlns:p14="http://schemas.microsoft.com/office/powerpoint/2010/main" val="2435297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·1.</a:t>
            </a:r>
            <a:r>
              <a:rPr lang="zh-CN" altLang="en-US" sz="2400" dirty="0"/>
              <a:t>计算机系统结构基础知识</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en-US" sz="2000" dirty="0"/>
              <a:t>计算机系统中有三个部件可以改进，这三个部件的部件加速比</a:t>
            </a:r>
            <a:r>
              <a:rPr lang="zh-CN" altLang="en-US" sz="2000" dirty="0" smtClean="0"/>
              <a:t>为：</a:t>
            </a:r>
            <a:endParaRPr lang="en-US" altLang="zh-CN" sz="2000" dirty="0" smtClean="0"/>
          </a:p>
          <a:p>
            <a:pPr marL="0" indent="0">
              <a:buNone/>
            </a:pPr>
            <a:r>
              <a:rPr lang="en-US" altLang="zh-CN" sz="2000" dirty="0" smtClean="0"/>
              <a:t>                         </a:t>
            </a:r>
            <a:r>
              <a:rPr lang="zh-CN" altLang="zh-CN" sz="2000" dirty="0" smtClean="0"/>
              <a:t>部件</a:t>
            </a:r>
            <a:r>
              <a:rPr lang="zh-CN" altLang="zh-CN" sz="2000" dirty="0"/>
              <a:t>加速比</a:t>
            </a:r>
            <a:r>
              <a:rPr lang="en-US" altLang="zh-CN" sz="2000" baseline="-25000" dirty="0"/>
              <a:t>1</a:t>
            </a:r>
            <a:r>
              <a:rPr lang="en-US" altLang="zh-CN" sz="2000" dirty="0"/>
              <a:t>=30</a:t>
            </a:r>
            <a:r>
              <a:rPr lang="zh-CN" altLang="zh-CN" sz="2000" dirty="0"/>
              <a:t>；</a:t>
            </a:r>
            <a:r>
              <a:rPr lang="en-US" altLang="zh-CN" sz="2000" dirty="0"/>
              <a:t>   </a:t>
            </a:r>
            <a:r>
              <a:rPr lang="zh-CN" altLang="zh-CN" sz="2000" dirty="0"/>
              <a:t>部件加速比</a:t>
            </a:r>
            <a:r>
              <a:rPr lang="en-US" altLang="zh-CN" sz="2000" baseline="-25000" dirty="0"/>
              <a:t>2</a:t>
            </a:r>
            <a:r>
              <a:rPr lang="en-US" altLang="zh-CN" sz="2000" dirty="0"/>
              <a:t>=20</a:t>
            </a:r>
            <a:r>
              <a:rPr lang="zh-CN" altLang="zh-CN" sz="2000" dirty="0"/>
              <a:t>；</a:t>
            </a:r>
            <a:r>
              <a:rPr lang="en-US" altLang="zh-CN" sz="2000" dirty="0"/>
              <a:t>  </a:t>
            </a:r>
            <a:r>
              <a:rPr lang="zh-CN" altLang="zh-CN" sz="2000" dirty="0"/>
              <a:t>部件加速比</a:t>
            </a:r>
            <a:r>
              <a:rPr lang="en-US" altLang="zh-CN" sz="2000" baseline="-25000" dirty="0"/>
              <a:t>3</a:t>
            </a:r>
            <a:r>
              <a:rPr lang="en-US" altLang="zh-CN" sz="2000" dirty="0"/>
              <a:t>=10</a:t>
            </a:r>
            <a:endParaRPr lang="zh-CN" altLang="zh-CN" sz="2000" dirty="0"/>
          </a:p>
          <a:p>
            <a:pPr marL="0" lvl="0" indent="0">
              <a:buNone/>
            </a:pPr>
            <a:r>
              <a:rPr lang="en-US" altLang="zh-CN" sz="2000" dirty="0" smtClean="0"/>
              <a:t>(1) </a:t>
            </a:r>
            <a:r>
              <a:rPr lang="zh-CN" altLang="zh-CN" sz="2000" dirty="0" smtClean="0"/>
              <a:t>如果</a:t>
            </a:r>
            <a:r>
              <a:rPr lang="zh-CN" altLang="zh-CN" sz="2000" dirty="0"/>
              <a:t>部件</a:t>
            </a:r>
            <a:r>
              <a:rPr lang="en-US" altLang="zh-CN" sz="2000" dirty="0"/>
              <a:t>1</a:t>
            </a:r>
            <a:r>
              <a:rPr lang="zh-CN" altLang="zh-CN" sz="2000" dirty="0"/>
              <a:t>和部件</a:t>
            </a:r>
            <a:r>
              <a:rPr lang="en-US" altLang="zh-CN" sz="2000" dirty="0"/>
              <a:t>2</a:t>
            </a:r>
            <a:r>
              <a:rPr lang="zh-CN" altLang="zh-CN" sz="2000" dirty="0"/>
              <a:t>的可改进比例均为</a:t>
            </a:r>
            <a:r>
              <a:rPr lang="en-US" altLang="zh-CN" sz="2000" dirty="0"/>
              <a:t>30%</a:t>
            </a:r>
            <a:r>
              <a:rPr lang="zh-CN" altLang="zh-CN" sz="2000" dirty="0"/>
              <a:t>，那么当部件</a:t>
            </a:r>
            <a:r>
              <a:rPr lang="en-US" altLang="zh-CN" sz="2000" dirty="0"/>
              <a:t>3</a:t>
            </a:r>
            <a:r>
              <a:rPr lang="zh-CN" altLang="zh-CN" sz="2000" dirty="0"/>
              <a:t>的可改进比例为多少时，系统加速比才可以达到</a:t>
            </a:r>
            <a:r>
              <a:rPr lang="en-US" altLang="zh-CN" sz="2000" dirty="0"/>
              <a:t>10</a:t>
            </a:r>
            <a:r>
              <a:rPr lang="zh-CN" altLang="zh-CN" sz="2000" dirty="0"/>
              <a:t>？</a:t>
            </a:r>
          </a:p>
          <a:p>
            <a:pPr marL="0" indent="0">
              <a:buNone/>
            </a:pPr>
            <a:r>
              <a:rPr lang="en-US" altLang="zh-CN" sz="2000" dirty="0" smtClean="0"/>
              <a:t>(2) </a:t>
            </a:r>
            <a:r>
              <a:rPr lang="zh-CN" altLang="zh-CN" sz="2000" dirty="0" smtClean="0"/>
              <a:t>如果</a:t>
            </a:r>
            <a:r>
              <a:rPr lang="zh-CN" altLang="zh-CN" sz="2000" dirty="0"/>
              <a:t>三个部件的可改进比例分别为</a:t>
            </a:r>
            <a:r>
              <a:rPr lang="en-US" altLang="zh-CN" sz="2000" dirty="0"/>
              <a:t>30%</a:t>
            </a:r>
            <a:r>
              <a:rPr lang="zh-CN" altLang="zh-CN" sz="2000" dirty="0"/>
              <a:t>、</a:t>
            </a:r>
            <a:r>
              <a:rPr lang="en-US" altLang="zh-CN" sz="2000" dirty="0"/>
              <a:t>30%</a:t>
            </a:r>
            <a:r>
              <a:rPr lang="zh-CN" altLang="zh-CN" sz="2000" dirty="0"/>
              <a:t>和</a:t>
            </a:r>
            <a:r>
              <a:rPr lang="en-US" altLang="zh-CN" sz="2000" dirty="0"/>
              <a:t>20%</a:t>
            </a:r>
            <a:r>
              <a:rPr lang="zh-CN" altLang="zh-CN" sz="2000" dirty="0"/>
              <a:t>，三个部件同时改进，那么系统中不可加速部分的执行时间在总执行时间中占的比例是多少？</a:t>
            </a:r>
            <a:r>
              <a:rPr lang="en-US" altLang="zh-CN" sz="2000" dirty="0" smtClean="0"/>
              <a:t> </a:t>
            </a:r>
          </a:p>
          <a:p>
            <a:pPr marL="0" indent="0">
              <a:buNone/>
            </a:pPr>
            <a:r>
              <a:rPr lang="zh-CN" altLang="en-US" dirty="0">
                <a:solidFill>
                  <a:srgbClr val="FF0000"/>
                </a:solidFill>
              </a:rPr>
              <a:t>解：</a:t>
            </a:r>
            <a:r>
              <a:rPr lang="zh-CN" altLang="en-US" sz="2000" dirty="0"/>
              <a:t>（</a:t>
            </a:r>
            <a:r>
              <a:rPr lang="en-US" altLang="zh-CN" sz="2000" dirty="0"/>
              <a:t>1</a:t>
            </a:r>
            <a:r>
              <a:rPr lang="zh-CN" altLang="en-US" sz="2000" dirty="0"/>
              <a:t>）在多个部件可改进情况下，</a:t>
            </a:r>
            <a:r>
              <a:rPr lang="en-US" altLang="zh-CN" sz="2000" dirty="0"/>
              <a:t>Amdahl</a:t>
            </a:r>
            <a:r>
              <a:rPr lang="zh-CN" altLang="en-US" sz="2000" dirty="0"/>
              <a:t>定理的扩展：</a:t>
            </a:r>
          </a:p>
          <a:p>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770783139"/>
              </p:ext>
            </p:extLst>
          </p:nvPr>
        </p:nvGraphicFramePr>
        <p:xfrm>
          <a:off x="2483768" y="3717032"/>
          <a:ext cx="2548837" cy="1080120"/>
        </p:xfrm>
        <a:graphic>
          <a:graphicData uri="http://schemas.openxmlformats.org/presentationml/2006/ole">
            <mc:AlternateContent xmlns:mc="http://schemas.openxmlformats.org/markup-compatibility/2006">
              <mc:Choice xmlns:v="urn:schemas-microsoft-com:vml" Requires="v">
                <p:oleObj spid="_x0000_s6844" name="公式" r:id="rId4" imgW="1320800" imgH="558800" progId="Equation.3">
                  <p:embed/>
                </p:oleObj>
              </mc:Choice>
              <mc:Fallback>
                <p:oleObj name="公式" r:id="rId4" imgW="1320800" imgH="5588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3717032"/>
                        <a:ext cx="2548837" cy="1080120"/>
                      </a:xfrm>
                      <a:prstGeom prst="rect">
                        <a:avLst/>
                      </a:prstGeom>
                      <a:noFill/>
                    </p:spPr>
                  </p:pic>
                </p:oleObj>
              </mc:Fallback>
            </mc:AlternateContent>
          </a:graphicData>
        </a:graphic>
      </p:graphicFrame>
      <p:sp>
        <p:nvSpPr>
          <p:cNvPr id="4" name="矩形 3"/>
          <p:cNvSpPr/>
          <p:nvPr/>
        </p:nvSpPr>
        <p:spPr>
          <a:xfrm>
            <a:off x="683568" y="4653136"/>
            <a:ext cx="7200800" cy="369332"/>
          </a:xfrm>
          <a:prstGeom prst="rect">
            <a:avLst/>
          </a:prstGeom>
        </p:spPr>
        <p:txBody>
          <a:bodyPr wrap="squar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已知</a:t>
            </a:r>
            <a:r>
              <a:rPr lang="en-US" altLang="zh-CN" kern="100" dirty="0">
                <a:latin typeface="Times New Roman" panose="02020603050405020304" pitchFamily="18" charset="0"/>
              </a:rPr>
              <a:t>S</a:t>
            </a:r>
            <a:r>
              <a:rPr lang="en-US" altLang="zh-CN" kern="100" baseline="-25000" dirty="0">
                <a:latin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30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S</a:t>
            </a:r>
            <a:r>
              <a:rPr lang="en-US" altLang="zh-CN" kern="100" baseline="-25000" dirty="0">
                <a:latin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20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S</a:t>
            </a:r>
            <a:r>
              <a:rPr lang="en-US" altLang="zh-CN" kern="100" baseline="-25000" dirty="0">
                <a:latin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10</a:t>
            </a:r>
            <a:r>
              <a:rPr lang="zh-CN"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rPr>
              <a:t>S</a:t>
            </a:r>
            <a:r>
              <a:rPr lang="en-US" altLang="zh-CN" kern="100" baseline="-25000" dirty="0" err="1">
                <a:latin typeface="Times New Roman" panose="02020603050405020304" pitchFamily="18" charset="0"/>
              </a:rPr>
              <a:t>n</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10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F</a:t>
            </a:r>
            <a:r>
              <a:rPr lang="en-US" altLang="zh-CN" kern="100" baseline="-25000" dirty="0">
                <a:latin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0.3</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F</a:t>
            </a:r>
            <a:r>
              <a:rPr lang="en-US" altLang="zh-CN" kern="100" baseline="-25000" dirty="0">
                <a:latin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0.3</a:t>
            </a:r>
            <a:r>
              <a:rPr lang="zh-CN" altLang="zh-CN" kern="100" dirty="0">
                <a:latin typeface="Times New Roman" panose="02020603050405020304" pitchFamily="18" charset="0"/>
                <a:cs typeface="Times New Roman" panose="02020603050405020304" pitchFamily="18" charset="0"/>
              </a:rPr>
              <a:t>，得：</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254026957"/>
              </p:ext>
            </p:extLst>
          </p:nvPr>
        </p:nvGraphicFramePr>
        <p:xfrm>
          <a:off x="1589617" y="5197985"/>
          <a:ext cx="5388701" cy="758972"/>
        </p:xfrm>
        <a:graphic>
          <a:graphicData uri="http://schemas.openxmlformats.org/presentationml/2006/ole">
            <mc:AlternateContent xmlns:mc="http://schemas.openxmlformats.org/markup-compatibility/2006">
              <mc:Choice xmlns:v="urn:schemas-microsoft-com:vml" Requires="v">
                <p:oleObj spid="_x0000_s6845" name="公式" r:id="rId6" imgW="2703926" imgH="380835" progId="Equation.3">
                  <p:embed/>
                </p:oleObj>
              </mc:Choice>
              <mc:Fallback>
                <p:oleObj name="公式" r:id="rId6" imgW="2703926" imgH="380835"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9617" y="5197985"/>
                        <a:ext cx="5388701" cy="758972"/>
                      </a:xfrm>
                      <a:prstGeom prst="rect">
                        <a:avLst/>
                      </a:prstGeom>
                      <a:noFill/>
                    </p:spPr>
                  </p:pic>
                </p:oleObj>
              </mc:Fallback>
            </mc:AlternateContent>
          </a:graphicData>
        </a:graphic>
      </p:graphicFrame>
      <p:sp>
        <p:nvSpPr>
          <p:cNvPr id="9" name="矩形 8"/>
          <p:cNvSpPr/>
          <p:nvPr/>
        </p:nvSpPr>
        <p:spPr>
          <a:xfrm>
            <a:off x="755576" y="6021288"/>
            <a:ext cx="4564070"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得</a:t>
            </a:r>
            <a:r>
              <a:rPr lang="en-US" altLang="zh-CN" kern="100" dirty="0">
                <a:latin typeface="Times New Roman" panose="02020603050405020304" pitchFamily="18" charset="0"/>
              </a:rPr>
              <a:t>F</a:t>
            </a:r>
            <a:r>
              <a:rPr lang="en-US" altLang="zh-CN" kern="100" baseline="-25000" dirty="0">
                <a:latin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0.36</a:t>
            </a:r>
            <a:r>
              <a:rPr lang="zh-CN" altLang="zh-CN" kern="100" dirty="0">
                <a:latin typeface="Times New Roman" panose="02020603050405020304" pitchFamily="18" charset="0"/>
                <a:cs typeface="Times New Roman" panose="02020603050405020304" pitchFamily="18" charset="0"/>
              </a:rPr>
              <a:t>，即部件</a:t>
            </a:r>
            <a:r>
              <a:rPr lang="en-US" altLang="zh-CN" kern="100" dirty="0">
                <a:latin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的可改进比例为</a:t>
            </a:r>
            <a:r>
              <a:rPr lang="en-US" altLang="zh-CN" kern="100" dirty="0">
                <a:latin typeface="Times New Roman" panose="02020603050405020304" pitchFamily="18" charset="0"/>
              </a:rPr>
              <a:t>36%</a:t>
            </a:r>
            <a:r>
              <a:rPr lang="zh-CN" altLang="zh-CN" kern="100"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4199683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302252" y="55258"/>
            <a:ext cx="5841747" cy="769441"/>
          </a:xfrm>
        </p:spPr>
        <p:txBody>
          <a:bodyPr>
            <a:normAutofit/>
          </a:bodyPr>
          <a:lstStyle/>
          <a:p>
            <a:r>
              <a:rPr lang="en-US" altLang="zh-CN" sz="2400" dirty="0" smtClean="0"/>
              <a:t>·1.</a:t>
            </a:r>
            <a:r>
              <a:rPr lang="zh-CN" altLang="en-US" sz="2400" dirty="0"/>
              <a:t>计算机系统结构基础知识</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 y="126128"/>
            <a:ext cx="3278423" cy="88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
          </p:nvPr>
        </p:nvSpPr>
        <p:spPr>
          <a:xfrm>
            <a:off x="107504" y="1018121"/>
            <a:ext cx="9001000" cy="4958011"/>
          </a:xfrm>
        </p:spPr>
        <p:txBody>
          <a:bodyPr>
            <a:normAutofit/>
          </a:bodyPr>
          <a:lstStyle/>
          <a:p>
            <a:pPr marL="0" indent="0">
              <a:buNone/>
            </a:pPr>
            <a:r>
              <a:rPr lang="zh-CN" altLang="en-US" dirty="0" smtClean="0">
                <a:solidFill>
                  <a:srgbClr val="FF0000"/>
                </a:solidFill>
              </a:rPr>
              <a:t>例题：</a:t>
            </a:r>
            <a:r>
              <a:rPr lang="zh-CN" altLang="en-US" sz="2000" dirty="0"/>
              <a:t>计算机系统中有三个部件可以改进，这三个部件的部件加速比</a:t>
            </a:r>
            <a:r>
              <a:rPr lang="zh-CN" altLang="en-US" sz="2000" dirty="0" smtClean="0"/>
              <a:t>为：</a:t>
            </a:r>
            <a:endParaRPr lang="en-US" altLang="zh-CN" sz="2000" dirty="0" smtClean="0"/>
          </a:p>
          <a:p>
            <a:pPr marL="0" indent="0">
              <a:buNone/>
            </a:pPr>
            <a:r>
              <a:rPr lang="en-US" altLang="zh-CN" sz="2000" dirty="0" smtClean="0"/>
              <a:t>                         </a:t>
            </a:r>
            <a:r>
              <a:rPr lang="zh-CN" altLang="zh-CN" sz="2000" dirty="0" smtClean="0"/>
              <a:t>部件</a:t>
            </a:r>
            <a:r>
              <a:rPr lang="zh-CN" altLang="zh-CN" sz="2000" dirty="0"/>
              <a:t>加速比</a:t>
            </a:r>
            <a:r>
              <a:rPr lang="en-US" altLang="zh-CN" sz="2000" baseline="-25000" dirty="0"/>
              <a:t>1</a:t>
            </a:r>
            <a:r>
              <a:rPr lang="en-US" altLang="zh-CN" sz="2000" dirty="0"/>
              <a:t>=30</a:t>
            </a:r>
            <a:r>
              <a:rPr lang="zh-CN" altLang="zh-CN" sz="2000" dirty="0"/>
              <a:t>；</a:t>
            </a:r>
            <a:r>
              <a:rPr lang="en-US" altLang="zh-CN" sz="2000" dirty="0"/>
              <a:t>   </a:t>
            </a:r>
            <a:r>
              <a:rPr lang="zh-CN" altLang="zh-CN" sz="2000" dirty="0"/>
              <a:t>部件加速比</a:t>
            </a:r>
            <a:r>
              <a:rPr lang="en-US" altLang="zh-CN" sz="2000" baseline="-25000" dirty="0"/>
              <a:t>2</a:t>
            </a:r>
            <a:r>
              <a:rPr lang="en-US" altLang="zh-CN" sz="2000" dirty="0"/>
              <a:t>=20</a:t>
            </a:r>
            <a:r>
              <a:rPr lang="zh-CN" altLang="zh-CN" sz="2000" dirty="0"/>
              <a:t>；</a:t>
            </a:r>
            <a:r>
              <a:rPr lang="en-US" altLang="zh-CN" sz="2000" dirty="0"/>
              <a:t>  </a:t>
            </a:r>
            <a:r>
              <a:rPr lang="zh-CN" altLang="zh-CN" sz="2000" dirty="0"/>
              <a:t>部件加速比</a:t>
            </a:r>
            <a:r>
              <a:rPr lang="en-US" altLang="zh-CN" sz="2000" baseline="-25000" dirty="0"/>
              <a:t>3</a:t>
            </a:r>
            <a:r>
              <a:rPr lang="en-US" altLang="zh-CN" sz="2000" dirty="0"/>
              <a:t>=10</a:t>
            </a:r>
            <a:endParaRPr lang="zh-CN" altLang="zh-CN" sz="2000" dirty="0"/>
          </a:p>
          <a:p>
            <a:pPr marL="0" lvl="0" indent="0">
              <a:buNone/>
            </a:pPr>
            <a:r>
              <a:rPr lang="en-US" altLang="zh-CN" sz="2000" dirty="0" smtClean="0"/>
              <a:t>(1) </a:t>
            </a:r>
            <a:r>
              <a:rPr lang="zh-CN" altLang="zh-CN" sz="2000" dirty="0" smtClean="0"/>
              <a:t>如果</a:t>
            </a:r>
            <a:r>
              <a:rPr lang="zh-CN" altLang="zh-CN" sz="2000" dirty="0"/>
              <a:t>部件</a:t>
            </a:r>
            <a:r>
              <a:rPr lang="en-US" altLang="zh-CN" sz="2000" dirty="0"/>
              <a:t>1</a:t>
            </a:r>
            <a:r>
              <a:rPr lang="zh-CN" altLang="zh-CN" sz="2000" dirty="0"/>
              <a:t>和部件</a:t>
            </a:r>
            <a:r>
              <a:rPr lang="en-US" altLang="zh-CN" sz="2000" dirty="0"/>
              <a:t>2</a:t>
            </a:r>
            <a:r>
              <a:rPr lang="zh-CN" altLang="zh-CN" sz="2000" dirty="0"/>
              <a:t>的可改进比例均为</a:t>
            </a:r>
            <a:r>
              <a:rPr lang="en-US" altLang="zh-CN" sz="2000" dirty="0"/>
              <a:t>30%</a:t>
            </a:r>
            <a:r>
              <a:rPr lang="zh-CN" altLang="zh-CN" sz="2000" dirty="0"/>
              <a:t>，那么当部件</a:t>
            </a:r>
            <a:r>
              <a:rPr lang="en-US" altLang="zh-CN" sz="2000" dirty="0"/>
              <a:t>3</a:t>
            </a:r>
            <a:r>
              <a:rPr lang="zh-CN" altLang="zh-CN" sz="2000" dirty="0"/>
              <a:t>的可改进比例为多少时，系统加速比才可以达到</a:t>
            </a:r>
            <a:r>
              <a:rPr lang="en-US" altLang="zh-CN" sz="2000" dirty="0"/>
              <a:t>10</a:t>
            </a:r>
            <a:r>
              <a:rPr lang="zh-CN" altLang="zh-CN" sz="2000" dirty="0"/>
              <a:t>？</a:t>
            </a:r>
          </a:p>
          <a:p>
            <a:pPr marL="0" indent="0">
              <a:buNone/>
            </a:pPr>
            <a:r>
              <a:rPr lang="en-US" altLang="zh-CN" sz="2000" dirty="0" smtClean="0"/>
              <a:t>(2) </a:t>
            </a:r>
            <a:r>
              <a:rPr lang="zh-CN" altLang="zh-CN" sz="2000" dirty="0" smtClean="0"/>
              <a:t>如果</a:t>
            </a:r>
            <a:r>
              <a:rPr lang="zh-CN" altLang="zh-CN" sz="2000" dirty="0"/>
              <a:t>三个部件的可改进比例分别为</a:t>
            </a:r>
            <a:r>
              <a:rPr lang="en-US" altLang="zh-CN" sz="2000" dirty="0"/>
              <a:t>30%</a:t>
            </a:r>
            <a:r>
              <a:rPr lang="zh-CN" altLang="zh-CN" sz="2000" dirty="0"/>
              <a:t>、</a:t>
            </a:r>
            <a:r>
              <a:rPr lang="en-US" altLang="zh-CN" sz="2000" dirty="0"/>
              <a:t>30%</a:t>
            </a:r>
            <a:r>
              <a:rPr lang="zh-CN" altLang="zh-CN" sz="2000" dirty="0"/>
              <a:t>和</a:t>
            </a:r>
            <a:r>
              <a:rPr lang="en-US" altLang="zh-CN" sz="2000" dirty="0"/>
              <a:t>20%</a:t>
            </a:r>
            <a:r>
              <a:rPr lang="zh-CN" altLang="zh-CN" sz="2000" dirty="0"/>
              <a:t>，三个部件同时改进，那么系统中不可加速部分的执行时间在总执行时间中占的比例是多少？</a:t>
            </a:r>
            <a:r>
              <a:rPr lang="en-US" altLang="zh-CN" sz="2000" dirty="0" smtClean="0"/>
              <a:t> </a:t>
            </a:r>
          </a:p>
          <a:p>
            <a:pPr marL="0" indent="0">
              <a:buNone/>
            </a:pPr>
            <a:r>
              <a:rPr lang="zh-CN" altLang="en-US" dirty="0" smtClean="0">
                <a:solidFill>
                  <a:srgbClr val="FF0000"/>
                </a:solidFill>
              </a:rPr>
              <a:t>解：</a:t>
            </a:r>
            <a:r>
              <a:rPr lang="zh-CN" altLang="zh-CN" dirty="0" smtClean="0"/>
              <a:t> </a:t>
            </a:r>
            <a:r>
              <a:rPr lang="zh-CN" altLang="zh-CN" sz="2000" dirty="0" smtClean="0"/>
              <a:t>（</a:t>
            </a:r>
            <a:r>
              <a:rPr lang="en-US" altLang="zh-CN" sz="2000" dirty="0"/>
              <a:t>2</a:t>
            </a:r>
            <a:r>
              <a:rPr lang="zh-CN" altLang="zh-CN" sz="2000" dirty="0"/>
              <a:t>）设系统改进前的执行时间为</a:t>
            </a:r>
            <a:r>
              <a:rPr lang="en-US" altLang="zh-CN" sz="2000" dirty="0"/>
              <a:t>T</a:t>
            </a:r>
            <a:r>
              <a:rPr lang="zh-CN" altLang="zh-CN" sz="2000" dirty="0"/>
              <a:t>，则</a:t>
            </a:r>
            <a:r>
              <a:rPr lang="en-US" altLang="zh-CN" sz="2000" dirty="0"/>
              <a:t>3</a:t>
            </a:r>
            <a:r>
              <a:rPr lang="zh-CN" altLang="zh-CN" sz="2000" dirty="0"/>
              <a:t>个部件改进前的执行时间为：（</a:t>
            </a:r>
            <a:r>
              <a:rPr lang="en-US" altLang="zh-CN" sz="2000" dirty="0"/>
              <a:t>0.3+0.3+0.2</a:t>
            </a:r>
            <a:r>
              <a:rPr lang="zh-CN" altLang="zh-CN" sz="2000" dirty="0"/>
              <a:t>）</a:t>
            </a:r>
            <a:r>
              <a:rPr lang="en-US" altLang="zh-CN" sz="2000" dirty="0"/>
              <a:t>T = 0.8T</a:t>
            </a:r>
            <a:r>
              <a:rPr lang="zh-CN" altLang="zh-CN" sz="2000" dirty="0"/>
              <a:t>，不可改进部分的执行时间为</a:t>
            </a:r>
            <a:r>
              <a:rPr lang="en-US" altLang="zh-CN" sz="2000" dirty="0"/>
              <a:t>0.2T</a:t>
            </a:r>
            <a:r>
              <a:rPr lang="zh-CN" altLang="zh-CN" sz="2000" dirty="0"/>
              <a:t>。</a:t>
            </a:r>
            <a:endParaRPr lang="zh-CN" altLang="en-US" sz="2000" dirty="0"/>
          </a:p>
        </p:txBody>
      </p:sp>
      <p:sp>
        <p:nvSpPr>
          <p:cNvPr id="2" name="矩形 1"/>
          <p:cNvSpPr/>
          <p:nvPr/>
        </p:nvSpPr>
        <p:spPr>
          <a:xfrm>
            <a:off x="215516" y="4077072"/>
            <a:ext cx="8784976" cy="646331"/>
          </a:xfrm>
          <a:prstGeom prst="rect">
            <a:avLst/>
          </a:prstGeom>
        </p:spPr>
        <p:txBody>
          <a:bodyPr wrap="square">
            <a:spAutoFit/>
          </a:bodyPr>
          <a:lstStyle/>
          <a:p>
            <a:r>
              <a:rPr lang="en-US" altLang="zh-CN" kern="100" dirty="0" smtClean="0">
                <a:solidFill>
                  <a:srgbClr val="000000"/>
                </a:solidFill>
                <a:latin typeface="Times New Roman" panose="02020603050405020304" pitchFamily="18" charset="0"/>
                <a:cs typeface="Times New Roman" panose="02020603050405020304" pitchFamily="18" charset="0"/>
              </a:rPr>
              <a:t>         </a:t>
            </a:r>
            <a:r>
              <a:rPr lang="zh-CN" altLang="zh-CN" kern="100" dirty="0" smtClean="0">
                <a:solidFill>
                  <a:srgbClr val="000000"/>
                </a:solidFill>
                <a:latin typeface="Times New Roman" panose="02020603050405020304" pitchFamily="18" charset="0"/>
                <a:cs typeface="Times New Roman" panose="02020603050405020304" pitchFamily="18" charset="0"/>
              </a:rPr>
              <a:t>已知</a:t>
            </a:r>
            <a:r>
              <a:rPr lang="en-US" altLang="zh-CN" kern="1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cs typeface="Times New Roman" panose="02020603050405020304" pitchFamily="18" charset="0"/>
              </a:rPr>
              <a:t>个部件改进后的加速比分别为</a:t>
            </a:r>
            <a:r>
              <a:rPr lang="en-US" altLang="zh-CN" kern="100" dirty="0">
                <a:latin typeface="Times New Roman" panose="02020603050405020304" pitchFamily="18" charset="0"/>
              </a:rPr>
              <a:t>S</a:t>
            </a:r>
            <a:r>
              <a:rPr lang="en-US" altLang="zh-CN" kern="100" baseline="-25000" dirty="0">
                <a:latin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30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S</a:t>
            </a:r>
            <a:r>
              <a:rPr lang="en-US" altLang="zh-CN" kern="100" baseline="-25000" dirty="0">
                <a:latin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20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S</a:t>
            </a:r>
            <a:r>
              <a:rPr lang="en-US" altLang="zh-CN" kern="100" baseline="-25000" dirty="0">
                <a:latin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10</a:t>
            </a:r>
            <a:r>
              <a:rPr lang="zh-CN" altLang="zh-CN" kern="100" dirty="0">
                <a:latin typeface="Times New Roman" panose="02020603050405020304" pitchFamily="18" charset="0"/>
                <a:cs typeface="Times New Roman" panose="02020603050405020304" pitchFamily="18" charset="0"/>
              </a:rPr>
              <a:t>，因此</a:t>
            </a:r>
            <a:r>
              <a:rPr lang="en-US" altLang="zh-CN" kern="100" dirty="0">
                <a:latin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个部件改进后的执行时间为：</a:t>
            </a:r>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2822509923"/>
              </p:ext>
            </p:extLst>
          </p:nvPr>
        </p:nvGraphicFramePr>
        <p:xfrm>
          <a:off x="1979712" y="4653136"/>
          <a:ext cx="4122692" cy="798057"/>
        </p:xfrm>
        <a:graphic>
          <a:graphicData uri="http://schemas.openxmlformats.org/presentationml/2006/ole">
            <mc:AlternateContent xmlns:mc="http://schemas.openxmlformats.org/markup-compatibility/2006">
              <mc:Choice xmlns:v="urn:schemas-microsoft-com:vml" Requires="v">
                <p:oleObj spid="_x0000_s14001" name="公式" r:id="rId4" imgW="1828007" imgH="355446" progId="Equation.3">
                  <p:embed/>
                </p:oleObj>
              </mc:Choice>
              <mc:Fallback>
                <p:oleObj name="公式" r:id="rId4" imgW="1828007" imgH="355446"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4653136"/>
                        <a:ext cx="4122692" cy="798057"/>
                      </a:xfrm>
                      <a:prstGeom prst="rect">
                        <a:avLst/>
                      </a:prstGeom>
                      <a:noFill/>
                    </p:spPr>
                  </p:pic>
                </p:oleObj>
              </mc:Fallback>
            </mc:AlternateContent>
          </a:graphicData>
        </a:graphic>
      </p:graphicFrame>
      <p:sp>
        <p:nvSpPr>
          <p:cNvPr id="11" name="矩形 10"/>
          <p:cNvSpPr/>
          <p:nvPr/>
        </p:nvSpPr>
        <p:spPr>
          <a:xfrm>
            <a:off x="827584" y="5463588"/>
            <a:ext cx="7416824" cy="369332"/>
          </a:xfrm>
          <a:prstGeom prst="rect">
            <a:avLst/>
          </a:prstGeom>
        </p:spPr>
        <p:txBody>
          <a:bodyPr wrap="squar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改进后整个系统的执行时间为：</a:t>
            </a:r>
            <a:r>
              <a:rPr lang="en-US" altLang="zh-CN" kern="100" dirty="0" err="1">
                <a:solidFill>
                  <a:srgbClr val="000000"/>
                </a:solidFill>
                <a:latin typeface="Times New Roman" panose="02020603050405020304" pitchFamily="18" charset="0"/>
              </a:rPr>
              <a:t>Tn</a:t>
            </a:r>
            <a:r>
              <a:rPr lang="en-US" altLang="zh-CN" kern="100" dirty="0">
                <a:solidFill>
                  <a:srgbClr val="000000"/>
                </a:solidFill>
                <a:latin typeface="Times New Roman" panose="02020603050405020304" pitchFamily="18" charset="0"/>
              </a:rPr>
              <a:t> = 0.045T+0.2T = 0.245T</a:t>
            </a:r>
            <a:endParaRPr lang="zh-CN" altLang="en-US" dirty="0"/>
          </a:p>
        </p:txBody>
      </p:sp>
      <p:sp>
        <p:nvSpPr>
          <p:cNvPr id="13" name="矩形 12"/>
          <p:cNvSpPr/>
          <p:nvPr/>
        </p:nvSpPr>
        <p:spPr>
          <a:xfrm>
            <a:off x="323528" y="5846388"/>
            <a:ext cx="8676964" cy="369332"/>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那么系统中不可改进部分的执行时间在总执行时间中占的比例是：</a:t>
            </a:r>
            <a:endParaRPr lang="zh-CN" altLang="en-US" dirty="0"/>
          </a:p>
        </p:txBody>
      </p:sp>
      <p:graphicFrame>
        <p:nvGraphicFramePr>
          <p:cNvPr id="15" name="对象 14"/>
          <p:cNvGraphicFramePr>
            <a:graphicFrameLocks noChangeAspect="1"/>
          </p:cNvGraphicFramePr>
          <p:nvPr>
            <p:extLst>
              <p:ext uri="{D42A27DB-BD31-4B8C-83A1-F6EECF244321}">
                <p14:modId xmlns:p14="http://schemas.microsoft.com/office/powerpoint/2010/main" val="2120943092"/>
              </p:ext>
            </p:extLst>
          </p:nvPr>
        </p:nvGraphicFramePr>
        <p:xfrm>
          <a:off x="7092280" y="5661248"/>
          <a:ext cx="1571602" cy="705166"/>
        </p:xfrm>
        <a:graphic>
          <a:graphicData uri="http://schemas.openxmlformats.org/presentationml/2006/ole">
            <mc:AlternateContent xmlns:mc="http://schemas.openxmlformats.org/markup-compatibility/2006">
              <mc:Choice xmlns:v="urn:schemas-microsoft-com:vml" Requires="v">
                <p:oleObj spid="_x0000_s14002" name="公式" r:id="rId6" imgW="787058" imgH="355446" progId="Equation.3">
                  <p:embed/>
                </p:oleObj>
              </mc:Choice>
              <mc:Fallback>
                <p:oleObj name="公式" r:id="rId6" imgW="787058" imgH="35544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280" y="5661248"/>
                        <a:ext cx="1571602" cy="705166"/>
                      </a:xfrm>
                      <a:prstGeom prst="rect">
                        <a:avLst/>
                      </a:prstGeom>
                      <a:noFill/>
                    </p:spPr>
                  </p:pic>
                </p:oleObj>
              </mc:Fallback>
            </mc:AlternateContent>
          </a:graphicData>
        </a:graphic>
      </p:graphicFrame>
    </p:spTree>
    <p:extLst>
      <p:ext uri="{BB962C8B-B14F-4D97-AF65-F5344CB8AC3E}">
        <p14:creationId xmlns:p14="http://schemas.microsoft.com/office/powerpoint/2010/main" val="1496067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DATE Conference Template">
      <a:dk1>
        <a:srgbClr val="000000"/>
      </a:dk1>
      <a:lt1>
        <a:sysClr val="window" lastClr="FFFFFF"/>
      </a:lt1>
      <a:dk2>
        <a:srgbClr val="00456E"/>
      </a:dk2>
      <a:lt2>
        <a:srgbClr val="D8D8D8"/>
      </a:lt2>
      <a:accent1>
        <a:srgbClr val="377ED5"/>
      </a:accent1>
      <a:accent2>
        <a:srgbClr val="D83A36"/>
      </a:accent2>
      <a:accent3>
        <a:srgbClr val="A5DB39"/>
      </a:accent3>
      <a:accent4>
        <a:srgbClr val="7E4CBA"/>
      </a:accent4>
      <a:accent5>
        <a:srgbClr val="FFED00"/>
      </a:accent5>
      <a:accent6>
        <a:srgbClr val="FF963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3064</TotalTime>
  <Words>6708</Words>
  <Application>Microsoft Office PowerPoint</Application>
  <PresentationFormat>全屏显示(4:3)</PresentationFormat>
  <Paragraphs>749</Paragraphs>
  <Slides>72</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72</vt:i4>
      </vt:variant>
    </vt:vector>
  </HeadingPairs>
  <TitlesOfParts>
    <vt:vector size="92" baseType="lpstr">
      <vt:lpstr>TT116o00</vt:lpstr>
      <vt:lpstr>TT116o01</vt:lpstr>
      <vt:lpstr>TT123o00</vt:lpstr>
      <vt:lpstr>黑体</vt:lpstr>
      <vt:lpstr>宋体</vt:lpstr>
      <vt:lpstr>Arial</vt:lpstr>
      <vt:lpstr>Calibri</vt:lpstr>
      <vt:lpstr>Cambria Math</vt:lpstr>
      <vt:lpstr>Symbol</vt:lpstr>
      <vt:lpstr>Tahoma</vt:lpstr>
      <vt:lpstr>Times New Roman</vt:lpstr>
      <vt:lpstr>Wingdings</vt:lpstr>
      <vt:lpstr>Larissa</vt:lpstr>
      <vt:lpstr>公式</vt:lpstr>
      <vt:lpstr>Equation</vt:lpstr>
      <vt:lpstr>图片</vt:lpstr>
      <vt:lpstr>Picture</vt:lpstr>
      <vt:lpstr>Picture2</vt:lpstr>
      <vt:lpstr>Visio.Drawing.5</vt:lpstr>
      <vt:lpstr>Microsoft 公式 3.0</vt:lpstr>
      <vt:lpstr>PowerPoint 演示文稿</vt:lpstr>
      <vt:lpstr>总复习</vt:lpstr>
      <vt:lpstr>·1.计算机系统结构基础知识</vt:lpstr>
      <vt:lpstr>5. 并行</vt:lpstr>
      <vt:lpstr>5. 并行</vt:lpstr>
      <vt:lpstr>·1.计算机系统结构基础知识</vt:lpstr>
      <vt:lpstr>·1.计算机系统结构基础知识</vt:lpstr>
      <vt:lpstr>·1.计算机系统结构基础知识</vt:lpstr>
      <vt:lpstr>·1.计算机系统结构基础知识</vt:lpstr>
      <vt:lpstr>·1.计算机系统结构基础知识</vt:lpstr>
      <vt:lpstr>·2.流水线技术</vt:lpstr>
      <vt:lpstr>·2.流水线技术</vt:lpstr>
      <vt:lpstr>·2.流水线技术</vt:lpstr>
      <vt:lpstr>·2.流水线技术</vt:lpstr>
      <vt:lpstr>·2.流水线技术</vt:lpstr>
      <vt:lpstr>· 2.流水线技术</vt:lpstr>
      <vt:lpstr>· 2.流水线技术</vt:lpstr>
      <vt:lpstr>· 2.流水线技术</vt:lpstr>
      <vt:lpstr>· 2.流水线技术</vt:lpstr>
      <vt:lpstr>· 2.流水线技术</vt:lpstr>
      <vt:lpstr>PowerPoint 演示文稿</vt:lpstr>
      <vt:lpstr>PowerPoint 演示文稿</vt:lpstr>
      <vt:lpstr>PowerPoint 演示文稿</vt:lpstr>
      <vt:lpstr>PowerPoint 演示文稿</vt:lpstr>
      <vt:lpstr>PowerPoint 演示文稿</vt:lpstr>
      <vt:lpstr>PowerPoint 演示文稿</vt:lpstr>
      <vt:lpstr>· 2.流水线技术</vt:lpstr>
      <vt:lpstr>·3.指令集并行技术</vt:lpstr>
      <vt:lpstr>3.2 数据相关及其处理技术 &gt;&gt;记分牌动态调度算法 </vt:lpstr>
      <vt:lpstr>3.2 数据相关及其处理技术 &gt;&gt;记分牌动态调度算法 </vt:lpstr>
      <vt:lpstr>3.2 数据相关及其处理技术 &gt;&gt;记分牌动态调度算法 </vt:lpstr>
      <vt:lpstr>3.2 数据相关及其处理技术 &gt;&gt;记分牌动态调度算法 </vt:lpstr>
      <vt:lpstr>3.2 数据相关及其处理技术 &gt;&gt;记分牌动态调度算法 </vt:lpstr>
      <vt:lpstr>3.2 数据相关及其处理技术 &gt;&gt;记分牌动态调度算法 </vt:lpstr>
      <vt:lpstr>3.2 数据相关及其处理技术 &gt;&gt;记分牌动态调度算法 </vt:lpstr>
      <vt:lpstr>3.2 数据相关及其处理技术 &gt;&gt;Tomasulo算法</vt:lpstr>
      <vt:lpstr>3.2 数据相关及其处理技术 &gt;&gt;Tomasulo算法</vt:lpstr>
      <vt:lpstr>3.2 数据相关及其处理技术 &gt;&gt;Tomasulo算法</vt:lpstr>
      <vt:lpstr>3.2 数据相关及其处理技术 &gt;&gt;Tomasulo算法</vt:lpstr>
      <vt:lpstr>· 3.指令集并行技术</vt:lpstr>
      <vt:lpstr>· 3.指令集并行技术</vt:lpstr>
      <vt:lpstr>·4.向量处理机</vt:lpstr>
      <vt:lpstr>· 4.向量处理机</vt:lpstr>
      <vt:lpstr>4.3提高向量处理机性能的常用技术 &gt;&gt;&gt;链接技术</vt:lpstr>
      <vt:lpstr>4.3提高向量处理机性能的常用技术 &gt;&gt;&gt;链接技术</vt:lpstr>
      <vt:lpstr>4.3提高向量处理机性能的常用技术 &gt;&gt;&gt;链接技术</vt:lpstr>
      <vt:lpstr>4.3提高向量处理机性能的常用技术 &gt;&gt;&gt;链接技术</vt:lpstr>
      <vt:lpstr>· 4.向量处理机</vt:lpstr>
      <vt:lpstr>· 4.向量处理机</vt:lpstr>
      <vt:lpstr>4.3提高向量处理机性能的常用技术 &gt;&gt;&gt;链接技术</vt:lpstr>
      <vt:lpstr>4.3提高向量处理机性能的常用技术 &gt;&gt;&gt;链接技术</vt:lpstr>
      <vt:lpstr>4.3提高向量处理机性能的常用技术 &gt;&gt;&gt;链接技术</vt:lpstr>
      <vt:lpstr>4.4向量处理机的性能评价</vt:lpstr>
      <vt:lpstr>4.4向量处理机的性能评价</vt:lpstr>
      <vt:lpstr>4.4向量处理机的性能评价</vt:lpstr>
      <vt:lpstr>4.4向量处理机的性能评价</vt:lpstr>
      <vt:lpstr>4.4向量处理机的性能评价</vt:lpstr>
      <vt:lpstr>·5.互连网络</vt:lpstr>
      <vt:lpstr>·5.互连网络</vt:lpstr>
      <vt:lpstr>·5.互连网络</vt:lpstr>
      <vt:lpstr>5.互连网络</vt:lpstr>
      <vt:lpstr>5.互连网络</vt:lpstr>
      <vt:lpstr>5.互连网络</vt:lpstr>
      <vt:lpstr>5.互连网络</vt:lpstr>
      <vt:lpstr>5.互连网络</vt:lpstr>
      <vt:lpstr>5.4 动态互连网络</vt:lpstr>
      <vt:lpstr>5.互连网络</vt:lpstr>
      <vt:lpstr>5.互连网络</vt:lpstr>
      <vt:lpstr>·6.阵列处理机</vt:lpstr>
      <vt:lpstr>·7.机群系统</vt:lpstr>
      <vt:lpstr>·8.多处理机</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 Conference Template</dc:title>
  <dc:creator>Jano Gebelein</dc:creator>
  <cp:lastModifiedBy>Administrator</cp:lastModifiedBy>
  <cp:revision>332</cp:revision>
  <dcterms:created xsi:type="dcterms:W3CDTF">2012-02-16T16:17:30Z</dcterms:created>
  <dcterms:modified xsi:type="dcterms:W3CDTF">2017-06-08T23:37:19Z</dcterms:modified>
</cp:coreProperties>
</file>