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c7a90146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c7a9014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c7a90146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c7a90146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c7a9014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c7a9014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7a90146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c7a90146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7a90146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7a90146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c7a90146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c7a90146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7a90146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7a90146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7a90146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7a90146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7a90146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7a90146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-40050" y="-40050"/>
            <a:ext cx="707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Charge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702526" y="-31823"/>
            <a:ext cx="707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Charge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61961" l="10386" r="77044" t="4981"/>
          <a:stretch/>
        </p:blipFill>
        <p:spPr>
          <a:xfrm>
            <a:off x="580398" y="28125"/>
            <a:ext cx="167112" cy="2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825" y="4856225"/>
            <a:ext cx="1124127" cy="24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19.jpg"/><Relationship Id="rId6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7.jpg"/><Relationship Id="rId5" Type="http://schemas.openxmlformats.org/officeDocument/2006/relationships/image" Target="../media/image7.jp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62113" l="10834" r="77519" t="6468"/>
          <a:stretch/>
        </p:blipFill>
        <p:spPr>
          <a:xfrm>
            <a:off x="3959338" y="1591737"/>
            <a:ext cx="950026" cy="14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895800" y="2444108"/>
            <a:ext cx="2272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Charge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71600" y="1660375"/>
            <a:ext cx="2272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Charge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62113" l="10834" r="77519" t="6468"/>
          <a:stretch/>
        </p:blipFill>
        <p:spPr>
          <a:xfrm>
            <a:off x="3959338" y="1591737"/>
            <a:ext cx="950026" cy="14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4895800" y="2444108"/>
            <a:ext cx="2272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Charge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771600" y="1660375"/>
            <a:ext cx="2272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Charge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007227" y="3556975"/>
            <a:ext cx="31875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Ερωτησεις 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12526"/>
          <a:stretch/>
        </p:blipFill>
        <p:spPr>
          <a:xfrm>
            <a:off x="0" y="2573750"/>
            <a:ext cx="4572000" cy="25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3743"/>
            <a:ext cx="4572000" cy="25697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0525" y="2014725"/>
            <a:ext cx="9144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highlight>
                  <a:srgbClr val="20242A"/>
                </a:highlight>
              </a:rPr>
              <a:t>Queue for charging the Tesla cars at the day of Thanksgiving</a:t>
            </a:r>
            <a:endParaRPr sz="2400">
              <a:solidFill>
                <a:srgbClr val="FF0000"/>
              </a:solidFill>
              <a:highlight>
                <a:srgbClr val="20242A"/>
              </a:highlight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677350" y="165875"/>
            <a:ext cx="41061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Διακοπες ρευματος λογω μεγαλης στιγμιαιας καταναλωσης.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Ουρες χιλιομετρων για φορτιση Ηλεκτρικων αυτοκινητων πριν απο καθε τριημερο. </a:t>
            </a:r>
            <a:br>
              <a:rPr lang="en" sz="1800">
                <a:solidFill>
                  <a:schemeClr val="lt1"/>
                </a:solidFill>
              </a:rPr>
            </a:br>
            <a:r>
              <a:rPr lang="en" sz="1800">
                <a:solidFill>
                  <a:schemeClr val="lt1"/>
                </a:solidFill>
              </a:rPr>
              <a:t>Περιοχες με </a:t>
            </a:r>
            <a:r>
              <a:rPr lang="en" sz="1800">
                <a:solidFill>
                  <a:schemeClr val="lt1"/>
                </a:solidFill>
              </a:rPr>
              <a:t>εποχικο</a:t>
            </a:r>
            <a:r>
              <a:rPr lang="en" sz="1800">
                <a:solidFill>
                  <a:schemeClr val="lt1"/>
                </a:solidFill>
              </a:rPr>
              <a:t> τουρισμο.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00" y="446025"/>
            <a:ext cx="3035024" cy="17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2459973" y="4392925"/>
            <a:ext cx="5437800" cy="85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απο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Απαιτειται αποδοτικοτερη </a:t>
            </a:r>
            <a:r>
              <a:rPr lang="en">
                <a:solidFill>
                  <a:schemeClr val="lt1"/>
                </a:solidFill>
              </a:rPr>
              <a:t>διαχειριση της υποδομης φορτισης.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827450" y="2573263"/>
            <a:ext cx="3887100" cy="40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Απαραιτητη η εγκαιρη φορτιση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538" y="2886525"/>
            <a:ext cx="3232725" cy="18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175" y="521475"/>
            <a:ext cx="2901450" cy="19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225" y="2886516"/>
            <a:ext cx="2901450" cy="193913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744950" y="2550213"/>
            <a:ext cx="3000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Η υποδομη φορτισης ειναι ακριβη.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864600" y="43950"/>
            <a:ext cx="5775600" cy="33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Ηλεκτρικα οχηματα Απαραιτητη επιλογη 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225" y="521475"/>
            <a:ext cx="300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0" y="2672250"/>
            <a:ext cx="4133849" cy="2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290375" y="0"/>
            <a:ext cx="2847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Γιατι μας αφορά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39100" y="608525"/>
            <a:ext cx="38106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75475" y="1036025"/>
            <a:ext cx="25467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Επιδοτηση αγορας ηλεκτρικων οχηματων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304050" y="3231000"/>
            <a:ext cx="3368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Ελάχιστα σημεια φορτισης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048" y="573738"/>
            <a:ext cx="3368698" cy="1825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15950" y="358900"/>
            <a:ext cx="8912100" cy="2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Πλατφόρμα αποδοτικότερης αξιοποίησης της υποδομής </a:t>
            </a: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φόρτισης</a:t>
            </a: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ηλεκτρικών οχημάτων με την χρήση </a:t>
            </a: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νευρωνικών</a:t>
            </a: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δικτύων</a:t>
            </a:r>
            <a:r>
              <a:rPr lang="en" sz="30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και της δυνατότητας δυναμικής τιμολόγησης.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925" y="2708475"/>
            <a:ext cx="3563425" cy="20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153575" y="956250"/>
            <a:ext cx="40788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Δικαιη κατανομη πεπερασμενης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ισχυος σε θεσεις </a:t>
            </a:r>
            <a:r>
              <a:rPr lang="en" sz="1800">
                <a:solidFill>
                  <a:schemeClr val="lt1"/>
                </a:solidFill>
              </a:rPr>
              <a:t>φορτισης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732000" y="3288950"/>
            <a:ext cx="4419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Ρευμα και </a:t>
            </a:r>
            <a:r>
              <a:rPr lang="en" sz="1800">
                <a:solidFill>
                  <a:schemeClr val="lt1"/>
                </a:solidFill>
              </a:rPr>
              <a:t>φορτιστης</a:t>
            </a:r>
            <a:r>
              <a:rPr lang="en" sz="1800">
                <a:solidFill>
                  <a:schemeClr val="lt1"/>
                </a:solidFill>
              </a:rPr>
              <a:t> ειναι ακριβοι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804450" y="3404850"/>
            <a:ext cx="33540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732000" y="374530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Καλωδιο ειναι φτηνο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934800" y="1005275"/>
            <a:ext cx="3767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Δυναμική Τιμολόγηση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20225" y="3176650"/>
            <a:ext cx="37455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Άμεση</a:t>
            </a:r>
            <a:r>
              <a:rPr lang="en" sz="1800">
                <a:solidFill>
                  <a:schemeClr val="lt1"/>
                </a:solidFill>
              </a:rPr>
              <a:t> ενημέρωση </a:t>
            </a:r>
            <a:r>
              <a:rPr lang="en" sz="1800">
                <a:solidFill>
                  <a:schemeClr val="lt1"/>
                </a:solidFill>
              </a:rPr>
              <a:t>χρήστη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3348325" y="-72450"/>
            <a:ext cx="2463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Σενάρια </a:t>
            </a:r>
            <a:r>
              <a:rPr lang="en" sz="2400">
                <a:solidFill>
                  <a:schemeClr val="lt1"/>
                </a:solidFill>
              </a:rPr>
              <a:t>Χρήσης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50" y="3044479"/>
            <a:ext cx="3738000" cy="209902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27450" y="2618850"/>
            <a:ext cx="3520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Ηλεκτρικα </a:t>
            </a:r>
            <a:r>
              <a:rPr lang="en">
                <a:solidFill>
                  <a:schemeClr val="lt1"/>
                </a:solidFill>
              </a:rPr>
              <a:t>Λεωφορεια 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950" y="3044475"/>
            <a:ext cx="2819471" cy="200292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971050" y="2618850"/>
            <a:ext cx="3665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Χωροι Σταθμευσης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600" y="485550"/>
            <a:ext cx="2960985" cy="198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044350" y="1198875"/>
            <a:ext cx="5476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7738425" y="29340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6521400" y="54325"/>
            <a:ext cx="2961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Δικτυα ενεργειας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97350" y="387625"/>
            <a:ext cx="1733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Charge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6">
            <a:alphaModFix/>
          </a:blip>
          <a:srcRect b="62113" l="10834" r="77519" t="6468"/>
          <a:stretch/>
        </p:blipFill>
        <p:spPr>
          <a:xfrm>
            <a:off x="1829488" y="644725"/>
            <a:ext cx="950026" cy="14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2779525" y="1265500"/>
            <a:ext cx="1733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Charge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3577950" y="243025"/>
            <a:ext cx="11100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Demo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62113" l="10834" r="77519" t="6468"/>
          <a:stretch/>
        </p:blipFill>
        <p:spPr>
          <a:xfrm>
            <a:off x="2061064" y="50586"/>
            <a:ext cx="339024" cy="51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369250" y="-79825"/>
            <a:ext cx="570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Μηχανικοι Λογισμικου ++ 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33275" y="536075"/>
            <a:ext cx="3301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Κωνσταντινος</a:t>
            </a:r>
            <a:r>
              <a:rPr lang="en" sz="1800">
                <a:solidFill>
                  <a:schemeClr val="lt1"/>
                </a:solidFill>
              </a:rPr>
              <a:t> Μπανιακακης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6579325" y="429738"/>
            <a:ext cx="27672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Κωνσταντινος Κεχαγιας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131575" y="2518825"/>
            <a:ext cx="2093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Γιωργος Μελεκος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173638" y="2701600"/>
            <a:ext cx="16251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Νικος Κοβας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8094" r="16468" t="0"/>
          <a:stretch/>
        </p:blipFill>
        <p:spPr>
          <a:xfrm>
            <a:off x="6430923" y="3188750"/>
            <a:ext cx="1184275" cy="1569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1388" y="2963425"/>
            <a:ext cx="1625100" cy="16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6">
            <a:alphaModFix/>
          </a:blip>
          <a:srcRect b="30666" l="0" r="0" t="0"/>
          <a:stretch/>
        </p:blipFill>
        <p:spPr>
          <a:xfrm>
            <a:off x="290050" y="928775"/>
            <a:ext cx="1713675" cy="11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7">
            <a:alphaModFix/>
          </a:blip>
          <a:srcRect b="25694" l="0" r="0" t="0"/>
          <a:stretch/>
        </p:blipFill>
        <p:spPr>
          <a:xfrm>
            <a:off x="7471475" y="967488"/>
            <a:ext cx="1494750" cy="11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4789325" y="608050"/>
            <a:ext cx="3043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Ηβηαννα Παπασταμου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90050" y="2170525"/>
            <a:ext cx="1110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Mobile app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74475" y="4639225"/>
            <a:ext cx="2183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Social media integrator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7074675" y="2158250"/>
            <a:ext cx="1951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Machine learning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8">
            <a:alphaModFix/>
          </a:blip>
          <a:srcRect b="40204" l="13275" r="30398" t="16374"/>
          <a:stretch/>
        </p:blipFill>
        <p:spPr>
          <a:xfrm>
            <a:off x="4989385" y="1006175"/>
            <a:ext cx="1184266" cy="118812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4642625" y="2178175"/>
            <a:ext cx="2183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Marketing, Business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5318825" y="4810250"/>
            <a:ext cx="2479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