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8F8F8"/>
    <a:srgbClr val="FC3D21"/>
    <a:srgbClr val="0B3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5636" autoAdjust="0"/>
  </p:normalViewPr>
  <p:slideViewPr>
    <p:cSldViewPr snapToGrid="0">
      <p:cViewPr>
        <p:scale>
          <a:sx n="85" d="100"/>
          <a:sy n="85" d="100"/>
        </p:scale>
        <p:origin x="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3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0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2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9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19C1-747C-459C-A282-1D025CA86009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3D6F-F6D1-4E30-86FF-A202E31C16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7" Type="http://schemas.openxmlformats.org/officeDocument/2006/relationships/hyperlink" Target="https://plumelabs.com/en/flow/store" TargetMode="External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edac.ciesin.columbia.edu/data/set/gpw-v4-population-count" TargetMode="External"/><Relationship Id="rId5" Type="http://schemas.openxmlformats.org/officeDocument/2006/relationships/hyperlink" Target="http://flyfright.com/statistics/" TargetMode="External"/><Relationship Id="rId4" Type="http://schemas.openxmlformats.org/officeDocument/2006/relationships/hyperlink" Target="http://www.iata.org/pressroom/pr/Pages/2013-12-30-01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367" y="0"/>
            <a:ext cx="12192000" cy="6858000"/>
          </a:xfrm>
          <a:prstGeom prst="rect">
            <a:avLst/>
          </a:prstGeom>
          <a:solidFill>
            <a:srgbClr val="00B05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14216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Bre</a:t>
            </a:r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l-GR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δ</a:t>
            </a:r>
            <a:endParaRPr lang="en-GB" sz="6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04947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Find cleaner air with the tap of a button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454868" y="4134519"/>
            <a:ext cx="1363717" cy="2230821"/>
            <a:chOff x="5454868" y="4114800"/>
            <a:chExt cx="1363717" cy="22308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Isosceles Triangle 23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7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" y="245687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78516" y="3894080"/>
            <a:ext cx="1363717" cy="2230821"/>
            <a:chOff x="5454868" y="4114800"/>
            <a:chExt cx="1363717" cy="22308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62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203120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Who we are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Dimitra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95150" y="5992916"/>
            <a:ext cx="3616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Environmental Scientist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D54E3A-06D9-4025-8CB2-F870B276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50" y="3126493"/>
            <a:ext cx="1980000" cy="19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B6DDD1-5247-4871-B8B1-6E801B11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50" y="3190408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6263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01" y="3126493"/>
            <a:ext cx="19800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2437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Anna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5223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Afroditi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296" y="5065340"/>
            <a:ext cx="341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Dimitra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58513" y="5992916"/>
            <a:ext cx="164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Developer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4478" y="5992916"/>
            <a:ext cx="1241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Analyst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95150" y="5992916"/>
            <a:ext cx="3616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Environmental Scientist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D54E3A-06D9-4025-8CB2-F870B2762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50" y="3126493"/>
            <a:ext cx="1980000" cy="198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B6DDD1-5247-4871-B8B1-6E801B11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750" y="3190408"/>
            <a:ext cx="1980000" cy="1980000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2D28EE46-12DE-423F-992F-D9C653AD3717}"/>
              </a:ext>
            </a:extLst>
          </p:cNvPr>
          <p:cNvSpPr/>
          <p:nvPr/>
        </p:nvSpPr>
        <p:spPr>
          <a:xfrm>
            <a:off x="1292392" y="1602858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latin typeface="Agency FB" panose="020B0503020202020204" pitchFamily="34" charset="0"/>
              </a:rPr>
              <a:t>Runs twice a week</a:t>
            </a:r>
            <a:endParaRPr lang="en-GB" sz="2400" dirty="0">
              <a:latin typeface="Agency FB" panose="020B0503020202020204" pitchFamily="34" charset="0"/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B1B990A-8596-4BF1-BDB4-2E09765AD87A}"/>
              </a:ext>
            </a:extLst>
          </p:cNvPr>
          <p:cNvSpPr/>
          <p:nvPr/>
        </p:nvSpPr>
        <p:spPr>
          <a:xfrm>
            <a:off x="8762929" y="1602857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Works in </a:t>
            </a:r>
            <a:r>
              <a:rPr lang="en-GB" sz="2400" dirty="0" err="1">
                <a:latin typeface="Agency FB" panose="020B0503020202020204" pitchFamily="34" charset="0"/>
              </a:rPr>
              <a:t>Aspropyrgos</a:t>
            </a:r>
            <a:endParaRPr lang="en-GB" sz="2400" dirty="0">
              <a:latin typeface="Agency FB" panose="020B0503020202020204" pitchFamily="34" charset="0"/>
            </a:endParaRP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AA4C980-6B44-4531-A269-DAA995BC9DC8}"/>
              </a:ext>
            </a:extLst>
          </p:cNvPr>
          <p:cNvSpPr/>
          <p:nvPr/>
        </p:nvSpPr>
        <p:spPr>
          <a:xfrm>
            <a:off x="5085480" y="1602857"/>
            <a:ext cx="2175641" cy="1340069"/>
          </a:xfrm>
          <a:prstGeom prst="wedgeRoundRectCallou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gency FB" panose="020B0503020202020204" pitchFamily="34" charset="0"/>
              </a:rPr>
              <a:t>Has a 7-month old baby</a:t>
            </a:r>
          </a:p>
        </p:txBody>
      </p:sp>
    </p:spTree>
    <p:extLst>
      <p:ext uri="{BB962C8B-B14F-4D97-AF65-F5344CB8AC3E}">
        <p14:creationId xmlns:p14="http://schemas.microsoft.com/office/powerpoint/2010/main" val="345199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970" y="1262444"/>
            <a:ext cx="34155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90%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EU citizens are exposed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522" y="1517566"/>
            <a:ext cx="1151747" cy="1151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17" y="4747622"/>
            <a:ext cx="1151747" cy="1151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969" y="4373859"/>
            <a:ext cx="3415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8 months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Shorter life (PM-2.5)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61" y="1671489"/>
            <a:ext cx="1327118" cy="13271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98523" y="4815048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Greece has an obligation to measure pollution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30" y="4776390"/>
            <a:ext cx="1368000" cy="136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32CD82-5A99-4EA6-BD60-8F792D8919DD}"/>
              </a:ext>
            </a:extLst>
          </p:cNvPr>
          <p:cNvSpPr txBox="1"/>
          <p:nvPr/>
        </p:nvSpPr>
        <p:spPr>
          <a:xfrm>
            <a:off x="7881507" y="1722535"/>
            <a:ext cx="42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8% of deaths in GR may be attributed to pollution</a:t>
            </a:r>
          </a:p>
        </p:txBody>
      </p:sp>
    </p:spTree>
    <p:extLst>
      <p:ext uri="{BB962C8B-B14F-4D97-AF65-F5344CB8AC3E}">
        <p14:creationId xmlns:p14="http://schemas.microsoft.com/office/powerpoint/2010/main" val="19314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3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2081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" y="113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What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35" y="1177579"/>
            <a:ext cx="1846800" cy="184680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9662513" y="368656"/>
            <a:ext cx="931668" cy="7750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49321" y="2957"/>
            <a:ext cx="21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Sensors on the go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9588851" y="1011155"/>
            <a:ext cx="955324" cy="38815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49322" y="682077"/>
            <a:ext cx="208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gency FB" panose="020B0503020202020204" pitchFamily="34" charset="0"/>
              </a:rPr>
              <a:t>ΕΔΠΑΠ </a:t>
            </a:r>
            <a:r>
              <a:rPr lang="en-GB" sz="2400" dirty="0">
                <a:latin typeface="Agency FB" panose="020B0503020202020204" pitchFamily="34" charset="0"/>
              </a:rPr>
              <a:t>Ypeka.gr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9824329" y="1665298"/>
            <a:ext cx="694122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endCxn id="34" idx="3"/>
          </p:cNvCxnSpPr>
          <p:nvPr/>
        </p:nvCxnSpPr>
        <p:spPr>
          <a:xfrm flipH="1">
            <a:off x="9288951" y="2024132"/>
            <a:ext cx="1191942" cy="13280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8566" y="1926105"/>
            <a:ext cx="154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Traffic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8566" y="1269886"/>
            <a:ext cx="154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Weather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68729" y="227341"/>
            <a:ext cx="420602" cy="681735"/>
            <a:chOff x="5454868" y="4114800"/>
            <a:chExt cx="1363717" cy="223082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809596" y="558099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5454868" y="4114800"/>
              <a:ext cx="1363717" cy="2230821"/>
              <a:chOff x="5454868" y="4114800"/>
              <a:chExt cx="1363717" cy="2230821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5454868" y="4114800"/>
                <a:ext cx="1363717" cy="223082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/>
              <p:cNvSpPr/>
              <p:nvPr/>
            </p:nvSpPr>
            <p:spPr>
              <a:xfrm>
                <a:off x="5565229" y="4280338"/>
                <a:ext cx="1158764" cy="191551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927835" y="4185745"/>
                <a:ext cx="417786" cy="0"/>
              </a:xfrm>
              <a:prstGeom prst="line">
                <a:avLst/>
              </a:prstGeom>
              <a:ln w="127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109141" y="621161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667701" y="4706004"/>
                <a:ext cx="370493" cy="37049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856888" y="4903073"/>
                <a:ext cx="622738" cy="5833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 rot="19116517">
                <a:off x="5667701" y="4706004"/>
                <a:ext cx="86711" cy="94593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6511760">
                <a:off x="6470860" y="5100226"/>
                <a:ext cx="78827" cy="370489"/>
              </a:xfrm>
              <a:prstGeom prst="triangl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 rot="7750533">
              <a:off x="6461006" y="5175112"/>
              <a:ext cx="78827" cy="370489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>
              <a:cxnSpLocks/>
            </p:cNvCxnSpPr>
            <p:nvPr/>
          </p:nvCxnSpPr>
          <p:spPr>
            <a:xfrm flipH="1">
              <a:off x="6065500" y="5381710"/>
              <a:ext cx="30500" cy="270225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cxnSpLocks/>
            </p:cNvCxnSpPr>
            <p:nvPr/>
          </p:nvCxnSpPr>
          <p:spPr>
            <a:xfrm flipH="1">
              <a:off x="6143437" y="5390691"/>
              <a:ext cx="23646" cy="268017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95669FE1-42F8-4814-88F1-3F572A5B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75" y="4389011"/>
            <a:ext cx="1845969" cy="184596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6E42E4B-9D52-4897-937F-F5298495EEA6}"/>
              </a:ext>
            </a:extLst>
          </p:cNvPr>
          <p:cNvSpPr txBox="1"/>
          <p:nvPr/>
        </p:nvSpPr>
        <p:spPr>
          <a:xfrm>
            <a:off x="7748565" y="4694654"/>
            <a:ext cx="2617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1. See real-time air measurements</a:t>
            </a:r>
            <a:br>
              <a:rPr lang="en-GB" sz="2400" dirty="0">
                <a:latin typeface="Agency FB" panose="020B0503020202020204" pitchFamily="34" charset="0"/>
              </a:rPr>
            </a:br>
            <a:r>
              <a:rPr lang="en-GB" sz="2400" dirty="0">
                <a:latin typeface="Agency FB" panose="020B0503020202020204" pitchFamily="34" charset="0"/>
              </a:rPr>
              <a:t>2. Discover cleaner routes around you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F4D387-F3CF-43AB-AC52-F23B8BF32D83}"/>
              </a:ext>
            </a:extLst>
          </p:cNvPr>
          <p:cNvSpPr txBox="1"/>
          <p:nvPr/>
        </p:nvSpPr>
        <p:spPr>
          <a:xfrm>
            <a:off x="7749322" y="2600913"/>
            <a:ext cx="208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gency FB" panose="020B0503020202020204" pitchFamily="34" charset="0"/>
              </a:rPr>
              <a:t>Historical: Mapsportal.ypen.gr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C3F8E3-CE2B-4232-9E93-7E8EFA7FE52C}"/>
              </a:ext>
            </a:extLst>
          </p:cNvPr>
          <p:cNvCxnSpPr>
            <a:cxnSpLocks/>
          </p:cNvCxnSpPr>
          <p:nvPr/>
        </p:nvCxnSpPr>
        <p:spPr>
          <a:xfrm flipH="1">
            <a:off x="9129713" y="2353729"/>
            <a:ext cx="1351180" cy="41825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B1FE6E5-EA05-4399-B5B2-0552F0B13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23" y="108607"/>
            <a:ext cx="531844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8CE40FE-A3C8-417E-BE28-B7E96ADB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63" y="4605643"/>
            <a:ext cx="402126" cy="4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Business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620A78-6446-4FF5-831D-3F1DC3804658}"/>
              </a:ext>
            </a:extLst>
          </p:cNvPr>
          <p:cNvCxnSpPr/>
          <p:nvPr/>
        </p:nvCxnSpPr>
        <p:spPr>
          <a:xfrm>
            <a:off x="4136232" y="1485900"/>
            <a:ext cx="0" cy="470058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7FE1F-7267-440A-9246-D0F35E548223}"/>
              </a:ext>
            </a:extLst>
          </p:cNvPr>
          <p:cNvCxnSpPr/>
          <p:nvPr/>
        </p:nvCxnSpPr>
        <p:spPr>
          <a:xfrm>
            <a:off x="8039101" y="1485900"/>
            <a:ext cx="0" cy="4700588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9616C5-D7BC-42E2-8451-E42F2D7EA3A7}"/>
              </a:ext>
            </a:extLst>
          </p:cNvPr>
          <p:cNvSpPr txBox="1"/>
          <p:nvPr/>
        </p:nvSpPr>
        <p:spPr>
          <a:xfrm>
            <a:off x="587970" y="1262444"/>
            <a:ext cx="34155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</a:p>
          <a:p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Partner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-Partner with brands, councils, local shops, scooters</a:t>
            </a:r>
          </a:p>
          <a:p>
            <a:pPr algn="ctr"/>
            <a:endParaRPr lang="en-GB" sz="6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6B751-F773-4F69-BE64-CB3CBFDCBD3A}"/>
              </a:ext>
            </a:extLst>
          </p:cNvPr>
          <p:cNvSpPr txBox="1"/>
          <p:nvPr/>
        </p:nvSpPr>
        <p:spPr>
          <a:xfrm>
            <a:off x="4152901" y="1262444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  <a:p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Cost on user</a:t>
            </a:r>
            <a:b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-Upfront cost of the sensor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-App comes for free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BC2CB-B1E4-438C-A113-2BFBCC3CCB47}"/>
              </a:ext>
            </a:extLst>
          </p:cNvPr>
          <p:cNvSpPr txBox="1"/>
          <p:nvPr/>
        </p:nvSpPr>
        <p:spPr>
          <a:xfrm>
            <a:off x="8188479" y="1262444"/>
            <a:ext cx="41528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  <a:p>
            <a:r>
              <a:rPr lang="en-GB" sz="6600" b="1" dirty="0">
                <a:solidFill>
                  <a:schemeClr val="bg1"/>
                </a:solidFill>
                <a:latin typeface="Agency FB" panose="020B0503020202020204" pitchFamily="34" charset="0"/>
              </a:rPr>
              <a:t>Tiers</a:t>
            </a:r>
            <a:endParaRPr lang="el-GR" sz="6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-Free tier: postcode measurements</a:t>
            </a:r>
          </a:p>
          <a:p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-Premium/personalised: sensor-based results,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106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329307" y="0"/>
            <a:ext cx="2675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Demo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Agency FB" panose="020B0503020202020204" pitchFamily="34" charset="0"/>
              </a:rPr>
              <a:t>Is it a good day to go out today?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97A05F7-D949-461D-98B6-6EEFC6E98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55715"/>
              </p:ext>
            </p:extLst>
          </p:nvPr>
        </p:nvGraphicFramePr>
        <p:xfrm>
          <a:off x="726729" y="2340203"/>
          <a:ext cx="4168776" cy="3931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2194">
                  <a:extLst>
                    <a:ext uri="{9D8B030D-6E8A-4147-A177-3AD203B41FA5}">
                      <a16:colId xmlns:a16="http://schemas.microsoft.com/office/drawing/2014/main" val="406904866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114864939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1446668055"/>
                    </a:ext>
                  </a:extLst>
                </a:gridCol>
                <a:gridCol w="1042194">
                  <a:extLst>
                    <a:ext uri="{9D8B030D-6E8A-4147-A177-3AD203B41FA5}">
                      <a16:colId xmlns:a16="http://schemas.microsoft.com/office/drawing/2014/main" val="1674942398"/>
                    </a:ext>
                  </a:extLst>
                </a:gridCol>
              </a:tblGrid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Particles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Σταθμοι ΕΔΠΑΠ</a:t>
                      </a:r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Sensor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Phone Camera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7115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O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3</a:t>
                      </a:r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86343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NO2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563767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15327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SO2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538144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CO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448327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PM-1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83052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PM-2.5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930403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PM-10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841465"/>
                  </a:ext>
                </a:extLst>
              </a:tr>
              <a:tr h="302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VOC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37182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32816E-1EE7-4378-8788-D2BDB2E8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02" y="1328737"/>
            <a:ext cx="5372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8388" y="945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In the 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058" y="2440068"/>
            <a:ext cx="3415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Personalisation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Link your activity and receive recommendations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8223" y="2452055"/>
            <a:ext cx="3415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Gamification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Gain credits as you choose greener routes</a:t>
            </a:r>
          </a:p>
          <a:p>
            <a:pPr algn="ctr"/>
            <a:endParaRPr lang="en-GB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4835" y="2440068"/>
            <a:ext cx="341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Inform &amp; Educate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Evidence-based policy making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0" y="1561428"/>
            <a:ext cx="890627" cy="89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31" y="1243257"/>
            <a:ext cx="1526968" cy="152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98" y="1600842"/>
            <a:ext cx="839226" cy="8392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37" y="4350688"/>
            <a:ext cx="898510" cy="898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4058" y="5279493"/>
            <a:ext cx="3415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More particles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Agency FB" panose="020B0503020202020204" pitchFamily="34" charset="0"/>
              </a:rPr>
              <a:t>Use a larger list of pollutants</a:t>
            </a:r>
          </a:p>
        </p:txBody>
      </p:sp>
    </p:spTree>
    <p:extLst>
      <p:ext uri="{BB962C8B-B14F-4D97-AF65-F5344CB8AC3E}">
        <p14:creationId xmlns:p14="http://schemas.microsoft.com/office/powerpoint/2010/main" val="47171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3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" y="533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Agency FB" panose="020B0503020202020204" pitchFamily="34" charset="0"/>
              </a:rPr>
              <a:t>Sources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48675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2: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(route):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5 (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startup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smartphone): made by Gregor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Cresnar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 (nervous): made by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MadeByOliver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from flaticon.com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4(family, question): 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flying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4"/>
              </a:rPr>
              <a:t>http://www.iata.org/pressroom/pr/Pages/2013-12-30-01.aspx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nervous flier stats: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5"/>
              </a:rPr>
              <a:t>http://flyfright.com/statistics/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4,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zzz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, rice, 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</a:rPr>
              <a:t>pacman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7, heart, joystick, press, cube: Icons made by </a:t>
            </a:r>
            <a:r>
              <a:rPr lang="en-GB" dirty="0" err="1">
                <a:solidFill>
                  <a:schemeClr val="bg1"/>
                </a:solidFill>
                <a:latin typeface="Agency FB" panose="020B0503020202020204" pitchFamily="34" charset="0"/>
                <a:hlinkClick r:id="rId2" tooltip="Freepik"/>
              </a:rPr>
              <a:t>Freepik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 from 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3" tooltip="Flaticon"/>
              </a:rPr>
              <a:t>www.flaticon.com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</a:rPr>
              <a:t>Slide 6: </a:t>
            </a:r>
            <a:r>
              <a:rPr lang="en-GB" dirty="0">
                <a:solidFill>
                  <a:schemeClr val="bg1"/>
                </a:solidFill>
                <a:latin typeface="Agency FB" panose="020B0503020202020204" pitchFamily="34" charset="0"/>
                <a:hlinkClick r:id="rId6"/>
              </a:rPr>
              <a:t>http://sedac.ciesin.columbia.edu/data/set/gpw-v4-population-count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dirty="0">
                <a:latin typeface="Agency FB" panose="020B0503020202020204" pitchFamily="34" charset="0"/>
                <a:hlinkClick r:id="rId7"/>
              </a:rPr>
              <a:t>https://plumelabs.com/en/flow/store</a:t>
            </a:r>
            <a:endParaRPr lang="en-GB" dirty="0">
              <a:latin typeface="Agency FB" panose="020B0503020202020204" pitchFamily="34" charset="0"/>
            </a:endParaRPr>
          </a:p>
          <a:p>
            <a:r>
              <a:rPr lang="en-GB" dirty="0" err="1"/>
              <a:t>G.Logothetis</a:t>
            </a:r>
            <a:r>
              <a:rPr lang="en-GB" dirty="0"/>
              <a:t> (2017) Pollution kills 1 in 12 Greeks. Time for a massive clean up act, Medium</a:t>
            </a:r>
          </a:p>
          <a:p>
            <a:r>
              <a:rPr lang="el-GR" dirty="0"/>
              <a:t>ΥΠΟΥΡΓΕΙΟ ΠΕΡΙΒΑΛΛΟΝΤΟΣ ΚΑΙ ΕΝΕΡΓΕΙΑΣΓΕΝ. Δ/ΝΣΗ ΠΕΡΙΒΑΛΛΟΝΤΙΚΗΣ ΠΟΛΙΤΙΚΗΣΔ/ΝΣΗ ΚΛΙΜΑΤΙΚΗΣ ΑΛΛΑΓΗΣ &amp; ΠΟΙΟΤΗΤΑΣ ΑΤΜΟΣΦΑΙΡΑΣΤΜΗΜΑ ΠΟΙΟΤΗΤΑΣ ΤΗΣ ΑΤΜΟΣΦΑΙΡΑΣ (2018), ΕΤΗΣΙΑ ΕΚΘΕΣΗ ΠΟΙΟΤΗΤΑΣ ΤΗΣ ΑΤΜΟΣΦΑΙΡΑΣ 2018</a:t>
            </a:r>
            <a:endParaRPr lang="en-GB" dirty="0"/>
          </a:p>
          <a:p>
            <a:r>
              <a:rPr lang="el-GR" dirty="0"/>
              <a:t>Κ.Υ.Α. αριθμ. οικ. 70601/23.12.2013</a:t>
            </a:r>
            <a:br>
              <a:rPr lang="el-GR" dirty="0"/>
            </a:br>
            <a:r>
              <a:rPr lang="el-GR" dirty="0"/>
              <a:t>Βραχυπρόθεσμα σχέδια δράσης για την αντιμετώπιση ατμοσφαιρικής ρύπανσης από αιωρούμενα σωματίδια</a:t>
            </a:r>
          </a:p>
        </p:txBody>
      </p:sp>
    </p:spTree>
    <p:extLst>
      <p:ext uri="{BB962C8B-B14F-4D97-AF65-F5344CB8AC3E}">
        <p14:creationId xmlns:p14="http://schemas.microsoft.com/office/powerpoint/2010/main" val="329171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480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Afroditi Katika</dc:creator>
  <cp:lastModifiedBy>Afroditi Katika</cp:lastModifiedBy>
  <cp:revision>81</cp:revision>
  <dcterms:created xsi:type="dcterms:W3CDTF">2017-04-29T11:11:08Z</dcterms:created>
  <dcterms:modified xsi:type="dcterms:W3CDTF">2019-12-15T13:37:31Z</dcterms:modified>
</cp:coreProperties>
</file>