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6"/>
  </p:notesMasterIdLst>
  <p:handoutMasterIdLst>
    <p:handoutMasterId r:id="rId27"/>
  </p:handoutMasterIdLst>
  <p:sldIdLst>
    <p:sldId id="325" r:id="rId2"/>
    <p:sldId id="326" r:id="rId3"/>
    <p:sldId id="327" r:id="rId4"/>
    <p:sldId id="329" r:id="rId5"/>
    <p:sldId id="328" r:id="rId6"/>
    <p:sldId id="330" r:id="rId7"/>
    <p:sldId id="335" r:id="rId8"/>
    <p:sldId id="331" r:id="rId9"/>
    <p:sldId id="332" r:id="rId10"/>
    <p:sldId id="333" r:id="rId11"/>
    <p:sldId id="317" r:id="rId12"/>
    <p:sldId id="315" r:id="rId13"/>
    <p:sldId id="321" r:id="rId14"/>
    <p:sldId id="318" r:id="rId15"/>
    <p:sldId id="319" r:id="rId16"/>
    <p:sldId id="320" r:id="rId17"/>
    <p:sldId id="337" r:id="rId18"/>
    <p:sldId id="343" r:id="rId19"/>
    <p:sldId id="338" r:id="rId20"/>
    <p:sldId id="339" r:id="rId21"/>
    <p:sldId id="340" r:id="rId22"/>
    <p:sldId id="336" r:id="rId23"/>
    <p:sldId id="341" r:id="rId24"/>
    <p:sldId id="342" r:id="rId25"/>
  </p:sldIdLst>
  <p:sldSz cx="9144000" cy="6858000" type="screen4x3"/>
  <p:notesSz cx="10063163" cy="68738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5">
          <p15:clr>
            <a:srgbClr val="A4A3A4"/>
          </p15:clr>
        </p15:guide>
        <p15:guide id="2" pos="3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C0C0C0"/>
    <a:srgbClr val="66FF33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079" autoAdjust="0"/>
  </p:normalViewPr>
  <p:slideViewPr>
    <p:cSldViewPr>
      <p:cViewPr varScale="1">
        <p:scale>
          <a:sx n="61" d="100"/>
          <a:sy n="61" d="100"/>
        </p:scale>
        <p:origin x="13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253" y="-67"/>
      </p:cViewPr>
      <p:guideLst>
        <p:guide orient="horz" pos="2165"/>
        <p:guide pos="317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00713" y="0"/>
            <a:ext cx="43608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780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/>
            </a:lvl1pPr>
          </a:lstStyle>
          <a:p>
            <a:pPr>
              <a:defRPr/>
            </a:pPr>
            <a:fld id="{38F135ED-1A3A-481C-BAD6-693C53CEBBB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63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0713" y="0"/>
            <a:ext cx="43608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5350" cy="2576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6475" y="3265488"/>
            <a:ext cx="8050213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2780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/>
            </a:lvl1pPr>
          </a:lstStyle>
          <a:p>
            <a:pPr>
              <a:defRPr/>
            </a:pPr>
            <a:fld id="{A90167A9-26DA-4B3E-860A-16D5741D7E5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309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0167A9-26DA-4B3E-860A-16D5741D7E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23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465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08/02/2018</a:t>
            </a:fld>
            <a:r>
              <a:rPr lang="fr-FR"/>
              <a:t> </a:t>
            </a:r>
            <a:r>
              <a:rPr lang="fr-FR" sz="70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87608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10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16632"/>
            <a:ext cx="8352928" cy="5400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2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088740"/>
            <a:ext cx="8424936" cy="529301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800">
                <a:solidFill>
                  <a:srgbClr val="2C2C2C"/>
                </a:solidFill>
              </a:defRPr>
            </a:lvl3pPr>
            <a:lvl4pPr>
              <a:defRPr sz="2800">
                <a:solidFill>
                  <a:srgbClr val="2C2C2C"/>
                </a:solidFill>
              </a:defRPr>
            </a:lvl4pPr>
            <a:lvl5pPr>
              <a:defRPr sz="28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552220" y="631007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kern="1200" dirty="0">
                <a:solidFill>
                  <a:srgbClr val="2C2C2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Ce que vous devez savoir</a:t>
            </a:r>
            <a:endParaRPr lang="en-US" sz="1600" kern="1200" dirty="0">
              <a:solidFill>
                <a:srgbClr val="2C2C2C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1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08/02/2018</a:t>
            </a:fld>
            <a:r>
              <a:rPr lang="fr-FR"/>
              <a:t> </a:t>
            </a:r>
            <a:r>
              <a:rPr lang="fr-FR" sz="700"/>
              <a:t>– © Intech’Info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Classe_invers%C3%A9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Semestre 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49742" y="4077072"/>
            <a:ext cx="4244516" cy="1219200"/>
          </a:xfrm>
        </p:spPr>
        <p:txBody>
          <a:bodyPr/>
          <a:lstStyle/>
          <a:p>
            <a:r>
              <a:rPr lang="fr-FR" altLang="en-US" dirty="0"/>
              <a:t>Un semestre pour maîtriser les fondamentaux de la POO</a:t>
            </a:r>
          </a:p>
        </p:txBody>
      </p:sp>
    </p:spTree>
    <p:extLst>
      <p:ext uri="{BB962C8B-B14F-4D97-AF65-F5344CB8AC3E}">
        <p14:creationId xmlns:p14="http://schemas.microsoft.com/office/powerpoint/2010/main" val="90146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n°2 - Eléments d'Architecture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Ce qu’est un Type, un </a:t>
            </a:r>
            <a:r>
              <a:rPr lang="fr-FR" dirty="0" err="1"/>
              <a:t>Namespace</a:t>
            </a:r>
            <a:r>
              <a:rPr lang="fr-FR" dirty="0"/>
              <a:t>, un </a:t>
            </a:r>
            <a:r>
              <a:rPr lang="fr-FR" dirty="0" err="1"/>
              <a:t>Assembly</a:t>
            </a:r>
            <a:endParaRPr lang="fr-FR" dirty="0"/>
          </a:p>
          <a:p>
            <a:r>
              <a:rPr lang="fr-FR" dirty="0"/>
              <a:t>Ce qu’est une Solution, un Projet</a:t>
            </a:r>
          </a:p>
          <a:p>
            <a:pPr lvl="1"/>
            <a:r>
              <a:rPr lang="fr-FR" dirty="0"/>
              <a:t>Une idée des différents langages et types de projets possibles</a:t>
            </a:r>
          </a:p>
          <a:p>
            <a:r>
              <a:rPr lang="fr-FR" dirty="0"/>
              <a:t>La notion </a:t>
            </a:r>
            <a:r>
              <a:rPr lang="fr-FR" b="1" dirty="0"/>
              <a:t>fondamentale</a:t>
            </a:r>
            <a:r>
              <a:rPr lang="fr-FR" dirty="0"/>
              <a:t> de « référence » et de « package »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n°3 – Les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Implémenter une classe</a:t>
            </a:r>
          </a:p>
          <a:p>
            <a:r>
              <a:rPr lang="fr-FR" dirty="0"/>
              <a:t>Identifier et utiliser à bon escient :</a:t>
            </a:r>
          </a:p>
          <a:p>
            <a:pPr lvl="1"/>
            <a:r>
              <a:rPr lang="fr-FR" dirty="0"/>
              <a:t>Champs</a:t>
            </a:r>
          </a:p>
          <a:p>
            <a:pPr lvl="1"/>
            <a:r>
              <a:rPr lang="fr-FR" dirty="0"/>
              <a:t>Propriétés</a:t>
            </a:r>
          </a:p>
          <a:p>
            <a:pPr lvl="1"/>
            <a:r>
              <a:rPr lang="fr-FR" dirty="0"/>
              <a:t>Méthodes</a:t>
            </a:r>
          </a:p>
          <a:p>
            <a:pPr lvl="1"/>
            <a:r>
              <a:rPr lang="fr-FR" dirty="0"/>
              <a:t>Constructeurs</a:t>
            </a:r>
          </a:p>
          <a:p>
            <a:r>
              <a:rPr lang="fr-FR" dirty="0"/>
              <a:t>Utiliser </a:t>
            </a:r>
            <a:r>
              <a:rPr lang="fr-FR" i="1" dirty="0" err="1"/>
              <a:t>private</a:t>
            </a:r>
            <a:r>
              <a:rPr lang="fr-FR" dirty="0"/>
              <a:t> et </a:t>
            </a:r>
            <a:r>
              <a:rPr lang="fr-FR" i="1" dirty="0"/>
              <a:t>public</a:t>
            </a:r>
          </a:p>
          <a:p>
            <a:r>
              <a:rPr lang="fr-FR" dirty="0"/>
              <a:t>Notion d’</a:t>
            </a:r>
            <a:r>
              <a:rPr lang="fr-FR" b="1" dirty="0"/>
              <a:t>Invariant</a:t>
            </a:r>
          </a:p>
          <a:p>
            <a:r>
              <a:rPr lang="fr-FR" dirty="0"/>
              <a:t>Méthodes, Propriétés et Champs statiques</a:t>
            </a:r>
          </a:p>
          <a:p>
            <a:r>
              <a:rPr lang="fr-FR" dirty="0"/>
              <a:t>Qu’une méthode d’instance est une méthode statique avec un paramètre </a:t>
            </a:r>
            <a:r>
              <a:rPr lang="fr-FR" i="1" dirty="0" err="1"/>
              <a:t>this</a:t>
            </a:r>
            <a:r>
              <a:rPr lang="fr-FR" dirty="0"/>
              <a:t> implicite</a:t>
            </a:r>
          </a:p>
        </p:txBody>
      </p:sp>
    </p:spTree>
    <p:extLst>
      <p:ext uri="{BB962C8B-B14F-4D97-AF65-F5344CB8AC3E}">
        <p14:creationId xmlns:p14="http://schemas.microsoft.com/office/powerpoint/2010/main" val="243147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n°4 - Conventions &amp; Organisation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/>
              <a:t>L’intérêt et l’importance des conventions</a:t>
            </a:r>
          </a:p>
          <a:p>
            <a:r>
              <a:rPr lang="fr-FR"/>
              <a:t>L’utilisation des commentaires intégrés</a:t>
            </a:r>
          </a:p>
          <a:p>
            <a:r>
              <a:rPr lang="fr-FR"/>
              <a:t>Qui est Albert Camus</a:t>
            </a:r>
          </a:p>
          <a:p>
            <a:r>
              <a:rPr lang="fr-FR"/>
              <a:t>Normaliser une Solution</a:t>
            </a:r>
          </a:p>
          <a:p>
            <a:r>
              <a:rPr lang="fr-FR"/>
              <a:t>Chercher et installer un package nuget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41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n°5 – Les Exceptions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51520" y="1088740"/>
            <a:ext cx="8676964" cy="5293011"/>
          </a:xfrm>
        </p:spPr>
        <p:txBody>
          <a:bodyPr>
            <a:normAutofit/>
          </a:bodyPr>
          <a:lstStyle/>
          <a:p>
            <a:r>
              <a:rPr lang="fr-FR" sz="2400" dirty="0"/>
              <a:t>Ce qu’est la pile d’appel et comment la visualiser</a:t>
            </a:r>
          </a:p>
          <a:p>
            <a:r>
              <a:rPr lang="fr-FR" sz="2400" dirty="0"/>
              <a:t>Ce qu’est une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</a:p>
          <a:p>
            <a:pPr lvl="1"/>
            <a:r>
              <a:rPr lang="fr-FR" sz="2400" dirty="0"/>
              <a:t>Lancer une Exception</a:t>
            </a:r>
          </a:p>
          <a:p>
            <a:pPr lvl="1"/>
            <a:r>
              <a:rPr lang="fr-FR" sz="2400" dirty="0"/>
              <a:t>Récupérer et gérer une Exception</a:t>
            </a:r>
          </a:p>
          <a:p>
            <a:r>
              <a:rPr lang="fr-FR" sz="2400" dirty="0"/>
              <a:t>Que toutes les Exceptions ne sont pas équivalentes</a:t>
            </a:r>
          </a:p>
          <a:p>
            <a:pPr lvl="1"/>
            <a:r>
              <a:rPr lang="fr-FR" sz="2400" dirty="0"/>
              <a:t>Les très méchantes</a:t>
            </a:r>
          </a:p>
          <a:p>
            <a:pPr lvl="1"/>
            <a:r>
              <a:rPr lang="fr-FR" sz="2400" dirty="0"/>
              <a:t>Les conditions exceptionnelles</a:t>
            </a:r>
          </a:p>
          <a:p>
            <a:pPr lvl="1"/>
            <a:r>
              <a:rPr lang="fr-FR" sz="2400" dirty="0"/>
              <a:t>Les « dans </a:t>
            </a:r>
            <a:r>
              <a:rPr lang="fr-FR" sz="2400" b="1" i="1" dirty="0"/>
              <a:t>ma</a:t>
            </a:r>
            <a:r>
              <a:rPr lang="fr-FR" sz="2400" dirty="0"/>
              <a:t> gueule »</a:t>
            </a:r>
          </a:p>
          <a:p>
            <a:pPr lvl="1"/>
            <a:r>
              <a:rPr lang="fr-FR" sz="2400" dirty="0"/>
              <a:t>Les « dans </a:t>
            </a:r>
            <a:r>
              <a:rPr lang="fr-FR" sz="2400" b="1" i="1" dirty="0"/>
              <a:t>ta</a:t>
            </a:r>
            <a:r>
              <a:rPr lang="fr-FR" sz="2400" dirty="0"/>
              <a:t> gueule »</a:t>
            </a:r>
          </a:p>
          <a:p>
            <a:r>
              <a:rPr lang="fr-FR" sz="2400" dirty="0"/>
              <a:t>Utiliser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fr-FR" sz="2000" dirty="0">
                <a:highlight>
                  <a:srgbClr val="FFFFFF"/>
                </a:highlight>
              </a:rPr>
              <a:t> et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InvalidOperationException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6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n°6 – Les Tests Unitaires</a:t>
            </a:r>
            <a:endParaRPr lang="en-US" sz="3200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179512" y="6525344"/>
            <a:ext cx="2448272" cy="290005"/>
          </a:xfrm>
        </p:spPr>
        <p:txBody>
          <a:bodyPr/>
          <a:lstStyle/>
          <a:p>
            <a:fld id="{24C52E2D-1284-48C8-AE2A-78BF1F35A609}" type="datetime1">
              <a:rPr lang="fr-FR" smtClean="0"/>
              <a:pPr/>
              <a:t>08/02/2018</a:t>
            </a:fld>
            <a:r>
              <a:rPr lang="fr-FR" dirty="0"/>
              <a:t> </a:t>
            </a:r>
            <a:r>
              <a:rPr lang="fr-FR" sz="700" dirty="0"/>
              <a:t>– © </a:t>
            </a:r>
            <a:r>
              <a:rPr lang="fr-FR" sz="700" dirty="0" err="1"/>
              <a:t>Intech’Info</a:t>
            </a:r>
            <a:r>
              <a:rPr lang="fr-FR" sz="700" dirty="0"/>
              <a:t> &amp; Invenietis</a:t>
            </a:r>
            <a:endParaRPr lang="fr-BE" sz="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Utilisez </a:t>
            </a:r>
            <a:r>
              <a:rPr lang="fr-FR" dirty="0" err="1"/>
              <a:t>NUnit</a:t>
            </a:r>
            <a:endParaRPr lang="fr-FR" dirty="0"/>
          </a:p>
          <a:p>
            <a:r>
              <a:rPr lang="fr-FR" dirty="0"/>
              <a:t>Les principes fondamentaux des tests unitaires</a:t>
            </a:r>
          </a:p>
          <a:p>
            <a:r>
              <a:rPr lang="fr-FR" dirty="0"/>
              <a:t>Reconnaître et utilisez des attributs</a:t>
            </a:r>
          </a:p>
          <a:p>
            <a:r>
              <a:rPr lang="fr-FR" dirty="0"/>
              <a:t>Que AAA n’a rien à voir avec l’andouillette</a:t>
            </a:r>
          </a:p>
          <a:p>
            <a:r>
              <a:rPr lang="fr-FR" dirty="0"/>
              <a:t>Faire des tests unitaires simples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6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Séances n°7 – Génériques, Listes et Dictionnaires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Qu’une liste n’est que l’encapsulation d’un tableau</a:t>
            </a:r>
          </a:p>
          <a:p>
            <a:r>
              <a:rPr lang="fr-FR" dirty="0"/>
              <a:t>Que toutes les structures de données complexes ne sont qu’un assemblage de références et de tableaux</a:t>
            </a:r>
          </a:p>
          <a:p>
            <a:r>
              <a:rPr lang="fr-FR" dirty="0"/>
              <a:t>Que les génériques, c’est pratique</a:t>
            </a:r>
          </a:p>
          <a:p>
            <a:r>
              <a:rPr lang="fr-FR" dirty="0"/>
              <a:t>Qu’un dictionnaire, ce n’est pas Robert</a:t>
            </a:r>
          </a:p>
          <a:p>
            <a:r>
              <a:rPr lang="fr-FR" dirty="0"/>
              <a:t>Utiliser les tableaux, les listes et les dictionnaires à bon escient</a:t>
            </a:r>
          </a:p>
          <a:p>
            <a:r>
              <a:rPr lang="fr-FR" dirty="0"/>
              <a:t>Concevoir un micro-modèle d’objets en interaction</a:t>
            </a:r>
          </a:p>
          <a:p>
            <a:r>
              <a:rPr lang="fr-FR" dirty="0"/>
              <a:t>Ce qu’est </a:t>
            </a:r>
            <a:r>
              <a:rPr lang="fr-FR"/>
              <a:t>une « Game Loop 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n°8 - Evaluation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Sur tout ce que vous devez savoir…</a:t>
            </a:r>
          </a:p>
          <a:p>
            <a:r>
              <a:rPr lang="fr-FR" dirty="0"/>
              <a:t>Correction &amp;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Séance n°9 - Spécifications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fr-FR" dirty="0"/>
              <a:t>Ce que sont les « Spécifications »</a:t>
            </a:r>
          </a:p>
          <a:p>
            <a:pPr lvl="1"/>
            <a:r>
              <a:rPr lang="fr-FR" dirty="0"/>
              <a:t>Fonctionnelles vs. non-fonctionnelles</a:t>
            </a:r>
          </a:p>
          <a:p>
            <a:r>
              <a:rPr lang="fr-FR" dirty="0"/>
              <a:t>Utilité &amp; Nécessité</a:t>
            </a:r>
          </a:p>
          <a:p>
            <a:r>
              <a:rPr lang="fr-FR" dirty="0"/>
              <a:t>Vocabulaire</a:t>
            </a:r>
          </a:p>
          <a:p>
            <a:r>
              <a:rPr lang="fr-FR" dirty="0"/>
              <a:t>Spécifications &amp; Gestion de Projet</a:t>
            </a:r>
          </a:p>
          <a:p>
            <a:r>
              <a:rPr lang="fr-FR" dirty="0"/>
              <a:t>Les techniques à votre disposition</a:t>
            </a:r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9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Séance n°10 - Abstractions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qu’est une « Abstraction »</a:t>
            </a:r>
          </a:p>
          <a:p>
            <a:r>
              <a:rPr lang="fr-FR" dirty="0"/>
              <a:t>Qu’une Interface est un Contrat</a:t>
            </a:r>
          </a:p>
          <a:p>
            <a:r>
              <a:rPr lang="fr-FR" dirty="0"/>
              <a:t>Qu’une Classe peut supporter autant de Contrats qu’on le souhaite</a:t>
            </a:r>
          </a:p>
          <a:p>
            <a:r>
              <a:rPr lang="fr-FR" dirty="0"/>
              <a:t>Que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dirty="0"/>
              <a:t> est une abstraction fondamentale</a:t>
            </a:r>
          </a:p>
          <a:p>
            <a:pPr lvl="1"/>
            <a:r>
              <a:rPr lang="fr-FR" dirty="0"/>
              <a:t>Et que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fr-FR" dirty="0"/>
              <a:t> est un « sucre syntaxique »</a:t>
            </a:r>
          </a:p>
          <a:p>
            <a:r>
              <a:rPr lang="fr-FR" dirty="0"/>
              <a:t>Qu’une Classe peut hériter d’une seule autre</a:t>
            </a:r>
          </a:p>
          <a:p>
            <a:r>
              <a:rPr lang="fr-FR" dirty="0"/>
              <a:t>Qu’une classe de base est une forme d’abstraction</a:t>
            </a:r>
          </a:p>
          <a:p>
            <a:r>
              <a:rPr lang="fr-FR" dirty="0"/>
              <a:t>Qu’une classe abstraite ne peut pas être instanciée</a:t>
            </a:r>
          </a:p>
          <a:p>
            <a:r>
              <a:rPr lang="fr-FR" dirty="0"/>
              <a:t>Utiliser les mots clés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fr-FR" dirty="0"/>
              <a:t>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fr-FR" dirty="0"/>
              <a:t> et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fr-FR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4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n°11 – Synthèse &amp; I/O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Que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fr-FR" dirty="0"/>
              <a:t> est une interface simple… mais bien utile</a:t>
            </a:r>
          </a:p>
          <a:p>
            <a:pPr lvl="1"/>
            <a:r>
              <a:rPr lang="fr-FR" dirty="0"/>
              <a:t>Que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fr-FR" dirty="0"/>
              <a:t> est un « sucre syntaxique »</a:t>
            </a:r>
          </a:p>
          <a:p>
            <a:r>
              <a:rPr lang="fr-FR" dirty="0"/>
              <a:t>Que les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fr-FR" dirty="0"/>
              <a:t> mettent en œuvre le design pattern du Décorateur (</a:t>
            </a:r>
            <a:r>
              <a:rPr lang="fr-FR" i="1" dirty="0" err="1"/>
              <a:t>Decorator</a:t>
            </a:r>
            <a:r>
              <a:rPr lang="fr-FR" dirty="0"/>
              <a:t>)</a:t>
            </a:r>
          </a:p>
          <a:p>
            <a:r>
              <a:rPr lang="fr-FR" dirty="0"/>
              <a:t>Que les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fr-FR" dirty="0"/>
              <a:t> et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fr-FR" dirty="0"/>
              <a:t> mettent en œuvre le design pattern de l’Adaptateur (</a:t>
            </a:r>
            <a:r>
              <a:rPr lang="fr-FR" i="1" dirty="0"/>
              <a:t>Adapter</a:t>
            </a:r>
            <a:r>
              <a:rPr lang="fr-FR" dirty="0"/>
              <a:t>)</a:t>
            </a:r>
          </a:p>
          <a:p>
            <a:r>
              <a:rPr lang="fr-FR" dirty="0"/>
              <a:t>Que l’</a:t>
            </a:r>
            <a:r>
              <a:rPr lang="fr-FR" dirty="0" err="1"/>
              <a:t>Encoding</a:t>
            </a:r>
            <a:r>
              <a:rPr lang="fr-FR" dirty="0"/>
              <a:t> est nécessaire à la gestion des chaînes de caractères</a:t>
            </a:r>
          </a:p>
          <a:p>
            <a:r>
              <a:rPr lang="fr-FR" dirty="0"/>
              <a:t>Que armé de cela on peut </a:t>
            </a:r>
          </a:p>
          <a:p>
            <a:pPr lvl="1"/>
            <a:r>
              <a:rPr lang="fr-FR" dirty="0"/>
              <a:t>Comprendre et utiliser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fr-FR" dirty="0"/>
              <a:t> et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endParaRPr lang="fr-FR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fr-FR" dirty="0"/>
              <a:t>Interagir avec les fichiers, le réseau,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D’où vous partez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fr-FR" sz="2800" dirty="0"/>
              <a:t>Maîtrise correcte de la programmation structurée et notion d’algorithmique.</a:t>
            </a:r>
            <a:endParaRPr lang="en-US" sz="2800" dirty="0"/>
          </a:p>
          <a:p>
            <a:pPr lvl="0"/>
            <a:r>
              <a:rPr lang="fr-FR" sz="2800" dirty="0"/>
              <a:t>Les variables et les types de base (numérique, chaîne, booléen).</a:t>
            </a:r>
            <a:endParaRPr lang="en-US" sz="2800" dirty="0"/>
          </a:p>
          <a:p>
            <a:pPr lvl="0"/>
            <a:r>
              <a:rPr lang="fr-FR" sz="2800" dirty="0"/>
              <a:t>Tableaux</a:t>
            </a:r>
            <a:endParaRPr lang="en-US" sz="2800" dirty="0"/>
          </a:p>
          <a:p>
            <a:pPr lvl="0"/>
            <a:r>
              <a:rPr lang="fr-FR" sz="2800" dirty="0"/>
              <a:t>Boucles, structures de contrôle (if, </a:t>
            </a:r>
            <a:r>
              <a:rPr lang="fr-FR" sz="2800" dirty="0" err="1"/>
              <a:t>while</a:t>
            </a:r>
            <a:r>
              <a:rPr lang="fr-FR" sz="2800" dirty="0"/>
              <a:t>, for).</a:t>
            </a:r>
            <a:endParaRPr lang="en-US" sz="2800" dirty="0"/>
          </a:p>
          <a:p>
            <a:pPr lvl="0"/>
            <a:r>
              <a:rPr lang="fr-FR" sz="2800" dirty="0"/>
              <a:t>Fonctions (définition, paramètres formels/actuels, appels)</a:t>
            </a:r>
            <a:endParaRPr lang="en-US" sz="2800" dirty="0"/>
          </a:p>
          <a:p>
            <a:pPr lvl="0"/>
            <a:r>
              <a:rPr lang="fr-FR" sz="2800" dirty="0"/>
              <a:t>Première notion d’encapsulation – regroupement de champs (</a:t>
            </a:r>
            <a:r>
              <a:rPr lang="fr-FR" sz="2800" dirty="0" err="1"/>
              <a:t>struct</a:t>
            </a:r>
            <a:r>
              <a:rPr lang="fr-FR" sz="2800" dirty="0"/>
              <a:t>, objet/attributs)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528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n°12 – Windows </a:t>
            </a:r>
            <a:r>
              <a:rPr lang="fr-FR" sz="3200" dirty="0" err="1"/>
              <a:t>Forms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Qu’une Application Windows </a:t>
            </a:r>
            <a:r>
              <a:rPr lang="fr-FR" dirty="0" err="1"/>
              <a:t>Forms</a:t>
            </a:r>
            <a:r>
              <a:rPr lang="fr-FR" dirty="0"/>
              <a:t> ce n’est pas compliqué</a:t>
            </a:r>
          </a:p>
          <a:p>
            <a:pPr lvl="1"/>
            <a:r>
              <a:rPr lang="fr-FR" sz="2400" dirty="0"/>
              <a:t>Que l’approche « Orientée Composants » est une forme d’« Orientée Objets » qui respecte le principe OCP (Open-</a:t>
            </a:r>
            <a:r>
              <a:rPr lang="fr-FR" sz="2400" dirty="0" err="1"/>
              <a:t>Closed</a:t>
            </a:r>
            <a:r>
              <a:rPr lang="fr-FR" sz="2400" dirty="0"/>
              <a:t> </a:t>
            </a:r>
            <a:r>
              <a:rPr lang="fr-FR" sz="2400" dirty="0" err="1"/>
              <a:t>Principle</a:t>
            </a:r>
            <a:r>
              <a:rPr lang="fr-FR" sz="2400" dirty="0"/>
              <a:t>)</a:t>
            </a:r>
          </a:p>
          <a:p>
            <a:pPr lvl="1"/>
            <a:r>
              <a:rPr lang="fr-FR" sz="2400" dirty="0"/>
              <a:t>Que les Events sont des fonctions de rappels (callbacks) très simples à mettre en œuvre</a:t>
            </a:r>
          </a:p>
          <a:p>
            <a:r>
              <a:rPr lang="fr-FR" dirty="0"/>
              <a:t>Qu’il existe en standard ou sur le net 35176817 composants utilisables</a:t>
            </a:r>
          </a:p>
          <a:p>
            <a:r>
              <a:rPr lang="fr-FR" dirty="0"/>
              <a:t>Que « </a:t>
            </a:r>
            <a:r>
              <a:rPr lang="en-US" i="1" dirty="0"/>
              <a:t>Code Serialization</a:t>
            </a:r>
            <a:r>
              <a:rPr lang="fr-FR" dirty="0"/>
              <a:t> » c’est « </a:t>
            </a:r>
            <a:r>
              <a:rPr lang="fr-FR" i="1" dirty="0"/>
              <a:t>magique</a:t>
            </a:r>
            <a:r>
              <a:rPr lang="fr-FR" dirty="0"/>
              <a:t> »</a:t>
            </a:r>
          </a:p>
          <a:p>
            <a:r>
              <a:rPr lang="fr-FR" dirty="0"/>
              <a:t>Que le Design Pattern de l’Observer est simple et puissant </a:t>
            </a:r>
          </a:p>
          <a:p>
            <a:pPr lvl="1"/>
            <a:r>
              <a:rPr lang="fr-FR"/>
              <a:t>Notamment grâce </a:t>
            </a:r>
            <a:r>
              <a:rPr lang="fr-FR" dirty="0"/>
              <a:t>aux Events</a:t>
            </a:r>
          </a:p>
        </p:txBody>
      </p:sp>
    </p:spTree>
    <p:extLst>
      <p:ext uri="{BB962C8B-B14F-4D97-AF65-F5344CB8AC3E}">
        <p14:creationId xmlns:p14="http://schemas.microsoft.com/office/powerpoint/2010/main" val="393319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n°13 – C# Avancé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016732"/>
            <a:ext cx="8424936" cy="5365019"/>
          </a:xfrm>
        </p:spPr>
        <p:txBody>
          <a:bodyPr/>
          <a:lstStyle/>
          <a:p>
            <a:r>
              <a:rPr lang="fr-FR" dirty="0"/>
              <a:t>Qu’il y a des choses « magiques »</a:t>
            </a:r>
          </a:p>
          <a:p>
            <a:pPr lvl="1"/>
            <a:r>
              <a:rPr lang="fr-FR" dirty="0"/>
              <a:t>Mais que la magie n’est que le reflet de ses méconnaissances</a:t>
            </a:r>
          </a:p>
          <a:p>
            <a:r>
              <a:rPr lang="fr-FR" dirty="0"/>
              <a:t>Que </a:t>
            </a:r>
            <a:r>
              <a:rPr lang="fr-FR" dirty="0" err="1"/>
              <a:t>Delegates</a:t>
            </a:r>
            <a:r>
              <a:rPr lang="fr-FR" dirty="0"/>
              <a:t>, fonctions anonymes et fonctions lambda sont trois formes de la même chose</a:t>
            </a:r>
          </a:p>
          <a:p>
            <a:r>
              <a:rPr lang="fr-FR" dirty="0"/>
              <a:t>Que LINQ veut dire « 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INtegrated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</a:t>
            </a:r>
          </a:p>
          <a:p>
            <a:pPr lvl="1"/>
            <a:r>
              <a:rPr lang="fr-FR" sz="2400" dirty="0"/>
              <a:t>Ce que sont les « Méthodes d’Extension »</a:t>
            </a:r>
          </a:p>
          <a:p>
            <a:pPr lvl="1"/>
            <a:r>
              <a:rPr lang="fr-FR" sz="2400" dirty="0"/>
              <a:t>Que LINQ =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			+ Méthodes d’Extension </a:t>
            </a:r>
            <a:br>
              <a:rPr lang="fr-FR" sz="2400" dirty="0"/>
            </a:br>
            <a:r>
              <a:rPr lang="fr-FR" sz="2400" dirty="0"/>
              <a:t>			+ fonctions lambda</a:t>
            </a:r>
          </a:p>
          <a:p>
            <a:pPr marL="457200" lvl="1" indent="0">
              <a:buNone/>
            </a:pPr>
            <a:r>
              <a:rPr lang="fr-FR" sz="2000" dirty="0"/>
              <a:t>(Et que ça déchire.)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51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Séances n°14 – Tas, Valeurs &amp; Références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Que le Tas et le Ramasse-Miettes c’est bien pratique</a:t>
            </a:r>
          </a:p>
          <a:p>
            <a:pPr lvl="1"/>
            <a:r>
              <a:rPr lang="fr-FR" dirty="0"/>
              <a:t>Et que cela s’appelle </a:t>
            </a:r>
            <a:r>
              <a:rPr lang="fr-FR" dirty="0" err="1"/>
              <a:t>Heap</a:t>
            </a:r>
            <a:r>
              <a:rPr lang="fr-FR" dirty="0"/>
              <a:t> &amp; </a:t>
            </a:r>
            <a:r>
              <a:rPr lang="fr-FR" dirty="0" err="1"/>
              <a:t>Garbage</a:t>
            </a:r>
            <a:r>
              <a:rPr lang="fr-FR" dirty="0"/>
              <a:t> Collector en anglais</a:t>
            </a:r>
          </a:p>
          <a:p>
            <a:r>
              <a:rPr lang="fr-FR" dirty="0"/>
              <a:t>Ce qu’est le passage par valeur et le passage par référence</a:t>
            </a:r>
          </a:p>
          <a:p>
            <a:r>
              <a:rPr lang="fr-FR" dirty="0"/>
              <a:t>Distinguer les deux « types » de Types</a:t>
            </a:r>
          </a:p>
          <a:p>
            <a:pPr lvl="1"/>
            <a:r>
              <a:rPr lang="fr-FR" dirty="0"/>
              <a:t>Valeurs</a:t>
            </a:r>
          </a:p>
          <a:p>
            <a:pPr lvl="1"/>
            <a:r>
              <a:rPr lang="fr-FR" dirty="0"/>
              <a:t>Références</a:t>
            </a:r>
          </a:p>
          <a:p>
            <a:r>
              <a:rPr lang="fr-FR" dirty="0"/>
              <a:t>Que les tableaux ont une taille fixe</a:t>
            </a:r>
          </a:p>
        </p:txBody>
      </p:sp>
    </p:spTree>
    <p:extLst>
      <p:ext uri="{BB962C8B-B14F-4D97-AF65-F5344CB8AC3E}">
        <p14:creationId xmlns:p14="http://schemas.microsoft.com/office/powerpoint/2010/main" val="330311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n°15 - Sérialisation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Que « sérialiser » cela veut dire « mettre en série »</a:t>
            </a:r>
          </a:p>
          <a:p>
            <a:r>
              <a:rPr lang="fr-FR" dirty="0"/>
              <a:t>Qu’il existe diverses formes de sérialisations</a:t>
            </a:r>
          </a:p>
          <a:p>
            <a:r>
              <a:rPr lang="fr-FR" dirty="0"/>
              <a:t>Que la sérialisation native de .Net</a:t>
            </a:r>
          </a:p>
          <a:p>
            <a:pPr lvl="1"/>
            <a:r>
              <a:rPr lang="fr-FR" dirty="0"/>
              <a:t>Est plutôt simple à mettre en œuvre</a:t>
            </a:r>
          </a:p>
          <a:p>
            <a:pPr lvl="1"/>
            <a:r>
              <a:rPr lang="fr-FR" dirty="0"/>
              <a:t>Permet de sérialiser les champs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endParaRPr lang="fr-FR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/>
              <a:t>Que tout repose sur la gestion du Graphe des Objets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2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Séance n°16 – Windows </a:t>
            </a:r>
            <a:r>
              <a:rPr lang="fr-FR" sz="2800" dirty="0" err="1"/>
              <a:t>Forms</a:t>
            </a:r>
            <a:r>
              <a:rPr lang="fr-FR" sz="2800" dirty="0"/>
              <a:t> Avancé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Que l’on peut dessiner ses contrôles graphiques soi-même</a:t>
            </a:r>
          </a:p>
          <a:p>
            <a:r>
              <a:rPr lang="fr-FR" dirty="0"/>
              <a:t>Que l’on dessine sur un espace « virtuel »</a:t>
            </a:r>
          </a:p>
          <a:p>
            <a:r>
              <a:rPr lang="fr-FR" dirty="0"/>
              <a:t>Que tout est faisable…</a:t>
            </a:r>
          </a:p>
          <a:p>
            <a:pPr lvl="1"/>
            <a:r>
              <a:rPr lang="fr-FR" dirty="0"/>
              <a:t>…même si ce n’est pas toujours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Objectif: maîtriser les fondamentaux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96752"/>
            <a:ext cx="8424936" cy="536459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fr-FR" dirty="0"/>
              <a:t>Concepts de base de la programmation objet traditionnelle (encapsulation, héritage).</a:t>
            </a:r>
            <a:endParaRPr lang="en-US" dirty="0"/>
          </a:p>
          <a:p>
            <a:pPr lvl="1"/>
            <a:r>
              <a:rPr lang="fr-FR" dirty="0"/>
              <a:t>Notions d’Architecture (packages, </a:t>
            </a:r>
            <a:r>
              <a:rPr lang="fr-FR" dirty="0" err="1"/>
              <a:t>assemblies</a:t>
            </a:r>
            <a:r>
              <a:rPr lang="fr-FR" dirty="0"/>
              <a:t>, </a:t>
            </a:r>
            <a:r>
              <a:rPr lang="fr-FR" dirty="0" err="1" smtClean="0"/>
              <a:t>namespaces</a:t>
            </a:r>
            <a:r>
              <a:rPr lang="fr-FR" dirty="0" smtClean="0"/>
              <a:t>, protection </a:t>
            </a:r>
            <a:r>
              <a:rPr lang="fr-FR" dirty="0"/>
              <a:t>d’accès</a:t>
            </a:r>
            <a:r>
              <a:rPr lang="fr-FR" dirty="0" smtClean="0"/>
              <a:t>).</a:t>
            </a:r>
          </a:p>
          <a:p>
            <a:pPr lvl="1"/>
            <a:r>
              <a:rPr lang="en-US" dirty="0" smtClean="0"/>
              <a:t>Notion </a:t>
            </a:r>
            <a:r>
              <a:rPr lang="en-US" dirty="0" err="1" smtClean="0"/>
              <a:t>d’invariant</a:t>
            </a:r>
            <a:endParaRPr lang="en-US" dirty="0"/>
          </a:p>
          <a:p>
            <a:pPr lvl="1"/>
            <a:r>
              <a:rPr lang="fr-FR" dirty="0"/>
              <a:t>Types valeurs vs. Types références.</a:t>
            </a:r>
            <a:endParaRPr lang="en-US" dirty="0"/>
          </a:p>
          <a:p>
            <a:pPr lvl="1"/>
            <a:r>
              <a:rPr lang="fr-FR" dirty="0"/>
              <a:t>Utilisation des Génériques (Listes &amp; Dictionnaires).</a:t>
            </a:r>
            <a:endParaRPr lang="en-US" dirty="0"/>
          </a:p>
          <a:p>
            <a:pPr lvl="1"/>
            <a:r>
              <a:rPr lang="fr-FR" dirty="0"/>
              <a:t>Conception &amp; implémentation de micro-modèle Objet.</a:t>
            </a:r>
          </a:p>
          <a:p>
            <a:pPr lvl="1"/>
            <a:r>
              <a:rPr lang="fr-FR" dirty="0" err="1"/>
              <a:t>Delegates</a:t>
            </a:r>
            <a:r>
              <a:rPr lang="fr-FR" dirty="0"/>
              <a:t> &amp; Events</a:t>
            </a:r>
            <a:endParaRPr lang="en-US" dirty="0"/>
          </a:p>
          <a:p>
            <a:pPr lvl="1"/>
            <a:r>
              <a:rPr lang="fr-FR" dirty="0"/>
              <a:t>Design pattern de l’observateur (Vue / Modèle).</a:t>
            </a:r>
            <a:endParaRPr lang="en-US" dirty="0"/>
          </a:p>
          <a:p>
            <a:pPr lvl="1"/>
            <a:r>
              <a:rPr lang="fr-FR" dirty="0"/>
              <a:t>Capacités à créer des applications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Forms</a:t>
            </a:r>
            <a:r>
              <a:rPr lang="fr-FR" dirty="0"/>
              <a:t> &amp; Console simples.</a:t>
            </a:r>
            <a:endParaRPr lang="en-US" dirty="0"/>
          </a:p>
          <a:p>
            <a:pPr lvl="1"/>
            <a:r>
              <a:rPr lang="fr-FR" dirty="0"/>
              <a:t>Sérialisation (binaire &amp; </a:t>
            </a:r>
            <a:r>
              <a:rPr lang="fr-FR" dirty="0" err="1"/>
              <a:t>Xml</a:t>
            </a:r>
            <a:r>
              <a:rPr lang="fr-FR" dirty="0"/>
              <a:t> – via </a:t>
            </a:r>
            <a:r>
              <a:rPr lang="fr-FR" dirty="0" err="1"/>
              <a:t>Linq</a:t>
            </a:r>
            <a:r>
              <a:rPr lang="fr-FR" dirty="0"/>
              <a:t>)</a:t>
            </a:r>
            <a:endParaRPr lang="en-US" dirty="0"/>
          </a:p>
          <a:p>
            <a:pPr lvl="1"/>
            <a:r>
              <a:rPr lang="fr-FR" dirty="0"/>
              <a:t>Tests unitaires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3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Pendant qu’on y est…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/>
              <a:t>I/O disque, File system</a:t>
            </a:r>
            <a:endParaRPr lang="en-US" dirty="0"/>
          </a:p>
          <a:p>
            <a:pPr lvl="1"/>
            <a:r>
              <a:rPr lang="fr-FR" dirty="0" err="1"/>
              <a:t>Linq</a:t>
            </a:r>
            <a:endParaRPr lang="fr-FR" dirty="0"/>
          </a:p>
          <a:p>
            <a:pPr lvl="1"/>
            <a:r>
              <a:rPr lang="fr-FR" dirty="0"/>
              <a:t>Gestion de l’affichage (.Net GDI+)</a:t>
            </a:r>
            <a:endParaRPr lang="en-US" dirty="0"/>
          </a:p>
          <a:p>
            <a:pPr lvl="1"/>
            <a:r>
              <a:rPr lang="en-US" dirty="0"/>
              <a:t>Design Patterns : Builder, Iterator, Factory, Composite, Singleton (et </a:t>
            </a:r>
            <a:r>
              <a:rPr lang="en-US" dirty="0" err="1"/>
              <a:t>ses</a:t>
            </a:r>
            <a:r>
              <a:rPr lang="en-US" dirty="0"/>
              <a:t> dangers).</a:t>
            </a:r>
          </a:p>
          <a:p>
            <a:pPr lvl="1"/>
            <a:r>
              <a:rPr lang="fr-FR" dirty="0"/>
              <a:t>Eventuellement:</a:t>
            </a:r>
          </a:p>
          <a:p>
            <a:pPr lvl="2"/>
            <a:r>
              <a:rPr lang="fr-FR" sz="2400" dirty="0"/>
              <a:t>Quelques aspects du </a:t>
            </a:r>
            <a:r>
              <a:rPr lang="fr-FR" sz="2400" dirty="0" err="1"/>
              <a:t>MultiThreading</a:t>
            </a:r>
            <a:r>
              <a:rPr lang="fr-FR" sz="2400" dirty="0"/>
              <a:t> &amp; de la programmation asynchrone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Sans oublier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3600" dirty="0"/>
              <a:t>Acquérir un peu de culture générale du métier</a:t>
            </a:r>
          </a:p>
          <a:p>
            <a:r>
              <a:rPr lang="fr-FR" sz="3600" dirty="0"/>
              <a:t>Maîtriser des techniques de base liées au développement</a:t>
            </a:r>
          </a:p>
          <a:p>
            <a:r>
              <a:rPr lang="fr-FR" sz="3600" dirty="0"/>
              <a:t>Comprendre</a:t>
            </a:r>
          </a:p>
          <a:p>
            <a:r>
              <a:rPr lang="fr-FR" sz="3600" dirty="0"/>
              <a:t>S’exprimer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111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du semestre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/>
              <a:t>16 </a:t>
            </a:r>
            <a:r>
              <a:rPr lang="fr-FR" dirty="0"/>
              <a:t>séances de cours, </a:t>
            </a:r>
          </a:p>
          <a:p>
            <a:r>
              <a:rPr lang="fr-FR" dirty="0"/>
              <a:t>Chaque séance dure 3 heures ½</a:t>
            </a:r>
          </a:p>
          <a:p>
            <a:r>
              <a:rPr lang="fr-FR" dirty="0"/>
              <a:t>Un grand nombre de notions abordées en S3 s’appliquent au langage Java (et beaucoup d’autres)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5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Flipped</a:t>
            </a:r>
            <a:r>
              <a:rPr lang="fr-FR" dirty="0"/>
              <a:t> </a:t>
            </a:r>
            <a:r>
              <a:rPr lang="fr-FR" dirty="0" err="1"/>
              <a:t>Classrooms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Vous avez accès à l’intégralité des cours, supports et exercices dès le début du semestre</a:t>
            </a:r>
          </a:p>
          <a:p>
            <a:r>
              <a:rPr lang="fr-FR" dirty="0"/>
              <a:t>Vous travaillez le cours AVANT le cours</a:t>
            </a:r>
          </a:p>
          <a:p>
            <a:endParaRPr lang="fr-FR" dirty="0"/>
          </a:p>
          <a:p>
            <a:r>
              <a:rPr lang="fr-FR" dirty="0"/>
              <a:t>Rien de nouveau… cela existe et cela fonctionne:</a:t>
            </a:r>
            <a:br>
              <a:rPr lang="fr-FR" dirty="0"/>
            </a:br>
            <a:r>
              <a:rPr lang="fr-FR" dirty="0">
                <a:hlinkClick r:id="rId2"/>
              </a:rPr>
              <a:t>http://fr.wikipedia.org/wiki/</a:t>
            </a:r>
            <a:r>
              <a:rPr lang="fr-FR" dirty="0" err="1">
                <a:hlinkClick r:id="rId2"/>
              </a:rPr>
              <a:t>Classe_inversée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Mix de cours et de pratique en C# sur Visual Studio 2017 </a:t>
            </a:r>
            <a:r>
              <a:rPr lang="fr-FR" sz="2000" dirty="0"/>
              <a:t>(Visual Studio Community Edition possible)</a:t>
            </a:r>
            <a:endParaRPr lang="fr-FR" dirty="0"/>
          </a:p>
          <a:p>
            <a:pPr lvl="1"/>
            <a:r>
              <a:rPr lang="fr-FR" dirty="0"/>
              <a:t>La plupart des séances sont associées à des exercices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Aucune séance n’est optionnelle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60748"/>
            <a:ext cx="8424936" cy="4968974"/>
          </a:xfrm>
        </p:spPr>
        <p:txBody>
          <a:bodyPr/>
          <a:lstStyle/>
          <a:p>
            <a:r>
              <a:rPr lang="fr-FR" sz="2800" dirty="0"/>
              <a:t>Le volume de connaissance à acquérir est important</a:t>
            </a:r>
          </a:p>
          <a:p>
            <a:r>
              <a:rPr lang="fr-FR" sz="2800" dirty="0"/>
              <a:t>Les notions sont parfois assez subtiles</a:t>
            </a:r>
          </a:p>
          <a:p>
            <a:r>
              <a:rPr lang="fr-FR" sz="2800" dirty="0"/>
              <a:t>De nombreux aspects se recoupent, s’enrichissent mutuellement</a:t>
            </a:r>
          </a:p>
          <a:p>
            <a:r>
              <a:rPr lang="fr-FR" sz="2800" dirty="0"/>
              <a:t>Des aspects théoriques, fondamentaux, sont abordés en permanence</a:t>
            </a:r>
          </a:p>
          <a:p>
            <a:pPr lvl="1"/>
            <a:r>
              <a:rPr lang="fr-FR" sz="2400" dirty="0"/>
              <a:t>Durant les mises en pratique</a:t>
            </a:r>
          </a:p>
          <a:p>
            <a:pPr lvl="1"/>
            <a:r>
              <a:rPr lang="fr-FR" sz="2400" dirty="0"/>
              <a:t>A l’occasion de l’introduction de certaines API ou Type (il y a beaucoup à dire sur les String par exemple)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638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/>
              <a:t>Séance n°1 – Introduction à .Net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>
                <a:solidFill>
                  <a:srgbClr val="2C2C2C"/>
                </a:solidFill>
              </a:rPr>
              <a:t>Quelques notions sur le </a:t>
            </a:r>
            <a:r>
              <a:rPr lang="fr-FR" dirty="0" err="1">
                <a:solidFill>
                  <a:srgbClr val="2C2C2C"/>
                </a:solidFill>
              </a:rPr>
              <a:t>framework</a:t>
            </a:r>
            <a:r>
              <a:rPr lang="fr-FR" dirty="0">
                <a:solidFill>
                  <a:srgbClr val="2C2C2C"/>
                </a:solidFill>
              </a:rPr>
              <a:t> .Net</a:t>
            </a:r>
          </a:p>
          <a:p>
            <a:pPr lvl="1"/>
            <a:r>
              <a:rPr lang="fr-FR" dirty="0">
                <a:solidFill>
                  <a:srgbClr val="2C2C2C"/>
                </a:solidFill>
              </a:rPr>
              <a:t>Et son copain Java</a:t>
            </a:r>
          </a:p>
          <a:p>
            <a:r>
              <a:rPr lang="fr-FR" dirty="0">
                <a:solidFill>
                  <a:srgbClr val="2C2C2C"/>
                </a:solidFill>
              </a:rPr>
              <a:t>Prendre en main Visual Studio</a:t>
            </a:r>
          </a:p>
          <a:p>
            <a:r>
              <a:rPr lang="fr-FR" dirty="0">
                <a:solidFill>
                  <a:srgbClr val="2C2C2C"/>
                </a:solidFill>
              </a:rPr>
              <a:t>La définition d’un Objet</a:t>
            </a:r>
          </a:p>
          <a:p>
            <a:r>
              <a:rPr lang="fr-FR" dirty="0">
                <a:solidFill>
                  <a:srgbClr val="2C2C2C"/>
                </a:solidFill>
              </a:rPr>
              <a:t>La définition d’une Classe</a:t>
            </a:r>
          </a:p>
          <a:p>
            <a:r>
              <a:rPr lang="fr-FR" dirty="0">
                <a:solidFill>
                  <a:srgbClr val="2C2C2C"/>
                </a:solidFill>
              </a:rPr>
              <a:t>Créer une application Console</a:t>
            </a:r>
          </a:p>
          <a:p>
            <a:r>
              <a:rPr lang="fr-FR" dirty="0">
                <a:solidFill>
                  <a:srgbClr val="2C2C2C"/>
                </a:solidFill>
              </a:rPr>
              <a:t>Ce qu’est le polymorphisme ad-hoc</a:t>
            </a:r>
          </a:p>
          <a:p>
            <a:endParaRPr lang="en-US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70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DFD47E41-6457-406B-91A3-9FDEEC5CD24E}" vid="{1BF2BF24-7860-4203-A748-ED22A22138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19520</TotalTime>
  <Words>748</Words>
  <Application>Microsoft Office PowerPoint</Application>
  <PresentationFormat>Affichage à l'écran (4:3)</PresentationFormat>
  <Paragraphs>175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Courier New</vt:lpstr>
      <vt:lpstr>Wingdings</vt:lpstr>
      <vt:lpstr>Standard</vt:lpstr>
      <vt:lpstr>Semestre 3</vt:lpstr>
      <vt:lpstr>D’où vous partez</vt:lpstr>
      <vt:lpstr>Objectif: maîtriser les fondamentaux</vt:lpstr>
      <vt:lpstr>Pendant qu’on y est…</vt:lpstr>
      <vt:lpstr>Sans oublier</vt:lpstr>
      <vt:lpstr>Déroulé du semestre</vt:lpstr>
      <vt:lpstr>Flipped Classrooms</vt:lpstr>
      <vt:lpstr>Aucune séance n’est optionnelle</vt:lpstr>
      <vt:lpstr>Séance n°1 – Introduction à .Net</vt:lpstr>
      <vt:lpstr>Séance n°2 - Eléments d'Architecture</vt:lpstr>
      <vt:lpstr>Séance n°3 – Les Classes</vt:lpstr>
      <vt:lpstr>Séance n°4 - Conventions &amp; Organisation</vt:lpstr>
      <vt:lpstr>Séance n°5 – Les Exceptions</vt:lpstr>
      <vt:lpstr>Séance n°6 – Les Tests Unitaires</vt:lpstr>
      <vt:lpstr>Séances n°7 – Génériques, Listes et Dictionnaires</vt:lpstr>
      <vt:lpstr>Séance n°8 - Evaluation</vt:lpstr>
      <vt:lpstr>Séance n°9 - Spécifications</vt:lpstr>
      <vt:lpstr>Séance n°10 - Abstractions</vt:lpstr>
      <vt:lpstr>Séance n°11 – Synthèse &amp; I/O</vt:lpstr>
      <vt:lpstr>Séance n°12 – Windows Forms</vt:lpstr>
      <vt:lpstr>Séance n°13 – C# Avancé</vt:lpstr>
      <vt:lpstr>Séances n°14 – Tas, Valeurs &amp; Références</vt:lpstr>
      <vt:lpstr>Séance n°15 - Sérialisation</vt:lpstr>
      <vt:lpstr>Séance n°16 – Windows Forms Avancé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Serveurs d'applications</dc:title>
  <dc:subject/>
  <dc:creator>Olivier Spinelli</dc:creator>
  <cp:lastModifiedBy>RAQUILLET Antoine</cp:lastModifiedBy>
  <cp:revision>207</cp:revision>
  <cp:lastPrinted>1601-01-01T00:00:00Z</cp:lastPrinted>
  <dcterms:created xsi:type="dcterms:W3CDTF">2003-05-09T13:35:01Z</dcterms:created>
  <dcterms:modified xsi:type="dcterms:W3CDTF">2018-02-08T09:42:25Z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