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0"/>
  </p:notesMasterIdLst>
  <p:handoutMasterIdLst>
    <p:handoutMasterId r:id="rId21"/>
  </p:handoutMasterIdLst>
  <p:sldIdLst>
    <p:sldId id="350"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9" r:id="rId18"/>
    <p:sldId id="368" r:id="rId19"/>
  </p:sldIdLst>
  <p:sldSz cx="9144000" cy="6858000" type="screen4x3"/>
  <p:notesSz cx="10063163" cy="68738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5">
          <p15:clr>
            <a:srgbClr val="A4A3A4"/>
          </p15:clr>
        </p15:guide>
        <p15:guide id="2" pos="3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66FF33"/>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87079" autoAdjust="0"/>
  </p:normalViewPr>
  <p:slideViewPr>
    <p:cSldViewPr>
      <p:cViewPr varScale="1">
        <p:scale>
          <a:sx n="100" d="100"/>
          <a:sy n="100" d="100"/>
        </p:scale>
        <p:origin x="68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1253" y="-67"/>
      </p:cViewPr>
      <p:guideLst>
        <p:guide orient="horz" pos="2165"/>
        <p:guide pos="317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4360863" cy="342900"/>
          </a:xfrm>
          <a:prstGeom prst="rect">
            <a:avLst/>
          </a:prstGeom>
          <a:noFill/>
          <a:ln w="9525">
            <a:noFill/>
            <a:miter lim="800000"/>
            <a:headEnd/>
            <a:tailEnd/>
          </a:ln>
          <a:effectLst/>
        </p:spPr>
        <p:txBody>
          <a:bodyPr vert="horz" wrap="square" lIns="96777" tIns="48388" rIns="96777" bIns="48388" numCol="1" anchor="t" anchorCtr="0" compatLnSpc="1">
            <a:prstTxWarp prst="textNoShape">
              <a:avLst/>
            </a:prstTxWarp>
          </a:bodyPr>
          <a:lstStyle>
            <a:lvl1pPr defTabSz="968375" eaLnBrk="1" hangingPunct="1">
              <a:defRPr sz="1300">
                <a:latin typeface="Arial" charset="0"/>
                <a:cs typeface="+mn-cs"/>
              </a:defRPr>
            </a:lvl1pPr>
          </a:lstStyle>
          <a:p>
            <a:pPr>
              <a:defRPr/>
            </a:pPr>
            <a:endParaRPr lang="en-US"/>
          </a:p>
        </p:txBody>
      </p:sp>
      <p:sp>
        <p:nvSpPr>
          <p:cNvPr id="247811" name="Rectangle 3"/>
          <p:cNvSpPr>
            <a:spLocks noGrp="1" noChangeArrowheads="1"/>
          </p:cNvSpPr>
          <p:nvPr>
            <p:ph type="dt" sz="quarter" idx="1"/>
          </p:nvPr>
        </p:nvSpPr>
        <p:spPr bwMode="auto">
          <a:xfrm>
            <a:off x="5700713" y="0"/>
            <a:ext cx="4360862" cy="342900"/>
          </a:xfrm>
          <a:prstGeom prst="rect">
            <a:avLst/>
          </a:prstGeom>
          <a:noFill/>
          <a:ln w="9525">
            <a:noFill/>
            <a:miter lim="800000"/>
            <a:headEnd/>
            <a:tailEnd/>
          </a:ln>
          <a:effectLst/>
        </p:spPr>
        <p:txBody>
          <a:bodyPr vert="horz" wrap="square" lIns="96777" tIns="48388" rIns="96777" bIns="48388" numCol="1" anchor="t" anchorCtr="0" compatLnSpc="1">
            <a:prstTxWarp prst="textNoShape">
              <a:avLst/>
            </a:prstTxWarp>
          </a:bodyPr>
          <a:lstStyle>
            <a:lvl1pPr algn="r" defTabSz="968375" eaLnBrk="1" hangingPunct="1">
              <a:defRPr sz="1300">
                <a:latin typeface="Arial" charset="0"/>
                <a:cs typeface="+mn-cs"/>
              </a:defRPr>
            </a:lvl1pPr>
          </a:lstStyle>
          <a:p>
            <a:pPr>
              <a:defRPr/>
            </a:pPr>
            <a:endParaRPr lang="en-US"/>
          </a:p>
        </p:txBody>
      </p:sp>
      <p:sp>
        <p:nvSpPr>
          <p:cNvPr id="247812" name="Rectangle 4"/>
          <p:cNvSpPr>
            <a:spLocks noGrp="1" noChangeArrowheads="1"/>
          </p:cNvSpPr>
          <p:nvPr>
            <p:ph type="ftr" sz="quarter" idx="2"/>
          </p:nvPr>
        </p:nvSpPr>
        <p:spPr bwMode="auto">
          <a:xfrm>
            <a:off x="0" y="6527800"/>
            <a:ext cx="4360863" cy="344488"/>
          </a:xfrm>
          <a:prstGeom prst="rect">
            <a:avLst/>
          </a:prstGeom>
          <a:noFill/>
          <a:ln w="9525">
            <a:noFill/>
            <a:miter lim="800000"/>
            <a:headEnd/>
            <a:tailEnd/>
          </a:ln>
          <a:effectLst/>
        </p:spPr>
        <p:txBody>
          <a:bodyPr vert="horz" wrap="square" lIns="96777" tIns="48388" rIns="96777" bIns="48388" numCol="1" anchor="b" anchorCtr="0" compatLnSpc="1">
            <a:prstTxWarp prst="textNoShape">
              <a:avLst/>
            </a:prstTxWarp>
          </a:bodyPr>
          <a:lstStyle>
            <a:lvl1pPr defTabSz="968375" eaLnBrk="1" hangingPunct="1">
              <a:defRPr sz="1300">
                <a:latin typeface="Arial" charset="0"/>
                <a:cs typeface="+mn-cs"/>
              </a:defRPr>
            </a:lvl1pPr>
          </a:lstStyle>
          <a:p>
            <a:pPr>
              <a:defRPr/>
            </a:pPr>
            <a:r>
              <a:rPr lang="en-US"/>
              <a:t>Olivier Spinelli</a:t>
            </a:r>
          </a:p>
        </p:txBody>
      </p:sp>
      <p:sp>
        <p:nvSpPr>
          <p:cNvPr id="247813" name="Rectangle 5"/>
          <p:cNvSpPr>
            <a:spLocks noGrp="1" noChangeArrowheads="1"/>
          </p:cNvSpPr>
          <p:nvPr>
            <p:ph type="sldNum" sz="quarter" idx="3"/>
          </p:nvPr>
        </p:nvSpPr>
        <p:spPr bwMode="auto">
          <a:xfrm>
            <a:off x="5700713" y="6527800"/>
            <a:ext cx="4360862" cy="344488"/>
          </a:xfrm>
          <a:prstGeom prst="rect">
            <a:avLst/>
          </a:prstGeom>
          <a:noFill/>
          <a:ln w="9525">
            <a:noFill/>
            <a:miter lim="800000"/>
            <a:headEnd/>
            <a:tailEnd/>
          </a:ln>
          <a:effectLst/>
        </p:spPr>
        <p:txBody>
          <a:bodyPr vert="horz" wrap="square" lIns="96777" tIns="48388" rIns="96777" bIns="48388" numCol="1" anchor="b" anchorCtr="0" compatLnSpc="1">
            <a:prstTxWarp prst="textNoShape">
              <a:avLst/>
            </a:prstTxWarp>
          </a:bodyPr>
          <a:lstStyle>
            <a:lvl1pPr algn="r" defTabSz="968375" eaLnBrk="1" hangingPunct="1">
              <a:defRPr sz="1300" smtClean="0"/>
            </a:lvl1pPr>
          </a:lstStyle>
          <a:p>
            <a:pPr>
              <a:defRPr/>
            </a:pPr>
            <a:fld id="{38F135ED-1A3A-481C-BAD6-693C53CEBBB6}" type="slidenum">
              <a:rPr lang="en-US" altLang="en-US"/>
              <a:pPr>
                <a:defRPr/>
              </a:pPr>
              <a:t>‹#›</a:t>
            </a:fld>
            <a:endParaRPr lang="en-US" altLang="en-US"/>
          </a:p>
        </p:txBody>
      </p:sp>
    </p:spTree>
    <p:extLst>
      <p:ext uri="{BB962C8B-B14F-4D97-AF65-F5344CB8AC3E}">
        <p14:creationId xmlns:p14="http://schemas.microsoft.com/office/powerpoint/2010/main" val="1721635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4360863" cy="342900"/>
          </a:xfrm>
          <a:prstGeom prst="rect">
            <a:avLst/>
          </a:prstGeom>
          <a:noFill/>
          <a:ln w="9525">
            <a:noFill/>
            <a:miter lim="800000"/>
            <a:headEnd/>
            <a:tailEnd/>
          </a:ln>
          <a:effectLst/>
        </p:spPr>
        <p:txBody>
          <a:bodyPr vert="horz" wrap="square" lIns="96777" tIns="48388" rIns="96777" bIns="48388" numCol="1" anchor="t" anchorCtr="0" compatLnSpc="1">
            <a:prstTxWarp prst="textNoShape">
              <a:avLst/>
            </a:prstTxWarp>
          </a:bodyPr>
          <a:lstStyle>
            <a:lvl1pPr defTabSz="968375" eaLnBrk="1" hangingPunct="1">
              <a:defRPr sz="1300">
                <a:latin typeface="Arial" charset="0"/>
                <a:cs typeface="+mn-cs"/>
              </a:defRPr>
            </a:lvl1pPr>
          </a:lstStyle>
          <a:p>
            <a:pPr>
              <a:defRPr/>
            </a:pPr>
            <a:endParaRPr lang="en-US"/>
          </a:p>
        </p:txBody>
      </p:sp>
      <p:sp>
        <p:nvSpPr>
          <p:cNvPr id="246787" name="Rectangle 3"/>
          <p:cNvSpPr>
            <a:spLocks noGrp="1" noChangeArrowheads="1"/>
          </p:cNvSpPr>
          <p:nvPr>
            <p:ph type="dt" idx="1"/>
          </p:nvPr>
        </p:nvSpPr>
        <p:spPr bwMode="auto">
          <a:xfrm>
            <a:off x="5700713" y="0"/>
            <a:ext cx="4360862" cy="342900"/>
          </a:xfrm>
          <a:prstGeom prst="rect">
            <a:avLst/>
          </a:prstGeom>
          <a:noFill/>
          <a:ln w="9525">
            <a:noFill/>
            <a:miter lim="800000"/>
            <a:headEnd/>
            <a:tailEnd/>
          </a:ln>
          <a:effectLst/>
        </p:spPr>
        <p:txBody>
          <a:bodyPr vert="horz" wrap="square" lIns="96777" tIns="48388" rIns="96777" bIns="48388" numCol="1" anchor="t" anchorCtr="0" compatLnSpc="1">
            <a:prstTxWarp prst="textNoShape">
              <a:avLst/>
            </a:prstTxWarp>
          </a:bodyPr>
          <a:lstStyle>
            <a:lvl1pPr algn="r" defTabSz="968375" eaLnBrk="1" hangingPunct="1">
              <a:defRPr sz="13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313113" y="515938"/>
            <a:ext cx="3435350" cy="2576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9" name="Rectangle 5"/>
          <p:cNvSpPr>
            <a:spLocks noGrp="1" noChangeArrowheads="1"/>
          </p:cNvSpPr>
          <p:nvPr>
            <p:ph type="body" sz="quarter" idx="3"/>
          </p:nvPr>
        </p:nvSpPr>
        <p:spPr bwMode="auto">
          <a:xfrm>
            <a:off x="1006475" y="3265488"/>
            <a:ext cx="8050213" cy="3092450"/>
          </a:xfrm>
          <a:prstGeom prst="rect">
            <a:avLst/>
          </a:prstGeom>
          <a:noFill/>
          <a:ln w="9525">
            <a:noFill/>
            <a:miter lim="800000"/>
            <a:headEnd/>
            <a:tailEnd/>
          </a:ln>
          <a:effectLst/>
        </p:spPr>
        <p:txBody>
          <a:bodyPr vert="horz" wrap="square" lIns="96777" tIns="48388" rIns="96777" bIns="483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6527800"/>
            <a:ext cx="4360863" cy="344488"/>
          </a:xfrm>
          <a:prstGeom prst="rect">
            <a:avLst/>
          </a:prstGeom>
          <a:noFill/>
          <a:ln w="9525">
            <a:noFill/>
            <a:miter lim="800000"/>
            <a:headEnd/>
            <a:tailEnd/>
          </a:ln>
          <a:effectLst/>
        </p:spPr>
        <p:txBody>
          <a:bodyPr vert="horz" wrap="square" lIns="96777" tIns="48388" rIns="96777" bIns="48388" numCol="1" anchor="b" anchorCtr="0" compatLnSpc="1">
            <a:prstTxWarp prst="textNoShape">
              <a:avLst/>
            </a:prstTxWarp>
          </a:bodyPr>
          <a:lstStyle>
            <a:lvl1pPr defTabSz="968375" eaLnBrk="1" hangingPunct="1">
              <a:defRPr sz="1300">
                <a:latin typeface="Arial" charset="0"/>
                <a:cs typeface="+mn-cs"/>
              </a:defRPr>
            </a:lvl1pPr>
          </a:lstStyle>
          <a:p>
            <a:pPr>
              <a:defRPr/>
            </a:pPr>
            <a:r>
              <a:rPr lang="en-US"/>
              <a:t>Olivier Spinelli</a:t>
            </a:r>
          </a:p>
        </p:txBody>
      </p:sp>
      <p:sp>
        <p:nvSpPr>
          <p:cNvPr id="246791" name="Rectangle 7"/>
          <p:cNvSpPr>
            <a:spLocks noGrp="1" noChangeArrowheads="1"/>
          </p:cNvSpPr>
          <p:nvPr>
            <p:ph type="sldNum" sz="quarter" idx="5"/>
          </p:nvPr>
        </p:nvSpPr>
        <p:spPr bwMode="auto">
          <a:xfrm>
            <a:off x="5700713" y="6527800"/>
            <a:ext cx="4360862" cy="344488"/>
          </a:xfrm>
          <a:prstGeom prst="rect">
            <a:avLst/>
          </a:prstGeom>
          <a:noFill/>
          <a:ln w="9525">
            <a:noFill/>
            <a:miter lim="800000"/>
            <a:headEnd/>
            <a:tailEnd/>
          </a:ln>
          <a:effectLst/>
        </p:spPr>
        <p:txBody>
          <a:bodyPr vert="horz" wrap="square" lIns="96777" tIns="48388" rIns="96777" bIns="48388" numCol="1" anchor="b" anchorCtr="0" compatLnSpc="1">
            <a:prstTxWarp prst="textNoShape">
              <a:avLst/>
            </a:prstTxWarp>
          </a:bodyPr>
          <a:lstStyle>
            <a:lvl1pPr algn="r" defTabSz="968375" eaLnBrk="1" hangingPunct="1">
              <a:defRPr sz="1300" smtClean="0"/>
            </a:lvl1pPr>
          </a:lstStyle>
          <a:p>
            <a:pPr>
              <a:defRPr/>
            </a:pPr>
            <a:fld id="{A90167A9-26DA-4B3E-860A-16D5741D7E5D}" type="slidenum">
              <a:rPr lang="en-US" altLang="en-US"/>
              <a:pPr>
                <a:defRPr/>
              </a:pPr>
              <a:t>‹#›</a:t>
            </a:fld>
            <a:endParaRPr lang="en-US" altLang="en-US"/>
          </a:p>
        </p:txBody>
      </p:sp>
    </p:spTree>
    <p:extLst>
      <p:ext uri="{BB962C8B-B14F-4D97-AF65-F5344CB8AC3E}">
        <p14:creationId xmlns:p14="http://schemas.microsoft.com/office/powerpoint/2010/main" val="3754309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C52E2D-1284-48C8-AE2A-78BF1F35A609}" type="datetime1">
              <a:rPr lang="fr-FR" smtClean="0"/>
              <a:pPr/>
              <a:t>19/02/2018</a:t>
            </a:fld>
            <a:r>
              <a:rPr lang="fr-FR"/>
              <a:t> </a:t>
            </a:r>
            <a:r>
              <a:rPr lang="fr-FR" sz="700"/>
              <a:t>– © Intech’Info &amp; Invenietis</a:t>
            </a:r>
            <a:endParaRPr lang="fr-BE" sz="700" dirty="0"/>
          </a:p>
        </p:txBody>
      </p:sp>
      <p:sp>
        <p:nvSpPr>
          <p:cNvPr id="4" name="Footer Placeholder 3"/>
          <p:cNvSpPr>
            <a:spLocks noGrp="1"/>
          </p:cNvSpPr>
          <p:nvPr>
            <p:ph type="ftr" sz="quarter" idx="11"/>
          </p:nvPr>
        </p:nvSpPr>
        <p:spPr/>
        <p:txBody>
          <a:bodyPr/>
          <a:lstStyle/>
          <a:p>
            <a:pPr>
              <a:defRPr/>
            </a:pPr>
            <a:endParaRPr lang="en-US" altLang="en-US"/>
          </a:p>
        </p:txBody>
      </p:sp>
      <p:sp>
        <p:nvSpPr>
          <p:cNvPr id="5" name="Title 1"/>
          <p:cNvSpPr>
            <a:spLocks noGrp="1"/>
          </p:cNvSpPr>
          <p:nvPr>
            <p:ph type="ctrTitle"/>
          </p:nvPr>
        </p:nvSpPr>
        <p:spPr>
          <a:xfrm>
            <a:off x="685800" y="2348880"/>
            <a:ext cx="7772400" cy="1728192"/>
          </a:xfrm>
          <a:prstGeom prst="rect">
            <a:avLst/>
          </a:prstGeom>
          <a:effectLst>
            <a:outerShdw blurRad="50800" dist="25400" dir="2700000" algn="tl" rotWithShape="0">
              <a:prstClr val="black">
                <a:alpha val="40000"/>
              </a:prstClr>
            </a:outerShdw>
          </a:effectLst>
        </p:spPr>
        <p:txBody>
          <a:bodyPr anchor="ctr" anchorCtr="0">
            <a:noAutofit/>
          </a:bodyPr>
          <a:lstStyle>
            <a:lvl1pPr>
              <a:lnSpc>
                <a:spcPct val="100000"/>
              </a:lnSpc>
              <a:defRPr sz="4400" baseline="0">
                <a:solidFill>
                  <a:srgbClr val="2C2C2C"/>
                </a:solidFill>
                <a:effectLst/>
              </a:defRPr>
            </a:lvl1pPr>
          </a:lstStyle>
          <a:p>
            <a:r>
              <a:rPr lang="en-US"/>
              <a:t>Click to edit Master title style</a:t>
            </a:r>
            <a:endParaRPr lang="en-US" dirty="0"/>
          </a:p>
        </p:txBody>
      </p:sp>
      <p:sp>
        <p:nvSpPr>
          <p:cNvPr id="6" name="Subtitle 2"/>
          <p:cNvSpPr>
            <a:spLocks noGrp="1"/>
          </p:cNvSpPr>
          <p:nvPr>
            <p:ph type="subTitle" idx="1"/>
          </p:nvPr>
        </p:nvSpPr>
        <p:spPr>
          <a:xfrm>
            <a:off x="1371600" y="4077072"/>
            <a:ext cx="6400800" cy="1219200"/>
          </a:xfrm>
          <a:prstGeom prst="rect">
            <a:avLst/>
          </a:prstGeom>
        </p:spPr>
        <p:txBody>
          <a:bodyPr>
            <a:normAutofit/>
          </a:bodyPr>
          <a:lstStyle>
            <a:lvl1pPr marL="0" indent="0" algn="ctr">
              <a:buNone/>
              <a:defRPr sz="2400">
                <a:solidFill>
                  <a:srgbClr val="00A93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00423" y="548680"/>
            <a:ext cx="3543154" cy="148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536" y="188640"/>
            <a:ext cx="8352928" cy="903635"/>
          </a:xfrm>
          <a:prstGeom prst="rect">
            <a:avLst/>
          </a:prstGeom>
        </p:spPr>
        <p:txBody>
          <a:bodyPr>
            <a:normAutofit/>
          </a:bodyPr>
          <a:lstStyle>
            <a:lvl1pPr>
              <a:defRPr sz="4000">
                <a:solidFill>
                  <a:srgbClr val="2C2C2C"/>
                </a:solidFill>
              </a:defRPr>
            </a:lvl1pPr>
          </a:lstStyle>
          <a:p>
            <a:r>
              <a:rPr lang="en-US" dirty="0"/>
              <a:t>Master title styles</a:t>
            </a:r>
          </a:p>
        </p:txBody>
      </p:sp>
      <p:sp>
        <p:nvSpPr>
          <p:cNvPr id="3" name="Date Placeholder 2"/>
          <p:cNvSpPr>
            <a:spLocks noGrp="1"/>
          </p:cNvSpPr>
          <p:nvPr>
            <p:ph type="dt" sz="half" idx="10"/>
          </p:nvPr>
        </p:nvSpPr>
        <p:spPr/>
        <p:txBody>
          <a:bodyPr/>
          <a:lstStyle/>
          <a:p>
            <a:fld id="{24C52E2D-1284-48C8-AE2A-78BF1F35A609}" type="datetime1">
              <a:rPr lang="fr-FR" smtClean="0"/>
              <a:pPr/>
              <a:t>19/02/2018</a:t>
            </a:fld>
            <a:r>
              <a:rPr lang="fr-FR"/>
              <a:t> </a:t>
            </a:r>
            <a:r>
              <a:rPr lang="fr-FR" sz="700"/>
              <a:t>– © Intech’Info &amp; Invenietis</a:t>
            </a:r>
            <a:endParaRPr lang="fr-BE" sz="700" dirty="0"/>
          </a:p>
        </p:txBody>
      </p:sp>
      <p:sp>
        <p:nvSpPr>
          <p:cNvPr id="4" name="Footer Placeholder 3"/>
          <p:cNvSpPr>
            <a:spLocks noGrp="1"/>
          </p:cNvSpPr>
          <p:nvPr>
            <p:ph type="ftr" sz="quarter" idx="11"/>
          </p:nvPr>
        </p:nvSpPr>
        <p:spPr/>
        <p:txBody>
          <a:bodyPr/>
          <a:lstStyle/>
          <a:p>
            <a:pPr>
              <a:defRPr/>
            </a:pPr>
            <a:endParaRPr lang="en-US" altLang="en-US"/>
          </a:p>
        </p:txBody>
      </p:sp>
      <p:sp>
        <p:nvSpPr>
          <p:cNvPr id="6" name="Content Placeholder 5"/>
          <p:cNvSpPr>
            <a:spLocks noGrp="1"/>
          </p:cNvSpPr>
          <p:nvPr>
            <p:ph sz="quarter" idx="12"/>
          </p:nvPr>
        </p:nvSpPr>
        <p:spPr>
          <a:xfrm>
            <a:off x="395536" y="1412777"/>
            <a:ext cx="8424936" cy="4968974"/>
          </a:xfrm>
          <a:prstGeom prst="rect">
            <a:avLst/>
          </a:prstGeom>
        </p:spPr>
        <p:txBody>
          <a:bodyPr/>
          <a:lstStyle>
            <a:lvl1pPr>
              <a:defRPr sz="3200">
                <a:solidFill>
                  <a:srgbClr val="2C2C2C"/>
                </a:solidFill>
              </a:defRPr>
            </a:lvl1pPr>
            <a:lvl2pPr>
              <a:defRPr sz="2800">
                <a:solidFill>
                  <a:srgbClr val="2C2C2C"/>
                </a:solidFill>
              </a:defRPr>
            </a:lvl2pPr>
            <a:lvl3pPr>
              <a:defRPr sz="2600">
                <a:solidFill>
                  <a:srgbClr val="2C2C2C"/>
                </a:solidFill>
              </a:defRPr>
            </a:lvl3pPr>
            <a:lvl4pPr>
              <a:defRPr sz="2400">
                <a:solidFill>
                  <a:srgbClr val="2C2C2C"/>
                </a:solidFill>
              </a:defRPr>
            </a:lvl4pPr>
            <a:lvl5pPr>
              <a:defRPr sz="2000">
                <a:solidFill>
                  <a:srgbClr val="2C2C2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464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524" y="188640"/>
            <a:ext cx="8532948" cy="831627"/>
          </a:xfrm>
          <a:prstGeom prst="rect">
            <a:avLst/>
          </a:prstGeom>
        </p:spPr>
        <p:txBody>
          <a:bodyPr/>
          <a:lstStyle>
            <a:lvl1pPr>
              <a:defRPr sz="4000">
                <a:solidFill>
                  <a:srgbClr val="2C2C2C"/>
                </a:solidFill>
              </a:defRPr>
            </a:lvl1pPr>
          </a:lstStyle>
          <a:p>
            <a:r>
              <a:rPr lang="en-US" dirty="0"/>
              <a:t>Master title style</a:t>
            </a:r>
          </a:p>
        </p:txBody>
      </p:sp>
      <p:sp>
        <p:nvSpPr>
          <p:cNvPr id="3" name="Date Placeholder 2"/>
          <p:cNvSpPr>
            <a:spLocks noGrp="1"/>
          </p:cNvSpPr>
          <p:nvPr>
            <p:ph type="dt" sz="half" idx="10"/>
          </p:nvPr>
        </p:nvSpPr>
        <p:spPr/>
        <p:txBody>
          <a:bodyPr/>
          <a:lstStyle/>
          <a:p>
            <a:fld id="{24C52E2D-1284-48C8-AE2A-78BF1F35A609}" type="datetime1">
              <a:rPr lang="fr-FR" smtClean="0"/>
              <a:pPr/>
              <a:t>19/02/2018</a:t>
            </a:fld>
            <a:r>
              <a:rPr lang="fr-FR"/>
              <a:t> </a:t>
            </a:r>
            <a:r>
              <a:rPr lang="fr-FR" sz="700"/>
              <a:t>– © Intech’Info &amp; Invenietis</a:t>
            </a:r>
            <a:endParaRPr lang="fr-BE" sz="700" dirty="0"/>
          </a:p>
        </p:txBody>
      </p:sp>
      <p:sp>
        <p:nvSpPr>
          <p:cNvPr id="4" name="Footer Placeholder 3"/>
          <p:cNvSpPr>
            <a:spLocks noGrp="1"/>
          </p:cNvSpPr>
          <p:nvPr>
            <p:ph type="ftr" sz="quarter" idx="11"/>
          </p:nvPr>
        </p:nvSpPr>
        <p:spPr/>
        <p:txBody>
          <a:bodyPr/>
          <a:lstStyle/>
          <a:p>
            <a:endParaRPr lang="fr-BE" dirty="0"/>
          </a:p>
        </p:txBody>
      </p:sp>
      <p:sp>
        <p:nvSpPr>
          <p:cNvPr id="6" name="Content Placeholder 5"/>
          <p:cNvSpPr>
            <a:spLocks noGrp="1"/>
          </p:cNvSpPr>
          <p:nvPr>
            <p:ph sz="quarter" idx="12"/>
          </p:nvPr>
        </p:nvSpPr>
        <p:spPr>
          <a:xfrm>
            <a:off x="287524" y="1278881"/>
            <a:ext cx="4140460" cy="5030439"/>
          </a:xfrm>
          <a:prstGeom prst="rect">
            <a:avLst/>
          </a:prstGeom>
        </p:spPr>
        <p:txBody>
          <a:bodyPr/>
          <a:lstStyle>
            <a:lvl1pPr>
              <a:defRPr sz="2400">
                <a:solidFill>
                  <a:srgbClr val="2C2C2C"/>
                </a:solidFill>
              </a:defRPr>
            </a:lvl1pPr>
            <a:lvl2pPr>
              <a:defRPr sz="2400">
                <a:solidFill>
                  <a:srgbClr val="2C2C2C"/>
                </a:solidFill>
              </a:defRPr>
            </a:lvl2pPr>
            <a:lvl3pPr>
              <a:defRPr sz="2400">
                <a:solidFill>
                  <a:srgbClr val="2C2C2C"/>
                </a:solidFill>
              </a:defRPr>
            </a:lvl3pPr>
            <a:lvl4pPr>
              <a:defRPr sz="2400">
                <a:solidFill>
                  <a:srgbClr val="2C2C2C"/>
                </a:solidFill>
              </a:defRPr>
            </a:lvl4pPr>
            <a:lvl5pPr>
              <a:defRPr sz="2400">
                <a:solidFill>
                  <a:srgbClr val="2C2C2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5"/>
          <p:cNvSpPr>
            <a:spLocks noGrp="1"/>
          </p:cNvSpPr>
          <p:nvPr>
            <p:ph sz="quarter" idx="13"/>
          </p:nvPr>
        </p:nvSpPr>
        <p:spPr>
          <a:xfrm>
            <a:off x="4716016" y="1268760"/>
            <a:ext cx="4104456" cy="5030439"/>
          </a:xfrm>
          <a:prstGeom prst="rect">
            <a:avLst/>
          </a:prstGeom>
        </p:spPr>
        <p:txBody>
          <a:bodyPr/>
          <a:lstStyle>
            <a:lvl1pPr>
              <a:defRPr sz="2400">
                <a:solidFill>
                  <a:srgbClr val="2C2C2C"/>
                </a:solidFill>
              </a:defRPr>
            </a:lvl1pPr>
            <a:lvl2pPr>
              <a:defRPr sz="2400">
                <a:solidFill>
                  <a:srgbClr val="2C2C2C"/>
                </a:solidFill>
              </a:defRPr>
            </a:lvl2pPr>
            <a:lvl3pPr>
              <a:defRPr sz="2400">
                <a:solidFill>
                  <a:srgbClr val="2C2C2C"/>
                </a:solidFill>
              </a:defRPr>
            </a:lvl3pPr>
            <a:lvl4pPr>
              <a:defRPr sz="2400">
                <a:solidFill>
                  <a:srgbClr val="2C2C2C"/>
                </a:solidFill>
              </a:defRPr>
            </a:lvl4pPr>
            <a:lvl5pPr>
              <a:defRPr sz="2400">
                <a:solidFill>
                  <a:srgbClr val="2C2C2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2288474"/>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C52E2D-1284-48C8-AE2A-78BF1F35A609}" type="datetime1">
              <a:rPr lang="fr-FR" smtClean="0"/>
              <a:pPr/>
              <a:t>19/02/2018</a:t>
            </a:fld>
            <a:r>
              <a:rPr lang="fr-FR"/>
              <a:t> </a:t>
            </a:r>
            <a:r>
              <a:rPr lang="fr-FR" sz="700"/>
              <a:t>– © Intech’Info &amp; Invenietis</a:t>
            </a:r>
            <a:endParaRPr lang="fr-BE" sz="700" dirty="0"/>
          </a:p>
        </p:txBody>
      </p:sp>
      <p:sp>
        <p:nvSpPr>
          <p:cNvPr id="4" name="Footer Placeholder 3"/>
          <p:cNvSpPr>
            <a:spLocks noGrp="1"/>
          </p:cNvSpPr>
          <p:nvPr>
            <p:ph type="ftr" sz="quarter" idx="11"/>
          </p:nvPr>
        </p:nvSpPr>
        <p:spPr/>
        <p:txBody>
          <a:bodyPr/>
          <a:lstStyle/>
          <a:p>
            <a:endParaRPr lang="fr-BE" dirty="0"/>
          </a:p>
        </p:txBody>
      </p:sp>
    </p:spTree>
    <p:extLst>
      <p:ext uri="{BB962C8B-B14F-4D97-AF65-F5344CB8AC3E}">
        <p14:creationId xmlns:p14="http://schemas.microsoft.com/office/powerpoint/2010/main" val="164518582"/>
      </p:ext>
    </p:extLst>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68000">
              <a:schemeClr val="bg1">
                <a:tint val="80000"/>
                <a:satMod val="250000"/>
              </a:schemeClr>
            </a:gs>
            <a:gs pos="86000">
              <a:schemeClr val="bg1">
                <a:tint val="90000"/>
                <a:shade val="90000"/>
                <a:satMod val="200000"/>
                <a:alpha val="73000"/>
                <a:lumMod val="55000"/>
                <a:lumOff val="45000"/>
              </a:schemeClr>
            </a:gs>
            <a:gs pos="100000">
              <a:schemeClr val="bg1">
                <a:tint val="90000"/>
                <a:shade val="70000"/>
                <a:satMod val="250000"/>
                <a:lumMod val="71000"/>
                <a:lumOff val="29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79512" y="6525344"/>
            <a:ext cx="2448272" cy="290005"/>
          </a:xfrm>
          <a:prstGeom prst="rect">
            <a:avLst/>
          </a:prstGeom>
        </p:spPr>
        <p:txBody>
          <a:bodyPr vert="horz" lIns="91440" tIns="45720" rIns="45720" bIns="45720" rtlCol="0" anchor="ctr"/>
          <a:lstStyle>
            <a:lvl1pPr algn="l">
              <a:defRPr sz="1000">
                <a:solidFill>
                  <a:schemeClr val="tx1">
                    <a:lumMod val="65000"/>
                    <a:lumOff val="35000"/>
                  </a:schemeClr>
                </a:solidFill>
                <a:latin typeface="Century Gothic" pitchFamily="34" charset="0"/>
              </a:defRPr>
            </a:lvl1pPr>
          </a:lstStyle>
          <a:p>
            <a:fld id="{24C52E2D-1284-48C8-AE2A-78BF1F35A609}" type="datetime1">
              <a:rPr lang="fr-FR" smtClean="0"/>
              <a:pPr/>
              <a:t>19/02/2018</a:t>
            </a:fld>
            <a:r>
              <a:rPr lang="fr-FR"/>
              <a:t> </a:t>
            </a:r>
            <a:r>
              <a:rPr lang="fr-FR" sz="700"/>
              <a:t>– © Intech’Info &amp; Invenietis</a:t>
            </a:r>
            <a:endParaRPr lang="fr-BE" sz="700" dirty="0"/>
          </a:p>
        </p:txBody>
      </p:sp>
      <p:sp>
        <p:nvSpPr>
          <p:cNvPr id="5" name="Footer Placeholder 4"/>
          <p:cNvSpPr>
            <a:spLocks noGrp="1"/>
          </p:cNvSpPr>
          <p:nvPr>
            <p:ph type="ftr" sz="quarter" idx="3"/>
          </p:nvPr>
        </p:nvSpPr>
        <p:spPr>
          <a:xfrm>
            <a:off x="3419872" y="6525343"/>
            <a:ext cx="4680520" cy="29000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fr-BE" dirty="0"/>
          </a:p>
        </p:txBody>
      </p:sp>
      <p:pic>
        <p:nvPicPr>
          <p:cNvPr id="4098" name="Picture 2" descr="D:\Dropbox\InvDoc\3. Communication\Logo\gimmick_1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48464" y="6450224"/>
            <a:ext cx="380044" cy="38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2977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Lst>
  <p:hf hdr="0" ftr="0"/>
  <p:txStyles>
    <p:titleStyle>
      <a:lvl1pPr algn="ctr" defTabSz="914400" rtl="0" eaLnBrk="1" latinLnBrk="0" hangingPunct="1">
        <a:lnSpc>
          <a:spcPts val="5800"/>
        </a:lnSpc>
        <a:spcBef>
          <a:spcPct val="0"/>
        </a:spcBef>
        <a:buNone/>
        <a:defRPr sz="5400" kern="1200">
          <a:solidFill>
            <a:srgbClr val="581769"/>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Courier New" panose="02070309020205020404" pitchFamily="49" charset="0"/>
        <a:buChar char="o"/>
        <a:defRPr sz="2400" kern="1200">
          <a:solidFill>
            <a:schemeClr val="accent1">
              <a:lumMod val="50000"/>
            </a:schemeClr>
          </a:solidFill>
          <a:latin typeface="+mj-lt"/>
          <a:ea typeface="+mn-ea"/>
          <a:cs typeface="+mn-cs"/>
        </a:defRPr>
      </a:lvl1pPr>
      <a:lvl2pPr marL="742950" indent="-285750" algn="l" defTabSz="914400" rtl="0" eaLnBrk="1" latinLnBrk="0" hangingPunct="1">
        <a:spcBef>
          <a:spcPct val="20000"/>
        </a:spcBef>
        <a:buFont typeface="Wingdings" panose="05000000000000000000" pitchFamily="2" charset="2"/>
        <a:buChar char="§"/>
        <a:defRPr sz="1600" kern="1200">
          <a:solidFill>
            <a:schemeClr val="accent1">
              <a:lumMod val="50000"/>
            </a:schemeClr>
          </a:solidFill>
          <a:latin typeface="+mj-lt"/>
          <a:ea typeface="+mn-ea"/>
          <a:cs typeface="+mn-cs"/>
        </a:defRPr>
      </a:lvl2pPr>
      <a:lvl3pPr marL="1143000" indent="-228600" algn="l" defTabSz="914400" rtl="0" eaLnBrk="1" latinLnBrk="0" hangingPunct="1">
        <a:spcBef>
          <a:spcPct val="20000"/>
        </a:spcBef>
        <a:buFont typeface="Courier New" panose="02070309020205020404" pitchFamily="49" charset="0"/>
        <a:buChar char="o"/>
        <a:defRPr sz="1600" kern="1200">
          <a:solidFill>
            <a:schemeClr val="accent1">
              <a:lumMod val="50000"/>
            </a:schemeClr>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accent1">
              <a:lumMod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.Net</a:t>
            </a:r>
            <a:endParaRPr lang="en-US" dirty="0"/>
          </a:p>
        </p:txBody>
      </p:sp>
      <p:sp>
        <p:nvSpPr>
          <p:cNvPr id="3" name="Subtitle 2"/>
          <p:cNvSpPr>
            <a:spLocks noGrp="1"/>
          </p:cNvSpPr>
          <p:nvPr>
            <p:ph type="subTitle" idx="1"/>
          </p:nvPr>
        </p:nvSpPr>
        <p:spPr/>
        <p:txBody>
          <a:bodyPr/>
          <a:lstStyle/>
          <a:p>
            <a:r>
              <a:rPr lang="fr-FR" dirty="0"/>
              <a:t>Intro…</a:t>
            </a:r>
            <a:endParaRPr lang="en-US" dirty="0"/>
          </a:p>
        </p:txBody>
      </p:sp>
    </p:spTree>
    <p:extLst>
      <p:ext uri="{BB962C8B-B14F-4D97-AF65-F5344CB8AC3E}">
        <p14:creationId xmlns:p14="http://schemas.microsoft.com/office/powerpoint/2010/main" val="261850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L’histoire</a:t>
            </a:r>
            <a:r>
              <a:rPr lang="en-US" altLang="en-US" dirty="0"/>
              <a:t> du Python de </a:t>
            </a:r>
            <a:r>
              <a:rPr lang="en-US" altLang="en-US" dirty="0" err="1"/>
              <a:t>fer</a:t>
            </a:r>
            <a:endParaRPr lang="en-US" dirty="0"/>
          </a:p>
        </p:txBody>
      </p:sp>
      <p:sp>
        <p:nvSpPr>
          <p:cNvPr id="4" name="Content Placeholder 3"/>
          <p:cNvSpPr>
            <a:spLocks noGrp="1"/>
          </p:cNvSpPr>
          <p:nvPr>
            <p:ph sz="quarter" idx="12"/>
          </p:nvPr>
        </p:nvSpPr>
        <p:spPr/>
        <p:txBody>
          <a:bodyPr/>
          <a:lstStyle/>
          <a:p>
            <a:pPr marL="0" indent="0">
              <a:buNone/>
            </a:pPr>
            <a:r>
              <a:rPr lang="en-US" altLang="en-US" sz="6200" dirty="0"/>
              <a:t>“ </a:t>
            </a:r>
            <a:r>
              <a:rPr lang="en-US" altLang="en-US" dirty="0" err="1"/>
              <a:t>IronPython</a:t>
            </a:r>
            <a:r>
              <a:rPr lang="en-US" altLang="en-US" dirty="0"/>
              <a:t> started out as an exercise in proving why the .NET platform was not conducive to implementing a dynamic programming language. Like many such efforts the end result was exactly the opposite of the original intent. Not only is the Common Language Runtime (CLR) conducive, it runs Python code even faster than the original C-based version. ”</a:t>
            </a:r>
          </a:p>
          <a:p>
            <a:pPr marL="0" indent="0">
              <a:buNone/>
            </a:pPr>
            <a:endParaRPr lang="en-US" dirty="0"/>
          </a:p>
        </p:txBody>
      </p:sp>
    </p:spTree>
    <p:extLst>
      <p:ext uri="{BB962C8B-B14F-4D97-AF65-F5344CB8AC3E}">
        <p14:creationId xmlns:p14="http://schemas.microsoft.com/office/powerpoint/2010/main" val="379203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Langage de référence: </a:t>
            </a:r>
            <a:r>
              <a:rPr lang="fr-FR" dirty="0"/>
              <a:t>C#</a:t>
            </a:r>
            <a:endParaRPr lang="en-US" dirty="0"/>
          </a:p>
        </p:txBody>
      </p:sp>
      <p:sp>
        <p:nvSpPr>
          <p:cNvPr id="4" name="Content Placeholder 3"/>
          <p:cNvSpPr>
            <a:spLocks noGrp="1"/>
          </p:cNvSpPr>
          <p:nvPr>
            <p:ph sz="quarter" idx="12"/>
          </p:nvPr>
        </p:nvSpPr>
        <p:spPr>
          <a:xfrm>
            <a:off x="395536" y="1232756"/>
            <a:ext cx="8424936" cy="5148995"/>
          </a:xfrm>
        </p:spPr>
        <p:txBody>
          <a:bodyPr>
            <a:normAutofit/>
          </a:bodyPr>
          <a:lstStyle/>
          <a:p>
            <a:pPr>
              <a:lnSpc>
                <a:spcPct val="80000"/>
              </a:lnSpc>
            </a:pPr>
            <a:r>
              <a:rPr lang="fr-FR" altLang="en-US" sz="2600" dirty="0"/>
              <a:t>Dans la lignée du C, C++, Java</a:t>
            </a:r>
          </a:p>
          <a:p>
            <a:pPr lvl="1">
              <a:lnSpc>
                <a:spcPct val="80000"/>
              </a:lnSpc>
            </a:pPr>
            <a:r>
              <a:rPr lang="fr-FR" altLang="en-US" sz="2400" dirty="0"/>
              <a:t>Langage impératif</a:t>
            </a:r>
          </a:p>
          <a:p>
            <a:pPr lvl="1">
              <a:lnSpc>
                <a:spcPct val="80000"/>
              </a:lnSpc>
            </a:pPr>
            <a:r>
              <a:rPr lang="fr-FR" altLang="en-US" sz="2400" dirty="0"/>
              <a:t>Langage Objet à base de Classe supportant l’héritage simple et les interfaces</a:t>
            </a:r>
          </a:p>
          <a:p>
            <a:pPr lvl="1">
              <a:lnSpc>
                <a:spcPct val="80000"/>
              </a:lnSpc>
            </a:pPr>
            <a:r>
              <a:rPr lang="fr-FR" altLang="en-US" sz="2400" dirty="0"/>
              <a:t>Intègre de la </a:t>
            </a:r>
            <a:r>
              <a:rPr lang="fr-FR" altLang="en-US" sz="2400" dirty="0" err="1"/>
              <a:t>meta</a:t>
            </a:r>
            <a:r>
              <a:rPr lang="fr-FR" altLang="en-US" sz="2400" dirty="0"/>
              <a:t> donnée (via les « Attributs »)</a:t>
            </a:r>
          </a:p>
          <a:p>
            <a:pPr lvl="1">
              <a:lnSpc>
                <a:spcPct val="80000"/>
              </a:lnSpc>
            </a:pPr>
            <a:r>
              <a:rPr lang="fr-FR" altLang="en-US" sz="2400" dirty="0"/>
              <a:t>Les pointeurs sur fonctions et sur fonctions membres (notion de </a:t>
            </a:r>
            <a:r>
              <a:rPr lang="fr-FR" altLang="en-US" sz="2400" i="1" dirty="0" err="1"/>
              <a:t>delegate</a:t>
            </a:r>
            <a:r>
              <a:rPr lang="fr-FR" altLang="en-US" sz="2400" dirty="0"/>
              <a:t>)</a:t>
            </a:r>
          </a:p>
          <a:p>
            <a:pPr lvl="1">
              <a:lnSpc>
                <a:spcPct val="80000"/>
              </a:lnSpc>
            </a:pPr>
            <a:r>
              <a:rPr lang="fr-FR" altLang="en-US" sz="2400" dirty="0"/>
              <a:t>Gestion mémoire complète (</a:t>
            </a:r>
            <a:r>
              <a:rPr lang="fr-FR" altLang="en-US" sz="2400" dirty="0" err="1"/>
              <a:t>garbage</a:t>
            </a:r>
            <a:r>
              <a:rPr lang="fr-FR" altLang="en-US" sz="2400" dirty="0"/>
              <a:t> collector)</a:t>
            </a:r>
          </a:p>
          <a:p>
            <a:pPr lvl="1">
              <a:lnSpc>
                <a:spcPct val="80000"/>
              </a:lnSpc>
            </a:pPr>
            <a:r>
              <a:rPr lang="fr-FR" altLang="en-US" sz="2400" dirty="0"/>
              <a:t>Capacités natives fortes d’interactions avec l’extérieur</a:t>
            </a:r>
          </a:p>
          <a:p>
            <a:pPr lvl="1">
              <a:lnSpc>
                <a:spcPct val="80000"/>
              </a:lnSpc>
            </a:pPr>
            <a:r>
              <a:rPr lang="fr-FR" altLang="en-US" sz="2400" dirty="0"/>
              <a:t>Auto inspection (réflexion) et génération de code dynamique</a:t>
            </a:r>
          </a:p>
          <a:p>
            <a:pPr lvl="1">
              <a:lnSpc>
                <a:spcPct val="80000"/>
              </a:lnSpc>
            </a:pPr>
            <a:r>
              <a:rPr lang="fr-FR" altLang="en-US" sz="2400" dirty="0"/>
              <a:t>Patrons et programmation Générique (.Net 2.0)</a:t>
            </a:r>
          </a:p>
          <a:p>
            <a:pPr lvl="1">
              <a:lnSpc>
                <a:spcPct val="80000"/>
              </a:lnSpc>
            </a:pPr>
            <a:r>
              <a:rPr lang="fr-FR" altLang="en-US" sz="2400" dirty="0"/>
              <a:t>…inférence de type, fonctions lambda, </a:t>
            </a:r>
            <a:r>
              <a:rPr lang="fr-FR" altLang="en-US" sz="2400" dirty="0" err="1"/>
              <a:t>closure</a:t>
            </a:r>
            <a:r>
              <a:rPr lang="fr-FR" altLang="en-US" sz="2400" dirty="0"/>
              <a:t>, </a:t>
            </a:r>
            <a:r>
              <a:rPr lang="fr-FR" altLang="en-US" sz="2400" dirty="0" err="1"/>
              <a:t>async</a:t>
            </a:r>
            <a:r>
              <a:rPr lang="fr-FR" altLang="en-US" sz="2400" dirty="0"/>
              <a:t>/</a:t>
            </a:r>
            <a:r>
              <a:rPr lang="fr-FR" altLang="en-US" sz="2400" dirty="0" err="1"/>
              <a:t>await</a:t>
            </a:r>
            <a:r>
              <a:rPr lang="fr-FR" altLang="en-US" sz="2400" dirty="0"/>
              <a:t>, …</a:t>
            </a:r>
          </a:p>
        </p:txBody>
      </p:sp>
    </p:spTree>
    <p:extLst>
      <p:ext uri="{BB962C8B-B14F-4D97-AF65-F5344CB8AC3E}">
        <p14:creationId xmlns:p14="http://schemas.microsoft.com/office/powerpoint/2010/main" val="319445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Tout ça pour…</a:t>
            </a:r>
            <a:endParaRPr lang="en-US" dirty="0"/>
          </a:p>
        </p:txBody>
      </p:sp>
      <p:sp>
        <p:nvSpPr>
          <p:cNvPr id="4" name="Content Placeholder 3"/>
          <p:cNvSpPr>
            <a:spLocks noGrp="1"/>
          </p:cNvSpPr>
          <p:nvPr>
            <p:ph sz="quarter" idx="12"/>
          </p:nvPr>
        </p:nvSpPr>
        <p:spPr/>
        <p:txBody>
          <a:bodyPr/>
          <a:lstStyle/>
          <a:p>
            <a:r>
              <a:rPr lang="fr-FR" dirty="0"/>
              <a:t>Programmer </a:t>
            </a:r>
            <a:r>
              <a:rPr lang="fr-FR" b="1" dirty="0"/>
              <a:t>Objet</a:t>
            </a:r>
            <a:r>
              <a:rPr lang="fr-FR" dirty="0"/>
              <a:t> !</a:t>
            </a:r>
          </a:p>
          <a:p>
            <a:r>
              <a:rPr lang="fr-FR" dirty="0"/>
              <a:t>Mais aussi</a:t>
            </a:r>
          </a:p>
          <a:p>
            <a:pPr lvl="1"/>
            <a:r>
              <a:rPr lang="fr-FR" dirty="0"/>
              <a:t>Bénéficier de la puissance offertes par les Types</a:t>
            </a:r>
          </a:p>
          <a:p>
            <a:pPr lvl="1"/>
            <a:r>
              <a:rPr lang="fr-FR" dirty="0"/>
              <a:t>Découvrir la programmation fonctionnelle</a:t>
            </a:r>
          </a:p>
          <a:p>
            <a:pPr lvl="1"/>
            <a:r>
              <a:rPr lang="fr-FR" dirty="0"/>
              <a:t>Se familiariser avec des Design Patterns parfois subtiles</a:t>
            </a:r>
          </a:p>
          <a:p>
            <a:pPr lvl="1"/>
            <a:r>
              <a:rPr lang="fr-FR" dirty="0"/>
              <a:t>Faire du bas-niveau si besoin</a:t>
            </a:r>
          </a:p>
          <a:p>
            <a:pPr lvl="1"/>
            <a:r>
              <a:rPr lang="fr-FR" dirty="0"/>
              <a:t>…</a:t>
            </a:r>
            <a:endParaRPr lang="en-US" dirty="0"/>
          </a:p>
        </p:txBody>
      </p:sp>
    </p:spTree>
    <p:extLst>
      <p:ext uri="{BB962C8B-B14F-4D97-AF65-F5344CB8AC3E}">
        <p14:creationId xmlns:p14="http://schemas.microsoft.com/office/powerpoint/2010/main" val="125059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Un Objet c’est…</a:t>
            </a:r>
            <a:endParaRPr lang="en-US" dirty="0"/>
          </a:p>
        </p:txBody>
      </p:sp>
      <p:sp>
        <p:nvSpPr>
          <p:cNvPr id="4" name="Content Placeholder 3"/>
          <p:cNvSpPr>
            <a:spLocks noGrp="1"/>
          </p:cNvSpPr>
          <p:nvPr>
            <p:ph sz="quarter" idx="12"/>
          </p:nvPr>
        </p:nvSpPr>
        <p:spPr>
          <a:xfrm>
            <a:off x="395536" y="1160748"/>
            <a:ext cx="8424936" cy="4968974"/>
          </a:xfrm>
        </p:spPr>
        <p:txBody>
          <a:bodyPr/>
          <a:lstStyle/>
          <a:p>
            <a:r>
              <a:rPr lang="fr-FR" altLang="en-US" dirty="0"/>
              <a:t>Une combinaison d’informations et d’action</a:t>
            </a:r>
            <a:br>
              <a:rPr lang="fr-FR" altLang="en-US" dirty="0"/>
            </a:br>
            <a:endParaRPr lang="fr-FR" altLang="en-US" dirty="0"/>
          </a:p>
          <a:p>
            <a:pPr algn="ctr">
              <a:buNone/>
            </a:pPr>
            <a:r>
              <a:rPr lang="fr-FR" altLang="en-US" sz="5000" dirty="0"/>
              <a:t>	</a:t>
            </a:r>
            <a:r>
              <a:rPr lang="fr-FR" altLang="en-US" sz="4800" dirty="0"/>
              <a:t>Object = State + </a:t>
            </a:r>
            <a:r>
              <a:rPr lang="fr-FR" altLang="en-US" sz="4800" dirty="0" err="1"/>
              <a:t>Behavior</a:t>
            </a:r>
            <a:endParaRPr lang="fr-FR" altLang="en-US" sz="4800" dirty="0"/>
          </a:p>
          <a:p>
            <a:pPr lvl="2">
              <a:buNone/>
            </a:pPr>
            <a:endParaRPr lang="fr-FR" altLang="en-US" sz="4800" dirty="0"/>
          </a:p>
          <a:p>
            <a:pPr lvl="2">
              <a:buNone/>
            </a:pPr>
            <a:r>
              <a:rPr lang="fr-FR" altLang="en-US" sz="4800" dirty="0"/>
              <a:t>Object = Data + Method</a:t>
            </a:r>
          </a:p>
          <a:p>
            <a:endParaRPr lang="fr-FR" altLang="en-US" dirty="0"/>
          </a:p>
          <a:p>
            <a:r>
              <a:rPr lang="fr-FR" altLang="en-US" dirty="0"/>
              <a:t>L’objet, c’est </a:t>
            </a:r>
            <a:r>
              <a:rPr lang="fr-FR" altLang="en-US" sz="4000" dirty="0"/>
              <a:t>l’</a:t>
            </a:r>
            <a:r>
              <a:rPr lang="fr-FR" altLang="en-US" sz="4000" b="1" dirty="0"/>
              <a:t>encapsulation</a:t>
            </a:r>
            <a:endParaRPr lang="fr-FR" altLang="en-US" b="1" dirty="0"/>
          </a:p>
          <a:p>
            <a:endParaRPr lang="en-US" dirty="0"/>
          </a:p>
        </p:txBody>
      </p:sp>
      <p:cxnSp>
        <p:nvCxnSpPr>
          <p:cNvPr id="5" name="Straight Arrow Connector 4"/>
          <p:cNvCxnSpPr/>
          <p:nvPr/>
        </p:nvCxnSpPr>
        <p:spPr bwMode="auto">
          <a:xfrm>
            <a:off x="4572000" y="3140968"/>
            <a:ext cx="0" cy="1008112"/>
          </a:xfrm>
          <a:prstGeom prst="straightConnector1">
            <a:avLst/>
          </a:prstGeom>
          <a:noFill/>
          <a:ln w="85725" cap="flat" cmpd="dbl" algn="ctr">
            <a:solidFill>
              <a:schemeClr val="tx1"/>
            </a:solidFill>
            <a:prstDash val="solid"/>
            <a:round/>
            <a:headEnd type="triangle" w="sm" len="med"/>
            <a:tailEnd type="triangle" w="sm" len="med"/>
          </a:ln>
          <a:effectLst/>
        </p:spPr>
      </p:cxnSp>
      <p:cxnSp>
        <p:nvCxnSpPr>
          <p:cNvPr id="6" name="Straight Arrow Connector 5"/>
          <p:cNvCxnSpPr/>
          <p:nvPr/>
        </p:nvCxnSpPr>
        <p:spPr bwMode="auto">
          <a:xfrm>
            <a:off x="6984268" y="3104964"/>
            <a:ext cx="0" cy="1008112"/>
          </a:xfrm>
          <a:prstGeom prst="straightConnector1">
            <a:avLst/>
          </a:prstGeom>
          <a:noFill/>
          <a:ln w="85725" cap="flat" cmpd="dbl" algn="ctr">
            <a:solidFill>
              <a:schemeClr val="tx1"/>
            </a:solidFill>
            <a:prstDash val="solid"/>
            <a:round/>
            <a:headEnd type="triangle" w="sm" len="med"/>
            <a:tailEnd type="triangle" w="sm" len="med"/>
          </a:ln>
          <a:effectLst/>
        </p:spPr>
      </p:cxnSp>
    </p:spTree>
    <p:extLst>
      <p:ext uri="{BB962C8B-B14F-4D97-AF65-F5344CB8AC3E}">
        <p14:creationId xmlns:p14="http://schemas.microsoft.com/office/powerpoint/2010/main" val="2151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247965" y="225425"/>
            <a:ext cx="4356286" cy="774700"/>
          </a:xfrm>
          <a:prstGeom prst="rect">
            <a:avLst/>
          </a:prstGeom>
        </p:spPr>
        <p:txBody>
          <a:bodyPr/>
          <a:lstStyle>
            <a:lvl1pPr algn="ctr" defTabSz="914400" rtl="0" eaLnBrk="1" latinLnBrk="0" hangingPunct="1">
              <a:lnSpc>
                <a:spcPts val="5800"/>
              </a:lnSpc>
              <a:spcBef>
                <a:spcPct val="0"/>
              </a:spcBef>
              <a:buNone/>
              <a:defRPr sz="5400" kern="1200">
                <a:solidFill>
                  <a:srgbClr val="581769"/>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fr-FR" altLang="en-US" sz="2800" dirty="0"/>
              <a:t>Exemple de classe en C#</a:t>
            </a:r>
          </a:p>
        </p:txBody>
      </p:sp>
      <p:sp>
        <p:nvSpPr>
          <p:cNvPr id="6" name="Rectangle 5"/>
          <p:cNvSpPr/>
          <p:nvPr/>
        </p:nvSpPr>
        <p:spPr>
          <a:xfrm>
            <a:off x="457200" y="404664"/>
            <a:ext cx="6911708" cy="5724644"/>
          </a:xfrm>
          <a:prstGeom prst="rect">
            <a:avLst/>
          </a:prstGeom>
        </p:spPr>
        <p:txBody>
          <a:bodyPr>
            <a:spAutoFit/>
          </a:bodyPr>
          <a:lstStyle/>
          <a:p>
            <a:pPr eaLnBrk="1" hangingPunct="1">
              <a:defRPr/>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System;</a:t>
            </a:r>
          </a:p>
          <a:p>
            <a:pPr eaLnBrk="1" hangingPunct="1">
              <a:defRPr/>
            </a:pP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IntechInfo.S3</a:t>
            </a:r>
          </a:p>
          <a:p>
            <a:pPr eaLnBrk="1" hangingPunct="1">
              <a:defRPr/>
            </a:pPr>
            <a:r>
              <a:rPr lang="en-US" sz="1400" dirty="0">
                <a:solidFill>
                  <a:srgbClr val="000000"/>
                </a:solidFill>
                <a:highlight>
                  <a:srgbClr val="FFFFFF"/>
                </a:highlight>
                <a:latin typeface="Consolas" panose="020B0609020204030204" pitchFamily="49" charset="0"/>
              </a:rPr>
              <a:t>{</a:t>
            </a: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User</a:t>
            </a: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userName</a:t>
            </a:r>
            <a:r>
              <a:rPr lang="en-US" sz="1400" dirty="0">
                <a:solidFill>
                  <a:srgbClr val="000000"/>
                </a:solidFill>
                <a:highlight>
                  <a:srgbClr val="FFFFFF"/>
                </a:highlight>
                <a:latin typeface="Consolas" panose="020B0609020204030204" pitchFamily="49" charset="0"/>
              </a:rPr>
              <a:t>;</a:t>
            </a:r>
          </a:p>
          <a:p>
            <a:pPr eaLnBrk="1" hangingPunct="1">
              <a:defRPr/>
            </a:pP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UserName</a:t>
            </a: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userName</a:t>
            </a: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_</a:t>
            </a:r>
            <a:r>
              <a:rPr lang="en-US" sz="1400" dirty="0" err="1">
                <a:solidFill>
                  <a:srgbClr val="000000"/>
                </a:solidFill>
                <a:highlight>
                  <a:srgbClr val="FFFFFF"/>
                </a:highlight>
                <a:latin typeface="Consolas" panose="020B0609020204030204" pitchFamily="49" charset="0"/>
              </a:rPr>
              <a:t>userName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SetPassword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password )</a:t>
            </a: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PasswordMatch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candidate )</a:t>
            </a: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eaLnBrk="1" hangingPunct="1">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    }</a:t>
            </a:r>
          </a:p>
          <a:p>
            <a:pPr eaLnBrk="1" hangingPunct="1">
              <a:defRPr/>
            </a:pPr>
            <a:r>
              <a:rPr lang="en-US"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828431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Un vaisseau spatial est un objet</a:t>
            </a:r>
            <a:endParaRPr lang="en-US" dirty="0"/>
          </a:p>
        </p:txBody>
      </p:sp>
      <p:sp>
        <p:nvSpPr>
          <p:cNvPr id="4" name="Content Placeholder 3"/>
          <p:cNvSpPr>
            <a:spLocks noGrp="1"/>
          </p:cNvSpPr>
          <p:nvPr>
            <p:ph sz="quarter" idx="12"/>
          </p:nvPr>
        </p:nvSpPr>
        <p:spPr>
          <a:xfrm>
            <a:off x="395536" y="1232756"/>
            <a:ext cx="8496944" cy="1296144"/>
          </a:xfrm>
        </p:spPr>
        <p:txBody>
          <a:bodyPr>
            <a:normAutofit fontScale="85000" lnSpcReduction="10000"/>
          </a:bodyPr>
          <a:lstStyle/>
          <a:p>
            <a:pPr marL="0" indent="0">
              <a:buNone/>
            </a:pPr>
            <a:r>
              <a:rPr lang="fr-FR" dirty="0">
                <a:ea typeface="Times New Roman" panose="02020603050405020304" pitchFamily="18" charset="0"/>
              </a:rPr>
              <a:t>Lesquels des points suivants peuvent être considérés comme participant à </a:t>
            </a:r>
            <a:r>
              <a:rPr lang="fr-FR" b="1" dirty="0">
                <a:ea typeface="Times New Roman" panose="02020603050405020304" pitchFamily="18" charset="0"/>
              </a:rPr>
              <a:t>son état</a:t>
            </a:r>
            <a:r>
              <a:rPr lang="fr-FR" dirty="0">
                <a:ea typeface="Times New Roman" panose="02020603050405020304" pitchFamily="18" charset="0"/>
              </a:rPr>
              <a:t> (State) et lesquels sont associés à </a:t>
            </a:r>
            <a:r>
              <a:rPr lang="fr-FR" b="1" dirty="0">
                <a:ea typeface="Times New Roman" panose="02020603050405020304" pitchFamily="18" charset="0"/>
              </a:rPr>
              <a:t>son comportement</a:t>
            </a:r>
            <a:r>
              <a:rPr lang="fr-FR" dirty="0">
                <a:ea typeface="Times New Roman" panose="02020603050405020304" pitchFamily="18" charset="0"/>
              </a:rPr>
              <a:t> (</a:t>
            </a:r>
            <a:r>
              <a:rPr lang="fr-FR" dirty="0" err="1">
                <a:ea typeface="Times New Roman" panose="02020603050405020304" pitchFamily="18" charset="0"/>
              </a:rPr>
              <a:t>Behavior</a:t>
            </a:r>
            <a:r>
              <a:rPr lang="fr-FR" dirty="0">
                <a:ea typeface="Times New Roman" panose="02020603050405020304" pitchFamily="18" charset="0"/>
              </a:rPr>
              <a:t>) ?</a:t>
            </a:r>
            <a:endParaRPr lang="en-US" dirty="0">
              <a:ea typeface="Times New Roman" panose="02020603050405020304" pitchFamily="18" charset="0"/>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21343183"/>
              </p:ext>
            </p:extLst>
          </p:nvPr>
        </p:nvGraphicFramePr>
        <p:xfrm>
          <a:off x="585900" y="3345118"/>
          <a:ext cx="8100900" cy="184912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2700300">
                  <a:extLst>
                    <a:ext uri="{9D8B030D-6E8A-4147-A177-3AD203B41FA5}">
                      <a16:colId xmlns:a16="http://schemas.microsoft.com/office/drawing/2014/main" val="20002"/>
                    </a:ext>
                  </a:extLst>
                </a:gridCol>
              </a:tblGrid>
              <a:tr h="319060">
                <a:tc>
                  <a:txBody>
                    <a:bodyPr/>
                    <a:lstStyle/>
                    <a:p>
                      <a:r>
                        <a:rPr lang="fr-FR" dirty="0"/>
                        <a:t>Truc</a:t>
                      </a:r>
                      <a:endParaRPr lang="en-US" dirty="0"/>
                    </a:p>
                  </a:txBody>
                  <a:tcPr/>
                </a:tc>
                <a:tc>
                  <a:txBody>
                    <a:bodyPr/>
                    <a:lstStyle/>
                    <a:p>
                      <a:pPr algn="ctr"/>
                      <a:r>
                        <a:rPr lang="fr-FR" dirty="0"/>
                        <a:t>State?</a:t>
                      </a:r>
                      <a:endParaRPr lang="en-US" dirty="0"/>
                    </a:p>
                  </a:txBody>
                  <a:tcPr/>
                </a:tc>
                <a:tc>
                  <a:txBody>
                    <a:bodyPr/>
                    <a:lstStyle/>
                    <a:p>
                      <a:pPr algn="ctr"/>
                      <a:r>
                        <a:rPr lang="fr-FR" dirty="0" err="1"/>
                        <a:t>Behavior</a:t>
                      </a:r>
                      <a:r>
                        <a:rPr lang="fr-FR" baseline="0" dirty="0"/>
                        <a:t>?</a:t>
                      </a:r>
                      <a:endParaRPr lang="en-US"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ea typeface="Times New Roman" panose="02020603050405020304" pitchFamily="18" charset="0"/>
                        </a:rPr>
                        <a:t>La couleur du vaisseau</a:t>
                      </a:r>
                      <a:endParaRPr lang="en-US" dirty="0">
                        <a:latin typeface="Times New Roman" panose="02020603050405020304" pitchFamily="18" charset="0"/>
                        <a:ea typeface="Times New Roman" panose="02020603050405020304" pitchFamily="18" charset="0"/>
                      </a:endParaRP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ea typeface="Times New Roman" panose="02020603050405020304" pitchFamily="18" charset="0"/>
                        </a:rPr>
                        <a:t>Faire ralentir le vaisseau</a:t>
                      </a:r>
                      <a:endParaRPr lang="en-US" dirty="0">
                        <a:latin typeface="Times New Roman" panose="02020603050405020304" pitchFamily="18" charset="0"/>
                        <a:ea typeface="Times New Roman" panose="02020603050405020304" pitchFamily="18" charset="0"/>
                      </a:endParaRP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ea typeface="Times New Roman" panose="02020603050405020304" pitchFamily="18" charset="0"/>
                        </a:rPr>
                        <a:t>La longueur du vaisseau</a:t>
                      </a:r>
                      <a:endParaRPr lang="en-US" dirty="0">
                        <a:latin typeface="Times New Roman" panose="02020603050405020304" pitchFamily="18" charset="0"/>
                        <a:ea typeface="Times New Roman" panose="02020603050405020304" pitchFamily="18" charset="0"/>
                      </a:endParaRP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ea typeface="Times New Roman" panose="02020603050405020304" pitchFamily="18" charset="0"/>
                        </a:rPr>
                        <a:t>Faire tourner le vaisseau</a:t>
                      </a:r>
                      <a:endParaRPr lang="en-US" dirty="0">
                        <a:effectLst/>
                        <a:latin typeface="Times New Roman" panose="02020603050405020304" pitchFamily="18" charset="0"/>
                        <a:ea typeface="Times New Roman" panose="02020603050405020304" pitchFamily="18" charset="0"/>
                      </a:endParaRP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6" name="Smiley Face 5"/>
          <p:cNvSpPr/>
          <p:nvPr/>
        </p:nvSpPr>
        <p:spPr bwMode="auto">
          <a:xfrm>
            <a:off x="4968044" y="3771559"/>
            <a:ext cx="216024" cy="216024"/>
          </a:xfrm>
          <a:prstGeom prst="smileyFac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7" name="Smiley Face 6"/>
          <p:cNvSpPr/>
          <p:nvPr/>
        </p:nvSpPr>
        <p:spPr bwMode="auto">
          <a:xfrm>
            <a:off x="7272300" y="4131599"/>
            <a:ext cx="216024" cy="216024"/>
          </a:xfrm>
          <a:prstGeom prst="smileyFac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8" name="Smiley Face 7"/>
          <p:cNvSpPr/>
          <p:nvPr/>
        </p:nvSpPr>
        <p:spPr bwMode="auto">
          <a:xfrm>
            <a:off x="7272300" y="4870202"/>
            <a:ext cx="216024" cy="216024"/>
          </a:xfrm>
          <a:prstGeom prst="smileyFac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 name="Smiley Face 8"/>
          <p:cNvSpPr/>
          <p:nvPr/>
        </p:nvSpPr>
        <p:spPr bwMode="auto">
          <a:xfrm>
            <a:off x="4968044" y="4490489"/>
            <a:ext cx="216024" cy="216024"/>
          </a:xfrm>
          <a:prstGeom prst="smileyFac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 name="Cloud Callout 9"/>
          <p:cNvSpPr/>
          <p:nvPr/>
        </p:nvSpPr>
        <p:spPr bwMode="auto">
          <a:xfrm>
            <a:off x="3059832" y="5373216"/>
            <a:ext cx="1692188" cy="701557"/>
          </a:xfrm>
          <a:prstGeom prst="cloudCallout">
            <a:avLst>
              <a:gd name="adj1" fmla="val -54023"/>
              <a:gd name="adj2" fmla="val -83951"/>
            </a:avLst>
          </a:prstGeom>
          <a:noFill/>
          <a:ln w="9525" cap="flat" cmpd="sng" algn="ctr">
            <a:solidFill>
              <a:schemeClr val="tx1"/>
            </a:solidFill>
            <a:prstDash val="solid"/>
            <a:round/>
            <a:headEnd type="none" w="med" len="med"/>
            <a:tailEnd type="none" w="med" len="med"/>
          </a:ln>
          <a:effectLst/>
        </p:spPr>
        <p:txBody>
          <a:bodyPr vert="horz" wrap="square" lIns="72000" tIns="0" rIns="7200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Arial" charset="0"/>
              </a:rPr>
              <a:t>C’est un </a:t>
            </a:r>
            <a:r>
              <a:rPr kumimoji="0" lang="fr-FR" sz="1600" b="1" i="0" u="none" strike="noStrike" cap="none" normalizeH="0" baseline="0" dirty="0">
                <a:ln>
                  <a:noFill/>
                </a:ln>
                <a:solidFill>
                  <a:schemeClr val="tx1"/>
                </a:solidFill>
                <a:effectLst/>
                <a:latin typeface="Arial" charset="0"/>
              </a:rPr>
              <a:t>VERBE</a:t>
            </a:r>
            <a:r>
              <a:rPr kumimoji="0" lang="fr-FR" sz="1600" b="0" i="0" u="none" strike="noStrike" cap="none" normalizeH="0" baseline="0" dirty="0">
                <a:ln>
                  <a:noFill/>
                </a:ln>
                <a:solidFill>
                  <a:schemeClr val="tx1"/>
                </a:solidFill>
                <a:effectLst/>
                <a:latin typeface="Arial" charset="0"/>
              </a:rPr>
              <a:t> !</a:t>
            </a:r>
            <a:endParaRPr kumimoji="0" lang="en-US" sz="1600" b="0" i="0" u="none" strike="noStrike" cap="none" normalizeH="0" baseline="0" dirty="0">
              <a:ln>
                <a:noFill/>
              </a:ln>
              <a:solidFill>
                <a:schemeClr val="tx1"/>
              </a:solidFill>
              <a:effectLst/>
              <a:latin typeface="Arial" charset="0"/>
            </a:endParaRPr>
          </a:p>
        </p:txBody>
      </p:sp>
      <p:sp>
        <p:nvSpPr>
          <p:cNvPr id="11" name="Cloud Callout 10"/>
          <p:cNvSpPr/>
          <p:nvPr/>
        </p:nvSpPr>
        <p:spPr bwMode="auto">
          <a:xfrm>
            <a:off x="2145485" y="2508636"/>
            <a:ext cx="3024336" cy="953585"/>
          </a:xfrm>
          <a:prstGeom prst="cloudCallout">
            <a:avLst>
              <a:gd name="adj1" fmla="val -27980"/>
              <a:gd name="adj2" fmla="val 8516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Arial" charset="0"/>
              </a:rPr>
              <a:t>C’est un </a:t>
            </a:r>
            <a:r>
              <a:rPr kumimoji="0" lang="fr-FR" sz="1600" b="1" i="0" u="none" strike="noStrike" cap="none" normalizeH="0" baseline="0" dirty="0">
                <a:ln>
                  <a:noFill/>
                </a:ln>
                <a:solidFill>
                  <a:schemeClr val="tx1"/>
                </a:solidFill>
                <a:effectLst/>
                <a:latin typeface="Arial" charset="0"/>
              </a:rPr>
              <a:t>GROUPE NOMINAL</a:t>
            </a:r>
            <a:r>
              <a:rPr kumimoji="0" lang="fr-FR" sz="1600" b="0" i="0" u="none" strike="noStrike" cap="none" normalizeH="0" baseline="0" dirty="0">
                <a:ln>
                  <a:noFill/>
                </a:ln>
                <a:solidFill>
                  <a:schemeClr val="tx1"/>
                </a:solidFill>
                <a:effectLst/>
                <a:latin typeface="Arial" charset="0"/>
              </a:rPr>
              <a:t> !</a:t>
            </a:r>
            <a:endParaRPr kumimoji="0" 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579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La Classe est un « moule » d’Objets</a:t>
            </a:r>
            <a:endParaRPr lang="en-US" dirty="0"/>
          </a:p>
        </p:txBody>
      </p:sp>
      <p:sp>
        <p:nvSpPr>
          <p:cNvPr id="5" name="Rectangle 4"/>
          <p:cNvSpPr/>
          <p:nvPr/>
        </p:nvSpPr>
        <p:spPr>
          <a:xfrm>
            <a:off x="457200" y="3032956"/>
            <a:ext cx="6606480" cy="2677656"/>
          </a:xfrm>
          <a:prstGeom prst="rect">
            <a:avLst/>
          </a:prstGeom>
        </p:spPr>
        <p:txBody>
          <a:bodyPr>
            <a:spAutoFit/>
          </a:bodyPr>
          <a:lstStyle/>
          <a:p>
            <a:pPr eaLnBrk="1" hangingPunct="1">
              <a:defRPr/>
            </a:pP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p>
          <a:p>
            <a:pPr eaLnBrk="1" hangingPunct="1">
              <a:defRPr/>
            </a:pPr>
            <a:r>
              <a:rPr lang="en-US" sz="1200" dirty="0">
                <a:solidFill>
                  <a:srgbClr val="000000"/>
                </a:solidFill>
                <a:highlight>
                  <a:srgbClr val="FFFFFF"/>
                </a:highlight>
                <a:latin typeface="Consolas" panose="020B0609020204030204" pitchFamily="49" charset="0"/>
              </a:rPr>
              <a:t>{</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john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john.UserName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"John"</a:t>
            </a:r>
            <a:r>
              <a:rPr lang="en-US" sz="1200" dirty="0">
                <a:solidFill>
                  <a:srgbClr val="000000"/>
                </a:solidFill>
                <a:highlight>
                  <a:srgbClr val="FFFFFF"/>
                </a:highlight>
                <a:latin typeface="Consolas" panose="020B0609020204030204" pitchFamily="49" charset="0"/>
              </a:rPr>
              <a:t>;</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john.SetPassword</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"*ù$^7^ps"</a:t>
            </a: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john.PasswordMatch</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"bond007"</a:t>
            </a:r>
            <a:r>
              <a:rPr lang="en-US" sz="1200" dirty="0">
                <a:solidFill>
                  <a:srgbClr val="000000"/>
                </a:solidFill>
                <a:highlight>
                  <a:srgbClr val="FFFFFF"/>
                </a:highlight>
                <a:latin typeface="Consolas" panose="020B0609020204030204" pitchFamily="49" charset="0"/>
              </a:rPr>
              <a:t> ) )</a:t>
            </a:r>
          </a:p>
          <a:p>
            <a:pPr eaLnBrk="1" hangingPunct="1">
              <a:defRPr/>
            </a:pP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"Success!"</a:t>
            </a: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else</a:t>
            </a:r>
            <a:endParaRPr lang="en-US" sz="1200" dirty="0">
              <a:solidFill>
                <a:srgbClr val="000000"/>
              </a:solidFill>
              <a:highlight>
                <a:srgbClr val="FFFFFF"/>
              </a:highlight>
              <a:latin typeface="Consolas" panose="020B0609020204030204" pitchFamily="49" charset="0"/>
            </a:endParaRPr>
          </a:p>
          <a:p>
            <a:pPr eaLnBrk="1" hangingPunct="1">
              <a:defRPr/>
            </a:pP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"Failed!"</a:t>
            </a: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    }</a:t>
            </a:r>
          </a:p>
          <a:p>
            <a:pPr eaLnBrk="1" hangingPunct="1">
              <a:defRPr/>
            </a:pPr>
            <a:r>
              <a:rPr lang="en-US" sz="1200" dirty="0">
                <a:solidFill>
                  <a:srgbClr val="000000"/>
                </a:solidFill>
                <a:highlight>
                  <a:srgbClr val="FFFFFF"/>
                </a:highlight>
                <a:latin typeface="Consolas" panose="020B0609020204030204" pitchFamily="49" charset="0"/>
              </a:rPr>
              <a:t>}</a:t>
            </a:r>
          </a:p>
        </p:txBody>
      </p:sp>
      <p:sp>
        <p:nvSpPr>
          <p:cNvPr id="6" name="Rectangle 5"/>
          <p:cNvSpPr/>
          <p:nvPr/>
        </p:nvSpPr>
        <p:spPr>
          <a:xfrm>
            <a:off x="2286000" y="1217109"/>
            <a:ext cx="4572000" cy="833663"/>
          </a:xfrm>
          <a:prstGeom prst="rect">
            <a:avLst/>
          </a:prstGeom>
          <a:ln>
            <a:solidFill>
              <a:schemeClr val="accent1"/>
            </a:solidFill>
          </a:ln>
        </p:spPr>
        <p:txBody>
          <a:bodyPr lIns="180000" tIns="108000" rIns="180000" bIns="108000">
            <a:spAutoFit/>
          </a:bodyPr>
          <a:lstStyle/>
          <a:p>
            <a:pPr eaLnBrk="1" hangingPunct="1">
              <a:defRPr/>
            </a:pP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User</a:t>
            </a:r>
            <a:r>
              <a:rPr lang="en-US" sz="2000" dirty="0">
                <a:solidFill>
                  <a:srgbClr val="000000"/>
                </a:solidFill>
                <a:highlight>
                  <a:srgbClr val="FFFFFF"/>
                </a:highlight>
                <a:latin typeface="Consolas" panose="020B0609020204030204" pitchFamily="49" charset="0"/>
              </a:rPr>
              <a:t> john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User</a:t>
            </a:r>
            <a:r>
              <a:rPr lang="en-US" sz="2000" dirty="0">
                <a:solidFill>
                  <a:srgbClr val="000000"/>
                </a:solidFill>
                <a:highlight>
                  <a:srgbClr val="FFFFFF"/>
                </a:highlight>
                <a:latin typeface="Consolas" panose="020B0609020204030204" pitchFamily="49" charset="0"/>
              </a:rPr>
              <a:t>();</a:t>
            </a:r>
          </a:p>
          <a:p>
            <a:pPr eaLnBrk="1" hangingPunct="1">
              <a:defRPr/>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john.UserName</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"John"</a:t>
            </a:r>
            <a:r>
              <a:rPr lang="en-US" sz="2000" dirty="0">
                <a:solidFill>
                  <a:srgbClr val="000000"/>
                </a:solidFill>
                <a:highlight>
                  <a:srgbClr val="FFFFFF"/>
                </a:highlight>
                <a:latin typeface="Consolas" panose="020B0609020204030204" pitchFamily="49" charset="0"/>
              </a:rPr>
              <a:t>;</a:t>
            </a:r>
            <a:endParaRPr lang="en-US" sz="2000" dirty="0"/>
          </a:p>
        </p:txBody>
      </p:sp>
      <p:sp>
        <p:nvSpPr>
          <p:cNvPr id="7" name="TextBox 6"/>
          <p:cNvSpPr txBox="1"/>
          <p:nvPr/>
        </p:nvSpPr>
        <p:spPr>
          <a:xfrm>
            <a:off x="3239852" y="2168860"/>
            <a:ext cx="5262979" cy="1138773"/>
          </a:xfrm>
          <a:prstGeom prst="rect">
            <a:avLst/>
          </a:prstGeom>
          <a:noFill/>
        </p:spPr>
        <p:txBody>
          <a:bodyPr wrap="none" rtlCol="0">
            <a:spAutoFit/>
          </a:bodyPr>
          <a:lstStyle/>
          <a:p>
            <a:r>
              <a:rPr lang="fr-FR" dirty="0"/>
              <a:t>C’est </a:t>
            </a:r>
            <a:r>
              <a:rPr lang="fr-FR" b="1" dirty="0"/>
              <a:t>l’opérateur </a:t>
            </a:r>
            <a:r>
              <a:rPr lang="en-US" sz="2000" b="1" dirty="0">
                <a:solidFill>
                  <a:srgbClr val="0000FF"/>
                </a:solidFill>
                <a:highlight>
                  <a:srgbClr val="FFFFFF"/>
                </a:highlight>
                <a:latin typeface="Consolas" panose="020B0609020204030204" pitchFamily="49" charset="0"/>
              </a:rPr>
              <a:t>new</a:t>
            </a:r>
            <a:r>
              <a:rPr lang="fr-FR" b="1" dirty="0"/>
              <a:t> </a:t>
            </a:r>
            <a:r>
              <a:rPr lang="fr-FR" dirty="0"/>
              <a:t>qui permet d’instancier un Objet:</a:t>
            </a:r>
          </a:p>
          <a:p>
            <a:pPr marL="800100" lvl="1" indent="-342900">
              <a:buFont typeface="+mj-lt"/>
              <a:buAutoNum type="arabicPeriod"/>
            </a:pPr>
            <a:r>
              <a:rPr lang="fr-FR" dirty="0"/>
              <a:t>Réservation de l’espace mémoire.</a:t>
            </a:r>
          </a:p>
          <a:p>
            <a:pPr marL="800100" lvl="1" indent="-342900">
              <a:buFont typeface="+mj-lt"/>
              <a:buAutoNum type="arabicPeriod"/>
            </a:pPr>
            <a:r>
              <a:rPr lang="fr-FR" dirty="0"/>
              <a:t>Appel du Constructeur.</a:t>
            </a:r>
          </a:p>
          <a:p>
            <a:pPr marL="800100" lvl="1" indent="-342900">
              <a:buFont typeface="+mj-lt"/>
              <a:buAutoNum type="arabicPeriod"/>
            </a:pPr>
            <a:r>
              <a:rPr lang="fr-FR" dirty="0"/>
              <a:t>Retourne une référence au nouvel Objet.</a:t>
            </a:r>
            <a:endParaRPr lang="en-US" dirty="0"/>
          </a:p>
        </p:txBody>
      </p:sp>
      <p:sp>
        <p:nvSpPr>
          <p:cNvPr id="8" name="Cloud Callout 7"/>
          <p:cNvSpPr/>
          <p:nvPr/>
        </p:nvSpPr>
        <p:spPr bwMode="auto">
          <a:xfrm>
            <a:off x="4522124" y="3817537"/>
            <a:ext cx="4500500" cy="2196243"/>
          </a:xfrm>
          <a:prstGeom prst="cloudCallout">
            <a:avLst>
              <a:gd name="adj1" fmla="val -61457"/>
              <a:gd name="adj2" fmla="val -18652"/>
            </a:avLst>
          </a:prstGeom>
          <a:noFill/>
          <a:ln w="9525" cap="flat" cmpd="sng" algn="ctr">
            <a:solidFill>
              <a:schemeClr val="tx1"/>
            </a:solidFill>
            <a:prstDash val="solid"/>
            <a:round/>
            <a:headEnd type="none" w="med" len="med"/>
            <a:tailEnd type="none" w="med" len="med"/>
          </a:ln>
          <a:effectLst/>
        </p:spPr>
        <p:txBody>
          <a:bodyPr vert="horz" wrap="square" lIns="0" tIns="108000" rIns="0" bIns="46800" numCol="1" rtlCol="0" anchor="t" anchorCtr="0" compatLnSpc="1">
            <a:prstTxWarp prst="textNoShape">
              <a:avLst/>
            </a:prstTxWarp>
          </a:bodyPr>
          <a:lstStyle/>
          <a:p>
            <a:pPr lvl="1" eaLnBrk="1" hangingPunct="1"/>
            <a:r>
              <a:rPr kumimoji="0" lang="fr-FR" sz="1400" b="0" i="0" u="none" strike="noStrike" cap="none" normalizeH="0" baseline="0" dirty="0">
                <a:ln>
                  <a:noFill/>
                </a:ln>
                <a:solidFill>
                  <a:schemeClr val="tx1"/>
                </a:solidFill>
                <a:effectLst/>
                <a:latin typeface="Arial" charset="0"/>
              </a:rPr>
              <a:t>Combien de méthodes</a:t>
            </a:r>
            <a:r>
              <a:rPr kumimoji="0" lang="fr-FR" sz="1400" b="0" i="0" u="none" strike="noStrike" cap="none" normalizeH="0" dirty="0">
                <a:ln>
                  <a:noFill/>
                </a:ln>
                <a:solidFill>
                  <a:schemeClr val="tx1"/>
                </a:solidFill>
                <a:effectLst/>
                <a:latin typeface="Arial" charset="0"/>
              </a:rPr>
              <a:t> </a:t>
            </a:r>
            <a:r>
              <a:rPr kumimoji="0" lang="fr-FR" sz="1400" b="0" i="0" u="none" strike="noStrike" cap="none" normalizeH="0" dirty="0" err="1">
                <a:ln>
                  <a:noFill/>
                </a:ln>
                <a:solidFill>
                  <a:schemeClr val="tx1"/>
                </a:solidFill>
                <a:effectLst/>
                <a:latin typeface="Arial" charset="0"/>
              </a:rPr>
              <a:t>WriteLine</a:t>
            </a:r>
            <a:r>
              <a:rPr kumimoji="0" lang="fr-FR" sz="1400" b="0" i="0" u="none" strike="noStrike" cap="none" normalizeH="0" dirty="0">
                <a:ln>
                  <a:noFill/>
                </a:ln>
                <a:solidFill>
                  <a:schemeClr val="tx1"/>
                </a:solidFill>
                <a:effectLst/>
                <a:latin typeface="Arial" charset="0"/>
              </a:rPr>
              <a:t> existent ?</a:t>
            </a:r>
            <a:br>
              <a:rPr kumimoji="0" lang="fr-FR" sz="1400" b="0" i="0" u="none" strike="noStrike" cap="none" normalizeH="0" dirty="0">
                <a:ln>
                  <a:noFill/>
                </a:ln>
                <a:solidFill>
                  <a:schemeClr val="tx1"/>
                </a:solidFill>
                <a:effectLst/>
                <a:latin typeface="Arial" charset="0"/>
              </a:rPr>
            </a:br>
            <a:endParaRPr kumimoji="0" lang="fr-FR" sz="1400" b="0" i="0" u="none" strike="noStrike" cap="none" normalizeH="0" dirty="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fr-FR" sz="1400" dirty="0">
                <a:latin typeface="Arial" charset="0"/>
              </a:rPr>
              <a:t>C’est </a:t>
            </a:r>
            <a:r>
              <a:rPr lang="fr-FR" sz="1400" b="1" dirty="0">
                <a:latin typeface="Arial" charset="0"/>
              </a:rPr>
              <a:t>l’</a:t>
            </a:r>
            <a:r>
              <a:rPr kumimoji="0" lang="fr-FR" sz="1400" b="1" i="0" u="none" strike="noStrike" cap="none" normalizeH="0" dirty="0" err="1">
                <a:ln>
                  <a:noFill/>
                </a:ln>
                <a:solidFill>
                  <a:schemeClr val="tx1"/>
                </a:solidFill>
                <a:effectLst/>
                <a:latin typeface="Arial" charset="0"/>
              </a:rPr>
              <a:t>Overload</a:t>
            </a:r>
            <a:r>
              <a:rPr kumimoji="0" lang="fr-FR" sz="1400" b="0" i="0" u="none" strike="noStrike" cap="none" normalizeH="0" dirty="0">
                <a:ln>
                  <a:noFill/>
                </a:ln>
                <a:solidFill>
                  <a:schemeClr val="tx1"/>
                </a:solidFill>
                <a:effectLst/>
                <a:latin typeface="Arial" charset="0"/>
              </a:rPr>
              <a:t> !</a:t>
            </a:r>
            <a:br>
              <a:rPr kumimoji="0" lang="fr-FR" sz="1400" b="0" i="0" u="none" strike="noStrike" cap="none" normalizeH="0" dirty="0">
                <a:ln>
                  <a:noFill/>
                </a:ln>
                <a:solidFill>
                  <a:schemeClr val="tx1"/>
                </a:solidFill>
                <a:effectLst/>
                <a:latin typeface="Arial" charset="0"/>
              </a:rPr>
            </a:br>
            <a:r>
              <a:rPr kumimoji="0" lang="fr-FR" sz="1400" b="0" i="0" u="none" strike="noStrike" cap="none" normalizeH="0" dirty="0">
                <a:ln>
                  <a:noFill/>
                </a:ln>
                <a:solidFill>
                  <a:schemeClr val="tx1"/>
                </a:solidFill>
                <a:effectLst/>
                <a:latin typeface="Arial" charset="0"/>
              </a:rPr>
              <a:t>C’est </a:t>
            </a:r>
            <a:r>
              <a:rPr kumimoji="0" lang="fr-FR" sz="1400" b="1" i="0" u="none" strike="noStrike" cap="none" normalizeH="0" dirty="0">
                <a:ln>
                  <a:noFill/>
                </a:ln>
                <a:solidFill>
                  <a:schemeClr val="tx1"/>
                </a:solidFill>
                <a:effectLst/>
                <a:latin typeface="Arial" charset="0"/>
              </a:rPr>
              <a:t>la Surcharge !</a:t>
            </a:r>
            <a:br>
              <a:rPr kumimoji="0" lang="fr-FR" sz="1400" b="0" i="0" u="none" strike="noStrike" cap="none" normalizeH="0" dirty="0">
                <a:ln>
                  <a:noFill/>
                </a:ln>
                <a:solidFill>
                  <a:schemeClr val="tx1"/>
                </a:solidFill>
                <a:effectLst/>
                <a:latin typeface="Arial" charset="0"/>
              </a:rPr>
            </a:br>
            <a:r>
              <a:rPr kumimoji="0" lang="fr-FR" sz="1400" b="0" i="0" u="none" strike="noStrike" cap="none" normalizeH="0" dirty="0">
                <a:ln>
                  <a:noFill/>
                </a:ln>
                <a:solidFill>
                  <a:schemeClr val="tx1"/>
                </a:solidFill>
                <a:effectLst/>
                <a:latin typeface="Arial" charset="0"/>
              </a:rPr>
              <a:t>C’est </a:t>
            </a:r>
            <a:r>
              <a:rPr kumimoji="0" lang="fr-FR" sz="1400" b="1" i="0" u="none" strike="noStrike" cap="none" normalizeH="0" dirty="0">
                <a:ln>
                  <a:noFill/>
                </a:ln>
                <a:solidFill>
                  <a:schemeClr val="tx1"/>
                </a:solidFill>
                <a:effectLst/>
                <a:latin typeface="Arial" charset="0"/>
              </a:rPr>
              <a:t>le Polymorphisme ad-hoc !</a:t>
            </a:r>
            <a:endParaRPr kumimoji="0" lang="en-US" sz="14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21978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A864-355C-4B40-99F8-7D0D587427B6}"/>
              </a:ext>
            </a:extLst>
          </p:cNvPr>
          <p:cNvSpPr>
            <a:spLocks noGrp="1"/>
          </p:cNvSpPr>
          <p:nvPr>
            <p:ph type="title"/>
          </p:nvPr>
        </p:nvSpPr>
        <p:spPr/>
        <p:txBody>
          <a:bodyPr>
            <a:normAutofit fontScale="90000"/>
          </a:bodyPr>
          <a:lstStyle/>
          <a:p>
            <a:r>
              <a:rPr lang="en-US" dirty="0" err="1"/>
              <a:t>Parnas’s</a:t>
            </a:r>
            <a:r>
              <a:rPr lang="en-US" dirty="0"/>
              <a:t> Principle: </a:t>
            </a:r>
            <a:r>
              <a:rPr lang="fr-FR" dirty="0"/>
              <a:t>Information </a:t>
            </a:r>
            <a:r>
              <a:rPr lang="fr-FR" dirty="0" err="1"/>
              <a:t>Hiding</a:t>
            </a:r>
            <a:endParaRPr lang="fr-FR" dirty="0"/>
          </a:p>
        </p:txBody>
      </p:sp>
      <p:sp>
        <p:nvSpPr>
          <p:cNvPr id="3" name="Date Placeholder 2">
            <a:extLst>
              <a:ext uri="{FF2B5EF4-FFF2-40B4-BE49-F238E27FC236}">
                <a16:creationId xmlns:a16="http://schemas.microsoft.com/office/drawing/2014/main" id="{F77DF134-7800-473A-80F1-A2758FA921A0}"/>
              </a:ext>
            </a:extLst>
          </p:cNvPr>
          <p:cNvSpPr>
            <a:spLocks noGrp="1"/>
          </p:cNvSpPr>
          <p:nvPr>
            <p:ph type="dt" sz="half" idx="10"/>
          </p:nvPr>
        </p:nvSpPr>
        <p:spPr/>
        <p:txBody>
          <a:bodyPr/>
          <a:lstStyle/>
          <a:p>
            <a:fld id="{24C52E2D-1284-48C8-AE2A-78BF1F35A609}" type="datetime1">
              <a:rPr lang="fr-FR" smtClean="0"/>
              <a:pPr/>
              <a:t>19/02/2018</a:t>
            </a:fld>
            <a:r>
              <a:rPr lang="fr-FR"/>
              <a:t> </a:t>
            </a:r>
            <a:r>
              <a:rPr lang="fr-FR" sz="700"/>
              <a:t>– © Intech’Info &amp; Invenietis</a:t>
            </a:r>
            <a:endParaRPr lang="fr-BE" sz="700" dirty="0"/>
          </a:p>
        </p:txBody>
      </p:sp>
      <p:sp>
        <p:nvSpPr>
          <p:cNvPr id="4" name="Content Placeholder 3">
            <a:extLst>
              <a:ext uri="{FF2B5EF4-FFF2-40B4-BE49-F238E27FC236}">
                <a16:creationId xmlns:a16="http://schemas.microsoft.com/office/drawing/2014/main" id="{C083DFC3-973A-4115-93C3-C50C5E421875}"/>
              </a:ext>
            </a:extLst>
          </p:cNvPr>
          <p:cNvSpPr>
            <a:spLocks noGrp="1"/>
          </p:cNvSpPr>
          <p:nvPr>
            <p:ph sz="quarter" idx="12"/>
          </p:nvPr>
        </p:nvSpPr>
        <p:spPr>
          <a:xfrm>
            <a:off x="395536" y="1412777"/>
            <a:ext cx="8424936" cy="1332147"/>
          </a:xfrm>
        </p:spPr>
        <p:txBody>
          <a:bodyPr/>
          <a:lstStyle/>
          <a:p>
            <a:r>
              <a:rPr lang="fr-FR" sz="2400" dirty="0"/>
              <a:t>L’encapsulation est une application du principe de </a:t>
            </a:r>
            <a:r>
              <a:rPr lang="fr-FR" sz="2400" dirty="0" err="1"/>
              <a:t>Parnas</a:t>
            </a:r>
            <a:r>
              <a:rPr lang="fr-FR" sz="2400" dirty="0"/>
              <a:t>.</a:t>
            </a:r>
          </a:p>
          <a:p>
            <a:r>
              <a:rPr lang="fr-FR" sz="2400" dirty="0"/>
              <a:t>Ce principe s’applique aux objets aussi bien qu’aux « modules » qui regroupent plusieurs objets.</a:t>
            </a:r>
          </a:p>
        </p:txBody>
      </p:sp>
      <p:sp>
        <p:nvSpPr>
          <p:cNvPr id="5" name="Rectangle 4">
            <a:extLst>
              <a:ext uri="{FF2B5EF4-FFF2-40B4-BE49-F238E27FC236}">
                <a16:creationId xmlns:a16="http://schemas.microsoft.com/office/drawing/2014/main" id="{72DD6E64-6D4A-46ED-9D40-6566367BA104}"/>
              </a:ext>
            </a:extLst>
          </p:cNvPr>
          <p:cNvSpPr/>
          <p:nvPr/>
        </p:nvSpPr>
        <p:spPr>
          <a:xfrm>
            <a:off x="359532" y="2899440"/>
            <a:ext cx="8676456" cy="3139321"/>
          </a:xfrm>
          <a:prstGeom prst="rect">
            <a:avLst/>
          </a:prstGeom>
        </p:spPr>
        <p:txBody>
          <a:bodyPr wrap="square">
            <a:spAutoFit/>
          </a:bodyPr>
          <a:lstStyle/>
          <a:p>
            <a:r>
              <a:rPr lang="en-US" dirty="0" err="1"/>
              <a:t>Parnas’s</a:t>
            </a:r>
            <a:r>
              <a:rPr lang="en-US" dirty="0"/>
              <a:t> Principle is a statement of the fundamental idea of information hiding, which says that abstraction boundaries should be as narrow as possible:</a:t>
            </a:r>
          </a:p>
          <a:p>
            <a:pPr marL="285750" indent="-285750">
              <a:buFont typeface="Arial" panose="020B0604020202020204" pitchFamily="34" charset="0"/>
              <a:buChar char="•"/>
            </a:pPr>
            <a:r>
              <a:rPr lang="en-US" dirty="0"/>
              <a:t>The developer of a software component must provide the intended user with all the information needed to make effective use of the services provided by the component, and should provide no other information.</a:t>
            </a:r>
          </a:p>
          <a:p>
            <a:pPr marL="285750" indent="-285750">
              <a:buFont typeface="Arial" panose="020B0604020202020204" pitchFamily="34" charset="0"/>
              <a:buChar char="•"/>
            </a:pPr>
            <a:r>
              <a:rPr lang="en-US" dirty="0"/>
              <a:t>The developer of a software component must be provided with all the information necessary to carry out the given responsibilities assigned to the component, and should be provided with no other information.</a:t>
            </a:r>
          </a:p>
          <a:p>
            <a:pPr marL="285750" indent="-285750">
              <a:buFont typeface="Arial" panose="020B0604020202020204" pitchFamily="34" charset="0"/>
              <a:buChar char="•"/>
            </a:pPr>
            <a:endParaRPr lang="en-US" dirty="0"/>
          </a:p>
          <a:p>
            <a:r>
              <a:rPr lang="en-US" i="1" dirty="0"/>
              <a:t>(David </a:t>
            </a:r>
            <a:r>
              <a:rPr lang="en-US" i="1" dirty="0" err="1"/>
              <a:t>Parnas</a:t>
            </a:r>
            <a:r>
              <a:rPr lang="en-US" i="1" dirty="0"/>
              <a:t>, “On the Criteria to Be Used in Decomposing Systems into Modules,” Communications of the ACM, 15(12): 1059–1062, 1972.) </a:t>
            </a:r>
            <a:endParaRPr lang="fr-FR" i="1" dirty="0"/>
          </a:p>
        </p:txBody>
      </p:sp>
    </p:spTree>
    <p:extLst>
      <p:ext uri="{BB962C8B-B14F-4D97-AF65-F5344CB8AC3E}">
        <p14:creationId xmlns:p14="http://schemas.microsoft.com/office/powerpoint/2010/main" val="68802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Premier </a:t>
            </a:r>
            <a:r>
              <a:rPr lang="en-US" altLang="en-US" dirty="0" err="1"/>
              <a:t>programme</a:t>
            </a:r>
            <a:r>
              <a:rPr lang="en-US" altLang="en-US" dirty="0"/>
              <a:t> Console</a:t>
            </a:r>
            <a:endParaRPr lang="en-US" dirty="0"/>
          </a:p>
        </p:txBody>
      </p:sp>
      <p:sp>
        <p:nvSpPr>
          <p:cNvPr id="4" name="Content Placeholder 3"/>
          <p:cNvSpPr>
            <a:spLocks noGrp="1"/>
          </p:cNvSpPr>
          <p:nvPr>
            <p:ph sz="quarter" idx="12"/>
          </p:nvPr>
        </p:nvSpPr>
        <p:spPr/>
        <p:txBody>
          <a:bodyPr/>
          <a:lstStyle/>
          <a:p>
            <a:r>
              <a:rPr lang="fr-FR" altLang="en-US" sz="2800" dirty="0"/>
              <a:t>La classe User</a:t>
            </a:r>
          </a:p>
          <a:p>
            <a:r>
              <a:rPr lang="fr-FR" altLang="en-US" sz="2800" dirty="0"/>
              <a:t>Une méthode statique Main</a:t>
            </a:r>
          </a:p>
          <a:p>
            <a:r>
              <a:rPr lang="fr-FR" altLang="en-US" sz="2800" dirty="0"/>
              <a:t>Utilisation de la classe statique Console</a:t>
            </a:r>
          </a:p>
          <a:p>
            <a:r>
              <a:rPr lang="fr-FR" altLang="en-US" sz="2800" dirty="0"/>
              <a:t>Demander le mot de passe</a:t>
            </a:r>
          </a:p>
          <a:p>
            <a:endParaRPr lang="fr-FR" altLang="en-US" sz="2800" dirty="0"/>
          </a:p>
          <a:p>
            <a:r>
              <a:rPr lang="fr-FR" altLang="en-US" sz="2800" dirty="0"/>
              <a:t>Tester Release vs. </a:t>
            </a:r>
            <a:r>
              <a:rPr lang="fr-FR" altLang="en-US" sz="2800" dirty="0" err="1"/>
              <a:t>Debug</a:t>
            </a:r>
            <a:endParaRPr lang="fr-FR" altLang="en-US" sz="2800" dirty="0"/>
          </a:p>
          <a:p>
            <a:r>
              <a:rPr lang="fr-FR" altLang="en-US" sz="2800" dirty="0"/>
              <a:t>Regarder le contenu du répertoire /bin</a:t>
            </a:r>
          </a:p>
          <a:p>
            <a:r>
              <a:rPr lang="fr-FR" altLang="en-US" sz="2800" dirty="0" err="1"/>
              <a:t>Breakpoints</a:t>
            </a:r>
            <a:endParaRPr lang="fr-FR" altLang="en-US" sz="2800" dirty="0"/>
          </a:p>
          <a:p>
            <a:r>
              <a:rPr lang="fr-FR" altLang="en-US" sz="2800" dirty="0" err="1"/>
              <a:t>Watches</a:t>
            </a:r>
            <a:r>
              <a:rPr lang="fr-FR" altLang="en-US" sz="2800" dirty="0"/>
              <a:t> (changer les valeurs)</a:t>
            </a:r>
          </a:p>
          <a:p>
            <a:endParaRPr lang="en-US" sz="2800" dirty="0"/>
          </a:p>
        </p:txBody>
      </p:sp>
    </p:spTree>
    <p:extLst>
      <p:ext uri="{BB962C8B-B14F-4D97-AF65-F5344CB8AC3E}">
        <p14:creationId xmlns:p14="http://schemas.microsoft.com/office/powerpoint/2010/main" val="37273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Le besoin</a:t>
            </a:r>
            <a:endParaRPr lang="en-US" dirty="0"/>
          </a:p>
        </p:txBody>
      </p:sp>
      <p:sp>
        <p:nvSpPr>
          <p:cNvPr id="4" name="Content Placeholder 3"/>
          <p:cNvSpPr>
            <a:spLocks noGrp="1"/>
          </p:cNvSpPr>
          <p:nvPr>
            <p:ph sz="quarter" idx="12"/>
          </p:nvPr>
        </p:nvSpPr>
        <p:spPr>
          <a:xfrm>
            <a:off x="395536" y="1448780"/>
            <a:ext cx="8424936" cy="4932971"/>
          </a:xfrm>
        </p:spPr>
        <p:txBody>
          <a:bodyPr/>
          <a:lstStyle/>
          <a:p>
            <a:pPr>
              <a:lnSpc>
                <a:spcPct val="90000"/>
              </a:lnSpc>
            </a:pPr>
            <a:r>
              <a:rPr lang="fr-FR" altLang="en-US" sz="2800" dirty="0"/>
              <a:t>Les applications en C/C++ avec COM/DCOM, CORBA, OLE, IIOP, etc. étaient difficile à maintenir</a:t>
            </a:r>
          </a:p>
          <a:p>
            <a:pPr>
              <a:lnSpc>
                <a:spcPct val="90000"/>
              </a:lnSpc>
            </a:pPr>
            <a:r>
              <a:rPr lang="fr-FR" altLang="en-US" sz="2800" dirty="0"/>
              <a:t>Microsoft n’a pas convaincu tout le monde avec DNA</a:t>
            </a:r>
          </a:p>
          <a:p>
            <a:pPr>
              <a:lnSpc>
                <a:spcPct val="90000"/>
              </a:lnSpc>
            </a:pPr>
            <a:r>
              <a:rPr lang="fr-FR" altLang="en-US" sz="2800" dirty="0"/>
              <a:t>Sun a poussé Java sur le devant de la scène</a:t>
            </a:r>
            <a:endParaRPr lang="en-US" sz="2800" dirty="0"/>
          </a:p>
          <a:p>
            <a:endParaRPr lang="en-US" sz="2800" dirty="0"/>
          </a:p>
        </p:txBody>
      </p:sp>
      <p:sp>
        <p:nvSpPr>
          <p:cNvPr id="5" name="Text Box 4"/>
          <p:cNvSpPr txBox="1">
            <a:spLocks noChangeArrowheads="1"/>
          </p:cNvSpPr>
          <p:nvPr/>
        </p:nvSpPr>
        <p:spPr bwMode="auto">
          <a:xfrm>
            <a:off x="650152" y="4689140"/>
            <a:ext cx="7843696" cy="1113327"/>
          </a:xfrm>
          <a:prstGeom prst="rect">
            <a:avLst/>
          </a:prstGeom>
          <a:solidFill>
            <a:schemeClr val="accent1">
              <a:lumMod val="40000"/>
              <a:lumOff val="60000"/>
              <a:alpha val="50000"/>
            </a:schemeClr>
          </a:solidFill>
          <a:ln w="38100" cmpd="dbl">
            <a:solidFill>
              <a:srgbClr val="FF0000"/>
            </a:solidFill>
            <a:prstDash val="solid"/>
            <a:miter lim="800000"/>
            <a:headEnd/>
            <a:tailEnd/>
          </a:ln>
        </p:spPr>
        <p:txBody>
          <a:bodyPr wrap="none" lIns="216000" tIns="216000" rIns="216000" bIns="2160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fr-FR" altLang="en-US" sz="4400" dirty="0"/>
              <a:t>Il fallait une évolution radicale</a:t>
            </a:r>
          </a:p>
        </p:txBody>
      </p:sp>
    </p:spTree>
    <p:extLst>
      <p:ext uri="{BB962C8B-B14F-4D97-AF65-F5344CB8AC3E}">
        <p14:creationId xmlns:p14="http://schemas.microsoft.com/office/powerpoint/2010/main" val="2266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2002 - .Net</a:t>
            </a:r>
            <a:endParaRPr lang="en-US" dirty="0"/>
          </a:p>
        </p:txBody>
      </p:sp>
      <p:sp>
        <p:nvSpPr>
          <p:cNvPr id="4" name="Content Placeholder 3"/>
          <p:cNvSpPr>
            <a:spLocks noGrp="1"/>
          </p:cNvSpPr>
          <p:nvPr>
            <p:ph sz="quarter" idx="12"/>
          </p:nvPr>
        </p:nvSpPr>
        <p:spPr/>
        <p:txBody>
          <a:bodyPr/>
          <a:lstStyle/>
          <a:p>
            <a:r>
              <a:rPr lang="fr-FR" altLang="en-US" dirty="0"/>
              <a:t>Multi langages</a:t>
            </a:r>
          </a:p>
          <a:p>
            <a:r>
              <a:rPr lang="fr-FR" altLang="en-US" dirty="0"/>
              <a:t>Multi plateformes</a:t>
            </a:r>
          </a:p>
          <a:p>
            <a:r>
              <a:rPr lang="fr-FR" altLang="en-US" dirty="0"/>
              <a:t>Fondé sur un ensemble de « librairies »</a:t>
            </a:r>
          </a:p>
          <a:p>
            <a:endParaRPr lang="en-US" dirty="0"/>
          </a:p>
          <a:p>
            <a:endParaRPr lang="en-US" dirty="0"/>
          </a:p>
        </p:txBody>
      </p:sp>
      <p:sp>
        <p:nvSpPr>
          <p:cNvPr id="5" name="Text Box 4"/>
          <p:cNvSpPr txBox="1">
            <a:spLocks noChangeArrowheads="1"/>
          </p:cNvSpPr>
          <p:nvPr/>
        </p:nvSpPr>
        <p:spPr bwMode="auto">
          <a:xfrm>
            <a:off x="3554103" y="3140968"/>
            <a:ext cx="2114550" cy="688975"/>
          </a:xfrm>
          <a:prstGeom prst="rect">
            <a:avLst/>
          </a:prstGeom>
          <a:solidFill>
            <a:srgbClr val="FFFF99">
              <a:alpha val="50195"/>
            </a:srgbClr>
          </a:solidFill>
          <a:ln w="19050">
            <a:solidFill>
              <a:schemeClr val="tx1"/>
            </a:solidFill>
            <a:miter lim="800000"/>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fr-FR" altLang="en-US" sz="2400" b="1"/>
              <a:t>Langages</a:t>
            </a:r>
          </a:p>
          <a:p>
            <a:pPr algn="ctr" eaLnBrk="1" hangingPunct="1">
              <a:spcBef>
                <a:spcPct val="0"/>
              </a:spcBef>
              <a:buClrTx/>
              <a:buSzTx/>
              <a:buFontTx/>
              <a:buNone/>
            </a:pPr>
            <a:r>
              <a:rPr lang="fr-FR" altLang="en-US" sz="1400"/>
              <a:t>C#, J#, VB.Net, Eiffel#...</a:t>
            </a:r>
          </a:p>
        </p:txBody>
      </p:sp>
      <p:sp>
        <p:nvSpPr>
          <p:cNvPr id="6" name="Text Box 5"/>
          <p:cNvSpPr txBox="1">
            <a:spLocks noChangeArrowheads="1"/>
          </p:cNvSpPr>
          <p:nvPr/>
        </p:nvSpPr>
        <p:spPr bwMode="auto">
          <a:xfrm>
            <a:off x="6878328" y="4215706"/>
            <a:ext cx="1858963" cy="658812"/>
          </a:xfrm>
          <a:prstGeom prst="rect">
            <a:avLst/>
          </a:prstGeom>
          <a:solidFill>
            <a:srgbClr val="FFFF99">
              <a:alpha val="50195"/>
            </a:srgbClr>
          </a:solidFill>
          <a:ln w="19050">
            <a:solidFill>
              <a:schemeClr val="tx1"/>
            </a:solidFill>
            <a:miter lim="800000"/>
            <a:headEnd/>
            <a:tailEnd/>
          </a:ln>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fr-FR" altLang="en-US" sz="2400" b="1"/>
              <a:t>Web Forms</a:t>
            </a:r>
          </a:p>
          <a:p>
            <a:pPr algn="ctr" eaLnBrk="1" hangingPunct="1">
              <a:spcBef>
                <a:spcPct val="0"/>
              </a:spcBef>
              <a:buClrTx/>
              <a:buSzTx/>
              <a:buFontTx/>
              <a:buNone/>
            </a:pPr>
            <a:r>
              <a:rPr lang="fr-FR" altLang="en-US" sz="1200"/>
              <a:t>Page, Control…</a:t>
            </a:r>
          </a:p>
        </p:txBody>
      </p:sp>
      <p:sp>
        <p:nvSpPr>
          <p:cNvPr id="7" name="Text Box 6"/>
          <p:cNvSpPr txBox="1">
            <a:spLocks noChangeArrowheads="1"/>
          </p:cNvSpPr>
          <p:nvPr/>
        </p:nvSpPr>
        <p:spPr bwMode="auto">
          <a:xfrm>
            <a:off x="4609791" y="4215706"/>
            <a:ext cx="2182812" cy="658812"/>
          </a:xfrm>
          <a:prstGeom prst="rect">
            <a:avLst/>
          </a:prstGeom>
          <a:solidFill>
            <a:srgbClr val="FFFF99">
              <a:alpha val="50195"/>
            </a:srgbClr>
          </a:solidFill>
          <a:ln w="19050">
            <a:solidFill>
              <a:schemeClr val="tx1"/>
            </a:solidFill>
            <a:miter lim="800000"/>
            <a:headEnd/>
            <a:tailEnd/>
          </a:ln>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fr-FR" altLang="en-US" sz="2400" b="1"/>
              <a:t>Web Services</a:t>
            </a:r>
          </a:p>
          <a:p>
            <a:pPr algn="ctr" eaLnBrk="1" hangingPunct="1">
              <a:spcBef>
                <a:spcPct val="0"/>
              </a:spcBef>
              <a:buClrTx/>
              <a:buSzTx/>
              <a:buFontTx/>
              <a:buNone/>
            </a:pPr>
            <a:r>
              <a:rPr lang="fr-FR" altLang="en-US" sz="1200"/>
              <a:t>WSDL, DISCO, SOAP</a:t>
            </a:r>
          </a:p>
        </p:txBody>
      </p:sp>
      <p:sp>
        <p:nvSpPr>
          <p:cNvPr id="8" name="Text Box 7"/>
          <p:cNvSpPr txBox="1">
            <a:spLocks noChangeArrowheads="1"/>
          </p:cNvSpPr>
          <p:nvPr/>
        </p:nvSpPr>
        <p:spPr bwMode="auto">
          <a:xfrm>
            <a:off x="2774641" y="4215706"/>
            <a:ext cx="1773237" cy="841375"/>
          </a:xfrm>
          <a:prstGeom prst="rect">
            <a:avLst/>
          </a:prstGeom>
          <a:solidFill>
            <a:srgbClr val="FFFF99">
              <a:alpha val="50195"/>
            </a:srgbClr>
          </a:solidFill>
          <a:ln w="19050">
            <a:solidFill>
              <a:schemeClr val="tx1"/>
            </a:solidFill>
            <a:miter lim="800000"/>
            <a:headEnd/>
            <a:tailEnd/>
          </a:ln>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fr-FR" altLang="en-US" sz="2400" b="1"/>
              <a:t>Win Forms</a:t>
            </a:r>
          </a:p>
          <a:p>
            <a:pPr algn="ctr" eaLnBrk="1" hangingPunct="1">
              <a:spcBef>
                <a:spcPct val="0"/>
              </a:spcBef>
              <a:buClrTx/>
              <a:buSzTx/>
              <a:buFontTx/>
              <a:buNone/>
            </a:pPr>
            <a:r>
              <a:rPr lang="fr-FR" altLang="en-US" sz="1200"/>
              <a:t>Window, Button, Dialog, TreeView…</a:t>
            </a:r>
          </a:p>
        </p:txBody>
      </p:sp>
      <p:sp>
        <p:nvSpPr>
          <p:cNvPr id="9" name="Text Box 8"/>
          <p:cNvSpPr txBox="1">
            <a:spLocks noChangeArrowheads="1"/>
          </p:cNvSpPr>
          <p:nvPr/>
        </p:nvSpPr>
        <p:spPr bwMode="auto">
          <a:xfrm>
            <a:off x="520391" y="4215706"/>
            <a:ext cx="2168525" cy="841375"/>
          </a:xfrm>
          <a:prstGeom prst="rect">
            <a:avLst/>
          </a:prstGeom>
          <a:solidFill>
            <a:srgbClr val="FFFF99">
              <a:alpha val="50195"/>
            </a:srgbClr>
          </a:solidFill>
          <a:ln w="19050">
            <a:solidFill>
              <a:schemeClr val="tx1"/>
            </a:solidFill>
            <a:miter lim="800000"/>
            <a:headEnd/>
            <a:tailEnd/>
          </a:ln>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fr-FR" altLang="en-US" sz="2400" b="1"/>
              <a:t>Base Classes</a:t>
            </a:r>
          </a:p>
          <a:p>
            <a:pPr algn="ctr" eaLnBrk="1" hangingPunct="1">
              <a:spcBef>
                <a:spcPct val="0"/>
              </a:spcBef>
              <a:buClrTx/>
              <a:buSzTx/>
              <a:buFontTx/>
              <a:buNone/>
            </a:pPr>
            <a:r>
              <a:rPr lang="fr-FR" altLang="en-US" sz="1200"/>
              <a:t>ADO.Net, Xml, Threading, Net, Security…</a:t>
            </a:r>
          </a:p>
        </p:txBody>
      </p:sp>
      <p:sp>
        <p:nvSpPr>
          <p:cNvPr id="10" name="Text Box 9"/>
          <p:cNvSpPr txBox="1">
            <a:spLocks noChangeArrowheads="1"/>
          </p:cNvSpPr>
          <p:nvPr/>
        </p:nvSpPr>
        <p:spPr bwMode="auto">
          <a:xfrm>
            <a:off x="1034741" y="5368231"/>
            <a:ext cx="7345362" cy="658812"/>
          </a:xfrm>
          <a:prstGeom prst="rect">
            <a:avLst/>
          </a:prstGeom>
          <a:solidFill>
            <a:srgbClr val="FFFF99">
              <a:alpha val="50195"/>
            </a:srgbClr>
          </a:solidFill>
          <a:ln w="19050">
            <a:solidFill>
              <a:schemeClr val="tx1"/>
            </a:solidFill>
            <a:miter lim="800000"/>
            <a:headEnd/>
            <a:tailEnd/>
          </a:ln>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fr-FR" altLang="en-US" sz="2400" b="1"/>
              <a:t>Common Language Runtime (CLR)</a:t>
            </a:r>
          </a:p>
          <a:p>
            <a:pPr algn="ctr" eaLnBrk="1" hangingPunct="1">
              <a:spcBef>
                <a:spcPct val="0"/>
              </a:spcBef>
              <a:buClrTx/>
              <a:buSzTx/>
              <a:buFontTx/>
              <a:buNone/>
            </a:pPr>
            <a:r>
              <a:rPr lang="fr-FR" altLang="en-US" sz="1200"/>
              <a:t>Gestion mémoire, Types de données, Gestion des « Application Domain »</a:t>
            </a:r>
          </a:p>
        </p:txBody>
      </p:sp>
    </p:spTree>
    <p:extLst>
      <p:ext uri="{BB962C8B-B14F-4D97-AF65-F5344CB8AC3E}">
        <p14:creationId xmlns:p14="http://schemas.microsoft.com/office/powerpoint/2010/main" val="404105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Les forces</a:t>
            </a:r>
            <a:endParaRPr lang="en-US" dirty="0"/>
          </a:p>
        </p:txBody>
      </p:sp>
      <p:sp>
        <p:nvSpPr>
          <p:cNvPr id="4" name="Content Placeholder 3"/>
          <p:cNvSpPr>
            <a:spLocks noGrp="1"/>
          </p:cNvSpPr>
          <p:nvPr>
            <p:ph sz="quarter" idx="12"/>
          </p:nvPr>
        </p:nvSpPr>
        <p:spPr/>
        <p:txBody>
          <a:bodyPr/>
          <a:lstStyle/>
          <a:p>
            <a:r>
              <a:rPr lang="fr-FR" dirty="0"/>
              <a:t>La Basic Class Library est très complète</a:t>
            </a:r>
          </a:p>
          <a:p>
            <a:r>
              <a:rPr lang="fr-FR" dirty="0"/>
              <a:t>Multi langages</a:t>
            </a:r>
          </a:p>
          <a:p>
            <a:r>
              <a:rPr lang="fr-FR" dirty="0"/>
              <a:t>L’interopérabilité avec le code « </a:t>
            </a:r>
            <a:r>
              <a:rPr lang="fr-FR" dirty="0" err="1"/>
              <a:t>legacy</a:t>
            </a:r>
            <a:r>
              <a:rPr lang="fr-FR" dirty="0"/>
              <a:t> » est simple et puissante</a:t>
            </a:r>
          </a:p>
          <a:p>
            <a:pPr lvl="1"/>
            <a:r>
              <a:rPr lang="fr-FR" dirty="0"/>
              <a:t>Appels facilités à des </a:t>
            </a:r>
            <a:r>
              <a:rPr lang="fr-FR" dirty="0" err="1"/>
              <a:t>dlls</a:t>
            </a:r>
            <a:r>
              <a:rPr lang="fr-FR" dirty="0"/>
              <a:t> écrite en C++, C, Fortran, etc.</a:t>
            </a:r>
          </a:p>
          <a:p>
            <a:r>
              <a:rPr lang="fr-FR" dirty="0"/>
              <a:t>Le support des Types Valeurs</a:t>
            </a:r>
          </a:p>
          <a:p>
            <a:r>
              <a:rPr lang="fr-FR" dirty="0"/>
              <a:t>Une base commune et standard</a:t>
            </a:r>
            <a:endParaRPr lang="en-US" dirty="0"/>
          </a:p>
        </p:txBody>
      </p:sp>
    </p:spTree>
    <p:extLst>
      <p:ext uri="{BB962C8B-B14F-4D97-AF65-F5344CB8AC3E}">
        <p14:creationId xmlns:p14="http://schemas.microsoft.com/office/powerpoint/2010/main" val="78634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Common…</a:t>
            </a:r>
            <a:endParaRPr lang="en-US" dirty="0"/>
          </a:p>
        </p:txBody>
      </p:sp>
      <p:sp>
        <p:nvSpPr>
          <p:cNvPr id="4" name="Content Placeholder 3"/>
          <p:cNvSpPr>
            <a:spLocks noGrp="1"/>
          </p:cNvSpPr>
          <p:nvPr>
            <p:ph sz="quarter" idx="12"/>
          </p:nvPr>
        </p:nvSpPr>
        <p:spPr/>
        <p:txBody>
          <a:bodyPr>
            <a:normAutofit lnSpcReduction="10000"/>
          </a:bodyPr>
          <a:lstStyle/>
          <a:p>
            <a:r>
              <a:rPr lang="fr-FR" altLang="en-US" sz="2600" dirty="0"/>
              <a:t>Common </a:t>
            </a:r>
            <a:r>
              <a:rPr lang="fr-FR" altLang="en-US" sz="2600" dirty="0" err="1"/>
              <a:t>Language</a:t>
            </a:r>
            <a:r>
              <a:rPr lang="fr-FR" altLang="en-US" sz="2600" dirty="0"/>
              <a:t> </a:t>
            </a:r>
            <a:r>
              <a:rPr lang="fr-FR" altLang="en-US" sz="2600" dirty="0" err="1"/>
              <a:t>Specification</a:t>
            </a:r>
            <a:endParaRPr lang="fr-FR" altLang="en-US" sz="2600" dirty="0"/>
          </a:p>
          <a:p>
            <a:pPr lvl="1"/>
            <a:r>
              <a:rPr lang="fr-FR" altLang="en-US" sz="2200" dirty="0"/>
              <a:t>Règles et contraintes à respecter pour être « .Net </a:t>
            </a:r>
            <a:r>
              <a:rPr lang="fr-FR" altLang="en-US" sz="2200" dirty="0" err="1"/>
              <a:t>compliant</a:t>
            </a:r>
            <a:r>
              <a:rPr lang="fr-FR" altLang="en-US" sz="2200" dirty="0"/>
              <a:t> »</a:t>
            </a:r>
          </a:p>
          <a:p>
            <a:pPr lvl="2">
              <a:buNone/>
            </a:pPr>
            <a:endParaRPr lang="fr-FR" altLang="en-US" sz="2000" dirty="0"/>
          </a:p>
          <a:p>
            <a:pPr lvl="2">
              <a:buNone/>
            </a:pPr>
            <a:endParaRPr lang="fr-FR" altLang="en-US" sz="2000" dirty="0"/>
          </a:p>
          <a:p>
            <a:pPr lvl="2">
              <a:buNone/>
            </a:pPr>
            <a:endParaRPr lang="fr-FR" altLang="en-US" sz="2000" dirty="0"/>
          </a:p>
          <a:p>
            <a:pPr lvl="2">
              <a:buNone/>
            </a:pPr>
            <a:endParaRPr lang="fr-FR" altLang="en-US" sz="2000" dirty="0"/>
          </a:p>
          <a:p>
            <a:r>
              <a:rPr lang="fr-FR" altLang="en-US" sz="2600" dirty="0"/>
              <a:t>Common </a:t>
            </a:r>
            <a:r>
              <a:rPr lang="fr-FR" altLang="en-US" sz="2600" dirty="0" err="1"/>
              <a:t>Language</a:t>
            </a:r>
            <a:r>
              <a:rPr lang="fr-FR" altLang="en-US" sz="2600" dirty="0"/>
              <a:t> </a:t>
            </a:r>
            <a:r>
              <a:rPr lang="fr-FR" altLang="en-US" sz="2600" dirty="0" err="1"/>
              <a:t>Runtime</a:t>
            </a:r>
            <a:endParaRPr lang="fr-FR" altLang="en-US" sz="2600" dirty="0"/>
          </a:p>
          <a:p>
            <a:pPr lvl="1"/>
            <a:r>
              <a:rPr lang="fr-FR" altLang="en-US" sz="2200" dirty="0"/>
              <a:t>Équivalent de la JVM de Java. </a:t>
            </a:r>
            <a:r>
              <a:rPr lang="fr-FR" altLang="en-US" sz="2200" dirty="0" err="1"/>
              <a:t>Runtime</a:t>
            </a:r>
            <a:r>
              <a:rPr lang="fr-FR" altLang="en-US" sz="2200" dirty="0"/>
              <a:t> qui exécute du « </a:t>
            </a:r>
            <a:r>
              <a:rPr lang="fr-FR" altLang="en-US" sz="2200" dirty="0" err="1"/>
              <a:t>bytecode</a:t>
            </a:r>
            <a:r>
              <a:rPr lang="fr-FR" altLang="en-US" sz="2200" dirty="0"/>
              <a:t> » MSIL sur une plateforme donnée.</a:t>
            </a:r>
          </a:p>
          <a:p>
            <a:r>
              <a:rPr lang="fr-FR" altLang="en-US" sz="2600" dirty="0"/>
              <a:t>Common Type System</a:t>
            </a:r>
          </a:p>
          <a:p>
            <a:pPr lvl="1"/>
            <a:r>
              <a:rPr lang="fr-FR" altLang="en-US" sz="2200" dirty="0"/>
              <a:t>Ensemble des types de base que doit supporter un langage.</a:t>
            </a:r>
          </a:p>
          <a:p>
            <a:pPr lvl="1">
              <a:buNone/>
            </a:pPr>
            <a:r>
              <a:rPr lang="fr-FR" altLang="en-US" sz="1600" dirty="0"/>
              <a:t>Byte, Int16, Int32, Int64, Single, Double, Object, Char, String, </a:t>
            </a:r>
            <a:r>
              <a:rPr lang="fr-FR" altLang="en-US" sz="1600" dirty="0" err="1"/>
              <a:t>Decimal</a:t>
            </a:r>
            <a:r>
              <a:rPr lang="fr-FR" altLang="en-US" sz="1600" dirty="0"/>
              <a:t>, </a:t>
            </a:r>
            <a:r>
              <a:rPr lang="fr-FR" altLang="en-US" sz="1600" dirty="0" err="1"/>
              <a:t>Boolean</a:t>
            </a:r>
            <a:endParaRPr lang="fr-FR" altLang="en-US" sz="1600" dirty="0"/>
          </a:p>
        </p:txBody>
      </p:sp>
      <p:graphicFrame>
        <p:nvGraphicFramePr>
          <p:cNvPr id="5" name="Group 51"/>
          <p:cNvGraphicFramePr>
            <a:graphicFrameLocks/>
          </p:cNvGraphicFramePr>
          <p:nvPr>
            <p:extLst>
              <p:ext uri="{D42A27DB-BD31-4B8C-83A1-F6EECF244321}">
                <p14:modId xmlns:p14="http://schemas.microsoft.com/office/powerpoint/2010/main" val="484606715"/>
              </p:ext>
            </p:extLst>
          </p:nvPr>
        </p:nvGraphicFramePr>
        <p:xfrm>
          <a:off x="1259632" y="2564904"/>
          <a:ext cx="6799138" cy="1227792"/>
        </p:xfrm>
        <a:graphic>
          <a:graphicData uri="http://schemas.openxmlformats.org/drawingml/2006/table">
            <a:tbl>
              <a:tblPr/>
              <a:tblGrid>
                <a:gridCol w="1164832">
                  <a:extLst>
                    <a:ext uri="{9D8B030D-6E8A-4147-A177-3AD203B41FA5}">
                      <a16:colId xmlns:a16="http://schemas.microsoft.com/office/drawing/2014/main" val="20000"/>
                    </a:ext>
                  </a:extLst>
                </a:gridCol>
                <a:gridCol w="5634306">
                  <a:extLst>
                    <a:ext uri="{9D8B030D-6E8A-4147-A177-3AD203B41FA5}">
                      <a16:colId xmlns:a16="http://schemas.microsoft.com/office/drawing/2014/main" val="20001"/>
                    </a:ext>
                  </a:extLst>
                </a:gridCol>
              </a:tblGrid>
              <a:tr h="3059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1" i="0" u="none" strike="noStrike" cap="none" normalizeH="0" baseline="0" dirty="0">
                          <a:ln>
                            <a:noFill/>
                          </a:ln>
                          <a:solidFill>
                            <a:schemeClr val="tx1"/>
                          </a:solidFill>
                          <a:effectLst/>
                          <a:latin typeface="Arial" charset="0"/>
                        </a:rPr>
                        <a:t>Catégorie</a:t>
                      </a:r>
                    </a:p>
                  </a:txBody>
                  <a:tcPr marL="90000" marR="90000" marT="46794" marB="46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1" i="0" u="none" strike="noStrike" cap="none" normalizeH="0" baseline="0">
                          <a:ln>
                            <a:noFill/>
                          </a:ln>
                          <a:solidFill>
                            <a:schemeClr val="tx1"/>
                          </a:solidFill>
                          <a:effectLst/>
                          <a:latin typeface="Arial" charset="0"/>
                        </a:rPr>
                        <a:t>Contrainte</a:t>
                      </a:r>
                    </a:p>
                  </a:txBody>
                  <a:tcPr marL="90000" marR="90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599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0" i="1" u="none" strike="noStrike" cap="none" normalizeH="0" baseline="0">
                          <a:ln>
                            <a:noFill/>
                          </a:ln>
                          <a:solidFill>
                            <a:schemeClr val="tx1"/>
                          </a:solidFill>
                          <a:effectLst/>
                          <a:latin typeface="Arial" charset="0"/>
                        </a:rPr>
                        <a:t>Producer</a:t>
                      </a:r>
                    </a:p>
                  </a:txBody>
                  <a:tcPr marL="90000" marR="90000" marT="46794" marB="46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0" i="0" u="none" strike="noStrike" cap="none" normalizeH="0" baseline="0">
                          <a:ln>
                            <a:noFill/>
                          </a:ln>
                          <a:solidFill>
                            <a:schemeClr val="tx1"/>
                          </a:solidFill>
                          <a:effectLst/>
                          <a:latin typeface="Arial" charset="0"/>
                        </a:rPr>
                        <a:t>Susceptible de créer des objets utilisables par d’autres.</a:t>
                      </a:r>
                    </a:p>
                  </a:txBody>
                  <a:tcPr marL="90000" marR="90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99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0" i="1" u="none" strike="noStrike" cap="none" normalizeH="0" baseline="0">
                          <a:ln>
                            <a:noFill/>
                          </a:ln>
                          <a:solidFill>
                            <a:schemeClr val="tx1"/>
                          </a:solidFill>
                          <a:effectLst/>
                          <a:latin typeface="Arial" charset="0"/>
                        </a:rPr>
                        <a:t>Consumer</a:t>
                      </a:r>
                    </a:p>
                  </a:txBody>
                  <a:tcPr marL="90000" marR="90000" marT="46794" marB="46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0" i="0" u="none" strike="noStrike" cap="none" normalizeH="0" baseline="0">
                          <a:ln>
                            <a:noFill/>
                          </a:ln>
                          <a:solidFill>
                            <a:schemeClr val="tx1"/>
                          </a:solidFill>
                          <a:effectLst/>
                          <a:latin typeface="Arial" charset="0"/>
                        </a:rPr>
                        <a:t>Sait utiliser (appeler) des objets .Net</a:t>
                      </a:r>
                    </a:p>
                  </a:txBody>
                  <a:tcPr marL="90000" marR="90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99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0" i="1" u="none" strike="noStrike" cap="none" normalizeH="0" baseline="0">
                          <a:ln>
                            <a:noFill/>
                          </a:ln>
                          <a:solidFill>
                            <a:schemeClr val="tx1"/>
                          </a:solidFill>
                          <a:effectLst/>
                          <a:latin typeface="Arial" charset="0"/>
                        </a:rPr>
                        <a:t>Extender</a:t>
                      </a:r>
                    </a:p>
                  </a:txBody>
                  <a:tcPr marL="90000" marR="90000" marT="46794" marB="467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fr-FR" sz="1400" b="0" i="0" u="none" strike="noStrike" cap="none" normalizeH="0" baseline="0" dirty="0">
                          <a:ln>
                            <a:noFill/>
                          </a:ln>
                          <a:solidFill>
                            <a:schemeClr val="tx1"/>
                          </a:solidFill>
                          <a:effectLst/>
                          <a:latin typeface="Arial" charset="0"/>
                        </a:rPr>
                        <a:t>Sait utiliser mais aussi étendre par héritage des objets .Net</a:t>
                      </a:r>
                    </a:p>
                  </a:txBody>
                  <a:tcPr marL="90000" marR="90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520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…and Standard</a:t>
            </a:r>
            <a:endParaRPr lang="en-US" dirty="0"/>
          </a:p>
        </p:txBody>
      </p:sp>
      <p:sp>
        <p:nvSpPr>
          <p:cNvPr id="4" name="Content Placeholder 3"/>
          <p:cNvSpPr>
            <a:spLocks noGrp="1"/>
          </p:cNvSpPr>
          <p:nvPr>
            <p:ph sz="quarter" idx="12"/>
          </p:nvPr>
        </p:nvSpPr>
        <p:spPr/>
        <p:txBody>
          <a:bodyPr>
            <a:normAutofit lnSpcReduction="10000"/>
          </a:bodyPr>
          <a:lstStyle/>
          <a:p>
            <a:r>
              <a:rPr lang="en-US" altLang="en-US" dirty="0" err="1"/>
              <a:t>Août</a:t>
            </a:r>
            <a:r>
              <a:rPr lang="en-US" altLang="en-US" dirty="0"/>
              <a:t> 2000</a:t>
            </a:r>
          </a:p>
          <a:p>
            <a:pPr lvl="1"/>
            <a:r>
              <a:rPr lang="en-US" altLang="en-US" dirty="0"/>
              <a:t>Microsoft Corporation, Hewlett-Packard &amp; Intel </a:t>
            </a:r>
            <a:r>
              <a:rPr lang="fr-FR" altLang="en-US" dirty="0"/>
              <a:t>Corporation soumettent les spécifications du</a:t>
            </a:r>
            <a:r>
              <a:rPr lang="en-US" altLang="en-US" dirty="0"/>
              <a:t> Common Language Infrastructure (CLI) à </a:t>
            </a:r>
            <a:r>
              <a:rPr lang="en-US" altLang="en-US" dirty="0" err="1"/>
              <a:t>l’ECMA</a:t>
            </a:r>
            <a:endParaRPr lang="en-US" altLang="en-US" dirty="0"/>
          </a:p>
          <a:p>
            <a:pPr lvl="1"/>
            <a:endParaRPr lang="en-US" altLang="en-US" dirty="0"/>
          </a:p>
          <a:p>
            <a:r>
              <a:rPr lang="en-US" altLang="en-US" dirty="0"/>
              <a:t>Avril 2003</a:t>
            </a:r>
          </a:p>
          <a:p>
            <a:pPr lvl="1"/>
            <a:r>
              <a:rPr lang="en-US" altLang="en-US" dirty="0"/>
              <a:t>ISO/IEC 23270 (C#), ISO/IEC 23271 (CLI) </a:t>
            </a:r>
          </a:p>
          <a:p>
            <a:pPr lvl="1"/>
            <a:r>
              <a:rPr lang="en-US" altLang="en-US" dirty="0"/>
              <a:t>“Class Library” </a:t>
            </a:r>
            <a:r>
              <a:rPr lang="en-US" altLang="en-US" dirty="0" err="1"/>
              <a:t>n’est</a:t>
            </a:r>
            <a:r>
              <a:rPr lang="en-US" altLang="en-US" dirty="0"/>
              <a:t> </a:t>
            </a:r>
            <a:r>
              <a:rPr lang="en-US" altLang="en-US" dirty="0" err="1"/>
              <a:t>qu’un</a:t>
            </a:r>
            <a:r>
              <a:rPr lang="en-US" altLang="en-US" dirty="0"/>
              <a:t> “Technical Report” (TR-84 et </a:t>
            </a:r>
            <a:r>
              <a:rPr lang="fr-FR" altLang="en-US" dirty="0"/>
              <a:t>TR-89 pour le support des Génériques</a:t>
            </a:r>
            <a:r>
              <a:rPr lang="en-US" altLang="en-US" dirty="0"/>
              <a:t>)</a:t>
            </a:r>
          </a:p>
          <a:p>
            <a:endParaRPr lang="en-US" dirty="0"/>
          </a:p>
        </p:txBody>
      </p:sp>
    </p:spTree>
    <p:extLst>
      <p:ext uri="{BB962C8B-B14F-4D97-AF65-F5344CB8AC3E}">
        <p14:creationId xmlns:p14="http://schemas.microsoft.com/office/powerpoint/2010/main" val="388077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De multiples langages…</a:t>
            </a:r>
            <a:endParaRPr lang="en-US" dirty="0"/>
          </a:p>
        </p:txBody>
      </p:sp>
      <p:sp>
        <p:nvSpPr>
          <p:cNvPr id="4" name="Content Placeholder 3"/>
          <p:cNvSpPr>
            <a:spLocks noGrp="1"/>
          </p:cNvSpPr>
          <p:nvPr>
            <p:ph sz="quarter" idx="12"/>
          </p:nvPr>
        </p:nvSpPr>
        <p:spPr>
          <a:xfrm>
            <a:off x="379659" y="1137966"/>
            <a:ext cx="8424936" cy="1444661"/>
          </a:xfrm>
        </p:spPr>
        <p:txBody>
          <a:bodyPr/>
          <a:lstStyle/>
          <a:p>
            <a:r>
              <a:rPr lang="fr-FR" altLang="en-US" sz="2400" dirty="0"/>
              <a:t>C++, C#, J#, </a:t>
            </a:r>
            <a:r>
              <a:rPr lang="fr-FR" altLang="en-US" sz="2400" dirty="0" err="1"/>
              <a:t>VB.Net</a:t>
            </a:r>
            <a:r>
              <a:rPr lang="fr-FR" altLang="en-US" sz="2400" dirty="0"/>
              <a:t>, Boo, </a:t>
            </a:r>
            <a:r>
              <a:rPr lang="fr-FR" altLang="en-US" sz="2400" dirty="0" err="1"/>
              <a:t>IronPython</a:t>
            </a:r>
            <a:r>
              <a:rPr lang="fr-FR" altLang="en-US" sz="2400" dirty="0"/>
              <a:t>…</a:t>
            </a:r>
          </a:p>
          <a:p>
            <a:r>
              <a:rPr lang="fr-FR" altLang="en-US" sz="2400" dirty="0"/>
              <a:t>« Le » langage de prédilection, de référence, est le C#</a:t>
            </a:r>
          </a:p>
          <a:p>
            <a:r>
              <a:rPr lang="fr-FR" altLang="en-US" sz="2400" dirty="0" err="1"/>
              <a:t>VB.Net</a:t>
            </a:r>
            <a:r>
              <a:rPr lang="fr-FR" altLang="en-US" sz="2400" dirty="0"/>
              <a:t> est une adaptation objet de Visual Basic 6</a:t>
            </a:r>
            <a:endParaRPr lang="fr-FR" altLang="en-US" dirty="0"/>
          </a:p>
          <a:p>
            <a:endParaRPr lang="en-US" sz="2400" dirty="0"/>
          </a:p>
        </p:txBody>
      </p:sp>
      <p:sp>
        <p:nvSpPr>
          <p:cNvPr id="5" name="Text Box 7"/>
          <p:cNvSpPr txBox="1">
            <a:spLocks noChangeArrowheads="1"/>
          </p:cNvSpPr>
          <p:nvPr/>
        </p:nvSpPr>
        <p:spPr bwMode="auto">
          <a:xfrm>
            <a:off x="1078359" y="2708920"/>
            <a:ext cx="2374666" cy="5869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3619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defTabSz="3619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defTabSz="36195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defTabSz="36195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defTabSz="36195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dirty="0"/>
              <a:t>for </a:t>
            </a:r>
            <a:r>
              <a:rPr lang="en-US" altLang="en-US" sz="1600" dirty="0" err="1"/>
              <a:t>inum</a:t>
            </a:r>
            <a:r>
              <a:rPr lang="en-US" altLang="en-US" sz="1600" dirty="0"/>
              <a:t> in range(1,12): </a:t>
            </a:r>
          </a:p>
          <a:p>
            <a:pPr eaLnBrk="1" hangingPunct="1">
              <a:spcBef>
                <a:spcPct val="0"/>
              </a:spcBef>
              <a:buClrTx/>
              <a:buSzTx/>
              <a:buFontTx/>
              <a:buNone/>
            </a:pPr>
            <a:r>
              <a:rPr lang="en-US" altLang="en-US" sz="1600" dirty="0"/>
              <a:t>    print </a:t>
            </a:r>
            <a:r>
              <a:rPr lang="en-US" altLang="en-US" sz="1600" dirty="0" err="1"/>
              <a:t>inum</a:t>
            </a:r>
            <a:r>
              <a:rPr lang="en-US" altLang="en-US" sz="1600" dirty="0"/>
              <a:t>**2 </a:t>
            </a:r>
          </a:p>
        </p:txBody>
      </p:sp>
      <p:sp>
        <p:nvSpPr>
          <p:cNvPr id="6" name="Rectangle 8"/>
          <p:cNvSpPr>
            <a:spLocks noChangeArrowheads="1"/>
          </p:cNvSpPr>
          <p:nvPr/>
        </p:nvSpPr>
        <p:spPr bwMode="auto">
          <a:xfrm>
            <a:off x="4786759" y="4185295"/>
            <a:ext cx="3852863" cy="1812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defTabSz="180975">
              <a:spcBef>
                <a:spcPct val="20000"/>
              </a:spcBef>
              <a:buClr>
                <a:schemeClr val="accent1"/>
              </a:buClr>
              <a:buSzPct val="65000"/>
              <a:buFont typeface="Wingdings" panose="05000000000000000000" pitchFamily="2" charset="2"/>
              <a:buChar char="n"/>
              <a:tabLst>
                <a:tab pos="180975" algn="l"/>
              </a:tabLst>
              <a:defRPr sz="3000">
                <a:solidFill>
                  <a:schemeClr val="tx1"/>
                </a:solidFill>
                <a:latin typeface="Arial" panose="020B0604020202020204" pitchFamily="34" charset="0"/>
              </a:defRPr>
            </a:lvl1pPr>
            <a:lvl2pPr marL="742950" indent="-285750" defTabSz="180975">
              <a:spcBef>
                <a:spcPct val="20000"/>
              </a:spcBef>
              <a:buClr>
                <a:schemeClr val="accent2"/>
              </a:buClr>
              <a:buSzPct val="60000"/>
              <a:buFont typeface="Wingdings" panose="05000000000000000000" pitchFamily="2" charset="2"/>
              <a:buChar char="q"/>
              <a:tabLst>
                <a:tab pos="180975" algn="l"/>
              </a:tabLst>
              <a:defRPr sz="2600">
                <a:solidFill>
                  <a:schemeClr val="tx1"/>
                </a:solidFill>
                <a:latin typeface="Arial" panose="020B0604020202020204" pitchFamily="34" charset="0"/>
              </a:defRPr>
            </a:lvl2pPr>
            <a:lvl3pPr marL="1143000" indent="-228600" defTabSz="180975">
              <a:spcBef>
                <a:spcPct val="20000"/>
              </a:spcBef>
              <a:buClr>
                <a:schemeClr val="accent1"/>
              </a:buClr>
              <a:buSzPct val="65000"/>
              <a:buFont typeface="Wingdings" panose="05000000000000000000" pitchFamily="2" charset="2"/>
              <a:buChar char="n"/>
              <a:tabLst>
                <a:tab pos="180975" algn="l"/>
              </a:tabLst>
              <a:defRPr sz="2200">
                <a:solidFill>
                  <a:schemeClr val="tx1"/>
                </a:solidFill>
                <a:latin typeface="Arial" panose="020B0604020202020204" pitchFamily="34" charset="0"/>
              </a:defRPr>
            </a:lvl3pPr>
            <a:lvl4pPr marL="1600200" indent="-228600" defTabSz="180975">
              <a:spcBef>
                <a:spcPct val="20000"/>
              </a:spcBef>
              <a:buClr>
                <a:schemeClr val="accent2"/>
              </a:buClr>
              <a:buSzPct val="70000"/>
              <a:buFont typeface="Wingdings" panose="05000000000000000000" pitchFamily="2" charset="2"/>
              <a:buChar char="q"/>
              <a:tabLst>
                <a:tab pos="180975" algn="l"/>
              </a:tabLst>
              <a:defRPr sz="2000">
                <a:solidFill>
                  <a:schemeClr val="tx1"/>
                </a:solidFill>
                <a:latin typeface="Arial" panose="020B0604020202020204" pitchFamily="34" charset="0"/>
              </a:defRPr>
            </a:lvl4pPr>
            <a:lvl5pPr marL="2057400" indent="-228600" defTabSz="180975">
              <a:spcBef>
                <a:spcPct val="20000"/>
              </a:spcBef>
              <a:buClr>
                <a:schemeClr val="accent1"/>
              </a:buClr>
              <a:buSzPct val="75000"/>
              <a:buFont typeface="Wingdings" panose="05000000000000000000" pitchFamily="2" charset="2"/>
              <a:buChar char="§"/>
              <a:tabLst>
                <a:tab pos="180975" algn="l"/>
              </a:tabLst>
              <a:defRPr sz="2000">
                <a:solidFill>
                  <a:schemeClr val="tx1"/>
                </a:solidFill>
                <a:latin typeface="Arial" panose="020B0604020202020204" pitchFamily="34" charset="0"/>
              </a:defRPr>
            </a:lvl5pPr>
            <a:lvl6pPr marL="2514600" indent="-228600" defTabSz="180975" eaLnBrk="0" fontAlgn="base" hangingPunct="0">
              <a:spcBef>
                <a:spcPct val="20000"/>
              </a:spcBef>
              <a:spcAft>
                <a:spcPct val="0"/>
              </a:spcAft>
              <a:buClr>
                <a:schemeClr val="accent1"/>
              </a:buClr>
              <a:buSzPct val="75000"/>
              <a:buFont typeface="Wingdings" panose="05000000000000000000" pitchFamily="2" charset="2"/>
              <a:buChar char="§"/>
              <a:tabLst>
                <a:tab pos="180975" algn="l"/>
              </a:tabLst>
              <a:defRPr sz="2000">
                <a:solidFill>
                  <a:schemeClr val="tx1"/>
                </a:solidFill>
                <a:latin typeface="Arial" panose="020B0604020202020204" pitchFamily="34" charset="0"/>
              </a:defRPr>
            </a:lvl6pPr>
            <a:lvl7pPr marL="2971800" indent="-228600" defTabSz="180975" eaLnBrk="0" fontAlgn="base" hangingPunct="0">
              <a:spcBef>
                <a:spcPct val="20000"/>
              </a:spcBef>
              <a:spcAft>
                <a:spcPct val="0"/>
              </a:spcAft>
              <a:buClr>
                <a:schemeClr val="accent1"/>
              </a:buClr>
              <a:buSzPct val="75000"/>
              <a:buFont typeface="Wingdings" panose="05000000000000000000" pitchFamily="2" charset="2"/>
              <a:buChar char="§"/>
              <a:tabLst>
                <a:tab pos="180975" algn="l"/>
              </a:tabLst>
              <a:defRPr sz="2000">
                <a:solidFill>
                  <a:schemeClr val="tx1"/>
                </a:solidFill>
                <a:latin typeface="Arial" panose="020B0604020202020204" pitchFamily="34" charset="0"/>
              </a:defRPr>
            </a:lvl7pPr>
            <a:lvl8pPr marL="3429000" indent="-228600" defTabSz="180975" eaLnBrk="0" fontAlgn="base" hangingPunct="0">
              <a:spcBef>
                <a:spcPct val="20000"/>
              </a:spcBef>
              <a:spcAft>
                <a:spcPct val="0"/>
              </a:spcAft>
              <a:buClr>
                <a:schemeClr val="accent1"/>
              </a:buClr>
              <a:buSzPct val="75000"/>
              <a:buFont typeface="Wingdings" panose="05000000000000000000" pitchFamily="2" charset="2"/>
              <a:buChar char="§"/>
              <a:tabLst>
                <a:tab pos="180975" algn="l"/>
              </a:tabLst>
              <a:defRPr sz="2000">
                <a:solidFill>
                  <a:schemeClr val="tx1"/>
                </a:solidFill>
                <a:latin typeface="Arial" panose="020B0604020202020204" pitchFamily="34" charset="0"/>
              </a:defRPr>
            </a:lvl8pPr>
            <a:lvl9pPr marL="3886200" indent="-228600" defTabSz="180975" eaLnBrk="0" fontAlgn="base" hangingPunct="0">
              <a:spcBef>
                <a:spcPct val="20000"/>
              </a:spcBef>
              <a:spcAft>
                <a:spcPct val="0"/>
              </a:spcAft>
              <a:buClr>
                <a:schemeClr val="accent1"/>
              </a:buClr>
              <a:buSzPct val="75000"/>
              <a:buFont typeface="Wingdings" panose="05000000000000000000" pitchFamily="2" charset="2"/>
              <a:buChar char="§"/>
              <a:tabLst>
                <a:tab pos="180975" algn="l"/>
              </a:tabLst>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static void Main( string[] args )</a:t>
            </a:r>
          </a:p>
          <a:p>
            <a:pPr eaLnBrk="1" hangingPunct="1">
              <a:spcBef>
                <a:spcPct val="0"/>
              </a:spcBef>
              <a:buClrTx/>
              <a:buSzTx/>
              <a:buFontTx/>
              <a:buNone/>
            </a:pPr>
            <a:r>
              <a:rPr lang="en-US" altLang="en-US" sz="1600"/>
              <a:t>{</a:t>
            </a:r>
          </a:p>
          <a:p>
            <a:pPr eaLnBrk="1" hangingPunct="1">
              <a:spcBef>
                <a:spcPct val="0"/>
              </a:spcBef>
              <a:buClrTx/>
              <a:buSzTx/>
              <a:buFontTx/>
              <a:buNone/>
            </a:pPr>
            <a:r>
              <a:rPr lang="en-US" altLang="en-US" sz="1600"/>
              <a:t>	for( int i=1; i&lt;13; i++ ) </a:t>
            </a:r>
          </a:p>
          <a:p>
            <a:pPr eaLnBrk="1" hangingPunct="1">
              <a:spcBef>
                <a:spcPct val="0"/>
              </a:spcBef>
              <a:buClrTx/>
              <a:buSzTx/>
              <a:buFontTx/>
              <a:buNone/>
            </a:pPr>
            <a:r>
              <a:rPr lang="en-US" altLang="en-US" sz="1600"/>
              <a:t>	{ </a:t>
            </a:r>
          </a:p>
          <a:p>
            <a:pPr eaLnBrk="1" hangingPunct="1">
              <a:spcBef>
                <a:spcPct val="0"/>
              </a:spcBef>
              <a:buClrTx/>
              <a:buSzTx/>
              <a:buFontTx/>
              <a:buNone/>
            </a:pPr>
            <a:r>
              <a:rPr lang="en-US" altLang="en-US" sz="1600"/>
              <a:t>		System.Console.WriteLine( i*i ); </a:t>
            </a:r>
          </a:p>
          <a:p>
            <a:pPr eaLnBrk="1" hangingPunct="1">
              <a:spcBef>
                <a:spcPct val="0"/>
              </a:spcBef>
              <a:buClrTx/>
              <a:buSzTx/>
              <a:buFontTx/>
              <a:buNone/>
            </a:pPr>
            <a:r>
              <a:rPr lang="en-US" altLang="en-US" sz="1600"/>
              <a:t>	} </a:t>
            </a:r>
          </a:p>
          <a:p>
            <a:pPr eaLnBrk="1" hangingPunct="1">
              <a:spcBef>
                <a:spcPct val="0"/>
              </a:spcBef>
              <a:buClrTx/>
              <a:buSzTx/>
              <a:buFontTx/>
              <a:buNone/>
            </a:pPr>
            <a:r>
              <a:rPr lang="en-US" altLang="en-US" sz="1600"/>
              <a:t>}</a:t>
            </a:r>
          </a:p>
        </p:txBody>
      </p:sp>
      <p:sp>
        <p:nvSpPr>
          <p:cNvPr id="7" name="Rectangle 9"/>
          <p:cNvSpPr>
            <a:spLocks noChangeArrowheads="1"/>
          </p:cNvSpPr>
          <p:nvPr/>
        </p:nvSpPr>
        <p:spPr bwMode="auto">
          <a:xfrm>
            <a:off x="4427984" y="2994670"/>
            <a:ext cx="29876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For inum = 1 to 12 </a:t>
            </a:r>
          </a:p>
          <a:p>
            <a:pPr eaLnBrk="1" hangingPunct="1">
              <a:spcBef>
                <a:spcPct val="0"/>
              </a:spcBef>
              <a:buClrTx/>
              <a:buSzTx/>
              <a:buFontTx/>
              <a:buNone/>
            </a:pPr>
            <a:r>
              <a:rPr lang="en-US" altLang="en-US" sz="1600"/>
              <a:t>	Debug.print inum**2 </a:t>
            </a:r>
          </a:p>
          <a:p>
            <a:pPr eaLnBrk="1" hangingPunct="1">
              <a:spcBef>
                <a:spcPct val="0"/>
              </a:spcBef>
              <a:buClrTx/>
              <a:buSzTx/>
              <a:buFontTx/>
              <a:buNone/>
            </a:pPr>
            <a:r>
              <a:rPr lang="en-US" altLang="en-US" sz="1600"/>
              <a:t>Next inum</a:t>
            </a:r>
          </a:p>
        </p:txBody>
      </p:sp>
      <p:sp>
        <p:nvSpPr>
          <p:cNvPr id="8" name="AutoShape 4"/>
          <p:cNvSpPr>
            <a:spLocks noChangeArrowheads="1"/>
          </p:cNvSpPr>
          <p:nvPr/>
        </p:nvSpPr>
        <p:spPr bwMode="auto">
          <a:xfrm>
            <a:off x="8458647" y="3969395"/>
            <a:ext cx="471487"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C#</a:t>
            </a:r>
          </a:p>
        </p:txBody>
      </p:sp>
      <p:sp>
        <p:nvSpPr>
          <p:cNvPr id="9" name="AutoShape 5"/>
          <p:cNvSpPr>
            <a:spLocks noChangeArrowheads="1"/>
          </p:cNvSpPr>
          <p:nvPr/>
        </p:nvSpPr>
        <p:spPr bwMode="auto">
          <a:xfrm>
            <a:off x="6694934" y="2743845"/>
            <a:ext cx="862013"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VB.Net</a:t>
            </a:r>
          </a:p>
        </p:txBody>
      </p:sp>
      <p:sp>
        <p:nvSpPr>
          <p:cNvPr id="10" name="AutoShape 6"/>
          <p:cNvSpPr>
            <a:spLocks noChangeArrowheads="1"/>
          </p:cNvSpPr>
          <p:nvPr/>
        </p:nvSpPr>
        <p:spPr bwMode="auto">
          <a:xfrm>
            <a:off x="2230884" y="3248670"/>
            <a:ext cx="1204913"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IronPython</a:t>
            </a:r>
          </a:p>
        </p:txBody>
      </p:sp>
      <p:sp>
        <p:nvSpPr>
          <p:cNvPr id="11" name="Text Box 10"/>
          <p:cNvSpPr txBox="1">
            <a:spLocks noChangeArrowheads="1"/>
          </p:cNvSpPr>
          <p:nvPr/>
        </p:nvSpPr>
        <p:spPr bwMode="auto">
          <a:xfrm>
            <a:off x="717997" y="3824933"/>
            <a:ext cx="3489325" cy="230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defTabSz="1809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defTabSz="18097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defTabSz="180975">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defTabSz="180975">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defTabSz="18097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int _tmain(void)</a:t>
            </a:r>
          </a:p>
          <a:p>
            <a:pPr eaLnBrk="1" hangingPunct="1">
              <a:spcBef>
                <a:spcPct val="0"/>
              </a:spcBef>
              <a:buClrTx/>
              <a:buSzTx/>
              <a:buFontTx/>
              <a:buNone/>
            </a:pPr>
            <a:r>
              <a:rPr lang="en-US" altLang="en-US" sz="1600"/>
              <a:t>{ </a:t>
            </a:r>
          </a:p>
          <a:p>
            <a:pPr eaLnBrk="1" hangingPunct="1">
              <a:spcBef>
                <a:spcPct val="0"/>
              </a:spcBef>
              <a:buClrTx/>
              <a:buSzTx/>
              <a:buFontTx/>
              <a:buNone/>
            </a:pPr>
            <a:r>
              <a:rPr lang="en-US" altLang="en-US" sz="1600"/>
              <a:t>	System::Int32 i;</a:t>
            </a:r>
          </a:p>
          <a:p>
            <a:pPr eaLnBrk="1" hangingPunct="1">
              <a:spcBef>
                <a:spcPct val="0"/>
              </a:spcBef>
              <a:buClrTx/>
              <a:buSzTx/>
              <a:buFontTx/>
              <a:buNone/>
            </a:pPr>
            <a:r>
              <a:rPr lang="en-US" altLang="en-US" sz="1600"/>
              <a:t>	for( i=1; i&lt;13; i++ )</a:t>
            </a:r>
          </a:p>
          <a:p>
            <a:pPr eaLnBrk="1" hangingPunct="1">
              <a:spcBef>
                <a:spcPct val="0"/>
              </a:spcBef>
              <a:buClrTx/>
              <a:buSzTx/>
              <a:buFontTx/>
              <a:buNone/>
            </a:pPr>
            <a:r>
              <a:rPr lang="en-US" altLang="en-US" sz="1600"/>
              <a:t>	{</a:t>
            </a:r>
          </a:p>
          <a:p>
            <a:pPr eaLnBrk="1" hangingPunct="1">
              <a:spcBef>
                <a:spcPct val="0"/>
              </a:spcBef>
              <a:buClrTx/>
              <a:buSzTx/>
              <a:buFontTx/>
              <a:buNone/>
            </a:pPr>
            <a:r>
              <a:rPr lang="en-US" altLang="en-US" sz="1600"/>
              <a:t>		Console::WriteLine( __box(i*i) ); </a:t>
            </a:r>
          </a:p>
          <a:p>
            <a:pPr eaLnBrk="1" hangingPunct="1">
              <a:spcBef>
                <a:spcPct val="0"/>
              </a:spcBef>
              <a:buClrTx/>
              <a:buSzTx/>
              <a:buFontTx/>
              <a:buNone/>
            </a:pPr>
            <a:r>
              <a:rPr lang="en-US" altLang="en-US" sz="1600"/>
              <a:t>	} </a:t>
            </a:r>
          </a:p>
          <a:p>
            <a:pPr eaLnBrk="1" hangingPunct="1">
              <a:spcBef>
                <a:spcPct val="0"/>
              </a:spcBef>
              <a:buClrTx/>
              <a:buSzTx/>
              <a:buFontTx/>
              <a:buNone/>
            </a:pPr>
            <a:r>
              <a:rPr lang="en-US" altLang="en-US" sz="1600"/>
              <a:t>	return 0;</a:t>
            </a:r>
          </a:p>
          <a:p>
            <a:pPr eaLnBrk="1" hangingPunct="1">
              <a:spcBef>
                <a:spcPct val="0"/>
              </a:spcBef>
              <a:buClrTx/>
              <a:buSzTx/>
              <a:buFontTx/>
              <a:buNone/>
            </a:pPr>
            <a:r>
              <a:rPr lang="en-US" altLang="en-US" sz="1600"/>
              <a:t>} </a:t>
            </a:r>
          </a:p>
        </p:txBody>
      </p:sp>
      <p:sp>
        <p:nvSpPr>
          <p:cNvPr id="12" name="AutoShape 11"/>
          <p:cNvSpPr>
            <a:spLocks noChangeArrowheads="1"/>
          </p:cNvSpPr>
          <p:nvPr/>
        </p:nvSpPr>
        <p:spPr bwMode="auto">
          <a:xfrm>
            <a:off x="3754884" y="4004320"/>
            <a:ext cx="600075"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C++</a:t>
            </a:r>
          </a:p>
        </p:txBody>
      </p:sp>
    </p:spTree>
    <p:extLst>
      <p:ext uri="{BB962C8B-B14F-4D97-AF65-F5344CB8AC3E}">
        <p14:creationId xmlns:p14="http://schemas.microsoft.com/office/powerpoint/2010/main" val="17564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…qui finissent tous par s’exécuter...</a:t>
            </a:r>
            <a:endParaRPr lang="en-US" dirty="0"/>
          </a:p>
        </p:txBody>
      </p:sp>
      <p:sp>
        <p:nvSpPr>
          <p:cNvPr id="5" name="Text Box 4"/>
          <p:cNvSpPr txBox="1">
            <a:spLocks noChangeArrowheads="1"/>
          </p:cNvSpPr>
          <p:nvPr/>
        </p:nvSpPr>
        <p:spPr bwMode="auto">
          <a:xfrm>
            <a:off x="323850" y="1880530"/>
            <a:ext cx="244792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defTabSz="3619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defTabSz="3619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defTabSz="36195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defTabSz="36195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defTabSz="36195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defTabSz="36195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dirty="0"/>
              <a:t>for </a:t>
            </a:r>
            <a:r>
              <a:rPr lang="en-US" altLang="en-US" sz="1600" dirty="0" err="1"/>
              <a:t>i</a:t>
            </a:r>
            <a:r>
              <a:rPr lang="en-US" altLang="en-US" sz="1600" dirty="0"/>
              <a:t> in range(12): </a:t>
            </a:r>
          </a:p>
          <a:p>
            <a:pPr eaLnBrk="1" hangingPunct="1">
              <a:spcBef>
                <a:spcPct val="0"/>
              </a:spcBef>
              <a:buClrTx/>
              <a:buSzTx/>
              <a:buFontTx/>
              <a:buNone/>
            </a:pPr>
            <a:r>
              <a:rPr lang="en-US" altLang="en-US" sz="1600" dirty="0"/>
              <a:t>    print </a:t>
            </a:r>
            <a:r>
              <a:rPr lang="en-US" altLang="en-US" sz="1600" dirty="0" err="1"/>
              <a:t>i</a:t>
            </a:r>
            <a:r>
              <a:rPr lang="en-US" altLang="en-US" sz="1600" dirty="0"/>
              <a:t>*</a:t>
            </a:r>
            <a:r>
              <a:rPr lang="en-US" altLang="en-US" sz="1600" dirty="0" err="1"/>
              <a:t>i</a:t>
            </a:r>
            <a:r>
              <a:rPr lang="en-US" altLang="en-US" sz="1600" dirty="0"/>
              <a:t> </a:t>
            </a:r>
          </a:p>
        </p:txBody>
      </p:sp>
      <p:sp>
        <p:nvSpPr>
          <p:cNvPr id="6" name="Rectangle 5"/>
          <p:cNvSpPr>
            <a:spLocks noChangeArrowheads="1"/>
          </p:cNvSpPr>
          <p:nvPr/>
        </p:nvSpPr>
        <p:spPr bwMode="auto">
          <a:xfrm>
            <a:off x="323850" y="2636180"/>
            <a:ext cx="374332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anose="05000000000000000000" pitchFamily="2" charset="2"/>
              <a:buChar char="n"/>
              <a:tabLst>
                <a:tab pos="361950" algn="l"/>
              </a:tabLst>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tabLst>
                <a:tab pos="361950" algn="l"/>
              </a:tabLst>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tabLst>
                <a:tab pos="361950" algn="l"/>
              </a:tabLst>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tabLst>
                <a:tab pos="361950" algn="l"/>
              </a:tabLst>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tabLst>
                <a:tab pos="3619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tabLst>
                <a:tab pos="3619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tabLst>
                <a:tab pos="3619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tabLst>
                <a:tab pos="3619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tabLst>
                <a:tab pos="361950" algn="l"/>
              </a:tabLst>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for( int i=1; i &lt; 13; i++ ) </a:t>
            </a:r>
          </a:p>
          <a:p>
            <a:pPr eaLnBrk="1" hangingPunct="1">
              <a:spcBef>
                <a:spcPct val="0"/>
              </a:spcBef>
              <a:buClrTx/>
              <a:buSzTx/>
              <a:buFontTx/>
              <a:buNone/>
            </a:pPr>
            <a:r>
              <a:rPr lang="en-US" altLang="en-US" sz="1600"/>
              <a:t>{ </a:t>
            </a:r>
          </a:p>
          <a:p>
            <a:pPr eaLnBrk="1" hangingPunct="1">
              <a:spcBef>
                <a:spcPct val="0"/>
              </a:spcBef>
              <a:buClrTx/>
              <a:buSzTx/>
              <a:buFontTx/>
              <a:buNone/>
            </a:pPr>
            <a:r>
              <a:rPr lang="en-US" altLang="en-US" sz="1600"/>
              <a:t>	System.Console.WriteLine( i*i ); </a:t>
            </a:r>
          </a:p>
          <a:p>
            <a:pPr eaLnBrk="1" hangingPunct="1">
              <a:spcBef>
                <a:spcPct val="0"/>
              </a:spcBef>
              <a:buClrTx/>
              <a:buSzTx/>
              <a:buFontTx/>
              <a:buNone/>
            </a:pPr>
            <a:r>
              <a:rPr lang="en-US" altLang="en-US" sz="1600"/>
              <a:t>} </a:t>
            </a:r>
          </a:p>
        </p:txBody>
      </p:sp>
      <p:sp>
        <p:nvSpPr>
          <p:cNvPr id="7" name="Rectangle 6"/>
          <p:cNvSpPr>
            <a:spLocks noChangeArrowheads="1"/>
          </p:cNvSpPr>
          <p:nvPr/>
        </p:nvSpPr>
        <p:spPr bwMode="auto">
          <a:xfrm>
            <a:off x="323850" y="3925230"/>
            <a:ext cx="3132138"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anose="05000000000000000000" pitchFamily="2" charset="2"/>
              <a:buChar char="n"/>
              <a:tabLst>
                <a:tab pos="542925" algn="l"/>
              </a:tabLst>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tabLst>
                <a:tab pos="542925" algn="l"/>
              </a:tabLst>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tabLst>
                <a:tab pos="542925" algn="l"/>
              </a:tabLst>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tabLst>
                <a:tab pos="542925" algn="l"/>
              </a:tabLst>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tabLst>
                <a:tab pos="5429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tabLst>
                <a:tab pos="5429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tabLst>
                <a:tab pos="5429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tabLst>
                <a:tab pos="5429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tabLst>
                <a:tab pos="542925" algn="l"/>
              </a:tabLst>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For i = 1 to 12 </a:t>
            </a:r>
          </a:p>
          <a:p>
            <a:pPr eaLnBrk="1" hangingPunct="1">
              <a:spcBef>
                <a:spcPct val="0"/>
              </a:spcBef>
              <a:buClrTx/>
              <a:buSzTx/>
              <a:buFontTx/>
              <a:buNone/>
            </a:pPr>
            <a:r>
              <a:rPr lang="en-US" altLang="en-US" sz="1600"/>
              <a:t>	Debug.Print i*i</a:t>
            </a:r>
          </a:p>
          <a:p>
            <a:pPr eaLnBrk="1" hangingPunct="1">
              <a:spcBef>
                <a:spcPct val="0"/>
              </a:spcBef>
              <a:buClrTx/>
              <a:buSzTx/>
              <a:buFontTx/>
              <a:buNone/>
            </a:pPr>
            <a:r>
              <a:rPr lang="en-US" altLang="en-US" sz="1600"/>
              <a:t>Next inum</a:t>
            </a:r>
          </a:p>
        </p:txBody>
      </p:sp>
      <p:sp>
        <p:nvSpPr>
          <p:cNvPr id="8" name="Freeform 7"/>
          <p:cNvSpPr>
            <a:spLocks/>
          </p:cNvSpPr>
          <p:nvPr/>
        </p:nvSpPr>
        <p:spPr bwMode="auto">
          <a:xfrm>
            <a:off x="4067175" y="3212442"/>
            <a:ext cx="1909763" cy="306388"/>
          </a:xfrm>
          <a:custGeom>
            <a:avLst/>
            <a:gdLst>
              <a:gd name="T0" fmla="*/ 0 w 676"/>
              <a:gd name="T1" fmla="*/ 962988141 h 690"/>
              <a:gd name="T2" fmla="*/ 2147483646 w 676"/>
              <a:gd name="T3" fmla="*/ 0 h 690"/>
              <a:gd name="T4" fmla="*/ 2147483646 w 676"/>
              <a:gd name="T5" fmla="*/ 2147483646 h 690"/>
              <a:gd name="T6" fmla="*/ 0 60000 65536"/>
              <a:gd name="T7" fmla="*/ 0 60000 65536"/>
              <a:gd name="T8" fmla="*/ 0 60000 65536"/>
              <a:gd name="T9" fmla="*/ 0 w 676"/>
              <a:gd name="T10" fmla="*/ 0 h 690"/>
              <a:gd name="T11" fmla="*/ 676 w 676"/>
              <a:gd name="T12" fmla="*/ 690 h 690"/>
            </a:gdLst>
            <a:ahLst/>
            <a:cxnLst>
              <a:cxn ang="T6">
                <a:pos x="T0" y="T1"/>
              </a:cxn>
              <a:cxn ang="T7">
                <a:pos x="T2" y="T3"/>
              </a:cxn>
              <a:cxn ang="T8">
                <a:pos x="T4" y="T5"/>
              </a:cxn>
            </a:cxnLst>
            <a:rect l="T9" t="T10" r="T11" b="T12"/>
            <a:pathLst>
              <a:path w="676" h="690">
                <a:moveTo>
                  <a:pt x="0" y="11"/>
                </a:moveTo>
                <a:lnTo>
                  <a:pt x="340" y="0"/>
                </a:lnTo>
                <a:lnTo>
                  <a:pt x="676" y="69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n-US"/>
          </a:p>
        </p:txBody>
      </p:sp>
      <p:sp>
        <p:nvSpPr>
          <p:cNvPr id="9" name="Freeform 8"/>
          <p:cNvSpPr>
            <a:spLocks/>
          </p:cNvSpPr>
          <p:nvPr/>
        </p:nvSpPr>
        <p:spPr bwMode="auto">
          <a:xfrm flipV="1">
            <a:off x="3455988" y="3823630"/>
            <a:ext cx="2520950" cy="598487"/>
          </a:xfrm>
          <a:custGeom>
            <a:avLst/>
            <a:gdLst>
              <a:gd name="T0" fmla="*/ 0 w 676"/>
              <a:gd name="T1" fmla="*/ 2147483646 h 690"/>
              <a:gd name="T2" fmla="*/ 2147483646 w 676"/>
              <a:gd name="T3" fmla="*/ 0 h 690"/>
              <a:gd name="T4" fmla="*/ 2147483646 w 676"/>
              <a:gd name="T5" fmla="*/ 2147483646 h 690"/>
              <a:gd name="T6" fmla="*/ 0 60000 65536"/>
              <a:gd name="T7" fmla="*/ 0 60000 65536"/>
              <a:gd name="T8" fmla="*/ 0 60000 65536"/>
              <a:gd name="T9" fmla="*/ 0 w 676"/>
              <a:gd name="T10" fmla="*/ 0 h 690"/>
              <a:gd name="T11" fmla="*/ 676 w 676"/>
              <a:gd name="T12" fmla="*/ 690 h 690"/>
            </a:gdLst>
            <a:ahLst/>
            <a:cxnLst>
              <a:cxn ang="T6">
                <a:pos x="T0" y="T1"/>
              </a:cxn>
              <a:cxn ang="T7">
                <a:pos x="T2" y="T3"/>
              </a:cxn>
              <a:cxn ang="T8">
                <a:pos x="T4" y="T5"/>
              </a:cxn>
            </a:cxnLst>
            <a:rect l="T9" t="T10" r="T11" b="T12"/>
            <a:pathLst>
              <a:path w="676" h="690">
                <a:moveTo>
                  <a:pt x="0" y="11"/>
                </a:moveTo>
                <a:lnTo>
                  <a:pt x="340" y="0"/>
                </a:lnTo>
                <a:lnTo>
                  <a:pt x="676" y="69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n-US"/>
          </a:p>
        </p:txBody>
      </p:sp>
      <p:sp>
        <p:nvSpPr>
          <p:cNvPr id="10" name="Text Box 9"/>
          <p:cNvSpPr txBox="1">
            <a:spLocks noChangeArrowheads="1"/>
          </p:cNvSpPr>
          <p:nvPr/>
        </p:nvSpPr>
        <p:spPr bwMode="auto">
          <a:xfrm>
            <a:off x="5253038" y="3042580"/>
            <a:ext cx="434975" cy="1501775"/>
          </a:xfrm>
          <a:prstGeom prst="rect">
            <a:avLst/>
          </a:prstGeom>
          <a:solidFill>
            <a:srgbClr val="FFFF99">
              <a:alpha val="50195"/>
            </a:srgbClr>
          </a:solidFill>
          <a:ln w="9525">
            <a:solidFill>
              <a:schemeClr val="tx1"/>
            </a:solidFill>
            <a:miter lim="800000"/>
            <a:headEnd/>
            <a:tailEnd/>
          </a:ln>
        </p:spPr>
        <p:txBody>
          <a:bodyPr vert="eaVert"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COMPILATION</a:t>
            </a:r>
          </a:p>
        </p:txBody>
      </p:sp>
      <p:sp>
        <p:nvSpPr>
          <p:cNvPr id="11" name="Freeform 10"/>
          <p:cNvSpPr>
            <a:spLocks/>
          </p:cNvSpPr>
          <p:nvPr/>
        </p:nvSpPr>
        <p:spPr bwMode="auto">
          <a:xfrm>
            <a:off x="2771775" y="2167867"/>
            <a:ext cx="3205163" cy="936625"/>
          </a:xfrm>
          <a:custGeom>
            <a:avLst/>
            <a:gdLst>
              <a:gd name="T0" fmla="*/ 0 w 676"/>
              <a:gd name="T1" fmla="*/ 2147483646 h 690"/>
              <a:gd name="T2" fmla="*/ 2147483646 w 676"/>
              <a:gd name="T3" fmla="*/ 0 h 690"/>
              <a:gd name="T4" fmla="*/ 2147483646 w 676"/>
              <a:gd name="T5" fmla="*/ 2147483646 h 690"/>
              <a:gd name="T6" fmla="*/ 0 60000 65536"/>
              <a:gd name="T7" fmla="*/ 0 60000 65536"/>
              <a:gd name="T8" fmla="*/ 0 60000 65536"/>
              <a:gd name="T9" fmla="*/ 0 w 676"/>
              <a:gd name="T10" fmla="*/ 0 h 690"/>
              <a:gd name="T11" fmla="*/ 676 w 676"/>
              <a:gd name="T12" fmla="*/ 690 h 690"/>
            </a:gdLst>
            <a:ahLst/>
            <a:cxnLst>
              <a:cxn ang="T6">
                <a:pos x="T0" y="T1"/>
              </a:cxn>
              <a:cxn ang="T7">
                <a:pos x="T2" y="T3"/>
              </a:cxn>
              <a:cxn ang="T8">
                <a:pos x="T4" y="T5"/>
              </a:cxn>
            </a:cxnLst>
            <a:rect l="T9" t="T10" r="T11" b="T12"/>
            <a:pathLst>
              <a:path w="676" h="690">
                <a:moveTo>
                  <a:pt x="0" y="11"/>
                </a:moveTo>
                <a:lnTo>
                  <a:pt x="340" y="0"/>
                </a:lnTo>
                <a:lnTo>
                  <a:pt x="676" y="69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n-US"/>
          </a:p>
        </p:txBody>
      </p:sp>
      <p:sp>
        <p:nvSpPr>
          <p:cNvPr id="12" name="Text Box 11"/>
          <p:cNvSpPr txBox="1">
            <a:spLocks noChangeArrowheads="1"/>
          </p:cNvSpPr>
          <p:nvPr/>
        </p:nvSpPr>
        <p:spPr bwMode="auto">
          <a:xfrm rot="-5400000">
            <a:off x="4065588" y="1089955"/>
            <a:ext cx="434975" cy="1870075"/>
          </a:xfrm>
          <a:prstGeom prst="rect">
            <a:avLst/>
          </a:prstGeom>
          <a:solidFill>
            <a:srgbClr val="FFFF99">
              <a:alpha val="50195"/>
            </a:srgbClr>
          </a:solidFill>
          <a:ln w="9525">
            <a:solidFill>
              <a:schemeClr val="tx1"/>
            </a:solidFill>
            <a:miter lim="800000"/>
            <a:headEnd/>
            <a:tailEnd/>
          </a:ln>
        </p:spPr>
        <p:txBody>
          <a:bodyPr vert="eaVert"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INTERPRETATION</a:t>
            </a:r>
          </a:p>
        </p:txBody>
      </p:sp>
      <p:sp>
        <p:nvSpPr>
          <p:cNvPr id="13" name="Text Box 13"/>
          <p:cNvSpPr txBox="1">
            <a:spLocks noChangeArrowheads="1"/>
          </p:cNvSpPr>
          <p:nvPr/>
        </p:nvSpPr>
        <p:spPr bwMode="auto">
          <a:xfrm>
            <a:off x="6011863" y="2026580"/>
            <a:ext cx="2814637" cy="302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defTabSz="1809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defTabSz="18097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defTabSz="180975">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defTabSz="180975">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defTabSz="18097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t> .locals init ([0] int32 i)</a:t>
            </a:r>
          </a:p>
          <a:p>
            <a:pPr eaLnBrk="1" hangingPunct="1">
              <a:spcBef>
                <a:spcPct val="0"/>
              </a:spcBef>
              <a:buClrTx/>
              <a:buSzTx/>
              <a:buFontTx/>
              <a:buNone/>
            </a:pPr>
            <a:r>
              <a:rPr lang="en-US" altLang="en-US" sz="1200"/>
              <a:t>  IL_0000:  ldc.i4.1</a:t>
            </a:r>
          </a:p>
          <a:p>
            <a:pPr eaLnBrk="1" hangingPunct="1">
              <a:spcBef>
                <a:spcPct val="0"/>
              </a:spcBef>
              <a:buClrTx/>
              <a:buSzTx/>
              <a:buFontTx/>
              <a:buNone/>
            </a:pPr>
            <a:r>
              <a:rPr lang="en-US" altLang="en-US" sz="1200"/>
              <a:t>  IL_0001:  stloc.0</a:t>
            </a:r>
          </a:p>
          <a:p>
            <a:pPr eaLnBrk="1" hangingPunct="1">
              <a:spcBef>
                <a:spcPct val="0"/>
              </a:spcBef>
              <a:buClrTx/>
              <a:buSzTx/>
              <a:buFontTx/>
              <a:buNone/>
            </a:pPr>
            <a:r>
              <a:rPr lang="en-US" altLang="en-US" sz="1200"/>
              <a:t>  IL_0002:  br.s       IL_0010</a:t>
            </a:r>
          </a:p>
          <a:p>
            <a:pPr eaLnBrk="1" hangingPunct="1">
              <a:spcBef>
                <a:spcPct val="0"/>
              </a:spcBef>
              <a:buClrTx/>
              <a:buSzTx/>
              <a:buFontTx/>
              <a:buNone/>
            </a:pPr>
            <a:r>
              <a:rPr lang="en-US" altLang="en-US" sz="1200"/>
              <a:t>  IL_0004:  ldloc.0</a:t>
            </a:r>
          </a:p>
          <a:p>
            <a:pPr eaLnBrk="1" hangingPunct="1">
              <a:spcBef>
                <a:spcPct val="0"/>
              </a:spcBef>
              <a:buClrTx/>
              <a:buSzTx/>
              <a:buFontTx/>
              <a:buNone/>
            </a:pPr>
            <a:r>
              <a:rPr lang="en-US" altLang="en-US" sz="1200"/>
              <a:t>  IL_0005:  ldloc.0</a:t>
            </a:r>
          </a:p>
          <a:p>
            <a:pPr eaLnBrk="1" hangingPunct="1">
              <a:spcBef>
                <a:spcPct val="0"/>
              </a:spcBef>
              <a:buClrTx/>
              <a:buSzTx/>
              <a:buFontTx/>
              <a:buNone/>
            </a:pPr>
            <a:r>
              <a:rPr lang="en-US" altLang="en-US" sz="1200"/>
              <a:t>  IL_0006:  mul</a:t>
            </a:r>
          </a:p>
          <a:p>
            <a:pPr eaLnBrk="1" hangingPunct="1">
              <a:spcBef>
                <a:spcPct val="0"/>
              </a:spcBef>
              <a:buClrTx/>
              <a:buSzTx/>
              <a:buFontTx/>
              <a:buNone/>
            </a:pPr>
            <a:r>
              <a:rPr lang="en-US" altLang="en-US" sz="1200"/>
              <a:t>  IL_0007:  call</a:t>
            </a:r>
          </a:p>
          <a:p>
            <a:pPr eaLnBrk="1" hangingPunct="1">
              <a:spcBef>
                <a:spcPct val="0"/>
              </a:spcBef>
              <a:buClrTx/>
              <a:buSzTx/>
              <a:buFontTx/>
              <a:buNone/>
            </a:pPr>
            <a:r>
              <a:rPr lang="en-US" altLang="en-US" sz="1200"/>
              <a:t>	</a:t>
            </a:r>
            <a:r>
              <a:rPr lang="en-US" altLang="en-US" sz="900"/>
              <a:t>void</a:t>
            </a:r>
            <a:r>
              <a:rPr lang="en-US" altLang="en-US" sz="1200"/>
              <a:t> </a:t>
            </a:r>
            <a:r>
              <a:rPr lang="en-US" altLang="en-US" sz="900"/>
              <a:t>[mscorlib]System.Console::WriteLine(int32)</a:t>
            </a:r>
          </a:p>
          <a:p>
            <a:pPr eaLnBrk="1" hangingPunct="1">
              <a:spcBef>
                <a:spcPct val="0"/>
              </a:spcBef>
              <a:buClrTx/>
              <a:buSzTx/>
              <a:buFontTx/>
              <a:buNone/>
            </a:pPr>
            <a:r>
              <a:rPr lang="en-US" altLang="en-US" sz="1200"/>
              <a:t>  IL_000c:  ldloc.0</a:t>
            </a:r>
          </a:p>
          <a:p>
            <a:pPr eaLnBrk="1" hangingPunct="1">
              <a:spcBef>
                <a:spcPct val="0"/>
              </a:spcBef>
              <a:buClrTx/>
              <a:buSzTx/>
              <a:buFontTx/>
              <a:buNone/>
            </a:pPr>
            <a:r>
              <a:rPr lang="en-US" altLang="en-US" sz="1200"/>
              <a:t>  IL_000d:  ldc.i4.1</a:t>
            </a:r>
          </a:p>
          <a:p>
            <a:pPr eaLnBrk="1" hangingPunct="1">
              <a:spcBef>
                <a:spcPct val="0"/>
              </a:spcBef>
              <a:buClrTx/>
              <a:buSzTx/>
              <a:buFontTx/>
              <a:buNone/>
            </a:pPr>
            <a:r>
              <a:rPr lang="en-US" altLang="en-US" sz="1200"/>
              <a:t>  IL_000e:  add</a:t>
            </a:r>
          </a:p>
          <a:p>
            <a:pPr eaLnBrk="1" hangingPunct="1">
              <a:spcBef>
                <a:spcPct val="0"/>
              </a:spcBef>
              <a:buClrTx/>
              <a:buSzTx/>
              <a:buFontTx/>
              <a:buNone/>
            </a:pPr>
            <a:r>
              <a:rPr lang="en-US" altLang="en-US" sz="1200"/>
              <a:t>  IL_000f:  stloc.0</a:t>
            </a:r>
          </a:p>
          <a:p>
            <a:pPr eaLnBrk="1" hangingPunct="1">
              <a:spcBef>
                <a:spcPct val="0"/>
              </a:spcBef>
              <a:buClrTx/>
              <a:buSzTx/>
              <a:buFontTx/>
              <a:buNone/>
            </a:pPr>
            <a:r>
              <a:rPr lang="en-US" altLang="en-US" sz="1200"/>
              <a:t>  IL_0010:  ldloc.0</a:t>
            </a:r>
          </a:p>
          <a:p>
            <a:pPr eaLnBrk="1" hangingPunct="1">
              <a:spcBef>
                <a:spcPct val="0"/>
              </a:spcBef>
              <a:buClrTx/>
              <a:buSzTx/>
              <a:buFontTx/>
              <a:buNone/>
            </a:pPr>
            <a:r>
              <a:rPr lang="en-US" altLang="en-US" sz="1200"/>
              <a:t>  IL_0011:  ldc.i4.s   13</a:t>
            </a:r>
          </a:p>
          <a:p>
            <a:pPr eaLnBrk="1" hangingPunct="1">
              <a:spcBef>
                <a:spcPct val="0"/>
              </a:spcBef>
              <a:buClrTx/>
              <a:buSzTx/>
              <a:buFontTx/>
              <a:buNone/>
            </a:pPr>
            <a:r>
              <a:rPr lang="en-US" altLang="en-US" sz="1200"/>
              <a:t>  IL_0013:  blt.s      IL_0004</a:t>
            </a:r>
          </a:p>
        </p:txBody>
      </p:sp>
      <p:sp>
        <p:nvSpPr>
          <p:cNvPr id="14" name="AutoShape 14"/>
          <p:cNvSpPr>
            <a:spLocks noChangeArrowheads="1"/>
          </p:cNvSpPr>
          <p:nvPr/>
        </p:nvSpPr>
        <p:spPr bwMode="auto">
          <a:xfrm>
            <a:off x="8243888" y="1772580"/>
            <a:ext cx="379412"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IL</a:t>
            </a:r>
          </a:p>
        </p:txBody>
      </p:sp>
    </p:spTree>
    <p:extLst>
      <p:ext uri="{BB962C8B-B14F-4D97-AF65-F5344CB8AC3E}">
        <p14:creationId xmlns:p14="http://schemas.microsoft.com/office/powerpoint/2010/main" val="19840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 dernier moment !</a:t>
            </a:r>
            <a:endParaRPr lang="en-US" dirty="0"/>
          </a:p>
        </p:txBody>
      </p:sp>
      <p:sp>
        <p:nvSpPr>
          <p:cNvPr id="5" name="Rectangle 3"/>
          <p:cNvSpPr>
            <a:spLocks noGrp="1" noChangeArrowheads="1"/>
          </p:cNvSpPr>
          <p:nvPr>
            <p:ph sz="quarter" idx="12"/>
          </p:nvPr>
        </p:nvSpPr>
        <p:spPr>
          <a:xfrm>
            <a:off x="1105160" y="1273831"/>
            <a:ext cx="7607300" cy="898525"/>
          </a:xfrm>
        </p:spPr>
        <p:txBody>
          <a:bodyPr/>
          <a:lstStyle/>
          <a:p>
            <a:pPr eaLnBrk="1" hangingPunct="1">
              <a:buFont typeface="Wingdings" panose="05000000000000000000" pitchFamily="2" charset="2"/>
              <a:buNone/>
            </a:pPr>
            <a:r>
              <a:rPr lang="en-US" altLang="en-US" sz="3800" dirty="0"/>
              <a:t>“In </a:t>
            </a:r>
            <a:r>
              <a:rPr lang="en-US" altLang="en-US" sz="3800" dirty="0" err="1"/>
              <a:t>.Net</a:t>
            </a:r>
            <a:r>
              <a:rPr lang="en-US" altLang="en-US" sz="3800" dirty="0"/>
              <a:t>, </a:t>
            </a:r>
            <a:r>
              <a:rPr lang="en-US" altLang="en-US" sz="4600" b="1" dirty="0"/>
              <a:t>JIT</a:t>
            </a:r>
            <a:r>
              <a:rPr lang="en-US" altLang="en-US" sz="3800" dirty="0"/>
              <a:t> is not an option”</a:t>
            </a:r>
          </a:p>
        </p:txBody>
      </p:sp>
      <p:sp>
        <p:nvSpPr>
          <p:cNvPr id="6" name="Text Box 4"/>
          <p:cNvSpPr txBox="1">
            <a:spLocks noChangeArrowheads="1"/>
          </p:cNvSpPr>
          <p:nvPr/>
        </p:nvSpPr>
        <p:spPr bwMode="auto">
          <a:xfrm>
            <a:off x="1098810" y="2353331"/>
            <a:ext cx="2814637" cy="302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defTabSz="1809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defTabSz="18097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defTabSz="180975">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defTabSz="180975">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defTabSz="18097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t> .locals init ([0] int32 i)</a:t>
            </a:r>
          </a:p>
          <a:p>
            <a:pPr eaLnBrk="1" hangingPunct="1">
              <a:spcBef>
                <a:spcPct val="0"/>
              </a:spcBef>
              <a:buClrTx/>
              <a:buSzTx/>
              <a:buFontTx/>
              <a:buNone/>
            </a:pPr>
            <a:r>
              <a:rPr lang="en-US" altLang="en-US" sz="1200"/>
              <a:t>  IL_0000:  ldc.i4.1</a:t>
            </a:r>
          </a:p>
          <a:p>
            <a:pPr eaLnBrk="1" hangingPunct="1">
              <a:spcBef>
                <a:spcPct val="0"/>
              </a:spcBef>
              <a:buClrTx/>
              <a:buSzTx/>
              <a:buFontTx/>
              <a:buNone/>
            </a:pPr>
            <a:r>
              <a:rPr lang="en-US" altLang="en-US" sz="1200"/>
              <a:t>  IL_0001:  stloc.0</a:t>
            </a:r>
          </a:p>
          <a:p>
            <a:pPr eaLnBrk="1" hangingPunct="1">
              <a:spcBef>
                <a:spcPct val="0"/>
              </a:spcBef>
              <a:buClrTx/>
              <a:buSzTx/>
              <a:buFontTx/>
              <a:buNone/>
            </a:pPr>
            <a:r>
              <a:rPr lang="en-US" altLang="en-US" sz="1200"/>
              <a:t>  IL_0002:  br.s       IL_0010</a:t>
            </a:r>
          </a:p>
          <a:p>
            <a:pPr eaLnBrk="1" hangingPunct="1">
              <a:spcBef>
                <a:spcPct val="0"/>
              </a:spcBef>
              <a:buClrTx/>
              <a:buSzTx/>
              <a:buFontTx/>
              <a:buNone/>
            </a:pPr>
            <a:r>
              <a:rPr lang="en-US" altLang="en-US" sz="1200"/>
              <a:t>  IL_0004:  ldloc.0</a:t>
            </a:r>
          </a:p>
          <a:p>
            <a:pPr eaLnBrk="1" hangingPunct="1">
              <a:spcBef>
                <a:spcPct val="0"/>
              </a:spcBef>
              <a:buClrTx/>
              <a:buSzTx/>
              <a:buFontTx/>
              <a:buNone/>
            </a:pPr>
            <a:r>
              <a:rPr lang="en-US" altLang="en-US" sz="1200"/>
              <a:t>  IL_0005:  ldloc.0</a:t>
            </a:r>
          </a:p>
          <a:p>
            <a:pPr eaLnBrk="1" hangingPunct="1">
              <a:spcBef>
                <a:spcPct val="0"/>
              </a:spcBef>
              <a:buClrTx/>
              <a:buSzTx/>
              <a:buFontTx/>
              <a:buNone/>
            </a:pPr>
            <a:r>
              <a:rPr lang="en-US" altLang="en-US" sz="1200"/>
              <a:t>  IL_0006:  mul</a:t>
            </a:r>
          </a:p>
          <a:p>
            <a:pPr eaLnBrk="1" hangingPunct="1">
              <a:spcBef>
                <a:spcPct val="0"/>
              </a:spcBef>
              <a:buClrTx/>
              <a:buSzTx/>
              <a:buFontTx/>
              <a:buNone/>
            </a:pPr>
            <a:r>
              <a:rPr lang="en-US" altLang="en-US" sz="1200"/>
              <a:t>  IL_0007:  call</a:t>
            </a:r>
          </a:p>
          <a:p>
            <a:pPr eaLnBrk="1" hangingPunct="1">
              <a:spcBef>
                <a:spcPct val="0"/>
              </a:spcBef>
              <a:buClrTx/>
              <a:buSzTx/>
              <a:buFontTx/>
              <a:buNone/>
            </a:pPr>
            <a:r>
              <a:rPr lang="en-US" altLang="en-US" sz="1200"/>
              <a:t>	</a:t>
            </a:r>
            <a:r>
              <a:rPr lang="en-US" altLang="en-US" sz="900"/>
              <a:t>void</a:t>
            </a:r>
            <a:r>
              <a:rPr lang="en-US" altLang="en-US" sz="1200"/>
              <a:t> </a:t>
            </a:r>
            <a:r>
              <a:rPr lang="en-US" altLang="en-US" sz="900"/>
              <a:t>[mscorlib]System.Console::WriteLine(int32)</a:t>
            </a:r>
          </a:p>
          <a:p>
            <a:pPr eaLnBrk="1" hangingPunct="1">
              <a:spcBef>
                <a:spcPct val="0"/>
              </a:spcBef>
              <a:buClrTx/>
              <a:buSzTx/>
              <a:buFontTx/>
              <a:buNone/>
            </a:pPr>
            <a:r>
              <a:rPr lang="en-US" altLang="en-US" sz="1200"/>
              <a:t>  IL_000c:  ldloc.0</a:t>
            </a:r>
          </a:p>
          <a:p>
            <a:pPr eaLnBrk="1" hangingPunct="1">
              <a:spcBef>
                <a:spcPct val="0"/>
              </a:spcBef>
              <a:buClrTx/>
              <a:buSzTx/>
              <a:buFontTx/>
              <a:buNone/>
            </a:pPr>
            <a:r>
              <a:rPr lang="en-US" altLang="en-US" sz="1200"/>
              <a:t>  IL_000d:  ldc.i4.1</a:t>
            </a:r>
          </a:p>
          <a:p>
            <a:pPr eaLnBrk="1" hangingPunct="1">
              <a:spcBef>
                <a:spcPct val="0"/>
              </a:spcBef>
              <a:buClrTx/>
              <a:buSzTx/>
              <a:buFontTx/>
              <a:buNone/>
            </a:pPr>
            <a:r>
              <a:rPr lang="en-US" altLang="en-US" sz="1200"/>
              <a:t>  IL_000e:  add</a:t>
            </a:r>
          </a:p>
          <a:p>
            <a:pPr eaLnBrk="1" hangingPunct="1">
              <a:spcBef>
                <a:spcPct val="0"/>
              </a:spcBef>
              <a:buClrTx/>
              <a:buSzTx/>
              <a:buFontTx/>
              <a:buNone/>
            </a:pPr>
            <a:r>
              <a:rPr lang="en-US" altLang="en-US" sz="1200"/>
              <a:t>  IL_000f:  stloc.0</a:t>
            </a:r>
          </a:p>
          <a:p>
            <a:pPr eaLnBrk="1" hangingPunct="1">
              <a:spcBef>
                <a:spcPct val="0"/>
              </a:spcBef>
              <a:buClrTx/>
              <a:buSzTx/>
              <a:buFontTx/>
              <a:buNone/>
            </a:pPr>
            <a:r>
              <a:rPr lang="en-US" altLang="en-US" sz="1200"/>
              <a:t>  IL_0010:  ldloc.0</a:t>
            </a:r>
          </a:p>
          <a:p>
            <a:pPr eaLnBrk="1" hangingPunct="1">
              <a:spcBef>
                <a:spcPct val="0"/>
              </a:spcBef>
              <a:buClrTx/>
              <a:buSzTx/>
              <a:buFontTx/>
              <a:buNone/>
            </a:pPr>
            <a:r>
              <a:rPr lang="en-US" altLang="en-US" sz="1200"/>
              <a:t>  IL_0011:  ldc.i4.s   13</a:t>
            </a:r>
          </a:p>
          <a:p>
            <a:pPr eaLnBrk="1" hangingPunct="1">
              <a:spcBef>
                <a:spcPct val="0"/>
              </a:spcBef>
              <a:buClrTx/>
              <a:buSzTx/>
              <a:buFontTx/>
              <a:buNone/>
            </a:pPr>
            <a:r>
              <a:rPr lang="en-US" altLang="en-US" sz="1200"/>
              <a:t>  IL_0013:  blt.s      IL_0004</a:t>
            </a:r>
          </a:p>
        </p:txBody>
      </p:sp>
      <p:sp>
        <p:nvSpPr>
          <p:cNvPr id="7" name="AutoShape 5"/>
          <p:cNvSpPr>
            <a:spLocks noChangeArrowheads="1"/>
          </p:cNvSpPr>
          <p:nvPr/>
        </p:nvSpPr>
        <p:spPr bwMode="auto">
          <a:xfrm>
            <a:off x="3322897" y="2099331"/>
            <a:ext cx="1165225"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MSIL or IL</a:t>
            </a:r>
          </a:p>
        </p:txBody>
      </p:sp>
      <p:sp>
        <p:nvSpPr>
          <p:cNvPr id="8" name="Text Box 6"/>
          <p:cNvSpPr txBox="1">
            <a:spLocks noChangeArrowheads="1"/>
          </p:cNvSpPr>
          <p:nvPr/>
        </p:nvSpPr>
        <p:spPr bwMode="auto">
          <a:xfrm>
            <a:off x="690822" y="5517232"/>
            <a:ext cx="7956550" cy="457200"/>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400" dirty="0"/>
              <a:t>&gt;&gt; Common Language Runtime &gt;&gt;</a:t>
            </a:r>
          </a:p>
        </p:txBody>
      </p:sp>
      <p:sp>
        <p:nvSpPr>
          <p:cNvPr id="9" name="Line 7"/>
          <p:cNvSpPr>
            <a:spLocks noChangeShapeType="1"/>
          </p:cNvSpPr>
          <p:nvPr/>
        </p:nvSpPr>
        <p:spPr bwMode="auto">
          <a:xfrm>
            <a:off x="3913447" y="3650319"/>
            <a:ext cx="1295400" cy="0"/>
          </a:xfrm>
          <a:prstGeom prst="line">
            <a:avLst/>
          </a:prstGeom>
          <a:noFill/>
          <a:ln w="76200">
            <a:solidFill>
              <a:srgbClr val="C0C0C0"/>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10" name="Text Box 8"/>
          <p:cNvSpPr txBox="1">
            <a:spLocks noChangeArrowheads="1"/>
          </p:cNvSpPr>
          <p:nvPr/>
        </p:nvSpPr>
        <p:spPr bwMode="auto">
          <a:xfrm>
            <a:off x="5208847" y="2966106"/>
            <a:ext cx="2814638" cy="1744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defTabSz="1809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defTabSz="18097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defTabSz="180975">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defTabSz="180975">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defTabSz="18097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defTabSz="18097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latin typeface="Courier New" panose="02070309020205020404" pitchFamily="49" charset="0"/>
              </a:rPr>
              <a:t>…087ABE987EF0EDBCDED32889E</a:t>
            </a:r>
          </a:p>
          <a:p>
            <a:pPr eaLnBrk="1" hangingPunct="1">
              <a:spcBef>
                <a:spcPct val="0"/>
              </a:spcBef>
              <a:buClrTx/>
              <a:buSzTx/>
              <a:buFontTx/>
              <a:buNone/>
            </a:pPr>
            <a:r>
              <a:rPr lang="en-US" altLang="en-US" sz="1200">
                <a:latin typeface="Courier New" panose="02070309020205020404" pitchFamily="49" charset="0"/>
              </a:rPr>
              <a:t>0E8034FDBCDED328</a:t>
            </a:r>
          </a:p>
          <a:p>
            <a:pPr eaLnBrk="1" hangingPunct="1">
              <a:spcBef>
                <a:spcPct val="0"/>
              </a:spcBef>
              <a:buClrTx/>
              <a:buSzTx/>
              <a:buFontTx/>
              <a:buNone/>
            </a:pPr>
            <a:r>
              <a:rPr lang="en-US" altLang="en-US" sz="1200">
                <a:latin typeface="Courier New" panose="02070309020205020404" pitchFamily="49" charset="0"/>
              </a:rPr>
              <a:t>D2DBCDED32835E34FDBCD0E803 D235E34FDBCD4FDBCDE 087ADBCDED328BE9249FED2CACB087ABE987ED235E34FDBCD F0EDBCDED32889E7EF0 D235E34FDBCDE8DBCDED3289E D328EDBCDED328D3…</a:t>
            </a:r>
          </a:p>
        </p:txBody>
      </p:sp>
      <p:sp>
        <p:nvSpPr>
          <p:cNvPr id="11" name="AutoShape 9"/>
          <p:cNvSpPr>
            <a:spLocks noChangeArrowheads="1"/>
          </p:cNvSpPr>
          <p:nvPr/>
        </p:nvSpPr>
        <p:spPr bwMode="auto">
          <a:xfrm>
            <a:off x="6289935" y="2642256"/>
            <a:ext cx="2008187" cy="374650"/>
          </a:xfrm>
          <a:prstGeom prst="roundRect">
            <a:avLst>
              <a:gd name="adj" fmla="val 16667"/>
            </a:avLst>
          </a:prstGeom>
          <a:solidFill>
            <a:srgbClr val="333333"/>
          </a:solidFill>
          <a:ln w="9525">
            <a:solidFill>
              <a:schemeClr val="bg1"/>
            </a:solidFill>
            <a:round/>
            <a:headEnd/>
            <a:tailEnd/>
          </a:ln>
        </p:spPr>
        <p:txBody>
          <a:bodyPr wrap="none" lIns="90000" tIns="46800" rIns="90000" bIns="4680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solidFill>
                  <a:schemeClr val="bg1"/>
                </a:solidFill>
              </a:rPr>
              <a:t>Code Machine Natif</a:t>
            </a:r>
          </a:p>
        </p:txBody>
      </p:sp>
    </p:spTree>
    <p:extLst>
      <p:ext uri="{BB962C8B-B14F-4D97-AF65-F5344CB8AC3E}">
        <p14:creationId xmlns:p14="http://schemas.microsoft.com/office/powerpoint/2010/main" val="55780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ndard">
  <a:themeElements>
    <a:clrScheme name="Intech - Invenietis">
      <a:dk1>
        <a:sysClr val="windowText" lastClr="000000"/>
      </a:dk1>
      <a:lt1>
        <a:sysClr val="window" lastClr="FFFFFF"/>
      </a:lt1>
      <a:dk2>
        <a:srgbClr val="3A1144"/>
      </a:dk2>
      <a:lt2>
        <a:srgbClr val="54C65A"/>
      </a:lt2>
      <a:accent1>
        <a:srgbClr val="5CBF3C"/>
      </a:accent1>
      <a:accent2>
        <a:srgbClr val="3A1144"/>
      </a:accent2>
      <a:accent3>
        <a:srgbClr val="9BBB59"/>
      </a:accent3>
      <a:accent4>
        <a:srgbClr val="8064A2"/>
      </a:accent4>
      <a:accent5>
        <a:srgbClr val="4BACC6"/>
      </a:accent5>
      <a:accent6>
        <a:srgbClr val="F79646"/>
      </a:accent6>
      <a:hlink>
        <a:srgbClr val="4F6128"/>
      </a:hlink>
      <a:folHlink>
        <a:srgbClr val="4F61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ntech - Invenietis.potx" id="{0A67B447-F4FD-4829-AD5F-0B3D9B0DD937}" vid="{E2724E1E-7458-4647-ADA5-02E5EDCA4BBD}"/>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Intech - Invenietis</Template>
  <TotalTime>18434</TotalTime>
  <Words>1142</Words>
  <Application>Microsoft Office PowerPoint</Application>
  <PresentationFormat>On-screen Show (4:3)</PresentationFormat>
  <Paragraphs>247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Consolas</vt:lpstr>
      <vt:lpstr>Courier New</vt:lpstr>
      <vt:lpstr>Times New Roman</vt:lpstr>
      <vt:lpstr>Wingdings</vt:lpstr>
      <vt:lpstr>Standard</vt:lpstr>
      <vt:lpstr>.Net</vt:lpstr>
      <vt:lpstr>Le besoin</vt:lpstr>
      <vt:lpstr>2002 - .Net</vt:lpstr>
      <vt:lpstr>Les forces</vt:lpstr>
      <vt:lpstr>Common…</vt:lpstr>
      <vt:lpstr>…and Standard</vt:lpstr>
      <vt:lpstr>De multiples langages…</vt:lpstr>
      <vt:lpstr>…qui finissent tous par s’exécuter...</vt:lpstr>
      <vt:lpstr>…au dernier moment !</vt:lpstr>
      <vt:lpstr>L’histoire du Python de fer</vt:lpstr>
      <vt:lpstr>Langage de référence: C#</vt:lpstr>
      <vt:lpstr>Tout ça pour…</vt:lpstr>
      <vt:lpstr>Un Objet c’est…</vt:lpstr>
      <vt:lpstr>PowerPoint Presentation</vt:lpstr>
      <vt:lpstr>Un vaisseau spatial est un objet</vt:lpstr>
      <vt:lpstr>La Classe est un « moule » d’Objets</vt:lpstr>
      <vt:lpstr>Parnas’s Principle: Information Hiding</vt:lpstr>
      <vt:lpstr>Premier programme Console</vt:lpstr>
    </vt:vector>
  </TitlesOfParts>
  <Company>Invenietis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Serveurs d'applications</dc:title>
  <dc:subject/>
  <dc:creator>Olivier Spinelli</dc:creator>
  <cp:lastModifiedBy>Olivier Spinelli</cp:lastModifiedBy>
  <cp:revision>142</cp:revision>
  <cp:lastPrinted>1601-01-01T00:00:00Z</cp:lastPrinted>
  <dcterms:created xsi:type="dcterms:W3CDTF">2003-05-09T13:35:01Z</dcterms:created>
  <dcterms:modified xsi:type="dcterms:W3CDTF">2018-02-19T08:11:33Z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