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7" r:id="rId5"/>
    <p:sldId id="259" r:id="rId6"/>
    <p:sldId id="260" r:id="rId7"/>
    <p:sldId id="273" r:id="rId8"/>
    <p:sldId id="261" r:id="rId9"/>
    <p:sldId id="263" r:id="rId10"/>
    <p:sldId id="266" r:id="rId11"/>
    <p:sldId id="262" r:id="rId12"/>
    <p:sldId id="264" r:id="rId13"/>
    <p:sldId id="265" r:id="rId14"/>
    <p:sldId id="291" r:id="rId15"/>
    <p:sldId id="268" r:id="rId16"/>
    <p:sldId id="270" r:id="rId17"/>
    <p:sldId id="269" r:id="rId18"/>
    <p:sldId id="271" r:id="rId19"/>
    <p:sldId id="272" r:id="rId20"/>
    <p:sldId id="274" r:id="rId21"/>
    <p:sldId id="276" r:id="rId22"/>
    <p:sldId id="279" r:id="rId23"/>
    <p:sldId id="280" r:id="rId24"/>
    <p:sldId id="281" r:id="rId25"/>
    <p:sldId id="282" r:id="rId26"/>
    <p:sldId id="285" r:id="rId27"/>
    <p:sldId id="283" r:id="rId28"/>
    <p:sldId id="284" r:id="rId29"/>
    <p:sldId id="286" r:id="rId30"/>
    <p:sldId id="288" r:id="rId31"/>
    <p:sldId id="289" r:id="rId32"/>
    <p:sldId id="287" r:id="rId33"/>
    <p:sldId id="277" r:id="rId34"/>
    <p:sldId id="278" r:id="rId35"/>
    <p:sldId id="292" r:id="rId36"/>
    <p:sldId id="290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91AF"/>
    <a:srgbClr val="FFFFFF"/>
    <a:srgbClr val="58176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357" autoAdjust="0"/>
  </p:normalViewPr>
  <p:slideViewPr>
    <p:cSldViewPr>
      <p:cViewPr varScale="1">
        <p:scale>
          <a:sx n="94" d="100"/>
          <a:sy n="94" d="100"/>
        </p:scale>
        <p:origin x="80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557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26/01/2016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bstraction_principle_(computer_programming)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</p:spPr>
        <p:txBody>
          <a:bodyPr/>
          <a:lstStyle/>
          <a:p>
            <a:fld id="{24C52E2D-1284-48C8-AE2A-78BF1F35A609}" type="datetime1">
              <a:rPr lang="fr-FR" smtClean="0"/>
              <a:pPr/>
              <a:t>26/01/2016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Abstractions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2676" y="4077072"/>
            <a:ext cx="7918648" cy="1219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http://en.wikipedia.org/wiki/Abstraction_principle_(computer_programming)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UML (Class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576063"/>
          </a:xfrm>
        </p:spPr>
        <p:txBody>
          <a:bodyPr/>
          <a:lstStyle/>
          <a:p>
            <a:r>
              <a:rPr lang="fr-FR" dirty="0" smtClean="0"/>
              <a:t>Une interface et une classe qui l’implémente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6" y="2564904"/>
            <a:ext cx="7219048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Spécialisation d’interface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51520" y="1412777"/>
            <a:ext cx="5256584" cy="2952327"/>
          </a:xfrm>
        </p:spPr>
        <p:txBody>
          <a:bodyPr/>
          <a:lstStyle/>
          <a:p>
            <a:r>
              <a:rPr lang="fr-FR" sz="2400" dirty="0" smtClean="0"/>
              <a:t>Une interface peut spécialiser zéro ou plusieurs autres interfaces</a:t>
            </a:r>
          </a:p>
          <a:p>
            <a:endParaRPr lang="fr-FR" sz="2400" dirty="0" smtClean="0"/>
          </a:p>
          <a:p>
            <a:r>
              <a:rPr lang="fr-FR" sz="2400" dirty="0" smtClean="0"/>
              <a:t>Partout où un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r>
              <a:rPr lang="fr-FR" sz="2400" dirty="0" smtClean="0"/>
              <a:t> est utilisé, on pourra utiliser un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ISecureMailerService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42188"/>
            <a:ext cx="3019048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39952" y="2139720"/>
            <a:ext cx="1584176" cy="41387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2884307"/>
            <a:ext cx="8316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SendMail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recipients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340768"/>
            <a:ext cx="91429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Specializes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send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 or unsigned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interface enables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explicitly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 signed them if needed.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ISecureMailerService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 the X509 certificate that will be used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sign the mails sent.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X509Certificate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Certificate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Sends a mail not signed with the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="Certificate"/&gt;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IMailerService.SendMail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SendUnsignedMail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recipients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Spécialisation : d’interface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536" y="2809157"/>
            <a:ext cx="7992888" cy="475827"/>
          </a:xfrm>
          <a:prstGeom prst="rect">
            <a:avLst/>
          </a:prstGeom>
          <a:solidFill>
            <a:schemeClr val="bg2">
              <a:lumMod val="40000"/>
              <a:lumOff val="60000"/>
              <a:alpha val="34000"/>
            </a:schemeClr>
          </a:solidFill>
          <a:ln w="31750">
            <a:solidFill>
              <a:schemeClr val="accent1">
                <a:shade val="50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 rot="18128255">
            <a:off x="6148978" y="1650248"/>
            <a:ext cx="358812" cy="13718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UML (Class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28498"/>
            <a:ext cx="6633634" cy="44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Cast</a:t>
            </a:r>
            <a:r>
              <a:rPr lang="fr-FR" dirty="0" smtClean="0"/>
              <a:t> et spécialisation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68760"/>
            <a:ext cx="8424936" cy="648071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On peut toujours remonter vers les Généralisations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76" y="2492896"/>
            <a:ext cx="4947588" cy="331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7" y="2026095"/>
            <a:ext cx="684076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ISecureMailerService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GetSecureMailer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mailer = secure;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548" y="573499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mailer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GetMailer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ISecureMailerService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secure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ISecureMailerService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)mailer;</a:t>
            </a:r>
          </a:p>
        </p:txBody>
      </p:sp>
      <p:sp>
        <p:nvSpPr>
          <p:cNvPr id="8" name="Up Arrow 7"/>
          <p:cNvSpPr/>
          <p:nvPr/>
        </p:nvSpPr>
        <p:spPr>
          <a:xfrm>
            <a:off x="3491880" y="2733826"/>
            <a:ext cx="216024" cy="2160240"/>
          </a:xfrm>
          <a:prstGeom prst="upArrow">
            <a:avLst>
              <a:gd name="adj1" fmla="val 50000"/>
              <a:gd name="adj2" fmla="val 97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3059832" y="3513358"/>
            <a:ext cx="216024" cy="2224638"/>
          </a:xfrm>
          <a:prstGeom prst="upArrow">
            <a:avLst>
              <a:gd name="adj1" fmla="val 50000"/>
              <a:gd name="adj2" fmla="val 9703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27984" y="6381329"/>
            <a:ext cx="2664296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Callout 11"/>
          <p:cNvSpPr/>
          <p:nvPr/>
        </p:nvSpPr>
        <p:spPr>
          <a:xfrm>
            <a:off x="395537" y="3645024"/>
            <a:ext cx="2383784" cy="876446"/>
          </a:xfrm>
          <a:prstGeom prst="cloudCallout">
            <a:avLst>
              <a:gd name="adj1" fmla="val 62894"/>
              <a:gd name="adj2" fmla="val 293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Downcasting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</a:t>
            </a:r>
            <a:r>
              <a:rPr lang="fr-FR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lang="fr-FR" sz="6600" dirty="0" smtClean="0"/>
              <a:t> </a:t>
            </a:r>
            <a:r>
              <a:rPr lang="fr-FR" dirty="0" smtClean="0"/>
              <a:t>fonctionne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33565"/>
            <a:ext cx="8424936" cy="1979411"/>
          </a:xfrm>
        </p:spPr>
        <p:txBody>
          <a:bodyPr/>
          <a:lstStyle/>
          <a:p>
            <a:r>
              <a:rPr lang="fr-FR" sz="2400" dirty="0" smtClean="0"/>
              <a:t> </a:t>
            </a:r>
            <a:r>
              <a:rPr lang="fr-FR" sz="2000" dirty="0" err="1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fr-FR" sz="2400" dirty="0" smtClean="0"/>
              <a:t> exploite une abstraction, </a:t>
            </a:r>
            <a:r>
              <a:rPr lang="fr-FR" sz="2400" dirty="0"/>
              <a:t>l’interface </a:t>
            </a: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fr-FR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2400" dirty="0" smtClean="0"/>
              <a:t>Cette abstraction est supportée / implémentée, par tous les « containers »</a:t>
            </a:r>
          </a:p>
          <a:p>
            <a:pPr lvl="1"/>
            <a:r>
              <a:rPr lang="fr-FR" sz="2400" dirty="0" smtClean="0"/>
              <a:t>Ce sont tous les objets qui en « contiennent » d’autres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3568" y="3097991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[150];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{0}!"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Bent-Up Arrow 7"/>
          <p:cNvSpPr/>
          <p:nvPr/>
        </p:nvSpPr>
        <p:spPr>
          <a:xfrm rot="10800000">
            <a:off x="3275856" y="4667651"/>
            <a:ext cx="432048" cy="445054"/>
          </a:xfrm>
          <a:prstGeom prst="bentUpArrow">
            <a:avLst>
              <a:gd name="adj1" fmla="val 11562"/>
              <a:gd name="adj2" fmla="val 25000"/>
              <a:gd name="adj3" fmla="val 3843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7904" y="4464633"/>
            <a:ext cx="4896544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ou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ou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d.Values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03648" y="3606610"/>
            <a:ext cx="5904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</p:spPr>
        <p:txBody>
          <a:bodyPr/>
          <a:lstStyle/>
          <a:p>
            <a:r>
              <a:rPr lang="fr-FR" sz="700" dirty="0" smtClean="0"/>
              <a:t>– © </a:t>
            </a:r>
            <a:r>
              <a:rPr lang="fr-FR" sz="700" dirty="0" err="1" smtClean="0"/>
              <a:t>Intech’Info</a:t>
            </a:r>
            <a:r>
              <a:rPr lang="fr-FR" sz="700" dirty="0" smtClean="0"/>
              <a:t> &amp; Invenietis</a:t>
            </a:r>
            <a:endParaRPr lang="fr-BE" sz="7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47904"/>
            <a:ext cx="8424936" cy="1008111"/>
          </a:xfrm>
        </p:spPr>
        <p:txBody>
          <a:bodyPr/>
          <a:lstStyle/>
          <a:p>
            <a:r>
              <a:rPr lang="fr-FR" dirty="0" smtClean="0"/>
              <a:t>Une interface fondamentale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« </a:t>
            </a:r>
            <a:r>
              <a:rPr lang="fr-FR" dirty="0" err="1" smtClean="0"/>
              <a:t>Iterator</a:t>
            </a:r>
            <a:r>
              <a:rPr lang="fr-FR" dirty="0" smtClean="0"/>
              <a:t> Design Pattern »</a:t>
            </a:r>
          </a:p>
          <a:p>
            <a:endParaRPr lang="fr-FR" dirty="0" smtClean="0"/>
          </a:p>
          <a:p>
            <a:r>
              <a:rPr lang="fr-FR" dirty="0"/>
              <a:t>Une interface </a:t>
            </a:r>
            <a:r>
              <a:rPr lang="fr-FR" dirty="0" smtClean="0"/>
              <a:t>avec une </a:t>
            </a:r>
            <a:r>
              <a:rPr lang="fr-FR" dirty="0"/>
              <a:t>seule </a:t>
            </a:r>
            <a:r>
              <a:rPr lang="fr-FR" dirty="0" smtClean="0"/>
              <a:t>méthode !</a:t>
            </a:r>
            <a:endParaRPr lang="en-US" dirty="0"/>
          </a:p>
        </p:txBody>
      </p:sp>
      <p:sp>
        <p:nvSpPr>
          <p:cNvPr id="6" name="ZoneTexte 10"/>
          <p:cNvSpPr txBox="1"/>
          <p:nvPr/>
        </p:nvSpPr>
        <p:spPr>
          <a:xfrm>
            <a:off x="2627784" y="4880773"/>
            <a:ext cx="39549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Que représente ce type ?</a:t>
            </a:r>
          </a:p>
          <a:p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Une autre interface…</a:t>
            </a:r>
          </a:p>
        </p:txBody>
      </p:sp>
      <p:sp>
        <p:nvSpPr>
          <p:cNvPr id="7" name="Accolade ouvrante 11"/>
          <p:cNvSpPr/>
          <p:nvPr/>
        </p:nvSpPr>
        <p:spPr>
          <a:xfrm rot="16200000">
            <a:off x="2717324" y="4034207"/>
            <a:ext cx="252971" cy="1440161"/>
          </a:xfrm>
          <a:prstGeom prst="leftBrace">
            <a:avLst>
              <a:gd name="adj1" fmla="val 78560"/>
              <a:gd name="adj2" fmla="val 50000"/>
            </a:avLst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1008111"/>
          </a:xfrm>
        </p:spPr>
        <p:txBody>
          <a:bodyPr/>
          <a:lstStyle/>
          <a:p>
            <a:r>
              <a:rPr lang="fr-FR" sz="2400" dirty="0" smtClean="0"/>
              <a:t>Permet de se déplacer, dans un ensemble d’objets, élément par élément</a:t>
            </a:r>
          </a:p>
          <a:p>
            <a:pPr lvl="1"/>
            <a:r>
              <a:rPr lang="fr-FR" sz="2400" dirty="0" smtClean="0"/>
              <a:t>C’est un « curseur »</a:t>
            </a:r>
          </a:p>
          <a:p>
            <a:pPr lvl="2"/>
            <a:r>
              <a:rPr lang="fr-FR" sz="2000" dirty="0" smtClean="0"/>
              <a:t>Une propriété : </a:t>
            </a:r>
            <a:r>
              <a:rPr lang="fr-FR" sz="2000" dirty="0" err="1" smtClean="0"/>
              <a:t>Current</a:t>
            </a:r>
            <a:endParaRPr lang="fr-FR" sz="2000" dirty="0" smtClean="0"/>
          </a:p>
          <a:p>
            <a:pPr lvl="2"/>
            <a:r>
              <a:rPr lang="fr-FR" sz="2000" dirty="0" smtClean="0"/>
              <a:t>Une méthode : </a:t>
            </a:r>
            <a:r>
              <a:rPr lang="fr-FR" sz="2000" dirty="0" err="1" smtClean="0"/>
              <a:t>MoveNext</a:t>
            </a:r>
            <a:r>
              <a:rPr lang="fr-FR" sz="2000" dirty="0" smtClean="0"/>
              <a:t>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15616" y="378497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IDisposable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6" name="Cloud Callout 5"/>
          <p:cNvSpPr/>
          <p:nvPr/>
        </p:nvSpPr>
        <p:spPr>
          <a:xfrm>
            <a:off x="5298706" y="4505052"/>
            <a:ext cx="3384376" cy="1512168"/>
          </a:xfrm>
          <a:prstGeom prst="cloudCallout">
            <a:avLst>
              <a:gd name="adj1" fmla="val -21128"/>
              <a:gd name="adj2" fmla="val -72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Ceci est une autre interface fondamentale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9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+mn-ea"/>
                <a:cs typeface="+mn-cs"/>
              </a:rPr>
              <a:t>foreach</a:t>
            </a:r>
            <a:r>
              <a:rPr lang="fr-FR" sz="4800" dirty="0"/>
              <a:t> </a:t>
            </a:r>
            <a:r>
              <a:rPr lang="fr-FR" sz="3600" dirty="0"/>
              <a:t>n’est qu’un sucre syntaxique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47936" y="4599737"/>
            <a:ext cx="8424936" cy="557455"/>
          </a:xfrm>
        </p:spPr>
        <p:txBody>
          <a:bodyPr/>
          <a:lstStyle/>
          <a:p>
            <a:r>
              <a:rPr lang="fr-FR" dirty="0" smtClean="0"/>
              <a:t>C’est ce que fait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endParaRPr lang="fr-FR" sz="1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2276872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objects =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GetMultipleObjects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GetEnumerator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e.MoveNext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e.Current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 with o.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87624" y="5188348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GetMultipleObjects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Work with o.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7936" y="1196752"/>
            <a:ext cx="8424936" cy="10801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objets qui implémentent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dirty="0" smtClean="0"/>
              <a:t>, sont… énumérables</a:t>
            </a:r>
          </a:p>
        </p:txBody>
      </p:sp>
      <p:sp>
        <p:nvSpPr>
          <p:cNvPr id="9" name="Curved Right Arrow 8"/>
          <p:cNvSpPr/>
          <p:nvPr/>
        </p:nvSpPr>
        <p:spPr>
          <a:xfrm rot="10800000">
            <a:off x="7020272" y="2996952"/>
            <a:ext cx="936104" cy="2448272"/>
          </a:xfrm>
          <a:prstGeom prst="curvedRightArrow">
            <a:avLst>
              <a:gd name="adj1" fmla="val 1569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1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r>
              <a:rPr lang="fr-FR" dirty="0" smtClean="0"/>
              <a:t> pattern (UML)</a:t>
            </a:r>
            <a:endParaRPr lang="en-US" dirty="0"/>
          </a:p>
        </p:txBody>
      </p:sp>
      <p:pic>
        <p:nvPicPr>
          <p:cNvPr id="1026" name="Picture 2" descr="C:\Users\Antoine\Desktop\Iterator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704856" cy="5452668"/>
          </a:xfrm>
          <a:prstGeom prst="rect">
            <a:avLst/>
          </a:prstGeom>
          <a:noFill/>
        </p:spPr>
      </p:pic>
      <p:sp>
        <p:nvSpPr>
          <p:cNvPr id="4" name="Cloud Callout 3"/>
          <p:cNvSpPr/>
          <p:nvPr/>
        </p:nvSpPr>
        <p:spPr>
          <a:xfrm>
            <a:off x="467544" y="1092275"/>
            <a:ext cx="2808312" cy="808322"/>
          </a:xfrm>
          <a:prstGeom prst="cloudCallout">
            <a:avLst>
              <a:gd name="adj1" fmla="val 13042"/>
              <a:gd name="adj2" fmla="val 87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Non </a:t>
            </a:r>
            <a:r>
              <a:rPr lang="fr-FR" sz="1600" dirty="0" err="1" smtClean="0"/>
              <a:t>Generic</a:t>
            </a:r>
            <a:r>
              <a:rPr lang="fr-FR" sz="1600" dirty="0" smtClean="0"/>
              <a:t> </a:t>
            </a:r>
            <a:r>
              <a:rPr lang="fr-FR" sz="1600" dirty="0" err="1" smtClean="0"/>
              <a:t>level</a:t>
            </a:r>
            <a:r>
              <a:rPr lang="fr-FR" sz="1600" dirty="0" smtClean="0"/>
              <a:t> (</a:t>
            </a:r>
            <a:r>
              <a:rPr lang="fr-FR" sz="1600" dirty="0" err="1" smtClean="0"/>
              <a:t>object</a:t>
            </a:r>
            <a:r>
              <a:rPr lang="fr-FR" sz="1600" dirty="0" smtClean="0"/>
              <a:t> </a:t>
            </a:r>
            <a:r>
              <a:rPr lang="fr-FR" sz="1600" dirty="0" err="1" smtClean="0"/>
              <a:t>only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6" name="Cloud Callout 5"/>
          <p:cNvSpPr/>
          <p:nvPr/>
        </p:nvSpPr>
        <p:spPr>
          <a:xfrm>
            <a:off x="3275856" y="3393010"/>
            <a:ext cx="2304256" cy="828078"/>
          </a:xfrm>
          <a:prstGeom prst="cloudCallout">
            <a:avLst>
              <a:gd name="adj1" fmla="val -47592"/>
              <a:gd name="adj2" fmla="val 49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Generic</a:t>
            </a:r>
            <a:r>
              <a:rPr lang="fr-FR" sz="1600" dirty="0" smtClean="0"/>
              <a:t> </a:t>
            </a:r>
            <a:r>
              <a:rPr lang="fr-FR" sz="1600" dirty="0" err="1" smtClean="0"/>
              <a:t>level</a:t>
            </a:r>
            <a:r>
              <a:rPr lang="fr-FR" sz="1600" dirty="0" smtClean="0"/>
              <a:t> (</a:t>
            </a:r>
            <a:r>
              <a:rPr lang="fr-FR" sz="1600" dirty="0" err="1" smtClean="0"/>
              <a:t>strong</a:t>
            </a:r>
            <a:r>
              <a:rPr lang="fr-FR" sz="1600" dirty="0" smtClean="0"/>
              <a:t> </a:t>
            </a:r>
            <a:r>
              <a:rPr lang="fr-FR" sz="1600" dirty="0" err="1" smtClean="0"/>
              <a:t>typing</a:t>
            </a:r>
            <a:r>
              <a:rPr lang="fr-FR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78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D’où vient cette notion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D’en haut (</a:t>
            </a:r>
            <a:r>
              <a:rPr lang="en-US" dirty="0" smtClean="0"/>
              <a:t>top-down approach</a:t>
            </a:r>
            <a:r>
              <a:rPr lang="fr-FR" dirty="0" smtClean="0"/>
              <a:t>)</a:t>
            </a:r>
          </a:p>
          <a:p>
            <a:pPr lvl="1"/>
            <a:r>
              <a:rPr lang="fr-FR" sz="2400" dirty="0" smtClean="0"/>
              <a:t>Lorsque l’on pense le Système dans sa globalité, sans se noyer dans les détails, on raisonne en termes d’Abstractions</a:t>
            </a:r>
          </a:p>
          <a:p>
            <a:pPr lvl="2"/>
            <a:r>
              <a:rPr lang="fr-FR" sz="2000" dirty="0" smtClean="0"/>
              <a:t>On affine ensuite ces Abstractions</a:t>
            </a:r>
          </a:p>
          <a:p>
            <a:pPr lvl="2"/>
            <a:r>
              <a:rPr lang="fr-FR" sz="2000" dirty="0" smtClean="0"/>
              <a:t>On finit par les implémenter</a:t>
            </a:r>
          </a:p>
          <a:p>
            <a:r>
              <a:rPr lang="fr-FR" dirty="0" smtClean="0"/>
              <a:t>D’en bas (</a:t>
            </a:r>
            <a:r>
              <a:rPr lang="fr-FR" dirty="0" err="1" smtClean="0"/>
              <a:t>bottom</a:t>
            </a:r>
            <a:r>
              <a:rPr lang="fr-FR" dirty="0" smtClean="0"/>
              <a:t>-up </a:t>
            </a:r>
            <a:r>
              <a:rPr lang="fr-FR" dirty="0" err="1" smtClean="0"/>
              <a:t>approach</a:t>
            </a:r>
            <a:r>
              <a:rPr lang="fr-FR" dirty="0" smtClean="0"/>
              <a:t>)</a:t>
            </a:r>
          </a:p>
          <a:p>
            <a:pPr lvl="1"/>
            <a:r>
              <a:rPr lang="fr-FR" sz="2400" dirty="0" smtClean="0"/>
              <a:t>Durant le développement, certaines généralisations émergent, on cherche des similarités dont on va « capturer la sémantique » par des Abstractions</a:t>
            </a:r>
          </a:p>
          <a:p>
            <a:pPr lvl="2"/>
            <a:r>
              <a:rPr lang="fr-FR" sz="2000" dirty="0" smtClean="0"/>
              <a:t>Cette approche est souvent associée au « DRY </a:t>
            </a:r>
            <a:r>
              <a:rPr lang="fr-FR" sz="2000" dirty="0" err="1" smtClean="0"/>
              <a:t>principle</a:t>
            </a:r>
            <a:r>
              <a:rPr lang="fr-FR" sz="2000" dirty="0" smtClean="0"/>
              <a:t> » (</a:t>
            </a:r>
            <a:r>
              <a:rPr lang="fr-FR" sz="2000" dirty="0" err="1" smtClean="0"/>
              <a:t>Don’t</a:t>
            </a:r>
            <a:r>
              <a:rPr lang="fr-FR" sz="2000" dirty="0" smtClean="0"/>
              <a:t> </a:t>
            </a:r>
            <a:r>
              <a:rPr lang="fr-FR" sz="2000" dirty="0" err="1" smtClean="0"/>
              <a:t>Repeat</a:t>
            </a:r>
            <a:r>
              <a:rPr lang="fr-FR" sz="2000" dirty="0" smtClean="0"/>
              <a:t> </a:t>
            </a:r>
            <a:r>
              <a:rPr lang="fr-FR" sz="2000" dirty="0" err="1" smtClean="0"/>
              <a:t>Yourself</a:t>
            </a:r>
            <a:r>
              <a:rPr lang="fr-FR" sz="2000" dirty="0" smtClean="0"/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L’héritage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L’héritage (</a:t>
            </a:r>
            <a:r>
              <a:rPr lang="fr-FR" i="1" dirty="0" err="1" smtClean="0"/>
              <a:t>inheritance</a:t>
            </a:r>
            <a:r>
              <a:rPr lang="fr-FR" dirty="0" smtClean="0"/>
              <a:t>) est similaire à la spécialisation d’interfaces mais concerne les classes</a:t>
            </a:r>
          </a:p>
          <a:p>
            <a:pPr lvl="1"/>
            <a:r>
              <a:rPr lang="fr-FR" sz="2400" dirty="0" smtClean="0"/>
              <a:t>Une classe peut hériter d’une autre, </a:t>
            </a:r>
            <a:r>
              <a:rPr lang="fr-FR" sz="2400" b="1" dirty="0" smtClean="0"/>
              <a:t>une seule </a:t>
            </a:r>
            <a:r>
              <a:rPr lang="fr-FR" sz="2400" dirty="0" smtClean="0"/>
              <a:t>autre !</a:t>
            </a:r>
          </a:p>
          <a:p>
            <a:pPr lvl="1"/>
            <a:r>
              <a:rPr lang="fr-FR" sz="2400" dirty="0" smtClean="0"/>
              <a:t>En .Net et en Java, toutes </a:t>
            </a:r>
            <a:r>
              <a:rPr lang="fr-FR" sz="2400" dirty="0"/>
              <a:t>les classes </a:t>
            </a:r>
            <a:r>
              <a:rPr lang="fr-FR" sz="2400" dirty="0" smtClean="0"/>
              <a:t>héritent implicitement de la classe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fr-F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fr-FR" dirty="0" smtClean="0"/>
          </a:p>
          <a:p>
            <a:r>
              <a:rPr lang="fr-FR" dirty="0" smtClean="0"/>
              <a:t>C’est un mécanisme important du « paradigme objet traditionnel 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6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68069"/>
            <a:ext cx="3816424" cy="483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r>
              <a:rPr lang="fr-FR" dirty="0" smtClean="0"/>
              <a:t> as </a:t>
            </a:r>
            <a:r>
              <a:rPr lang="fr-FR" dirty="0" err="1" smtClean="0"/>
              <a:t>subtyping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51520" y="1340768"/>
            <a:ext cx="5256584" cy="5112567"/>
          </a:xfrm>
        </p:spPr>
        <p:txBody>
          <a:bodyPr/>
          <a:lstStyle/>
          <a:p>
            <a:r>
              <a:rPr lang="fr-FR" sz="2400" dirty="0"/>
              <a:t>Rectangle &amp; Image </a:t>
            </a:r>
            <a:r>
              <a:rPr lang="fr-FR" sz="2400" dirty="0" err="1"/>
              <a:t>inherit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 and </a:t>
            </a:r>
            <a:r>
              <a:rPr lang="fr-FR" sz="2400" dirty="0" err="1"/>
              <a:t>behaviors</a:t>
            </a:r>
            <a:r>
              <a:rPr lang="fr-FR" sz="2400" dirty="0"/>
              <a:t> of Shape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 Shape </a:t>
            </a:r>
            <a:r>
              <a:rPr lang="fr-FR" sz="2000" dirty="0" err="1">
                <a:sym typeface="Wingdings" panose="05000000000000000000" pitchFamily="2" charset="2"/>
              </a:rPr>
              <a:t>is</a:t>
            </a:r>
            <a:r>
              <a:rPr lang="fr-FR" sz="2000" dirty="0">
                <a:sym typeface="Wingdings" panose="05000000000000000000" pitchFamily="2" charset="2"/>
              </a:rPr>
              <a:t> the </a:t>
            </a:r>
            <a:r>
              <a:rPr lang="fr-FR" sz="2000" dirty="0"/>
              <a:t>« </a:t>
            </a:r>
            <a:r>
              <a:rPr lang="fr-FR" sz="2000" b="1" dirty="0"/>
              <a:t>base class</a:t>
            </a:r>
            <a:r>
              <a:rPr lang="fr-FR" sz="2000" dirty="0"/>
              <a:t> »</a:t>
            </a:r>
          </a:p>
          <a:p>
            <a:endParaRPr lang="fr-FR" sz="2400" dirty="0"/>
          </a:p>
          <a:p>
            <a:r>
              <a:rPr lang="fr-FR" sz="2400" dirty="0" smtClean="0"/>
              <a:t>A Rectangle </a:t>
            </a:r>
            <a:r>
              <a:rPr lang="fr-FR" sz="2400" b="1" dirty="0" err="1" smtClean="0"/>
              <a:t>is</a:t>
            </a:r>
            <a:r>
              <a:rPr lang="fr-FR" sz="2400" b="1" dirty="0" smtClean="0"/>
              <a:t> a</a:t>
            </a:r>
            <a:r>
              <a:rPr lang="fr-FR" sz="2400" dirty="0" smtClean="0"/>
              <a:t> Shape</a:t>
            </a:r>
          </a:p>
          <a:p>
            <a:r>
              <a:rPr lang="fr-FR" sz="2400" dirty="0" smtClean="0"/>
              <a:t>An Image </a:t>
            </a:r>
            <a:r>
              <a:rPr lang="fr-FR" sz="2400" b="1" dirty="0" err="1" smtClean="0"/>
              <a:t>is</a:t>
            </a:r>
            <a:r>
              <a:rPr lang="fr-FR" sz="2400" b="1" dirty="0" smtClean="0"/>
              <a:t> a</a:t>
            </a:r>
            <a:r>
              <a:rPr lang="fr-FR" sz="2400" dirty="0" smtClean="0"/>
              <a:t> Shape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	 </a:t>
            </a:r>
            <a:r>
              <a:rPr lang="fr-FR" sz="2000" dirty="0" err="1" smtClean="0">
                <a:sym typeface="Wingdings" panose="05000000000000000000" pitchFamily="2" charset="2"/>
              </a:rPr>
              <a:t>they</a:t>
            </a:r>
            <a:r>
              <a:rPr lang="fr-FR" sz="2000" dirty="0" smtClean="0">
                <a:sym typeface="Wingdings" panose="05000000000000000000" pitchFamily="2" charset="2"/>
              </a:rPr>
              <a:t> are « </a:t>
            </a:r>
            <a:r>
              <a:rPr lang="fr-FR" sz="2000" b="1" dirty="0" err="1" smtClean="0">
                <a:sym typeface="Wingdings" panose="05000000000000000000" pitchFamily="2" charset="2"/>
              </a:rPr>
              <a:t>derived</a:t>
            </a:r>
            <a:r>
              <a:rPr lang="fr-FR" sz="2000" b="1" dirty="0" smtClean="0">
                <a:sym typeface="Wingdings" panose="05000000000000000000" pitchFamily="2" charset="2"/>
              </a:rPr>
              <a:t> classes</a:t>
            </a:r>
            <a:r>
              <a:rPr lang="fr-FR" sz="2000" dirty="0" smtClean="0">
                <a:sym typeface="Wingdings" panose="05000000000000000000" pitchFamily="2" charset="2"/>
              </a:rPr>
              <a:t> »</a:t>
            </a:r>
            <a:endParaRPr lang="fr-FR" sz="2000" dirty="0" smtClean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 smtClean="0"/>
              <a:t>Wherever</a:t>
            </a:r>
            <a:r>
              <a:rPr lang="fr-FR" sz="2400" dirty="0" smtClean="0"/>
              <a:t> a base class </a:t>
            </a:r>
            <a:r>
              <a:rPr lang="fr-FR" sz="2400" dirty="0" err="1" smtClean="0"/>
              <a:t>appears</a:t>
            </a:r>
            <a:r>
              <a:rPr lang="fr-FR" sz="2400" dirty="0" smtClean="0"/>
              <a:t>, an instance of a </a:t>
            </a:r>
            <a:r>
              <a:rPr lang="fr-FR" sz="2400" dirty="0" err="1" smtClean="0"/>
              <a:t>derived</a:t>
            </a:r>
            <a:r>
              <a:rPr lang="fr-FR" sz="2400" dirty="0" smtClean="0"/>
              <a:t> class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86" y="1661439"/>
            <a:ext cx="2647619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 de l’héritage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792087"/>
          </a:xfrm>
        </p:spPr>
        <p:txBody>
          <a:bodyPr/>
          <a:lstStyle/>
          <a:p>
            <a:r>
              <a:rPr lang="fr-FR" dirty="0" smtClean="0"/>
              <a:t>On peut certainement faire quelque chose...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61" y="2544032"/>
            <a:ext cx="59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24744"/>
            <a:ext cx="4372868" cy="4660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5256584" cy="2160239"/>
          </a:xfrm>
        </p:spPr>
        <p:txBody>
          <a:bodyPr/>
          <a:lstStyle/>
          <a:p>
            <a:r>
              <a:rPr lang="fr-FR" sz="2400" dirty="0" smtClean="0"/>
              <a:t>Tout ce qui est commun est dans la classe de base Animal</a:t>
            </a:r>
          </a:p>
          <a:p>
            <a:r>
              <a:rPr lang="fr-FR" sz="2400" dirty="0" smtClean="0"/>
              <a:t>Mais… une instance d’ Animal peut-elle exister en elle-même ? </a:t>
            </a:r>
          </a:p>
          <a:p>
            <a:pPr lvl="1"/>
            <a:r>
              <a:rPr lang="fr-FR" sz="2000" dirty="0" smtClean="0"/>
              <a:t>Non ! C’est forcément un Cat ou </a:t>
            </a:r>
            <a:r>
              <a:rPr lang="fr-FR" sz="2000" dirty="0" err="1" smtClean="0"/>
              <a:t>Bird</a:t>
            </a:r>
            <a:r>
              <a:rPr lang="fr-FR" sz="2000" dirty="0" smtClean="0"/>
              <a:t> !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69" y="1092274"/>
            <a:ext cx="1983481" cy="262475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398542" y="3855166"/>
            <a:ext cx="4273007" cy="17340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Animal est une </a:t>
            </a:r>
            <a:r>
              <a:rPr lang="fr-FR" sz="2000" b="1" dirty="0" smtClean="0"/>
              <a:t>Classe Abstraite</a:t>
            </a:r>
          </a:p>
          <a:p>
            <a:r>
              <a:rPr lang="fr-FR" sz="2000" dirty="0" smtClean="0"/>
              <a:t>Une classe abstraite ne peut être instanciée</a:t>
            </a:r>
          </a:p>
          <a:p>
            <a:pPr lvl="1"/>
            <a:r>
              <a:rPr lang="fr-FR" sz="1600" dirty="0" smtClean="0"/>
              <a:t> </a:t>
            </a:r>
            <a:r>
              <a:rPr lang="fr-FR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/>
              <a:t> </a:t>
            </a:r>
            <a:r>
              <a:rPr lang="fr-FR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endParaRPr lang="fr-FR" sz="16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7624" y="5085184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395536" y="5871390"/>
            <a:ext cx="7693466" cy="6040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Seules ses classes dérivées sont instanciables</a:t>
            </a:r>
          </a:p>
        </p:txBody>
      </p:sp>
    </p:spTree>
    <p:extLst>
      <p:ext uri="{BB962C8B-B14F-4D97-AF65-F5344CB8AC3E}">
        <p14:creationId xmlns:p14="http://schemas.microsoft.com/office/powerpoint/2010/main" val="42020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59532" y="1175488"/>
            <a:ext cx="8424936" cy="2736303"/>
          </a:xfrm>
        </p:spPr>
        <p:txBody>
          <a:bodyPr/>
          <a:lstStyle/>
          <a:p>
            <a:r>
              <a:rPr lang="fr-FR" dirty="0" smtClean="0"/>
              <a:t>Gère </a:t>
            </a:r>
            <a:r>
              <a:rPr lang="fr-FR" dirty="0"/>
              <a:t>le </a:t>
            </a:r>
            <a:r>
              <a:rPr lang="fr-FR" dirty="0" smtClean="0"/>
              <a:t>nom, la position et le cycle de vie (création et mort), quelque soit le type exact de l’Animal</a:t>
            </a:r>
          </a:p>
          <a:p>
            <a:r>
              <a:rPr lang="fr-FR" dirty="0" smtClean="0"/>
              <a:t>Les classes dérivées ont leurs spécificités, mais elles sont toutes… animales</a:t>
            </a:r>
          </a:p>
          <a:p>
            <a:pPr lvl="1"/>
            <a:r>
              <a:rPr lang="fr-FR" sz="2000" dirty="0" smtClean="0"/>
              <a:t>Et pour se construire, ils doivent construire l’Animal en eux…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07704" y="4064405"/>
            <a:ext cx="6606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z, name 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oiseaux meurent aussi…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67544" y="1010915"/>
            <a:ext cx="8424936" cy="1408807"/>
          </a:xfrm>
        </p:spPr>
        <p:txBody>
          <a:bodyPr/>
          <a:lstStyle/>
          <a:p>
            <a:r>
              <a:rPr lang="fr-FR" sz="2400" dirty="0" smtClean="0"/>
              <a:t>Les membres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2400" dirty="0" smtClean="0"/>
              <a:t>s, mais aussi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fr-FR" sz="3600" dirty="0" smtClean="0"/>
              <a:t> </a:t>
            </a:r>
            <a:r>
              <a:rPr lang="fr-FR" sz="2400" dirty="0" smtClean="0"/>
              <a:t>de toutes les classes de base sont accessibles comme si elles étaient définis à leur niveau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536504"/>
            <a:ext cx="525658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Bird(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z, name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AttackedBy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Die();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608004" y="4653136"/>
            <a:ext cx="2603179" cy="1152128"/>
          </a:xfrm>
          <a:prstGeom prst="cloudCallout">
            <a:avLst>
              <a:gd name="adj1" fmla="val -65957"/>
              <a:gd name="adj2" fmla="val -29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Animal.Die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1600" dirty="0" smtClean="0"/>
              <a:t>peut être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9361" y="4725144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Tous les Animaux se mettent à jour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504055"/>
          </a:xfrm>
        </p:spPr>
        <p:txBody>
          <a:bodyPr/>
          <a:lstStyle/>
          <a:p>
            <a:r>
              <a:rPr lang="fr-FR" dirty="0" smtClean="0"/>
              <a:t>Mais ne font pas la même chose…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4221088"/>
            <a:ext cx="6138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flying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 update the position,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else, see if a lovely bird of the opposite sex is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around there and try to reproduce...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111" y="1916832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energy is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 and a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lovely cat of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opposite sex is around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here, try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reproduce...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Otherwise, try to find a bird to eat it.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641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Update() all </a:t>
            </a:r>
            <a:r>
              <a:rPr lang="fr-FR" dirty="0" err="1" smtClean="0"/>
              <a:t>animals</a:t>
            </a:r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2952327"/>
          </a:xfrm>
        </p:spPr>
        <p:txBody>
          <a:bodyPr/>
          <a:lstStyle/>
          <a:p>
            <a:r>
              <a:rPr lang="fr-FR" dirty="0" smtClean="0"/>
              <a:t>La méthode Update est propre à chaque type concret d’Animal</a:t>
            </a:r>
          </a:p>
          <a:p>
            <a:pPr lvl="1"/>
            <a:r>
              <a:rPr lang="fr-FR" sz="2400" dirty="0" smtClean="0"/>
              <a:t>Les chats mangent des oiseaux</a:t>
            </a:r>
          </a:p>
          <a:p>
            <a:pPr lvl="1"/>
            <a:r>
              <a:rPr lang="fr-FR" sz="2400" dirty="0" smtClean="0"/>
              <a:t>Les oiseaux se reproduisent</a:t>
            </a:r>
          </a:p>
          <a:p>
            <a:pPr lvl="1"/>
            <a:r>
              <a:rPr lang="fr-FR" sz="2400" dirty="0" smtClean="0"/>
              <a:t>etc.</a:t>
            </a:r>
          </a:p>
          <a:p>
            <a:r>
              <a:rPr lang="fr-FR" dirty="0" smtClean="0"/>
              <a:t>Pour mettre à jour tous les animaux du zoo…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4437112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etc. ?!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Animal.Update</a:t>
            </a:r>
            <a:r>
              <a:rPr lang="fr-FR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23884"/>
            <a:ext cx="8424936" cy="648071"/>
          </a:xfrm>
        </p:spPr>
        <p:txBody>
          <a:bodyPr/>
          <a:lstStyle/>
          <a:p>
            <a:r>
              <a:rPr lang="fr-FR" dirty="0" smtClean="0"/>
              <a:t>Ce qui serait plus pratique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Et ce serait la </a:t>
            </a:r>
            <a:r>
              <a:rPr lang="fr-FR" b="1" dirty="0" smtClean="0"/>
              <a:t>bonne méthode Update </a:t>
            </a:r>
            <a:r>
              <a:rPr lang="fr-FR" dirty="0" smtClean="0"/>
              <a:t>qui serait appelée…</a:t>
            </a:r>
          </a:p>
          <a:p>
            <a:pPr lvl="1"/>
            <a:r>
              <a:rPr lang="fr-FR" sz="2400" dirty="0" smtClean="0"/>
              <a:t>Celle qui correspond </a:t>
            </a:r>
            <a:r>
              <a:rPr lang="fr-FR" sz="2400" b="1" dirty="0" smtClean="0"/>
              <a:t>au type concret </a:t>
            </a:r>
            <a:r>
              <a:rPr lang="fr-FR" sz="2400" dirty="0" smtClean="0"/>
              <a:t>de chaque Animal énuméré</a:t>
            </a:r>
          </a:p>
          <a:p>
            <a:pPr lvl="1"/>
            <a:r>
              <a:rPr lang="fr-FR" sz="2400" dirty="0" smtClean="0"/>
              <a:t>C’est ce que permettent les mots clés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fr-FR" sz="3200" dirty="0" smtClean="0"/>
              <a:t> </a:t>
            </a:r>
            <a:r>
              <a:rPr lang="fr-FR" sz="2400" dirty="0" smtClean="0"/>
              <a:t>et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2048807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AllAnimals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4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Virtual / </a:t>
            </a:r>
            <a:r>
              <a:rPr lang="fr-FR" dirty="0" err="1" smtClean="0"/>
              <a:t>Override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052736"/>
            <a:ext cx="8424936" cy="3456383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fr-FR" sz="4000" dirty="0" smtClean="0"/>
              <a:t> </a:t>
            </a:r>
            <a:r>
              <a:rPr lang="fr-FR" dirty="0" smtClean="0"/>
              <a:t>d’une classe de base peuvent être </a:t>
            </a:r>
            <a:r>
              <a:rPr lang="fr-FR" b="1" dirty="0" smtClean="0"/>
              <a:t>redéfinies</a:t>
            </a:r>
            <a:r>
              <a:rPr lang="fr-FR" dirty="0" smtClean="0"/>
              <a:t> par leurs classes dérivées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3768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371" y="4253016"/>
            <a:ext cx="40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flying then update the position,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else, see if a lovely bird of the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opposite sex is around there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try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reproduce...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6351" y="42530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energy is high: see if a lovely cat of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opposite sex is around here and try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reproduce...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Otherwise, try to find a bird to eat it.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6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s’exprime-t-elle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092276"/>
            <a:ext cx="8424936" cy="528947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Au travers de fonctions réutilisables</a:t>
            </a:r>
          </a:p>
          <a:p>
            <a:pPr lvl="1"/>
            <a:r>
              <a:rPr lang="fr-FR" sz="2000" dirty="0" smtClean="0"/>
              <a:t>C’est la base de la « programmation structurée »</a:t>
            </a:r>
          </a:p>
          <a:p>
            <a:pPr lvl="1"/>
            <a:r>
              <a:rPr lang="fr-FR" sz="2000" dirty="0" smtClean="0"/>
              <a:t>Les « </a:t>
            </a:r>
            <a:r>
              <a:rPr lang="fr-FR" sz="2000" dirty="0" err="1" smtClean="0"/>
              <a:t>Functions</a:t>
            </a:r>
            <a:r>
              <a:rPr lang="fr-FR" sz="2000" dirty="0" smtClean="0"/>
              <a:t> as First-Class </a:t>
            </a:r>
            <a:r>
              <a:rPr lang="fr-FR" sz="2000" dirty="0" err="1" smtClean="0"/>
              <a:t>objects</a:t>
            </a:r>
            <a:r>
              <a:rPr lang="fr-FR" sz="2000" dirty="0" smtClean="0"/>
              <a:t> »</a:t>
            </a:r>
          </a:p>
          <a:p>
            <a:r>
              <a:rPr lang="fr-FR" dirty="0" smtClean="0"/>
              <a:t>Via des mécanismes de Délégation</a:t>
            </a:r>
          </a:p>
          <a:p>
            <a:pPr lvl="1"/>
            <a:r>
              <a:rPr lang="fr-FR" sz="2000" dirty="0" err="1" smtClean="0"/>
              <a:t>Javascript</a:t>
            </a:r>
            <a:r>
              <a:rPr lang="fr-FR" sz="2000" dirty="0" smtClean="0"/>
              <a:t> et sa « </a:t>
            </a:r>
            <a:r>
              <a:rPr lang="fr-FR" sz="2000" dirty="0" err="1" smtClean="0"/>
              <a:t>prototypal</a:t>
            </a:r>
            <a:r>
              <a:rPr lang="fr-FR" sz="2000" dirty="0" smtClean="0"/>
              <a:t> </a:t>
            </a:r>
            <a:r>
              <a:rPr lang="fr-FR" sz="2000" dirty="0" err="1" smtClean="0"/>
              <a:t>chain</a:t>
            </a:r>
            <a:r>
              <a:rPr lang="fr-FR" sz="2000" dirty="0" smtClean="0"/>
              <a:t> »</a:t>
            </a:r>
          </a:p>
          <a:p>
            <a:r>
              <a:rPr lang="fr-FR" dirty="0"/>
              <a:t>Grâce à un « Système de Types » qui permet de définir</a:t>
            </a:r>
          </a:p>
          <a:p>
            <a:pPr lvl="1"/>
            <a:r>
              <a:rPr lang="fr-FR" sz="2000" dirty="0"/>
              <a:t>Des relations de Généralisation</a:t>
            </a:r>
            <a:r>
              <a:rPr lang="en-US" sz="2000" dirty="0"/>
              <a:t>/</a:t>
            </a:r>
            <a:r>
              <a:rPr lang="en-US" sz="2000" dirty="0" err="1"/>
              <a:t>Spécialisation</a:t>
            </a:r>
            <a:endParaRPr lang="en-US" sz="2000" dirty="0"/>
          </a:p>
          <a:p>
            <a:pPr lvl="1"/>
            <a:r>
              <a:rPr lang="fr-FR" sz="2000" dirty="0"/>
              <a:t>Des « Contrats » découplés de leurs implémentations</a:t>
            </a:r>
          </a:p>
          <a:p>
            <a:r>
              <a:rPr lang="fr-FR" dirty="0" smtClean="0"/>
              <a:t>Par diverses formes de « polymorphisme »</a:t>
            </a:r>
          </a:p>
          <a:p>
            <a:pPr lvl="1"/>
            <a:r>
              <a:rPr lang="fr-FR" sz="2000" dirty="0" smtClean="0"/>
              <a:t>Le polymorphisme ad-hoc par exemple abstrait 17 fonctions derrière UNE « fonction »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fr-FR" sz="2000" dirty="0" smtClean="0"/>
              <a:t>.</a:t>
            </a:r>
          </a:p>
          <a:p>
            <a:r>
              <a:rPr lang="fr-FR" dirty="0" smtClean="0"/>
              <a:t>Etc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07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Redéfinition de Méthodes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3312367"/>
          </a:xfrm>
        </p:spPr>
        <p:txBody>
          <a:bodyPr/>
          <a:lstStyle/>
          <a:p>
            <a:r>
              <a:rPr lang="fr-FR" dirty="0" smtClean="0"/>
              <a:t>La « vraie » méthode appelée dépend du type exact référencé</a:t>
            </a:r>
          </a:p>
          <a:p>
            <a:pPr lvl="1"/>
            <a:r>
              <a:rPr lang="fr-FR" sz="2400" dirty="0" smtClean="0"/>
              <a:t>C’est comme si un </a:t>
            </a:r>
            <a:r>
              <a:rPr lang="fr-FR" sz="2400" i="1" dirty="0" smtClean="0"/>
              <a:t>switch…case</a:t>
            </a:r>
            <a:r>
              <a:rPr lang="fr-FR" sz="2400" dirty="0" smtClean="0"/>
              <a:t> « magique » permettait d’adapter le comportement en fonction du type exact de l’objet</a:t>
            </a:r>
          </a:p>
          <a:p>
            <a:pPr marL="457200" lvl="1" indent="0">
              <a:buNone/>
            </a:pPr>
            <a:endParaRPr lang="fr-FR" sz="2400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3836947"/>
            <a:ext cx="4248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851920" y="4375556"/>
            <a:ext cx="4464496" cy="1700808"/>
          </a:xfrm>
          <a:prstGeom prst="cloudCallout">
            <a:avLst>
              <a:gd name="adj1" fmla="val -59017"/>
              <a:gd name="adj2" fmla="val -37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+mj-lt"/>
                <a:cs typeface="Consolas" panose="020B0609020204030204" pitchFamily="49" charset="0"/>
              </a:rPr>
              <a:t>Si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 est un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Bird.Update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 est appelé,</a:t>
            </a:r>
          </a:p>
          <a:p>
            <a:pPr algn="ctr"/>
            <a:r>
              <a:rPr lang="fr-FR" sz="1600" dirty="0" smtClean="0">
                <a:latin typeface="+mj-lt"/>
                <a:cs typeface="Consolas" panose="020B0609020204030204" pitchFamily="49" charset="0"/>
              </a:rPr>
              <a:t>si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 est un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Cat.Update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 est </a:t>
            </a:r>
            <a:r>
              <a:rPr lang="fr-FR" sz="1600" dirty="0" err="1" smtClean="0">
                <a:latin typeface="+mj-lt"/>
                <a:cs typeface="Consolas" panose="020B0609020204030204" pitchFamily="49" charset="0"/>
              </a:rPr>
              <a:t>appellé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, …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4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Abstract / </a:t>
            </a:r>
            <a:r>
              <a:rPr lang="fr-FR" dirty="0" err="1" smtClean="0"/>
              <a:t>Override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052736"/>
            <a:ext cx="8424936" cy="3456383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fr-FR" sz="4000" dirty="0" smtClean="0"/>
              <a:t> </a:t>
            </a:r>
            <a:r>
              <a:rPr lang="fr-FR" dirty="0" smtClean="0"/>
              <a:t>d’une classe abstraite </a:t>
            </a:r>
            <a:r>
              <a:rPr lang="fr-FR" b="1" dirty="0" smtClean="0"/>
              <a:t>doivent</a:t>
            </a:r>
            <a:r>
              <a:rPr lang="fr-FR" dirty="0" smtClean="0"/>
              <a:t> être </a:t>
            </a:r>
            <a:r>
              <a:rPr lang="fr-FR" b="1" dirty="0" smtClean="0"/>
              <a:t>définies</a:t>
            </a:r>
            <a:r>
              <a:rPr lang="fr-FR" dirty="0" smtClean="0"/>
              <a:t> par leurs classes dérivées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624" y="27910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371" y="4253016"/>
            <a:ext cx="40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flying then update the position,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else, see if a lovely bird of the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opposite sex is around there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try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reproduce...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6351" y="42530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energy is high: see if a lovely cat of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opposite sex is around here and try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reproduce...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Otherwise, try to find a bird to eat it.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793024" y="2204864"/>
            <a:ext cx="3811424" cy="1872207"/>
          </a:xfrm>
          <a:prstGeom prst="cloudCallout">
            <a:avLst>
              <a:gd name="adj1" fmla="val -56907"/>
              <a:gd name="adj2" fmla="val 12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Animal.Update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600" dirty="0" smtClean="0">
                <a:latin typeface="+mj-lt"/>
                <a:cs typeface="Consolas" panose="020B0609020204030204" pitchFamily="49" charset="0"/>
              </a:rPr>
              <a:t> n’a rien à faire, ne devrait jamais être appelée… Tout Animal concret DOIT avoir SON Update.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2834210"/>
            <a:ext cx="327768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si </a:t>
            </a:r>
            <a:r>
              <a:rPr lang="fr-FR" dirty="0" err="1" smtClean="0"/>
              <a:t>Animal.Update</a:t>
            </a:r>
            <a:r>
              <a:rPr lang="fr-FR" dirty="0" smtClean="0"/>
              <a:t>() en avait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err="1" smtClean="0"/>
              <a:t>Animal.Update</a:t>
            </a:r>
            <a:r>
              <a:rPr lang="fr-FR" sz="2400" dirty="0" smtClean="0"/>
              <a:t>() avait des choses à faire ?</a:t>
            </a:r>
          </a:p>
          <a:p>
            <a:pPr lvl="1"/>
            <a:r>
              <a:rPr lang="fr-FR" sz="1800" dirty="0" smtClean="0"/>
              <a:t>Par exemple mourir si le niveau d’énergie de l’animal est trop bas…</a:t>
            </a:r>
          </a:p>
          <a:p>
            <a:r>
              <a:rPr lang="fr-FR" sz="2400" dirty="0" smtClean="0"/>
              <a:t>Les classes dérivées doivent alors l’appeler depuis leur propre méthode Update</a:t>
            </a:r>
          </a:p>
          <a:p>
            <a:pPr lvl="1"/>
            <a:r>
              <a:rPr lang="fr-FR" sz="2000" dirty="0" smtClean="0"/>
              <a:t>Le mot clé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sz="3200" dirty="0" smtClean="0"/>
              <a:t> </a:t>
            </a:r>
            <a:r>
              <a:rPr lang="fr-FR" sz="2000" dirty="0" smtClean="0"/>
              <a:t>permet de cibler explicitement les membres hérités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43200" y="400506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flying then update the position,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else, see if a lovely bird of the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opposite sex is around there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and try to reproduce...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427984" y="4627002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Do things before...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Calls base class’ Update.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Do things after...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718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Héritage et réutilisation de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2304255"/>
          </a:xfrm>
        </p:spPr>
        <p:txBody>
          <a:bodyPr/>
          <a:lstStyle/>
          <a:p>
            <a:r>
              <a:rPr lang="fr-FR" dirty="0" smtClean="0"/>
              <a:t>Oui !</a:t>
            </a:r>
          </a:p>
          <a:p>
            <a:pPr lvl="1"/>
            <a:r>
              <a:rPr lang="fr-FR" sz="2400" dirty="0" smtClean="0"/>
              <a:t>Une classe dérivée (D) bénéficie, réutilise, le code la classe de base (B)</a:t>
            </a:r>
            <a:endParaRPr lang="fr-FR" dirty="0" smtClean="0"/>
          </a:p>
          <a:p>
            <a:r>
              <a:rPr lang="fr-FR" dirty="0" smtClean="0"/>
              <a:t>Non !</a:t>
            </a:r>
          </a:p>
          <a:p>
            <a:pPr lvl="1"/>
            <a:r>
              <a:rPr lang="fr-FR" sz="2400" dirty="0" smtClean="0"/>
              <a:t>Cela ne doit pas motiver l’utilisation de l’héritage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536" y="4037534"/>
            <a:ext cx="80648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sz="2000" b="1" dirty="0">
                <a:solidFill>
                  <a:srgbClr val="000000"/>
                </a:solidFill>
                <a:latin typeface="+mj-lt"/>
              </a:rPr>
              <a:t>Si vous ne pouvez pas</a:t>
            </a:r>
            <a:r>
              <a:rPr lang="fr-FR" sz="20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800100" lvl="2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+mj-lt"/>
              </a:rPr>
              <a:t>Substituer D à B partout où B est utilisé</a:t>
            </a:r>
          </a:p>
          <a:p>
            <a:pPr marL="800100" lvl="2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rgbClr val="000000"/>
                </a:solidFill>
                <a:latin typeface="+mj-lt"/>
              </a:rPr>
              <a:t>Penser et dire 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« D est un B </a:t>
            </a:r>
            <a:r>
              <a:rPr lang="fr-FR" dirty="0" smtClean="0">
                <a:solidFill>
                  <a:srgbClr val="000000"/>
                </a:solidFill>
                <a:latin typeface="+mj-lt"/>
              </a:rPr>
              <a:t>»</a:t>
            </a:r>
          </a:p>
          <a:p>
            <a:pPr marL="457200" lvl="2">
              <a:spcBef>
                <a:spcPct val="20000"/>
              </a:spcBef>
            </a:pPr>
            <a:r>
              <a:rPr lang="fr-FR" dirty="0" smtClean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fr-FR" b="1" dirty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D ne doit pas hériter de B</a:t>
            </a:r>
            <a:endParaRPr lang="fr-FR" b="1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000000"/>
                </a:solidFill>
                <a:latin typeface="+mj-lt"/>
              </a:rPr>
              <a:t>Et </a:t>
            </a:r>
            <a:r>
              <a:rPr lang="fr-FR" sz="2000" dirty="0" smtClean="0">
                <a:solidFill>
                  <a:srgbClr val="000000"/>
                </a:solidFill>
                <a:latin typeface="+mj-lt"/>
              </a:rPr>
              <a:t>si néanmoins </a:t>
            </a:r>
            <a:r>
              <a:rPr lang="fr-FR" sz="2000" dirty="0">
                <a:solidFill>
                  <a:srgbClr val="000000"/>
                </a:solidFill>
                <a:latin typeface="+mj-lt"/>
              </a:rPr>
              <a:t>D a « besoin du code de B »</a:t>
            </a:r>
          </a:p>
          <a:p>
            <a:pPr marL="800100" lvl="2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+mj-lt"/>
              </a:rPr>
              <a:t>Utiliser la composition, l’injection de dépendances, </a:t>
            </a:r>
            <a:r>
              <a:rPr lang="fr-FR" dirty="0" smtClean="0">
                <a:solidFill>
                  <a:srgbClr val="000000"/>
                </a:solidFill>
                <a:latin typeface="+mj-lt"/>
              </a:rPr>
              <a:t>etc.</a:t>
            </a:r>
          </a:p>
          <a:p>
            <a:pPr marL="800100" lvl="2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rgbClr val="000000"/>
                </a:solidFill>
                <a:latin typeface="+mj-lt"/>
              </a:rPr>
              <a:t>D’autres 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mécanismes existent pour rester </a:t>
            </a:r>
            <a:r>
              <a:rPr lang="fr-FR" dirty="0" smtClean="0">
                <a:solidFill>
                  <a:srgbClr val="000000"/>
                </a:solidFill>
                <a:latin typeface="+mj-lt"/>
              </a:rPr>
              <a:t>DRY !</a:t>
            </a:r>
            <a:endParaRPr lang="fr-F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0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simple et multiple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5184999"/>
          </a:xfrm>
        </p:spPr>
        <p:txBody>
          <a:bodyPr/>
          <a:lstStyle/>
          <a:p>
            <a:r>
              <a:rPr lang="fr-FR" sz="2800" dirty="0" smtClean="0"/>
              <a:t>En C++ (et d’autres langages), une classe peut hériter de plusieurs classes de base : c’est l’héritage multiple (</a:t>
            </a:r>
            <a:r>
              <a:rPr lang="fr-FR" sz="2800" i="1" dirty="0" smtClean="0"/>
              <a:t>multiple </a:t>
            </a:r>
            <a:r>
              <a:rPr lang="fr-FR" sz="2800" i="1" dirty="0" err="1" smtClean="0"/>
              <a:t>inheritance</a:t>
            </a:r>
            <a:r>
              <a:rPr lang="fr-FR" sz="2800" dirty="0" smtClean="0"/>
              <a:t>)</a:t>
            </a:r>
          </a:p>
          <a:p>
            <a:pPr lvl="1"/>
            <a:r>
              <a:rPr lang="fr-FR" sz="2000" dirty="0" smtClean="0"/>
              <a:t>En Java et en .Net, seul l’héritage simple est possible</a:t>
            </a:r>
          </a:p>
          <a:p>
            <a:pPr lvl="1"/>
            <a:r>
              <a:rPr lang="fr-FR" sz="2000" dirty="0" smtClean="0"/>
              <a:t>L’héritage multiple est</a:t>
            </a:r>
          </a:p>
          <a:p>
            <a:pPr lvl="2"/>
            <a:r>
              <a:rPr lang="fr-FR" sz="1800" dirty="0" smtClean="0"/>
              <a:t>Complexe à implémenter efficacement</a:t>
            </a:r>
          </a:p>
          <a:p>
            <a:pPr lvl="2"/>
            <a:r>
              <a:rPr lang="fr-FR" sz="1800" dirty="0" smtClean="0"/>
              <a:t>Complexe à utiliser correctement</a:t>
            </a:r>
            <a:br>
              <a:rPr lang="fr-FR" sz="1800" dirty="0" smtClean="0"/>
            </a:br>
            <a:endParaRPr lang="fr-FR" sz="1800" dirty="0" smtClean="0"/>
          </a:p>
          <a:p>
            <a:r>
              <a:rPr lang="fr-FR" sz="2800" dirty="0" smtClean="0"/>
              <a:t>Le support de multiples « Contrats » (les interfaces) associé à l’héritage simple…</a:t>
            </a:r>
          </a:p>
          <a:p>
            <a:pPr lvl="1"/>
            <a:r>
              <a:rPr lang="fr-FR" sz="2000" dirty="0" smtClean="0"/>
              <a:t>…est</a:t>
            </a:r>
            <a:r>
              <a:rPr lang="en-US" sz="2000" dirty="0" smtClean="0"/>
              <a:t> </a:t>
            </a:r>
            <a:r>
              <a:rPr lang="en-US" sz="2000" dirty="0" err="1" smtClean="0"/>
              <a:t>aujourd’hui</a:t>
            </a:r>
            <a:r>
              <a:rPr lang="en-US" sz="2000" dirty="0" smtClean="0"/>
              <a:t> </a:t>
            </a:r>
            <a:r>
              <a:rPr lang="en-US" sz="2000" dirty="0" err="1" smtClean="0"/>
              <a:t>considéré</a:t>
            </a:r>
            <a:r>
              <a:rPr lang="en-US" sz="2000" dirty="0" smtClean="0"/>
              <a:t> </a:t>
            </a:r>
            <a:r>
              <a:rPr lang="en-US" sz="2000" dirty="0" err="1" smtClean="0"/>
              <a:t>comme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</a:t>
            </a:r>
            <a:r>
              <a:rPr lang="en-US" sz="2000" dirty="0" err="1" smtClean="0"/>
              <a:t>très</a:t>
            </a:r>
            <a:r>
              <a:rPr lang="en-US" sz="2000" dirty="0" smtClean="0"/>
              <a:t> bonne solution, à la </a:t>
            </a:r>
            <a:r>
              <a:rPr lang="en-US" sz="2000" dirty="0" err="1" smtClean="0"/>
              <a:t>fois</a:t>
            </a:r>
            <a:r>
              <a:rPr lang="en-US" sz="2000" dirty="0" smtClean="0"/>
              <a:t> simple et </a:t>
            </a:r>
            <a:r>
              <a:rPr lang="en-US" sz="2000" dirty="0" err="1" smtClean="0"/>
              <a:t>efficace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684007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573016"/>
            <a:ext cx="3944521" cy="2703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Spécialisation et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24744"/>
            <a:ext cx="8424936" cy="2232247"/>
          </a:xfrm>
        </p:spPr>
        <p:txBody>
          <a:bodyPr/>
          <a:lstStyle/>
          <a:p>
            <a:r>
              <a:rPr lang="fr-FR" dirty="0" smtClean="0"/>
              <a:t>Un piège d’entretien classique en C++ </a:t>
            </a:r>
          </a:p>
          <a:p>
            <a:pPr lvl="1"/>
            <a:r>
              <a:rPr lang="fr-FR" sz="2400" dirty="0" smtClean="0"/>
              <a:t>C++ supporte l’héritage multiple</a:t>
            </a:r>
          </a:p>
          <a:p>
            <a:pPr lvl="1"/>
            <a:r>
              <a:rPr lang="fr-FR" sz="2400" dirty="0" smtClean="0"/>
              <a:t>Vous avez une classe </a:t>
            </a:r>
            <a:r>
              <a:rPr lang="fr-FR" sz="2400" dirty="0" smtClean="0">
                <a:solidFill>
                  <a:srgbClr val="2B91AF"/>
                </a:solidFill>
              </a:rPr>
              <a:t>Point</a:t>
            </a:r>
            <a:r>
              <a:rPr lang="fr-FR" sz="2400" dirty="0" smtClean="0"/>
              <a:t> et une classe </a:t>
            </a:r>
            <a:r>
              <a:rPr lang="fr-FR" sz="2400" dirty="0" err="1" smtClean="0">
                <a:solidFill>
                  <a:srgbClr val="2B91AF"/>
                </a:solidFill>
              </a:rPr>
              <a:t>Color</a:t>
            </a:r>
            <a:endParaRPr lang="fr-FR" sz="2400" dirty="0" smtClean="0">
              <a:solidFill>
                <a:srgbClr val="2B91AF"/>
              </a:solidFill>
            </a:endParaRPr>
          </a:p>
          <a:p>
            <a:pPr lvl="1"/>
            <a:r>
              <a:rPr lang="fr-FR" sz="2400" dirty="0" smtClean="0"/>
              <a:t>Que pensez-vous de la classe </a:t>
            </a:r>
            <a:r>
              <a:rPr lang="fr-FR" sz="2400" dirty="0" err="1" smtClean="0">
                <a:solidFill>
                  <a:srgbClr val="2B91AF"/>
                </a:solidFill>
              </a:rPr>
              <a:t>ColoredPoint</a:t>
            </a:r>
            <a:r>
              <a:rPr lang="fr-FR" sz="2400" dirty="0" smtClean="0"/>
              <a:t> qui hérite de </a:t>
            </a:r>
            <a:r>
              <a:rPr lang="fr-FR" sz="2400" dirty="0" smtClean="0">
                <a:solidFill>
                  <a:srgbClr val="2B91AF"/>
                </a:solidFill>
              </a:rPr>
              <a:t>Point</a:t>
            </a:r>
            <a:r>
              <a:rPr lang="fr-FR" sz="2400" dirty="0" smtClean="0"/>
              <a:t> et de </a:t>
            </a:r>
            <a:r>
              <a:rPr lang="fr-FR" sz="2400" dirty="0" err="1" smtClean="0">
                <a:solidFill>
                  <a:srgbClr val="2B91AF"/>
                </a:solidFill>
              </a:rPr>
              <a:t>Color</a:t>
            </a:r>
            <a:r>
              <a:rPr lang="fr-FR" sz="2400" dirty="0" smtClean="0"/>
              <a:t> 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0" y="3675567"/>
            <a:ext cx="4144474" cy="2849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7864" y="3409567"/>
            <a:ext cx="4960012" cy="140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C’est 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mal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!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 point coloré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est un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point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 point coloré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 une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couleur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5129049"/>
            <a:ext cx="1935832" cy="1363828"/>
            <a:chOff x="5724128" y="5129049"/>
            <a:chExt cx="1935832" cy="13638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5165930"/>
              <a:ext cx="1935832" cy="13269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28184" y="5129049"/>
              <a:ext cx="8002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200" dirty="0">
                  <a:solidFill>
                    <a:srgbClr val="FF0000"/>
                  </a:solidFill>
                </a:rPr>
                <a:t>X</a:t>
              </a:r>
              <a:endParaRPr lang="en-US" sz="7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conclure…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Une classe implémente </a:t>
            </a:r>
            <a:r>
              <a:rPr lang="fr-FR" i="1" dirty="0" smtClean="0"/>
              <a:t>n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Une interface spécialise </a:t>
            </a:r>
            <a:r>
              <a:rPr lang="fr-FR" i="1" dirty="0" smtClean="0"/>
              <a:t>n</a:t>
            </a:r>
            <a:r>
              <a:rPr lang="fr-FR" dirty="0" smtClean="0"/>
              <a:t> autres interfaces</a:t>
            </a:r>
          </a:p>
          <a:p>
            <a:r>
              <a:rPr lang="fr-FR" dirty="0" smtClean="0"/>
              <a:t>Une classe hérite d’une autre classe</a:t>
            </a:r>
          </a:p>
          <a:p>
            <a:endParaRPr lang="fr-FR" dirty="0"/>
          </a:p>
          <a:p>
            <a:r>
              <a:rPr lang="fr-FR" sz="2800" dirty="0" smtClean="0"/>
              <a:t>Ces mécanismes nous permettent de penser le « général » et d’organiser le « spécialisé »</a:t>
            </a:r>
          </a:p>
          <a:p>
            <a:pPr lvl="1"/>
            <a:r>
              <a:rPr lang="fr-FR" sz="2400" dirty="0" smtClean="0"/>
              <a:t>Il faut faire attention à ce que :</a:t>
            </a:r>
          </a:p>
          <a:p>
            <a:pPr lvl="2"/>
            <a:r>
              <a:rPr lang="fr-FR" sz="2000" dirty="0" smtClean="0"/>
              <a:t>Le « spécialisé » respecte le cadre donné par le « Général »</a:t>
            </a:r>
          </a:p>
          <a:p>
            <a:pPr lvl="2"/>
            <a:r>
              <a:rPr lang="fr-FR" sz="2000" dirty="0" smtClean="0"/>
              <a:t>Ce qui est « plus général » soit substituable par ce qui est « plus spécialisé 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56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ça sert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A réfléchir « à haut niveau », sans se perdre dans les détails (top-down)</a:t>
            </a:r>
          </a:p>
          <a:p>
            <a:endParaRPr lang="fr-FR" dirty="0"/>
          </a:p>
          <a:p>
            <a:r>
              <a:rPr lang="fr-FR" dirty="0" smtClean="0"/>
              <a:t>A unifier des états, des comportements « communs » d’éléments différents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sz="2400" dirty="0" smtClean="0"/>
              <a:t>Cela paraît un peu abstrait ?</a:t>
            </a:r>
          </a:p>
          <a:p>
            <a:pPr lvl="1"/>
            <a:r>
              <a:rPr lang="fr-FR" sz="2400" dirty="0" smtClean="0"/>
              <a:t>C’est pourtant très concret: le mot clé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fr-FR" sz="4400" dirty="0" smtClean="0"/>
              <a:t> </a:t>
            </a:r>
            <a:r>
              <a:rPr lang="fr-FR" sz="2400" dirty="0" smtClean="0"/>
              <a:t>fonctionne sur la base de deux abstractions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Concrètement, en C#…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4968974"/>
          </a:xfrm>
        </p:spPr>
        <p:txBody>
          <a:bodyPr/>
          <a:lstStyle/>
          <a:p>
            <a:r>
              <a:rPr lang="fr-FR" dirty="0"/>
              <a:t>Les Génériques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Delegates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L’héritage entre classes</a:t>
            </a:r>
          </a:p>
          <a:p>
            <a:pPr lvl="1"/>
            <a:r>
              <a:rPr lang="fr-FR" sz="2400" dirty="0" smtClean="0"/>
              <a:t>Et les méthodes virtuelles / abstraites</a:t>
            </a:r>
          </a:p>
          <a:p>
            <a:pPr lvl="1"/>
            <a:endParaRPr lang="fr-FR" sz="2400" dirty="0" smtClean="0"/>
          </a:p>
          <a:p>
            <a:r>
              <a:rPr lang="fr-FR" dirty="0" smtClean="0"/>
              <a:t>Les Interfaces</a:t>
            </a:r>
          </a:p>
          <a:p>
            <a:pPr lvl="1"/>
            <a:r>
              <a:rPr lang="fr-FR" sz="2400" dirty="0" smtClean="0"/>
              <a:t>Qui ne sont que des Contrats</a:t>
            </a:r>
          </a:p>
          <a:p>
            <a:pPr lvl="1"/>
            <a:r>
              <a:rPr lang="fr-FR" sz="2400" dirty="0" smtClean="0"/>
              <a:t>La spécialisation des interfaces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0162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interface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518499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interface définit un Contrat</a:t>
            </a:r>
          </a:p>
          <a:p>
            <a:pPr lvl="1"/>
            <a:r>
              <a:rPr lang="fr-FR" sz="2400" dirty="0" smtClean="0"/>
              <a:t>Bob utilise une interface</a:t>
            </a:r>
          </a:p>
          <a:p>
            <a:pPr lvl="2"/>
            <a:r>
              <a:rPr lang="fr-FR" sz="2000" dirty="0" smtClean="0"/>
              <a:t>Bob utilise ses méthodes, propriétés et évènements sans nécessairement savoir quelle classe l’implémente réellement</a:t>
            </a:r>
          </a:p>
          <a:p>
            <a:pPr lvl="2"/>
            <a:r>
              <a:rPr lang="fr-FR" sz="2000" dirty="0" smtClean="0"/>
              <a:t>Bob ne se pose pas de questions: tout ce que définit l’interface est nécessairement implémenté</a:t>
            </a:r>
          </a:p>
          <a:p>
            <a:pPr lvl="1"/>
            <a:r>
              <a:rPr lang="fr-FR" sz="2400" dirty="0" smtClean="0"/>
              <a:t>Alice implémente une interface</a:t>
            </a:r>
          </a:p>
          <a:p>
            <a:pPr lvl="2"/>
            <a:r>
              <a:rPr lang="fr-FR" sz="2000" dirty="0" smtClean="0"/>
              <a:t>Alice développe une classe qui supporte l’interface sans nécessairement connaître le code qui l’utilisera</a:t>
            </a:r>
          </a:p>
          <a:p>
            <a:pPr lvl="2"/>
            <a:r>
              <a:rPr lang="fr-FR" sz="2000" dirty="0" smtClean="0"/>
              <a:t>Alice est obligée d’implémenter tout ce que définit l’interface</a:t>
            </a:r>
          </a:p>
          <a:p>
            <a:r>
              <a:rPr lang="fr-FR" dirty="0" smtClean="0"/>
              <a:t>Bob et Alice sont d’accord sur une chose: le Contrat</a:t>
            </a:r>
          </a:p>
          <a:p>
            <a:pPr lvl="1"/>
            <a:r>
              <a:rPr lang="fr-FR" sz="2400" dirty="0" smtClean="0"/>
              <a:t>Et cela leur suffit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16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Deux exemples d’interfaces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96944" cy="4968974"/>
          </a:xfrm>
        </p:spPr>
        <p:txBody>
          <a:bodyPr/>
          <a:lstStyle/>
          <a:p>
            <a:r>
              <a:rPr lang="fr-FR" dirty="0" smtClean="0"/>
              <a:t>Une utilisation très courante des interfaces est de définir des « services »</a:t>
            </a:r>
          </a:p>
          <a:p>
            <a:pPr lvl="1"/>
            <a:r>
              <a:rPr lang="fr-FR" sz="2400" dirty="0" smtClean="0"/>
              <a:t>Bob doit envoyer des mails</a:t>
            </a:r>
          </a:p>
          <a:p>
            <a:pPr lvl="1"/>
            <a:r>
              <a:rPr lang="fr-FR" sz="2400" dirty="0" smtClean="0"/>
              <a:t>Alice sait comment envoyer des mails</a:t>
            </a:r>
          </a:p>
          <a:p>
            <a:pPr lvl="1"/>
            <a:r>
              <a:rPr lang="fr-FR" sz="2400" dirty="0" smtClean="0"/>
              <a:t>Ils se mettent d’accord sur une interface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fr-FR" sz="2400" dirty="0" smtClean="0"/>
          </a:p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dirty="0" smtClean="0">
                <a:highlight>
                  <a:srgbClr val="FFFFFF"/>
                </a:highlight>
              </a:rPr>
              <a:t> qui a</a:t>
            </a:r>
            <a:r>
              <a:rPr lang="fr-FR" dirty="0" smtClean="0"/>
              <a:t>bstrait toute </a:t>
            </a:r>
            <a:r>
              <a:rPr lang="fr-FR" dirty="0"/>
              <a:t>« multiplicité » </a:t>
            </a:r>
            <a:r>
              <a:rPr lang="fr-FR" dirty="0" smtClean="0"/>
              <a:t>d’éléments : c’est ce qui permet le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endParaRPr lang="fr-FR" sz="1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Exemple: </a:t>
            </a:r>
            <a:r>
              <a:rPr lang="fr-FR" dirty="0" err="1" smtClean="0"/>
              <a:t>IMailerService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23528" y="1235868"/>
            <a:ext cx="8640960" cy="4968974"/>
          </a:xfrm>
        </p:spPr>
        <p:txBody>
          <a:bodyPr/>
          <a:lstStyle/>
          <a:p>
            <a:r>
              <a:rPr lang="fr-FR" dirty="0" smtClean="0"/>
              <a:t>Les interfaces en .Net sont préfixées par I</a:t>
            </a:r>
          </a:p>
          <a:p>
            <a:pPr lvl="1"/>
            <a:r>
              <a:rPr lang="fr-FR" sz="2000" dirty="0" smtClean="0"/>
              <a:t>Plus généralement, c’est le cas de toutes les API Microsoft (COM)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6265" y="2852936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Sends an html mail to one or more recipients.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text part is automatically computed from the html.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name="title"&gt;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Subject of the mail.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Must be valid html.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name="recipients"&gt;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Must contain at least one email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SendMail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recipients 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63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d’implémentation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031532"/>
            <a:ext cx="842493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SimpleMailer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IMailerService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SendMail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title,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recipients )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MailMessage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MailMessage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m.From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MailAddress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"noreply@intechinfo.fr"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"IN'TECH INFO"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recipients )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m.To.Add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 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m.Body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HtmlToText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m.Subject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title;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m.SubjectEncoding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.UTF8;</a:t>
            </a:r>
          </a:p>
          <a:p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AlternateView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htmlView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AlternateView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.CreateAlternateViewFromString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htmlView.ContentType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ContentType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MediaTypeNames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.Html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m.AlternateViews.Add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htmlView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configuration file settings for host and port.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SmtpClient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SmtpClient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client.Send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m 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HtmlToText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htmlBody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StringBuilder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StringBuilder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text.ToString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7143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7528</TotalTime>
  <Words>2189</Words>
  <Application>Microsoft Office PowerPoint</Application>
  <PresentationFormat>On-screen Show (4:3)</PresentationFormat>
  <Paragraphs>429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Abstractions</vt:lpstr>
      <vt:lpstr>D’où vient cette notion ?</vt:lpstr>
      <vt:lpstr>Comment s’exprime-t-elle ?</vt:lpstr>
      <vt:lpstr>A quoi ça sert ?</vt:lpstr>
      <vt:lpstr>Concrètement, en C#…</vt:lpstr>
      <vt:lpstr>Qu’est-ce qu’une interface ?</vt:lpstr>
      <vt:lpstr>Deux exemples d’interfaces</vt:lpstr>
      <vt:lpstr>Exemple: IMailerService</vt:lpstr>
      <vt:lpstr>Exemple d’implémentation</vt:lpstr>
      <vt:lpstr>Diagramme UML (Class Diagram)</vt:lpstr>
      <vt:lpstr>Spécialisation d’interface</vt:lpstr>
      <vt:lpstr>Spécialisation : d’interface</vt:lpstr>
      <vt:lpstr>Diagramme UML (Class Diagram)</vt:lpstr>
      <vt:lpstr>Cast et spécialisation</vt:lpstr>
      <vt:lpstr>Comment foreach fonctionne ?</vt:lpstr>
      <vt:lpstr>IEnumerable</vt:lpstr>
      <vt:lpstr>IEnumerator</vt:lpstr>
      <vt:lpstr>foreach n’est qu’un sucre syntaxique</vt:lpstr>
      <vt:lpstr>Iterator pattern (UML)</vt:lpstr>
      <vt:lpstr>L’héritage</vt:lpstr>
      <vt:lpstr>Inheritance as subtyping</vt:lpstr>
      <vt:lpstr>Exemple d’utilisation de l’héritage</vt:lpstr>
      <vt:lpstr>Une classe de base</vt:lpstr>
      <vt:lpstr>Animal</vt:lpstr>
      <vt:lpstr>Les oiseaux meurent aussi…</vt:lpstr>
      <vt:lpstr>Tous les Animaux se mettent à jour</vt:lpstr>
      <vt:lpstr>Update() all animals…</vt:lpstr>
      <vt:lpstr>Animal.Update()</vt:lpstr>
      <vt:lpstr>Virtual / Override</vt:lpstr>
      <vt:lpstr>Redéfinition de Méthodes</vt:lpstr>
      <vt:lpstr>Abstract / Override</vt:lpstr>
      <vt:lpstr>Et si Animal.Update() en avait ?</vt:lpstr>
      <vt:lpstr>Héritage et réutilisation de code</vt:lpstr>
      <vt:lpstr>Héritage simple et multiple</vt:lpstr>
      <vt:lpstr>Spécialisation et Composition</vt:lpstr>
      <vt:lpstr>Pour conclure…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Abstractions</dc:title>
  <dc:creator>Olivier</dc:creator>
  <cp:lastModifiedBy>Olivier Spinelli</cp:lastModifiedBy>
  <cp:revision>101</cp:revision>
  <dcterms:created xsi:type="dcterms:W3CDTF">2014-10-06T12:06:52Z</dcterms:created>
  <dcterms:modified xsi:type="dcterms:W3CDTF">2016-01-26T14:34:45Z</dcterms:modified>
</cp:coreProperties>
</file>