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6" r:id="rId5"/>
    <p:sldId id="267" r:id="rId6"/>
    <p:sldId id="280" r:id="rId7"/>
    <p:sldId id="269" r:id="rId8"/>
    <p:sldId id="274" r:id="rId9"/>
    <p:sldId id="275" r:id="rId10"/>
    <p:sldId id="286" r:id="rId11"/>
    <p:sldId id="276" r:id="rId12"/>
    <p:sldId id="259" r:id="rId13"/>
    <p:sldId id="278" r:id="rId14"/>
    <p:sldId id="288" r:id="rId15"/>
    <p:sldId id="284" r:id="rId16"/>
    <p:sldId id="285" r:id="rId17"/>
    <p:sldId id="281" r:id="rId18"/>
    <p:sldId id="289" r:id="rId19"/>
    <p:sldId id="279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an-Loup" initials="J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0000FF"/>
    <a:srgbClr val="581769"/>
    <a:srgbClr val="3F3F3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1357" autoAdjust="0"/>
  </p:normalViewPr>
  <p:slideViewPr>
    <p:cSldViewPr>
      <p:cViewPr varScale="1">
        <p:scale>
          <a:sx n="92" d="100"/>
          <a:sy n="92" d="100"/>
        </p:scale>
        <p:origin x="8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349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95266-5BA0-484D-BA64-D0DBF1027505}" type="datetimeFigureOut">
              <a:rPr lang="fr-FR" smtClean="0"/>
              <a:pPr/>
              <a:t>29/11/2016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D9F89-BBA0-4054-B7AA-460A9673B0E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7573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9C46F-A922-4D8E-AF24-CABBECD76FF5}" type="datetimeFigureOut">
              <a:rPr lang="fr-FR" smtClean="0"/>
              <a:pPr/>
              <a:t>29/11/2016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0FA32-3513-4903-BBAD-39AA50FC117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9805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728192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4400" baseline="0">
                <a:solidFill>
                  <a:srgbClr val="2C2C2C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4077072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00A93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0423" y="548680"/>
            <a:ext cx="3543154" cy="148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86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188640"/>
            <a:ext cx="8352928" cy="9036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2C2C2C"/>
                </a:solidFill>
              </a:defRPr>
            </a:lvl1pPr>
          </a:lstStyle>
          <a:p>
            <a:r>
              <a:rPr lang="en-US" dirty="0"/>
              <a:t>Master title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95536" y="1412777"/>
            <a:ext cx="8424936" cy="496897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2C2C2C"/>
                </a:solidFill>
              </a:defRPr>
            </a:lvl1pPr>
            <a:lvl2pPr>
              <a:defRPr sz="2800">
                <a:solidFill>
                  <a:srgbClr val="2C2C2C"/>
                </a:solidFill>
              </a:defRPr>
            </a:lvl2pPr>
            <a:lvl3pPr>
              <a:defRPr sz="2600">
                <a:solidFill>
                  <a:srgbClr val="2C2C2C"/>
                </a:solidFill>
              </a:defRPr>
            </a:lvl3pPr>
            <a:lvl4pPr>
              <a:defRPr sz="2400">
                <a:solidFill>
                  <a:srgbClr val="2C2C2C"/>
                </a:solidFill>
              </a:defRPr>
            </a:lvl4pPr>
            <a:lvl5pPr>
              <a:defRPr sz="2000">
                <a:solidFill>
                  <a:srgbClr val="2C2C2C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70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24" y="188640"/>
            <a:ext cx="8532948" cy="83162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C2C2C"/>
                </a:solidFill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87524" y="1278881"/>
            <a:ext cx="4140460" cy="50304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C2C2C"/>
                </a:solidFill>
              </a:defRPr>
            </a:lvl1pPr>
            <a:lvl2pPr>
              <a:defRPr sz="2400">
                <a:solidFill>
                  <a:srgbClr val="2C2C2C"/>
                </a:solidFill>
              </a:defRPr>
            </a:lvl2pPr>
            <a:lvl3pPr>
              <a:defRPr sz="2400">
                <a:solidFill>
                  <a:srgbClr val="2C2C2C"/>
                </a:solidFill>
              </a:defRPr>
            </a:lvl3pPr>
            <a:lvl4pPr>
              <a:defRPr sz="2400">
                <a:solidFill>
                  <a:srgbClr val="2C2C2C"/>
                </a:solidFill>
              </a:defRPr>
            </a:lvl4pPr>
            <a:lvl5pPr>
              <a:defRPr sz="2400">
                <a:solidFill>
                  <a:srgbClr val="2C2C2C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716016" y="1268760"/>
            <a:ext cx="4104456" cy="50304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C2C2C"/>
                </a:solidFill>
              </a:defRPr>
            </a:lvl1pPr>
            <a:lvl2pPr>
              <a:defRPr sz="2400">
                <a:solidFill>
                  <a:srgbClr val="2C2C2C"/>
                </a:solidFill>
              </a:defRPr>
            </a:lvl2pPr>
            <a:lvl3pPr>
              <a:defRPr sz="2400">
                <a:solidFill>
                  <a:srgbClr val="2C2C2C"/>
                </a:solidFill>
              </a:defRPr>
            </a:lvl3pPr>
            <a:lvl4pPr>
              <a:defRPr sz="2400">
                <a:solidFill>
                  <a:srgbClr val="2C2C2C"/>
                </a:solidFill>
              </a:defRPr>
            </a:lvl4pPr>
            <a:lvl5pPr>
              <a:defRPr sz="2400">
                <a:solidFill>
                  <a:srgbClr val="2C2C2C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183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5764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8000">
              <a:schemeClr val="bg1">
                <a:tint val="80000"/>
                <a:satMod val="250000"/>
              </a:schemeClr>
            </a:gs>
            <a:gs pos="86000">
              <a:schemeClr val="bg1">
                <a:tint val="90000"/>
                <a:shade val="90000"/>
                <a:satMod val="200000"/>
                <a:alpha val="73000"/>
                <a:lumMod val="55000"/>
                <a:lumOff val="45000"/>
              </a:schemeClr>
            </a:gs>
            <a:gs pos="100000">
              <a:schemeClr val="bg1">
                <a:tint val="90000"/>
                <a:shade val="70000"/>
                <a:satMod val="250000"/>
                <a:lumMod val="71000"/>
                <a:lumOff val="29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19872" y="6525343"/>
            <a:ext cx="4680520" cy="29000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fr-BE" dirty="0"/>
          </a:p>
        </p:txBody>
      </p:sp>
      <p:pic>
        <p:nvPicPr>
          <p:cNvPr id="4098" name="Picture 2" descr="D:\Dropbox\InvDoc\3. Communication\Logo\gimmick_1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6450224"/>
            <a:ext cx="380044" cy="38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Dropbox\InvDoc\3. Communication\Logo\gimmick_100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6450224"/>
            <a:ext cx="380044" cy="38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92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hf hdr="0" ft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rgbClr val="581769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4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179512" y="6525344"/>
            <a:ext cx="2448272" cy="290005"/>
          </a:xfrm>
          <a:prstGeom prst="rect">
            <a:avLst/>
          </a:prstGeom>
        </p:spPr>
        <p:txBody>
          <a:bodyPr/>
          <a:lstStyle/>
          <a:p>
            <a:fld id="{24C52E2D-1284-48C8-AE2A-78BF1F35A609}" type="datetime1">
              <a:rPr lang="fr-FR" smtClean="0"/>
              <a:pPr/>
              <a:t>29/11/2016</a:t>
            </a:fld>
            <a:r>
              <a:rPr lang="fr-FR"/>
              <a:t> </a:t>
            </a:r>
            <a:r>
              <a:rPr lang="fr-FR" sz="700"/>
              <a:t>– © Intech’Info &amp; Invenietis</a:t>
            </a:r>
            <a:endParaRPr lang="fr-BE" sz="7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Synthèse et I/O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Sortir en beauté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883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L’interface </a:t>
            </a:r>
            <a:r>
              <a:rPr lang="fr-FR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IDisposable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05780" y="954588"/>
            <a:ext cx="853244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indent="-342000">
              <a:buFont typeface="Courier New" pitchFamily="49" charset="0"/>
              <a:buChar char="o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Un sucre syntaxique : </a:t>
            </a:r>
            <a:r>
              <a:rPr lang="fr-FR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endParaRPr lang="fr-FR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endParaRPr lang="fr-FR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TextWriter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StreamWriter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@"D:\test.txt"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 )</a:t>
            </a:r>
          </a:p>
          <a:p>
            <a:pPr lvl="1"/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tw.Write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fr-F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fr-F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pPr lvl="1"/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sz="16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342000" indent="-342000">
              <a:buFont typeface="Courier New" pitchFamily="49" charset="0"/>
              <a:buChar char="o"/>
            </a:pPr>
            <a:endParaRPr lang="fr-FR" sz="20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342000" indent="-342000">
              <a:buFont typeface="Courier New" pitchFamily="49" charset="0"/>
              <a:buChar char="o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Ce que le compilateur traduit en :</a:t>
            </a:r>
          </a:p>
          <a:p>
            <a:pPr marL="342000" indent="-342000">
              <a:buFont typeface="Courier New" pitchFamily="49" charset="0"/>
              <a:buChar char="o"/>
            </a:pPr>
            <a:endParaRPr lang="fr-FR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lvl="1"/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TextWriter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StreamWriter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@"D:\test.txt"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pPr lvl="1"/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tw.Write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fr-FR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fr-F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pPr lvl="1"/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lvl="1"/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finally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tw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tw.Dispose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lvl="1"/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5591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95612" y="3347059"/>
            <a:ext cx="8406680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lines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@"D:\Test.txt"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fr-F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IEnumerator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e =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lines.GetEnumerator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)</a:t>
            </a:r>
          </a:p>
          <a:p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e.MoveNext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)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 =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e.Current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line );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 sur </a:t>
            </a:r>
            <a:r>
              <a:rPr lang="fr-FR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IEnumerator</a:t>
            </a:r>
            <a:r>
              <a:rPr lang="fr-FR" dirty="0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&lt;T&gt;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2"/>
          </p:nvPr>
        </p:nvSpPr>
        <p:spPr>
          <a:xfrm>
            <a:off x="251520" y="1268761"/>
            <a:ext cx="8640960" cy="930116"/>
          </a:xfrm>
        </p:spPr>
        <p:txBody>
          <a:bodyPr/>
          <a:lstStyle/>
          <a:p>
            <a:r>
              <a:rPr lang="fr-FR" sz="2600" dirty="0"/>
              <a:t>Fact: </a:t>
            </a:r>
            <a:r>
              <a:rPr lang="fr-FR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IEnumerator</a:t>
            </a:r>
            <a:r>
              <a:rPr lang="fr-FR" sz="2600" dirty="0"/>
              <a:t> étend </a:t>
            </a:r>
            <a:r>
              <a:rPr lang="fr-FR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IDisposable</a:t>
            </a:r>
            <a:endParaRPr lang="fr-FR" sz="2600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sz="2600" dirty="0"/>
              <a:t>Le compilateur traduit donc </a:t>
            </a:r>
            <a:r>
              <a:rPr lang="fr-FR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fr-FR" sz="2600" dirty="0"/>
              <a:t> comme ceci :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15631" y="2260952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lines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@"D:\Test.txt"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fr-F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lines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line );</a:t>
            </a:r>
          </a:p>
        </p:txBody>
      </p:sp>
      <p:sp>
        <p:nvSpPr>
          <p:cNvPr id="11" name="Flèche droite à entaille 10"/>
          <p:cNvSpPr/>
          <p:nvPr/>
        </p:nvSpPr>
        <p:spPr>
          <a:xfrm rot="5400000">
            <a:off x="3621099" y="2982155"/>
            <a:ext cx="389634" cy="216024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11560" y="3347059"/>
            <a:ext cx="6633864" cy="31085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lines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@"D:\Test.txt"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e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lines.GetEnumerator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e.MoveNext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e.Current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line 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e !=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e.Dispose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classe 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Stream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59532" y="1268760"/>
            <a:ext cx="8424936" cy="4896544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Les </a:t>
            </a:r>
            <a:r>
              <a:rPr lang="fr-FR" sz="26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StreamReader</a:t>
            </a:r>
            <a:r>
              <a:rPr lang="fr-FR" dirty="0"/>
              <a:t> et </a:t>
            </a:r>
            <a:r>
              <a:rPr lang="fr-FR" sz="26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StreamWriter</a:t>
            </a:r>
            <a:r>
              <a:rPr lang="fr-FR" dirty="0"/>
              <a:t> adaptent, « </a:t>
            </a:r>
            <a:r>
              <a:rPr lang="fr-FR" dirty="0" err="1"/>
              <a:t>wrappent</a:t>
            </a:r>
            <a:r>
              <a:rPr lang="fr-FR" dirty="0"/>
              <a:t> », un </a:t>
            </a:r>
            <a:r>
              <a:rPr lang="fr-FR" sz="26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Stream</a:t>
            </a:r>
          </a:p>
          <a:p>
            <a:r>
              <a:rPr lang="fr-FR" dirty="0"/>
              <a:t>La classe abstraite </a:t>
            </a:r>
            <a:r>
              <a:rPr lang="fr-FR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Stream </a:t>
            </a:r>
            <a:r>
              <a:rPr lang="fr-FR" dirty="0"/>
              <a:t>est responsable de la manipulation bas niveau : elle gère des </a:t>
            </a:r>
            <a:r>
              <a:rPr lang="fr-FR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fr-FR" dirty="0"/>
              <a:t>s</a:t>
            </a:r>
          </a:p>
          <a:p>
            <a:endParaRPr lang="fr-FR" dirty="0"/>
          </a:p>
          <a:p>
            <a:r>
              <a:rPr lang="fr-FR" dirty="0"/>
              <a:t>Deux types d’implémentations :</a:t>
            </a:r>
          </a:p>
          <a:p>
            <a:pPr lvl="1"/>
            <a:r>
              <a:rPr lang="fr-FR" sz="2400" dirty="0"/>
              <a:t>Implémentations finales</a:t>
            </a:r>
          </a:p>
          <a:p>
            <a:pPr lvl="2"/>
            <a:r>
              <a:rPr lang="fr-FR" sz="2200" dirty="0" err="1">
                <a:solidFill>
                  <a:srgbClr val="2B91AF"/>
                </a:solidFill>
                <a:latin typeface="Consolas" panose="020B0609020204030204" pitchFamily="49" charset="0"/>
                <a:cs typeface="Consolas" pitchFamily="49" charset="0"/>
              </a:rPr>
              <a:t>FileStream</a:t>
            </a:r>
            <a:r>
              <a:rPr lang="fr-FR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22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NetworkStream</a:t>
            </a:r>
            <a:r>
              <a:rPr lang="fr-FR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22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MemoryStream</a:t>
            </a:r>
            <a:r>
              <a:rPr lang="fr-FR" sz="22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lvl="1"/>
            <a:r>
              <a:rPr lang="fr-FR" sz="2400" dirty="0"/>
              <a:t>Décorateurs</a:t>
            </a:r>
          </a:p>
          <a:p>
            <a:pPr lvl="2"/>
            <a:r>
              <a:rPr lang="fr-FR" sz="22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GZipStream</a:t>
            </a:r>
            <a:r>
              <a:rPr lang="fr-FR" sz="2200" dirty="0"/>
              <a:t>, </a:t>
            </a:r>
            <a:r>
              <a:rPr lang="fr-FR" sz="22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CryptoStream</a:t>
            </a:r>
            <a:r>
              <a:rPr lang="fr-FR" sz="2200" dirty="0"/>
              <a:t>… </a:t>
            </a:r>
          </a:p>
          <a:p>
            <a:pPr lvl="2"/>
            <a:r>
              <a:rPr lang="fr-FR" sz="2400" dirty="0"/>
              <a:t>Ils ajoutent des fonctionnalités (chiffrement, compression…)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5503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Utilisation de la classe </a:t>
            </a:r>
            <a:r>
              <a:rPr lang="fr-FR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Stream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23528" y="1124744"/>
            <a:ext cx="8424936" cy="1152127"/>
          </a:xfrm>
        </p:spPr>
        <p:txBody>
          <a:bodyPr/>
          <a:lstStyle/>
          <a:p>
            <a:r>
              <a:rPr lang="fr-FR" sz="2800" dirty="0"/>
              <a:t>Un premier exemple simple : écriture d’une chaine de caractères dans un fichier en UTF8 </a:t>
            </a:r>
          </a:p>
        </p:txBody>
      </p:sp>
      <p:sp>
        <p:nvSpPr>
          <p:cNvPr id="9" name="Rectangle 8"/>
          <p:cNvSpPr/>
          <p:nvPr/>
        </p:nvSpPr>
        <p:spPr>
          <a:xfrm>
            <a:off x="566682" y="2060847"/>
            <a:ext cx="793862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Stream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stream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.OpenWrite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"D:\test.txt"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 )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TextWriter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StreamWriter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stream,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Encoding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.UTF8 ) )</a:t>
            </a:r>
          </a:p>
          <a:p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tw.Write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fr-F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fr-F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sz="1600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95536" y="3645024"/>
            <a:ext cx="8424936" cy="1152127"/>
          </a:xfrm>
          <a:prstGeom prst="rect">
            <a:avLst/>
          </a:prstGeom>
        </p:spPr>
        <p:txBody>
          <a:bodyPr/>
          <a:lstStyle/>
          <a:p>
            <a: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fr-FR" sz="2800" dirty="0">
                <a:solidFill>
                  <a:srgbClr val="2C2C2C"/>
                </a:solidFill>
                <a:latin typeface="+mj-lt"/>
              </a:rPr>
              <a:t>Un exemple plus complexe : écriture d’une chaine de caractères zippée dans un fichier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6682" y="4595644"/>
            <a:ext cx="85689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Stream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stream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.OpenWrite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@"D:\test.txt"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)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Stream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gzip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GZipStream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(stream,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CompressionMode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.Compress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)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TextWriter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StreamWriter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gzip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Encoding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.UTF8 ) )</a:t>
            </a:r>
          </a:p>
          <a:p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tw.Write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fr-F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fr-F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975503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Stream</a:t>
            </a:r>
            <a:r>
              <a:rPr lang="fr-FR" dirty="0" err="1"/>
              <a:t>s</a:t>
            </a:r>
            <a:r>
              <a:rPr lang="fr-FR" dirty="0"/>
              <a:t> au </a:t>
            </a:r>
            <a:r>
              <a:rPr lang="fr-FR" dirty="0" err="1"/>
              <a:t>runtime</a:t>
            </a:r>
            <a:endParaRPr lang="en-US" dirty="0"/>
          </a:p>
        </p:txBody>
      </p:sp>
      <p:pic>
        <p:nvPicPr>
          <p:cNvPr id="1026" name="Picture 2" descr="C:\Users\Antoine\Desktop\StreamSequence.png"/>
          <p:cNvPicPr>
            <a:picLocks noChangeAspect="1" noChangeArrowheads="1"/>
          </p:cNvPicPr>
          <p:nvPr/>
        </p:nvPicPr>
        <p:blipFill>
          <a:blip r:embed="rId2" cstate="print"/>
          <a:srcRect l="2367" r="1049"/>
          <a:stretch>
            <a:fillRect/>
          </a:stretch>
        </p:blipFill>
        <p:spPr bwMode="auto">
          <a:xfrm>
            <a:off x="30717" y="1762125"/>
            <a:ext cx="9082566" cy="35390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5503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20888"/>
            <a:ext cx="7047619" cy="323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Quelques patterns autour de </a:t>
            </a:r>
            <a:r>
              <a:rPr lang="fr-FR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Stream</a:t>
            </a:r>
            <a:endParaRPr lang="en-US" dirty="0">
              <a:solidFill>
                <a:srgbClr val="2B91A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2"/>
          </p:nvPr>
        </p:nvSpPr>
        <p:spPr>
          <a:xfrm>
            <a:off x="395536" y="1412777"/>
            <a:ext cx="8424936" cy="864095"/>
          </a:xfrm>
        </p:spPr>
        <p:txBody>
          <a:bodyPr/>
          <a:lstStyle/>
          <a:p>
            <a:r>
              <a:rPr lang="fr-FR" dirty="0" err="1"/>
              <a:t>Decorator</a:t>
            </a:r>
            <a:r>
              <a:rPr lang="fr-FR" dirty="0"/>
              <a:t> Pattern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3995936" y="4797152"/>
            <a:ext cx="936104" cy="504056"/>
          </a:xfrm>
          <a:prstGeom prst="cloudCallout">
            <a:avLst>
              <a:gd name="adj1" fmla="val -13254"/>
              <a:gd name="adj2" fmla="val -829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Hérite</a:t>
            </a:r>
            <a:endParaRPr lang="en-US" sz="1200" dirty="0"/>
          </a:p>
        </p:txBody>
      </p:sp>
      <p:sp>
        <p:nvSpPr>
          <p:cNvPr id="7" name="Cloud Callout 6"/>
          <p:cNvSpPr/>
          <p:nvPr/>
        </p:nvSpPr>
        <p:spPr>
          <a:xfrm>
            <a:off x="6588224" y="2168860"/>
            <a:ext cx="1080120" cy="504056"/>
          </a:xfrm>
          <a:prstGeom prst="cloudCallout">
            <a:avLst>
              <a:gd name="adj1" fmla="val -8539"/>
              <a:gd name="adj2" fmla="val 937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Utilise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75503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Quelques patterns autour de </a:t>
            </a:r>
            <a:r>
              <a:rPr lang="fr-FR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Stream</a:t>
            </a:r>
            <a:endParaRPr lang="en-US" dirty="0">
              <a:solidFill>
                <a:srgbClr val="2B91A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2"/>
          </p:nvPr>
        </p:nvSpPr>
        <p:spPr>
          <a:xfrm>
            <a:off x="395536" y="1412777"/>
            <a:ext cx="8424936" cy="864095"/>
          </a:xfrm>
        </p:spPr>
        <p:txBody>
          <a:bodyPr/>
          <a:lstStyle/>
          <a:p>
            <a:r>
              <a:rPr lang="fr-FR" dirty="0"/>
              <a:t>Adapter Pattern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09" y="2060848"/>
            <a:ext cx="7352381" cy="4161905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2771800" y="4869160"/>
            <a:ext cx="1080120" cy="504056"/>
          </a:xfrm>
          <a:prstGeom prst="cloudCallout">
            <a:avLst>
              <a:gd name="adj1" fmla="val 122096"/>
              <a:gd name="adj2" fmla="val 62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Utilise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75503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903635"/>
          </a:xfrm>
        </p:spPr>
        <p:txBody>
          <a:bodyPr>
            <a:normAutofit fontScale="90000"/>
          </a:bodyPr>
          <a:lstStyle/>
          <a:p>
            <a:r>
              <a:rPr lang="fr-FR" dirty="0"/>
              <a:t>Autre solution : </a:t>
            </a:r>
            <a:r>
              <a:rPr lang="fr-FR" dirty="0" err="1">
                <a:solidFill>
                  <a:srgbClr val="2B91AF"/>
                </a:solidFill>
              </a:rPr>
              <a:t>BinaryReader</a:t>
            </a:r>
            <a:r>
              <a:rPr lang="fr-FR" dirty="0"/>
              <a:t> / </a:t>
            </a:r>
            <a:r>
              <a:rPr lang="fr-FR" dirty="0" err="1">
                <a:solidFill>
                  <a:srgbClr val="2B91AF"/>
                </a:solidFill>
              </a:rPr>
              <a:t>BinaryWriter</a:t>
            </a:r>
            <a:endParaRPr lang="fr-FR" dirty="0">
              <a:solidFill>
                <a:srgbClr val="2B91AF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2"/>
          </p:nvPr>
        </p:nvSpPr>
        <p:spPr>
          <a:xfrm>
            <a:off x="251520" y="1124744"/>
            <a:ext cx="8424936" cy="2952328"/>
          </a:xfrm>
        </p:spPr>
        <p:txBody>
          <a:bodyPr/>
          <a:lstStyle/>
          <a:p>
            <a:r>
              <a:rPr lang="fr-FR" sz="2000" dirty="0"/>
              <a:t>Il existe une alternative aux </a:t>
            </a:r>
            <a:r>
              <a:rPr lang="fr-FR" sz="20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TextReader</a:t>
            </a:r>
            <a:r>
              <a:rPr lang="fr-FR" sz="2000" dirty="0"/>
              <a:t> et </a:t>
            </a:r>
            <a:r>
              <a:rPr lang="fr-FR" sz="20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TextWriter</a:t>
            </a:r>
            <a:r>
              <a:rPr lang="fr-FR" sz="2000" dirty="0"/>
              <a:t> : le </a:t>
            </a:r>
            <a:r>
              <a:rPr lang="fr-FR" sz="20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BinaryReader</a:t>
            </a:r>
            <a:r>
              <a:rPr lang="fr-FR" sz="2000" dirty="0"/>
              <a:t> et le </a:t>
            </a:r>
            <a:r>
              <a:rPr lang="fr-FR" sz="20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BinaryWriter</a:t>
            </a:r>
            <a:endParaRPr lang="fr-FR" sz="2000" dirty="0">
              <a:solidFill>
                <a:srgbClr val="2B91A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fr-FR" sz="2000" dirty="0"/>
              <a:t>Ces deux classes permettent de lire / écrire de nombreux types de base dans un </a:t>
            </a:r>
            <a:r>
              <a:rPr lang="fr-FR" sz="20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Stream</a:t>
            </a:r>
            <a:r>
              <a:rPr lang="fr-FR" sz="2000" dirty="0"/>
              <a:t> (chaines de caractères, entiers, flottants, booléens…)</a:t>
            </a:r>
          </a:p>
          <a:p>
            <a:endParaRPr lang="fr-FR" sz="2000" dirty="0"/>
          </a:p>
          <a:p>
            <a:r>
              <a:rPr lang="fr-FR" sz="2000" dirty="0"/>
              <a:t>Exemple :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560" y="3573016"/>
            <a:ext cx="810039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Stream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stream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.OpenWrite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@"D:\test.txt"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 )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BinaryWriter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BinaryWriter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stream,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Encoding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.UTF8 ) )</a:t>
            </a:r>
          </a:p>
          <a:p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bw.Write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( 12 );</a:t>
            </a:r>
          </a:p>
          <a:p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Stream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stream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.OpenRead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@"D:\test.txt"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 )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BinaryReader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BinaryReader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stream,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Encoding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.UTF8 ) )</a:t>
            </a:r>
          </a:p>
          <a:p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 = br.ReadInt32();</a:t>
            </a:r>
          </a:p>
          <a:p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.That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value, </a:t>
            </a:r>
            <a:r>
              <a:rPr lang="fr-F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Is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.EqualTo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( 12 ) );</a:t>
            </a:r>
          </a:p>
          <a:p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Encoding</a:t>
            </a:r>
            <a:r>
              <a:rPr lang="fr-FR" dirty="0"/>
              <a:t> des chaînes de caractères…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95536" y="1412777"/>
            <a:ext cx="8424936" cy="2952327"/>
          </a:xfrm>
        </p:spPr>
        <p:txBody>
          <a:bodyPr/>
          <a:lstStyle/>
          <a:p>
            <a:r>
              <a:rPr lang="fr-FR" dirty="0"/>
              <a:t>Ou le cauchemar de certains…</a:t>
            </a:r>
          </a:p>
          <a:p>
            <a:r>
              <a:rPr lang="fr-FR" dirty="0"/>
              <a:t>Ce n’est pourtant pas compliqué !</a:t>
            </a:r>
          </a:p>
          <a:p>
            <a:endParaRPr lang="fr-FR" dirty="0"/>
          </a:p>
          <a:p>
            <a:r>
              <a:rPr lang="fr-FR" dirty="0"/>
              <a:t>L’</a:t>
            </a:r>
            <a:r>
              <a:rPr lang="fr-FR" dirty="0" err="1"/>
              <a:t>encoding</a:t>
            </a:r>
            <a:r>
              <a:rPr lang="fr-FR" dirty="0"/>
              <a:t> est ce qui permet de transformer/représenter une chaîne de caractères en octets et vice-versa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84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 suivre…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dirty="0"/>
              <a:t>La sérialisation mettra en œuvre des </a:t>
            </a:r>
            <a:r>
              <a:rPr lang="fr-FR" dirty="0" err="1"/>
              <a:t>Streams</a:t>
            </a:r>
            <a:r>
              <a:rPr lang="fr-FR" dirty="0"/>
              <a:t>…</a:t>
            </a:r>
          </a:p>
          <a:p>
            <a:r>
              <a:rPr lang="fr-FR" dirty="0"/>
              <a:t>…et les </a:t>
            </a:r>
            <a:r>
              <a:rPr lang="fr-FR" dirty="0" err="1"/>
              <a:t>BinaryReader</a:t>
            </a:r>
            <a:r>
              <a:rPr lang="fr-FR" dirty="0"/>
              <a:t> et </a:t>
            </a:r>
            <a:r>
              <a:rPr lang="fr-FR" dirty="0" err="1"/>
              <a:t>BinaryWriter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550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I/O que vous maitrisez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95536" y="1412777"/>
            <a:ext cx="8424936" cy="1296143"/>
          </a:xfrm>
        </p:spPr>
        <p:txBody>
          <a:bodyPr>
            <a:normAutofit/>
          </a:bodyPr>
          <a:lstStyle/>
          <a:p>
            <a:r>
              <a:rPr lang="fr-FR" dirty="0"/>
              <a:t>Ecrire des caractères sur la sortie standard</a:t>
            </a:r>
          </a:p>
          <a:p>
            <a:r>
              <a:rPr lang="fr-FR" dirty="0"/>
              <a:t>Lire des caractères sur l’entrée standard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560" y="3501008"/>
            <a:ext cx="8352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"Saisissez un texte :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fr-FR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"Texte saisi : {0}"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.ReadKey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550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I/O que vous ne maitrisez pas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95536" y="1412777"/>
            <a:ext cx="8424936" cy="3456383"/>
          </a:xfrm>
        </p:spPr>
        <p:txBody>
          <a:bodyPr>
            <a:normAutofit/>
          </a:bodyPr>
          <a:lstStyle/>
          <a:p>
            <a:r>
              <a:rPr lang="fr-FR" dirty="0"/>
              <a:t>Le File System</a:t>
            </a:r>
          </a:p>
          <a:p>
            <a:r>
              <a:rPr lang="fr-FR" dirty="0"/>
              <a:t>La mémoire</a:t>
            </a:r>
          </a:p>
          <a:p>
            <a:r>
              <a:rPr lang="fr-FR" dirty="0"/>
              <a:t>Le réseau</a:t>
            </a:r>
          </a:p>
          <a:p>
            <a:r>
              <a:rPr lang="fr-FR" dirty="0"/>
              <a:t>(et bien d’autres que nous n’aborderons pas ici)</a:t>
            </a:r>
          </a:p>
        </p:txBody>
      </p:sp>
    </p:spTree>
    <p:extLst>
      <p:ext uri="{BB962C8B-B14F-4D97-AF65-F5344CB8AC3E}">
        <p14:creationId xmlns:p14="http://schemas.microsoft.com/office/powerpoint/2010/main" val="197550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API simple d’écriture de fichiers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79512" y="1124744"/>
            <a:ext cx="8784976" cy="5184576"/>
          </a:xfrm>
        </p:spPr>
        <p:txBody>
          <a:bodyPr>
            <a:normAutofit/>
          </a:bodyPr>
          <a:lstStyle/>
          <a:p>
            <a:pPr marL="342000" indent="-342000"/>
            <a:r>
              <a:rPr lang="fr-FR" dirty="0"/>
              <a:t>Créer ou remplacer un fichier</a:t>
            </a:r>
          </a:p>
          <a:p>
            <a:pPr marL="742050" lvl="1" indent="-342000"/>
            <a:r>
              <a:rPr lang="fr-FR" sz="2400" dirty="0"/>
              <a:t>Ecrire une chaine de caractères</a:t>
            </a:r>
          </a:p>
          <a:p>
            <a:pPr marL="0" indent="0">
              <a:buNone/>
            </a:pPr>
            <a:r>
              <a:rPr lang="fr-F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.WriteAllText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path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"string to </a:t>
            </a:r>
            <a:r>
              <a:rPr lang="fr-FR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write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pPr marL="742050" lvl="1" indent="-342000"/>
            <a:r>
              <a:rPr lang="fr-FR" sz="2400" dirty="0"/>
              <a:t>Ecrire des lignes</a:t>
            </a:r>
          </a:p>
          <a:p>
            <a:pPr marL="0" indent="0">
              <a:buNone/>
            </a:pPr>
            <a:r>
              <a:rPr lang="fr-F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.WriteAllLines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path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"line1"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"line2"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);</a:t>
            </a:r>
          </a:p>
          <a:p>
            <a:pPr marL="0" indent="0">
              <a:buNone/>
            </a:pP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342000" indent="-342000"/>
            <a:r>
              <a:rPr lang="fr-FR" dirty="0"/>
              <a:t>Créer ou ajouter à la fin d’un fichier existant</a:t>
            </a:r>
          </a:p>
          <a:p>
            <a:pPr marL="742050" lvl="1" indent="-342000"/>
            <a:r>
              <a:rPr lang="fr-FR" sz="2400" dirty="0"/>
              <a:t>Ajouter une chaine de caractères</a:t>
            </a:r>
          </a:p>
          <a:p>
            <a:pPr marL="342000" indent="-342000">
              <a:buNone/>
            </a:pPr>
            <a:r>
              <a:rPr lang="fr-F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.AppendAllText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path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"string to append"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pPr marL="742050" lvl="1" indent="-342000"/>
            <a:r>
              <a:rPr lang="fr-FR" sz="2400" dirty="0"/>
              <a:t>Ajouter des lignes</a:t>
            </a:r>
            <a:endParaRPr lang="fr-FR" dirty="0"/>
          </a:p>
          <a:p>
            <a:pPr marL="342000" indent="-342000">
              <a:buNone/>
            </a:pPr>
            <a:r>
              <a:rPr lang="fr-F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.AppendAllLines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path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"line1"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"line2"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);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97550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API simple de lecture de fichiers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79512" y="1412776"/>
            <a:ext cx="8784976" cy="4968552"/>
          </a:xfrm>
        </p:spPr>
        <p:txBody>
          <a:bodyPr>
            <a:normAutofit lnSpcReduction="10000"/>
          </a:bodyPr>
          <a:lstStyle/>
          <a:p>
            <a:pPr marL="0" indent="-342000"/>
            <a:r>
              <a:rPr lang="fr-FR" dirty="0"/>
              <a:t>Lire tout le contenu d’un fichier</a:t>
            </a:r>
          </a:p>
          <a:p>
            <a:pPr marL="0" indent="-342000">
              <a:buNone/>
            </a:pPr>
            <a:endParaRPr lang="fr-FR" sz="20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-342000">
              <a:buNone/>
            </a:pP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string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fr-F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.ReadAllText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sz="2000" dirty="0" err="1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path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pPr marL="0" indent="-342000">
              <a:buNone/>
            </a:pP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-342000"/>
            <a:r>
              <a:rPr lang="fr-FR" dirty="0"/>
              <a:t>Lire toutes les lignes d’un fichier</a:t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string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lines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fr-F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.ReadAllLines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sz="2000" dirty="0" err="1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path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pPr marL="0" indent="-342000"/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342000" indent="-342000"/>
            <a:r>
              <a:rPr lang="fr-FR" dirty="0"/>
              <a:t>Une autre façon de lire les lignes…</a:t>
            </a:r>
          </a:p>
          <a:p>
            <a:pPr marL="742050" lvl="1" indent="-342000"/>
            <a:r>
              <a:rPr lang="fr-FR" sz="2600" dirty="0"/>
              <a:t>… elles ne seront lues que si vous en avez besoin</a:t>
            </a:r>
          </a:p>
          <a:p>
            <a:pPr marL="0" indent="0">
              <a:buNone/>
            </a:pPr>
            <a:endParaRPr lang="fr-FR" sz="2000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fr-F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lines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fr-F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.ReadLines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sz="2000" dirty="0" err="1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path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1975503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903635"/>
          </a:xfrm>
        </p:spPr>
        <p:txBody>
          <a:bodyPr>
            <a:normAutofit fontScale="90000"/>
          </a:bodyPr>
          <a:lstStyle/>
          <a:p>
            <a:r>
              <a:rPr lang="fr-FR" dirty="0"/>
              <a:t>Une autre solution : </a:t>
            </a:r>
            <a:r>
              <a:rPr lang="fr-FR" dirty="0" err="1">
                <a:solidFill>
                  <a:srgbClr val="2B91AF"/>
                </a:solidFill>
              </a:rPr>
              <a:t>TextReader</a:t>
            </a:r>
            <a:r>
              <a:rPr lang="fr-FR" dirty="0"/>
              <a:t> / </a:t>
            </a:r>
            <a:r>
              <a:rPr lang="fr-FR" dirty="0" err="1">
                <a:solidFill>
                  <a:srgbClr val="2B91AF"/>
                </a:solidFill>
              </a:rPr>
              <a:t>TextWriter</a:t>
            </a:r>
            <a:endParaRPr lang="fr-FR" dirty="0">
              <a:solidFill>
                <a:srgbClr val="2B91AF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2"/>
          </p:nvPr>
        </p:nvSpPr>
        <p:spPr>
          <a:xfrm>
            <a:off x="395536" y="1092274"/>
            <a:ext cx="8424936" cy="2264718"/>
          </a:xfrm>
        </p:spPr>
        <p:txBody>
          <a:bodyPr/>
          <a:lstStyle/>
          <a:p>
            <a:r>
              <a:rPr lang="fr-FR" sz="2400" dirty="0"/>
              <a:t>Deux classes abstraites</a:t>
            </a:r>
          </a:p>
          <a:p>
            <a:r>
              <a:rPr lang="fr-FR" sz="2400" dirty="0"/>
              <a:t>Quatre implémentations standard</a:t>
            </a:r>
            <a:endParaRPr lang="fr-FR" dirty="0"/>
          </a:p>
          <a:p>
            <a:pPr lvl="1"/>
            <a:r>
              <a:rPr lang="fr-F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StreamReader</a:t>
            </a:r>
            <a:r>
              <a:rPr lang="fr-FR" sz="2000" dirty="0">
                <a:highlight>
                  <a:srgbClr val="FFFFFF"/>
                </a:highlight>
                <a:latin typeface="+mn-lt"/>
              </a:rPr>
              <a:t> / </a:t>
            </a:r>
            <a:r>
              <a:rPr lang="fr-F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StreamWriter</a:t>
            </a:r>
            <a:endParaRPr lang="fr-FR" sz="2000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lvl="1" indent="0">
              <a:buNone/>
            </a:pPr>
            <a:r>
              <a:rPr lang="fr-FR" sz="1800" dirty="0"/>
              <a:t>(pour lire depuis ou écrire dans un fichier, une socket, un pipe…)</a:t>
            </a:r>
          </a:p>
          <a:p>
            <a:pPr lvl="1"/>
            <a:r>
              <a:rPr lang="fr-F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StringReader</a:t>
            </a:r>
            <a:r>
              <a:rPr lang="fr-FR" sz="2000" dirty="0">
                <a:highlight>
                  <a:srgbClr val="FFFFFF"/>
                </a:highlight>
              </a:rPr>
              <a:t> / </a:t>
            </a:r>
            <a:r>
              <a:rPr lang="fr-F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StringWriter</a:t>
            </a:r>
            <a:endParaRPr lang="fr-FR" sz="2000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lvl="1" indent="0">
              <a:buNone/>
            </a:pPr>
            <a:r>
              <a:rPr lang="fr-FR" sz="1800" dirty="0"/>
              <a:t>(pour lire depuis ou créer une chaine de caractères)</a:t>
            </a:r>
            <a:endParaRPr lang="fr-FR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6294" y="3431562"/>
            <a:ext cx="6451412" cy="29961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>
                <a:solidFill>
                  <a:srgbClr val="2B91AF"/>
                </a:solidFill>
              </a:rPr>
              <a:t>TextReader</a:t>
            </a:r>
            <a:r>
              <a:rPr lang="fr-FR" dirty="0"/>
              <a:t> / 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TextWriter</a:t>
            </a:r>
            <a:r>
              <a:rPr lang="fr-FR" dirty="0"/>
              <a:t> : Exemple 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Espace réservé du contenu 3"/>
          <p:cNvSpPr>
            <a:spLocks noGrp="1"/>
          </p:cNvSpPr>
          <p:nvPr>
            <p:ph sz="quarter" idx="12"/>
          </p:nvPr>
        </p:nvSpPr>
        <p:spPr>
          <a:xfrm>
            <a:off x="467544" y="4725144"/>
            <a:ext cx="8532440" cy="1368152"/>
          </a:xfrm>
        </p:spPr>
        <p:txBody>
          <a:bodyPr/>
          <a:lstStyle/>
          <a:p>
            <a:pPr>
              <a:buNone/>
            </a:pPr>
            <a:r>
              <a:rPr lang="fr-FR" dirty="0"/>
              <a:t>Un petit problème ici :</a:t>
            </a:r>
          </a:p>
          <a:p>
            <a:pPr>
              <a:buNone/>
            </a:pPr>
            <a:r>
              <a:rPr lang="fr-FR" sz="2800" dirty="0"/>
              <a:t>Le fichier est-il bien fermé ? (en cas d’</a:t>
            </a:r>
            <a:r>
              <a:rPr lang="fr-FR" sz="2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fr-FR" sz="2800" dirty="0"/>
              <a:t> ?)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184" y="1462159"/>
            <a:ext cx="83968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TextWriter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StreamWriter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@"D:\Test.txt"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tw.WriteLine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"Coucou"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tw.Write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"Toto"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tw.Dispose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TextReader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StreamReader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@"D:\Test.txt"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tr.ReadToEnd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tr.Dispose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expected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fr-F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Format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"Coucou{0}Toto"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Environment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.NewLine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fr-F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.That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Is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.EqualTo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expected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 );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S’assurer qu’un fichier est bien fermé 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151620" y="1340768"/>
            <a:ext cx="68407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TextWriter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StreamWriter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@"D:\Test.txt"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tw.WriteLine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"Coucou"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tw.Write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"Toto"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finally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tw.Dispose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11560" y="4421430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indent="-342000">
              <a:buFont typeface="Courier New" pitchFamily="49" charset="0"/>
              <a:buChar char="o"/>
            </a:pPr>
            <a:r>
              <a:rPr lang="fr-FR" sz="2400" dirty="0">
                <a:solidFill>
                  <a:srgbClr val="2C2C2C"/>
                </a:solidFill>
                <a:latin typeface="+mj-lt"/>
              </a:rPr>
              <a:t>Il n’y a pas que les fichiers qui doivent être fermés</a:t>
            </a:r>
          </a:p>
          <a:p>
            <a:pPr marL="342000" indent="-342000">
              <a:buFont typeface="Courier New" pitchFamily="49" charset="0"/>
              <a:buChar char="o"/>
            </a:pPr>
            <a:r>
              <a:rPr lang="fr-FR" sz="2400" dirty="0">
                <a:solidFill>
                  <a:srgbClr val="2C2C2C"/>
                </a:solidFill>
                <a:latin typeface="+mj-lt"/>
              </a:rPr>
              <a:t>Toutes les ressources non managées doivent être </a:t>
            </a:r>
            <a:r>
              <a:rPr lang="fr-FR" sz="2400" i="1" dirty="0">
                <a:solidFill>
                  <a:srgbClr val="2C2C2C"/>
                </a:solidFill>
                <a:latin typeface="+mj-lt"/>
              </a:rPr>
              <a:t>relâchées</a:t>
            </a:r>
            <a:r>
              <a:rPr lang="fr-FR" sz="2400" dirty="0">
                <a:solidFill>
                  <a:srgbClr val="2C2C2C"/>
                </a:solidFill>
                <a:latin typeface="+mj-lt"/>
              </a:rPr>
              <a:t> (fichier, socket, connexion SQL, contrôle graphique…)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L’interface </a:t>
            </a:r>
            <a:r>
              <a:rPr lang="fr-FR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IDisposable</a:t>
            </a:r>
            <a:endParaRPr lang="fr-FR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95536" y="4063129"/>
            <a:ext cx="8424936" cy="2318621"/>
          </a:xfrm>
        </p:spPr>
        <p:txBody>
          <a:bodyPr/>
          <a:lstStyle/>
          <a:p>
            <a:r>
              <a:rPr lang="fr-FR" sz="2800" dirty="0"/>
              <a:t>Une seule méthode…</a:t>
            </a:r>
          </a:p>
          <a:p>
            <a:r>
              <a:rPr lang="fr-FR" sz="2800" dirty="0"/>
              <a:t>Lorsqu’une classe implémente cette interface, il faut s’assurer d’appeler Dispose lorsque l’on a plus besoin de l’objet !</a:t>
            </a:r>
          </a:p>
          <a:p>
            <a:pPr lvl="1"/>
            <a:r>
              <a:rPr lang="fr-FR" sz="2000" dirty="0"/>
              <a:t>Sinon, c’est le </a:t>
            </a:r>
            <a:r>
              <a:rPr lang="fr-FR" sz="2000" dirty="0" err="1"/>
              <a:t>Garbage</a:t>
            </a:r>
            <a:r>
              <a:rPr lang="fr-FR" sz="2000" dirty="0"/>
              <a:t> Collector qui le fait… un jour…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259632" y="1346596"/>
            <a:ext cx="712879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Defines a method to release allocated resources.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IDisposable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Performs application-defined tasks associated with freeing, 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releasing, 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resetting unmanaged resources.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Dispose();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andard">
  <a:themeElements>
    <a:clrScheme name="Intech - Invenietis">
      <a:dk1>
        <a:sysClr val="windowText" lastClr="000000"/>
      </a:dk1>
      <a:lt1>
        <a:sysClr val="window" lastClr="FFFFFF"/>
      </a:lt1>
      <a:dk2>
        <a:srgbClr val="3A1144"/>
      </a:dk2>
      <a:lt2>
        <a:srgbClr val="54C65A"/>
      </a:lt2>
      <a:accent1>
        <a:srgbClr val="5CBF3C"/>
      </a:accent1>
      <a:accent2>
        <a:srgbClr val="3A1144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6128"/>
      </a:hlink>
      <a:folHlink>
        <a:srgbClr val="4F612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menad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ch - Invenietis.potx" id="{0A67B447-F4FD-4829-AD5F-0B3D9B0DD937}" vid="{E2724E1E-7458-4647-ADA5-02E5EDCA4BB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Intech - Invenietis</Template>
  <TotalTime>10254</TotalTime>
  <Words>1016</Words>
  <Application>Microsoft Office PowerPoint</Application>
  <PresentationFormat>On-screen Show (4:3)</PresentationFormat>
  <Paragraphs>193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Consolas</vt:lpstr>
      <vt:lpstr>Courier New</vt:lpstr>
      <vt:lpstr>Wingdings</vt:lpstr>
      <vt:lpstr>Standard</vt:lpstr>
      <vt:lpstr>Synthèse et I/O</vt:lpstr>
      <vt:lpstr>Les I/O que vous maitrisez</vt:lpstr>
      <vt:lpstr>Des I/O que vous ne maitrisez pas</vt:lpstr>
      <vt:lpstr>API simple d’écriture de fichiers</vt:lpstr>
      <vt:lpstr>API simple de lecture de fichiers</vt:lpstr>
      <vt:lpstr>Une autre solution : TextReader / TextWriter</vt:lpstr>
      <vt:lpstr>TextReader / TextWriter : Exemple </vt:lpstr>
      <vt:lpstr>S’assurer qu’un fichier est bien fermé </vt:lpstr>
      <vt:lpstr>L’interface IDisposable</vt:lpstr>
      <vt:lpstr>L’interface IDisposable</vt:lpstr>
      <vt:lpstr>Retour sur IEnumerator&lt;T&gt;</vt:lpstr>
      <vt:lpstr>La classe Stream</vt:lpstr>
      <vt:lpstr>Utilisation de la classe Stream</vt:lpstr>
      <vt:lpstr>Les Streams au runtime</vt:lpstr>
      <vt:lpstr>Quelques patterns autour de Stream</vt:lpstr>
      <vt:lpstr>Quelques patterns autour de Stream</vt:lpstr>
      <vt:lpstr>Autre solution : BinaryReader / BinaryWriter</vt:lpstr>
      <vt:lpstr>Encoding des chaînes de caractères…</vt:lpstr>
      <vt:lpstr>A suivre…</vt:lpstr>
    </vt:vector>
  </TitlesOfParts>
  <Company>Invenietis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Génériques, Listes et Dictionaires</dc:title>
  <dc:creator>Olivier</dc:creator>
  <cp:lastModifiedBy>Olivier Spinelli</cp:lastModifiedBy>
  <cp:revision>200</cp:revision>
  <dcterms:created xsi:type="dcterms:W3CDTF">2014-09-22T13:20:32Z</dcterms:created>
  <dcterms:modified xsi:type="dcterms:W3CDTF">2016-11-29T11:43:21Z</dcterms:modified>
</cp:coreProperties>
</file>