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8" r:id="rId21"/>
    <p:sldId id="278" r:id="rId22"/>
    <p:sldId id="26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-Loup" initials="J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1769"/>
    <a:srgbClr val="3F3F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357" autoAdjust="0"/>
  </p:normalViewPr>
  <p:slideViewPr>
    <p:cSldViewPr>
      <p:cViewPr>
        <p:scale>
          <a:sx n="101" d="100"/>
          <a:sy n="101" d="100"/>
        </p:scale>
        <p:origin x="5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4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5266-5BA0-484D-BA64-D0DBF1027505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D9F89-BBA0-4054-B7AA-460A9673B0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757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9C46F-A922-4D8E-AF24-CABBECD76FF5}" type="datetimeFigureOut">
              <a:rPr lang="fr-FR" smtClean="0"/>
              <a:t>jj/01/aa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0FA32-3513-4903-BBAD-39AA50FC11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980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72819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400" baseline="0">
                <a:solidFill>
                  <a:srgbClr val="2C2C2C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A93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423" y="548680"/>
            <a:ext cx="3543154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352928" cy="903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496897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6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0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9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188640"/>
            <a:ext cx="8532948" cy="83162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524" y="1278881"/>
            <a:ext cx="4140460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104456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7511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>
                <a:tint val="80000"/>
                <a:satMod val="250000"/>
              </a:schemeClr>
            </a:gs>
            <a:gs pos="86000">
              <a:schemeClr val="bg1">
                <a:tint val="90000"/>
                <a:shade val="90000"/>
                <a:satMod val="200000"/>
                <a:alpha val="73000"/>
                <a:lumMod val="55000"/>
                <a:lumOff val="45000"/>
              </a:schemeClr>
            </a:gs>
            <a:gs pos="100000">
              <a:schemeClr val="bg1">
                <a:tint val="90000"/>
                <a:shade val="70000"/>
                <a:satMod val="250000"/>
                <a:lumMod val="71000"/>
                <a:lumOff val="2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525344"/>
            <a:ext cx="2448272" cy="29000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5343"/>
            <a:ext cx="4680520" cy="29000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 dirty="0"/>
          </a:p>
        </p:txBody>
      </p:sp>
      <p:pic>
        <p:nvPicPr>
          <p:cNvPr id="4098" name="Picture 2" descr="D:\Dropbox\InvDoc\3. Communication\Logo\gimmick_1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Dropbox\InvDoc\3. Communication\Logo\gimmick_100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32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rgbClr val="581769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179512" y="6525344"/>
            <a:ext cx="2448272" cy="290005"/>
          </a:xfrm>
        </p:spPr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Windows </a:t>
            </a:r>
            <a:r>
              <a:rPr lang="fr-FR" dirty="0" err="1" smtClean="0"/>
              <a:t>Forms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f’net</a:t>
            </a:r>
            <a:r>
              <a:rPr lang="fr-FR" dirty="0" smtClean="0"/>
              <a:t>, c’est </a:t>
            </a:r>
            <a:r>
              <a:rPr lang="fr-FR" dirty="0" err="1" smtClean="0"/>
              <a:t>chouet</a:t>
            </a:r>
            <a:r>
              <a:rPr lang="fr-FR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8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Un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r>
              <a:rPr lang="fr-FR" dirty="0" smtClean="0"/>
              <a:t>, en tant qu’objet, expose</a:t>
            </a:r>
          </a:p>
          <a:p>
            <a:pPr lvl="1"/>
            <a:r>
              <a:rPr lang="fr-FR" sz="2400" dirty="0" smtClean="0"/>
              <a:t>Des méthodes (</a:t>
            </a:r>
            <a:r>
              <a:rPr lang="fr-FR" sz="2400" dirty="0" err="1" smtClean="0"/>
              <a:t>Hide</a:t>
            </a:r>
            <a:r>
              <a:rPr lang="fr-FR" sz="2400" dirty="0" smtClean="0"/>
              <a:t>, Show, etc.)</a:t>
            </a:r>
          </a:p>
          <a:p>
            <a:pPr lvl="1"/>
            <a:r>
              <a:rPr lang="fr-FR" sz="2400" dirty="0" smtClean="0"/>
              <a:t>Des propriétés (</a:t>
            </a:r>
            <a:r>
              <a:rPr lang="fr-FR" sz="2400" dirty="0" err="1" smtClean="0"/>
              <a:t>Text</a:t>
            </a:r>
            <a:r>
              <a:rPr lang="fr-FR" sz="2400" dirty="0" smtClean="0"/>
              <a:t>, </a:t>
            </a:r>
            <a:r>
              <a:rPr lang="fr-FR" sz="2400" dirty="0" err="1" smtClean="0"/>
              <a:t>BackColor</a:t>
            </a:r>
            <a:r>
              <a:rPr lang="fr-FR" sz="2400" dirty="0" smtClean="0"/>
              <a:t>, </a:t>
            </a:r>
            <a:r>
              <a:rPr lang="fr-FR" sz="2400" dirty="0" err="1" smtClean="0"/>
              <a:t>Width</a:t>
            </a:r>
            <a:r>
              <a:rPr lang="fr-FR" sz="2400" dirty="0" smtClean="0"/>
              <a:t>, etc.)</a:t>
            </a:r>
          </a:p>
          <a:p>
            <a:pPr lvl="1"/>
            <a:endParaRPr lang="fr-FR" sz="2400" dirty="0" smtClean="0"/>
          </a:p>
          <a:p>
            <a:r>
              <a:rPr lang="fr-FR" dirty="0" smtClean="0"/>
              <a:t>Dans l’autre sens, il émet des évènements</a:t>
            </a:r>
          </a:p>
          <a:p>
            <a:pPr lvl="1"/>
            <a:r>
              <a:rPr lang="fr-FR" sz="2400" dirty="0" smtClean="0"/>
              <a:t>C’est ce qui lui permet de communiquer avec le monde extérieur</a:t>
            </a:r>
          </a:p>
          <a:p>
            <a:pPr lvl="2"/>
            <a:r>
              <a:rPr lang="fr-FR" sz="2000" dirty="0" smtClean="0"/>
              <a:t>Click, </a:t>
            </a:r>
            <a:r>
              <a:rPr lang="fr-FR" sz="2000" dirty="0" err="1" smtClean="0"/>
              <a:t>TextChanged</a:t>
            </a:r>
            <a:r>
              <a:rPr lang="fr-FR" sz="2000" dirty="0" smtClean="0"/>
              <a:t>, etc.</a:t>
            </a:r>
          </a:p>
          <a:p>
            <a:pPr lvl="2"/>
            <a:endParaRPr lang="fr-FR" sz="2000" dirty="0" smtClean="0"/>
          </a:p>
          <a:p>
            <a:r>
              <a:rPr lang="fr-FR" dirty="0" smtClean="0"/>
              <a:t>C’est le design pattern de l’« Observer »</a:t>
            </a:r>
            <a:endParaRPr lang="en-US" dirty="0"/>
          </a:p>
        </p:txBody>
      </p:sp>
      <p:pic>
        <p:nvPicPr>
          <p:cNvPr id="1026" name="Picture 2" descr="http://marqueeeventsolutions.com/wp-content/uploads/2012/09/050281-blue-jelly-icon-natural-wonders-lightning2-sc48-e13492943175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0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228184" y="957069"/>
            <a:ext cx="216024" cy="23169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een Eye Icon 256x256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62765"/>
            <a:ext cx="1296144" cy="12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99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Pattern Observer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196752"/>
            <a:ext cx="8424936" cy="2592288"/>
          </a:xfrm>
        </p:spPr>
        <p:txBody>
          <a:bodyPr/>
          <a:lstStyle/>
          <a:p>
            <a:r>
              <a:rPr lang="fr-FR" sz="2000" dirty="0" smtClean="0"/>
              <a:t>Un pattern simple et fondamental</a:t>
            </a:r>
          </a:p>
          <a:p>
            <a:r>
              <a:rPr lang="fr-FR" sz="2000" dirty="0" smtClean="0"/>
              <a:t>Il met en jeu un observable (</a:t>
            </a:r>
            <a:r>
              <a:rPr lang="fr-FR" sz="2000" dirty="0" err="1" smtClean="0"/>
              <a:t>Subject</a:t>
            </a:r>
            <a:r>
              <a:rPr lang="fr-FR" sz="2000" dirty="0" smtClean="0"/>
              <a:t>) et des observateurs (Observer)</a:t>
            </a:r>
          </a:p>
          <a:p>
            <a:pPr lvl="1"/>
            <a:r>
              <a:rPr lang="fr-FR" sz="1800" dirty="0" smtClean="0"/>
              <a:t>Les observateurs s’inscrivent et/ou se désinscrivent auprès de l’observable</a:t>
            </a:r>
          </a:p>
          <a:p>
            <a:pPr lvl="1"/>
            <a:r>
              <a:rPr lang="fr-FR" sz="1800" dirty="0" smtClean="0"/>
              <a:t>Tout observateur à une méthode spécifique (ici « </a:t>
            </a:r>
            <a:r>
              <a:rPr lang="fr-FR" sz="1800" dirty="0" err="1" smtClean="0"/>
              <a:t>notify</a:t>
            </a:r>
            <a:r>
              <a:rPr lang="fr-FR" sz="1800" dirty="0" smtClean="0"/>
              <a:t> »)</a:t>
            </a:r>
          </a:p>
          <a:p>
            <a:pPr lvl="1"/>
            <a:r>
              <a:rPr lang="fr-FR" sz="1800" dirty="0" smtClean="0"/>
              <a:t>Quand l’observable à quelque chose à dire, il boucle sur tous les observateurs enregistrés et appelle la méthode </a:t>
            </a:r>
            <a:r>
              <a:rPr lang="fr-FR" sz="1800" dirty="0" err="1" smtClean="0"/>
              <a:t>notify</a:t>
            </a:r>
            <a:r>
              <a:rPr lang="fr-FR" sz="1800" dirty="0" smtClean="0"/>
              <a:t> de chacun</a:t>
            </a:r>
          </a:p>
        </p:txBody>
      </p:sp>
      <p:pic>
        <p:nvPicPr>
          <p:cNvPr id="2050" name="Picture 2" descr="http://upload.wikimedia.org/wikipedia/commons/thumb/8/8d/Observer.svg/854px-Observ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52" y="3893518"/>
            <a:ext cx="6155799" cy="25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46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Observer made simple…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En .Net, les évènements simplifient l’Observer</a:t>
            </a:r>
          </a:p>
          <a:p>
            <a:pPr lvl="1"/>
            <a:r>
              <a:rPr lang="fr-FR" sz="2400" dirty="0" smtClean="0"/>
              <a:t>Pas besoin d’une abstraction d’Observateur et de classes concrètes pour réagir</a:t>
            </a:r>
          </a:p>
          <a:p>
            <a:pPr lvl="1"/>
            <a:r>
              <a:rPr lang="fr-FR" sz="2400" dirty="0" smtClean="0"/>
              <a:t>Une simple fonction de rappel suffit (</a:t>
            </a:r>
            <a:r>
              <a:rPr lang="fr-FR" sz="2400" i="1" dirty="0" smtClean="0"/>
              <a:t>callback </a:t>
            </a:r>
            <a:r>
              <a:rPr lang="fr-FR" sz="2400" i="1" dirty="0" err="1" smtClean="0"/>
              <a:t>function</a:t>
            </a:r>
            <a:r>
              <a:rPr lang="fr-FR" sz="2400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Nous allons développer un </a:t>
            </a:r>
            <a:r>
              <a:rPr lang="fr-F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UserControl</a:t>
            </a:r>
            <a:r>
              <a:rPr lang="fr-FR" dirty="0" smtClean="0"/>
              <a:t> simple qui va pouvoir éditer des fichiers textuels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9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 (1/2)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Notre </a:t>
            </a:r>
            <a:r>
              <a:rPr lang="fr-FR" dirty="0" err="1" smtClean="0"/>
              <a:t>SimpleTextEditor</a:t>
            </a:r>
            <a:r>
              <a:rPr lang="fr-FR" dirty="0" smtClean="0"/>
              <a:t> est un </a:t>
            </a:r>
            <a:r>
              <a:rPr lang="fr-FR" dirty="0" err="1" smtClean="0"/>
              <a:t>UserControl</a:t>
            </a:r>
            <a:endParaRPr lang="fr-FR" dirty="0" smtClean="0"/>
          </a:p>
          <a:p>
            <a:pPr lvl="1"/>
            <a:r>
              <a:rPr lang="fr-FR" sz="2400" dirty="0" smtClean="0"/>
              <a:t>On veut pouvoir le « poser » dans une fenêtre (</a:t>
            </a:r>
            <a:r>
              <a:rPr lang="fr-FR" sz="2400" dirty="0" err="1" smtClean="0"/>
              <a:t>Form</a:t>
            </a:r>
            <a:r>
              <a:rPr lang="fr-FR" sz="2400" dirty="0" smtClean="0"/>
              <a:t>) ou dans un autre </a:t>
            </a:r>
            <a:r>
              <a:rPr lang="fr-FR" sz="2400" dirty="0" err="1" smtClean="0"/>
              <a:t>UserControl</a:t>
            </a:r>
            <a:endParaRPr lang="fr-FR" sz="2400" dirty="0" smtClean="0"/>
          </a:p>
          <a:p>
            <a:r>
              <a:rPr lang="fr-FR" dirty="0" smtClean="0"/>
              <a:t>Il doit exposer une propriété </a:t>
            </a:r>
            <a:r>
              <a:rPr lang="fr-FR" dirty="0" err="1" smtClean="0"/>
              <a:t>EditedFilePath</a:t>
            </a:r>
            <a:r>
              <a:rPr lang="fr-FR" dirty="0" smtClean="0"/>
              <a:t> </a:t>
            </a:r>
          </a:p>
          <a:p>
            <a:pPr lvl="1"/>
            <a:r>
              <a:rPr lang="fr-FR" sz="2400" dirty="0" smtClean="0"/>
              <a:t>Cette propriété est une chaîne de caractère qui contient le chemin du fichier en cours d’édition</a:t>
            </a:r>
          </a:p>
          <a:p>
            <a:pPr lvl="1"/>
            <a:r>
              <a:rPr lang="fr-FR" sz="2400" dirty="0" smtClean="0"/>
              <a:t>Elle sera « </a:t>
            </a:r>
            <a:r>
              <a:rPr lang="fr-FR" sz="2400" dirty="0" err="1" smtClean="0"/>
              <a:t>null</a:t>
            </a:r>
            <a:r>
              <a:rPr lang="fr-FR" sz="2400" dirty="0" smtClean="0"/>
              <a:t> » s’il n’y a pas de fichier en cours d’édition</a:t>
            </a:r>
          </a:p>
          <a:p>
            <a:r>
              <a:rPr lang="fr-FR" dirty="0" smtClean="0"/>
              <a:t>Il contient une zone de texte ainsi que </a:t>
            </a:r>
          </a:p>
          <a:p>
            <a:pPr lvl="1"/>
            <a:r>
              <a:rPr lang="fr-FR" sz="2400" dirty="0" smtClean="0"/>
              <a:t>Un bouton qui permet d’ouvrir un fichier</a:t>
            </a:r>
          </a:p>
          <a:p>
            <a:pPr lvl="1"/>
            <a:r>
              <a:rPr lang="fr-FR" sz="2400" dirty="0" smtClean="0"/>
              <a:t>Un bouton qui permet de sauver le fichier en cours d’édition</a:t>
            </a:r>
            <a:endParaRPr lang="fr-FR" dirty="0" smtClean="0"/>
          </a:p>
          <a:p>
            <a:r>
              <a:rPr lang="fr-FR" dirty="0" smtClean="0"/>
              <a:t>Il doit permettre au développeur qui l’utilise d’être prévenu</a:t>
            </a:r>
          </a:p>
          <a:p>
            <a:pPr lvl="1"/>
            <a:r>
              <a:rPr lang="fr-FR" sz="2600" dirty="0" smtClean="0"/>
              <a:t>D’un changement du fichier que l’utilisateur édite</a:t>
            </a:r>
          </a:p>
          <a:p>
            <a:pPr lvl="1"/>
            <a:r>
              <a:rPr lang="fr-FR" sz="2600" dirty="0" smtClean="0"/>
              <a:t>De la sauvegarde du fichier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580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</a:t>
            </a:r>
            <a:r>
              <a:rPr lang="fr-FR" dirty="0" smtClean="0"/>
              <a:t>(2/2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4896544" cy="4968974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On n’utilise que du code</a:t>
            </a:r>
          </a:p>
          <a:p>
            <a:pPr lvl="1"/>
            <a:r>
              <a:rPr lang="fr-FR" sz="2200" dirty="0" smtClean="0"/>
              <a:t>Et pas le designer…</a:t>
            </a:r>
          </a:p>
          <a:p>
            <a:r>
              <a:rPr lang="fr-FR" dirty="0" smtClean="0"/>
              <a:t>Notre contrôle devra être un peu intelligent</a:t>
            </a:r>
          </a:p>
          <a:p>
            <a:pPr lvl="1"/>
            <a:r>
              <a:rPr lang="fr-FR" sz="2200" dirty="0" smtClean="0"/>
              <a:t>Save ne devient cliquable que lorsque le texte change</a:t>
            </a:r>
          </a:p>
          <a:p>
            <a:pPr lvl="1"/>
            <a:r>
              <a:rPr lang="fr-FR" sz="2200" dirty="0" smtClean="0"/>
              <a:t>La zone d’édition n’est active que si un fichier a été correctement chargé</a:t>
            </a:r>
          </a:p>
          <a:p>
            <a:r>
              <a:rPr lang="fr-FR" dirty="0"/>
              <a:t>En cas d’erreur lors du chargement d’un fichier, une boîte de message prévient l’utilisateur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30290"/>
            <a:ext cx="2956429" cy="52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l’objet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536" y="1108930"/>
            <a:ext cx="7704856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SimpleTextEditor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UserControl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_save;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_load;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SimpleTextEditor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_load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Text =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"Load"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Dock 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DockStyle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.Bottom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_save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Text =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"Save"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Enabled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Dock 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DockStyle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.Bottom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Multiline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Dock 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DockStyle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.Fill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Controls.Add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Controls.Add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_save 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Controls.Add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_load 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EditedFilePath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Here we must tell the "external world"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that the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EditedFilePath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has changed!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4139952" y="1268760"/>
            <a:ext cx="3744416" cy="1152128"/>
          </a:xfrm>
          <a:prstGeom prst="cloudCallout">
            <a:avLst>
              <a:gd name="adj1" fmla="val -35795"/>
              <a:gd name="adj2" fmla="val 64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</a:t>
            </a:r>
            <a:r>
              <a:rPr lang="fr-FR" dirty="0" err="1" smtClean="0"/>
              <a:t>Docking</a:t>
            </a:r>
            <a:r>
              <a:rPr lang="fr-FR" dirty="0" smtClean="0"/>
              <a:t> simplifie le </a:t>
            </a:r>
            <a:r>
              <a:rPr lang="fr-FR" dirty="0" err="1" smtClean="0"/>
              <a:t>positionement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4283968" y="4293096"/>
            <a:ext cx="1314388" cy="864096"/>
          </a:xfrm>
          <a:prstGeom prst="cloudCallout">
            <a:avLst>
              <a:gd name="adj1" fmla="val -37539"/>
              <a:gd name="adj2" fmla="val 67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C’est ici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9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Loading</a:t>
            </a:r>
            <a:r>
              <a:rPr lang="fr-FR" dirty="0" smtClean="0"/>
              <a:t> the file…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4067" y="1092275"/>
            <a:ext cx="8784976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SimpleTextEditor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UserControl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SimpleTextEditor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load.Click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LoadNewFile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LoadNewFile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candidatePath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d.CheckFileExists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d.Filter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 files (*.txt or *.text)|*.txt;*.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text|Mardown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files|*.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md|All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files|*.*"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d.ShowDialog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r ==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.Cancel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candidatePath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d.FileName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 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.ReadAllText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candidatePath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freeText.Text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content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save.Enabled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EditedFilePath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candidatePath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"Unable to load file: 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ex.Message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5" name="Cloud Callout 4"/>
          <p:cNvSpPr/>
          <p:nvPr/>
        </p:nvSpPr>
        <p:spPr>
          <a:xfrm>
            <a:off x="3851920" y="1107676"/>
            <a:ext cx="2808312" cy="864096"/>
          </a:xfrm>
          <a:prstGeom prst="cloudCallout">
            <a:avLst>
              <a:gd name="adj1" fmla="val -68821"/>
              <a:gd name="adj2" fmla="val 51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_</a:t>
            </a:r>
            <a:r>
              <a:rPr lang="fr-FR" sz="1400" dirty="0" err="1" smtClean="0"/>
              <a:t>load.Click</a:t>
            </a:r>
            <a:r>
              <a:rPr lang="fr-FR" sz="1400" dirty="0" smtClean="0"/>
              <a:t> appellera </a:t>
            </a:r>
            <a:r>
              <a:rPr lang="fr-FR" sz="1400" dirty="0" err="1" smtClean="0"/>
              <a:t>LoadNewFile</a:t>
            </a:r>
            <a:r>
              <a:rPr lang="fr-FR" sz="1400" dirty="0" smtClean="0"/>
              <a:t> </a:t>
            </a:r>
            <a:endParaRPr lang="en-US" sz="1400" dirty="0"/>
          </a:p>
        </p:txBody>
      </p:sp>
      <p:sp>
        <p:nvSpPr>
          <p:cNvPr id="10" name="Cloud Callout 9"/>
          <p:cNvSpPr/>
          <p:nvPr/>
        </p:nvSpPr>
        <p:spPr>
          <a:xfrm>
            <a:off x="5724128" y="4077072"/>
            <a:ext cx="3168352" cy="1152128"/>
          </a:xfrm>
          <a:prstGeom prst="cloudCallout">
            <a:avLst>
              <a:gd name="adj1" fmla="val -63681"/>
              <a:gd name="adj2" fmla="val 7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Charge le texte dans _</a:t>
            </a:r>
            <a:r>
              <a:rPr lang="fr-FR" sz="1400" dirty="0" err="1" smtClean="0"/>
              <a:t>freeText</a:t>
            </a:r>
            <a:r>
              <a:rPr lang="fr-FR" sz="1400" dirty="0" smtClean="0"/>
              <a:t> et met à jour notre </a:t>
            </a:r>
            <a:r>
              <a:rPr lang="fr-FR" sz="1400" dirty="0" err="1" smtClean="0"/>
              <a:t>EditedFilePath</a:t>
            </a:r>
            <a:r>
              <a:rPr lang="fr-FR" sz="1400" dirty="0" smtClean="0"/>
              <a:t>…</a:t>
            </a:r>
            <a:endParaRPr lang="en-US" sz="1400" dirty="0"/>
          </a:p>
        </p:txBody>
      </p:sp>
      <p:sp>
        <p:nvSpPr>
          <p:cNvPr id="11" name="Cloud Callout 10"/>
          <p:cNvSpPr/>
          <p:nvPr/>
        </p:nvSpPr>
        <p:spPr>
          <a:xfrm>
            <a:off x="5004048" y="2299343"/>
            <a:ext cx="2403884" cy="944488"/>
          </a:xfrm>
          <a:prstGeom prst="cloudCallout">
            <a:avLst>
              <a:gd name="adj1" fmla="val -58845"/>
              <a:gd name="adj2" fmla="val 26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Ouvrir un fichier texte…</a:t>
            </a:r>
            <a:endParaRPr lang="en-US" sz="1400" dirty="0"/>
          </a:p>
        </p:txBody>
      </p:sp>
      <p:sp>
        <p:nvSpPr>
          <p:cNvPr id="12" name="Cloud Callout 11"/>
          <p:cNvSpPr/>
          <p:nvPr/>
        </p:nvSpPr>
        <p:spPr>
          <a:xfrm>
            <a:off x="6804248" y="5556771"/>
            <a:ext cx="1728192" cy="896565"/>
          </a:xfrm>
          <a:prstGeom prst="cloudCallout">
            <a:avLst>
              <a:gd name="adj1" fmla="val -69407"/>
              <a:gd name="adj2" fmla="val -9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On montre les erreurs 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229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évènement pour les autres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241462"/>
            <a:ext cx="8424936" cy="576063"/>
          </a:xfrm>
        </p:spPr>
        <p:txBody>
          <a:bodyPr/>
          <a:lstStyle/>
          <a:p>
            <a:r>
              <a:rPr lang="fr-FR" dirty="0" smtClean="0"/>
              <a:t>L’éditeur de texte devient un Observable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544" y="1967027"/>
            <a:ext cx="7776864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SimpleTextEditor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UserControl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EditedFilePathChanged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EditedFilePath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EditedFilePathChanged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EditedFilePathChanged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4860032" y="1966712"/>
            <a:ext cx="2304256" cy="886224"/>
          </a:xfrm>
          <a:prstGeom prst="cloudCallout">
            <a:avLst>
              <a:gd name="adj1" fmla="val -5847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Définition de l’évènement</a:t>
            </a:r>
            <a:endParaRPr lang="en-US" sz="1400" dirty="0"/>
          </a:p>
        </p:txBody>
      </p:sp>
      <p:sp>
        <p:nvSpPr>
          <p:cNvPr id="8" name="Cloud Callout 7"/>
          <p:cNvSpPr/>
          <p:nvPr/>
        </p:nvSpPr>
        <p:spPr>
          <a:xfrm>
            <a:off x="5364088" y="3068960"/>
            <a:ext cx="2592288" cy="1079959"/>
          </a:xfrm>
          <a:prstGeom prst="cloudCallout">
            <a:avLst>
              <a:gd name="adj1" fmla="val -41471"/>
              <a:gd name="adj2" fmla="val 67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Notification de l’évènement s’il y a des inscrits…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589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 n’y a plus qu’à sauver…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889" y="1340768"/>
            <a:ext cx="6750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SimpleTextEditor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UserControl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SimpleTextEditor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save.Click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SaveTheTextNow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freeText.TextChanged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WhenTextChanged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FileSaved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SaveTheTextNow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freeText.Text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save.Enabled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FileSaved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FileSaved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WhenTextChanged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save.Enabled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4716016" y="2492896"/>
            <a:ext cx="1872208" cy="1099889"/>
          </a:xfrm>
          <a:prstGeom prst="cloudCallout">
            <a:avLst>
              <a:gd name="adj1" fmla="val -70107"/>
              <a:gd name="adj2" fmla="val 34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Définition de l’évènement </a:t>
            </a:r>
            <a:r>
              <a:rPr lang="fr-FR" sz="1400" dirty="0" err="1" smtClean="0"/>
              <a:t>FileSaved</a:t>
            </a:r>
            <a:endParaRPr lang="en-US" sz="1400" dirty="0"/>
          </a:p>
        </p:txBody>
      </p:sp>
      <p:sp>
        <p:nvSpPr>
          <p:cNvPr id="8" name="Cloud Callout 7"/>
          <p:cNvSpPr/>
          <p:nvPr/>
        </p:nvSpPr>
        <p:spPr>
          <a:xfrm>
            <a:off x="6335443" y="3592785"/>
            <a:ext cx="2401618" cy="1079959"/>
          </a:xfrm>
          <a:prstGeom prst="cloudCallout">
            <a:avLst>
              <a:gd name="adj1" fmla="val -56059"/>
              <a:gd name="adj2" fmla="val 41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Notification de l’évènement s’il y a des inscrits…</a:t>
            </a:r>
            <a:endParaRPr lang="en-US" sz="1400" dirty="0"/>
          </a:p>
        </p:txBody>
      </p:sp>
      <p:sp>
        <p:nvSpPr>
          <p:cNvPr id="9" name="Cloud Callout 8"/>
          <p:cNvSpPr/>
          <p:nvPr/>
        </p:nvSpPr>
        <p:spPr>
          <a:xfrm>
            <a:off x="4788024" y="5445224"/>
            <a:ext cx="2880320" cy="791926"/>
          </a:xfrm>
          <a:prstGeom prst="cloudCallout">
            <a:avLst>
              <a:gd name="adj1" fmla="val -58769"/>
              <a:gd name="adj2" fmla="val -39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On ne sauvera que si le texte a changé…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9132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Tout le code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139952" y="1124744"/>
            <a:ext cx="4536504" cy="5256584"/>
          </a:xfrm>
        </p:spPr>
        <p:txBody>
          <a:bodyPr/>
          <a:lstStyle/>
          <a:p>
            <a:r>
              <a:rPr lang="fr-FR" sz="2400" dirty="0" smtClean="0"/>
              <a:t>Nous allons lui ajouter quelques fonctionnalités</a:t>
            </a:r>
          </a:p>
          <a:p>
            <a:pPr lvl="1"/>
            <a:r>
              <a:rPr lang="fr-FR" sz="1800" dirty="0" smtClean="0"/>
              <a:t>Exposer la fonte du texte</a:t>
            </a:r>
          </a:p>
          <a:p>
            <a:pPr lvl="1"/>
            <a:r>
              <a:rPr lang="fr-FR" sz="1800" dirty="0" smtClean="0"/>
              <a:t>Exposer la couleur de fond et la couleur du texte</a:t>
            </a:r>
          </a:p>
          <a:p>
            <a:pPr lvl="1"/>
            <a:r>
              <a:rPr lang="fr-FR" sz="1800" dirty="0" smtClean="0"/>
              <a:t>Permettre au monde extérieur d’être prévenu, lui aussi, quand le texte change</a:t>
            </a:r>
          </a:p>
          <a:p>
            <a:endParaRPr lang="fr-FR" sz="2400" dirty="0" smtClean="0"/>
          </a:p>
          <a:p>
            <a:r>
              <a:rPr lang="fr-FR" sz="2400" dirty="0" smtClean="0"/>
              <a:t>On va simplement « relayer » des propriétés et des évènements </a:t>
            </a:r>
            <a:endParaRPr lang="fr-FR" sz="2400" dirty="0"/>
          </a:p>
          <a:p>
            <a:pPr lvl="1"/>
            <a:endParaRPr lang="fr-FR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6933" y="744081"/>
            <a:ext cx="7632848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SimpleTextEditorFinal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UserControl</a:t>
            </a:r>
            <a:endParaRPr lang="en-US" sz="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_save;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_load;</a:t>
            </a:r>
          </a:p>
          <a:p>
            <a:endParaRPr lang="en-US" sz="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SimpleTextEditorFinal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_load 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Text = </a:t>
            </a:r>
            <a:r>
              <a:rPr lang="en-US" sz="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"Load"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Dock =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DockStyle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.Bottom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_save 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Text = </a:t>
            </a:r>
            <a:r>
              <a:rPr lang="en-US" sz="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"Save"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Enabled 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Dock =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DockStyle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.Bottom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Multiline 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Dock =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DockStyle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.Fill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Controls.Add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Controls.Add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_save );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Controls.Add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_load );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freeText.TextChanged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WhenTextChanged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save.Click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SaveTheTextNow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load.Click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LoadNewFile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EditedFilePathChanged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EditedFilePath</a:t>
            </a:r>
            <a:endParaRPr lang="en-US" sz="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EditedFilePathChanged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EditedFilePathChanged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LoadNewFile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)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candidatePath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OpenFileDialog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d.CheckFileExists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d.Filter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 files (*.txt or *.text)|*.txt;*.</a:t>
            </a:r>
            <a:r>
              <a:rPr lang="en-US" sz="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text|Mardown</a:t>
            </a:r>
            <a:r>
              <a:rPr lang="en-US" sz="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files|*.</a:t>
            </a:r>
            <a:r>
              <a:rPr lang="en-US" sz="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md|All</a:t>
            </a:r>
            <a:r>
              <a:rPr lang="en-US" sz="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files|*.*"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d.ShowDialog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r ==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.Cancel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candidatePath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d.FileName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 =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.ReadAllText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candidatePath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freeText.Text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content;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save.Enabled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EditedFilePath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candidatePath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)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"Error"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"Unable to load file: "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ex.Message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FileSaved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SaveTheTextNow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)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.WriteAllText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textFilePath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freeText.Text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save.Enabled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FileSaved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FileSaved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WhenTextChanged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)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save.Enabled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419601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les Windows </a:t>
            </a:r>
            <a:r>
              <a:rPr lang="fr-FR" dirty="0" err="1" smtClean="0"/>
              <a:t>Forms</a:t>
            </a:r>
            <a:r>
              <a:rPr lang="fr-FR" dirty="0" smtClean="0"/>
              <a:t>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 smtClean="0"/>
              <a:t>Ce n’est certes pas la technologie « up to date »</a:t>
            </a:r>
          </a:p>
          <a:p>
            <a:r>
              <a:rPr lang="fr-FR" dirty="0" smtClean="0"/>
              <a:t>Mais…</a:t>
            </a:r>
          </a:p>
          <a:p>
            <a:pPr lvl="1"/>
            <a:r>
              <a:rPr lang="fr-FR" dirty="0" smtClean="0"/>
              <a:t>C’est simple, dans la mesure où il n’y a pas trop de « magie »</a:t>
            </a:r>
          </a:p>
          <a:p>
            <a:pPr lvl="1"/>
            <a:r>
              <a:rPr lang="fr-FR" dirty="0" smtClean="0"/>
              <a:t>Cela permet de faire beaucoup de choses</a:t>
            </a:r>
          </a:p>
          <a:p>
            <a:pPr lvl="1"/>
            <a:r>
              <a:rPr lang="fr-FR" dirty="0" smtClean="0"/>
              <a:t>On y manipule directement des objets</a:t>
            </a:r>
          </a:p>
          <a:p>
            <a:pPr lvl="1"/>
            <a:r>
              <a:rPr lang="fr-FR" dirty="0" smtClean="0"/>
              <a:t>Il y a des concepts intéressants, tel que le « code </a:t>
            </a:r>
            <a:r>
              <a:rPr lang="fr-FR" dirty="0" err="1" smtClean="0"/>
              <a:t>serialization</a:t>
            </a:r>
            <a:r>
              <a:rPr lang="fr-FR" dirty="0" smtClean="0"/>
              <a:t> » et le « Component Model »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Encapsulation… relayage 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286803"/>
            <a:ext cx="8424936" cy="720079"/>
          </a:xfrm>
        </p:spPr>
        <p:txBody>
          <a:bodyPr/>
          <a:lstStyle/>
          <a:p>
            <a:r>
              <a:rPr lang="fr-FR" sz="2400" dirty="0" smtClean="0"/>
              <a:t>Un nouvel évènement dont on relaie simplement l’appel</a:t>
            </a:r>
          </a:p>
          <a:p>
            <a:r>
              <a:rPr lang="fr-FR" sz="2400" dirty="0" smtClean="0"/>
              <a:t>Deux nouvelles propriétés qui ne sont que des relais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95736" y="2348880"/>
            <a:ext cx="5832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WhenTextChanged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save.Enabled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 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"Sets the color of the edited text."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TextColor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freeText.ForeColor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freeText.ForeColor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"Sets the background color of the editor."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TextBackColor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freeText.BackColor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freeText.BackColor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2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67" y="1057995"/>
            <a:ext cx="3647654" cy="2226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348880"/>
            <a:ext cx="3672010" cy="2545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332635"/>
            <a:ext cx="3559526" cy="2173516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4625856" y="1092275"/>
            <a:ext cx="1872208" cy="1099889"/>
          </a:xfrm>
          <a:prstGeom prst="cloudCallout">
            <a:avLst>
              <a:gd name="adj1" fmla="val -70107"/>
              <a:gd name="adj2" fmla="val 34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Notre contrôle est réutilisable…</a:t>
            </a:r>
            <a:endParaRPr lang="en-US" sz="1400" dirty="0"/>
          </a:p>
        </p:txBody>
      </p:sp>
      <p:sp>
        <p:nvSpPr>
          <p:cNvPr id="9" name="Cloud Callout 8"/>
          <p:cNvSpPr/>
          <p:nvPr/>
        </p:nvSpPr>
        <p:spPr>
          <a:xfrm>
            <a:off x="5561960" y="4894651"/>
            <a:ext cx="1872208" cy="1099889"/>
          </a:xfrm>
          <a:prstGeom prst="cloudCallout">
            <a:avLst>
              <a:gd name="adj1" fmla="val -22816"/>
              <a:gd name="adj2" fmla="val -81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Avec nos propriétés…</a:t>
            </a:r>
            <a:endParaRPr lang="en-US" sz="1400" dirty="0"/>
          </a:p>
        </p:txBody>
      </p:sp>
      <p:sp>
        <p:nvSpPr>
          <p:cNvPr id="10" name="Cloud Callout 9"/>
          <p:cNvSpPr/>
          <p:nvPr/>
        </p:nvSpPr>
        <p:spPr>
          <a:xfrm>
            <a:off x="251520" y="3356992"/>
            <a:ext cx="2232248" cy="864096"/>
          </a:xfrm>
          <a:prstGeom prst="cloudCallout">
            <a:avLst>
              <a:gd name="adj1" fmla="val 4693"/>
              <a:gd name="adj2" fmla="val 93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Avec nos évènements…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7395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conclure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700808"/>
            <a:ext cx="8424936" cy="1368152"/>
          </a:xfrm>
        </p:spPr>
        <p:txBody>
          <a:bodyPr/>
          <a:lstStyle/>
          <a:p>
            <a:r>
              <a:rPr lang="fr-FR" smtClean="0"/>
              <a:t>Développer des </a:t>
            </a:r>
            <a:r>
              <a:rPr lang="fr-FR" dirty="0" smtClean="0"/>
              <a:t>interfaces graphiques est plutôt simple et rapide</a:t>
            </a:r>
            <a:endParaRPr lang="en-US" dirty="0"/>
          </a:p>
          <a:p>
            <a:r>
              <a:rPr lang="fr-FR" dirty="0" smtClean="0"/>
              <a:t>La composition est préférée à la spécialisation</a:t>
            </a:r>
          </a:p>
          <a:p>
            <a:r>
              <a:rPr lang="fr-FR" dirty="0" smtClean="0"/>
              <a:t>Le Design Pattern de l’Observer est omniprésent</a:t>
            </a:r>
          </a:p>
          <a:p>
            <a:pPr lvl="1"/>
            <a:r>
              <a:rPr lang="fr-FR" dirty="0" smtClean="0"/>
              <a:t>Les Evènements en sont une implémentation directe</a:t>
            </a:r>
          </a:p>
        </p:txBody>
      </p:sp>
      <p:pic>
        <p:nvPicPr>
          <p:cNvPr id="5" name="Picture 4" descr="Green Eye Icon 256x256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9074"/>
            <a:ext cx="1368152" cy="13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95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Windows </a:t>
            </a:r>
            <a:r>
              <a:rPr lang="fr-FR" dirty="0" err="1" smtClean="0"/>
              <a:t>Forms</a:t>
            </a:r>
            <a:r>
              <a:rPr lang="fr-FR" dirty="0" smtClean="0"/>
              <a:t> s’appuie sur Win32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sz="2800" dirty="0" smtClean="0"/>
              <a:t>Les Windows de Windows </a:t>
            </a:r>
            <a:r>
              <a:rPr lang="fr-FR" sz="2800" dirty="0" err="1" smtClean="0"/>
              <a:t>Forms</a:t>
            </a:r>
            <a:r>
              <a:rPr lang="fr-FR" sz="2800" dirty="0" smtClean="0"/>
              <a:t> sont directement des fenêtres natives de Windows</a:t>
            </a:r>
          </a:p>
          <a:p>
            <a:r>
              <a:rPr lang="fr-FR" sz="2800" dirty="0" smtClean="0"/>
              <a:t>Le code en .Net permet de gérer les fenêtres plus facilement qu’en C ou en C++</a:t>
            </a:r>
          </a:p>
          <a:p>
            <a:pPr lvl="1"/>
            <a:r>
              <a:rPr lang="fr-FR" sz="2400" dirty="0" smtClean="0"/>
              <a:t>mais les API sont fondamentalement les mêmes</a:t>
            </a:r>
          </a:p>
          <a:p>
            <a:endParaRPr lang="fr-FR" sz="2800" dirty="0" smtClean="0"/>
          </a:p>
          <a:p>
            <a:r>
              <a:rPr lang="fr-FR" sz="2800" dirty="0" smtClean="0"/>
              <a:t>Dans certains scenarii avancés, il peut être nécessaire de « descendre » au niveau de l’API Win32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564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.</a:t>
            </a:r>
            <a:r>
              <a:rPr lang="fr-FR" dirty="0" err="1" smtClean="0"/>
              <a:t>exe</a:t>
            </a:r>
            <a:r>
              <a:rPr lang="fr-FR" dirty="0" smtClean="0"/>
              <a:t> comme un autre…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138469"/>
            <a:ext cx="8424936" cy="792087"/>
          </a:xfrm>
        </p:spPr>
        <p:txBody>
          <a:bodyPr/>
          <a:lstStyle/>
          <a:p>
            <a:r>
              <a:rPr lang="fr-FR" sz="2400" dirty="0" smtClean="0"/>
              <a:t>Une application Windows </a:t>
            </a:r>
            <a:r>
              <a:rPr lang="fr-FR" sz="2400" dirty="0" err="1" smtClean="0"/>
              <a:t>Forms</a:t>
            </a:r>
            <a:r>
              <a:rPr lang="fr-FR" sz="2400" dirty="0" smtClean="0"/>
              <a:t> est un exécutable</a:t>
            </a:r>
          </a:p>
          <a:p>
            <a:pPr lvl="1"/>
            <a:r>
              <a:rPr lang="fr-FR" sz="2000" dirty="0" smtClean="0"/>
              <a:t>Avec un Main() standard</a:t>
            </a:r>
          </a:p>
          <a:p>
            <a:pPr lvl="1"/>
            <a:r>
              <a:rPr lang="fr-FR" sz="2000" dirty="0" smtClean="0"/>
              <a:t>Qui se contente de </a:t>
            </a:r>
            <a:r>
              <a:rPr lang="fr-FR" sz="2000" dirty="0" err="1" smtClean="0"/>
              <a:t>Run</a:t>
            </a:r>
            <a:r>
              <a:rPr lang="fr-FR" sz="2000" dirty="0" smtClean="0"/>
              <a:t>( la fenêtre principale 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619894"/>
            <a:ext cx="4896544" cy="3623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9" y="2365329"/>
            <a:ext cx="6560693" cy="4037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19" y="1577952"/>
            <a:ext cx="7352781" cy="49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</a:t>
            </a:r>
            <a:r>
              <a:rPr lang="fr-FR" dirty="0" smtClean="0"/>
              <a:t> and </a:t>
            </a:r>
            <a:r>
              <a:rPr lang="fr-FR" dirty="0" err="1" smtClean="0"/>
              <a:t>Controls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491880" y="1092275"/>
            <a:ext cx="5619643" cy="5248979"/>
            <a:chOff x="1180765" y="124238"/>
            <a:chExt cx="6847619" cy="66095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0765" y="124238"/>
              <a:ext cx="6847619" cy="660952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771" y="2210400"/>
              <a:ext cx="1771429" cy="1076190"/>
            </a:xfrm>
            <a:prstGeom prst="rect">
              <a:avLst/>
            </a:prstGeom>
          </p:spPr>
        </p:pic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84784"/>
            <a:ext cx="4608512" cy="2808311"/>
          </a:xfrm>
        </p:spPr>
        <p:txBody>
          <a:bodyPr/>
          <a:lstStyle/>
          <a:p>
            <a:r>
              <a:rPr lang="fr-FR" dirty="0" smtClean="0"/>
              <a:t>Tout est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endParaRPr lang="fr-FR" dirty="0">
              <a:highlight>
                <a:srgbClr val="FFFFFF"/>
              </a:highlight>
            </a:endParaRPr>
          </a:p>
          <a:p>
            <a:r>
              <a:rPr lang="fr-FR" dirty="0" smtClean="0"/>
              <a:t>Tout ce qui est graphique est </a:t>
            </a:r>
            <a:r>
              <a:rPr lang="fr-F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45315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Clickodrome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268760"/>
            <a:ext cx="8424936" cy="5112991"/>
          </a:xfrm>
        </p:spPr>
        <p:txBody>
          <a:bodyPr/>
          <a:lstStyle/>
          <a:p>
            <a:r>
              <a:rPr lang="fr-FR" dirty="0" smtClean="0"/>
              <a:t>Quasiment tout peut se faire à la souris</a:t>
            </a:r>
          </a:p>
          <a:p>
            <a:pPr lvl="1"/>
            <a:r>
              <a:rPr lang="fr-FR" sz="2400" dirty="0" smtClean="0"/>
              <a:t>Drag &amp; Drop des composants depuis la Boite à Outils (</a:t>
            </a:r>
            <a:r>
              <a:rPr lang="fr-FR" sz="2400" dirty="0" err="1" smtClean="0"/>
              <a:t>Toolbox</a:t>
            </a:r>
            <a:r>
              <a:rPr lang="fr-FR" sz="2400" dirty="0" smtClean="0"/>
              <a:t>)</a:t>
            </a:r>
          </a:p>
          <a:p>
            <a:pPr lvl="1"/>
            <a:r>
              <a:rPr lang="fr-FR" sz="2400" dirty="0" smtClean="0"/>
              <a:t>Paramétrages des propriétés</a:t>
            </a:r>
          </a:p>
          <a:p>
            <a:pPr lvl="1"/>
            <a:r>
              <a:rPr lang="fr-FR" sz="2400" dirty="0" smtClean="0"/>
              <a:t>Branchement des évènements vers votre code</a:t>
            </a:r>
          </a:p>
          <a:p>
            <a:r>
              <a:rPr lang="fr-FR" dirty="0" smtClean="0"/>
              <a:t>Les objets manipulés sont… des objets</a:t>
            </a:r>
          </a:p>
          <a:p>
            <a:pPr lvl="1"/>
            <a:r>
              <a:rPr lang="fr-FR" sz="2400" dirty="0" smtClean="0"/>
              <a:t>Que vous pouvez écrire vous-même</a:t>
            </a:r>
          </a:p>
          <a:p>
            <a:r>
              <a:rPr lang="fr-FR" dirty="0" smtClean="0"/>
              <a:t>Les actions que vous effectuées dessus sont automatiquement transformées en code</a:t>
            </a:r>
          </a:p>
          <a:p>
            <a:pPr lvl="1"/>
            <a:r>
              <a:rPr lang="fr-FR" sz="2400" dirty="0" smtClean="0"/>
              <a:t>Que vous pourriez écrire à la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5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3379"/>
            <a:ext cx="6954420" cy="4144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73379"/>
            <a:ext cx="6919396" cy="4124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273379"/>
            <a:ext cx="7346407" cy="4239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2273379"/>
            <a:ext cx="6919396" cy="412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59532" y="1297030"/>
            <a:ext cx="8424936" cy="576063"/>
          </a:xfrm>
        </p:spPr>
        <p:txBody>
          <a:bodyPr/>
          <a:lstStyle/>
          <a:p>
            <a:r>
              <a:rPr lang="fr-FR" dirty="0" smtClean="0"/>
              <a:t>Drag &amp; Drop, propriété, évènement et code…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4376421"/>
            <a:ext cx="3295238" cy="238095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5103495" y="3564014"/>
            <a:ext cx="504056" cy="432048"/>
          </a:xfrm>
          <a:prstGeom prst="cloudCallout">
            <a:avLst>
              <a:gd name="adj1" fmla="val -80452"/>
              <a:gd name="adj2" fmla="val 23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493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Code </a:t>
            </a:r>
            <a:r>
              <a:rPr lang="fr-FR" dirty="0" err="1" smtClean="0"/>
              <a:t>serialization</a:t>
            </a:r>
            <a:r>
              <a:rPr lang="fr-FR" dirty="0" smtClean="0"/>
              <a:t> »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179512" y="6525344"/>
            <a:ext cx="2448272" cy="290005"/>
          </a:xfrm>
        </p:spPr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957188"/>
            <a:ext cx="6444208" cy="590081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87824" y="3212976"/>
            <a:ext cx="2736304" cy="864096"/>
          </a:xfrm>
          <a:prstGeom prst="curvedConnector3">
            <a:avLst>
              <a:gd name="adj1" fmla="val 628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915816" y="4221088"/>
            <a:ext cx="2592288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5534393" y="3789040"/>
            <a:ext cx="189735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79912" y="4869160"/>
            <a:ext cx="1701903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>
            <a:off x="5508104" y="5009173"/>
            <a:ext cx="189735" cy="724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851920" y="5443058"/>
            <a:ext cx="1872208" cy="2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86584" y="3140968"/>
            <a:ext cx="4213408" cy="3240783"/>
          </a:xfrm>
        </p:spPr>
        <p:txBody>
          <a:bodyPr/>
          <a:lstStyle/>
          <a:p>
            <a:r>
              <a:rPr lang="fr-FR" sz="2400" dirty="0" smtClean="0"/>
              <a:t>Le mulot crée du code !</a:t>
            </a:r>
          </a:p>
          <a:p>
            <a:pPr lvl="1"/>
            <a:r>
              <a:rPr lang="fr-FR" sz="2000" dirty="0" smtClean="0"/>
              <a:t>Le constructeur du </a:t>
            </a:r>
            <a:r>
              <a:rPr lang="fr-FR" sz="2000" dirty="0" err="1" smtClean="0"/>
              <a:t>Form</a:t>
            </a:r>
            <a:r>
              <a:rPr lang="fr-FR" sz="2000" dirty="0" smtClean="0"/>
              <a:t> créé un bouton</a:t>
            </a:r>
          </a:p>
          <a:p>
            <a:pPr lvl="1"/>
            <a:r>
              <a:rPr lang="fr-FR" sz="2000" dirty="0" smtClean="0"/>
              <a:t>Le configure</a:t>
            </a:r>
          </a:p>
          <a:p>
            <a:pPr lvl="1"/>
            <a:r>
              <a:rPr lang="fr-FR" sz="2000" dirty="0" smtClean="0"/>
              <a:t>Se configure lui-même</a:t>
            </a:r>
          </a:p>
          <a:p>
            <a:pPr lvl="2"/>
            <a:r>
              <a:rPr lang="fr-FR" sz="2000" dirty="0" smtClean="0"/>
              <a:t>Le bouton est ajouté en tant que contrôle fils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45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n’est que du code…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51520" y="1124744"/>
            <a:ext cx="8424936" cy="4248472"/>
          </a:xfrm>
        </p:spPr>
        <p:txBody>
          <a:bodyPr/>
          <a:lstStyle/>
          <a:p>
            <a:r>
              <a:rPr lang="fr-FR" sz="2400" dirty="0" smtClean="0"/>
              <a:t>Tout ce que fait Visual Studio est d’écrire du code à votre place</a:t>
            </a:r>
          </a:p>
          <a:p>
            <a:pPr lvl="1"/>
            <a:r>
              <a:rPr lang="fr-FR" sz="1800" dirty="0" smtClean="0"/>
              <a:t>Qu’il place dans un fichier </a:t>
            </a:r>
            <a:r>
              <a:rPr lang="fr-FR" sz="1800" dirty="0" err="1" smtClean="0"/>
              <a:t>XXX.Designer.cs</a:t>
            </a:r>
            <a:endParaRPr lang="fr-FR" sz="1800" dirty="0" smtClean="0"/>
          </a:p>
          <a:p>
            <a:pPr lvl="1"/>
            <a:r>
              <a:rPr lang="fr-FR" sz="1800" dirty="0" smtClean="0"/>
              <a:t>La classe est </a:t>
            </a:r>
            <a:r>
              <a:rPr lang="fr-FR" sz="1800" dirty="0" err="1" smtClean="0"/>
              <a:t>taggé</a:t>
            </a:r>
            <a:r>
              <a:rPr lang="fr-FR" sz="1800" dirty="0" smtClean="0"/>
              <a:t> avec le mot clef </a:t>
            </a:r>
            <a:r>
              <a:rPr lang="fr-FR" sz="1800" b="1" dirty="0" smtClean="0"/>
              <a:t>partial</a:t>
            </a:r>
            <a:r>
              <a:rPr lang="fr-FR" sz="1800" dirty="0" smtClean="0"/>
              <a:t> : la définition de cette classe peut apparaitre dans différents fichiers</a:t>
            </a:r>
          </a:p>
          <a:p>
            <a:r>
              <a:rPr lang="fr-FR" sz="2400" dirty="0"/>
              <a:t>Votre fichier est « propre </a:t>
            </a:r>
            <a:r>
              <a:rPr lang="fr-FR" sz="2400" dirty="0" smtClean="0"/>
              <a:t>»</a:t>
            </a:r>
          </a:p>
          <a:p>
            <a:pPr lvl="1"/>
            <a:r>
              <a:rPr lang="fr-FR" sz="1800" dirty="0" err="1" smtClean="0"/>
              <a:t>Designer.cs</a:t>
            </a:r>
            <a:r>
              <a:rPr lang="fr-FR" sz="1800" dirty="0" smtClean="0"/>
              <a:t> contient la </a:t>
            </a:r>
            <a:br>
              <a:rPr lang="fr-FR" sz="1800" dirty="0" smtClean="0"/>
            </a:br>
            <a:r>
              <a:rPr lang="fr-FR" sz="1800" dirty="0" smtClean="0"/>
              <a:t>méthode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endParaRPr lang="fr-FR" sz="1800" dirty="0" smtClean="0"/>
          </a:p>
          <a:p>
            <a:pPr lvl="1"/>
            <a:r>
              <a:rPr lang="fr-FR" sz="1800" dirty="0" smtClean="0"/>
              <a:t>On ne touche pas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au </a:t>
            </a:r>
            <a:r>
              <a:rPr lang="en-US" sz="1800" dirty="0" err="1" smtClean="0"/>
              <a:t>fichier</a:t>
            </a:r>
            <a:r>
              <a:rPr lang="en-US" sz="1800" dirty="0" smtClean="0"/>
              <a:t> </a:t>
            </a:r>
            <a:r>
              <a:rPr lang="en-US" sz="1800" dirty="0" err="1" smtClean="0"/>
              <a:t>Designer.cs</a:t>
            </a:r>
            <a:r>
              <a:rPr lang="en-US" sz="1800" dirty="0" smtClean="0"/>
              <a:t> !</a:t>
            </a:r>
            <a:endParaRPr lang="fr-FR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198660" y="3478356"/>
            <a:ext cx="49453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button1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button1 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button1.Parent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What a marvelous Application!"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"Greetings"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3" y="4754340"/>
            <a:ext cx="3485714" cy="76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906125"/>
            <a:ext cx="1466667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62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">
  <a:themeElements>
    <a:clrScheme name="Intech - Invenietis">
      <a:dk1>
        <a:sysClr val="windowText" lastClr="000000"/>
      </a:dk1>
      <a:lt1>
        <a:sysClr val="window" lastClr="FFFFFF"/>
      </a:lt1>
      <a:dk2>
        <a:srgbClr val="3A1144"/>
      </a:dk2>
      <a:lt2>
        <a:srgbClr val="54C65A"/>
      </a:lt2>
      <a:accent1>
        <a:srgbClr val="5CBF3C"/>
      </a:accent1>
      <a:accent2>
        <a:srgbClr val="3A114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6128"/>
      </a:hlink>
      <a:folHlink>
        <a:srgbClr val="4F6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ch - Invenietis.potx" id="{0A67B447-F4FD-4829-AD5F-0B3D9B0DD937}" vid="{E2724E1E-7458-4647-ADA5-02E5EDCA4B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Intech - Invenietis</Template>
  <TotalTime>16050</TotalTime>
  <Words>1773</Words>
  <Application>Microsoft Office PowerPoint</Application>
  <PresentationFormat>On-screen Show (4:3)</PresentationFormat>
  <Paragraphs>343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Courier New</vt:lpstr>
      <vt:lpstr>Wingdings</vt:lpstr>
      <vt:lpstr>Standard</vt:lpstr>
      <vt:lpstr>Windows Forms</vt:lpstr>
      <vt:lpstr>Pourquoi les Windows Forms ?</vt:lpstr>
      <vt:lpstr>Windows Forms s’appuie sur Win32</vt:lpstr>
      <vt:lpstr>Un .exe comme un autre…</vt:lpstr>
      <vt:lpstr>Forms and Controls</vt:lpstr>
      <vt:lpstr>Le Clickodrome</vt:lpstr>
      <vt:lpstr>Démonstration</vt:lpstr>
      <vt:lpstr>« Code serialization »</vt:lpstr>
      <vt:lpstr>Ce n’est que du code…</vt:lpstr>
      <vt:lpstr>Evènements</vt:lpstr>
      <vt:lpstr>Design Pattern Observer</vt:lpstr>
      <vt:lpstr>Observer made simple…</vt:lpstr>
      <vt:lpstr>Spécifications (1/2)</vt:lpstr>
      <vt:lpstr>Spécifications (2/2)</vt:lpstr>
      <vt:lpstr>Création de l’objet</vt:lpstr>
      <vt:lpstr>Loading the file…</vt:lpstr>
      <vt:lpstr>Un évènement pour les autres</vt:lpstr>
      <vt:lpstr>Il n’y a plus qu’à sauver…</vt:lpstr>
      <vt:lpstr>Tout le code</vt:lpstr>
      <vt:lpstr>Encapsulation… relayage !</vt:lpstr>
      <vt:lpstr>Résultat…</vt:lpstr>
      <vt:lpstr>Pour conclure</vt:lpstr>
    </vt:vector>
  </TitlesOfParts>
  <Company>Invenietis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Forms</dc:title>
  <dc:creator>Olivier</dc:creator>
  <cp:lastModifiedBy>Olivier Spinelli</cp:lastModifiedBy>
  <cp:revision>61</cp:revision>
  <dcterms:created xsi:type="dcterms:W3CDTF">2014-10-13T12:35:47Z</dcterms:created>
  <dcterms:modified xsi:type="dcterms:W3CDTF">2016-01-16T10:36:06Z</dcterms:modified>
</cp:coreProperties>
</file>