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00"/>
    <a:srgbClr val="58176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7535" autoAdjust="0"/>
  </p:normalViewPr>
  <p:slideViewPr>
    <p:cSldViewPr>
      <p:cViewPr varScale="1">
        <p:scale>
          <a:sx n="97" d="100"/>
          <a:sy n="97" d="100"/>
        </p:scale>
        <p:origin x="7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pPr/>
              <a:t>jj/01/aa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pPr/>
              <a:t>jj/01/aa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50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C# avancé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Extension </a:t>
            </a:r>
            <a:r>
              <a:rPr lang="fr-FR" dirty="0" err="1" smtClean="0"/>
              <a:t>Methods</a:t>
            </a:r>
            <a:r>
              <a:rPr lang="fr-FR" dirty="0" smtClean="0"/>
              <a:t>, </a:t>
            </a:r>
            <a:r>
              <a:rPr lang="fr-FR" dirty="0" err="1" smtClean="0"/>
              <a:t>delegates</a:t>
            </a:r>
            <a:r>
              <a:rPr lang="fr-FR" dirty="0" smtClean="0"/>
              <a:t>, </a:t>
            </a:r>
            <a:r>
              <a:rPr lang="fr-FR" dirty="0" err="1" smtClean="0"/>
              <a:t>anonymous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, </a:t>
            </a:r>
            <a:r>
              <a:rPr lang="fr-FR" dirty="0" err="1" smtClean="0"/>
              <a:t>closure</a:t>
            </a:r>
            <a:r>
              <a:rPr lang="fr-FR" dirty="0" smtClean="0"/>
              <a:t>, lambda </a:t>
            </a:r>
            <a:r>
              <a:rPr lang="fr-FR" dirty="0" err="1" smtClean="0"/>
              <a:t>functions</a:t>
            </a:r>
            <a:r>
              <a:rPr lang="fr-FR" dirty="0" smtClean="0"/>
              <a:t>, LINQ…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d’un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endParaRPr lang="fr-FR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395536" y="1052736"/>
            <a:ext cx="8424936" cy="5256584"/>
          </a:xfrm>
        </p:spPr>
        <p:txBody>
          <a:bodyPr/>
          <a:lstStyle/>
          <a:p>
            <a:r>
              <a:rPr lang="fr-FR" sz="2400" dirty="0" smtClean="0"/>
              <a:t>On peut maintenant déclarer des variables ayant le type tout juste créé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On peut instancier ce type et l’affecter à une variable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On peut exécuter le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400" dirty="0" smtClean="0"/>
              <a:t>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673" y="200224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f;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11560" y="321297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Add1(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+ 1;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620" y="3707740"/>
            <a:ext cx="743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Add1 );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38673" y="4987041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Add1 );</a:t>
            </a:r>
          </a:p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f( 15 );</a:t>
            </a:r>
          </a:p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( 16 ) );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dirty="0" err="1" smtClean="0"/>
              <a:t>s</a:t>
            </a:r>
            <a:r>
              <a:rPr lang="fr-FR" dirty="0" smtClean="0"/>
              <a:t> et méthodes d’instance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2"/>
          </p:nvPr>
        </p:nvSpPr>
        <p:spPr>
          <a:xfrm>
            <a:off x="395536" y="1052736"/>
            <a:ext cx="8424936" cy="5400600"/>
          </a:xfrm>
        </p:spPr>
        <p:txBody>
          <a:bodyPr/>
          <a:lstStyle/>
          <a:p>
            <a:r>
              <a:rPr lang="fr-FR" sz="2400" dirty="0" smtClean="0"/>
              <a:t>Une méthode d’instance nécessite en premier paramètre l’objet sur lequel travailler</a:t>
            </a:r>
          </a:p>
          <a:p>
            <a:r>
              <a:rPr lang="fr-FR" sz="2400" dirty="0" smtClean="0"/>
              <a:t>Donc quand on écrit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f()</a:t>
            </a:r>
            <a:r>
              <a:rPr lang="fr-FR" sz="2400" dirty="0" smtClean="0"/>
              <a:t> doit passer </a:t>
            </a:r>
            <a:r>
              <a:rPr lang="fr-F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fr-FR" sz="2400" dirty="0" smtClean="0"/>
              <a:t> en paramètre premier paramètre de 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ToShortDateString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fr-FR" sz="2400" dirty="0" smtClean="0"/>
              <a:t>La valeur de 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fr-FR" sz="2400" dirty="0" smtClean="0"/>
              <a:t> est capturée automatiquement à l’instanciation du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endParaRPr lang="fr-FR" sz="2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2400" dirty="0" smtClean="0"/>
              <a:t>On peut la retrouver avec 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5576" y="2420888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55576" y="2924944"/>
            <a:ext cx="775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d.ToShortDateString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shortDate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f();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55576" y="6084004"/>
            <a:ext cx="8207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f.Target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null if the method referenced is static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fr-F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215516" y="1412777"/>
            <a:ext cx="8712968" cy="4968974"/>
          </a:xfrm>
        </p:spPr>
        <p:txBody>
          <a:bodyPr/>
          <a:lstStyle/>
          <a:p>
            <a:r>
              <a:rPr lang="fr-FR" dirty="0" smtClean="0"/>
              <a:t>L’appel du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dirty="0" smtClean="0"/>
              <a:t> n’est qu’un sucre syntaxique </a:t>
            </a:r>
            <a:r>
              <a:rPr lang="fr-FR" dirty="0" smtClean="0"/>
              <a:t>:</a:t>
            </a:r>
            <a:endParaRPr lang="fr-FR" dirty="0" smtClean="0">
              <a:solidFill>
                <a:srgbClr val="0000FF"/>
              </a:solidFill>
              <a:latin typeface="Calibri" pitchFamily="34" charset="0"/>
            </a:endParaRPr>
          </a:p>
          <a:p>
            <a:pPr lvl="1"/>
            <a:r>
              <a:rPr lang="fr-FR" sz="2600" dirty="0" smtClean="0"/>
              <a:t>Le compilateur traduit :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r>
              <a:rPr lang="fr-FR" sz="2600" dirty="0" smtClean="0"/>
              <a:t>En :</a:t>
            </a:r>
            <a:endParaRPr lang="fr-FR" sz="2600" dirty="0"/>
          </a:p>
        </p:txBody>
      </p:sp>
      <p:sp>
        <p:nvSpPr>
          <p:cNvPr id="12" name="Rectangle 11"/>
          <p:cNvSpPr/>
          <p:nvPr/>
        </p:nvSpPr>
        <p:spPr>
          <a:xfrm>
            <a:off x="971600" y="465313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Add1 );</a:t>
            </a:r>
          </a:p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f.Invoke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( 15 );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971600" y="321297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Add1 );</a:t>
            </a:r>
          </a:p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f( 15 );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Target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2"/>
          </p:nvPr>
        </p:nvSpPr>
        <p:spPr>
          <a:xfrm>
            <a:off x="395536" y="980728"/>
            <a:ext cx="8424936" cy="4968974"/>
          </a:xfrm>
        </p:spPr>
        <p:txBody>
          <a:bodyPr/>
          <a:lstStyle/>
          <a:p>
            <a:r>
              <a:rPr lang="fr-FR" sz="2400" dirty="0" smtClean="0"/>
              <a:t>Un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400" dirty="0" smtClean="0"/>
              <a:t> a donc besoin pour être invoqué :</a:t>
            </a:r>
          </a:p>
          <a:p>
            <a:pPr lvl="1"/>
            <a:r>
              <a:rPr lang="fr-FR" sz="2000" dirty="0" smtClean="0"/>
              <a:t>D’une méthode à appeler (on peut la retrouver à l’aide de la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D’un objet à passer en premier paramètre si la méthode n’est pas statique (on peut le retrouver à l’aide de la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 </a:t>
            </a:r>
            <a:r>
              <a:rPr lang="fr-FR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fr-FR" sz="2000" dirty="0" smtClean="0"/>
              <a:t>)</a:t>
            </a:r>
          </a:p>
          <a:p>
            <a:r>
              <a:rPr lang="fr-FR" sz="2400" dirty="0" smtClean="0"/>
              <a:t>Exemple :</a:t>
            </a:r>
          </a:p>
        </p:txBody>
      </p:sp>
      <p:grpSp>
        <p:nvGrpSpPr>
          <p:cNvPr id="16" name="Group 5"/>
          <p:cNvGrpSpPr/>
          <p:nvPr/>
        </p:nvGrpSpPr>
        <p:grpSpPr>
          <a:xfrm>
            <a:off x="827584" y="5013176"/>
            <a:ext cx="2520280" cy="1296144"/>
            <a:chOff x="5220072" y="1772816"/>
            <a:chExt cx="1728192" cy="4392488"/>
          </a:xfrm>
        </p:grpSpPr>
        <p:sp>
          <p:nvSpPr>
            <p:cNvPr id="17" name="Rectangle 16"/>
            <p:cNvSpPr/>
            <p:nvPr/>
          </p:nvSpPr>
          <p:spPr>
            <a:xfrm>
              <a:off x="5220072" y="1772816"/>
              <a:ext cx="1728192" cy="4392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r>
                <a:rPr lang="fr-FR" dirty="0" err="1" smtClean="0">
                  <a:solidFill>
                    <a:schemeClr val="tx1"/>
                  </a:solidFill>
                </a:rPr>
                <a:t>Stack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7582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4306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10309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77553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8272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0551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72761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40005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07250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67686" y="1772816"/>
              <a:ext cx="111496" cy="53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4"/>
          <p:cNvSpPr txBox="1"/>
          <p:nvPr/>
        </p:nvSpPr>
        <p:spPr>
          <a:xfrm>
            <a:off x="3779912" y="5013176"/>
            <a:ext cx="4608512" cy="158417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fr-FR" dirty="0" err="1" smtClean="0"/>
              <a:t>Heap</a:t>
            </a:r>
            <a:endParaRPr lang="en-US" dirty="0"/>
          </a:p>
        </p:txBody>
      </p:sp>
      <p:sp>
        <p:nvSpPr>
          <p:cNvPr id="29" name="TextBox 19"/>
          <p:cNvSpPr txBox="1"/>
          <p:nvPr/>
        </p:nvSpPr>
        <p:spPr>
          <a:xfrm>
            <a:off x="899592" y="5445224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tw</a:t>
            </a:r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716" y="3241267"/>
            <a:ext cx="7398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);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path );</a:t>
            </a:r>
          </a:p>
          <a:p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tw.WriteLine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a( 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 (use </a:t>
            </a:r>
            <a:r>
              <a:rPr lang="fr-FR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)"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a(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"test (use </a:t>
            </a:r>
            <a:r>
              <a:rPr lang="fr-FR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write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)"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899592" y="5805264"/>
            <a:ext cx="22755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+mj-lt"/>
              </a:rPr>
              <a:t>a: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95936" y="5445224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2B91AF"/>
                </a:solidFill>
              </a:rPr>
              <a:t>StreamWriter</a:t>
            </a:r>
            <a:endParaRPr lang="fr-FR" sz="1400" dirty="0">
              <a:solidFill>
                <a:srgbClr val="2B91A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95936" y="602128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2B91AF"/>
                </a:solidFill>
              </a:rPr>
              <a:t>ActionString</a:t>
            </a:r>
            <a:endParaRPr lang="fr-FR" sz="1400" dirty="0">
              <a:solidFill>
                <a:srgbClr val="2B91A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24128" y="5445224"/>
            <a:ext cx="223224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>
                <a:solidFill>
                  <a:srgbClr val="2B91AF"/>
                </a:solidFill>
              </a:rPr>
              <a:t>MethodInfo</a:t>
            </a:r>
            <a:r>
              <a:rPr lang="fr-FR" sz="1400" dirty="0" smtClean="0">
                <a:solidFill>
                  <a:srgbClr val="2B91AF"/>
                </a:solidFill>
              </a:rPr>
              <a:t/>
            </a:r>
            <a:br>
              <a:rPr lang="fr-FR" sz="1400" dirty="0" smtClean="0">
                <a:solidFill>
                  <a:srgbClr val="2B91AF"/>
                </a:solidFill>
              </a:rPr>
            </a:br>
            <a:r>
              <a:rPr lang="fr-FR" sz="1400" dirty="0" smtClean="0">
                <a:solidFill>
                  <a:schemeClr val="tx1"/>
                </a:solidFill>
              </a:rPr>
              <a:t>(</a:t>
            </a:r>
            <a:r>
              <a:rPr lang="fr-FR" sz="1400" dirty="0" err="1" smtClean="0">
                <a:solidFill>
                  <a:schemeClr val="tx1"/>
                </a:solidFill>
              </a:rPr>
              <a:t>StreamWriter.WriteLine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/>
          <p:cNvCxnSpPr>
            <a:stCxn id="29" idx="3"/>
            <a:endCxn id="33" idx="1"/>
          </p:cNvCxnSpPr>
          <p:nvPr/>
        </p:nvCxnSpPr>
        <p:spPr>
          <a:xfrm>
            <a:off x="3175113" y="5599113"/>
            <a:ext cx="820823" cy="62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6"/>
          <p:cNvCxnSpPr>
            <a:stCxn id="32" idx="3"/>
            <a:endCxn id="34" idx="1"/>
          </p:cNvCxnSpPr>
          <p:nvPr/>
        </p:nvCxnSpPr>
        <p:spPr>
          <a:xfrm>
            <a:off x="3175113" y="5959153"/>
            <a:ext cx="820823" cy="2781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36"/>
          <p:cNvCxnSpPr>
            <a:stCxn id="34" idx="3"/>
            <a:endCxn id="35" idx="2"/>
          </p:cNvCxnSpPr>
          <p:nvPr/>
        </p:nvCxnSpPr>
        <p:spPr>
          <a:xfrm flipV="1">
            <a:off x="5364088" y="6093296"/>
            <a:ext cx="1476164" cy="1440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36"/>
          <p:cNvCxnSpPr>
            <a:stCxn id="34" idx="3"/>
            <a:endCxn id="33" idx="3"/>
          </p:cNvCxnSpPr>
          <p:nvPr/>
        </p:nvCxnSpPr>
        <p:spPr>
          <a:xfrm flipV="1">
            <a:off x="5364088" y="5661248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Combiner des délégués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395536" y="908720"/>
            <a:ext cx="8424936" cy="5472608"/>
          </a:xfrm>
        </p:spPr>
        <p:txBody>
          <a:bodyPr/>
          <a:lstStyle/>
          <a:p>
            <a:r>
              <a:rPr lang="fr-FR" sz="2400" dirty="0" smtClean="0"/>
              <a:t>Les instances de délégués sont immuables</a:t>
            </a:r>
          </a:p>
          <a:p>
            <a:r>
              <a:rPr lang="fr-FR" sz="2400" dirty="0" smtClean="0"/>
              <a:t>On peut combiner des instances de délégués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spcBef>
                <a:spcPts val="3000"/>
              </a:spcBef>
            </a:pPr>
            <a:r>
              <a:rPr lang="fr-FR" sz="2400" dirty="0" smtClean="0"/>
              <a:t>Toutes les instances de délégués sont invoquées !</a:t>
            </a:r>
          </a:p>
          <a:p>
            <a:r>
              <a:rPr lang="fr-FR" sz="2400" dirty="0" smtClean="0"/>
              <a:t>On utilise généralement cette syntaxe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spcBef>
                <a:spcPts val="600"/>
              </a:spcBef>
            </a:pPr>
            <a:r>
              <a:rPr lang="fr-FR" sz="2400" dirty="0" smtClean="0"/>
              <a:t>Les opérateurs + et += ne sont qu’un sucre syntaxique dissimulant un appel à </a:t>
            </a:r>
            <a:r>
              <a:rPr lang="fr-FR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.Combine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spcBef>
                <a:spcPts val="1200"/>
              </a:spcBef>
              <a:buNone/>
            </a:pPr>
            <a:endParaRPr lang="fr-FR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55576" y="1772816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sw.WriteLine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combinated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a1 + a2;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combinated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755576" y="4204245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StringWriter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 +=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sw.WriteLine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a( 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 délégués combinés</a:t>
            </a:r>
            <a:endParaRPr lang="fr-FR" dirty="0" smtClean="0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2"/>
          </p:nvPr>
        </p:nvSpPr>
        <p:spPr>
          <a:xfrm>
            <a:off x="395536" y="908720"/>
            <a:ext cx="8424936" cy="5400600"/>
          </a:xfrm>
        </p:spPr>
        <p:txBody>
          <a:bodyPr/>
          <a:lstStyle/>
          <a:p>
            <a:r>
              <a:rPr lang="fr-FR" sz="2400" dirty="0" smtClean="0"/>
              <a:t>On peut enlever une instance de délégué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spcBef>
                <a:spcPts val="3000"/>
              </a:spcBef>
            </a:pPr>
            <a:r>
              <a:rPr lang="fr-FR" sz="2400" dirty="0" smtClean="0"/>
              <a:t>Cas des délégués combinés retournant une valeur :</a:t>
            </a:r>
          </a:p>
          <a:p>
            <a:pPr>
              <a:spcBef>
                <a:spcPts val="1800"/>
              </a:spcBef>
            </a:pPr>
            <a:endParaRPr lang="fr-FR" sz="2400" dirty="0" smtClean="0"/>
          </a:p>
          <a:p>
            <a:pPr>
              <a:spcBef>
                <a:spcPts val="1800"/>
              </a:spcBef>
            </a:pPr>
            <a:endParaRPr lang="fr-FR" sz="2400" dirty="0" smtClean="0"/>
          </a:p>
          <a:p>
            <a:pPr>
              <a:spcBef>
                <a:spcPts val="2400"/>
              </a:spcBef>
            </a:pPr>
            <a:r>
              <a:rPr lang="fr-FR" sz="2400" dirty="0" smtClean="0"/>
              <a:t>Si une exception est levée par une des fonctions référencées, les instances suivantes ne sont pas invoquées et l’exception est propagée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755576" y="1267242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TextWriter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StreamWriter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path ) 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tw.WriteLine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combinated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a1 + a2;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combinated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a1;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a(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Just call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755576" y="3780329"/>
            <a:ext cx="76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GetString1()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GetString2()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2"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755576" y="4326195"/>
            <a:ext cx="5742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GetString1 );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+=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FuncString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GetString2 );</a:t>
            </a:r>
          </a:p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f(),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2"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  <a:endParaRPr lang="fr-FR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dirty="0" err="1" smtClean="0"/>
              <a:t>s</a:t>
            </a:r>
            <a:r>
              <a:rPr lang="fr-FR" dirty="0" smtClean="0"/>
              <a:t> en C# 2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2"/>
          </p:nvPr>
        </p:nvSpPr>
        <p:spPr>
          <a:xfrm>
            <a:off x="89756" y="1412777"/>
            <a:ext cx="8964488" cy="4968974"/>
          </a:xfrm>
        </p:spPr>
        <p:txBody>
          <a:bodyPr/>
          <a:lstStyle/>
          <a:p>
            <a:r>
              <a:rPr lang="fr-FR" sz="2400" dirty="0" smtClean="0"/>
              <a:t>Nous venons d’étudier les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400" dirty="0" err="1" smtClean="0"/>
              <a:t>s</a:t>
            </a:r>
            <a:r>
              <a:rPr lang="fr-FR" sz="2400" dirty="0" smtClean="0"/>
              <a:t> en C# 1</a:t>
            </a:r>
          </a:p>
          <a:p>
            <a:r>
              <a:rPr lang="fr-FR" sz="2400" dirty="0" smtClean="0"/>
              <a:t>Concernant les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400" dirty="0" err="1" smtClean="0"/>
              <a:t>s</a:t>
            </a:r>
            <a:r>
              <a:rPr lang="fr-FR" sz="2400" dirty="0" smtClean="0"/>
              <a:t>, C# 2 apporte entre autre :</a:t>
            </a:r>
          </a:p>
          <a:p>
            <a:pPr lvl="1"/>
            <a:r>
              <a:rPr lang="fr-FR" sz="2400" dirty="0" smtClean="0"/>
              <a:t>Une conversion implicite d’une méthode vers un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endParaRPr lang="fr-FR" sz="2400" dirty="0" smtClean="0"/>
          </a:p>
          <a:p>
            <a:pPr lvl="1"/>
            <a:r>
              <a:rPr lang="fr-FR" sz="2400" dirty="0" smtClean="0"/>
              <a:t>Les méthodes anonymes</a:t>
            </a:r>
          </a:p>
          <a:p>
            <a:pPr lvl="1"/>
            <a:r>
              <a:rPr lang="fr-FR" sz="2400" dirty="0" smtClean="0"/>
              <a:t>La </a:t>
            </a:r>
            <a:r>
              <a:rPr lang="fr-FR" sz="2400" dirty="0" err="1" smtClean="0"/>
              <a:t>closure</a:t>
            </a:r>
            <a:endParaRPr lang="fr-FR" sz="2400" dirty="0" smtClean="0"/>
          </a:p>
          <a:p>
            <a:pPr lvl="1"/>
            <a:r>
              <a:rPr lang="fr-FR" sz="2400" dirty="0" smtClean="0"/>
              <a:t>Les </a:t>
            </a:r>
            <a:r>
              <a:rPr lang="fr-FR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400" dirty="0" err="1" smtClean="0"/>
              <a:t>s</a:t>
            </a:r>
            <a:r>
              <a:rPr lang="fr-FR" sz="2400" dirty="0" smtClean="0"/>
              <a:t> génériques</a:t>
            </a:r>
            <a:endParaRPr lang="fr-F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Instancier élégamment des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dirty="0" err="1" smtClean="0"/>
              <a:t>s</a:t>
            </a:r>
            <a:endParaRPr lang="fr-FR" dirty="0" smtClean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smtClean="0"/>
              <a:t>Depuis C# 2 on peut instancier un </a:t>
            </a:r>
            <a:r>
              <a:rPr lang="fr-FR" sz="2800" dirty="0" err="1" smtClean="0"/>
              <a:t>delegate</a:t>
            </a:r>
            <a:r>
              <a:rPr lang="fr-FR" sz="2800" dirty="0" smtClean="0"/>
              <a:t> de cette façon 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Ce que le compilateur traduit en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611560" y="3995772"/>
            <a:ext cx="7542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34897" y="2411596"/>
            <a:ext cx="595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méthodes anonymes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On peut </a:t>
            </a:r>
            <a:r>
              <a:rPr lang="fr-FR" dirty="0" smtClean="0"/>
              <a:t>définir</a:t>
            </a:r>
            <a:r>
              <a:rPr lang="fr-FR" dirty="0" smtClean="0"/>
              <a:t> </a:t>
            </a:r>
            <a:r>
              <a:rPr lang="fr-FR" dirty="0" smtClean="0"/>
              <a:t>une méthode </a:t>
            </a:r>
            <a:r>
              <a:rPr lang="fr-FR" dirty="0" smtClean="0"/>
              <a:t>là où on l’utilise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2800" dirty="0" smtClean="0"/>
              <a:t>Le </a:t>
            </a:r>
            <a:r>
              <a:rPr lang="fr-FR" sz="2800" dirty="0" smtClean="0"/>
              <a:t>compilateur produit une méthode ordinaire avec un nom qu’il génère</a:t>
            </a:r>
            <a:endParaRPr lang="fr-FR" sz="2800" dirty="0"/>
          </a:p>
        </p:txBody>
      </p:sp>
      <p:sp>
        <p:nvSpPr>
          <p:cNvPr id="15" name="Rectangle 14"/>
          <p:cNvSpPr/>
          <p:nvPr/>
        </p:nvSpPr>
        <p:spPr>
          <a:xfrm>
            <a:off x="755576" y="4181018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7, 2, 3, 12, 1 };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)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- b; } );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2051720" y="4469050"/>
            <a:ext cx="4752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004491" y="5045114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Une méthode anonyme</a:t>
            </a:r>
          </a:p>
        </p:txBody>
      </p:sp>
      <p:cxnSp>
        <p:nvCxnSpPr>
          <p:cNvPr id="21" name="Connecteur droit avec flèche 20"/>
          <p:cNvCxnSpPr>
            <a:stCxn id="17" idx="0"/>
            <a:endCxn id="16" idx="2"/>
          </p:cNvCxnSpPr>
          <p:nvPr/>
        </p:nvCxnSpPr>
        <p:spPr>
          <a:xfrm flipH="1" flipV="1">
            <a:off x="4427984" y="4757082"/>
            <a:ext cx="9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5576" y="2543998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Comparer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);</a:t>
            </a:r>
          </a:p>
          <a:p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Sort(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array,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Sort </a:t>
            </a:r>
            <a:r>
              <a:rPr lang="fr-FR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closure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395536" y="836712"/>
            <a:ext cx="8424936" cy="5616624"/>
          </a:xfrm>
        </p:spPr>
        <p:txBody>
          <a:bodyPr/>
          <a:lstStyle/>
          <a:p>
            <a:r>
              <a:rPr lang="fr-FR" sz="2400" dirty="0" smtClean="0"/>
              <a:t>On peut utiliser dans une méthode anonyme, une variable locale définie dans la méthode l’englobant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La durée de vie de la variable 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fr-FR" sz="2400" dirty="0" smtClean="0"/>
              <a:t> est « allongée »</a:t>
            </a:r>
          </a:p>
          <a:p>
            <a:r>
              <a:rPr lang="fr-FR" sz="2400" dirty="0" smtClean="0"/>
              <a:t>Le compilateur produit une classe contenant un champ de type </a:t>
            </a:r>
            <a:r>
              <a:rPr lang="fr-FR" sz="2400" dirty="0" err="1" smtClean="0"/>
              <a:t>int</a:t>
            </a:r>
            <a:r>
              <a:rPr lang="fr-FR" sz="2400" dirty="0" smtClean="0"/>
              <a:t> pour « allonger » la durée de vie de 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755576" y="1916832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CreateCounter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x++; };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755576" y="3560316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CreateCounter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f();</a:t>
            </a:r>
          </a:p>
          <a:p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f();</a:t>
            </a:r>
          </a:p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n,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.EqualTo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( 2 ) );</a:t>
            </a:r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Petit rappel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395536" y="1268760"/>
            <a:ext cx="8424936" cy="4968974"/>
          </a:xfrm>
        </p:spPr>
        <p:txBody>
          <a:bodyPr/>
          <a:lstStyle/>
          <a:p>
            <a:r>
              <a:rPr lang="fr-FR" dirty="0" smtClean="0"/>
              <a:t>Une méthode d’instance est une méthode statique avec un paramètre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fr-FR" dirty="0" smtClean="0"/>
              <a:t> implicite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1500" y="2905780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)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==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815916" y="2905780"/>
            <a:ext cx="56526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PwdMatch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@this,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)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== @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_password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72008" y="5246040"/>
            <a:ext cx="3815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user.PwdMatch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fr-F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851920" y="5246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.PwdMatch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user,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pwd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9912" y="2420888"/>
            <a:ext cx="0" cy="3960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dirty="0" err="1" smtClean="0"/>
              <a:t>s</a:t>
            </a:r>
            <a:r>
              <a:rPr lang="fr-FR" dirty="0" smtClean="0"/>
              <a:t> génériques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smtClean="0"/>
              <a:t>On peut déclarer des </a:t>
            </a:r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800" dirty="0" err="1" smtClean="0"/>
              <a:t>s</a:t>
            </a:r>
            <a:r>
              <a:rPr lang="fr-FR" sz="2800" dirty="0" smtClean="0"/>
              <a:t> génériques 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2876" y="2204864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&lt;T&gt;( T a, T b );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55576" y="2876743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Sort&lt;T&gt;( T[]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c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Sort </a:t>
            </a:r>
            <a:r>
              <a:rPr lang="fr-F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algorithm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5576" y="4388911"/>
            <a:ext cx="7974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7, 2, 3, 12, 1 };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- b; } 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strings =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fr-F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"titi"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"tata"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Sort( strings,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.Compare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Action</a:t>
            </a:r>
            <a:endParaRPr lang="fr-FR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107504" y="1268338"/>
            <a:ext cx="8424936" cy="4968974"/>
          </a:xfrm>
        </p:spPr>
        <p:txBody>
          <a:bodyPr/>
          <a:lstStyle/>
          <a:p>
            <a:r>
              <a:rPr lang="fr-FR" sz="2000" dirty="0" smtClean="0"/>
              <a:t>En pratique on déclare rarement de nouveaux </a:t>
            </a:r>
            <a:r>
              <a:rPr lang="fr-FR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000" dirty="0" err="1" smtClean="0"/>
              <a:t>s</a:t>
            </a:r>
            <a:endParaRPr lang="fr-FR" sz="2000" dirty="0" smtClean="0"/>
          </a:p>
          <a:p>
            <a:r>
              <a:rPr lang="fr-FR" sz="2000" dirty="0" smtClean="0"/>
              <a:t>On utilise des </a:t>
            </a:r>
            <a:r>
              <a:rPr lang="fr-FR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000" dirty="0" err="1" smtClean="0"/>
              <a:t>s</a:t>
            </a:r>
            <a:r>
              <a:rPr lang="fr-FR" sz="2000" dirty="0" smtClean="0"/>
              <a:t> génériques déjà définis dans le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.NET (3.5 et +)</a:t>
            </a:r>
          </a:p>
          <a:p>
            <a:r>
              <a:rPr lang="fr-FR" sz="2000" dirty="0" smtClean="0"/>
              <a:t>Les </a:t>
            </a:r>
            <a:r>
              <a:rPr lang="fr-FR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fr-FR" sz="2000" dirty="0" smtClean="0"/>
              <a:t> qui ne retournent pas de valeur 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spcBef>
                <a:spcPts val="3000"/>
              </a:spcBef>
            </a:pPr>
            <a:r>
              <a:rPr lang="fr-FR" sz="2000" dirty="0" smtClean="0"/>
              <a:t>Les </a:t>
            </a:r>
            <a:r>
              <a:rPr lang="fr-FR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fr-FR" sz="2000" dirty="0" smtClean="0"/>
              <a:t> qui ont une valeur de retour :</a:t>
            </a:r>
          </a:p>
          <a:p>
            <a:pPr marL="0" indent="0">
              <a:spcBef>
                <a:spcPts val="3000"/>
              </a:spcBef>
              <a:buNone/>
            </a:pPr>
            <a:endParaRPr lang="fr-FR" sz="2000" dirty="0" smtClean="0"/>
          </a:p>
          <a:p>
            <a:pPr>
              <a:spcBef>
                <a:spcPts val="3000"/>
              </a:spcBef>
            </a:pPr>
            <a:endParaRPr lang="fr-FR" sz="800" dirty="0" smtClean="0"/>
          </a:p>
          <a:p>
            <a:pPr>
              <a:spcBef>
                <a:spcPts val="3000"/>
              </a:spcBef>
            </a:pPr>
            <a:r>
              <a:rPr lang="fr-FR" sz="2000" dirty="0" smtClean="0"/>
              <a:t>Il </a:t>
            </a:r>
            <a:r>
              <a:rPr lang="fr-FR" sz="2000" dirty="0" smtClean="0"/>
              <a:t>existe des </a:t>
            </a:r>
            <a:r>
              <a:rPr lang="fr-FR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fr-FR" sz="2000" dirty="0" err="1" smtClean="0"/>
              <a:t>s</a:t>
            </a:r>
            <a:r>
              <a:rPr lang="fr-FR" sz="2000" dirty="0" smtClean="0"/>
              <a:t> et des </a:t>
            </a:r>
            <a:r>
              <a:rPr lang="fr-FR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fr-FR" sz="2000" dirty="0" smtClean="0"/>
              <a:t>s ayant jusqu’à 8 paramètres (jusqu’à 16 paramètres en .Net 4.0 et +)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2859033"/>
            <a:ext cx="379142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fr-FR" sz="1700" dirty="0"/>
          </a:p>
        </p:txBody>
      </p:sp>
      <p:sp>
        <p:nvSpPr>
          <p:cNvPr id="9" name="Rectangle 8"/>
          <p:cNvSpPr/>
          <p:nvPr/>
        </p:nvSpPr>
        <p:spPr>
          <a:xfrm>
            <a:off x="323528" y="3219073"/>
            <a:ext cx="511390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&lt;T&gt;( T </a:t>
            </a:r>
            <a:r>
              <a:rPr lang="fr-F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700" dirty="0"/>
          </a:p>
        </p:txBody>
      </p:sp>
      <p:sp>
        <p:nvSpPr>
          <p:cNvPr id="10" name="Rectangle 9"/>
          <p:cNvSpPr/>
          <p:nvPr/>
        </p:nvSpPr>
        <p:spPr>
          <a:xfrm>
            <a:off x="323528" y="3579113"/>
            <a:ext cx="6912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&lt;T1, T2&gt;( T1 arg1, T2 arg2 );</a:t>
            </a:r>
            <a:endParaRPr lang="fr-FR" sz="1700" dirty="0"/>
          </a:p>
        </p:txBody>
      </p:sp>
      <p:sp>
        <p:nvSpPr>
          <p:cNvPr id="11" name="Rectangle 10"/>
          <p:cNvSpPr/>
          <p:nvPr/>
        </p:nvSpPr>
        <p:spPr>
          <a:xfrm>
            <a:off x="323528" y="4593322"/>
            <a:ext cx="59046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fr-FR" sz="1700" dirty="0"/>
          </a:p>
        </p:txBody>
      </p:sp>
      <p:sp>
        <p:nvSpPr>
          <p:cNvPr id="12" name="Rectangle 11"/>
          <p:cNvSpPr/>
          <p:nvPr/>
        </p:nvSpPr>
        <p:spPr>
          <a:xfrm>
            <a:off x="323528" y="4953362"/>
            <a:ext cx="777686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&lt;T,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 T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700" dirty="0"/>
          </a:p>
        </p:txBody>
      </p:sp>
      <p:sp>
        <p:nvSpPr>
          <p:cNvPr id="14" name="Rectangle 13"/>
          <p:cNvSpPr/>
          <p:nvPr/>
        </p:nvSpPr>
        <p:spPr>
          <a:xfrm>
            <a:off x="323529" y="5307305"/>
            <a:ext cx="78488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&lt;T1, T2, </a:t>
            </a:r>
            <a:r>
              <a:rPr lang="fr-FR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fr-F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&gt;(T1 arg1, T2 arg2);</a:t>
            </a:r>
            <a:endParaRPr lang="fr-FR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Lambdas (C# 3)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On peut déclarer une « méthode anonyme » sans préciser le type de ses paramètres :</a:t>
            </a:r>
          </a:p>
          <a:p>
            <a:endParaRPr lang="fr-FR" dirty="0" smtClean="0"/>
          </a:p>
          <a:p>
            <a:r>
              <a:rPr lang="fr-FR" sz="2800" dirty="0" smtClean="0"/>
              <a:t>Le compilateur « infère » le type de n1 et n2</a:t>
            </a:r>
          </a:p>
          <a:p>
            <a:r>
              <a:rPr lang="fr-FR" sz="2800" dirty="0" smtClean="0"/>
              <a:t>Si la méthode n’a qu’une instruction on peut aussi supprimer les accolades, le </a:t>
            </a:r>
            <a:r>
              <a:rPr lang="fr-FR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fr-FR" sz="2800" dirty="0" smtClean="0"/>
              <a:t> et le point virgule :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539552" y="313167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comparer = ( n1, n2 ) =&gt; {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n1 - n2; };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11560" y="5517232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comparer = ( n1, n2 ) =&gt; n1 - n2;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251520" y="908720"/>
            <a:ext cx="8568952" cy="4968974"/>
          </a:xfrm>
        </p:spPr>
        <p:txBody>
          <a:bodyPr/>
          <a:lstStyle/>
          <a:p>
            <a:r>
              <a:rPr lang="fr-FR" sz="2600" u="sng" dirty="0" err="1" smtClean="0"/>
              <a:t>L</a:t>
            </a:r>
            <a:r>
              <a:rPr lang="fr-FR" sz="2600" dirty="0" err="1" smtClean="0"/>
              <a:t>anguage</a:t>
            </a:r>
            <a:r>
              <a:rPr lang="fr-FR" sz="2600" dirty="0" smtClean="0"/>
              <a:t> </a:t>
            </a:r>
            <a:r>
              <a:rPr lang="fr-FR" sz="2600" u="sng" dirty="0" err="1" smtClean="0"/>
              <a:t>IN</a:t>
            </a:r>
            <a:r>
              <a:rPr lang="fr-FR" sz="2600" dirty="0" err="1" smtClean="0"/>
              <a:t>tegrated</a:t>
            </a:r>
            <a:r>
              <a:rPr lang="fr-FR" sz="2600" dirty="0" smtClean="0"/>
              <a:t> </a:t>
            </a:r>
            <a:r>
              <a:rPr lang="fr-FR" sz="2600" u="sng" dirty="0" err="1" smtClean="0"/>
              <a:t>Q</a:t>
            </a:r>
            <a:r>
              <a:rPr lang="fr-FR" sz="2600" dirty="0" err="1" smtClean="0"/>
              <a:t>uery</a:t>
            </a:r>
            <a:endParaRPr lang="fr-FR" sz="2600" dirty="0" smtClean="0"/>
          </a:p>
          <a:p>
            <a:r>
              <a:rPr lang="fr-FR" sz="2600" dirty="0" smtClean="0"/>
              <a:t>Un langage de manipulation de données intégré au C#</a:t>
            </a:r>
          </a:p>
          <a:p>
            <a:r>
              <a:rPr lang="fr-FR" sz="2600" dirty="0" smtClean="0"/>
              <a:t>Un petit exemple simple :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"Toto"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(2000, 5,  23),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Titi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(1988, 10,  3),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"Tata"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(1999, 12, 12),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"Tutu"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(1995, 9,  15),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adminNames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persons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p.IsAdmin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expected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Titi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"Tutu"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adminNames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.EquivalentTo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expected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  <a:endParaRPr lang="fr-FR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95536" y="149101"/>
            <a:ext cx="8352928" cy="903635"/>
          </a:xfrm>
        </p:spPr>
        <p:txBody>
          <a:bodyPr/>
          <a:lstStyle/>
          <a:p>
            <a:r>
              <a:rPr lang="fr-FR" dirty="0" smtClean="0"/>
              <a:t>LINQ est un sucre syntaxique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287524" y="1340768"/>
            <a:ext cx="8568952" cy="5040560"/>
          </a:xfrm>
        </p:spPr>
        <p:txBody>
          <a:bodyPr/>
          <a:lstStyle/>
          <a:p>
            <a:r>
              <a:rPr lang="fr-FR" sz="2400" dirty="0" smtClean="0"/>
              <a:t>L’expression LINQ :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Est traduit par :</a:t>
            </a:r>
          </a:p>
          <a:p>
            <a:pPr>
              <a:spcBef>
                <a:spcPts val="1800"/>
              </a:spcBef>
              <a:buNone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6898" y="444988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adminNames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persons.Where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p.IsAdmin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.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 =&gt;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.Select( p =&gt;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6898" y="222776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adminNames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persons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p.IsAdmin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46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95536" y="149101"/>
            <a:ext cx="8352928" cy="903635"/>
          </a:xfrm>
        </p:spPr>
        <p:txBody>
          <a:bodyPr>
            <a:noAutofit/>
          </a:bodyPr>
          <a:lstStyle/>
          <a:p>
            <a:r>
              <a:rPr lang="fr-FR" sz="2400" dirty="0" smtClean="0"/>
              <a:t>LINQ = </a:t>
            </a:r>
            <a:r>
              <a:rPr lang="fr-FR" sz="2400" dirty="0" err="1" smtClean="0"/>
              <a:t>IEnumerable+Extension</a:t>
            </a:r>
            <a:r>
              <a:rPr lang="fr-FR" sz="2400" dirty="0" smtClean="0"/>
              <a:t> </a:t>
            </a:r>
            <a:r>
              <a:rPr lang="fr-FR" sz="2400" dirty="0" err="1" smtClean="0"/>
              <a:t>Methods+Lambda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functions</a:t>
            </a:r>
            <a:endParaRPr lang="fr-FR" sz="2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287524" y="980728"/>
            <a:ext cx="8568952" cy="5472608"/>
          </a:xfrm>
        </p:spPr>
        <p:txBody>
          <a:bodyPr/>
          <a:lstStyle/>
          <a:p>
            <a:r>
              <a:rPr lang="fr-FR" sz="2000" dirty="0" smtClean="0"/>
              <a:t>L’expression LINQ du dernier exemple est traduite en :</a:t>
            </a:r>
            <a:br>
              <a:rPr lang="fr-FR" sz="2000" dirty="0" smtClean="0"/>
            </a:b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On aurait pu utiliser ces méthodes d’extension directement</a:t>
            </a:r>
          </a:p>
          <a:p>
            <a:pPr lvl="1">
              <a:spcBef>
                <a:spcPts val="600"/>
              </a:spcBef>
            </a:pPr>
            <a:r>
              <a:rPr lang="fr-FR" sz="1800" dirty="0" smtClean="0"/>
              <a:t>Cette API est qualifiée de « fluent »</a:t>
            </a:r>
            <a:br>
              <a:rPr lang="fr-FR" sz="1800" dirty="0" smtClean="0"/>
            </a:br>
            <a:endParaRPr lang="fr-FR" sz="1800" dirty="0" smtClean="0"/>
          </a:p>
          <a:p>
            <a:r>
              <a:rPr lang="fr-FR" sz="2000" dirty="0" smtClean="0"/>
              <a:t>Voici les signatures des méthodes </a:t>
            </a:r>
            <a:r>
              <a:rPr lang="fr-FR" sz="2000" dirty="0" err="1" smtClean="0"/>
              <a:t>Where</a:t>
            </a:r>
            <a:r>
              <a:rPr lang="fr-FR" sz="2000" dirty="0" smtClean="0"/>
              <a:t> et Select 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spcBef>
                <a:spcPts val="0"/>
              </a:spcBef>
              <a:buNone/>
            </a:pPr>
            <a:endParaRPr lang="fr-FR" sz="2000" dirty="0" smtClean="0"/>
          </a:p>
          <a:p>
            <a:pPr>
              <a:spcBef>
                <a:spcPts val="0"/>
              </a:spcBef>
            </a:pPr>
            <a:endParaRPr lang="fr-FR" sz="2000" dirty="0" smtClean="0"/>
          </a:p>
          <a:p>
            <a:pPr>
              <a:spcBef>
                <a:spcPts val="600"/>
              </a:spcBef>
            </a:pPr>
            <a:endParaRPr lang="fr-FR" sz="2000" dirty="0"/>
          </a:p>
          <a:p>
            <a:pPr>
              <a:spcBef>
                <a:spcPts val="600"/>
              </a:spcBef>
            </a:pPr>
            <a:r>
              <a:rPr lang="fr-FR" sz="2000" dirty="0" smtClean="0"/>
              <a:t>Sauriez-vous les implémenter ?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5536" y="3789040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EnumerableExtension</a:t>
            </a:r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source,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predicate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Select&lt;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source,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TSource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TResult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selector</a:t>
            </a: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427214" y="1350690"/>
            <a:ext cx="87129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adminNames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persons.Where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 =&gt;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p.IsAdmin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.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p =&gt;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.Select( p =&gt;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p.UserName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1152128"/>
          </a:xfrm>
        </p:spPr>
        <p:txBody>
          <a:bodyPr>
            <a:normAutofit/>
          </a:bodyPr>
          <a:lstStyle/>
          <a:p>
            <a:pPr>
              <a:lnSpc>
                <a:spcPts val="4600"/>
              </a:lnSpc>
            </a:pPr>
            <a:r>
              <a:rPr lang="fr-FR" dirty="0" smtClean="0"/>
              <a:t>Une méthode statique (</a:t>
            </a:r>
            <a:r>
              <a:rPr lang="fr-FR" dirty="0" err="1" smtClean="0"/>
              <a:t>helper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611560" y="3015607"/>
            <a:ext cx="3168352" cy="60232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fr-FR" sz="2400" dirty="0" smtClean="0"/>
              <a:t>Usage :</a:t>
            </a:r>
            <a:endParaRPr lang="fr-FR" sz="1800" dirty="0"/>
          </a:p>
        </p:txBody>
      </p:sp>
      <p:sp>
        <p:nvSpPr>
          <p:cNvPr id="6" name="Rectangle 5"/>
          <p:cNvSpPr/>
          <p:nvPr/>
        </p:nvSpPr>
        <p:spPr>
          <a:xfrm>
            <a:off x="611560" y="978837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FileInfoHelper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TryOpenAndClose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FileInfo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)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fr-FR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...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872" y="3010162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FileInfo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FileInfo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FileInfoHelper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.TryOpenAndClose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f ) )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...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1560" y="50952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f.TryOpenAndClose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)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fr-FR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...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1560" y="4560541"/>
            <a:ext cx="539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2400"/>
              </a:spcBef>
              <a:buFont typeface="Courier New" panose="02070309020205020404" pitchFamily="49" charset="0"/>
              <a:buChar char="o"/>
            </a:pP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 seulement on pouvait écrire ça…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>
          <a:xfrm>
            <a:off x="179512" y="1052736"/>
            <a:ext cx="8784976" cy="5589240"/>
          </a:xfrm>
        </p:spPr>
        <p:txBody>
          <a:bodyPr/>
          <a:lstStyle/>
          <a:p>
            <a:r>
              <a:rPr lang="fr-FR" sz="2800" dirty="0" smtClean="0"/>
              <a:t>Avec les méthodes d’extension c’est possible !</a:t>
            </a:r>
          </a:p>
          <a:p>
            <a:endParaRPr lang="fr-FR" sz="2800" dirty="0" smtClean="0"/>
          </a:p>
          <a:p>
            <a:pPr>
              <a:buNone/>
            </a:pPr>
            <a:endParaRPr lang="fr-FR" sz="2800" dirty="0" smtClean="0"/>
          </a:p>
          <a:p>
            <a:pPr>
              <a:spcBef>
                <a:spcPts val="2400"/>
              </a:spcBef>
            </a:pPr>
            <a:r>
              <a:rPr lang="fr-FR" sz="2800" dirty="0" smtClean="0"/>
              <a:t>On peut maintenant écrire :</a:t>
            </a:r>
          </a:p>
          <a:p>
            <a:pPr>
              <a:buNone/>
            </a:pP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>
              <a:spcBef>
                <a:spcPts val="2400"/>
              </a:spcBef>
            </a:pPr>
            <a:r>
              <a:rPr lang="fr-FR" sz="2800" dirty="0" smtClean="0"/>
              <a:t>Les contraintes :</a:t>
            </a:r>
          </a:p>
          <a:p>
            <a:pPr lvl="1"/>
            <a:r>
              <a:rPr lang="fr-FR" sz="1800" dirty="0" smtClean="0"/>
              <a:t>Une méthode d’extension est </a:t>
            </a:r>
            <a:r>
              <a:rPr lang="fr-FR" sz="1800" b="1" dirty="0" smtClean="0"/>
              <a:t>statique</a:t>
            </a:r>
          </a:p>
          <a:p>
            <a:pPr lvl="1"/>
            <a:r>
              <a:rPr lang="fr-FR" sz="1800" dirty="0" smtClean="0"/>
              <a:t>Elle est contenue dans une </a:t>
            </a:r>
            <a:r>
              <a:rPr lang="fr-FR" sz="1800" b="1" dirty="0" smtClean="0"/>
              <a:t>classe statique</a:t>
            </a:r>
          </a:p>
          <a:p>
            <a:pPr lvl="1"/>
            <a:r>
              <a:rPr lang="fr-FR" sz="1800" dirty="0" smtClean="0"/>
              <a:t>Son premier paramètre est annoté du mot clé </a:t>
            </a:r>
            <a:r>
              <a:rPr lang="fr-FR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fr-FR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r-FR" sz="1800" dirty="0" smtClean="0"/>
              <a:t>Son premier paramètre est du type à « étendre »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CExtensions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ExtensionMethod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@this ) { }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7544" y="349341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c.ExtensionMethod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Encore un sucre syntaxique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Il ne s’agit que d’un sucre syntaxique</a:t>
            </a:r>
          </a:p>
          <a:p>
            <a:r>
              <a:rPr lang="fr-FR" dirty="0" smtClean="0"/>
              <a:t>Le compilateur traduit :</a:t>
            </a:r>
          </a:p>
          <a:p>
            <a:endParaRPr lang="fr-FR" dirty="0" smtClean="0"/>
          </a:p>
          <a:p>
            <a:pPr lvl="1"/>
            <a:r>
              <a:rPr lang="fr-FR" sz="2400" dirty="0" smtClean="0"/>
              <a:t>En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méthode d’extension peut d’ailleurs être utilisée comme une méthode statique ordinaire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20280" y="26688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c.ExtensionMethod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2540526" y="3604954"/>
            <a:ext cx="4839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CExtensions</a:t>
            </a:r>
            <a:r>
              <a:rPr lang="fr-F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.ExtensionMethod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c );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Pourquoi les méthodes d’extension ?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2"/>
          </p:nvPr>
        </p:nvSpPr>
        <p:spPr>
          <a:xfrm>
            <a:off x="395536" y="1052736"/>
            <a:ext cx="8424936" cy="5544616"/>
          </a:xfrm>
        </p:spPr>
        <p:txBody>
          <a:bodyPr/>
          <a:lstStyle/>
          <a:p>
            <a:r>
              <a:rPr lang="fr-FR" sz="2000" dirty="0" smtClean="0"/>
              <a:t>Pour « ajouter » une méthode à un type dont on ne dispose pas du code source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Pour </a:t>
            </a:r>
            <a:r>
              <a:rPr lang="fr-FR" sz="2000" dirty="0"/>
              <a:t>implémenter de « jolis » </a:t>
            </a:r>
            <a:r>
              <a:rPr lang="fr-FR" sz="2000" dirty="0" err="1"/>
              <a:t>helpers</a:t>
            </a:r>
            <a:endParaRPr lang="fr-FR" sz="2000" dirty="0"/>
          </a:p>
          <a:p>
            <a:pPr lvl="1"/>
            <a:r>
              <a:rPr lang="fr-FR" sz="2000" dirty="0"/>
              <a:t>Notamment sur des </a:t>
            </a:r>
            <a:r>
              <a:rPr lang="fr-FR" sz="2000" dirty="0" smtClean="0"/>
              <a:t>interfaces…</a:t>
            </a:r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57312" y="1772816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DateTimeExtensions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IsLeapYear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@this )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4 != 0 )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100 != 0 )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@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this.Year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400 != 0 )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4736177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( 2014, 1, 15 );</a:t>
            </a:r>
          </a:p>
          <a:p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.That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d.IsLeapYear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.False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Pourquoi les méthodes d’extension ?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109322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IPushable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IsOpened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Open();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 T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Close();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539552" y="2916405"/>
            <a:ext cx="8784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IPushableExtensions</a:t>
            </a:r>
            <a:endParaRPr lang="fr-FR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SafePush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&lt;T&gt;(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IPushable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@this, T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toPush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mustClose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(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mustClose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!@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this.IsIsOpened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) @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this.Open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@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this.Push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toPush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mustClose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@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this.Close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539552" y="5805264"/>
            <a:ext cx="6318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IPushable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fr-F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 =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GetIntPushable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p.SafePush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( 25 );</a:t>
            </a:r>
            <a:endParaRPr lang="fr-FR" sz="1600" dirty="0"/>
          </a:p>
        </p:txBody>
      </p:sp>
      <p:sp>
        <p:nvSpPr>
          <p:cNvPr id="15" name="Pensées 14"/>
          <p:cNvSpPr/>
          <p:nvPr/>
        </p:nvSpPr>
        <p:spPr>
          <a:xfrm>
            <a:off x="6372200" y="4509120"/>
            <a:ext cx="2376264" cy="1296144"/>
          </a:xfrm>
          <a:prstGeom prst="cloudCallout">
            <a:avLst>
              <a:gd name="adj1" fmla="val -71758"/>
              <a:gd name="adj2" fmla="val -2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</a:t>
            </a:r>
            <a:r>
              <a:rPr lang="fr-FR" dirty="0" err="1" smtClean="0"/>
              <a:t>try</a:t>
            </a:r>
            <a:r>
              <a:rPr lang="fr-FR" dirty="0" smtClean="0"/>
              <a:t> / </a:t>
            </a:r>
            <a:r>
              <a:rPr lang="fr-FR" dirty="0" err="1" smtClean="0"/>
              <a:t>finally</a:t>
            </a:r>
            <a:r>
              <a:rPr lang="fr-FR" dirty="0" smtClean="0"/>
              <a:t> serait préférable !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as first class objects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smtClean="0"/>
              <a:t>En JavaScript on peut écrire 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Une variable peut donc référencer une fonction</a:t>
            </a:r>
          </a:p>
          <a:p>
            <a:r>
              <a:rPr lang="fr-FR" sz="2800" dirty="0" smtClean="0"/>
              <a:t>En C# on peut en faire autant</a:t>
            </a:r>
          </a:p>
          <a:p>
            <a:r>
              <a:rPr lang="fr-FR" sz="2800" dirty="0" smtClean="0"/>
              <a:t>C# étant statiquement typé, il va falloir déclarer le type </a:t>
            </a:r>
            <a:r>
              <a:rPr lang="fr-FR" sz="2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« fonction prenant un entier en paramètre et retournant un entier »</a:t>
            </a:r>
          </a:p>
          <a:p>
            <a:r>
              <a:rPr lang="fr-FR" sz="2800" dirty="0" smtClean="0"/>
              <a:t>Un tel type s’appelle un </a:t>
            </a:r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endParaRPr lang="fr-FR" sz="2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84" y="19168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add1 =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n ) {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+ 1;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premier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endParaRPr lang="fr-FR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smtClean="0"/>
              <a:t>Un </a:t>
            </a:r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fr-FR" sz="2800" dirty="0" smtClean="0"/>
              <a:t> est un type, au même titre qu’une </a:t>
            </a:r>
            <a:r>
              <a:rPr lang="fr-FR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2800" dirty="0" smtClean="0"/>
              <a:t>, une </a:t>
            </a:r>
            <a:r>
              <a:rPr lang="fr-FR" sz="2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fr-FR" sz="2800" dirty="0" smtClean="0"/>
              <a:t>, une </a:t>
            </a:r>
            <a:r>
              <a:rPr lang="fr-FR" sz="2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fr-FR" sz="2800" dirty="0" smtClean="0"/>
              <a:t>…</a:t>
            </a:r>
          </a:p>
          <a:p>
            <a:r>
              <a:rPr lang="fr-FR" sz="2800" dirty="0" smtClean="0"/>
              <a:t>Voici un exemple de type représentant une fonction prenant un entier en paramètre et retournant un entier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755576" y="3812847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DelegateDemo</a:t>
            </a:r>
            <a:endParaRPr lang="fr-F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FuncIntInt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);</a:t>
            </a:r>
          </a:p>
          <a:p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3233</TotalTime>
  <Words>1950</Words>
  <Application>Microsoft Office PowerPoint</Application>
  <PresentationFormat>On-screen Show (4:3)</PresentationFormat>
  <Paragraphs>406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C# avancé</vt:lpstr>
      <vt:lpstr>Petit rappel</vt:lpstr>
      <vt:lpstr>Une méthode statique (helper)</vt:lpstr>
      <vt:lpstr>Les méthodes d’extension</vt:lpstr>
      <vt:lpstr>Encore un sucre syntaxique</vt:lpstr>
      <vt:lpstr>Pourquoi les méthodes d’extension ?</vt:lpstr>
      <vt:lpstr>Pourquoi les méthodes d’extension ?</vt:lpstr>
      <vt:lpstr>Functions as first class objects</vt:lpstr>
      <vt:lpstr>Un premier delegate</vt:lpstr>
      <vt:lpstr>Utilisation d’un delegate</vt:lpstr>
      <vt:lpstr>delegates et méthodes d’instance</vt:lpstr>
      <vt:lpstr>La méthode Invoke()</vt:lpstr>
      <vt:lpstr>Method et Target</vt:lpstr>
      <vt:lpstr>Combiner des délégués</vt:lpstr>
      <vt:lpstr>Utilisation de délégués combinés</vt:lpstr>
      <vt:lpstr>Les delegates en C# 2</vt:lpstr>
      <vt:lpstr>Instancier élégamment des delegates</vt:lpstr>
      <vt:lpstr>Les méthodes anonymes</vt:lpstr>
      <vt:lpstr>La closure</vt:lpstr>
      <vt:lpstr>Les delegates génériques</vt:lpstr>
      <vt:lpstr>Func et Action</vt:lpstr>
      <vt:lpstr>Les Lambdas (C# 3)</vt:lpstr>
      <vt:lpstr>LINQ</vt:lpstr>
      <vt:lpstr>LINQ est un sucre syntaxique</vt:lpstr>
      <vt:lpstr>LINQ = IEnumerable+Extension Methods+Lambda functions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</dc:title>
  <dc:creator>Olivier</dc:creator>
  <cp:lastModifiedBy>Olivier Spinelli</cp:lastModifiedBy>
  <cp:revision>160</cp:revision>
  <dcterms:created xsi:type="dcterms:W3CDTF">2014-10-13T12:35:47Z</dcterms:created>
  <dcterms:modified xsi:type="dcterms:W3CDTF">2016-01-16T11:11:17Z</dcterms:modified>
</cp:coreProperties>
</file>