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0" r:id="rId12"/>
    <p:sldId id="291" r:id="rId13"/>
    <p:sldId id="301" r:id="rId14"/>
    <p:sldId id="302" r:id="rId15"/>
    <p:sldId id="304" r:id="rId16"/>
    <p:sldId id="306" r:id="rId17"/>
    <p:sldId id="305" r:id="rId18"/>
    <p:sldId id="307" r:id="rId19"/>
    <p:sldId id="292" r:id="rId20"/>
    <p:sldId id="296" r:id="rId21"/>
    <p:sldId id="295" r:id="rId22"/>
    <p:sldId id="294" r:id="rId23"/>
    <p:sldId id="297" r:id="rId24"/>
    <p:sldId id="299" r:id="rId25"/>
    <p:sldId id="298" r:id="rId26"/>
    <p:sldId id="300" r:id="rId27"/>
    <p:sldId id="303" r:id="rId28"/>
  </p:sldIdLst>
  <p:sldSz cx="9144000" cy="6858000" type="screen4x3"/>
  <p:notesSz cx="10063163" cy="68738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A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93137" autoAdjust="0"/>
  </p:normalViewPr>
  <p:slideViewPr>
    <p:cSldViewPr>
      <p:cViewPr>
        <p:scale>
          <a:sx n="94" d="100"/>
          <a:sy n="94" d="100"/>
        </p:scale>
        <p:origin x="9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253" y="-67"/>
      </p:cViewPr>
      <p:guideLst>
        <p:guide orient="horz" pos="2165"/>
        <p:guide pos="3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592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Entity/Facet/Pattern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7800"/>
            <a:ext cx="43592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D0F61BAF-68DC-44E5-B766-8B3F494479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498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592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Entity/Facet/Pattern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0713" y="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4350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6475" y="3265488"/>
            <a:ext cx="8050213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7800"/>
            <a:ext cx="43592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9" tIns="46365" rIns="92729" bIns="46365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5316EE8-6F88-44C2-A96B-68771BB3D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9009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smtClean="0"/>
              <a:t>Entity/Facet/Pattern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smtClean="0"/>
              <a:t>Olivier Spinelli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309AE7-91DE-4051-91DC-77EEC20B28F9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7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application Web est un plugin d’un serveur Web.</a:t>
            </a:r>
          </a:p>
          <a:p>
            <a:r>
              <a:rPr lang="fr-FR" dirty="0" smtClean="0"/>
              <a:t>D’une certaine façon, un </a:t>
            </a:r>
            <a:r>
              <a:rPr lang="fr-FR" dirty="0" err="1" smtClean="0"/>
              <a:t>Process</a:t>
            </a:r>
            <a:r>
              <a:rPr lang="fr-FR" dirty="0" smtClean="0"/>
              <a:t> est un plugin d’un OS.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Entity/Facet/Pattern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Olivier Spinelli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6EE8-6F88-44C2-A96B-68771BB3D00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32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73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77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Tas</a:t>
            </a:r>
            <a:r>
              <a:rPr lang="en-US" alt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Valeurs</a:t>
            </a:r>
            <a:r>
              <a:rPr lang="en-US" alt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Références</a:t>
            </a:r>
            <a:endParaRPr lang="en-US" altLang="en-US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en-US" dirty="0" smtClean="0"/>
              <a:t>Gestion mémoire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comprendre…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Nous allons exécuter dans notre tête le même code…</a:t>
            </a:r>
          </a:p>
          <a:p>
            <a:pPr lvl="1"/>
            <a:r>
              <a:rPr lang="fr-FR" dirty="0" smtClean="0"/>
              <a:t>Une fois avec une classe</a:t>
            </a:r>
          </a:p>
          <a:p>
            <a:pPr lvl="1"/>
            <a:r>
              <a:rPr lang="fr-FR" dirty="0" smtClean="0"/>
              <a:t>Une fois avec une </a:t>
            </a:r>
            <a:r>
              <a:rPr lang="fr-FR" dirty="0" err="1" smtClean="0"/>
              <a:t>struct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Et, normalement, on aura tout compris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Références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>
          <a:xfrm>
            <a:off x="395536" y="5480955"/>
            <a:ext cx="3960440" cy="900796"/>
          </a:xfrm>
        </p:spPr>
        <p:txBody>
          <a:bodyPr/>
          <a:lstStyle/>
          <a:p>
            <a:r>
              <a:rPr lang="fr-FR" sz="2800" dirty="0" smtClean="0"/>
              <a:t>Dessine          et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56328" y="1187383"/>
            <a:ext cx="60959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john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algn="l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john;</a:t>
            </a:r>
          </a:p>
          <a:p>
            <a:pPr algn="l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3190493"/>
            <a:ext cx="3672408" cy="3240360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15716" y="3190493"/>
            <a:ext cx="2520280" cy="1936645"/>
            <a:chOff x="5220072" y="1772816"/>
            <a:chExt cx="1728192" cy="4392488"/>
          </a:xfrm>
        </p:grpSpPr>
        <p:sp>
          <p:nvSpPr>
            <p:cNvPr id="7" name="Rectangle 6"/>
            <p:cNvSpPr/>
            <p:nvPr/>
          </p:nvSpPr>
          <p:spPr>
            <a:xfrm>
              <a:off x="5220072" y="1772816"/>
              <a:ext cx="1728192" cy="4392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fr-FR" dirty="0" err="1" smtClean="0">
                  <a:solidFill>
                    <a:schemeClr val="tx1"/>
                  </a:solidFill>
                </a:rPr>
                <a:t>Stack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82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306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0309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7553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8272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551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2761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000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725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6768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82888" y="4039269"/>
            <a:ext cx="2385937" cy="9992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126647" y="4298595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john: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6647" y="4667596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paul</a:t>
            </a:r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+mj-lt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2307" y="2286341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1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02307" y="2758827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3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02307" y="2522584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02307" y="2995071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4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13610" y="5702592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1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3511" y="5702349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2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93412" y="5702349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3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91904" y="5702349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5085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Valeurs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>
          <a:xfrm>
            <a:off x="395536" y="5480955"/>
            <a:ext cx="3960440" cy="900796"/>
          </a:xfrm>
        </p:spPr>
        <p:txBody>
          <a:bodyPr/>
          <a:lstStyle/>
          <a:p>
            <a:r>
              <a:rPr lang="fr-FR" sz="2800" dirty="0" smtClean="0"/>
              <a:t>Dessine          et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56329" y="1187383"/>
            <a:ext cx="58326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john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john;</a:t>
            </a:r>
          </a:p>
          <a:p>
            <a:pPr algn="l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3190493"/>
            <a:ext cx="3672408" cy="3240360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15716" y="3190493"/>
            <a:ext cx="2520280" cy="1936645"/>
            <a:chOff x="5220072" y="1772816"/>
            <a:chExt cx="1728192" cy="4392488"/>
          </a:xfrm>
        </p:grpSpPr>
        <p:sp>
          <p:nvSpPr>
            <p:cNvPr id="7" name="Rectangle 6"/>
            <p:cNvSpPr/>
            <p:nvPr/>
          </p:nvSpPr>
          <p:spPr>
            <a:xfrm>
              <a:off x="5220072" y="1772816"/>
              <a:ext cx="1728192" cy="4392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fr-FR" dirty="0" err="1" smtClean="0">
                  <a:solidFill>
                    <a:schemeClr val="tx1"/>
                  </a:solidFill>
                </a:rPr>
                <a:t>Stack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82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306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0309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7553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8272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551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2761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000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725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6768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82888" y="4039269"/>
            <a:ext cx="2385937" cy="9992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126647" y="4298595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john: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6647" y="4667596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paul</a:t>
            </a:r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+mj-lt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2307" y="2286341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1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02307" y="2758827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3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02307" y="2522584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02307" y="2995071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4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13610" y="5702592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1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3511" y="5702349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2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93412" y="5702349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3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91904" y="5702349"/>
            <a:ext cx="216000" cy="184666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0" rIns="72000" bIns="0" rtlCol="0">
            <a:spAutoFit/>
          </a:bodyPr>
          <a:lstStyle/>
          <a:p>
            <a:r>
              <a:rPr lang="fr-FR" sz="1200" b="1" dirty="0" smtClean="0"/>
              <a:t>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03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Mais… un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/>
              <a:t> (</a:t>
            </a:r>
            <a:r>
              <a:rPr lang="fr-FR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Int32</a:t>
            </a:r>
            <a:r>
              <a:rPr lang="fr-FR" dirty="0" smtClean="0"/>
              <a:t>) est un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/>
              <a:t>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174165"/>
            <a:ext cx="8424936" cy="2830899"/>
          </a:xfrm>
        </p:spPr>
        <p:txBody>
          <a:bodyPr/>
          <a:lstStyle/>
          <a:p>
            <a:r>
              <a:rPr lang="fr-FR" sz="2400" dirty="0" smtClean="0"/>
              <a:t>Un Type Valeur peut toujours être considéré comme un objet… </a:t>
            </a:r>
            <a:r>
              <a:rPr lang="fr-FR" sz="2400" dirty="0" smtClean="0"/>
              <a:t>pourtant </a:t>
            </a:r>
            <a:r>
              <a:rPr lang="fr-FR" sz="2400" dirty="0" smtClean="0"/>
              <a:t>un objet est une référence…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Cela ne se fait pas « tout seul »: il y a une opération automatique, le « </a:t>
            </a:r>
            <a:r>
              <a:rPr lang="fr-FR" sz="2400" b="1" dirty="0" err="1" smtClean="0"/>
              <a:t>boxing</a:t>
            </a:r>
            <a:r>
              <a:rPr lang="fr-FR" sz="2400" dirty="0" smtClean="0"/>
              <a:t> »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788" y="208064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5157192"/>
            <a:ext cx="2880320" cy="1273660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1720" y="4581128"/>
            <a:ext cx="2520280" cy="1936645"/>
            <a:chOff x="5220072" y="1772816"/>
            <a:chExt cx="1728192" cy="4392488"/>
          </a:xfrm>
        </p:grpSpPr>
        <p:sp>
          <p:nvSpPr>
            <p:cNvPr id="7" name="Rectangle 6"/>
            <p:cNvSpPr/>
            <p:nvPr/>
          </p:nvSpPr>
          <p:spPr>
            <a:xfrm>
              <a:off x="5220072" y="1772816"/>
              <a:ext cx="1728192" cy="4392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fr-FR" dirty="0" err="1" smtClean="0">
                  <a:solidFill>
                    <a:schemeClr val="tx1"/>
                  </a:solidFill>
                </a:rPr>
                <a:t>Stack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82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306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0309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7553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8272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551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2761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000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725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6768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8892" y="5085184"/>
            <a:ext cx="2385937" cy="13439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62651" y="5329875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i: 6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2651" y="5698876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oI</a:t>
            </a:r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+mj-lt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16216" y="5661249"/>
            <a:ext cx="367832" cy="72008"/>
            <a:chOff x="4306507" y="4437112"/>
            <a:chExt cx="367832" cy="72008"/>
          </a:xfrm>
        </p:grpSpPr>
        <p:sp>
          <p:nvSpPr>
            <p:cNvPr id="25" name="Rectangle 24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84168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81617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79066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84829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52120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49569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47018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52781" y="5661249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94990" y="5579359"/>
            <a:ext cx="1368152" cy="225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6516216" y="3886942"/>
            <a:ext cx="2516942" cy="1388373"/>
          </a:xfrm>
          <a:prstGeom prst="cloudCallout">
            <a:avLst>
              <a:gd name="adj1" fmla="val -35481"/>
              <a:gd name="adj2" fmla="val 67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petit objet a été créé qui encapsule la valeur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58185" y="6073551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j: ?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+mj-lt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1"/>
          <p:cNvCxnSpPr/>
          <p:nvPr/>
        </p:nvCxnSpPr>
        <p:spPr>
          <a:xfrm flipV="1">
            <a:off x="3463569" y="5764280"/>
            <a:ext cx="2620599" cy="118063"/>
          </a:xfrm>
          <a:prstGeom prst="bentConnector3">
            <a:avLst>
              <a:gd name="adj1" fmla="val 1000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31362" y="2653252"/>
            <a:ext cx="2877295" cy="324036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Callout 46"/>
          <p:cNvSpPr/>
          <p:nvPr/>
        </p:nvSpPr>
        <p:spPr>
          <a:xfrm>
            <a:off x="5434609" y="1918893"/>
            <a:ext cx="3057066" cy="1362078"/>
          </a:xfrm>
          <a:prstGeom prst="cloudCallout">
            <a:avLst>
              <a:gd name="adj1" fmla="val -91288"/>
              <a:gd name="adj2" fmla="val 211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est un </a:t>
            </a:r>
            <a:r>
              <a:rPr lang="fr-FR" b="1" dirty="0" smtClean="0">
                <a:solidFill>
                  <a:schemeClr val="tx1"/>
                </a:solidFill>
              </a:rPr>
              <a:t>alias</a:t>
            </a:r>
            <a:r>
              <a:rPr lang="fr-FR" dirty="0" smtClean="0">
                <a:solidFill>
                  <a:schemeClr val="tx1"/>
                </a:solidFill>
              </a:rPr>
              <a:t> de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c’est PAREIL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boxing</a:t>
            </a:r>
            <a:r>
              <a:rPr lang="fr-FR" dirty="0" smtClean="0"/>
              <a:t> » et …« </a:t>
            </a:r>
            <a:r>
              <a:rPr lang="fr-FR" dirty="0" err="1" smtClean="0"/>
              <a:t>unboxing</a:t>
            </a:r>
            <a:r>
              <a:rPr lang="fr-FR" dirty="0" smtClean="0"/>
              <a:t>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5136787"/>
            <a:ext cx="8424936" cy="1169258"/>
          </a:xfrm>
        </p:spPr>
        <p:txBody>
          <a:bodyPr/>
          <a:lstStyle/>
          <a:p>
            <a:r>
              <a:rPr lang="fr-FR" dirty="0" smtClean="0"/>
              <a:t>C’est forcément un peu coûteux…</a:t>
            </a:r>
          </a:p>
          <a:p>
            <a:r>
              <a:rPr lang="fr-FR" dirty="0" smtClean="0"/>
              <a:t>Supporté un Java depuis la version 5.0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1153" y="1124261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2434240"/>
            <a:ext cx="2880320" cy="1273659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31640" y="1858176"/>
            <a:ext cx="2520280" cy="1936645"/>
            <a:chOff x="5220072" y="1772816"/>
            <a:chExt cx="1728192" cy="4392488"/>
          </a:xfrm>
        </p:grpSpPr>
        <p:sp>
          <p:nvSpPr>
            <p:cNvPr id="7" name="Rectangle 6"/>
            <p:cNvSpPr/>
            <p:nvPr/>
          </p:nvSpPr>
          <p:spPr>
            <a:xfrm>
              <a:off x="5220072" y="1772816"/>
              <a:ext cx="1728192" cy="4392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fr-FR" dirty="0" err="1" smtClean="0">
                  <a:solidFill>
                    <a:schemeClr val="tx1"/>
                  </a:solidFill>
                </a:rPr>
                <a:t>Stack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82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306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0309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7553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8272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551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2761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000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725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6768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98812" y="2362232"/>
            <a:ext cx="2385937" cy="13439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2571" y="2606923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i: 6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2571" y="2975924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oI</a:t>
            </a:r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+mj-lt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96136" y="2938297"/>
            <a:ext cx="367832" cy="72008"/>
            <a:chOff x="4306507" y="4437112"/>
            <a:chExt cx="367832" cy="72008"/>
          </a:xfrm>
        </p:grpSpPr>
        <p:sp>
          <p:nvSpPr>
            <p:cNvPr id="22" name="Rectangle 21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364088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61537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58986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4749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32040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489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26938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32701" y="2938297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4910" y="2856407"/>
            <a:ext cx="1368152" cy="225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Callout 34"/>
          <p:cNvSpPr/>
          <p:nvPr/>
        </p:nvSpPr>
        <p:spPr>
          <a:xfrm>
            <a:off x="5731920" y="3654712"/>
            <a:ext cx="2859998" cy="1388373"/>
          </a:xfrm>
          <a:prstGeom prst="cloudCallout">
            <a:avLst>
              <a:gd name="adj1" fmla="val -38143"/>
              <a:gd name="adj2" fmla="val -56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Extraction de la valeur: </a:t>
            </a:r>
            <a:r>
              <a:rPr lang="fr-FR" b="1" dirty="0" err="1" smtClean="0"/>
              <a:t>unboxing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38105" y="3350599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j: 6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21"/>
          <p:cNvCxnSpPr/>
          <p:nvPr/>
        </p:nvCxnSpPr>
        <p:spPr>
          <a:xfrm flipV="1">
            <a:off x="2743489" y="3041328"/>
            <a:ext cx="2620599" cy="118063"/>
          </a:xfrm>
          <a:prstGeom prst="bentConnector3">
            <a:avLst>
              <a:gd name="adj1" fmla="val 1000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ent Arrow 37"/>
          <p:cNvSpPr/>
          <p:nvPr/>
        </p:nvSpPr>
        <p:spPr>
          <a:xfrm rot="10800000">
            <a:off x="3711650" y="3136932"/>
            <a:ext cx="2346553" cy="5809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Passage par </a:t>
            </a:r>
            <a:r>
              <a:rPr lang="fr-FR" b="1" dirty="0" smtClean="0"/>
              <a:t>Valeur</a:t>
            </a:r>
            <a:r>
              <a:rPr lang="fr-FR" dirty="0" smtClean="0"/>
              <a:t> et par </a:t>
            </a:r>
            <a:r>
              <a:rPr lang="fr-FR" b="1" dirty="0" smtClean="0"/>
              <a:t>Référence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Les paramètres d’une fonction sont toujours passés par Valeur…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2564904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ValueAndReference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 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has not been changed."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*= 10;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0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…toujours par Valeur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Une Référence est passé par Valeur (la valeur de la Référence!)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640" y="2420888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ValueAndReference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"Albert"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s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s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"Albert"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 has not been changed."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"Einstein"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48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Sauf si on les passe par Référence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48064" y="1926233"/>
            <a:ext cx="3735288" cy="1728192"/>
          </a:xfrm>
        </p:spPr>
        <p:txBody>
          <a:bodyPr/>
          <a:lstStyle/>
          <a:p>
            <a:r>
              <a:rPr lang="fr-FR" sz="3600" dirty="0" smtClean="0"/>
              <a:t>Keyword </a:t>
            </a:r>
            <a:r>
              <a:rPr lang="en-US" sz="3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</a:p>
          <a:p>
            <a:pPr marL="0" indent="0">
              <a:buNone/>
            </a:pPr>
            <a:r>
              <a:rPr lang="fr-FR" sz="3600" dirty="0" smtClean="0">
                <a:sym typeface="Wingdings" panose="05000000000000000000" pitchFamily="2" charset="2"/>
              </a:rPr>
              <a:t>    </a:t>
            </a:r>
            <a:r>
              <a:rPr lang="fr-FR" sz="3600" dirty="0" smtClean="0"/>
              <a:t>No Surprise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55576" y="1357634"/>
            <a:ext cx="396044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ValueAndReference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60,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*= 10;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55576" y="3913721"/>
            <a:ext cx="604867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ValueAndReference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"Albert"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"Einstein"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 references another string!"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"Einstein"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074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fr-FR" dirty="0" smtClean="0"/>
              <a:t> est un </a:t>
            </a:r>
            <a:r>
              <a:rPr lang="fr-FR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ref</a:t>
            </a:r>
            <a:endParaRPr lang="en-US" sz="3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640960" cy="4968974"/>
          </a:xfrm>
        </p:spPr>
        <p:txBody>
          <a:bodyPr/>
          <a:lstStyle/>
          <a:p>
            <a:r>
              <a:rPr lang="fr-FR" dirty="0" smtClean="0"/>
              <a:t>Le mot-clé </a:t>
            </a:r>
            <a:r>
              <a:rPr lang="fr-FR" sz="3200" dirty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fr-FR" sz="2400" dirty="0" smtClean="0"/>
              <a:t> </a:t>
            </a:r>
            <a:r>
              <a:rPr lang="fr-FR" dirty="0" smtClean="0"/>
              <a:t>est un </a:t>
            </a:r>
            <a:r>
              <a:rPr lang="fr-FR" sz="3200" dirty="0" err="1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fr-FR" dirty="0" smtClean="0"/>
              <a:t> qui accepte une variable non initialisée</a:t>
            </a:r>
          </a:p>
          <a:p>
            <a:endParaRPr lang="fr-FR" dirty="0" smtClean="0"/>
          </a:p>
          <a:p>
            <a:r>
              <a:rPr lang="fr-FR" dirty="0" smtClean="0"/>
              <a:t>Cela sert le plus souvent à retourner facilement 2 valeurs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sz="1000" dirty="0" smtClean="0"/>
          </a:p>
          <a:p>
            <a:pPr marL="0" indent="0">
              <a:buNone/>
            </a:pPr>
            <a:r>
              <a:rPr lang="fr-FR" sz="1000" dirty="0" smtClean="0"/>
              <a:t>(Et c’est bien dommage que le out soit un </a:t>
            </a:r>
            <a:r>
              <a:rPr lang="fr-FR" sz="1000" dirty="0" err="1" smtClean="0"/>
              <a:t>ref</a:t>
            </a:r>
            <a:r>
              <a:rPr lang="fr-FR" sz="1000" dirty="0" smtClean="0"/>
              <a:t>: on a perdu la covariance. Les concepteurs du </a:t>
            </a:r>
            <a:r>
              <a:rPr lang="fr-FR" sz="1000" dirty="0" err="1" smtClean="0"/>
              <a:t>framework</a:t>
            </a:r>
            <a:r>
              <a:rPr lang="fr-FR" sz="1000" dirty="0" smtClean="0"/>
              <a:t> .Net ont été un peu fainéants sur ce coup là…)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835696" y="4221088"/>
            <a:ext cx="65344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.TryParse(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"41568"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)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8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nearly</a:t>
            </a:r>
            <a:r>
              <a:rPr lang="fr-FR" dirty="0"/>
              <a:t>) all folks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Ce n’est pas monstrueux</a:t>
            </a:r>
          </a:p>
          <a:p>
            <a:r>
              <a:rPr lang="fr-FR" dirty="0" smtClean="0"/>
              <a:t>C’est fondamental</a:t>
            </a:r>
          </a:p>
          <a:p>
            <a:pPr lvl="1"/>
            <a:r>
              <a:rPr lang="fr-FR" dirty="0" smtClean="0"/>
              <a:t>C’est donc très important</a:t>
            </a:r>
          </a:p>
          <a:p>
            <a:r>
              <a:rPr lang="fr-FR" dirty="0" smtClean="0"/>
              <a:t>Et vous seriez surpris du nombre « d’informaticiens » qui ne maîtrisent pas ses notions…</a:t>
            </a:r>
          </a:p>
          <a:p>
            <a:endParaRPr lang="fr-FR" dirty="0"/>
          </a:p>
          <a:p>
            <a:r>
              <a:rPr lang="fr-FR" dirty="0" smtClean="0"/>
              <a:t>N’hésitez pas </a:t>
            </a:r>
            <a:r>
              <a:rPr lang="fr-FR" dirty="0" smtClean="0"/>
              <a:t>à </a:t>
            </a:r>
            <a:r>
              <a:rPr lang="fr-FR" dirty="0" err="1" smtClean="0"/>
              <a:t>réflachir</a:t>
            </a:r>
            <a:r>
              <a:rPr lang="fr-FR" dirty="0" smtClean="0"/>
              <a:t> à ces notions jusqu’à </a:t>
            </a:r>
            <a:r>
              <a:rPr lang="fr-FR" dirty="0" smtClean="0"/>
              <a:t>bien comprendre/visualiser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ordinateur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23528" y="1412777"/>
            <a:ext cx="3088067" cy="4968974"/>
          </a:xfrm>
        </p:spPr>
        <p:txBody>
          <a:bodyPr/>
          <a:lstStyle/>
          <a:p>
            <a:r>
              <a:rPr lang="fr-FR" sz="2400" dirty="0"/>
              <a:t>Un CPU</a:t>
            </a:r>
          </a:p>
          <a:p>
            <a:r>
              <a:rPr lang="fr-FR" sz="2400" dirty="0" smtClean="0"/>
              <a:t>Des Bus</a:t>
            </a:r>
          </a:p>
          <a:p>
            <a:r>
              <a:rPr lang="fr-FR" sz="2400" dirty="0" smtClean="0"/>
              <a:t>De la Mémoire</a:t>
            </a:r>
          </a:p>
          <a:p>
            <a:r>
              <a:rPr lang="fr-FR" sz="2400" dirty="0" smtClean="0"/>
              <a:t>Des I/O</a:t>
            </a:r>
          </a:p>
          <a:p>
            <a:endParaRPr lang="fr-FR" sz="2400" dirty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C’est ce qu’il y a « en dessous » </a:t>
            </a:r>
            <a:r>
              <a:rPr lang="fr-FR" sz="2400" dirty="0" smtClean="0"/>
              <a:t>de l’</a:t>
            </a:r>
            <a:r>
              <a:rPr lang="fr-FR" sz="2400" dirty="0" err="1" smtClean="0"/>
              <a:t>Ingéniérie</a:t>
            </a:r>
            <a:r>
              <a:rPr lang="fr-FR" sz="2400" dirty="0" smtClean="0"/>
              <a:t> </a:t>
            </a:r>
            <a:r>
              <a:rPr lang="fr-FR" sz="2400" dirty="0" smtClean="0"/>
              <a:t>Logicielle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1880" y="1628800"/>
            <a:ext cx="4752528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1951" y="5229200"/>
            <a:ext cx="1440160" cy="86409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CPU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668344" y="4581128"/>
            <a:ext cx="1080120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52320" y="2348880"/>
            <a:ext cx="1440160" cy="8640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l"/>
            <a:r>
              <a:rPr lang="fr-FR" sz="600" dirty="0" smtClean="0">
                <a:solidFill>
                  <a:schemeClr val="bg1"/>
                </a:solidFill>
              </a:rPr>
              <a:t>&gt; </a:t>
            </a:r>
            <a:r>
              <a:rPr lang="fr-FR" sz="600" dirty="0" err="1" smtClean="0">
                <a:solidFill>
                  <a:schemeClr val="bg1"/>
                </a:solidFill>
              </a:rPr>
              <a:t>cls</a:t>
            </a:r>
            <a:endParaRPr lang="fr-FR" sz="600" dirty="0" smtClean="0">
              <a:solidFill>
                <a:schemeClr val="bg1"/>
              </a:solidFill>
            </a:endParaRPr>
          </a:p>
          <a:p>
            <a:pPr algn="l"/>
            <a:r>
              <a:rPr lang="fr-FR" sz="600" dirty="0" smtClean="0">
                <a:solidFill>
                  <a:schemeClr val="bg1"/>
                </a:solidFill>
              </a:rPr>
              <a:t>&gt; copy  A: B: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29" y="3203556"/>
            <a:ext cx="1208742" cy="1322062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6372200" y="3897264"/>
            <a:ext cx="936104" cy="395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I/O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5" y="1916832"/>
            <a:ext cx="423770" cy="4176464"/>
          </a:xfrm>
          <a:prstGeom prst="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vert270" wrap="square" rtlCol="0">
            <a:noAutofit/>
          </a:bodyPr>
          <a:lstStyle/>
          <a:p>
            <a:r>
              <a:rPr lang="fr-FR" dirty="0" smtClean="0"/>
              <a:t>BUS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5348405" y="5589240"/>
            <a:ext cx="459775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79911" y="1916832"/>
            <a:ext cx="1656185" cy="3024336"/>
          </a:xfrm>
          <a:prstGeom prst="rect">
            <a:avLst/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Mémoire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5502443" y="3645024"/>
            <a:ext cx="305737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Quel est la taille d’un objet ?</a:t>
            </a:r>
          </a:p>
          <a:p>
            <a:pPr lvl="1"/>
            <a:r>
              <a:rPr lang="fr-FR" sz="2400" dirty="0" smtClean="0"/>
              <a:t>C’est la somme de la taille de ses champs</a:t>
            </a:r>
          </a:p>
          <a:p>
            <a:pPr lvl="2"/>
            <a:r>
              <a:rPr lang="fr-FR" sz="2000" dirty="0" smtClean="0"/>
              <a:t>Plus un header pour les types références</a:t>
            </a:r>
          </a:p>
          <a:p>
            <a:pPr lvl="2"/>
            <a:r>
              <a:rPr lang="fr-FR" sz="2000" dirty="0" smtClean="0"/>
              <a:t>Et du « </a:t>
            </a:r>
            <a:r>
              <a:rPr lang="fr-FR" sz="2000" dirty="0" err="1" smtClean="0"/>
              <a:t>padding</a:t>
            </a:r>
            <a:r>
              <a:rPr lang="fr-FR" sz="2000" dirty="0" smtClean="0"/>
              <a:t> » éventuel</a:t>
            </a:r>
          </a:p>
          <a:p>
            <a:r>
              <a:rPr lang="fr-FR" dirty="0" smtClean="0"/>
              <a:t>Comment fonctionne, schématiquement, l’allocation mémoire et le </a:t>
            </a:r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</a:p>
          <a:p>
            <a:pPr lvl="1"/>
            <a:r>
              <a:rPr lang="fr-FR" sz="2400" dirty="0" smtClean="0"/>
              <a:t>L’allocation est quasi immédiate</a:t>
            </a:r>
          </a:p>
          <a:p>
            <a:pPr lvl="1"/>
            <a:r>
              <a:rPr lang="fr-FR" sz="2400" dirty="0" smtClean="0"/>
              <a:t>Le </a:t>
            </a:r>
            <a:r>
              <a:rPr lang="fr-FR" sz="2400" dirty="0" err="1" smtClean="0"/>
              <a:t>Garbage</a:t>
            </a:r>
            <a:r>
              <a:rPr lang="fr-FR" sz="2400" dirty="0" smtClean="0"/>
              <a:t> Collector</a:t>
            </a:r>
          </a:p>
          <a:p>
            <a:pPr lvl="2"/>
            <a:r>
              <a:rPr lang="fr-FR" sz="2400" dirty="0" smtClean="0"/>
              <a:t>analyse périodiquement tous les objets…</a:t>
            </a:r>
          </a:p>
          <a:p>
            <a:pPr lvl="2"/>
            <a:r>
              <a:rPr lang="fr-FR" sz="2400" dirty="0" smtClean="0"/>
              <a:t>…et récupère la mémoire de ceux qui ne sont plus utilisés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4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Size of an Object : size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Quelle est la taille d’un objet en mémoire ?</a:t>
            </a:r>
          </a:p>
          <a:p>
            <a:pPr lvl="1"/>
            <a:r>
              <a:rPr lang="fr-FR" sz="1800" dirty="0" smtClean="0"/>
              <a:t>Byte, Int8, </a:t>
            </a:r>
            <a:r>
              <a:rPr lang="fr-FR" sz="1800" dirty="0" err="1" smtClean="0"/>
              <a:t>Bool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1 octet</a:t>
            </a:r>
          </a:p>
          <a:p>
            <a:pPr lvl="1"/>
            <a:r>
              <a:rPr lang="fr-FR" sz="1800" dirty="0"/>
              <a:t>UInt16, </a:t>
            </a:r>
            <a:r>
              <a:rPr lang="fr-FR" sz="1800" dirty="0" smtClean="0"/>
              <a:t>Int16, Char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2 octets</a:t>
            </a:r>
          </a:p>
          <a:p>
            <a:pPr lvl="1"/>
            <a:r>
              <a:rPr lang="fr-FR" sz="1800" dirty="0" smtClean="0"/>
              <a:t>UInt32</a:t>
            </a:r>
            <a:r>
              <a:rPr lang="fr-FR" sz="1800" dirty="0"/>
              <a:t>,</a:t>
            </a:r>
            <a:r>
              <a:rPr lang="fr-FR" sz="1800" dirty="0" smtClean="0"/>
              <a:t> Int32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4 octets</a:t>
            </a:r>
          </a:p>
          <a:p>
            <a:pPr lvl="1"/>
            <a:r>
              <a:rPr lang="fr-FR" sz="1800" dirty="0"/>
              <a:t>UInt64, </a:t>
            </a:r>
            <a:r>
              <a:rPr lang="fr-FR" sz="1800" dirty="0" smtClean="0"/>
              <a:t>Int64, </a:t>
            </a:r>
            <a:r>
              <a:rPr lang="fr-FR" sz="1800" dirty="0" err="1" smtClean="0"/>
              <a:t>DateTime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8 octets</a:t>
            </a:r>
          </a:p>
          <a:p>
            <a:pPr lvl="1"/>
            <a:r>
              <a:rPr lang="fr-FR" sz="1800" dirty="0" err="1" smtClean="0"/>
              <a:t>Guid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 16 octets</a:t>
            </a:r>
          </a:p>
          <a:p>
            <a:pPr lvl="1"/>
            <a:r>
              <a:rPr lang="fr-FR" sz="1800" dirty="0" smtClean="0">
                <a:sym typeface="Wingdings" panose="05000000000000000000" pitchFamily="2" charset="2"/>
              </a:rPr>
              <a:t>Références  4 octets en 32 bits, 8 octets en 64 bits</a:t>
            </a:r>
          </a:p>
          <a:p>
            <a:r>
              <a:rPr lang="fr-FR" dirty="0" smtClean="0"/>
              <a:t>Combien d’octets occupe une instance de User ?</a:t>
            </a:r>
            <a:endParaRPr lang="fr-FR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4575817"/>
            <a:ext cx="33843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creationDate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85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Size of an Object: +</a:t>
            </a:r>
            <a:r>
              <a:rPr lang="fr-FR" dirty="0"/>
              <a:t> </a:t>
            </a:r>
            <a:r>
              <a:rPr lang="fr-FR" dirty="0" smtClean="0"/>
              <a:t>header in </a:t>
            </a:r>
            <a:r>
              <a:rPr lang="fr-FR" dirty="0" err="1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196753"/>
            <a:ext cx="8424936" cy="2880320"/>
          </a:xfrm>
        </p:spPr>
        <p:txBody>
          <a:bodyPr/>
          <a:lstStyle/>
          <a:p>
            <a:r>
              <a:rPr lang="fr-FR" dirty="0" smtClean="0"/>
              <a:t>Pour les types références, il y a un Header (un entête) en plus</a:t>
            </a:r>
          </a:p>
          <a:p>
            <a:pPr lvl="1"/>
            <a:r>
              <a:rPr lang="fr-FR" sz="2400" dirty="0" smtClean="0"/>
              <a:t>2 pointeurs en plus</a:t>
            </a:r>
          </a:p>
          <a:p>
            <a:pPr lvl="2"/>
            <a:r>
              <a:rPr lang="fr-FR" sz="1800" dirty="0" err="1" smtClean="0"/>
              <a:t>SyncBlock</a:t>
            </a:r>
            <a:endParaRPr lang="fr-FR" sz="1800" dirty="0" smtClean="0"/>
          </a:p>
          <a:p>
            <a:pPr lvl="2"/>
            <a:r>
              <a:rPr lang="fr-FR" sz="1800" dirty="0" err="1" smtClean="0"/>
              <a:t>TypeHandle</a:t>
            </a:r>
            <a:endParaRPr lang="fr-FR" sz="1800" dirty="0" smtClean="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 smtClean="0">
                <a:sym typeface="Wingdings" panose="05000000000000000000" pitchFamily="2" charset="2"/>
              </a:rPr>
              <a:t>2</a:t>
            </a:r>
            <a:r>
              <a:rPr lang="fr-FR" sz="1800" dirty="0" smtClean="0">
                <a:sym typeface="Wingdings" panose="05000000000000000000" pitchFamily="2" charset="2"/>
              </a:rPr>
              <a:t>x</a:t>
            </a:r>
            <a:r>
              <a:rPr lang="fr-FR" sz="2400" dirty="0" smtClean="0">
                <a:sym typeface="Wingdings" panose="05000000000000000000" pitchFamily="2" charset="2"/>
              </a:rPr>
              <a:t>4 octets en 32 bits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 smtClean="0">
                <a:sym typeface="Wingdings" panose="05000000000000000000" pitchFamily="2" charset="2"/>
              </a:rPr>
              <a:t>2</a:t>
            </a:r>
            <a:r>
              <a:rPr lang="fr-FR" sz="1800" dirty="0" smtClean="0">
                <a:sym typeface="Wingdings" panose="05000000000000000000" pitchFamily="2" charset="2"/>
              </a:rPr>
              <a:t>x</a:t>
            </a:r>
            <a:r>
              <a:rPr lang="fr-FR" sz="2400" dirty="0" smtClean="0">
                <a:sym typeface="Wingdings" panose="05000000000000000000" pitchFamily="2" charset="2"/>
              </a:rPr>
              <a:t>8 octets en 64 bits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45075" y="3310668"/>
            <a:ext cx="3672408" cy="3240360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r>
              <a:rPr lang="fr-FR" dirty="0" smtClean="0"/>
              <a:t> (32 bits)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4282999"/>
            <a:ext cx="33843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creationDate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28184" y="3933056"/>
            <a:ext cx="367832" cy="72008"/>
            <a:chOff x="4306507" y="4437112"/>
            <a:chExt cx="367832" cy="72008"/>
          </a:xfrm>
        </p:grpSpPr>
        <p:sp>
          <p:nvSpPr>
            <p:cNvPr id="8" name="Rectangle 7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60232" y="3933056"/>
            <a:ext cx="367832" cy="72008"/>
            <a:chOff x="4306507" y="4437112"/>
            <a:chExt cx="367832" cy="72008"/>
          </a:xfrm>
        </p:grpSpPr>
        <p:sp>
          <p:nvSpPr>
            <p:cNvPr id="13" name="Rectangle 12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88384" y="3933056"/>
            <a:ext cx="367832" cy="72008"/>
            <a:chOff x="4306507" y="4437112"/>
            <a:chExt cx="367832" cy="72008"/>
          </a:xfrm>
        </p:grpSpPr>
        <p:sp>
          <p:nvSpPr>
            <p:cNvPr id="18" name="Rectangle 17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24328" y="3933056"/>
            <a:ext cx="367832" cy="72008"/>
            <a:chOff x="4306507" y="4437112"/>
            <a:chExt cx="367832" cy="72008"/>
          </a:xfrm>
        </p:grpSpPr>
        <p:sp>
          <p:nvSpPr>
            <p:cNvPr id="23" name="Rectangle 22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56376" y="3933056"/>
            <a:ext cx="367832" cy="72008"/>
            <a:chOff x="4306507" y="4437112"/>
            <a:chExt cx="367832" cy="72008"/>
          </a:xfrm>
        </p:grpSpPr>
        <p:sp>
          <p:nvSpPr>
            <p:cNvPr id="28" name="Rectangle 27"/>
            <p:cNvSpPr/>
            <p:nvPr/>
          </p:nvSpPr>
          <p:spPr>
            <a:xfrm>
              <a:off x="4306507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03956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01405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07168" y="4437112"/>
              <a:ext cx="67171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796136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93585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91034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96797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64088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61537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58986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64749" y="3933056"/>
            <a:ext cx="67171" cy="72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21"/>
          <p:cNvCxnSpPr/>
          <p:nvPr/>
        </p:nvCxnSpPr>
        <p:spPr>
          <a:xfrm flipV="1">
            <a:off x="2900773" y="4077073"/>
            <a:ext cx="2895363" cy="2088234"/>
          </a:xfrm>
          <a:prstGeom prst="bentConnector3">
            <a:avLst>
              <a:gd name="adj1" fmla="val 1000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5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Padding</a:t>
            </a:r>
            <a:r>
              <a:rPr lang="fr-FR" dirty="0" smtClean="0"/>
              <a:t> (remplissage)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09530" y="1196753"/>
            <a:ext cx="8568952" cy="207090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La CLR peut :</a:t>
            </a:r>
          </a:p>
          <a:p>
            <a:pPr lvl="1"/>
            <a:r>
              <a:rPr lang="fr-FR" sz="2400" dirty="0" smtClean="0"/>
              <a:t>aligner automatiquement certains champs</a:t>
            </a:r>
          </a:p>
          <a:p>
            <a:pPr lvl="1"/>
            <a:r>
              <a:rPr lang="fr-FR" sz="2400" dirty="0" smtClean="0"/>
              <a:t>ne considérer que des tailles multiples de 4 (voire 8)</a:t>
            </a:r>
          </a:p>
          <a:p>
            <a:r>
              <a:rPr lang="fr-FR" dirty="0" smtClean="0"/>
              <a:t>Les instances des classes suivantes pourraient avoir toutes la même empreinte en mémoire en 32 bits 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4694" y="3403612"/>
            <a:ext cx="2304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192" y="4869160"/>
            <a:ext cx="2304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isActive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4564578"/>
            <a:ext cx="23042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isActive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isReversed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isBlond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936" y="3429000"/>
            <a:ext cx="2304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isActive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825" y="4065331"/>
            <a:ext cx="7452681" cy="1323439"/>
          </a:xfrm>
          <a:prstGeom prst="rect">
            <a:avLst/>
          </a:prstGeom>
          <a:solidFill>
            <a:srgbClr val="FFC000">
              <a:alpha val="88000"/>
            </a:srgb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6000" dirty="0" smtClean="0"/>
              <a:t>On a pas à le savoir !</a:t>
            </a:r>
          </a:p>
          <a:p>
            <a:r>
              <a:rPr lang="fr-FR" sz="2000" dirty="0" smtClean="0"/>
              <a:t>(sauf quand on interagit avec du C/C++/Fortran/Cobol/etc.)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8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Allocation de la mémoire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648071"/>
          </a:xfrm>
        </p:spPr>
        <p:txBody>
          <a:bodyPr/>
          <a:lstStyle/>
          <a:p>
            <a:r>
              <a:rPr lang="fr-FR" dirty="0" smtClean="0"/>
              <a:t>Un simple pointeur qui avance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2373" y="2344524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285" y="3717032"/>
            <a:ext cx="8221947" cy="694396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r>
              <a:rPr lang="fr-FR" dirty="0" smtClean="0"/>
              <a:t> (32 bits)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293" y="4165966"/>
            <a:ext cx="294536" cy="18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1595232" y="4519301"/>
            <a:ext cx="19042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2333" y="4162772"/>
            <a:ext cx="360040" cy="18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04575" y="4162772"/>
            <a:ext cx="205830" cy="18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0285" y="4987492"/>
            <a:ext cx="799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11" y="5076473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Adresses mémoire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9256" y="461279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Mémoire libre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6205" y="4451563"/>
            <a:ext cx="99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Mémoire occupée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92607" y="4162772"/>
            <a:ext cx="1467516" cy="1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Sizeof</a:t>
            </a:r>
            <a:r>
              <a:rPr lang="fr-FR" sz="1100" dirty="0" smtClean="0"/>
              <a:t>(Server)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1322373" y="2636912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2142" y="4162772"/>
            <a:ext cx="2069937" cy="1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Sizeof</a:t>
            </a:r>
            <a:r>
              <a:rPr lang="fr-FR" sz="1100" dirty="0" smtClean="0"/>
              <a:t>(User)</a:t>
            </a:r>
            <a:endParaRPr lang="en-US" sz="1100" dirty="0"/>
          </a:p>
        </p:txBody>
      </p:sp>
      <p:sp>
        <p:nvSpPr>
          <p:cNvPr id="22" name="Up Arrow 21"/>
          <p:cNvSpPr/>
          <p:nvPr/>
        </p:nvSpPr>
        <p:spPr>
          <a:xfrm>
            <a:off x="3160123" y="4519301"/>
            <a:ext cx="19042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90577" y="2390690"/>
            <a:ext cx="21602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9048" y="2683078"/>
            <a:ext cx="21602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17583" y="495134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pFree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1728" y="5394280"/>
            <a:ext cx="2765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pFree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7464" y="5408390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pFree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7712" y="495134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pFree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16545 -0.001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29635 0.0023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22274 -0.0016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2" animBg="1"/>
      <p:bldP spid="17" grpId="0"/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But</a:t>
            </a:r>
          </a:p>
          <a:p>
            <a:pPr lvl="1"/>
            <a:r>
              <a:rPr lang="fr-FR" sz="2400" dirty="0" smtClean="0"/>
              <a:t>Récupérer la mémoire des objets « plus utilisés »</a:t>
            </a:r>
          </a:p>
          <a:p>
            <a:r>
              <a:rPr lang="fr-FR" dirty="0"/>
              <a:t>Question</a:t>
            </a:r>
          </a:p>
          <a:p>
            <a:pPr lvl="1"/>
            <a:r>
              <a:rPr lang="fr-FR" sz="2400" dirty="0" smtClean="0"/>
              <a:t>C’est quoi un objet « qui n’est plus utilisé » ?</a:t>
            </a:r>
          </a:p>
          <a:p>
            <a:r>
              <a:rPr lang="fr-FR" dirty="0" smtClean="0"/>
              <a:t>Réponse</a:t>
            </a:r>
          </a:p>
          <a:p>
            <a:pPr lvl="1"/>
            <a:r>
              <a:rPr lang="fr-FR" sz="2400" dirty="0" smtClean="0"/>
              <a:t>Un objet « inaccessible »</a:t>
            </a:r>
            <a:r>
              <a:rPr lang="en-US" sz="2400" dirty="0" smtClean="0"/>
              <a:t>, qui </a:t>
            </a:r>
            <a:r>
              <a:rPr lang="en-US" sz="2400" dirty="0" err="1" smtClean="0"/>
              <a:t>n’est</a:t>
            </a:r>
            <a:r>
              <a:rPr lang="en-US" sz="2400" dirty="0" smtClean="0"/>
              <a:t> plus </a:t>
            </a:r>
            <a:r>
              <a:rPr lang="en-US" sz="2400" dirty="0" err="1" smtClean="0"/>
              <a:t>référencé</a:t>
            </a:r>
            <a:r>
              <a:rPr lang="en-US" sz="2400" dirty="0" smtClean="0"/>
              <a:t>…</a:t>
            </a:r>
          </a:p>
          <a:p>
            <a:r>
              <a:rPr lang="fr-FR" dirty="0"/>
              <a:t>C’est-à-dire </a:t>
            </a:r>
            <a:r>
              <a:rPr lang="fr-FR" dirty="0" smtClean="0"/>
              <a:t>?</a:t>
            </a:r>
          </a:p>
          <a:p>
            <a:pPr lvl="1"/>
            <a:r>
              <a:rPr lang="fr-FR" sz="2400" dirty="0" smtClean="0"/>
              <a:t>Qu’il n’y a plus de champs statiques qui le référencent</a:t>
            </a:r>
          </a:p>
          <a:p>
            <a:pPr lvl="1"/>
            <a:r>
              <a:rPr lang="fr-FR" sz="2400" dirty="0" smtClean="0"/>
              <a:t>Et qu’il n’y a plus de variables locales dans aucune fonction dans aucune pile qui le référencent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353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Garbage</a:t>
            </a:r>
            <a:r>
              <a:rPr lang="fr-FR" dirty="0" smtClean="0"/>
              <a:t> Collector (Mark and </a:t>
            </a:r>
            <a:r>
              <a:rPr lang="fr-FR" dirty="0" err="1" smtClean="0"/>
              <a:t>Sweep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Lorsque la mémoire libre diminue trop, le Ramasse-Miette est déclenché</a:t>
            </a:r>
          </a:p>
          <a:p>
            <a:r>
              <a:rPr lang="fr-FR" dirty="0" smtClean="0"/>
              <a:t>Tous les objets dans le Tas sont marqués « Dead »</a:t>
            </a:r>
          </a:p>
          <a:p>
            <a:r>
              <a:rPr lang="fr-FR" dirty="0" smtClean="0"/>
              <a:t>Les threads sont « suspendus » et on analyse </a:t>
            </a:r>
          </a:p>
          <a:p>
            <a:pPr lvl="1"/>
            <a:r>
              <a:rPr lang="fr-FR" sz="2400" dirty="0" smtClean="0"/>
              <a:t>Toutes les variables locales de toutes les fonctions qui sont en train de s’exécuter</a:t>
            </a:r>
          </a:p>
          <a:p>
            <a:pPr lvl="1"/>
            <a:r>
              <a:rPr lang="fr-FR" sz="2400" dirty="0" smtClean="0"/>
              <a:t>Toutes les variables statiques</a:t>
            </a:r>
          </a:p>
          <a:p>
            <a:r>
              <a:rPr lang="fr-FR" dirty="0" smtClean="0"/>
              <a:t>Chaque objet référencé est marqué « Alive »</a:t>
            </a:r>
          </a:p>
          <a:p>
            <a:pPr lvl="1"/>
            <a:r>
              <a:rPr lang="fr-FR" sz="2400" dirty="0" smtClean="0"/>
              <a:t>Et tous les objets référencés par un objet référencé (récursivement)</a:t>
            </a:r>
          </a:p>
          <a:p>
            <a:r>
              <a:rPr lang="fr-FR" dirty="0"/>
              <a:t>Tous les objets du Tas </a:t>
            </a:r>
            <a:r>
              <a:rPr lang="fr-FR" dirty="0" smtClean="0"/>
              <a:t>marqués </a:t>
            </a:r>
            <a:r>
              <a:rPr lang="fr-FR" dirty="0"/>
              <a:t>« Dead </a:t>
            </a:r>
            <a:r>
              <a:rPr lang="fr-FR" dirty="0" smtClean="0"/>
              <a:t>» sont supprimés</a:t>
            </a:r>
          </a:p>
          <a:p>
            <a:r>
              <a:rPr lang="fr-FR" dirty="0" smtClean="0"/>
              <a:t>La mémoire des objets « Alive » est déplacée: la mémoire est compactée</a:t>
            </a:r>
          </a:p>
          <a:p>
            <a:r>
              <a:rPr lang="fr-FR" dirty="0" smtClean="0"/>
              <a:t>Les Threads sont « libérés », le programme reprend son activité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9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(</a:t>
            </a:r>
            <a:r>
              <a:rPr lang="fr-FR" dirty="0" err="1" smtClean="0"/>
              <a:t>really</a:t>
            </a:r>
            <a:r>
              <a:rPr lang="fr-FR" dirty="0" smtClean="0"/>
              <a:t>) all folks!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Ok…</a:t>
            </a:r>
          </a:p>
          <a:p>
            <a:endParaRPr lang="fr-FR" dirty="0" smtClean="0"/>
          </a:p>
          <a:p>
            <a:r>
              <a:rPr lang="fr-FR" dirty="0" smtClean="0"/>
              <a:t>Y’a un peu de boulot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Mais, on vous le dit, au fond, c’est pas bien compliqué…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4244141" cy="5040559"/>
          </a:xfrm>
        </p:spPr>
        <p:txBody>
          <a:bodyPr>
            <a:noAutofit/>
          </a:bodyPr>
          <a:lstStyle/>
          <a:p>
            <a:r>
              <a:rPr lang="fr-FR" sz="2400" dirty="0" smtClean="0"/>
              <a:t>Ici commence l’</a:t>
            </a:r>
            <a:r>
              <a:rPr lang="fr-FR" sz="2400" dirty="0" err="1" smtClean="0"/>
              <a:t>Ingéniérie</a:t>
            </a:r>
            <a:r>
              <a:rPr lang="fr-FR" sz="2400" dirty="0" smtClean="0"/>
              <a:t> Logicielle</a:t>
            </a:r>
          </a:p>
          <a:p>
            <a:r>
              <a:rPr lang="fr-FR" sz="2400" dirty="0" smtClean="0"/>
              <a:t>L’OS nous expose des fonctions regroupées en API</a:t>
            </a:r>
          </a:p>
          <a:p>
            <a:r>
              <a:rPr lang="fr-FR" sz="2400" dirty="0" smtClean="0"/>
              <a:t>Nos applications interagissent avec ces API</a:t>
            </a:r>
          </a:p>
          <a:p>
            <a:r>
              <a:rPr lang="fr-FR" sz="2400" dirty="0" smtClean="0"/>
              <a:t>Nous écrivons du </a:t>
            </a:r>
            <a:r>
              <a:rPr lang="fr-FR" sz="2400" b="1" dirty="0" smtClean="0"/>
              <a:t>Code</a:t>
            </a:r>
            <a:r>
              <a:rPr lang="fr-FR" sz="2400" dirty="0" smtClean="0"/>
              <a:t> qui s’exécute dans des </a:t>
            </a:r>
            <a:r>
              <a:rPr lang="fr-FR" sz="2400" b="1" dirty="0" smtClean="0"/>
              <a:t>Processus</a:t>
            </a:r>
            <a:r>
              <a:rPr lang="fr-FR" sz="2400" dirty="0" smtClean="0"/>
              <a:t> et qui appelle ces API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16016" y="1628800"/>
            <a:ext cx="3528392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7668344" y="5805264"/>
            <a:ext cx="1080120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52320" y="2348880"/>
            <a:ext cx="1440160" cy="8640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l"/>
            <a:r>
              <a:rPr lang="fr-FR" sz="600" dirty="0" smtClean="0">
                <a:solidFill>
                  <a:schemeClr val="bg1"/>
                </a:solidFill>
              </a:rPr>
              <a:t>&gt; </a:t>
            </a:r>
            <a:r>
              <a:rPr lang="fr-FR" sz="600" dirty="0" err="1" smtClean="0">
                <a:solidFill>
                  <a:schemeClr val="bg1"/>
                </a:solidFill>
              </a:rPr>
              <a:t>cls</a:t>
            </a:r>
            <a:endParaRPr lang="fr-FR" sz="600" dirty="0" smtClean="0">
              <a:solidFill>
                <a:schemeClr val="bg1"/>
              </a:solidFill>
            </a:endParaRPr>
          </a:p>
          <a:p>
            <a:pPr algn="l"/>
            <a:r>
              <a:rPr lang="fr-FR" sz="600" dirty="0" smtClean="0">
                <a:solidFill>
                  <a:schemeClr val="bg1"/>
                </a:solidFill>
              </a:rPr>
              <a:t>&gt; copy  A: B: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29" y="3203556"/>
            <a:ext cx="1208742" cy="13220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1764" y="1988840"/>
            <a:ext cx="1421017" cy="4176464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rtlCol="0">
            <a:noAutofit/>
          </a:bodyPr>
          <a:lstStyle/>
          <a:p>
            <a:r>
              <a:rPr lang="fr-FR" dirty="0" smtClean="0"/>
              <a:t>Operating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0997" y="4437113"/>
            <a:ext cx="1631626" cy="1260140"/>
          </a:xfrm>
          <a:prstGeom prst="rect">
            <a:avLst/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5821" y="5135016"/>
            <a:ext cx="1440160" cy="86409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CPU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2708920"/>
            <a:ext cx="12241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179817"/>
            <a:ext cx="12241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4161" y="3650714"/>
            <a:ext cx="12241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Mouse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4098558"/>
            <a:ext cx="12241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Keyboard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4048" y="4546402"/>
            <a:ext cx="122413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936103"/>
          </a:xfrm>
        </p:spPr>
        <p:txBody>
          <a:bodyPr/>
          <a:lstStyle/>
          <a:p>
            <a:r>
              <a:rPr lang="fr-FR" dirty="0" smtClean="0"/>
              <a:t>Nous développons des Processus ou des Plugins de Processus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564904"/>
            <a:ext cx="8424936" cy="3744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3078" y="5627595"/>
            <a:ext cx="8091369" cy="643369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rtlCol="0" anchor="t" anchorCtr="0">
            <a:noAutofit/>
          </a:bodyPr>
          <a:lstStyle/>
          <a:p>
            <a:pPr algn="l"/>
            <a:r>
              <a:rPr lang="fr-FR" sz="1400" dirty="0" smtClean="0"/>
              <a:t>OS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143923" y="5329226"/>
            <a:ext cx="881358" cy="909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1200" dirty="0" smtClean="0"/>
              <a:t>Disk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950983" y="5329227"/>
            <a:ext cx="881359" cy="909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1200" dirty="0" smtClean="0"/>
              <a:t>Network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758044" y="5337030"/>
            <a:ext cx="881359" cy="909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1200" dirty="0" smtClean="0"/>
              <a:t>Mouse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2623503" y="5329227"/>
            <a:ext cx="881359" cy="909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1200" dirty="0" smtClean="0"/>
              <a:t>Keyboard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488965" y="5329227"/>
            <a:ext cx="881359" cy="909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1200" dirty="0" smtClean="0"/>
              <a:t>Memory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9926" y="5509489"/>
            <a:ext cx="864096" cy="47428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CPU</a:t>
            </a:r>
            <a:endParaRPr lang="en-US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611560" y="2996952"/>
            <a:ext cx="2160240" cy="20162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IIS</a:t>
            </a:r>
            <a:endParaRPr lang="en-US" sz="2400" dirty="0"/>
          </a:p>
        </p:txBody>
      </p:sp>
      <p:sp>
        <p:nvSpPr>
          <p:cNvPr id="16" name="Flowchart: Predefined Process 15"/>
          <p:cNvSpPr/>
          <p:nvPr/>
        </p:nvSpPr>
        <p:spPr>
          <a:xfrm>
            <a:off x="3118603" y="2996952"/>
            <a:ext cx="2160240" cy="20162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Word</a:t>
            </a:r>
            <a:endParaRPr lang="en-US" sz="2400" dirty="0"/>
          </a:p>
        </p:txBody>
      </p:sp>
      <p:sp>
        <p:nvSpPr>
          <p:cNvPr id="17" name="Flowchart: Predefined Process 16"/>
          <p:cNvSpPr/>
          <p:nvPr/>
        </p:nvSpPr>
        <p:spPr>
          <a:xfrm>
            <a:off x="5625646" y="3029085"/>
            <a:ext cx="2160240" cy="20162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Dropbox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3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Inside a </a:t>
            </a:r>
            <a:r>
              <a:rPr lang="fr-FR" dirty="0" err="1" smtClean="0"/>
              <a:t>Process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611560" y="1196752"/>
            <a:ext cx="5904656" cy="4176464"/>
          </a:xfrm>
          <a:prstGeom prst="flowChartPredefined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1304764"/>
            <a:ext cx="4176464" cy="3996444"/>
          </a:xfrm>
          <a:prstGeom prst="rect">
            <a:avLst/>
          </a:pr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 anchor="t" anchorCtr="0">
            <a:noAutofit/>
          </a:bodyPr>
          <a:lstStyle/>
          <a:p>
            <a:pPr algn="l"/>
            <a:r>
              <a:rPr lang="fr-FR" dirty="0" smtClean="0"/>
              <a:t>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4613597"/>
            <a:ext cx="2085660" cy="5760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l"/>
            <a:r>
              <a:rPr lang="fr-FR" dirty="0" smtClean="0"/>
              <a:t>Code</a:t>
            </a:r>
            <a:br>
              <a:rPr lang="fr-FR" dirty="0" smtClean="0"/>
            </a:b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1772816"/>
            <a:ext cx="2088232" cy="2736304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849348" y="1481249"/>
            <a:ext cx="1728192" cy="3708412"/>
            <a:chOff x="5220072" y="1772816"/>
            <a:chExt cx="1728192" cy="4392488"/>
          </a:xfrm>
        </p:grpSpPr>
        <p:sp>
          <p:nvSpPr>
            <p:cNvPr id="9" name="Rectangle 8"/>
            <p:cNvSpPr/>
            <p:nvPr/>
          </p:nvSpPr>
          <p:spPr>
            <a:xfrm>
              <a:off x="5220072" y="1772816"/>
              <a:ext cx="1728192" cy="4392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fr-FR" dirty="0" err="1" smtClean="0">
                  <a:solidFill>
                    <a:schemeClr val="tx1"/>
                  </a:solidFill>
                </a:rPr>
                <a:t>Stack</a:t>
              </a:r>
              <a:endParaRPr lang="fr-FR" dirty="0">
                <a:solidFill>
                  <a:schemeClr val="tx1"/>
                </a:solidFill>
              </a:endParaRPr>
            </a:p>
            <a:p>
              <a:pPr algn="l"/>
              <a:r>
                <a:rPr lang="fr-FR" dirty="0" smtClean="0">
                  <a:solidFill>
                    <a:schemeClr val="tx1"/>
                  </a:solidFill>
                </a:rPr>
                <a:t>(Main Thread)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7582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306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0309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77553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38272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0551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72761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4000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0725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768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37631" y="4827543"/>
            <a:ext cx="1567901" cy="3261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937631" y="4441925"/>
            <a:ext cx="1567901" cy="2925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DoThing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13078" y="5627595"/>
            <a:ext cx="8091369" cy="643369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rtlCol="0" anchor="t" anchorCtr="0">
            <a:noAutofit/>
          </a:bodyPr>
          <a:lstStyle/>
          <a:p>
            <a:pPr algn="l"/>
            <a:r>
              <a:rPr lang="fr-FR" sz="1400" dirty="0" smtClean="0"/>
              <a:t>OS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092280" y="5301208"/>
            <a:ext cx="1161742" cy="68256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CPU</a:t>
            </a:r>
            <a:endParaRPr lang="en-US" dirty="0"/>
          </a:p>
        </p:txBody>
      </p:sp>
      <p:pic>
        <p:nvPicPr>
          <p:cNvPr id="3074" name="Picture 2" descr="http://www.clipartbest.com/cliparts/9cp/jeM/9cpjeMz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18" y="3904684"/>
            <a:ext cx="1845717" cy="184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loud Callout 31"/>
          <p:cNvSpPr/>
          <p:nvPr/>
        </p:nvSpPr>
        <p:spPr>
          <a:xfrm>
            <a:off x="7023525" y="2896572"/>
            <a:ext cx="1800200" cy="1008112"/>
          </a:xfrm>
          <a:prstGeom prst="cloudCallout">
            <a:avLst>
              <a:gd name="adj1" fmla="val -37914"/>
              <a:gd name="adj2" fmla="val 64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Scheduler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8248" y="2085234"/>
            <a:ext cx="12650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b="1" dirty="0" smtClean="0"/>
              <a:t>?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5912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3" grpId="0" animBg="1"/>
      <p:bldP spid="3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8813" y="1196752"/>
            <a:ext cx="8424936" cy="4968974"/>
          </a:xfrm>
        </p:spPr>
        <p:txBody>
          <a:bodyPr/>
          <a:lstStyle/>
          <a:p>
            <a:r>
              <a:rPr lang="fr-FR" dirty="0" smtClean="0"/>
              <a:t>La zone mémoire que nous manipulons</a:t>
            </a:r>
          </a:p>
          <a:p>
            <a:pPr lvl="1"/>
            <a:r>
              <a:rPr lang="fr-FR" sz="2000" dirty="0" smtClean="0"/>
              <a:t>Lorsque nous instancions des Types références (des classes) via l’opérateur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fr-FR" sz="2000" dirty="0" smtClean="0"/>
          </a:p>
          <a:p>
            <a:pPr lvl="1"/>
            <a:r>
              <a:rPr lang="fr-FR" sz="2000" dirty="0"/>
              <a:t>En C/C++, c’est au développeur de la </a:t>
            </a:r>
            <a:r>
              <a:rPr lang="fr-FR" sz="2000" dirty="0" smtClean="0"/>
              <a:t>gérer</a:t>
            </a:r>
          </a:p>
          <a:p>
            <a:pPr lvl="1"/>
            <a:r>
              <a:rPr lang="fr-FR" sz="2000" dirty="0" smtClean="0"/>
              <a:t>En Java/.Net (et autres) c’est plus facile mais cela repose sur les mêmes principes</a:t>
            </a:r>
            <a:endParaRPr lang="fr-FR" sz="2000" dirty="0"/>
          </a:p>
          <a:p>
            <a:r>
              <a:rPr lang="fr-FR" sz="2400" dirty="0" smtClean="0"/>
              <a:t>C </a:t>
            </a:r>
            <a:r>
              <a:rPr lang="fr-FR" sz="2400" dirty="0" smtClean="0">
                <a:sym typeface="Wingdings" panose="05000000000000000000" pitchFamily="2" charset="2"/>
              </a:rPr>
              <a:t></a:t>
            </a:r>
            <a:r>
              <a:rPr lang="fr-FR" sz="2400" dirty="0" smtClean="0"/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37*100+12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2400" dirty="0" smtClean="0"/>
              <a:t> </a:t>
            </a:r>
          </a:p>
          <a:p>
            <a:pPr lvl="2"/>
            <a:r>
              <a:rPr lang="fr-FR" sz="2400" dirty="0" smtClean="0">
                <a:sym typeface="Wingdings" panose="05000000000000000000" pitchFamily="2" charset="2"/>
              </a:rPr>
              <a:t>Réservation d’un bloc de 3712 octets</a:t>
            </a:r>
          </a:p>
          <a:p>
            <a:pPr lvl="2"/>
            <a:r>
              <a:rPr lang="fr-FR" sz="2400" dirty="0" smtClean="0">
                <a:sym typeface="Wingdings" panose="05000000000000000000" pitchFamily="2" charset="2"/>
              </a:rPr>
              <a:t>Retourne un pointeur sur le bloc (son adresse mémoire) </a:t>
            </a:r>
          </a:p>
          <a:p>
            <a:r>
              <a:rPr lang="en-US" sz="2400" dirty="0" smtClean="0"/>
              <a:t>C++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fr-FR" sz="2400" dirty="0" smtClean="0">
                <a:sym typeface="Wingdings" panose="05000000000000000000" pitchFamily="2" charset="2"/>
              </a:rPr>
              <a:t>Réservation d’un bloc de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fr-FR" sz="2400" dirty="0" smtClean="0">
                <a:sym typeface="Wingdings" panose="05000000000000000000" pitchFamily="2" charset="2"/>
              </a:rPr>
              <a:t> octets</a:t>
            </a:r>
          </a:p>
          <a:p>
            <a:pPr lvl="2"/>
            <a:r>
              <a:rPr lang="fr-FR" sz="2400" dirty="0" smtClean="0">
                <a:sym typeface="Wingdings" panose="05000000000000000000" pitchFamily="2" charset="2"/>
              </a:rPr>
              <a:t>Retourne un pointeur sur le nouveau User</a:t>
            </a:r>
          </a:p>
          <a:p>
            <a:pPr lvl="2"/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23528" y="1412777"/>
            <a:ext cx="6624736" cy="48965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Quelle est la taille d’une instance de User ?</a:t>
            </a:r>
          </a:p>
          <a:p>
            <a:pPr marL="457200" lvl="1" indent="0">
              <a:buNone/>
            </a:pPr>
            <a:r>
              <a:rPr lang="fr-FR" sz="1800" dirty="0" smtClean="0"/>
              <a:t>(Disons 64 octets)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Trouver un bloc mémoire libre de 64 octets de long (au moins)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Le marquer comme étant pris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Mettre sa zone mémoire à zéro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Renvoyer l’adresse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Appeler le constructeur</a:t>
            </a:r>
          </a:p>
          <a:p>
            <a:pPr lvl="1"/>
            <a:r>
              <a:rPr lang="fr-FR" sz="2000" dirty="0" smtClean="0"/>
              <a:t>Le paramètre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fr-FR" sz="2000" dirty="0" smtClean="0"/>
              <a:t> pointe vers la zone mémoire remplie de zéro</a:t>
            </a:r>
          </a:p>
          <a:p>
            <a:pPr lvl="1"/>
            <a:r>
              <a:rPr lang="fr-FR" sz="2000" dirty="0" smtClean="0"/>
              <a:t>Le constructeur peut initialiser les champs du nouvel objet comme il le souhaite</a:t>
            </a:r>
          </a:p>
          <a:p>
            <a:pPr marL="514350" indent="-514350">
              <a:buFont typeface="+mj-lt"/>
              <a:buAutoNum type="arabicPeriod"/>
            </a:pPr>
            <a:endParaRPr lang="fr-FR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1412777"/>
            <a:ext cx="1728192" cy="2736304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92280" y="1484784"/>
            <a:ext cx="115212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8344" y="1628800"/>
            <a:ext cx="115212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92280" y="1772816"/>
            <a:ext cx="7200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00392" y="1772816"/>
            <a:ext cx="72008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92280" y="1988840"/>
            <a:ext cx="1512168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92280" y="2348880"/>
            <a:ext cx="1728192" cy="0"/>
          </a:xfrm>
          <a:prstGeom prst="line">
            <a:avLst/>
          </a:prstGeom>
          <a:ln w="476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92280" y="2708920"/>
            <a:ext cx="50405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92180" y="1808820"/>
            <a:ext cx="1656184" cy="504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48364" y="1772816"/>
            <a:ext cx="14401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Tas se remplit peu à peu…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87666" y="1092275"/>
            <a:ext cx="8568952" cy="4968974"/>
          </a:xfrm>
        </p:spPr>
        <p:txBody>
          <a:bodyPr/>
          <a:lstStyle/>
          <a:p>
            <a:r>
              <a:rPr lang="fr-FR" dirty="0" smtClean="0"/>
              <a:t>Il faut bien nettoyer tout ça</a:t>
            </a:r>
          </a:p>
          <a:p>
            <a:r>
              <a:rPr lang="fr-FR" dirty="0" smtClean="0"/>
              <a:t>En C/C++</a:t>
            </a:r>
          </a:p>
          <a:p>
            <a:pPr lvl="1"/>
            <a:r>
              <a:rPr lang="fr-FR" dirty="0" smtClean="0"/>
              <a:t>C’est au développeur de le faire</a:t>
            </a:r>
          </a:p>
          <a:p>
            <a:pPr lvl="2"/>
            <a:r>
              <a:rPr lang="fr-FR" dirty="0" smtClean="0"/>
              <a:t>C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free</a:t>
            </a:r>
            <a:r>
              <a:rPr lang="fr-FR" dirty="0" smtClean="0">
                <a:sym typeface="Wingdings" panose="05000000000000000000" pitchFamily="2" charset="2"/>
              </a:rPr>
              <a:t> libère ce que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fr-FR" dirty="0" smtClean="0">
                <a:sym typeface="Wingdings" panose="05000000000000000000" pitchFamily="2" charset="2"/>
              </a:rPr>
              <a:t> a alloué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C++ 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fr-FR" dirty="0" smtClean="0">
                <a:sym typeface="Wingdings" panose="05000000000000000000" pitchFamily="2" charset="2"/>
              </a:rPr>
              <a:t> détruit l’objet que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fr-FR" dirty="0" smtClean="0">
                <a:sym typeface="Wingdings" panose="05000000000000000000" pitchFamily="2" charset="2"/>
              </a:rPr>
              <a:t> a alloué</a:t>
            </a:r>
            <a:endParaRPr lang="fr-FR" dirty="0" smtClean="0"/>
          </a:p>
          <a:p>
            <a:pPr lvl="1"/>
            <a:endParaRPr lang="en-US" dirty="0" smtClean="0"/>
          </a:p>
          <a:p>
            <a:r>
              <a:rPr lang="fr-FR" dirty="0" smtClean="0"/>
              <a:t>En Java/.Net le </a:t>
            </a:r>
            <a:r>
              <a:rPr lang="fr-FR" dirty="0" err="1" smtClean="0"/>
              <a:t>Garbage</a:t>
            </a:r>
            <a:r>
              <a:rPr lang="fr-FR" dirty="0" smtClean="0"/>
              <a:t> Collector s’en charge à la place du développeur</a:t>
            </a:r>
          </a:p>
          <a:p>
            <a:pPr lvl="1"/>
            <a:r>
              <a:rPr lang="fr-FR" sz="2400" dirty="0" smtClean="0"/>
              <a:t>Il n’y a pas de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fr-FR" sz="2400" dirty="0" smtClean="0"/>
              <a:t> à appeler</a:t>
            </a:r>
          </a:p>
          <a:p>
            <a:pPr lvl="1"/>
            <a:r>
              <a:rPr lang="fr-FR" sz="2400" dirty="0" smtClean="0"/>
              <a:t>La mémoire est automatiquement libérée lorsque l’objet créé n’est plus utilisé</a:t>
            </a:r>
          </a:p>
        </p:txBody>
      </p:sp>
    </p:spTree>
    <p:extLst>
      <p:ext uri="{BB962C8B-B14F-4D97-AF65-F5344CB8AC3E}">
        <p14:creationId xmlns:p14="http://schemas.microsoft.com/office/powerpoint/2010/main" val="305743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Ramasse-Miettes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268760"/>
            <a:ext cx="8424936" cy="5112991"/>
          </a:xfrm>
        </p:spPr>
        <p:txBody>
          <a:bodyPr/>
          <a:lstStyle/>
          <a:p>
            <a:r>
              <a:rPr lang="fr-FR" dirty="0" smtClean="0"/>
              <a:t>Le fonctionnement du </a:t>
            </a:r>
            <a:r>
              <a:rPr lang="fr-FR" dirty="0" err="1" smtClean="0"/>
              <a:t>Garbage</a:t>
            </a:r>
            <a:r>
              <a:rPr lang="fr-FR" dirty="0" smtClean="0"/>
              <a:t> Collector est un peu complexe</a:t>
            </a:r>
          </a:p>
          <a:p>
            <a:pPr lvl="1"/>
            <a:r>
              <a:rPr lang="fr-FR" sz="2000" dirty="0" smtClean="0"/>
              <a:t>Voire monstrueusement complexe si l’on se penche sur les détails</a:t>
            </a:r>
          </a:p>
          <a:p>
            <a:r>
              <a:rPr lang="fr-FR" dirty="0" smtClean="0"/>
              <a:t>Ce qu’il faut retenir à ce stade :</a:t>
            </a:r>
          </a:p>
          <a:p>
            <a:pPr lvl="1"/>
            <a:r>
              <a:rPr lang="fr-FR" dirty="0" smtClean="0"/>
              <a:t>C’est dans le Tas que sont hébergés les instances des Types références</a:t>
            </a:r>
          </a:p>
          <a:p>
            <a:pPr lvl="1"/>
            <a:r>
              <a:rPr lang="fr-FR" dirty="0" smtClean="0"/>
              <a:t>Le ramasse miette </a:t>
            </a:r>
          </a:p>
          <a:p>
            <a:pPr lvl="2"/>
            <a:r>
              <a:rPr lang="fr-FR" dirty="0"/>
              <a:t> </a:t>
            </a:r>
            <a:r>
              <a:rPr lang="fr-FR" dirty="0" smtClean="0"/>
              <a:t>Permet de ne pas se soucier de la destruction/libération de la mémoire</a:t>
            </a:r>
          </a:p>
          <a:p>
            <a:pPr lvl="2"/>
            <a:r>
              <a:rPr lang="fr-FR" dirty="0" smtClean="0"/>
              <a:t> Lorsqu’un objet n’est plus référencé, il est automatiquement supprimé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0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18739</TotalTime>
  <Words>1566</Words>
  <Application>Microsoft Office PowerPoint</Application>
  <PresentationFormat>On-screen Show (4:3)</PresentationFormat>
  <Paragraphs>391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Century Gothic</vt:lpstr>
      <vt:lpstr>Consolas</vt:lpstr>
      <vt:lpstr>Courier New</vt:lpstr>
      <vt:lpstr>Trebuchet MS</vt:lpstr>
      <vt:lpstr>Wingdings</vt:lpstr>
      <vt:lpstr>Standard</vt:lpstr>
      <vt:lpstr> Tas, Valeurs, Références</vt:lpstr>
      <vt:lpstr>Un ordinateur</vt:lpstr>
      <vt:lpstr>Un Operating System</vt:lpstr>
      <vt:lpstr>Now we can talk…</vt:lpstr>
      <vt:lpstr>Inside a Process</vt:lpstr>
      <vt:lpstr>The Heap</vt:lpstr>
      <vt:lpstr>User u = new User(); </vt:lpstr>
      <vt:lpstr>Le Tas se remplit peu à peu…</vt:lpstr>
      <vt:lpstr>Ramasse-Miettes</vt:lpstr>
      <vt:lpstr>Pour comprendre…</vt:lpstr>
      <vt:lpstr>Les Références</vt:lpstr>
      <vt:lpstr>Les Valeurs</vt:lpstr>
      <vt:lpstr>Mais… un int (Int32) est un object !</vt:lpstr>
      <vt:lpstr>« boxing » et …« unboxing »</vt:lpstr>
      <vt:lpstr>Passage par Valeur et par Référence</vt:lpstr>
      <vt:lpstr>…toujours par Valeur !</vt:lpstr>
      <vt:lpstr>Sauf si on les passe par Référence</vt:lpstr>
      <vt:lpstr>out est un ref</vt:lpstr>
      <vt:lpstr>That’s (nearly) all folks</vt:lpstr>
      <vt:lpstr>Pour aller plus loin…</vt:lpstr>
      <vt:lpstr>Size of an Object : size of data</vt:lpstr>
      <vt:lpstr>Size of an Object: + header in Heap</vt:lpstr>
      <vt:lpstr>Padding (remplissage)</vt:lpstr>
      <vt:lpstr>Allocation de la mémoire</vt:lpstr>
      <vt:lpstr>Garbage Collector</vt:lpstr>
      <vt:lpstr>Garbage Collector (Mark and Sweep)</vt:lpstr>
      <vt:lpstr>That’s (really) all folks!</vt:lpstr>
    </vt:vector>
  </TitlesOfParts>
  <Company>SpiCorp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Invenietis - Cuke</dc:title>
  <dc:creator>Olivier Spinelli</dc:creator>
  <cp:lastModifiedBy>Olivier Spinelli</cp:lastModifiedBy>
  <cp:revision>195</cp:revision>
  <cp:lastPrinted>1601-01-01T00:00:00Z</cp:lastPrinted>
  <dcterms:created xsi:type="dcterms:W3CDTF">2003-05-09T13:35:01Z</dcterms:created>
  <dcterms:modified xsi:type="dcterms:W3CDTF">2016-01-16T09:17:45Z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