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-Loup" initials="J" lastIdx="6" clrIdx="0"/>
  <p:cmAuthor id="1" name="Olivier Spinelli" initials="OS" lastIdx="1" clrIdx="1">
    <p:extLst>
      <p:ext uri="{19B8F6BF-5375-455C-9EA6-DF929625EA0E}">
        <p15:presenceInfo xmlns:p15="http://schemas.microsoft.com/office/powerpoint/2012/main" userId="e9ebf79f774323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00"/>
    <a:srgbClr val="58176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7535" autoAdjust="0"/>
  </p:normalViewPr>
  <p:slideViewPr>
    <p:cSldViewPr>
      <p:cViewPr varScale="1">
        <p:scale>
          <a:sx n="70" d="100"/>
          <a:sy n="70" d="100"/>
        </p:scale>
        <p:origin x="12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4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31T09:45:16.06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31T09:45:16.06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5266-5BA0-484D-BA64-D0DBF1027505}" type="datetimeFigureOut">
              <a:rPr lang="fr-FR" smtClean="0"/>
              <a:pPr/>
              <a:t>31/10/2017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D9F89-BBA0-4054-B7AA-460A9673B0E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57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9C46F-A922-4D8E-AF24-CABBECD76FF5}" type="datetimeFigureOut">
              <a:rPr lang="fr-FR" smtClean="0"/>
              <a:pPr/>
              <a:t>31/10/2017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FA32-3513-4903-BBAD-39AA50FC117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80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0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1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508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C52E2D-1284-48C8-AE2A-78BF1F35A609}" type="datetime1">
              <a:rPr lang="fr-FR" smtClean="0"/>
              <a:pPr/>
              <a:t>31/10/2017</a:t>
            </a:fld>
            <a:r>
              <a:rPr lang="fr-FR"/>
              <a:t> </a:t>
            </a:r>
            <a:r>
              <a:rPr lang="fr-FR" sz="700"/>
              <a:t>– © Intech’Info &amp; Invenietis</a:t>
            </a:r>
            <a:endParaRPr lang="fr-BE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ropbox\InvDoc\3. Communication\Logo\gimmick_100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Sérialiser : mettre en série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enjeu</a:t>
            </a:r>
            <a:r>
              <a:rPr lang="en-US" dirty="0"/>
              <a:t>, 3 techniques, 4 formats</a:t>
            </a:r>
          </a:p>
        </p:txBody>
      </p:sp>
    </p:spTree>
    <p:extLst>
      <p:ext uri="{BB962C8B-B14F-4D97-AF65-F5344CB8AC3E}">
        <p14:creationId xmlns:p14="http://schemas.microsoft.com/office/powerpoint/2010/main" val="196588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92E9-2212-44BF-AD8A-0550665A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Ne PAS suivre TOUTES les références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171A-365E-46CB-ABC3-D83E3B5234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568952" cy="1296143"/>
          </a:xfrm>
        </p:spPr>
        <p:txBody>
          <a:bodyPr/>
          <a:lstStyle/>
          <a:p>
            <a:r>
              <a:rPr lang="fr-FR" sz="2800" dirty="0"/>
              <a:t>La sérialisation parcours TOUT le graphe !</a:t>
            </a:r>
          </a:p>
          <a:p>
            <a:r>
              <a:rPr lang="fr-FR" sz="2800" dirty="0"/>
              <a:t>Cela peut être TRES gênant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La </a:t>
            </a:r>
            <a:r>
              <a:rPr lang="fr-FR" sz="2800" dirty="0" err="1"/>
              <a:t>SuperWindow</a:t>
            </a:r>
            <a:r>
              <a:rPr lang="fr-FR" sz="2800" dirty="0"/>
              <a:t> va être sérialisée. Elle a un Parent qui sera sérialisé. Qui a des fenêtres filles qui seront sérialisées, etc… BOUM!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8D5CA-FB46-490E-8CE2-70D7110A3040}"/>
              </a:ext>
            </a:extLst>
          </p:cNvPr>
          <p:cNvSpPr/>
          <p:nvPr/>
        </p:nvSpPr>
        <p:spPr>
          <a:xfrm>
            <a:off x="2483768" y="256490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Serializable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PersonVeryDangerous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SuperWindow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9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7A74-373D-4DFF-9DCE-F2A6393F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Casser le graphe là où c’est nécessaire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6C89-B1E4-449E-9D90-1256DCF54F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864095"/>
          </a:xfrm>
        </p:spPr>
        <p:txBody>
          <a:bodyPr/>
          <a:lstStyle/>
          <a:p>
            <a:r>
              <a:rPr lang="fr-FR" sz="2800" dirty="0"/>
              <a:t>Grâce à l’attribut [</a:t>
            </a:r>
            <a:r>
              <a:rPr lang="fr-FR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NonSerialized</a:t>
            </a:r>
            <a:r>
              <a:rPr lang="fr-FR" sz="2800" dirty="0"/>
              <a:t>]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Lors de la </a:t>
            </a:r>
            <a:r>
              <a:rPr lang="fr-FR" sz="2800" dirty="0" err="1"/>
              <a:t>déserialisation</a:t>
            </a:r>
            <a:r>
              <a:rPr lang="fr-FR" sz="2800" dirty="0"/>
              <a:t>, les champs décorés avec l’attribut [</a:t>
            </a:r>
            <a:r>
              <a:rPr lang="fr-FR" sz="2800" dirty="0" err="1"/>
              <a:t>NonSerialised</a:t>
            </a:r>
            <a:r>
              <a:rPr lang="fr-FR" sz="2800" dirty="0"/>
              <a:t>] prendront la valeur par défaut de leur type (</a:t>
            </a:r>
            <a:r>
              <a:rPr lang="fr-FR" sz="2800" dirty="0" err="1"/>
              <a:t>null</a:t>
            </a:r>
            <a:r>
              <a:rPr lang="fr-FR" sz="2800" dirty="0"/>
              <a:t> pour les tous les Types références)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E5A2-6016-4A55-AF4F-768E95A06F54}"/>
              </a:ext>
            </a:extLst>
          </p:cNvPr>
          <p:cNvSpPr/>
          <p:nvPr/>
        </p:nvSpPr>
        <p:spPr>
          <a:xfrm>
            <a:off x="3203848" y="20608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Serializable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PersonVeryDangerous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NonSerialized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SuperWindow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B7C5D37-1AC5-47D9-9EB6-32E304E677DB}"/>
              </a:ext>
            </a:extLst>
          </p:cNvPr>
          <p:cNvSpPr/>
          <p:nvPr/>
        </p:nvSpPr>
        <p:spPr>
          <a:xfrm>
            <a:off x="395536" y="2132856"/>
            <a:ext cx="2781259" cy="1616646"/>
          </a:xfrm>
          <a:prstGeom prst="cloudCallout">
            <a:avLst>
              <a:gd name="adj1" fmla="val 68154"/>
              <a:gd name="adj2" fmla="val 4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</a:t>
            </a:r>
            <a:r>
              <a:rPr lang="fr-FR" dirty="0" err="1"/>
              <a:t>sérialiseur</a:t>
            </a:r>
            <a:r>
              <a:rPr lang="fr-FR" dirty="0"/>
              <a:t> ne suit plus la référence !</a:t>
            </a:r>
          </a:p>
        </p:txBody>
      </p:sp>
    </p:spTree>
    <p:extLst>
      <p:ext uri="{BB962C8B-B14F-4D97-AF65-F5344CB8AC3E}">
        <p14:creationId xmlns:p14="http://schemas.microsoft.com/office/powerpoint/2010/main" val="244676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F089-01F0-4454-85FF-C02FB62A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 n°2 – « Full Control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3207-17A2-4C46-B699-4F78E92A8C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Plutôt que d’utiliser la « magie » de la sérialisation standard…</a:t>
            </a:r>
          </a:p>
          <a:p>
            <a:r>
              <a:rPr lang="fr-FR" dirty="0"/>
              <a:t>On gère tout nous même dans un format efficace (binaire) grâce aux </a:t>
            </a:r>
            <a:r>
              <a:rPr lang="fr-FR" dirty="0" err="1"/>
              <a:t>BinaryWriter</a:t>
            </a:r>
            <a:r>
              <a:rPr lang="fr-FR" dirty="0"/>
              <a:t> et </a:t>
            </a:r>
            <a:r>
              <a:rPr lang="fr-FR" dirty="0" err="1"/>
              <a:t>BinaryReader</a:t>
            </a:r>
            <a:endParaRPr lang="fr-FR" dirty="0"/>
          </a:p>
          <a:p>
            <a:r>
              <a:rPr lang="fr-FR" dirty="0"/>
              <a:t>C’est un petit peu plus complexe</a:t>
            </a:r>
          </a:p>
          <a:p>
            <a:pPr lvl="1"/>
            <a:r>
              <a:rPr lang="fr-FR" dirty="0"/>
              <a:t>Mais on contrôle totalement ce que l’on fait</a:t>
            </a:r>
          </a:p>
          <a:p>
            <a:pPr lvl="1"/>
            <a:r>
              <a:rPr lang="fr-FR" dirty="0"/>
              <a:t>Et c’est nettement plus efficace !</a:t>
            </a:r>
          </a:p>
        </p:txBody>
      </p:sp>
    </p:spTree>
    <p:extLst>
      <p:ext uri="{BB962C8B-B14F-4D97-AF65-F5344CB8AC3E}">
        <p14:creationId xmlns:p14="http://schemas.microsoft.com/office/powerpoint/2010/main" val="267581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8167-F5E9-45B0-9CE9-FB3C03B5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Be </a:t>
            </a:r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5304-7C96-493E-B692-6D10C99C8F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29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4EA6-2475-4D6A-B98E-27F4E8D5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 n°3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78A4-2E9D-4C9F-98A7-600C4ACE6C2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« Externalisation » plutôt que « Sérialisation »</a:t>
            </a:r>
          </a:p>
          <a:p>
            <a:r>
              <a:rPr lang="fr-FR" dirty="0"/>
              <a:t>On projette nos objets vers une représentation externe, par exemple XML ou JSON.</a:t>
            </a:r>
          </a:p>
          <a:p>
            <a:r>
              <a:rPr lang="fr-FR" dirty="0"/>
              <a:t>C’est là aussi un peu plus complexe</a:t>
            </a:r>
          </a:p>
          <a:p>
            <a:pPr lvl="1"/>
            <a:r>
              <a:rPr lang="fr-FR" dirty="0"/>
              <a:t>Mais on garde le contrôle total de la sérialisation</a:t>
            </a:r>
          </a:p>
          <a:p>
            <a:pPr lvl="1"/>
            <a:r>
              <a:rPr lang="fr-FR" dirty="0"/>
              <a:t>On bénéficie de la lisibilité du format de données</a:t>
            </a:r>
          </a:p>
        </p:txBody>
      </p:sp>
    </p:spTree>
    <p:extLst>
      <p:ext uri="{BB962C8B-B14F-4D97-AF65-F5344CB8AC3E}">
        <p14:creationId xmlns:p14="http://schemas.microsoft.com/office/powerpoint/2010/main" val="373739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8167-F5E9-45B0-9CE9-FB3C03B5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Be </a:t>
            </a:r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5304-7C96-493E-B692-6D10C99C8F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1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AD21-E44D-4DC0-8B64-435161BC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E793-99DA-4585-9C00-DCB1DCFF21C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Un enjeu</a:t>
            </a:r>
          </a:p>
          <a:p>
            <a:r>
              <a:rPr lang="fr-FR" dirty="0"/>
              <a:t>Nous avons vu 3 techniques et 4 formats</a:t>
            </a:r>
          </a:p>
          <a:p>
            <a:pPr lvl="1"/>
            <a:r>
              <a:rPr lang="fr-FR" dirty="0"/>
              <a:t>Sérialisation standard</a:t>
            </a:r>
          </a:p>
          <a:p>
            <a:pPr lvl="2"/>
            <a:r>
              <a:rPr lang="fr-FR" dirty="0"/>
              <a:t>SOAP (forme d’XML)</a:t>
            </a:r>
          </a:p>
          <a:p>
            <a:pPr lvl="2"/>
            <a:r>
              <a:rPr lang="fr-FR" dirty="0"/>
              <a:t>Binaire</a:t>
            </a:r>
          </a:p>
          <a:p>
            <a:pPr lvl="1"/>
            <a:r>
              <a:rPr lang="fr-FR" dirty="0"/>
              <a:t>Sérialisation binaire privée</a:t>
            </a:r>
          </a:p>
          <a:p>
            <a:pPr lvl="1"/>
            <a:r>
              <a:rPr lang="fr-FR" dirty="0"/>
              <a:t>Externalisation</a:t>
            </a:r>
          </a:p>
          <a:p>
            <a:pPr lvl="2"/>
            <a:r>
              <a:rPr lang="fr-FR" dirty="0"/>
              <a:t>XML</a:t>
            </a:r>
          </a:p>
          <a:p>
            <a:pPr lvl="2"/>
            <a:r>
              <a:rPr lang="fr-FR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573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enjeu 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3600400" cy="4968974"/>
          </a:xfrm>
        </p:spPr>
        <p:txBody>
          <a:bodyPr/>
          <a:lstStyle/>
          <a:p>
            <a:r>
              <a:rPr lang="fr-FR" sz="2000" dirty="0"/>
              <a:t>Représenter </a:t>
            </a:r>
            <a:r>
              <a:rPr lang="fr-FR" sz="2000" b="1" dirty="0"/>
              <a:t>un graphe d’objets</a:t>
            </a:r>
            <a:r>
              <a:rPr lang="fr-FR" sz="2000" dirty="0"/>
              <a:t> sous une forme « neutre »</a:t>
            </a:r>
          </a:p>
          <a:p>
            <a:pPr lvl="1"/>
            <a:r>
              <a:rPr lang="fr-FR" sz="1800" dirty="0"/>
              <a:t>Du texte, comme de l’XML, par exemple, est une forme intermédiaire…</a:t>
            </a:r>
          </a:p>
          <a:p>
            <a:pPr lvl="1"/>
            <a:r>
              <a:rPr lang="fr-FR" sz="1800" dirty="0"/>
              <a:t>…car</a:t>
            </a:r>
          </a:p>
          <a:p>
            <a:r>
              <a:rPr lang="fr-FR" sz="2200" dirty="0"/>
              <a:t>Au final, on veut </a:t>
            </a:r>
            <a:r>
              <a:rPr lang="fr-FR" sz="2200" b="1" dirty="0"/>
              <a:t>une liste d’octets</a:t>
            </a:r>
            <a:r>
              <a:rPr lang="fr-FR" sz="2200" dirty="0"/>
              <a:t> (bytes)</a:t>
            </a:r>
          </a:p>
          <a:p>
            <a:pPr lvl="1"/>
            <a:r>
              <a:rPr lang="fr-FR" sz="1800" dirty="0"/>
              <a:t>Un tableau (byte[])</a:t>
            </a:r>
          </a:p>
          <a:p>
            <a:pPr lvl="1"/>
            <a:r>
              <a:rPr lang="fr-FR" sz="1800" dirty="0"/>
              <a:t>Le contenu d’un fichier</a:t>
            </a:r>
          </a:p>
          <a:p>
            <a:pPr lvl="1"/>
            <a:r>
              <a:rPr lang="fr-FR" sz="1800" dirty="0"/>
              <a:t>Etc…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96752"/>
            <a:ext cx="3960440" cy="2714594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779941E6-FF0C-4E13-95A7-92DE9F594136}"/>
              </a:ext>
            </a:extLst>
          </p:cNvPr>
          <p:cNvSpPr/>
          <p:nvPr/>
        </p:nvSpPr>
        <p:spPr>
          <a:xfrm>
            <a:off x="4716016" y="4959896"/>
            <a:ext cx="2664296" cy="15121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0F45A79BCED72F8… …54ED8ABC67D093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8BEAD4-221F-4B4B-9678-1DE61BDC7463}"/>
              </a:ext>
            </a:extLst>
          </p:cNvPr>
          <p:cNvSpPr/>
          <p:nvPr/>
        </p:nvSpPr>
        <p:spPr>
          <a:xfrm>
            <a:off x="5805828" y="4015823"/>
            <a:ext cx="484671" cy="92187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6584136-8E83-4C7C-92AE-01ECF1CD7C72}"/>
              </a:ext>
            </a:extLst>
          </p:cNvPr>
          <p:cNvSpPr/>
          <p:nvPr/>
        </p:nvSpPr>
        <p:spPr>
          <a:xfrm>
            <a:off x="6516216" y="3717032"/>
            <a:ext cx="1800200" cy="936104"/>
          </a:xfrm>
          <a:prstGeom prst="cloudCallout">
            <a:avLst>
              <a:gd name="adj1" fmla="val -63386"/>
              <a:gd name="adj2" fmla="val 468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Sérialiser</a:t>
            </a:r>
          </a:p>
        </p:txBody>
      </p:sp>
    </p:spTree>
    <p:extLst>
      <p:ext uri="{BB962C8B-B14F-4D97-AF65-F5344CB8AC3E}">
        <p14:creationId xmlns:p14="http://schemas.microsoft.com/office/powerpoint/2010/main" val="32200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enjeu 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3600400" cy="4968974"/>
          </a:xfrm>
        </p:spPr>
        <p:txBody>
          <a:bodyPr/>
          <a:lstStyle/>
          <a:p>
            <a:r>
              <a:rPr lang="fr-FR" sz="2000" dirty="0"/>
              <a:t>Représenter un graphe d’objets sous une forme « neutre »</a:t>
            </a:r>
          </a:p>
          <a:p>
            <a:pPr lvl="1"/>
            <a:r>
              <a:rPr lang="fr-FR" sz="1800" dirty="0"/>
              <a:t>Du texte, comme de l’XML, par exemple, est une forme intermédiaire…</a:t>
            </a:r>
          </a:p>
          <a:p>
            <a:pPr lvl="1"/>
            <a:r>
              <a:rPr lang="fr-FR" sz="1800" dirty="0"/>
              <a:t>…car</a:t>
            </a:r>
          </a:p>
          <a:p>
            <a:r>
              <a:rPr lang="fr-FR" sz="2200" dirty="0"/>
              <a:t>Au final, on veut une liste d’octets (bytes)</a:t>
            </a:r>
          </a:p>
          <a:p>
            <a:pPr lvl="1"/>
            <a:r>
              <a:rPr lang="fr-FR" sz="1800" dirty="0"/>
              <a:t>Un tableau (byte[])</a:t>
            </a:r>
          </a:p>
          <a:p>
            <a:pPr lvl="1"/>
            <a:r>
              <a:rPr lang="fr-FR" sz="1800" dirty="0"/>
              <a:t>Le contenu d’un fichier</a:t>
            </a:r>
          </a:p>
          <a:p>
            <a:pPr lvl="1"/>
            <a:r>
              <a:rPr lang="fr-FR" sz="1800" dirty="0"/>
              <a:t>Etc…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77360"/>
            <a:ext cx="1818822" cy="1246670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779941E6-FF0C-4E13-95A7-92DE9F594136}"/>
              </a:ext>
            </a:extLst>
          </p:cNvPr>
          <p:cNvSpPr/>
          <p:nvPr/>
        </p:nvSpPr>
        <p:spPr>
          <a:xfrm>
            <a:off x="5551798" y="2569338"/>
            <a:ext cx="2664296" cy="10036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0F45A79BCED72F8… …54ED8ABC67D093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8BEAD4-221F-4B4B-9678-1DE61BDC7463}"/>
              </a:ext>
            </a:extLst>
          </p:cNvPr>
          <p:cNvSpPr/>
          <p:nvPr/>
        </p:nvSpPr>
        <p:spPr>
          <a:xfrm>
            <a:off x="6641610" y="1625265"/>
            <a:ext cx="484671" cy="92187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6584136-8E83-4C7C-92AE-01ECF1CD7C72}"/>
              </a:ext>
            </a:extLst>
          </p:cNvPr>
          <p:cNvSpPr/>
          <p:nvPr/>
        </p:nvSpPr>
        <p:spPr>
          <a:xfrm>
            <a:off x="4416319" y="1485683"/>
            <a:ext cx="1800200" cy="936104"/>
          </a:xfrm>
          <a:prstGeom prst="cloudCallout">
            <a:avLst>
              <a:gd name="adj1" fmla="val 69244"/>
              <a:gd name="adj2" fmla="val 25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Sérialiser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5041EC2-5478-468E-AE06-B85F57A48B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567796"/>
            <a:ext cx="3078400" cy="211001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6A8AFA1C-5FF1-4B5B-A718-9CFE6E0D0A90}"/>
              </a:ext>
            </a:extLst>
          </p:cNvPr>
          <p:cNvSpPr/>
          <p:nvPr/>
        </p:nvSpPr>
        <p:spPr>
          <a:xfrm>
            <a:off x="6660031" y="3771274"/>
            <a:ext cx="484671" cy="92187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5DD3790-E560-493E-AE16-BC8AF50D2C9D}"/>
              </a:ext>
            </a:extLst>
          </p:cNvPr>
          <p:cNvSpPr/>
          <p:nvPr/>
        </p:nvSpPr>
        <p:spPr>
          <a:xfrm>
            <a:off x="3995936" y="3631692"/>
            <a:ext cx="2239004" cy="936104"/>
          </a:xfrm>
          <a:prstGeom prst="cloudCallout">
            <a:avLst>
              <a:gd name="adj1" fmla="val 69244"/>
              <a:gd name="adj2" fmla="val 25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Désérialiser</a:t>
            </a:r>
          </a:p>
        </p:txBody>
      </p:sp>
    </p:spTree>
    <p:extLst>
      <p:ext uri="{BB962C8B-B14F-4D97-AF65-F5344CB8AC3E}">
        <p14:creationId xmlns:p14="http://schemas.microsoft.com/office/powerpoint/2010/main" val="2713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90E6-3600-46EB-9A81-F894CA59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 n°1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472E-F65D-42D3-9520-6BF4C532DE8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.Net « standard </a:t>
            </a:r>
            <a:r>
              <a:rPr lang="fr-FR" dirty="0" err="1"/>
              <a:t>serialization</a:t>
            </a:r>
            <a:r>
              <a:rPr lang="fr-FR" dirty="0"/>
              <a:t> »</a:t>
            </a:r>
          </a:p>
          <a:p>
            <a:r>
              <a:rPr lang="fr-FR" dirty="0"/>
              <a:t>2 formats cibles possibles</a:t>
            </a:r>
          </a:p>
          <a:p>
            <a:pPr lvl="1"/>
            <a:r>
              <a:rPr lang="fr-FR" dirty="0"/>
              <a:t>XML en SOAP </a:t>
            </a:r>
          </a:p>
          <a:p>
            <a:pPr lvl="2"/>
            <a:r>
              <a:rPr lang="fr-FR" dirty="0"/>
              <a:t>SOAP est une norme de représentation de données un peu périmée qui ne sait pas gérer les types génériques (comme List&lt;T&gt;)</a:t>
            </a:r>
          </a:p>
          <a:p>
            <a:pPr lvl="1"/>
            <a:r>
              <a:rPr lang="fr-FR" dirty="0"/>
              <a:t>Binaire</a:t>
            </a:r>
          </a:p>
          <a:p>
            <a:pPr lvl="2"/>
            <a:r>
              <a:rPr lang="fr-FR" dirty="0"/>
              <a:t>Plus efficace et qui gère les génériques</a:t>
            </a:r>
          </a:p>
          <a:p>
            <a:r>
              <a:rPr lang="fr-FR" dirty="0"/>
              <a:t>Les types de base de .Net (List, </a:t>
            </a:r>
            <a:r>
              <a:rPr lang="fr-FR" dirty="0" err="1"/>
              <a:t>Dictionary</a:t>
            </a:r>
            <a:r>
              <a:rPr lang="fr-FR" dirty="0"/>
              <a:t>, etc.) sont le plus souvent [</a:t>
            </a:r>
            <a:r>
              <a:rPr lang="fr-FR" dirty="0" err="1"/>
              <a:t>Serializable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653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D0E9-7AC2-4BC8-8412-6FEC937F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Rendre un objet sérialisable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BA8E-E9C8-4AEB-9A51-C5649A11F4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7344816" cy="4032447"/>
          </a:xfrm>
        </p:spPr>
        <p:txBody>
          <a:bodyPr>
            <a:normAutofit fontScale="92500"/>
          </a:bodyPr>
          <a:lstStyle/>
          <a:p>
            <a:r>
              <a:rPr lang="fr-FR" dirty="0"/>
              <a:t>L’attribut [</a:t>
            </a:r>
            <a:r>
              <a:rPr lang="fr-FR" dirty="0" err="1"/>
              <a:t>Serializable</a:t>
            </a:r>
            <a:r>
              <a:rPr lang="fr-FR" dirty="0"/>
              <a:t>] est « magique »</a:t>
            </a:r>
          </a:p>
          <a:p>
            <a:r>
              <a:rPr lang="fr-FR" dirty="0"/>
              <a:t>Choix du Formatter : le </a:t>
            </a:r>
            <a:r>
              <a:rPr lang="fr-FR" dirty="0" err="1"/>
              <a:t>BinaryFormatter</a:t>
            </a:r>
            <a:endParaRPr lang="fr-FR" dirty="0"/>
          </a:p>
          <a:p>
            <a:r>
              <a:rPr lang="fr-FR" dirty="0"/>
              <a:t>Choix de la cible : un Stream</a:t>
            </a:r>
          </a:p>
          <a:p>
            <a:pPr lvl="1"/>
            <a:r>
              <a:rPr lang="fr-FR" dirty="0"/>
              <a:t>De multiples </a:t>
            </a:r>
            <a:r>
              <a:rPr lang="fr-FR" dirty="0" err="1"/>
              <a:t>Streams</a:t>
            </a:r>
            <a:r>
              <a:rPr lang="fr-FR" dirty="0"/>
              <a:t> existent</a:t>
            </a:r>
          </a:p>
          <a:p>
            <a:pPr lvl="2"/>
            <a:r>
              <a:rPr lang="fr-FR" dirty="0" err="1"/>
              <a:t>FileStream</a:t>
            </a:r>
            <a:endParaRPr lang="fr-FR" dirty="0"/>
          </a:p>
          <a:p>
            <a:pPr lvl="2"/>
            <a:r>
              <a:rPr lang="fr-FR" dirty="0" err="1"/>
              <a:t>MemoryStream</a:t>
            </a:r>
            <a:endParaRPr lang="fr-FR" dirty="0"/>
          </a:p>
          <a:p>
            <a:pPr lvl="2"/>
            <a:r>
              <a:rPr lang="fr-FR" dirty="0" err="1"/>
              <a:t>NetworkStream</a:t>
            </a:r>
            <a:endParaRPr lang="fr-FR" dirty="0"/>
          </a:p>
          <a:p>
            <a:pPr lvl="2"/>
            <a:r>
              <a:rPr lang="fr-FR" dirty="0"/>
              <a:t>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4C07E-EF80-4CD7-9F3D-EDD4D8E5E39C}"/>
              </a:ext>
            </a:extLst>
          </p:cNvPr>
          <p:cNvSpPr/>
          <p:nvPr/>
        </p:nvSpPr>
        <p:spPr>
          <a:xfrm>
            <a:off x="4860032" y="357301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value;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CC53A07-F4BE-42AD-A2AD-41BF6D401342}"/>
              </a:ext>
            </a:extLst>
          </p:cNvPr>
          <p:cNvSpPr/>
          <p:nvPr/>
        </p:nvSpPr>
        <p:spPr>
          <a:xfrm>
            <a:off x="6804248" y="2564904"/>
            <a:ext cx="1656184" cy="1080120"/>
          </a:xfrm>
          <a:prstGeom prst="cloudCallout">
            <a:avLst>
              <a:gd name="adj1" fmla="val -47708"/>
              <a:gd name="adj2" fmla="val 53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Attribut magique</a:t>
            </a:r>
          </a:p>
        </p:txBody>
      </p:sp>
    </p:spTree>
    <p:extLst>
      <p:ext uri="{BB962C8B-B14F-4D97-AF65-F5344CB8AC3E}">
        <p14:creationId xmlns:p14="http://schemas.microsoft.com/office/powerpoint/2010/main" val="93665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5112-6636-46BB-9CE3-46C6A89F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et relire…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F8CF-EF75-4493-83D2-6C21602F1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1008111"/>
          </a:xfrm>
        </p:spPr>
        <p:txBody>
          <a:bodyPr/>
          <a:lstStyle/>
          <a:p>
            <a:r>
              <a:rPr lang="fr-FR" sz="2800" dirty="0"/>
              <a:t>On utilise un </a:t>
            </a:r>
            <a:r>
              <a:rPr lang="fr-FR" sz="2800" dirty="0" err="1"/>
              <a:t>MemoryStream</a:t>
            </a:r>
            <a:endParaRPr lang="fr-FR" sz="2800" dirty="0"/>
          </a:p>
          <a:p>
            <a:pPr lvl="1"/>
            <a:r>
              <a:rPr lang="fr-FR" sz="2000" dirty="0"/>
              <a:t>Position = 0 </a:t>
            </a:r>
            <a:r>
              <a:rPr lang="fr-FR" sz="2000" dirty="0">
                <a:sym typeface="Wingdings" panose="05000000000000000000" pitchFamily="2" charset="2"/>
              </a:rPr>
              <a:t> remet le flux au début pour pouvoir le relire</a:t>
            </a:r>
            <a:endParaRPr lang="fr-F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F43FE-6511-4752-AA22-11C7FA80043E}"/>
              </a:ext>
            </a:extLst>
          </p:cNvPr>
          <p:cNvSpPr/>
          <p:nvPr/>
        </p:nvSpPr>
        <p:spPr>
          <a:xfrm>
            <a:off x="179512" y="2636912"/>
            <a:ext cx="101348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serialize_an_object_and_read_it_back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Person() { 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"J.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BeGood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f.Serialize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stream.Position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Person jon2 = (Person)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f.Deserialize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Assert.AreNotSame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(jon2,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"We have 2 different object instances."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(jon2.Name ==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jon.Name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"But with the same value."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62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5CE6-94FE-4627-9591-D14AA981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et depuis 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4685-7A94-46EF-97BC-138F587ACF3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720079"/>
          </a:xfrm>
        </p:spPr>
        <p:txBody>
          <a:bodyPr/>
          <a:lstStyle/>
          <a:p>
            <a:r>
              <a:rPr lang="fr-FR" dirty="0" err="1"/>
              <a:t>FileStream</a:t>
            </a:r>
            <a:r>
              <a:rPr lang="fr-FR" dirty="0"/>
              <a:t> plutôt que </a:t>
            </a:r>
            <a:r>
              <a:rPr lang="fr-FR" dirty="0" err="1"/>
              <a:t>MemoryStream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BD4CB-0652-446C-9916-BF05965E7551}"/>
              </a:ext>
            </a:extLst>
          </p:cNvPr>
          <p:cNvSpPr/>
          <p:nvPr/>
        </p:nvSpPr>
        <p:spPr>
          <a:xfrm>
            <a:off x="514955" y="1966202"/>
            <a:ext cx="864096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serialize_an_object_to_file_and_read_it_back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Path.GetTempFileName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Person() { 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"J.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BeGood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File.OpenWrite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) 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f.Serialize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Read it back into jon2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Person jon2;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 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jon2 = (Person)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f.Deserialize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Assert.AreNotSame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 jon2,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 jon2.Name ==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jon.Name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5499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1150-96CD-43EC-A72F-96C8DBBB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Encapsuler la sauvegarde/chargement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F612D-695C-4DE1-A779-D9B1DF7C11B1}"/>
              </a:ext>
            </a:extLst>
          </p:cNvPr>
          <p:cNvSpPr/>
          <p:nvPr/>
        </p:nvSpPr>
        <p:spPr>
          <a:xfrm>
            <a:off x="683568" y="1063734"/>
            <a:ext cx="66967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_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value;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Save(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 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f.Serialize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 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(Person)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f.Deserialize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stream 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138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972-F86F-4F41-9F53-C10DA13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graphes d’objets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3DEC-9E34-446E-9035-641F7A8D3CF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sérialization</a:t>
            </a:r>
            <a:r>
              <a:rPr lang="fr-FR" dirty="0"/>
              <a:t> standard de .Net prend en compte automatiquement les références vers d’autres objets</a:t>
            </a:r>
          </a:p>
          <a:p>
            <a:pPr lvl="1"/>
            <a:r>
              <a:rPr lang="fr-FR" dirty="0"/>
              <a:t>Le graphe des références est parcouru, tous les objets atteignables sont sérialisés</a:t>
            </a:r>
          </a:p>
          <a:p>
            <a:r>
              <a:rPr lang="fr-FR" dirty="0"/>
              <a:t>Faites un test unitaire</a:t>
            </a:r>
          </a:p>
          <a:p>
            <a:pPr lvl="1"/>
            <a:r>
              <a:rPr lang="fr-FR" dirty="0"/>
              <a:t>Ajouter une des amis à Person </a:t>
            </a:r>
          </a:p>
          <a:p>
            <a:pPr lvl="2"/>
            <a:r>
              <a:rPr lang="fr-FR" dirty="0"/>
              <a:t>Qui est une liste d’autres Person</a:t>
            </a:r>
          </a:p>
          <a:p>
            <a:pPr lvl="1"/>
            <a:r>
              <a:rPr lang="fr-FR" dirty="0"/>
              <a:t>Tester que tout le graphe est sérialisé et </a:t>
            </a:r>
            <a:r>
              <a:rPr lang="fr-FR" dirty="0" err="1"/>
              <a:t>déserialisé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188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3394</TotalTime>
  <Words>780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Courier New</vt:lpstr>
      <vt:lpstr>Wingdings</vt:lpstr>
      <vt:lpstr>Standard</vt:lpstr>
      <vt:lpstr>Sérialiser : mettre en série</vt:lpstr>
      <vt:lpstr>Un enjeu unique</vt:lpstr>
      <vt:lpstr>Un enjeu unique</vt:lpstr>
      <vt:lpstr>Technique n°1</vt:lpstr>
      <vt:lpstr>Rendre un objet sérialisable</vt:lpstr>
      <vt:lpstr>Lire et relire…</vt:lpstr>
      <vt:lpstr>Dans et depuis un fichier</vt:lpstr>
      <vt:lpstr>Encapsuler la sauvegarde/chargement</vt:lpstr>
      <vt:lpstr>Les graphes d’objets</vt:lpstr>
      <vt:lpstr>Ne PAS suivre TOUTES les références !</vt:lpstr>
      <vt:lpstr>Casser le graphe là où c’est nécessaire</vt:lpstr>
      <vt:lpstr>Technique n°2 – « Full Control »</vt:lpstr>
      <vt:lpstr>To Be Done</vt:lpstr>
      <vt:lpstr>Technique n°3</vt:lpstr>
      <vt:lpstr>To Be Done</vt:lpstr>
      <vt:lpstr>Conclusion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Forms</dc:title>
  <dc:creator>Olivier</dc:creator>
  <cp:lastModifiedBy>Windows User</cp:lastModifiedBy>
  <cp:revision>175</cp:revision>
  <dcterms:created xsi:type="dcterms:W3CDTF">2014-10-13T12:35:47Z</dcterms:created>
  <dcterms:modified xsi:type="dcterms:W3CDTF">2017-10-31T10:38:27Z</dcterms:modified>
</cp:coreProperties>
</file>