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-Loup" initials="J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1769"/>
    <a:srgbClr val="3F3F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1357" autoAdjust="0"/>
  </p:normalViewPr>
  <p:slideViewPr>
    <p:cSldViewPr>
      <p:cViewPr varScale="1">
        <p:scale>
          <a:sx n="100" d="100"/>
          <a:sy n="100" d="100"/>
        </p:scale>
        <p:origin x="60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49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95266-5BA0-484D-BA64-D0DBF1027505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D9F89-BBA0-4054-B7AA-460A9673B0E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7573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9C46F-A922-4D8E-AF24-CABBECD76FF5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0FA32-3513-4903-BBAD-39AA50FC11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980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728192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4400" baseline="0">
                <a:solidFill>
                  <a:srgbClr val="2C2C2C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00A93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0423" y="548680"/>
            <a:ext cx="3543154" cy="148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18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188640"/>
            <a:ext cx="8352928" cy="9036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/>
              <a:t>Master title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8424936" cy="496897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2C2C2C"/>
                </a:solidFill>
              </a:defRPr>
            </a:lvl1pPr>
            <a:lvl2pPr>
              <a:defRPr sz="2800">
                <a:solidFill>
                  <a:srgbClr val="2C2C2C"/>
                </a:solidFill>
              </a:defRPr>
            </a:lvl2pPr>
            <a:lvl3pPr>
              <a:defRPr sz="26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0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1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24" y="188640"/>
            <a:ext cx="8532948" cy="83162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C2C2C"/>
                </a:solidFill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87524" y="1278881"/>
            <a:ext cx="4140460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1268760"/>
            <a:ext cx="4104456" cy="50304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C2C2C"/>
                </a:solidFill>
              </a:defRPr>
            </a:lvl1pPr>
            <a:lvl2pPr>
              <a:defRPr sz="2400">
                <a:solidFill>
                  <a:srgbClr val="2C2C2C"/>
                </a:solidFill>
              </a:defRPr>
            </a:lvl2pPr>
            <a:lvl3pPr>
              <a:defRPr sz="2400">
                <a:solidFill>
                  <a:srgbClr val="2C2C2C"/>
                </a:solidFill>
              </a:defRPr>
            </a:lvl3pPr>
            <a:lvl4pPr>
              <a:defRPr sz="2400">
                <a:solidFill>
                  <a:srgbClr val="2C2C2C"/>
                </a:solidFill>
              </a:defRPr>
            </a:lvl4pPr>
            <a:lvl5pPr>
              <a:defRPr sz="2400">
                <a:solidFill>
                  <a:srgbClr val="2C2C2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239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3399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8000">
              <a:schemeClr val="bg1">
                <a:tint val="80000"/>
                <a:satMod val="250000"/>
              </a:schemeClr>
            </a:gs>
            <a:gs pos="86000">
              <a:schemeClr val="bg1">
                <a:tint val="90000"/>
                <a:shade val="90000"/>
                <a:satMod val="200000"/>
                <a:alpha val="73000"/>
                <a:lumMod val="55000"/>
                <a:lumOff val="45000"/>
              </a:schemeClr>
            </a:gs>
            <a:gs pos="100000">
              <a:schemeClr val="bg1">
                <a:tint val="90000"/>
                <a:shade val="70000"/>
                <a:satMod val="250000"/>
                <a:lumMod val="71000"/>
                <a:lumOff val="29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872" y="6525343"/>
            <a:ext cx="4680520" cy="29000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BE" dirty="0"/>
          </a:p>
        </p:txBody>
      </p:sp>
      <p:pic>
        <p:nvPicPr>
          <p:cNvPr id="4098" name="Picture 2" descr="D:\Dropbox\InvDoc\3. Communication\Logo\gimmick_1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50224"/>
            <a:ext cx="380044" cy="3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Dropbox\InvDoc\3. Communication\Logo\gimmick_100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6450224"/>
            <a:ext cx="380044" cy="3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49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rgbClr val="581769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accent1">
              <a:lumMod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fr-FR/library/kxys6ytf%28v=vs.110%29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Windows </a:t>
            </a:r>
            <a:r>
              <a:rPr lang="fr-FR" dirty="0" err="1"/>
              <a:t>Forms</a:t>
            </a:r>
            <a:r>
              <a:rPr lang="fr-FR" dirty="0"/>
              <a:t> avancé</a:t>
            </a:r>
            <a:endParaRPr lang="en-US" dirty="0"/>
          </a:p>
        </p:txBody>
      </p:sp>
      <p:pic>
        <p:nvPicPr>
          <p:cNvPr id="1026" name="Picture 2" descr="http://juniorcity.net/coloriages/galerie-coloriages/galleries/dessins-animes-d-a-l/le-petit-prince/le-petit-prince-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518867"/>
            <a:ext cx="1896145" cy="199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3419872" y="3870795"/>
            <a:ext cx="2702566" cy="936104"/>
          </a:xfrm>
          <a:prstGeom prst="cloudCallout">
            <a:avLst>
              <a:gd name="adj1" fmla="val 59439"/>
              <a:gd name="adj2" fmla="val 31335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92D050"/>
                </a:solidFill>
              </a:rPr>
              <a:t>Dessine moi un mouton…</a:t>
            </a:r>
            <a:endParaRPr lang="en-US" sz="2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8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Windows </a:t>
            </a:r>
            <a:r>
              <a:rPr lang="fr-FR" dirty="0" err="1"/>
              <a:t>Forms</a:t>
            </a:r>
            <a:r>
              <a:rPr lang="fr-FR" dirty="0"/>
              <a:t> utilise GDI+ qui est le nom de la couche graphique de Windows</a:t>
            </a:r>
          </a:p>
          <a:p>
            <a:r>
              <a:rPr lang="fr-FR" dirty="0"/>
              <a:t>C’est une API qui offre des fonctions de dessins dans une sorte de « </a:t>
            </a:r>
            <a:r>
              <a:rPr lang="fr-FR" dirty="0" err="1"/>
              <a:t>Canvas</a:t>
            </a:r>
            <a:r>
              <a:rPr lang="fr-FR" dirty="0"/>
              <a:t> » qui s’appelle un « Graphics »</a:t>
            </a:r>
          </a:p>
          <a:p>
            <a:r>
              <a:rPr lang="fr-FR" dirty="0"/>
              <a:t>Un « Graphics » est un « écran virtuel », il peut correspondre à une portion de l’écran, à un document à imprimer ou à une image bitmap en mémoire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0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façons d’obtenir un Graphics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Il est </a:t>
            </a:r>
            <a:r>
              <a:rPr lang="fr-FR" b="1" dirty="0"/>
              <a:t>fourni</a:t>
            </a:r>
            <a:r>
              <a:rPr lang="fr-FR" dirty="0"/>
              <a:t> par le </a:t>
            </a:r>
            <a:r>
              <a:rPr lang="fr-FR" dirty="0" err="1"/>
              <a:t>framework</a:t>
            </a:r>
            <a:r>
              <a:rPr lang="fr-FR" dirty="0"/>
              <a:t> lorsqu’un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</a:t>
            </a:r>
            <a:r>
              <a:rPr lang="fr-FR" dirty="0"/>
              <a:t> doit se dessiner à l’écran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On peut en </a:t>
            </a:r>
            <a:r>
              <a:rPr lang="fr-FR" b="1" dirty="0"/>
              <a:t>créer</a:t>
            </a:r>
            <a:r>
              <a:rPr lang="fr-FR" dirty="0"/>
              <a:t> un depuis une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</a:t>
            </a:r>
            <a:r>
              <a:rPr lang="fr-FR" dirty="0"/>
              <a:t> pour dessiner sur l’image</a:t>
            </a:r>
          </a:p>
          <a:p>
            <a:endParaRPr lang="fr-FR" dirty="0"/>
          </a:p>
          <a:p>
            <a:r>
              <a:rPr lang="fr-FR" dirty="0"/>
              <a:t>On peut en </a:t>
            </a:r>
            <a:r>
              <a:rPr lang="fr-FR" b="1" dirty="0"/>
              <a:t>créer</a:t>
            </a:r>
            <a:r>
              <a:rPr lang="fr-FR" dirty="0"/>
              <a:t> un depuis un 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</a:t>
            </a:r>
            <a:r>
              <a:rPr lang="fr-FR" dirty="0"/>
              <a:t> pour dessiner sur le contrôle ou obtenir des informations dessus (c’est plus rare)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Dessiner </a:t>
            </a:r>
            <a:r>
              <a:rPr lang="fr-FR"/>
              <a:t>(sur) un </a:t>
            </a:r>
            <a:r>
              <a:rPr lang="fr-FR" dirty="0"/>
              <a:t>Control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Lorsqu’un Control doit se dessiner à l’écran, le </a:t>
            </a:r>
            <a:r>
              <a:rPr lang="fr-FR" sz="2400" dirty="0" err="1"/>
              <a:t>framework</a:t>
            </a:r>
            <a:r>
              <a:rPr lang="fr-FR" sz="2400" dirty="0"/>
              <a:t> émet un évènement</a:t>
            </a:r>
          </a:p>
          <a:p>
            <a:pPr lvl="1"/>
            <a:r>
              <a:rPr lang="fr-FR" sz="2000" dirty="0"/>
              <a:t>En s’enregistrant à l’évènement Paint,</a:t>
            </a:r>
            <a:br>
              <a:rPr lang="fr-FR" sz="2000" dirty="0"/>
            </a:br>
            <a:r>
              <a:rPr lang="fr-FR" sz="2000" dirty="0"/>
              <a:t>on peut dessiner </a:t>
            </a:r>
            <a:r>
              <a:rPr lang="fr-FR" sz="2000" b="1" dirty="0"/>
              <a:t>sur</a:t>
            </a:r>
            <a:r>
              <a:rPr lang="fr-FR" sz="2000" dirty="0"/>
              <a:t> le contrôle</a:t>
            </a:r>
          </a:p>
          <a:p>
            <a:pPr marL="457200" lvl="1" indent="0">
              <a:buNone/>
            </a:pP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Ou directement dans le code d’un Control spécialisé en redéfinissant la méthode virtuelle </a:t>
            </a:r>
            <a:r>
              <a:rPr lang="fr-FR" sz="2400" dirty="0" err="1"/>
              <a:t>OnPaint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115616" y="2924944"/>
            <a:ext cx="711053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button_Paint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PaintEventArgs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Brushes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.DeepSkyBlue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e.Graphics.DrawEllipse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p, 0, 0, _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button.Width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- 1, _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button.Height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- 1 );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2708920"/>
            <a:ext cx="1623947" cy="7862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79912" y="5098492"/>
            <a:ext cx="58326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OnPaint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PaintEventArgs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 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using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Brushes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.DeepSkyBlue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 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e.Graphics.DrawEllipse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p, 0, 0, Width-1, Height-1 );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.OnPaint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e 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539552" y="5157192"/>
            <a:ext cx="3096344" cy="1179698"/>
          </a:xfrm>
          <a:prstGeom prst="cloudCallout">
            <a:avLst>
              <a:gd name="adj1" fmla="val 63713"/>
              <a:gd name="adj2" fmla="val 3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C’est </a:t>
            </a:r>
            <a:r>
              <a:rPr lang="fr-FR" sz="1600" b="1" dirty="0" err="1"/>
              <a:t>base.OnPaint</a:t>
            </a:r>
            <a:r>
              <a:rPr lang="fr-FR" sz="1600" dirty="0"/>
              <a:t> qui émet l’évènement </a:t>
            </a:r>
            <a:r>
              <a:rPr lang="fr-FR" sz="1600" b="1" dirty="0"/>
              <a:t>Paint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0775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images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395536" y="1412777"/>
            <a:ext cx="5688632" cy="4968974"/>
          </a:xfrm>
        </p:spPr>
        <p:txBody>
          <a:bodyPr/>
          <a:lstStyle/>
          <a:p>
            <a:r>
              <a:rPr lang="fr-FR" dirty="0"/>
              <a:t>Deux types d’Images concrètes</a:t>
            </a:r>
          </a:p>
          <a:p>
            <a:pPr lvl="1"/>
            <a:r>
              <a:rPr lang="fr-FR" sz="2400" dirty="0" err="1"/>
              <a:t>Metafile</a:t>
            </a:r>
            <a:r>
              <a:rPr lang="fr-FR" sz="2400" dirty="0"/>
              <a:t> est un format vectoriel : il mémorise les ordres de dessins pour pouvoir les rejouer</a:t>
            </a:r>
          </a:p>
          <a:p>
            <a:pPr lvl="1"/>
            <a:r>
              <a:rPr lang="fr-FR" sz="2400" dirty="0"/>
              <a:t>Bitmap est une image en mémoire</a:t>
            </a:r>
          </a:p>
          <a:p>
            <a:pPr lvl="2"/>
            <a:r>
              <a:rPr lang="fr-FR" sz="2400" dirty="0"/>
              <a:t>C’est un tableau de pixels à deux dimensions</a:t>
            </a:r>
          </a:p>
          <a:p>
            <a:endParaRPr lang="fr-FR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289" y="1412777"/>
            <a:ext cx="2830183" cy="242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9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fr-FR" dirty="0"/>
              <a:t>Rendu personnalisé</a:t>
            </a:r>
          </a:p>
          <a:p>
            <a:pPr lvl="1"/>
            <a:r>
              <a:rPr lang="en-US" sz="1800" dirty="0">
                <a:hlinkClick r:id="rId2"/>
              </a:rPr>
              <a:t>http://msdn.microsoft.com/fr-FR/library/kxys6ytf%28v=vs.110%29.aspx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87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ndard">
  <a:themeElements>
    <a:clrScheme name="Intech - Invenietis">
      <a:dk1>
        <a:sysClr val="windowText" lastClr="000000"/>
      </a:dk1>
      <a:lt1>
        <a:sysClr val="window" lastClr="FFFFFF"/>
      </a:lt1>
      <a:dk2>
        <a:srgbClr val="3A1144"/>
      </a:dk2>
      <a:lt2>
        <a:srgbClr val="54C65A"/>
      </a:lt2>
      <a:accent1>
        <a:srgbClr val="5CBF3C"/>
      </a:accent1>
      <a:accent2>
        <a:srgbClr val="3A114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6128"/>
      </a:hlink>
      <a:folHlink>
        <a:srgbClr val="4F612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ch - Invenietis.potx" id="{0A67B447-F4FD-4829-AD5F-0B3D9B0DD937}" vid="{E2724E1E-7458-4647-ADA5-02E5EDCA4BB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Intech - Invenietis</Template>
  <TotalTime>23196</TotalTime>
  <Words>294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Consolas</vt:lpstr>
      <vt:lpstr>Courier New</vt:lpstr>
      <vt:lpstr>Wingdings</vt:lpstr>
      <vt:lpstr>Standard</vt:lpstr>
      <vt:lpstr>Windows Forms avancé</vt:lpstr>
      <vt:lpstr>Principe</vt:lpstr>
      <vt:lpstr>3 façons d’obtenir un Graphics</vt:lpstr>
      <vt:lpstr>Dessiner (sur) un Control</vt:lpstr>
      <vt:lpstr>Les images</vt:lpstr>
      <vt:lpstr>PowerPoint Presentation</vt:lpstr>
    </vt:vector>
  </TitlesOfParts>
  <Company>Invenietis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Forms</dc:title>
  <dc:creator>Olivier</dc:creator>
  <cp:lastModifiedBy>Olivier Spinelli</cp:lastModifiedBy>
  <cp:revision>74</cp:revision>
  <dcterms:created xsi:type="dcterms:W3CDTF">2014-10-13T12:35:47Z</dcterms:created>
  <dcterms:modified xsi:type="dcterms:W3CDTF">2017-01-20T13:39:23Z</dcterms:modified>
</cp:coreProperties>
</file>