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3"/>
  </p:notesMasterIdLst>
  <p:handoutMasterIdLst>
    <p:handoutMasterId r:id="rId14"/>
  </p:handoutMasterIdLst>
  <p:sldIdLst>
    <p:sldId id="340" r:id="rId2"/>
    <p:sldId id="341" r:id="rId3"/>
    <p:sldId id="342" r:id="rId4"/>
    <p:sldId id="343" r:id="rId5"/>
    <p:sldId id="349" r:id="rId6"/>
    <p:sldId id="350" r:id="rId7"/>
    <p:sldId id="344" r:id="rId8"/>
    <p:sldId id="345" r:id="rId9"/>
    <p:sldId id="346" r:id="rId10"/>
    <p:sldId id="347" r:id="rId11"/>
    <p:sldId id="348" r:id="rId12"/>
  </p:sldIdLst>
  <p:sldSz cx="9144000" cy="6858000" type="screen4x3"/>
  <p:notesSz cx="10063163" cy="687387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5">
          <p15:clr>
            <a:srgbClr val="A4A3A4"/>
          </p15:clr>
        </p15:guide>
        <p15:guide id="2" pos="31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66FF33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87079" autoAdjust="0"/>
  </p:normalViewPr>
  <p:slideViewPr>
    <p:cSldViewPr>
      <p:cViewPr varScale="1">
        <p:scale>
          <a:sx n="101" d="100"/>
          <a:sy n="101" d="100"/>
        </p:scale>
        <p:origin x="62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1253" y="-67"/>
      </p:cViewPr>
      <p:guideLst>
        <p:guide orient="horz" pos="2165"/>
        <p:guide pos="317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608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t" anchorCtr="0" compatLnSpc="1">
            <a:prstTxWarp prst="textNoShape">
              <a:avLst/>
            </a:prstTxWarp>
          </a:bodyPr>
          <a:lstStyle>
            <a:lvl1pPr defTabSz="968375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00713" y="0"/>
            <a:ext cx="436086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t" anchorCtr="0" compatLnSpc="1">
            <a:prstTxWarp prst="textNoShape">
              <a:avLst/>
            </a:prstTxWarp>
          </a:bodyPr>
          <a:lstStyle>
            <a:lvl1pPr algn="r" defTabSz="968375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27800"/>
            <a:ext cx="436086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b" anchorCtr="0" compatLnSpc="1">
            <a:prstTxWarp prst="textNoShape">
              <a:avLst/>
            </a:prstTxWarp>
          </a:bodyPr>
          <a:lstStyle>
            <a:lvl1pPr defTabSz="968375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Olivier Spinelli</a:t>
            </a:r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00713" y="6527800"/>
            <a:ext cx="4360862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b" anchorCtr="0" compatLnSpc="1">
            <a:prstTxWarp prst="textNoShape">
              <a:avLst/>
            </a:prstTxWarp>
          </a:bodyPr>
          <a:lstStyle>
            <a:lvl1pPr algn="r" defTabSz="968375" eaLnBrk="1" hangingPunct="1">
              <a:defRPr sz="1300" smtClean="0"/>
            </a:lvl1pPr>
          </a:lstStyle>
          <a:p>
            <a:pPr>
              <a:defRPr/>
            </a:pPr>
            <a:fld id="{38F135ED-1A3A-481C-BAD6-693C53CEBB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635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608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t" anchorCtr="0" compatLnSpc="1">
            <a:prstTxWarp prst="textNoShape">
              <a:avLst/>
            </a:prstTxWarp>
          </a:bodyPr>
          <a:lstStyle>
            <a:lvl1pPr defTabSz="968375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00713" y="0"/>
            <a:ext cx="436086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t" anchorCtr="0" compatLnSpc="1">
            <a:prstTxWarp prst="textNoShape">
              <a:avLst/>
            </a:prstTxWarp>
          </a:bodyPr>
          <a:lstStyle>
            <a:lvl1pPr algn="r" defTabSz="968375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13113" y="515938"/>
            <a:ext cx="3435350" cy="2576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6475" y="3265488"/>
            <a:ext cx="8050213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27800"/>
            <a:ext cx="436086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b" anchorCtr="0" compatLnSpc="1">
            <a:prstTxWarp prst="textNoShape">
              <a:avLst/>
            </a:prstTxWarp>
          </a:bodyPr>
          <a:lstStyle>
            <a:lvl1pPr defTabSz="968375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Olivier Spinelli</a:t>
            </a:r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00713" y="6527800"/>
            <a:ext cx="4360862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b" anchorCtr="0" compatLnSpc="1">
            <a:prstTxWarp prst="textNoShape">
              <a:avLst/>
            </a:prstTxWarp>
          </a:bodyPr>
          <a:lstStyle>
            <a:lvl1pPr algn="r" defTabSz="968375" eaLnBrk="1" hangingPunct="1">
              <a:defRPr sz="1300" smtClean="0"/>
            </a:lvl1pPr>
          </a:lstStyle>
          <a:p>
            <a:pPr>
              <a:defRPr/>
            </a:pPr>
            <a:fld id="{A90167A9-26DA-4B3E-860A-16D5741D7E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309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2E2D-1284-48C8-AE2A-78BF1F35A609}" type="datetime1">
              <a:rPr lang="fr-FR" smtClean="0"/>
              <a:pPr/>
              <a:t>jj/01/aa</a:t>
            </a:fld>
            <a:r>
              <a:rPr lang="fr-FR" smtClean="0"/>
              <a:t> </a:t>
            </a:r>
            <a:r>
              <a:rPr lang="fr-FR" sz="700" smtClean="0"/>
              <a:t>– © Intech’Info &amp; Invenietis</a:t>
            </a:r>
            <a:endParaRPr lang="fr-BE" sz="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728192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4400" baseline="0">
                <a:solidFill>
                  <a:srgbClr val="2C2C2C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A93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0423" y="548680"/>
            <a:ext cx="3543154" cy="148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38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188640"/>
            <a:ext cx="8352928" cy="9036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2C2C2C"/>
                </a:solidFill>
              </a:defRPr>
            </a:lvl1pPr>
          </a:lstStyle>
          <a:p>
            <a:r>
              <a:rPr lang="en-US" dirty="0" smtClean="0"/>
              <a:t>Master title styles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2E2D-1284-48C8-AE2A-78BF1F35A609}" type="datetime1">
              <a:rPr lang="fr-FR" smtClean="0"/>
              <a:pPr/>
              <a:t>jj/01/aa</a:t>
            </a:fld>
            <a:r>
              <a:rPr lang="fr-FR" smtClean="0"/>
              <a:t> </a:t>
            </a:r>
            <a:r>
              <a:rPr lang="fr-FR" sz="700" smtClean="0"/>
              <a:t>– © Intech’Info &amp; Invenietis</a:t>
            </a:r>
            <a:endParaRPr lang="fr-BE" sz="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8424936" cy="496897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C2C2C"/>
                </a:solidFill>
              </a:defRPr>
            </a:lvl1pPr>
            <a:lvl2pPr>
              <a:defRPr sz="2800">
                <a:solidFill>
                  <a:srgbClr val="2C2C2C"/>
                </a:solidFill>
              </a:defRPr>
            </a:lvl2pPr>
            <a:lvl3pPr>
              <a:defRPr sz="26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0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6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24" y="188640"/>
            <a:ext cx="8532948" cy="83162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C2C2C"/>
                </a:solidFill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2E2D-1284-48C8-AE2A-78BF1F35A609}" type="datetime1">
              <a:rPr lang="fr-FR" smtClean="0"/>
              <a:pPr/>
              <a:t>jj/01/aa</a:t>
            </a:fld>
            <a:r>
              <a:rPr lang="fr-FR" smtClean="0"/>
              <a:t> </a:t>
            </a:r>
            <a:r>
              <a:rPr lang="fr-FR" sz="700" smtClean="0"/>
              <a:t>– © Intech’Info &amp; Invenietis</a:t>
            </a:r>
            <a:endParaRPr lang="fr-BE" sz="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87524" y="1278881"/>
            <a:ext cx="4140460" cy="50304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C2C2C"/>
                </a:solidFill>
              </a:defRPr>
            </a:lvl1pPr>
            <a:lvl2pPr>
              <a:defRPr sz="2400">
                <a:solidFill>
                  <a:srgbClr val="2C2C2C"/>
                </a:solidFill>
              </a:defRPr>
            </a:lvl2pPr>
            <a:lvl3pPr>
              <a:defRPr sz="24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4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716016" y="1268760"/>
            <a:ext cx="4104456" cy="50304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C2C2C"/>
                </a:solidFill>
              </a:defRPr>
            </a:lvl1pPr>
            <a:lvl2pPr>
              <a:defRPr sz="2400">
                <a:solidFill>
                  <a:srgbClr val="2C2C2C"/>
                </a:solidFill>
              </a:defRPr>
            </a:lvl2pPr>
            <a:lvl3pPr>
              <a:defRPr sz="24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4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56393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2E2D-1284-48C8-AE2A-78BF1F35A609}" type="datetime1">
              <a:rPr lang="fr-FR" smtClean="0"/>
              <a:pPr/>
              <a:t>jj/01/aa</a:t>
            </a:fld>
            <a:r>
              <a:rPr lang="fr-FR" smtClean="0"/>
              <a:t> </a:t>
            </a:r>
            <a:r>
              <a:rPr lang="fr-FR" sz="700" smtClean="0"/>
              <a:t>– © Intech’Info &amp; Invenietis</a:t>
            </a:r>
            <a:endParaRPr lang="fr-BE" sz="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975859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8000">
              <a:schemeClr val="bg1">
                <a:tint val="80000"/>
                <a:satMod val="250000"/>
              </a:schemeClr>
            </a:gs>
            <a:gs pos="86000">
              <a:schemeClr val="bg1">
                <a:tint val="90000"/>
                <a:shade val="90000"/>
                <a:satMod val="200000"/>
                <a:alpha val="73000"/>
                <a:lumMod val="55000"/>
                <a:lumOff val="45000"/>
              </a:schemeClr>
            </a:gs>
            <a:gs pos="100000">
              <a:schemeClr val="bg1">
                <a:tint val="90000"/>
                <a:shade val="70000"/>
                <a:satMod val="250000"/>
                <a:lumMod val="71000"/>
                <a:lumOff val="29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525344"/>
            <a:ext cx="2448272" cy="29000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4C52E2D-1284-48C8-AE2A-78BF1F35A609}" type="datetime1">
              <a:rPr lang="fr-FR" smtClean="0"/>
              <a:pPr/>
              <a:t>jj/01/aa</a:t>
            </a:fld>
            <a:r>
              <a:rPr lang="fr-FR" smtClean="0"/>
              <a:t> </a:t>
            </a:r>
            <a:r>
              <a:rPr lang="fr-FR" sz="700" smtClean="0"/>
              <a:t>– © Intech’Info &amp; Invenietis</a:t>
            </a:r>
            <a:endParaRPr lang="fr-BE" sz="7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9872" y="6525343"/>
            <a:ext cx="4680520" cy="29000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4098" name="Picture 2" descr="D:\Dropbox\InvDoc\3. Communication\Logo\gimmick_1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50224"/>
            <a:ext cx="380044" cy="3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05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</p:sldLayoutIdLst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rgbClr val="581769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.Net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Eléments d’Architecture &amp;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43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Visual Studio: Solution &amp; Projets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Une </a:t>
            </a:r>
            <a:r>
              <a:rPr lang="fr-FR" b="1" dirty="0"/>
              <a:t>Solution</a:t>
            </a:r>
            <a:r>
              <a:rPr lang="fr-FR" dirty="0"/>
              <a:t> est un container de </a:t>
            </a:r>
            <a:r>
              <a:rPr lang="fr-FR" b="1" dirty="0"/>
              <a:t>Projets</a:t>
            </a:r>
          </a:p>
          <a:p>
            <a:pPr lvl="1"/>
            <a:r>
              <a:rPr lang="fr-FR" dirty="0"/>
              <a:t>C’est le fichier .</a:t>
            </a:r>
            <a:r>
              <a:rPr lang="fr-FR" dirty="0" err="1"/>
              <a:t>sln</a:t>
            </a:r>
            <a:endParaRPr lang="fr-FR" dirty="0"/>
          </a:p>
          <a:p>
            <a:r>
              <a:rPr lang="fr-FR" dirty="0"/>
              <a:t>Un </a:t>
            </a:r>
            <a:r>
              <a:rPr lang="fr-FR" b="1" dirty="0"/>
              <a:t>Projet</a:t>
            </a:r>
            <a:r>
              <a:rPr lang="fr-FR" dirty="0"/>
              <a:t> génère un </a:t>
            </a:r>
            <a:r>
              <a:rPr lang="fr-FR" b="1" dirty="0" smtClean="0"/>
              <a:t>Output</a:t>
            </a:r>
            <a:endParaRPr lang="fr-FR" b="1" dirty="0"/>
          </a:p>
          <a:p>
            <a:pPr lvl="1"/>
            <a:r>
              <a:rPr lang="fr-FR" dirty="0"/>
              <a:t>C’est le Projet qui est d’un certain type</a:t>
            </a:r>
          </a:p>
          <a:p>
            <a:pPr lvl="1"/>
            <a:r>
              <a:rPr lang="fr-FR" dirty="0"/>
              <a:t>Le fichier .</a:t>
            </a:r>
            <a:r>
              <a:rPr lang="fr-FR" dirty="0" err="1"/>
              <a:t>csproj</a:t>
            </a:r>
            <a:r>
              <a:rPr lang="fr-FR" dirty="0"/>
              <a:t> </a:t>
            </a:r>
            <a:r>
              <a:rPr lang="fr-FR" dirty="0" smtClean="0"/>
              <a:t>(ou .</a:t>
            </a:r>
            <a:r>
              <a:rPr lang="fr-FR" dirty="0" err="1" smtClean="0"/>
              <a:t>xproj</a:t>
            </a:r>
            <a:r>
              <a:rPr lang="fr-FR" dirty="0" smtClean="0"/>
              <a:t>) contient </a:t>
            </a:r>
            <a:r>
              <a:rPr lang="fr-FR" dirty="0"/>
              <a:t>la description du projet (fichiers, étapes de compilation, etc.)</a:t>
            </a:r>
          </a:p>
          <a:p>
            <a:pPr lvl="1"/>
            <a:endParaRPr lang="fr-FR" dirty="0"/>
          </a:p>
          <a:p>
            <a:r>
              <a:rPr lang="fr-FR" dirty="0"/>
              <a:t>Attention aux fichiers .</a:t>
            </a:r>
            <a:r>
              <a:rPr lang="fr-FR" dirty="0" err="1"/>
              <a:t>suo</a:t>
            </a:r>
            <a:r>
              <a:rPr lang="fr-FR" dirty="0"/>
              <a:t>, .user, etc.</a:t>
            </a:r>
          </a:p>
          <a:p>
            <a:pPr lvl="1"/>
            <a:r>
              <a:rPr lang="fr-FR" dirty="0"/>
              <a:t>Ces fichiers sont locales à votre ordinateur, votre poste de travail</a:t>
            </a:r>
          </a:p>
          <a:p>
            <a:pPr lvl="1"/>
            <a:r>
              <a:rPr lang="fr-FR" dirty="0"/>
              <a:t>Ils sont typiquement dans le « .</a:t>
            </a:r>
            <a:r>
              <a:rPr lang="fr-FR" dirty="0" err="1"/>
              <a:t>gitignore</a:t>
            </a:r>
            <a:r>
              <a:rPr lang="fr-FR" dirty="0"/>
              <a:t> »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57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/>
              <a:t>Première Class Library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altLang="en-US" dirty="0"/>
              <a:t>Créer une Class Library</a:t>
            </a:r>
          </a:p>
          <a:p>
            <a:r>
              <a:rPr lang="fr-FR" altLang="en-US" dirty="0"/>
              <a:t>Y déplacer la classe User</a:t>
            </a:r>
          </a:p>
          <a:p>
            <a:r>
              <a:rPr lang="fr-FR" altLang="en-US" dirty="0"/>
              <a:t>Référencer le projet</a:t>
            </a:r>
          </a:p>
          <a:p>
            <a:endParaRPr lang="fr-FR" altLang="en-US" dirty="0"/>
          </a:p>
          <a:p>
            <a:r>
              <a:rPr lang="fr-FR" altLang="en-US" dirty="0"/>
              <a:t>Développer les fonctionnalités de User et de l’application Console.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5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éléments d’Architecture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Types</a:t>
            </a:r>
          </a:p>
          <a:p>
            <a:pPr lvl="1"/>
            <a:r>
              <a:rPr lang="fr-FR" dirty="0"/>
              <a:t>La notion de Type est fondamentale</a:t>
            </a:r>
          </a:p>
          <a:p>
            <a:pPr lvl="1"/>
            <a:r>
              <a:rPr lang="fr-FR" dirty="0"/>
              <a:t>Le code réside dans des fonctions (des méthodes)</a:t>
            </a:r>
          </a:p>
          <a:p>
            <a:pPr lvl="1"/>
            <a:r>
              <a:rPr lang="fr-FR" dirty="0"/>
              <a:t>Les fonctions sont définies dans des Types</a:t>
            </a:r>
          </a:p>
          <a:p>
            <a:r>
              <a:rPr lang="fr-FR" dirty="0" err="1"/>
              <a:t>Namespace</a:t>
            </a:r>
            <a:endParaRPr lang="fr-FR" dirty="0"/>
          </a:p>
          <a:p>
            <a:pPr lvl="1"/>
            <a:r>
              <a:rPr lang="fr-FR" dirty="0"/>
              <a:t>Les Types sont rangés dans des </a:t>
            </a:r>
            <a:r>
              <a:rPr lang="fr-FR" dirty="0" err="1"/>
              <a:t>Namespaces</a:t>
            </a:r>
            <a:endParaRPr lang="fr-FR" dirty="0"/>
          </a:p>
          <a:p>
            <a:pPr lvl="1"/>
            <a:r>
              <a:rPr lang="fr-FR" dirty="0"/>
              <a:t>Exemple de </a:t>
            </a:r>
            <a:r>
              <a:rPr lang="fr-FR" dirty="0" err="1"/>
              <a:t>Namespace</a:t>
            </a:r>
            <a:r>
              <a:rPr lang="fr-FR" dirty="0"/>
              <a:t>: </a:t>
            </a:r>
            <a:r>
              <a:rPr lang="fr-FR" dirty="0" err="1"/>
              <a:t>System.Text</a:t>
            </a:r>
            <a:r>
              <a:rPr lang="fr-FR" dirty="0"/>
              <a:t>, Intech.S3.Demo</a:t>
            </a:r>
          </a:p>
          <a:p>
            <a:r>
              <a:rPr lang="fr-FR" dirty="0" err="1"/>
              <a:t>Assemblies</a:t>
            </a:r>
            <a:endParaRPr lang="fr-FR" dirty="0"/>
          </a:p>
          <a:p>
            <a:pPr lvl="1"/>
            <a:r>
              <a:rPr lang="fr-FR" dirty="0"/>
              <a:t>Les </a:t>
            </a:r>
            <a:r>
              <a:rPr lang="fr-FR" dirty="0" err="1"/>
              <a:t>assemblies</a:t>
            </a:r>
            <a:r>
              <a:rPr lang="fr-FR" dirty="0"/>
              <a:t> sont des exécutables ou des </a:t>
            </a:r>
            <a:r>
              <a:rPr lang="fr-FR" dirty="0" err="1"/>
              <a:t>dlls</a:t>
            </a:r>
            <a:endParaRPr lang="fr-FR" dirty="0"/>
          </a:p>
          <a:p>
            <a:pPr lvl="1"/>
            <a:r>
              <a:rPr lang="fr-FR" dirty="0"/>
              <a:t>Ils sont </a:t>
            </a:r>
            <a:r>
              <a:rPr lang="fr-FR" b="1" dirty="0"/>
              <a:t>auto-descriptifs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Common Type System</a:t>
            </a:r>
            <a:endParaRPr lang="en-US" dirty="0"/>
          </a:p>
        </p:txBody>
      </p:sp>
      <p:sp>
        <p:nvSpPr>
          <p:cNvPr id="5" name="Text Box 33"/>
          <p:cNvSpPr txBox="1">
            <a:spLocks noChangeArrowheads="1"/>
          </p:cNvSpPr>
          <p:nvPr/>
        </p:nvSpPr>
        <p:spPr bwMode="auto">
          <a:xfrm>
            <a:off x="4500563" y="2169629"/>
            <a:ext cx="4211637" cy="4103687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fr-FR" altLang="en-US" sz="1600"/>
          </a:p>
        </p:txBody>
      </p:sp>
      <p:sp>
        <p:nvSpPr>
          <p:cNvPr id="6" name="Line 31"/>
          <p:cNvSpPr>
            <a:spLocks noChangeShapeType="1"/>
          </p:cNvSpPr>
          <p:nvPr/>
        </p:nvSpPr>
        <p:spPr bwMode="auto">
          <a:xfrm flipH="1" flipV="1">
            <a:off x="4572000" y="1485416"/>
            <a:ext cx="360363" cy="360363"/>
          </a:xfrm>
          <a:prstGeom prst="line">
            <a:avLst/>
          </a:prstGeom>
          <a:noFill/>
          <a:ln w="76200">
            <a:pattFill prst="pct30">
              <a:fgClr>
                <a:srgbClr val="FFFF99"/>
              </a:fgClr>
              <a:bgClr>
                <a:srgbClr val="FFFFFF"/>
              </a:bgClr>
            </a:patt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7" name="Line 30"/>
          <p:cNvSpPr>
            <a:spLocks noChangeShapeType="1"/>
          </p:cNvSpPr>
          <p:nvPr/>
        </p:nvSpPr>
        <p:spPr bwMode="auto">
          <a:xfrm flipV="1">
            <a:off x="2843213" y="1593366"/>
            <a:ext cx="973137" cy="503238"/>
          </a:xfrm>
          <a:prstGeom prst="line">
            <a:avLst/>
          </a:prstGeom>
          <a:noFill/>
          <a:ln w="222250">
            <a:pattFill prst="pct30">
              <a:fgClr>
                <a:srgbClr val="FFFF99"/>
              </a:fgClr>
              <a:bgClr>
                <a:srgbClr val="FFFFFF"/>
              </a:bgClr>
            </a:patt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" name="Line 27"/>
          <p:cNvSpPr>
            <a:spLocks noChangeShapeType="1"/>
          </p:cNvSpPr>
          <p:nvPr/>
        </p:nvSpPr>
        <p:spPr bwMode="auto">
          <a:xfrm flipH="1" flipV="1">
            <a:off x="5256213" y="2241066"/>
            <a:ext cx="1008062" cy="1081088"/>
          </a:xfrm>
          <a:prstGeom prst="line">
            <a:avLst/>
          </a:prstGeom>
          <a:noFill/>
          <a:ln w="222250">
            <a:pattFill prst="pct30">
              <a:fgClr>
                <a:srgbClr val="FFFF99"/>
              </a:fgClr>
              <a:bgClr>
                <a:srgbClr val="FFFFFF"/>
              </a:bgClr>
            </a:patt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43325" y="1161566"/>
            <a:ext cx="796925" cy="365125"/>
          </a:xfrm>
          <a:prstGeom prst="rect">
            <a:avLst/>
          </a:prstGeom>
          <a:solidFill>
            <a:srgbClr val="FFFF99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/>
              <a:t>Object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095625" y="3177691"/>
            <a:ext cx="660400" cy="365125"/>
          </a:xfrm>
          <a:prstGeom prst="rect">
            <a:avLst/>
          </a:prstGeom>
          <a:solidFill>
            <a:srgbClr val="FFFF99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/>
              <a:t>Type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808288" y="2709379"/>
            <a:ext cx="1001712" cy="365125"/>
          </a:xfrm>
          <a:prstGeom prst="rect">
            <a:avLst/>
          </a:prstGeom>
          <a:solidFill>
            <a:srgbClr val="FFFF99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/>
              <a:t>Interface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016125" y="2709379"/>
            <a:ext cx="695325" cy="365125"/>
          </a:xfrm>
          <a:prstGeom prst="rect">
            <a:avLst/>
          </a:prstGeom>
          <a:solidFill>
            <a:srgbClr val="FFFF99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/>
              <a:t>Array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060700" y="3825391"/>
            <a:ext cx="739775" cy="365125"/>
          </a:xfrm>
          <a:prstGeom prst="rect">
            <a:avLst/>
          </a:prstGeom>
          <a:solidFill>
            <a:srgbClr val="FFFF99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/>
              <a:t>String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016125" y="3177691"/>
            <a:ext cx="1020763" cy="365125"/>
          </a:xfrm>
          <a:prstGeom prst="rect">
            <a:avLst/>
          </a:prstGeom>
          <a:solidFill>
            <a:srgbClr val="FFFF99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/>
              <a:t>Delegate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427538" y="1845779"/>
            <a:ext cx="1177925" cy="365125"/>
          </a:xfrm>
          <a:prstGeom prst="rect">
            <a:avLst/>
          </a:prstGeom>
          <a:solidFill>
            <a:srgbClr val="FFFF99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/>
              <a:t>ValueType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907088" y="3285641"/>
            <a:ext cx="808037" cy="365125"/>
          </a:xfrm>
          <a:prstGeom prst="rect">
            <a:avLst/>
          </a:prstGeom>
          <a:solidFill>
            <a:srgbClr val="FFFF99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/>
              <a:t>UInt16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5219700" y="3285641"/>
            <a:ext cx="615950" cy="365125"/>
          </a:xfrm>
          <a:prstGeom prst="rect">
            <a:avLst/>
          </a:prstGeom>
          <a:solidFill>
            <a:srgbClr val="FFFF99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/>
              <a:t>Byte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6788150" y="3285641"/>
            <a:ext cx="808038" cy="365125"/>
          </a:xfrm>
          <a:prstGeom prst="rect">
            <a:avLst/>
          </a:prstGeom>
          <a:solidFill>
            <a:srgbClr val="FFFF99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/>
              <a:t>UInt32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7654925" y="3285641"/>
            <a:ext cx="808038" cy="365125"/>
          </a:xfrm>
          <a:prstGeom prst="rect">
            <a:avLst/>
          </a:prstGeom>
          <a:solidFill>
            <a:srgbClr val="FFFF99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/>
              <a:t>UInt64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256213" y="4288941"/>
            <a:ext cx="1035050" cy="365125"/>
          </a:xfrm>
          <a:prstGeom prst="rect">
            <a:avLst/>
          </a:prstGeom>
          <a:solidFill>
            <a:srgbClr val="FFFF99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/>
              <a:t>Structure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5256213" y="4792179"/>
            <a:ext cx="771525" cy="365125"/>
          </a:xfrm>
          <a:prstGeom prst="rect">
            <a:avLst/>
          </a:prstGeom>
          <a:solidFill>
            <a:srgbClr val="FFFF99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/>
              <a:t>Single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6119813" y="4792179"/>
            <a:ext cx="850900" cy="365125"/>
          </a:xfrm>
          <a:prstGeom prst="rect">
            <a:avLst/>
          </a:prstGeom>
          <a:solidFill>
            <a:srgbClr val="FFFF99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/>
              <a:t>Double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5256213" y="5297004"/>
            <a:ext cx="739775" cy="365125"/>
          </a:xfrm>
          <a:prstGeom prst="rect">
            <a:avLst/>
          </a:prstGeom>
          <a:solidFill>
            <a:srgbClr val="FFFF99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/>
              <a:t>Enum</a:t>
            </a: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921375" y="3753954"/>
            <a:ext cx="661988" cy="365125"/>
          </a:xfrm>
          <a:prstGeom prst="rect">
            <a:avLst/>
          </a:prstGeom>
          <a:solidFill>
            <a:srgbClr val="FFFF99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/>
              <a:t>Int16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5233988" y="3753954"/>
            <a:ext cx="549275" cy="365125"/>
          </a:xfrm>
          <a:prstGeom prst="rect">
            <a:avLst/>
          </a:prstGeom>
          <a:solidFill>
            <a:srgbClr val="FFFF99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/>
              <a:t>Int8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6802438" y="3753954"/>
            <a:ext cx="661987" cy="365125"/>
          </a:xfrm>
          <a:prstGeom prst="rect">
            <a:avLst/>
          </a:prstGeom>
          <a:solidFill>
            <a:srgbClr val="FFFF99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/>
              <a:t>Int32</a:t>
            </a: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7669213" y="3753954"/>
            <a:ext cx="661987" cy="365125"/>
          </a:xfrm>
          <a:prstGeom prst="rect">
            <a:avLst/>
          </a:prstGeom>
          <a:solidFill>
            <a:srgbClr val="FFFF99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/>
              <a:t>Int64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5256213" y="5806591"/>
            <a:ext cx="649287" cy="365125"/>
          </a:xfrm>
          <a:prstGeom prst="rect">
            <a:avLst/>
          </a:prstGeom>
          <a:solidFill>
            <a:srgbClr val="FFFF99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/>
              <a:t>Char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7056438" y="4798529"/>
            <a:ext cx="941387" cy="365125"/>
          </a:xfrm>
          <a:prstGeom prst="rect">
            <a:avLst/>
          </a:prstGeom>
          <a:solidFill>
            <a:srgbClr val="FFFF99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/>
              <a:t>Decimal</a:t>
            </a: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011863" y="5806591"/>
            <a:ext cx="952500" cy="365125"/>
          </a:xfrm>
          <a:prstGeom prst="rect">
            <a:avLst/>
          </a:prstGeom>
          <a:solidFill>
            <a:srgbClr val="FFFF99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/>
              <a:t>Boolean</a:t>
            </a: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2628900" y="4330216"/>
            <a:ext cx="1203325" cy="365125"/>
          </a:xfrm>
          <a:prstGeom prst="rect">
            <a:avLst/>
          </a:prstGeom>
          <a:solidFill>
            <a:srgbClr val="FFFF99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/>
              <a:t>CultureInfo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7707313" y="5811354"/>
            <a:ext cx="412750" cy="365125"/>
          </a:xfrm>
          <a:prstGeom prst="rect">
            <a:avLst/>
          </a:prstGeom>
          <a:solidFill>
            <a:srgbClr val="FFFF99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/>
              <a:t>…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3421063" y="4835041"/>
            <a:ext cx="412750" cy="365125"/>
          </a:xfrm>
          <a:prstGeom prst="rect">
            <a:avLst/>
          </a:prstGeom>
          <a:solidFill>
            <a:srgbClr val="FFFF99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/>
              <a:t>…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76263" y="2061679"/>
            <a:ext cx="3348037" cy="4032250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en-US" sz="1600"/>
              <a:t>Reference Types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684213" y="5517666"/>
            <a:ext cx="2232025" cy="365125"/>
          </a:xfrm>
          <a:prstGeom prst="rect">
            <a:avLst/>
          </a:prstGeom>
          <a:solidFill>
            <a:srgbClr val="FFFF99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 b="1"/>
              <a:t>MarshalByRefObject</a:t>
            </a:r>
            <a:r>
              <a:rPr lang="fr-FR" altLang="en-US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690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/>
              <a:t>Les </a:t>
            </a:r>
            <a:r>
              <a:rPr lang="fr-FR" altLang="en-US" b="1" dirty="0" err="1"/>
              <a:t>Assemblies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altLang="en-US" dirty="0"/>
              <a:t>Ensemble de composants logiciels</a:t>
            </a:r>
          </a:p>
          <a:p>
            <a:pPr lvl="1"/>
            <a:r>
              <a:rPr lang="fr-FR" altLang="en-US" dirty="0" smtClean="0"/>
              <a:t>Types</a:t>
            </a:r>
          </a:p>
          <a:p>
            <a:pPr lvl="2"/>
            <a:r>
              <a:rPr lang="fr-FR" altLang="en-US" dirty="0" smtClean="0"/>
              <a:t>Classes</a:t>
            </a:r>
            <a:r>
              <a:rPr lang="fr-FR" altLang="en-US" dirty="0"/>
              <a:t>, interfaces, </a:t>
            </a:r>
            <a:r>
              <a:rPr lang="fr-FR" altLang="en-US" dirty="0" err="1"/>
              <a:t>enums</a:t>
            </a:r>
            <a:r>
              <a:rPr lang="fr-FR" altLang="en-US" dirty="0"/>
              <a:t>…</a:t>
            </a:r>
          </a:p>
          <a:p>
            <a:pPr lvl="1"/>
            <a:r>
              <a:rPr lang="fr-FR" altLang="en-US" dirty="0"/>
              <a:t>Auto descriptif</a:t>
            </a:r>
          </a:p>
          <a:p>
            <a:r>
              <a:rPr lang="fr-FR" altLang="en-US" dirty="0"/>
              <a:t>Notion de base de l’Architecture</a:t>
            </a:r>
          </a:p>
          <a:p>
            <a:pPr lvl="1"/>
            <a:r>
              <a:rPr lang="fr-FR" altLang="en-US" dirty="0"/>
              <a:t>Les « </a:t>
            </a:r>
            <a:r>
              <a:rPr lang="fr-FR" altLang="en-US" dirty="0" err="1"/>
              <a:t>assemblies</a:t>
            </a:r>
            <a:r>
              <a:rPr lang="fr-FR" altLang="en-US" dirty="0"/>
              <a:t> » dépendent les uns des autres (s’appuient, s’utilisent, se référencent, etc.)</a:t>
            </a:r>
          </a:p>
          <a:p>
            <a:pPr lvl="1"/>
            <a:r>
              <a:rPr lang="fr-FR" altLang="en-US" dirty="0"/>
              <a:t>Ils se présentent souvent comme des </a:t>
            </a:r>
            <a:r>
              <a:rPr lang="fr-FR" altLang="en-US" dirty="0" err="1"/>
              <a:t>dlls</a:t>
            </a:r>
            <a:r>
              <a:rPr lang="fr-FR" altLang="en-US" dirty="0"/>
              <a:t>…</a:t>
            </a:r>
          </a:p>
          <a:p>
            <a:pPr lvl="1"/>
            <a:r>
              <a:rPr lang="fr-FR" altLang="en-US" dirty="0"/>
              <a:t>…mais sont aussi les exécutables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0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Assembly</a:t>
            </a:r>
            <a:r>
              <a:rPr lang="fr-FR" dirty="0" smtClean="0"/>
              <a:t> = Jar = Package (UML)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</a:t>
            </a:r>
            <a:r>
              <a:rPr lang="fr-FR" dirty="0" err="1" smtClean="0"/>
              <a:t>Assembly</a:t>
            </a:r>
            <a:r>
              <a:rPr lang="fr-FR" dirty="0" smtClean="0"/>
              <a:t> est un Jar en Java (extension .jar)</a:t>
            </a:r>
          </a:p>
          <a:p>
            <a:r>
              <a:rPr lang="fr-FR" dirty="0" smtClean="0"/>
              <a:t>Cela correspond au Package d’UML</a:t>
            </a:r>
          </a:p>
          <a:p>
            <a:r>
              <a:rPr lang="fr-FR" dirty="0" smtClean="0"/>
              <a:t>Ces packages sont des « unités de déploiement »</a:t>
            </a:r>
          </a:p>
          <a:p>
            <a:pPr lvl="1"/>
            <a:r>
              <a:rPr lang="fr-FR" sz="2400" dirty="0" smtClean="0"/>
              <a:t>Définir leur contenu (et ce qu’ils ne contiennent pas) est un enjeu complexe est important de l’ingénierie logicielle</a:t>
            </a:r>
          </a:p>
          <a:p>
            <a:pPr lvl="1"/>
            <a:r>
              <a:rPr lang="fr-FR" sz="2400" dirty="0" smtClean="0"/>
              <a:t>Le graphe de leurs dépendances (un DAG) donne une image intéressante de l’architecture d’une Application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1941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 </a:t>
            </a:r>
            <a:r>
              <a:rPr lang="fr-FR" dirty="0" err="1" smtClean="0"/>
              <a:t>NuGet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sz="2800" dirty="0" err="1" smtClean="0"/>
              <a:t>NuGet</a:t>
            </a:r>
            <a:r>
              <a:rPr lang="fr-FR" sz="2800" dirty="0" smtClean="0"/>
              <a:t> est apparu assez récemment dans l’écosystème .Net</a:t>
            </a:r>
          </a:p>
          <a:p>
            <a:r>
              <a:rPr lang="fr-FR" sz="2800" dirty="0" smtClean="0"/>
              <a:t>C’est une technologie de Packaging et de déploiement</a:t>
            </a:r>
          </a:p>
          <a:p>
            <a:r>
              <a:rPr lang="fr-FR" sz="2800" dirty="0" smtClean="0"/>
              <a:t>Les </a:t>
            </a:r>
            <a:r>
              <a:rPr lang="fr-FR" sz="2800" dirty="0" err="1" smtClean="0"/>
              <a:t>Assemblies</a:t>
            </a:r>
            <a:r>
              <a:rPr lang="fr-FR" sz="2800" dirty="0" smtClean="0"/>
              <a:t>/Jar/Packages </a:t>
            </a:r>
            <a:r>
              <a:rPr lang="fr-FR" sz="2800" dirty="0"/>
              <a:t>ne doivent pas être confondus avec les </a:t>
            </a:r>
            <a:r>
              <a:rPr lang="fr-FR" sz="2800" dirty="0" smtClean="0"/>
              <a:t>« Package </a:t>
            </a:r>
            <a:r>
              <a:rPr lang="fr-FR" sz="2800" dirty="0" err="1" smtClean="0"/>
              <a:t>NuGet</a:t>
            </a:r>
            <a:r>
              <a:rPr lang="fr-FR" sz="2800" dirty="0" smtClean="0"/>
              <a:t> »</a:t>
            </a:r>
            <a:endParaRPr lang="fr-FR" sz="2800" dirty="0"/>
          </a:p>
          <a:p>
            <a:pPr lvl="1"/>
            <a:r>
              <a:rPr lang="fr-FR" sz="2000" dirty="0" smtClean="0"/>
              <a:t>C’est </a:t>
            </a:r>
            <a:r>
              <a:rPr lang="fr-FR" sz="2000" dirty="0" smtClean="0"/>
              <a:t>un fichier Zip qui </a:t>
            </a:r>
            <a:r>
              <a:rPr lang="fr-FR" sz="2000" dirty="0" smtClean="0"/>
              <a:t>contient:</a:t>
            </a:r>
            <a:endParaRPr lang="fr-FR" sz="2000" dirty="0" smtClean="0"/>
          </a:p>
          <a:p>
            <a:pPr lvl="2"/>
            <a:r>
              <a:rPr lang="fr-FR" sz="2000" dirty="0" smtClean="0"/>
              <a:t>Un </a:t>
            </a:r>
            <a:r>
              <a:rPr lang="fr-FR" sz="2000" b="1" dirty="0" smtClean="0"/>
              <a:t>manifeste</a:t>
            </a:r>
            <a:r>
              <a:rPr lang="fr-FR" sz="2000" dirty="0" smtClean="0"/>
              <a:t> avec, entre autres, les </a:t>
            </a:r>
            <a:r>
              <a:rPr lang="fr-FR" sz="2000" b="1" dirty="0" smtClean="0"/>
              <a:t>dépendances</a:t>
            </a:r>
          </a:p>
          <a:p>
            <a:pPr lvl="2"/>
            <a:r>
              <a:rPr lang="fr-FR" sz="2000" dirty="0"/>
              <a:t>0 ou plusieurs </a:t>
            </a:r>
            <a:r>
              <a:rPr lang="fr-FR" sz="2000" dirty="0" err="1"/>
              <a:t>Assemblies</a:t>
            </a:r>
            <a:endParaRPr lang="fr-FR" sz="2000" b="1" dirty="0" smtClean="0"/>
          </a:p>
          <a:p>
            <a:pPr lvl="2"/>
            <a:r>
              <a:rPr lang="fr-FR" sz="2000" dirty="0" smtClean="0"/>
              <a:t>0 on plusieurs ressources </a:t>
            </a:r>
            <a:r>
              <a:rPr lang="fr-FR" sz="2000" dirty="0" smtClean="0"/>
              <a:t>diverses (y compris du code source)</a:t>
            </a:r>
            <a:endParaRPr lang="fr-FR" sz="20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147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Les </a:t>
            </a:r>
            <a:r>
              <a:rPr lang="en-US" altLang="en-US" b="1" dirty="0"/>
              <a:t>Namespaces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altLang="en-US" dirty="0"/>
              <a:t>Tous les Types sont</a:t>
            </a:r>
            <a:r>
              <a:rPr lang="fr-FR" altLang="en-US" i="1" dirty="0"/>
              <a:t> </a:t>
            </a:r>
            <a:r>
              <a:rPr lang="fr-FR" altLang="en-US" dirty="0"/>
              <a:t>définis dans un « arbre » de noms</a:t>
            </a:r>
          </a:p>
          <a:p>
            <a:pPr>
              <a:defRPr/>
            </a:pPr>
            <a:r>
              <a:rPr lang="fr-FR" altLang="en-US" dirty="0"/>
              <a:t>Les Types sont définies dans ces </a:t>
            </a:r>
            <a:r>
              <a:rPr lang="fr-FR" altLang="en-US" dirty="0" err="1"/>
              <a:t>Namespaces</a:t>
            </a:r>
            <a:r>
              <a:rPr lang="fr-FR" altLang="en-US" dirty="0"/>
              <a:t> </a:t>
            </a:r>
            <a:r>
              <a:rPr lang="fr-FR" altLang="en-US" b="1" dirty="0"/>
              <a:t>ET</a:t>
            </a:r>
            <a:r>
              <a:rPr lang="fr-FR" altLang="en-US" dirty="0"/>
              <a:t> résident dans des </a:t>
            </a:r>
            <a:r>
              <a:rPr lang="fr-FR" altLang="en-US" dirty="0" err="1"/>
              <a:t>Assemblies</a:t>
            </a:r>
            <a:r>
              <a:rPr lang="fr-FR" altLang="en-US" dirty="0"/>
              <a:t>.</a:t>
            </a:r>
          </a:p>
          <a:p>
            <a:pPr>
              <a:defRPr/>
            </a:pPr>
            <a:endParaRPr lang="fr-FR" altLang="en-US" dirty="0"/>
          </a:p>
          <a:p>
            <a:pPr marL="0" indent="0" algn="ctr">
              <a:buNone/>
              <a:defRPr/>
            </a:pPr>
            <a:r>
              <a:rPr lang="fr-FR" altLang="en-US" dirty="0"/>
              <a:t>Les </a:t>
            </a:r>
            <a:r>
              <a:rPr lang="fr-FR" altLang="en-US" dirty="0" err="1"/>
              <a:t>Namespaces</a:t>
            </a:r>
            <a:r>
              <a:rPr lang="fr-FR" altLang="en-US" dirty="0"/>
              <a:t> sont </a:t>
            </a:r>
            <a:r>
              <a:rPr lang="fr-FR" altLang="en-US" b="1" dirty="0"/>
              <a:t>orthogonaux</a:t>
            </a:r>
            <a:r>
              <a:rPr lang="fr-FR" altLang="en-US" dirty="0"/>
              <a:t> </a:t>
            </a:r>
            <a:br>
              <a:rPr lang="fr-FR" altLang="en-US" dirty="0"/>
            </a:br>
            <a:r>
              <a:rPr lang="fr-FR" altLang="en-US" dirty="0"/>
              <a:t>aux </a:t>
            </a:r>
            <a:r>
              <a:rPr lang="fr-FR" altLang="en-US" dirty="0" err="1"/>
              <a:t>Assemblies</a:t>
            </a:r>
            <a:endParaRPr lang="fr-FR" altLang="en-US" dirty="0"/>
          </a:p>
          <a:p>
            <a:pPr>
              <a:defRPr/>
            </a:pPr>
            <a:endParaRPr lang="fr-FR" altLang="en-US" dirty="0"/>
          </a:p>
          <a:p>
            <a:pPr lvl="1" algn="r">
              <a:defRPr/>
            </a:pPr>
            <a:r>
              <a:rPr lang="fr-FR" altLang="en-US" sz="2000" i="1" dirty="0"/>
              <a:t>Note: Ce n’est pas le cas en Java.</a:t>
            </a:r>
            <a:r>
              <a:rPr lang="fr-FR" altLang="en-US" dirty="0"/>
              <a:t/>
            </a:r>
            <a:br>
              <a:rPr lang="fr-FR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6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Quelques</a:t>
            </a:r>
            <a:r>
              <a:rPr lang="en-US" altLang="en-US" dirty="0" smtClean="0"/>
              <a:t> </a:t>
            </a:r>
            <a:r>
              <a:rPr lang="en-US" altLang="en-US" dirty="0"/>
              <a:t>Namespace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System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Int32, String, Exception, Console, </a:t>
            </a:r>
            <a:r>
              <a:rPr lang="en-US" altLang="en-US" sz="2200" dirty="0" err="1"/>
              <a:t>DateTime</a:t>
            </a:r>
            <a:r>
              <a:rPr lang="en-US" altLang="en-US" sz="2200" dirty="0"/>
              <a:t>,…</a:t>
            </a:r>
          </a:p>
          <a:p>
            <a:pPr>
              <a:lnSpc>
                <a:spcPct val="90000"/>
              </a:lnSpc>
            </a:pPr>
            <a:r>
              <a:rPr lang="en-US" altLang="en-US" sz="2600" dirty="0" err="1"/>
              <a:t>System.Data</a:t>
            </a:r>
            <a:endParaRPr lang="en-US" altLang="en-US" sz="2600" dirty="0"/>
          </a:p>
          <a:p>
            <a:pPr lvl="1">
              <a:lnSpc>
                <a:spcPct val="90000"/>
              </a:lnSpc>
            </a:pPr>
            <a:r>
              <a:rPr lang="en-US" altLang="en-US" sz="2200" dirty="0" err="1"/>
              <a:t>ADO.Net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SqlConnection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DataSet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DataTable</a:t>
            </a:r>
            <a:r>
              <a:rPr lang="en-US" altLang="en-US" sz="2200" dirty="0"/>
              <a:t>,…</a:t>
            </a:r>
          </a:p>
          <a:p>
            <a:pPr>
              <a:lnSpc>
                <a:spcPct val="90000"/>
              </a:lnSpc>
            </a:pPr>
            <a:r>
              <a:rPr lang="en-US" altLang="en-US" sz="2600" dirty="0" err="1"/>
              <a:t>System.Windows.Form</a:t>
            </a:r>
            <a:endParaRPr lang="en-US" altLang="en-US" sz="2600" dirty="0"/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Forms, Button, </a:t>
            </a:r>
            <a:r>
              <a:rPr lang="en-US" altLang="en-US" sz="2200" dirty="0" err="1"/>
              <a:t>TreeView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ListBox</a:t>
            </a:r>
            <a:r>
              <a:rPr lang="en-US" altLang="en-US" sz="2200" dirty="0"/>
              <a:t>, Splitter,…</a:t>
            </a:r>
          </a:p>
          <a:p>
            <a:pPr>
              <a:lnSpc>
                <a:spcPct val="90000"/>
              </a:lnSpc>
            </a:pPr>
            <a:r>
              <a:rPr lang="en-US" altLang="en-US" sz="2600" dirty="0" err="1"/>
              <a:t>System.Xml</a:t>
            </a:r>
            <a:endParaRPr lang="en-US" altLang="en-US" sz="2600" dirty="0"/>
          </a:p>
          <a:p>
            <a:pPr lvl="1">
              <a:lnSpc>
                <a:spcPct val="90000"/>
              </a:lnSpc>
            </a:pPr>
            <a:r>
              <a:rPr lang="en-US" altLang="en-US" sz="2200" dirty="0" err="1"/>
              <a:t>XmlDocument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XmlSchema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XmlWriter</a:t>
            </a:r>
            <a:r>
              <a:rPr lang="en-US" altLang="en-US" sz="2200" dirty="0"/>
              <a:t>,…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System.IO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err="1"/>
              <a:t>FileInfo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DirectoryInfo</a:t>
            </a:r>
            <a:r>
              <a:rPr lang="en-US" altLang="en-US" sz="2200" dirty="0"/>
              <a:t>, File, Path,…</a:t>
            </a:r>
          </a:p>
          <a:p>
            <a:pPr>
              <a:lnSpc>
                <a:spcPct val="90000"/>
              </a:lnSpc>
            </a:pPr>
            <a:r>
              <a:rPr lang="en-US" altLang="en-US" sz="2600" dirty="0" err="1"/>
              <a:t>System.Text</a:t>
            </a:r>
            <a:endParaRPr lang="en-US" altLang="en-US" sz="2600" dirty="0"/>
          </a:p>
          <a:p>
            <a:pPr lvl="1">
              <a:lnSpc>
                <a:spcPct val="90000"/>
              </a:lnSpc>
            </a:pPr>
            <a:r>
              <a:rPr lang="en-US" altLang="en-US" sz="2200" dirty="0" err="1"/>
              <a:t>StringBuilder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ASCIIEncoding</a:t>
            </a:r>
            <a:r>
              <a:rPr lang="en-US" altLang="en-US" sz="2200" dirty="0"/>
              <a:t>, Decoder</a:t>
            </a:r>
            <a:r>
              <a:rPr lang="en-US" altLang="en-US" sz="2200" dirty="0" smtClean="0"/>
              <a:t>,…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0989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Visual Studio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/>
              <a:t>Integrated </a:t>
            </a:r>
            <a:r>
              <a:rPr lang="fr-FR" dirty="0" err="1"/>
              <a:t>Development</a:t>
            </a:r>
            <a:r>
              <a:rPr lang="fr-FR" dirty="0"/>
              <a:t> </a:t>
            </a:r>
            <a:r>
              <a:rPr lang="fr-FR" dirty="0" err="1"/>
              <a:t>Environment</a:t>
            </a:r>
            <a:endParaRPr lang="fr-FR" dirty="0"/>
          </a:p>
          <a:p>
            <a:r>
              <a:rPr lang="fr-FR" dirty="0"/>
              <a:t>Multi-langages</a:t>
            </a:r>
          </a:p>
          <a:p>
            <a:pPr lvl="1"/>
            <a:r>
              <a:rPr lang="fr-FR" dirty="0"/>
              <a:t>C#, VB, JS, </a:t>
            </a:r>
            <a:r>
              <a:rPr lang="fr-FR" dirty="0" err="1"/>
              <a:t>Typed</a:t>
            </a:r>
            <a:r>
              <a:rPr lang="fr-FR" dirty="0"/>
              <a:t> Script, F#</a:t>
            </a:r>
          </a:p>
          <a:p>
            <a:r>
              <a:rPr lang="fr-FR" dirty="0"/>
              <a:t>Multi-projets</a:t>
            </a:r>
          </a:p>
          <a:p>
            <a:pPr lvl="1"/>
            <a:r>
              <a:rPr lang="fr-FR" dirty="0"/>
              <a:t>Console</a:t>
            </a:r>
          </a:p>
          <a:p>
            <a:pPr lvl="1"/>
            <a:r>
              <a:rPr lang="fr-FR" dirty="0"/>
              <a:t>Web (</a:t>
            </a:r>
            <a:r>
              <a:rPr lang="fr-FR" dirty="0" err="1"/>
              <a:t>WebForms</a:t>
            </a:r>
            <a:r>
              <a:rPr lang="fr-FR" dirty="0"/>
              <a:t>, MVC, Web API, etc.)</a:t>
            </a:r>
          </a:p>
          <a:p>
            <a:pPr lvl="1"/>
            <a:r>
              <a:rPr lang="fr-FR" dirty="0"/>
              <a:t>Client (Windows </a:t>
            </a:r>
            <a:r>
              <a:rPr lang="fr-FR" dirty="0" err="1"/>
              <a:t>Forms</a:t>
            </a:r>
            <a:r>
              <a:rPr lang="fr-FR" dirty="0"/>
              <a:t>, WPF)</a:t>
            </a:r>
          </a:p>
          <a:p>
            <a:pPr lvl="1"/>
            <a:r>
              <a:rPr lang="fr-FR" dirty="0"/>
              <a:t>Base de données</a:t>
            </a:r>
          </a:p>
          <a:p>
            <a:pPr lvl="1"/>
            <a:r>
              <a:rPr lang="fr-FR" dirty="0"/>
              <a:t>Bibliothèque de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01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andard">
  <a:themeElements>
    <a:clrScheme name="Intech - Invenietis">
      <a:dk1>
        <a:sysClr val="windowText" lastClr="000000"/>
      </a:dk1>
      <a:lt1>
        <a:sysClr val="window" lastClr="FFFFFF"/>
      </a:lt1>
      <a:dk2>
        <a:srgbClr val="3A1144"/>
      </a:dk2>
      <a:lt2>
        <a:srgbClr val="54C65A"/>
      </a:lt2>
      <a:accent1>
        <a:srgbClr val="5CBF3C"/>
      </a:accent1>
      <a:accent2>
        <a:srgbClr val="3A114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6128"/>
      </a:hlink>
      <a:folHlink>
        <a:srgbClr val="4F612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ch - Invenietis.potx" id="{0A67B447-F4FD-4829-AD5F-0B3D9B0DD937}" vid="{E2724E1E-7458-4647-ADA5-02E5EDCA4BBD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Intech - Invenietis</Template>
  <TotalTime>17390</TotalTime>
  <Words>391</Words>
  <Application>Microsoft Office PowerPoint</Application>
  <PresentationFormat>On-screen Show (4:3)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Wingdings</vt:lpstr>
      <vt:lpstr>Standard</vt:lpstr>
      <vt:lpstr>.Net</vt:lpstr>
      <vt:lpstr>Les éléments d’Architecture</vt:lpstr>
      <vt:lpstr>Le Common Type System</vt:lpstr>
      <vt:lpstr>Les Assemblies</vt:lpstr>
      <vt:lpstr>Assembly = Jar = Package (UML)</vt:lpstr>
      <vt:lpstr>Package NuGet</vt:lpstr>
      <vt:lpstr>Les Namespaces</vt:lpstr>
      <vt:lpstr>Quelques Namespace</vt:lpstr>
      <vt:lpstr>Visual Studio</vt:lpstr>
      <vt:lpstr>Visual Studio: Solution &amp; Projets</vt:lpstr>
      <vt:lpstr>Première Class Library</vt:lpstr>
    </vt:vector>
  </TitlesOfParts>
  <Company>Invenietis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Serveurs d'applications</dc:title>
  <dc:subject/>
  <dc:creator>Olivier Spinelli</dc:creator>
  <cp:lastModifiedBy>Olivier Spinelli</cp:lastModifiedBy>
  <cp:revision>143</cp:revision>
  <cp:lastPrinted>1601-01-01T00:00:00Z</cp:lastPrinted>
  <dcterms:created xsi:type="dcterms:W3CDTF">2003-05-09T13:35:01Z</dcterms:created>
  <dcterms:modified xsi:type="dcterms:W3CDTF">2016-01-15T15:58:58Z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