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348" r:id="rId3"/>
    <p:sldId id="349" r:id="rId4"/>
    <p:sldId id="350" r:id="rId5"/>
    <p:sldId id="351" r:id="rId6"/>
    <p:sldId id="360" r:id="rId7"/>
    <p:sldId id="382" r:id="rId8"/>
    <p:sldId id="36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2" r:id="rId18"/>
    <p:sldId id="363" r:id="rId19"/>
    <p:sldId id="368" r:id="rId20"/>
    <p:sldId id="367" r:id="rId21"/>
    <p:sldId id="384" r:id="rId22"/>
    <p:sldId id="369" r:id="rId23"/>
    <p:sldId id="366" r:id="rId24"/>
    <p:sldId id="370" r:id="rId25"/>
    <p:sldId id="371" r:id="rId26"/>
    <p:sldId id="374" r:id="rId27"/>
    <p:sldId id="375" r:id="rId28"/>
    <p:sldId id="376" r:id="rId29"/>
    <p:sldId id="364" r:id="rId30"/>
    <p:sldId id="373" r:id="rId31"/>
    <p:sldId id="377" r:id="rId32"/>
    <p:sldId id="379" r:id="rId33"/>
    <p:sldId id="380" r:id="rId34"/>
    <p:sldId id="383" r:id="rId35"/>
    <p:sldId id="378" r:id="rId36"/>
  </p:sldIdLst>
  <p:sldSz cx="9144000" cy="6858000" type="screen4x3"/>
  <p:notesSz cx="10063163" cy="68738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5">
          <p15:clr>
            <a:srgbClr val="A4A3A4"/>
          </p15:clr>
        </p15:guide>
        <p15:guide id="2" pos="3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B91AF"/>
    <a:srgbClr val="C0C0C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9" autoAdjust="0"/>
    <p:restoredTop sz="93231" autoAdjust="0"/>
  </p:normalViewPr>
  <p:slideViewPr>
    <p:cSldViewPr>
      <p:cViewPr varScale="1">
        <p:scale>
          <a:sx n="94" d="100"/>
          <a:sy n="94" d="100"/>
        </p:scale>
        <p:origin x="6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10" y="-102"/>
      </p:cViewPr>
      <p:guideLst>
        <p:guide orient="horz" pos="2165"/>
        <p:guide pos="317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00713" y="0"/>
            <a:ext cx="43608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2780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/>
            </a:lvl1pPr>
          </a:lstStyle>
          <a:p>
            <a:pPr>
              <a:defRPr/>
            </a:pPr>
            <a:fld id="{38F135ED-1A3A-481C-BAD6-693C53CEBB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63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0713" y="0"/>
            <a:ext cx="43608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5350" cy="2576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6475" y="3265488"/>
            <a:ext cx="8050213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2780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/>
            </a:lvl1pPr>
          </a:lstStyle>
          <a:p>
            <a:pPr>
              <a:defRPr/>
            </a:pPr>
            <a:fld id="{A90167A9-26DA-4B3E-860A-16D5741D7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309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34A931-0B85-4203-91E6-B5B52898CCC3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7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0167A9-26DA-4B3E-860A-16D5741D7E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09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Champs </a:t>
            </a:r>
            <a:r>
              <a:rPr lang="fr-FR" dirty="0" err="1"/>
              <a:t>static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++ dans le </a:t>
            </a:r>
            <a:r>
              <a:rPr lang="fr-FR" dirty="0" err="1"/>
              <a:t>constructor</a:t>
            </a:r>
            <a:r>
              <a:rPr lang="fr-FR" dirty="0"/>
              <a:t>.</a:t>
            </a:r>
          </a:p>
          <a:p>
            <a:r>
              <a:rPr lang="fr-FR" dirty="0"/>
              <a:t>Une propriété</a:t>
            </a:r>
            <a:r>
              <a:rPr lang="fr-FR" baseline="0" dirty="0"/>
              <a:t> </a:t>
            </a:r>
            <a:r>
              <a:rPr lang="fr-FR" baseline="0" dirty="0" err="1"/>
              <a:t>readonly</a:t>
            </a:r>
            <a:r>
              <a:rPr lang="fr-FR" baseline="0" dirty="0"/>
              <a:t> statique.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0167A9-26DA-4B3E-860A-16D5741D7E5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9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20/09/2017</a:t>
            </a:fld>
            <a:r>
              <a:rPr lang="fr-FR"/>
              <a:t> </a:t>
            </a:r>
            <a:r>
              <a:rPr lang="fr-FR" sz="70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4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20/09/2017</a:t>
            </a:fld>
            <a:r>
              <a:rPr lang="fr-FR"/>
              <a:t> </a:t>
            </a:r>
            <a:r>
              <a:rPr lang="fr-FR" sz="70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20/09/2017</a:t>
            </a:fld>
            <a:r>
              <a:rPr lang="fr-FR"/>
              <a:t> </a:t>
            </a:r>
            <a:r>
              <a:rPr lang="fr-FR" sz="70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228478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20/09/2017</a:t>
            </a:fld>
            <a:r>
              <a:rPr lang="fr-FR"/>
              <a:t> </a:t>
            </a:r>
            <a:r>
              <a:rPr lang="fr-FR" sz="70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7968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C52E2D-1284-48C8-AE2A-78BF1F35A609}" type="datetime1">
              <a:rPr lang="fr-FR" smtClean="0"/>
              <a:pPr/>
              <a:t>20/09/2017</a:t>
            </a:fld>
            <a:r>
              <a:rPr lang="fr-FR" dirty="0"/>
              <a:t> </a:t>
            </a:r>
            <a:r>
              <a:rPr lang="fr-FR" sz="700" dirty="0"/>
              <a:t>– © </a:t>
            </a:r>
            <a:r>
              <a:rPr lang="fr-FR" sz="700" dirty="0" err="1"/>
              <a:t>Intech’Info</a:t>
            </a:r>
            <a:r>
              <a:rPr lang="fr-FR" sz="700" dirty="0"/>
              <a:t> &amp; Invenietis</a:t>
            </a:r>
            <a:endParaRPr lang="fr-BE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0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La Classe…</a:t>
            </a:r>
            <a:endParaRPr lang="en-US" alt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en-US" dirty="0"/>
              <a:t>Implémentation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du comportement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A l’aide de </a:t>
            </a:r>
            <a:r>
              <a:rPr lang="fr-FR" b="1" dirty="0"/>
              <a:t>Méthodes</a:t>
            </a:r>
            <a:r>
              <a:rPr lang="fr-FR" dirty="0"/>
              <a:t> (on parle aussi d’</a:t>
            </a:r>
            <a:r>
              <a:rPr lang="fr-FR" b="1" dirty="0"/>
              <a:t>Opérations</a:t>
            </a:r>
            <a:r>
              <a:rPr lang="fr-FR" dirty="0"/>
              <a:t>)</a:t>
            </a:r>
          </a:p>
          <a:p>
            <a:r>
              <a:rPr lang="fr-FR" dirty="0"/>
              <a:t>On en a aussi rencontrés :</a:t>
            </a:r>
          </a:p>
        </p:txBody>
      </p:sp>
      <p:sp>
        <p:nvSpPr>
          <p:cNvPr id="7" name="Rectangle avec flèche vers la gauche 6"/>
          <p:cNvSpPr/>
          <p:nvPr/>
        </p:nvSpPr>
        <p:spPr bwMode="auto">
          <a:xfrm>
            <a:off x="6984268" y="4977172"/>
            <a:ext cx="1980220" cy="324036"/>
          </a:xfrm>
          <a:prstGeom prst="leftArrowCallout">
            <a:avLst>
              <a:gd name="adj1" fmla="val 25000"/>
              <a:gd name="adj2" fmla="val 31996"/>
              <a:gd name="adj3" fmla="val 25000"/>
              <a:gd name="adj4" fmla="val 7028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1 méthode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540" y="3231847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_userName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PasswordMatch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candidate )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candidate ==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 bwMode="auto">
          <a:xfrm>
            <a:off x="6732240" y="4624752"/>
            <a:ext cx="180020" cy="1044116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</a:t>
            </a:r>
            <a:r>
              <a:rPr lang="fr-FR"/>
              <a:t>d’une méthode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5516" y="1426131"/>
            <a:ext cx="27723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Modificateur de visibilité</a:t>
            </a:r>
          </a:p>
          <a:p>
            <a:r>
              <a:rPr lang="fr-FR" sz="2000" dirty="0"/>
              <a:t>(On y reviendra)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023828" y="141277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Type de la valeur de retour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3588" y="3176972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PasswordMatch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candidate )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candidate ==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480212" y="1412776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Nom de la méthode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696236" y="501317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Paramètre(s)</a:t>
            </a:r>
          </a:p>
          <a:p>
            <a:r>
              <a:rPr lang="fr-FR" sz="2400" dirty="0"/>
              <a:t>(type + nom)</a:t>
            </a:r>
          </a:p>
        </p:txBody>
      </p:sp>
      <p:cxnSp>
        <p:nvCxnSpPr>
          <p:cNvPr id="15" name="Connecteur droit avec flèche 14"/>
          <p:cNvCxnSpPr>
            <a:stCxn id="8" idx="2"/>
          </p:cNvCxnSpPr>
          <p:nvPr/>
        </p:nvCxnSpPr>
        <p:spPr bwMode="auto">
          <a:xfrm>
            <a:off x="1601670" y="2564904"/>
            <a:ext cx="18002" cy="684076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Connecteur droit avec flèche 21"/>
          <p:cNvCxnSpPr/>
          <p:nvPr/>
        </p:nvCxnSpPr>
        <p:spPr bwMode="auto">
          <a:xfrm flipH="1">
            <a:off x="2663788" y="2276872"/>
            <a:ext cx="576064" cy="936104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 flipH="1">
            <a:off x="4824028" y="2276872"/>
            <a:ext cx="1584176" cy="864096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Connecteur droit avec flèche 30"/>
          <p:cNvCxnSpPr>
            <a:stCxn id="13" idx="0"/>
          </p:cNvCxnSpPr>
          <p:nvPr/>
        </p:nvCxnSpPr>
        <p:spPr bwMode="auto">
          <a:xfrm flipH="1" flipV="1">
            <a:off x="7524328" y="3609020"/>
            <a:ext cx="252028" cy="1404156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ZoneTexte 35"/>
          <p:cNvSpPr txBox="1"/>
          <p:nvPr/>
        </p:nvSpPr>
        <p:spPr>
          <a:xfrm>
            <a:off x="2339752" y="519319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Instruction(s)</a:t>
            </a:r>
            <a:endParaRPr lang="fr-FR" sz="2400" dirty="0"/>
          </a:p>
        </p:txBody>
      </p:sp>
      <p:cxnSp>
        <p:nvCxnSpPr>
          <p:cNvPr id="37" name="Connecteur droit avec flèche 36"/>
          <p:cNvCxnSpPr>
            <a:stCxn id="36" idx="0"/>
          </p:cNvCxnSpPr>
          <p:nvPr/>
        </p:nvCxnSpPr>
        <p:spPr bwMode="auto">
          <a:xfrm flipV="1">
            <a:off x="3419872" y="4365104"/>
            <a:ext cx="0" cy="828092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Méthode est une </a:t>
            </a:r>
            <a:r>
              <a:rPr lang="fr-FR" b="1" dirty="0"/>
              <a:t>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Une méthode peut retourner une valeur</a:t>
            </a:r>
          </a:p>
          <a:p>
            <a:endParaRPr lang="fr-FR" dirty="0"/>
          </a:p>
          <a:p>
            <a:endParaRPr lang="fr-FR" dirty="0"/>
          </a:p>
          <a:p>
            <a:pPr>
              <a:buNone/>
            </a:pPr>
            <a:endParaRPr lang="fr-FR" dirty="0"/>
          </a:p>
          <a:p>
            <a:r>
              <a:rPr lang="fr-FR" dirty="0"/>
              <a:t>Ou pas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99592" y="2105561"/>
            <a:ext cx="6804756" cy="1323439"/>
            <a:chOff x="899592" y="1997549"/>
            <a:chExt cx="6804756" cy="1323439"/>
          </a:xfrm>
        </p:grpSpPr>
        <p:sp>
          <p:nvSpPr>
            <p:cNvPr id="6" name="Rectangle 5"/>
            <p:cNvSpPr/>
            <p:nvPr/>
          </p:nvSpPr>
          <p:spPr>
            <a:xfrm>
              <a:off x="899592" y="1997549"/>
              <a:ext cx="680475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public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bool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PasswordMatch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(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candidate )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{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return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candidate ==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_password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;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}</a:t>
              </a:r>
              <a:endParaRPr lang="fr-FR" sz="2000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7704" y="1997549"/>
              <a:ext cx="684076" cy="39604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11660" y="2609617"/>
              <a:ext cx="900100" cy="39604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4589837"/>
            <a:ext cx="7020780" cy="1323439"/>
            <a:chOff x="899592" y="4239267"/>
            <a:chExt cx="7020780" cy="1323439"/>
          </a:xfrm>
        </p:grpSpPr>
        <p:sp>
          <p:nvSpPr>
            <p:cNvPr id="7" name="Rectangle 6"/>
            <p:cNvSpPr/>
            <p:nvPr/>
          </p:nvSpPr>
          <p:spPr>
            <a:xfrm>
              <a:off x="899592" y="4239267"/>
              <a:ext cx="70207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public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void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SetPassword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(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)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{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_password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=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;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}</a:t>
              </a:r>
              <a:endParaRPr lang="fr-FR" sz="2000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23912" y="4257092"/>
              <a:ext cx="684076" cy="39604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d’une méthode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372362" y="1125538"/>
            <a:ext cx="8399276" cy="5219786"/>
          </a:xfrm>
        </p:spPr>
        <p:txBody>
          <a:bodyPr/>
          <a:lstStyle/>
          <a:p>
            <a:r>
              <a:rPr lang="fr-FR" dirty="0"/>
              <a:t>Une méthode peut modifier l’état de l’objet</a:t>
            </a:r>
          </a:p>
          <a:p>
            <a:endParaRPr lang="fr-FR" dirty="0"/>
          </a:p>
          <a:p>
            <a:endParaRPr lang="fr-FR" dirty="0"/>
          </a:p>
          <a:p>
            <a:pPr>
              <a:buNone/>
            </a:pPr>
            <a:endParaRPr lang="fr-FR" dirty="0"/>
          </a:p>
          <a:p>
            <a:r>
              <a:rPr lang="fr-FR" dirty="0"/>
              <a:t>Ou pas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Hélas, il faut lire les instructions pour le savoir</a:t>
            </a:r>
          </a:p>
        </p:txBody>
      </p:sp>
      <p:sp>
        <p:nvSpPr>
          <p:cNvPr id="6" name="Rectangle 5"/>
          <p:cNvSpPr/>
          <p:nvPr/>
        </p:nvSpPr>
        <p:spPr>
          <a:xfrm>
            <a:off x="935596" y="3933056"/>
            <a:ext cx="68047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PasswordMatch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candidate )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candidate ==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935596" y="1859507"/>
            <a:ext cx="7020780" cy="1323439"/>
            <a:chOff x="899592" y="1844824"/>
            <a:chExt cx="7020780" cy="1323439"/>
          </a:xfrm>
        </p:grpSpPr>
        <p:sp>
          <p:nvSpPr>
            <p:cNvPr id="7" name="Rectangle 6"/>
            <p:cNvSpPr/>
            <p:nvPr/>
          </p:nvSpPr>
          <p:spPr>
            <a:xfrm>
              <a:off x="899592" y="1844824"/>
              <a:ext cx="70207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public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void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SetPassword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(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)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{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_password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=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;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}</a:t>
              </a:r>
              <a:endParaRPr lang="fr-FR" sz="2000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02135" y="2483371"/>
              <a:ext cx="2988332" cy="39604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 – La bouteille (suite)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197546"/>
            <a:ext cx="8229600" cy="4427698"/>
          </a:xfrm>
        </p:spPr>
        <p:txBody>
          <a:bodyPr/>
          <a:lstStyle/>
          <a:p>
            <a:pPr>
              <a:buNone/>
            </a:pPr>
            <a:r>
              <a:rPr lang="fr-FR" sz="2800" dirty="0"/>
              <a:t>On veut pouvoir :</a:t>
            </a:r>
          </a:p>
          <a:p>
            <a:r>
              <a:rPr lang="fr-FR" sz="2800" dirty="0"/>
              <a:t>Remplir partiellement la bouteille d’une certaine quantité</a:t>
            </a:r>
          </a:p>
          <a:p>
            <a:r>
              <a:rPr lang="fr-FR" sz="2800" dirty="0"/>
              <a:t>La remplir entièrement</a:t>
            </a:r>
          </a:p>
          <a:p>
            <a:r>
              <a:rPr lang="fr-FR" sz="2800" dirty="0"/>
              <a:t>La vider d’une certaine quantité</a:t>
            </a:r>
          </a:p>
          <a:p>
            <a:r>
              <a:rPr lang="fr-FR" sz="2800" dirty="0"/>
              <a:t>La vider complètement</a:t>
            </a:r>
          </a:p>
          <a:p>
            <a:r>
              <a:rPr lang="fr-FR" sz="2800" dirty="0"/>
              <a:t>Connaitre sa contenance</a:t>
            </a:r>
          </a:p>
          <a:p>
            <a:r>
              <a:rPr lang="fr-FR" sz="2800" dirty="0"/>
              <a:t>Connaitre sa quantité actuelle</a:t>
            </a:r>
          </a:p>
          <a:p>
            <a:r>
              <a:rPr lang="fr-FR" sz="2800" dirty="0"/>
              <a:t>Attention : la quantité actuelle ne doit pas excéder la contenance, ni devenir négative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d’Invariant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395536" y="1160748"/>
            <a:ext cx="8424936" cy="4968974"/>
          </a:xfrm>
        </p:spPr>
        <p:txBody>
          <a:bodyPr/>
          <a:lstStyle/>
          <a:p>
            <a:r>
              <a:rPr lang="fr-FR" dirty="0"/>
              <a:t>0 &lt;= quantité actuelle &lt;= contenance max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Est une propriété </a:t>
            </a:r>
            <a:r>
              <a:rPr lang="fr-FR" b="1" dirty="0"/>
              <a:t>toujours vraie</a:t>
            </a:r>
            <a:r>
              <a:rPr lang="fr-FR" dirty="0"/>
              <a:t> au cours de </a:t>
            </a:r>
            <a:r>
              <a:rPr lang="fr-FR" b="1" dirty="0"/>
              <a:t>la vie</a:t>
            </a:r>
            <a:r>
              <a:rPr lang="fr-FR" dirty="0"/>
              <a:t> d’une bouteille</a:t>
            </a:r>
          </a:p>
          <a:p>
            <a:endParaRPr lang="fr-FR" dirty="0"/>
          </a:p>
          <a:p>
            <a:r>
              <a:rPr lang="fr-FR" dirty="0"/>
              <a:t>On appelle cela un </a:t>
            </a:r>
            <a:r>
              <a:rPr lang="fr-FR" b="1" dirty="0"/>
              <a:t>Invariant</a:t>
            </a:r>
          </a:p>
          <a:p>
            <a:endParaRPr lang="fr-FR" dirty="0"/>
          </a:p>
          <a:p>
            <a:r>
              <a:rPr lang="fr-FR" dirty="0"/>
              <a:t>Comprendre les invariants et les respecter permet de simplifier la dure vie des développeurs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Modificateurs de visibilité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376772"/>
            <a:ext cx="8229600" cy="4427698"/>
          </a:xfrm>
        </p:spPr>
        <p:txBody>
          <a:bodyPr/>
          <a:lstStyle/>
          <a:p>
            <a:r>
              <a:rPr lang="fr-FR" dirty="0"/>
              <a:t>Les membres peuvent être </a:t>
            </a:r>
            <a:r>
              <a:rPr lang="fr-FR" i="1" dirty="0"/>
              <a:t>public </a:t>
            </a:r>
            <a:r>
              <a:rPr lang="fr-FR" dirty="0"/>
              <a:t>ou</a:t>
            </a:r>
            <a:r>
              <a:rPr lang="fr-FR" i="1" dirty="0"/>
              <a:t> </a:t>
            </a:r>
            <a:r>
              <a:rPr lang="fr-FR" i="1" dirty="0" err="1"/>
              <a:t>private</a:t>
            </a:r>
            <a:endParaRPr lang="fr-FR" i="1" dirty="0"/>
          </a:p>
          <a:p>
            <a:r>
              <a:rPr lang="fr-FR" dirty="0"/>
              <a:t>Un membre privé ne peut être utilisé que par la classe qui le contient</a:t>
            </a:r>
          </a:p>
          <a:p>
            <a:r>
              <a:rPr lang="fr-FR" dirty="0"/>
              <a:t>Un membre publique peut-être utilisé depuis une autre classe</a:t>
            </a:r>
          </a:p>
          <a:p>
            <a:r>
              <a:rPr lang="fr-FR" dirty="0"/>
              <a:t>Le modificateur de visibilité par défaut (en cas d’omission) des membres est </a:t>
            </a:r>
            <a:r>
              <a:rPr lang="fr-FR" i="1" dirty="0" err="1"/>
              <a:t>private</a:t>
            </a:r>
            <a:endParaRPr lang="fr-FR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Bien souvent on a besoin d’implémenter des méthodes de la forme </a:t>
            </a:r>
            <a:r>
              <a:rPr lang="fr-FR" dirty="0" err="1"/>
              <a:t>Get</a:t>
            </a:r>
            <a:r>
              <a:rPr lang="fr-FR" i="1" dirty="0" err="1"/>
              <a:t>X</a:t>
            </a:r>
            <a:r>
              <a:rPr lang="fr-FR" dirty="0"/>
              <a:t> et </a:t>
            </a:r>
            <a:r>
              <a:rPr lang="fr-FR" dirty="0" err="1"/>
              <a:t>Set</a:t>
            </a:r>
            <a:r>
              <a:rPr lang="fr-FR" i="1" dirty="0" err="1"/>
              <a:t>X</a:t>
            </a:r>
            <a:r>
              <a:rPr lang="fr-FR" i="1" dirty="0"/>
              <a:t>:</a:t>
            </a:r>
            <a:br>
              <a:rPr lang="fr-FR" dirty="0"/>
            </a:br>
            <a:endParaRPr lang="fr-FR" dirty="0"/>
          </a:p>
          <a:p>
            <a:pPr>
              <a:buNone/>
            </a:pP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>
              <a:buNone/>
            </a:pP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pPr>
              <a:buNone/>
            </a:pP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/>
              <a:t>Utilisation :</a:t>
            </a:r>
            <a:br>
              <a:rPr lang="fr-FR" dirty="0"/>
            </a:br>
            <a:endParaRPr lang="fr-FR" dirty="0"/>
          </a:p>
          <a:p>
            <a:pPr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user.SetUserName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"Toto"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buNone/>
            </a:pP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user.GetUserName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Propriétés (</a:t>
            </a:r>
            <a:r>
              <a:rPr lang="fr-FR" dirty="0" err="1"/>
              <a:t>Properties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395536" y="1167704"/>
            <a:ext cx="8424936" cy="5214047"/>
          </a:xfrm>
        </p:spPr>
        <p:txBody>
          <a:bodyPr/>
          <a:lstStyle/>
          <a:p>
            <a:r>
              <a:rPr lang="fr-FR" sz="2800" dirty="0"/>
              <a:t>Le C# offre un </a:t>
            </a:r>
            <a:r>
              <a:rPr lang="fr-FR" sz="2800" b="1" dirty="0"/>
              <a:t>sucre syntaxique </a:t>
            </a:r>
            <a:r>
              <a:rPr lang="fr-FR" sz="2800" dirty="0"/>
              <a:t>qui donne l’impression de lire et d’affecter un champ plutôt que d’appeler des méthodes </a:t>
            </a:r>
            <a:r>
              <a:rPr lang="fr-FR" sz="2800" dirty="0" err="1"/>
              <a:t>Get</a:t>
            </a:r>
            <a:r>
              <a:rPr lang="fr-FR" sz="2800" i="1" dirty="0" err="1"/>
              <a:t>X</a:t>
            </a:r>
            <a:r>
              <a:rPr lang="fr-FR" sz="2800" dirty="0"/>
              <a:t> et </a:t>
            </a:r>
            <a:r>
              <a:rPr lang="fr-FR" sz="2800" dirty="0" err="1"/>
              <a:t>Set</a:t>
            </a:r>
            <a:r>
              <a:rPr lang="fr-FR" sz="2800" i="1" dirty="0" err="1"/>
              <a:t>X</a:t>
            </a:r>
            <a:endParaRPr lang="fr-FR" sz="2800" dirty="0"/>
          </a:p>
          <a:p>
            <a:r>
              <a:rPr lang="fr-FR" sz="2800" dirty="0"/>
              <a:t>Par exemple :</a:t>
            </a:r>
            <a:br>
              <a:rPr lang="fr-FR" sz="2800" dirty="0"/>
            </a:b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400" dirty="0"/>
          </a:p>
          <a:p>
            <a:r>
              <a:rPr lang="fr-FR" sz="2800" dirty="0"/>
              <a:t>Utilisation 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2960904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2704573" y="5412641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"Toto"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d’une Propriété (</a:t>
            </a:r>
            <a:r>
              <a:rPr lang="fr-FR" dirty="0" err="1"/>
              <a:t>Property</a:t>
            </a:r>
            <a:r>
              <a:rPr lang="fr-FR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863588" y="2642136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Volume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_volume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_volume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431540" y="1124744"/>
            <a:ext cx="241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Modificateur de visibilité</a:t>
            </a:r>
          </a:p>
        </p:txBody>
      </p:sp>
      <p:cxnSp>
        <p:nvCxnSpPr>
          <p:cNvPr id="9" name="Connecteur droit avec flèche 8"/>
          <p:cNvCxnSpPr/>
          <p:nvPr/>
        </p:nvCxnSpPr>
        <p:spPr bwMode="auto">
          <a:xfrm>
            <a:off x="1511660" y="1955741"/>
            <a:ext cx="0" cy="681171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2753798" y="1124744"/>
            <a:ext cx="1926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Type de</a:t>
            </a:r>
          </a:p>
          <a:p>
            <a:r>
              <a:rPr lang="fr-FR" sz="2400" b="1" dirty="0"/>
              <a:t>la propriété</a:t>
            </a:r>
          </a:p>
        </p:txBody>
      </p:sp>
      <p:cxnSp>
        <p:nvCxnSpPr>
          <p:cNvPr id="14" name="Connecteur droit avec flèche 13"/>
          <p:cNvCxnSpPr/>
          <p:nvPr/>
        </p:nvCxnSpPr>
        <p:spPr bwMode="auto">
          <a:xfrm flipH="1">
            <a:off x="2722576" y="1996969"/>
            <a:ext cx="342037" cy="681171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ZoneTexte 17"/>
          <p:cNvSpPr txBox="1"/>
          <p:nvPr/>
        </p:nvSpPr>
        <p:spPr>
          <a:xfrm>
            <a:off x="5022048" y="1074273"/>
            <a:ext cx="2106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Nom de</a:t>
            </a:r>
          </a:p>
          <a:p>
            <a:r>
              <a:rPr lang="fr-FR" sz="2400" b="1" dirty="0"/>
              <a:t>la propriété</a:t>
            </a:r>
          </a:p>
        </p:txBody>
      </p:sp>
      <p:cxnSp>
        <p:nvCxnSpPr>
          <p:cNvPr id="19" name="Connecteur droit avec flèche 18"/>
          <p:cNvCxnSpPr/>
          <p:nvPr/>
        </p:nvCxnSpPr>
        <p:spPr bwMode="auto">
          <a:xfrm flipH="1">
            <a:off x="4085946" y="1977492"/>
            <a:ext cx="1080120" cy="621727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ZoneTexte 21"/>
          <p:cNvSpPr txBox="1"/>
          <p:nvPr/>
        </p:nvSpPr>
        <p:spPr>
          <a:xfrm>
            <a:off x="6501560" y="33471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Méthode </a:t>
            </a:r>
            <a:r>
              <a:rPr lang="fr-FR" sz="2400" b="1" dirty="0" err="1"/>
              <a:t>get</a:t>
            </a:r>
            <a:endParaRPr lang="fr-FR" sz="2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567579" y="378590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Méthode set</a:t>
            </a:r>
          </a:p>
        </p:txBody>
      </p:sp>
      <p:cxnSp>
        <p:nvCxnSpPr>
          <p:cNvPr id="24" name="Connecteur droit avec flèche 23"/>
          <p:cNvCxnSpPr/>
          <p:nvPr/>
        </p:nvCxnSpPr>
        <p:spPr bwMode="auto">
          <a:xfrm flipH="1">
            <a:off x="5563662" y="3594211"/>
            <a:ext cx="792088" cy="0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 flipH="1" flipV="1">
            <a:off x="5799631" y="4016734"/>
            <a:ext cx="684076" cy="1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ZoneTexte 30"/>
          <p:cNvSpPr txBox="1"/>
          <p:nvPr/>
        </p:nvSpPr>
        <p:spPr>
          <a:xfrm>
            <a:off x="3168693" y="5072951"/>
            <a:ext cx="339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Paramètre implicite</a:t>
            </a:r>
          </a:p>
          <a:p>
            <a:pPr algn="ctr"/>
            <a:r>
              <a:rPr lang="fr-FR" sz="1600" dirty="0">
                <a:highlight>
                  <a:srgbClr val="FFFFFF"/>
                </a:highlight>
              </a:rPr>
              <a:t>(toujours disponible dans un setter)</a:t>
            </a:r>
          </a:p>
        </p:txBody>
      </p:sp>
      <p:cxnSp>
        <p:nvCxnSpPr>
          <p:cNvPr id="32" name="Connecteur droit avec flèche 31"/>
          <p:cNvCxnSpPr/>
          <p:nvPr/>
        </p:nvCxnSpPr>
        <p:spPr bwMode="auto">
          <a:xfrm flipV="1">
            <a:off x="4719510" y="4173198"/>
            <a:ext cx="0" cy="936104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rappel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fr-FR" dirty="0"/>
              <a:t>Un objet a un </a:t>
            </a:r>
            <a:r>
              <a:rPr lang="fr-FR" b="1" dirty="0"/>
              <a:t>Etat (State) </a:t>
            </a:r>
            <a:r>
              <a:rPr lang="fr-FR" dirty="0"/>
              <a:t>et un </a:t>
            </a:r>
            <a:r>
              <a:rPr lang="fr-FR" b="1" dirty="0"/>
              <a:t>Comportement (</a:t>
            </a:r>
            <a:r>
              <a:rPr lang="fr-FR" b="1" dirty="0" err="1"/>
              <a:t>Behavior</a:t>
            </a:r>
            <a:r>
              <a:rPr lang="fr-FR" b="1" dirty="0"/>
              <a:t>)</a:t>
            </a:r>
          </a:p>
          <a:p>
            <a:r>
              <a:rPr lang="fr-FR" dirty="0"/>
              <a:t>On instancie un objet à partir d’un moule que l’on appelle une </a:t>
            </a:r>
            <a:r>
              <a:rPr lang="fr-FR" b="1" dirty="0"/>
              <a:t>Classe</a:t>
            </a:r>
          </a:p>
          <a:p>
            <a:endParaRPr lang="fr-FR" b="1" dirty="0"/>
          </a:p>
          <a:p>
            <a:r>
              <a:rPr lang="fr-FR" dirty="0"/>
              <a:t>Une classe permet </a:t>
            </a:r>
            <a:r>
              <a:rPr lang="fr-FR" b="1" dirty="0"/>
              <a:t>d’encapsuler</a:t>
            </a:r>
            <a:r>
              <a:rPr lang="fr-FR" dirty="0"/>
              <a:t> l’état et </a:t>
            </a:r>
            <a:r>
              <a:rPr lang="fr-FR" b="1" dirty="0"/>
              <a:t>d’exposer</a:t>
            </a:r>
            <a:r>
              <a:rPr lang="fr-FR" dirty="0"/>
              <a:t> des Comportements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 Fondement de la POO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41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395536" y="1232756"/>
            <a:ext cx="8424936" cy="5148995"/>
          </a:xfrm>
        </p:spPr>
        <p:txBody>
          <a:bodyPr/>
          <a:lstStyle/>
          <a:p>
            <a:r>
              <a:rPr lang="fr-FR" sz="2750" dirty="0"/>
              <a:t>Il n’est pas obligatoire d’implémenter les deux méthodes, une seule peut suffire</a:t>
            </a:r>
          </a:p>
          <a:p>
            <a:pPr marL="0" indent="0">
              <a:buNone/>
            </a:pPr>
            <a:endParaRPr lang="fr-FR" sz="2750" dirty="0"/>
          </a:p>
          <a:p>
            <a:endParaRPr lang="fr-FR" sz="2750" dirty="0"/>
          </a:p>
          <a:p>
            <a:endParaRPr lang="fr-FR" sz="2750" dirty="0"/>
          </a:p>
          <a:p>
            <a:r>
              <a:rPr lang="fr-FR" sz="2750" dirty="0"/>
              <a:t>On peut écrire n'importe quoi dans les 2 méthodes, ce sont des méthodes ordinaires</a:t>
            </a:r>
          </a:p>
          <a:p>
            <a:r>
              <a:rPr lang="fr-FR" sz="2750" dirty="0"/>
              <a:t>Il est possible de réduire la visibilité d’une des deux méthodes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3868" y="5063967"/>
            <a:ext cx="48456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Volume</a:t>
            </a: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_volume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_volume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800" dirty="0"/>
          </a:p>
        </p:txBody>
      </p:sp>
      <p:sp>
        <p:nvSpPr>
          <p:cNvPr id="7" name="Rectangle 6"/>
          <p:cNvSpPr/>
          <p:nvPr/>
        </p:nvSpPr>
        <p:spPr>
          <a:xfrm>
            <a:off x="899592" y="2204864"/>
            <a:ext cx="8244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IsAdult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.Now.AddYears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-18 ) &gt;=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Lambda </a:t>
            </a:r>
            <a:r>
              <a:rPr lang="fr-FR" dirty="0" err="1"/>
              <a:t>Properties</a:t>
            </a:r>
            <a:r>
              <a:rPr lang="fr-FR" dirty="0"/>
              <a:t> (C#6)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395536" y="1772393"/>
            <a:ext cx="8424936" cy="5148995"/>
          </a:xfrm>
        </p:spPr>
        <p:txBody>
          <a:bodyPr/>
          <a:lstStyle/>
          <a:p>
            <a:r>
              <a:rPr lang="fr-FR" sz="2750" dirty="0"/>
              <a:t>Avec C#6 (VS2015), au lieu de cela:</a:t>
            </a:r>
          </a:p>
          <a:p>
            <a:pPr marL="0" indent="0">
              <a:buNone/>
            </a:pPr>
            <a:endParaRPr lang="fr-FR" sz="2750" dirty="0"/>
          </a:p>
          <a:p>
            <a:endParaRPr lang="fr-FR" sz="2750" dirty="0"/>
          </a:p>
          <a:p>
            <a:endParaRPr lang="fr-FR" sz="2750" dirty="0"/>
          </a:p>
          <a:p>
            <a:r>
              <a:rPr lang="fr-FR" sz="2750" dirty="0"/>
              <a:t>On peut écrire: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2375592"/>
            <a:ext cx="8532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IsAdult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.Now.AddYears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-18 ) &gt;=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800" dirty="0"/>
          </a:p>
        </p:txBody>
      </p:sp>
      <p:sp>
        <p:nvSpPr>
          <p:cNvPr id="8" name="Rectangle 7"/>
          <p:cNvSpPr/>
          <p:nvPr/>
        </p:nvSpPr>
        <p:spPr>
          <a:xfrm>
            <a:off x="467544" y="4499828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IsAdult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.Now.AddYears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-18 ) &gt;=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3388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 – La bouteille (suite)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484784"/>
            <a:ext cx="8229600" cy="385242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utilisant des Propriétés et non plus des méthodes, on veut pouvoir :</a:t>
            </a:r>
          </a:p>
          <a:p>
            <a:r>
              <a:rPr lang="fr-FR" dirty="0"/>
              <a:t>Connaitre sa contenance</a:t>
            </a:r>
          </a:p>
          <a:p>
            <a:r>
              <a:rPr lang="fr-FR" dirty="0"/>
              <a:t>Connaitre sa quantité actuelle</a:t>
            </a:r>
          </a:p>
          <a:p>
            <a:r>
              <a:rPr lang="fr-FR" dirty="0"/>
              <a:t>Savoir si elle est vide</a:t>
            </a:r>
          </a:p>
          <a:p>
            <a:r>
              <a:rPr lang="fr-FR" dirty="0"/>
              <a:t>Savoir si elle est pleine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Readonly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640960" cy="4968974"/>
          </a:xfrm>
        </p:spPr>
        <p:txBody>
          <a:bodyPr/>
          <a:lstStyle/>
          <a:p>
            <a:r>
              <a:rPr lang="fr-FR" sz="2800" dirty="0"/>
              <a:t>Un type d’invariant récurrent :</a:t>
            </a:r>
          </a:p>
          <a:p>
            <a:pPr marL="400050" lvl="1" indent="0">
              <a:buNone/>
            </a:pPr>
            <a:br>
              <a:rPr lang="fr-FR" sz="2400" dirty="0"/>
            </a:br>
            <a:r>
              <a:rPr lang="fr-FR" sz="2400" dirty="0"/>
              <a:t>« La valeur d’un champ ne doit pas changer une fois l’objet créé »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En C# cet invariant s’exprime via le mot clé : 				</a:t>
            </a:r>
            <a:b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fr-F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sz="2800" dirty="0"/>
          </a:p>
          <a:p>
            <a:r>
              <a:rPr lang="fr-FR" sz="2800" dirty="0"/>
              <a:t>Gain: Sécurité du code (et aussi performances)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 – La bouteille (suite)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629594"/>
            <a:ext cx="8229600" cy="179940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Rendre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fr-FR" dirty="0"/>
              <a:t> le(s) champ(s) qui devrai(en)t l’être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Ambiguïtés variables locales / champs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4751733"/>
          </a:xfrm>
        </p:spPr>
        <p:txBody>
          <a:bodyPr/>
          <a:lstStyle/>
          <a:p>
            <a:r>
              <a:rPr lang="fr-FR" dirty="0"/>
              <a:t>Nous avons utilisé un </a:t>
            </a:r>
            <a:r>
              <a:rPr lang="fr-FR" dirty="0" err="1"/>
              <a:t>underscore</a:t>
            </a:r>
            <a:r>
              <a:rPr lang="fr-FR" dirty="0"/>
              <a:t> pour préfixer nos champs</a:t>
            </a:r>
          </a:p>
          <a:p>
            <a:pPr lvl="1"/>
            <a:r>
              <a:rPr lang="fr-FR" dirty="0"/>
              <a:t>Tout le monde n’applique pas cette convention</a:t>
            </a:r>
          </a:p>
          <a:p>
            <a:r>
              <a:rPr lang="fr-FR" dirty="0"/>
              <a:t>Ré implémentons notre class </a:t>
            </a:r>
            <a:r>
              <a:rPr lang="fr-FR" sz="3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fr-FR" dirty="0"/>
              <a:t> sans cette convention :</a:t>
            </a:r>
          </a:p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771800" y="4246055"/>
            <a:ext cx="33483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Ambiguïtés variables locales / champs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4751733"/>
          </a:xfrm>
        </p:spPr>
        <p:txBody>
          <a:bodyPr/>
          <a:lstStyle/>
          <a:p>
            <a:r>
              <a:rPr lang="fr-FR" dirty="0"/>
              <a:t>Ré implémentons maintenant son constructeur :</a:t>
            </a:r>
          </a:p>
          <a:p>
            <a:endParaRPr lang="fr-FR" dirty="0"/>
          </a:p>
        </p:txBody>
      </p:sp>
      <p:grpSp>
        <p:nvGrpSpPr>
          <p:cNvPr id="6" name="Group 5"/>
          <p:cNvGrpSpPr/>
          <p:nvPr/>
        </p:nvGrpSpPr>
        <p:grpSpPr>
          <a:xfrm>
            <a:off x="611560" y="2168860"/>
            <a:ext cx="8352928" cy="3477875"/>
            <a:chOff x="755576" y="2384884"/>
            <a:chExt cx="8352928" cy="3477875"/>
          </a:xfrm>
        </p:grpSpPr>
        <p:sp>
          <p:nvSpPr>
            <p:cNvPr id="8" name="Rectangle 7"/>
            <p:cNvSpPr/>
            <p:nvPr/>
          </p:nvSpPr>
          <p:spPr>
            <a:xfrm>
              <a:off x="755576" y="2384884"/>
              <a:ext cx="7308812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public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class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/>
                </a:rPr>
                <a:t>User</a:t>
              </a:r>
              <a:endPara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endParaRP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{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userName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;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;</a:t>
              </a:r>
            </a:p>
            <a:p>
              <a:endPara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endParaRP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public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User(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userName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, </a:t>
              </a:r>
              <a:r>
                <a:rPr lang="fr-FR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)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{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   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userName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=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userName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;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   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= </a:t>
              </a:r>
              <a:r>
                <a:rPr lang="fr-FR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password</a:t>
              </a:r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;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  }</a:t>
              </a:r>
            </a:p>
            <a:p>
              <a:r>
                <a:rPr lang="fr-FR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}</a:t>
              </a:r>
              <a:endParaRPr lang="fr-FR" sz="2000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71700" y="4545124"/>
              <a:ext cx="2952328" cy="72008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724128" y="4653136"/>
              <a:ext cx="3384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FF0000"/>
                  </a:solidFill>
                </a:rPr>
                <a:t>De quoi parle-t-on ici ?</a:t>
              </a:r>
            </a:p>
          </p:txBody>
        </p:sp>
        <p:cxnSp>
          <p:nvCxnSpPr>
            <p:cNvPr id="12" name="Connecteur droit avec flèche 11"/>
            <p:cNvCxnSpPr/>
            <p:nvPr/>
          </p:nvCxnSpPr>
          <p:spPr bwMode="auto">
            <a:xfrm flipH="1">
              <a:off x="4896036" y="4905164"/>
              <a:ext cx="864096" cy="0"/>
            </a:xfrm>
            <a:prstGeom prst="straightConnector1">
              <a:avLst/>
            </a:prstGeom>
            <a:noFill/>
            <a:ln w="857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Ambiguïtés variables locales / champs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4751733"/>
          </a:xfrm>
        </p:spPr>
        <p:txBody>
          <a:bodyPr/>
          <a:lstStyle/>
          <a:p>
            <a:r>
              <a:rPr lang="fr-FR" sz="2800" dirty="0"/>
              <a:t>Pour préciser que l’on parle d’un champ et non d’une variable locale (ou d’un paramètre), on peut utiliser le mot clé </a:t>
            </a: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endParaRPr lang="fr-FR" sz="2800" dirty="0"/>
          </a:p>
          <a:p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863588" y="2708920"/>
            <a:ext cx="79568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User(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.userName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.password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 clé </a:t>
            </a:r>
            <a:r>
              <a:rPr lang="fr-FR" sz="4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4751733"/>
          </a:xfrm>
        </p:spPr>
        <p:txBody>
          <a:bodyPr/>
          <a:lstStyle/>
          <a:p>
            <a:r>
              <a:rPr lang="fr-FR" sz="2800" dirty="0"/>
              <a:t>Plus généralement, le mot clé </a:t>
            </a: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800" dirty="0"/>
              <a:t>permet de désigner l’instance courante</a:t>
            </a:r>
          </a:p>
          <a:p>
            <a:endParaRPr lang="fr-FR" sz="2800" dirty="0"/>
          </a:p>
          <a:p>
            <a:r>
              <a:rPr lang="fr-FR" sz="2800" dirty="0"/>
              <a:t>A moins qu’il y ait une ambiguïté il est facultatif</a:t>
            </a:r>
          </a:p>
          <a:p>
            <a:endParaRPr lang="fr-FR" sz="2800" dirty="0"/>
          </a:p>
          <a:p>
            <a:r>
              <a:rPr lang="fr-FR" sz="2800" dirty="0"/>
              <a:t>On peut l’utiliser devant :</a:t>
            </a:r>
          </a:p>
          <a:p>
            <a:pPr lvl="1"/>
            <a:r>
              <a:rPr lang="fr-FR" sz="2400" dirty="0"/>
              <a:t>Un champ</a:t>
            </a:r>
          </a:p>
          <a:p>
            <a:pPr lvl="1"/>
            <a:r>
              <a:rPr lang="fr-FR" sz="2400" dirty="0"/>
              <a:t>Une méthode</a:t>
            </a:r>
          </a:p>
          <a:p>
            <a:pPr lvl="1"/>
            <a:r>
              <a:rPr lang="fr-FR" sz="2400" dirty="0"/>
              <a:t>Une propriété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Quand il n’y a pas de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dirty="0"/>
              <a:t>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5255789"/>
          </a:xfrm>
        </p:spPr>
        <p:txBody>
          <a:bodyPr/>
          <a:lstStyle/>
          <a:p>
            <a:r>
              <a:rPr lang="fr-FR" sz="2400" dirty="0"/>
              <a:t>Jusqu’à maintenant la plupart des champs, méthodes et propriétés implémentées étaient liés à une instance particulière qu’il fallait préciser.</a:t>
            </a:r>
          </a:p>
          <a:p>
            <a:pPr>
              <a:buNone/>
            </a:pP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 =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user.PasswordMatch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fr-FR" sz="2400" dirty="0"/>
          </a:p>
          <a:p>
            <a:pPr>
              <a:spcBef>
                <a:spcPts val="1200"/>
              </a:spcBef>
            </a:pPr>
            <a:r>
              <a:rPr lang="fr-FR" sz="2400" dirty="0"/>
              <a:t>Nous avons cependant implémenté et utilisé des méthodes et des propriétés qui n’étaient liées à aucune instance. </a:t>
            </a:r>
            <a:r>
              <a:rPr lang="fr-FR" sz="2400" b="1" dirty="0"/>
              <a:t>Voyez vous lesquelles ?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3788" y="2365834"/>
            <a:ext cx="792088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563" y="4111473"/>
            <a:ext cx="7866874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fr-FR" sz="2400" dirty="0">
                <a:latin typeface="+mn-lt"/>
                <a:cs typeface="+mn-cs"/>
              </a:rPr>
              <a:t>Nous avons utilisé :</a:t>
            </a:r>
          </a:p>
          <a:p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r-F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 !!!"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r-F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fr-FR" sz="2400" dirty="0">
                <a:latin typeface="+mn-lt"/>
                <a:cs typeface="+mn-cs"/>
              </a:rPr>
              <a:t>Nous avons implémenté :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implémenter une Classe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En décrivant la représentation de l’état des objets</a:t>
            </a:r>
          </a:p>
          <a:p>
            <a:pPr lvl="1"/>
            <a:r>
              <a:rPr lang="fr-FR" dirty="0"/>
              <a:t>A l’aide de champs (</a:t>
            </a:r>
            <a:r>
              <a:rPr lang="fr-FR" b="1" dirty="0"/>
              <a:t>Fields</a:t>
            </a:r>
            <a:r>
              <a:rPr lang="fr-FR" dirty="0"/>
              <a:t>)</a:t>
            </a:r>
          </a:p>
          <a:p>
            <a:r>
              <a:rPr lang="fr-FR" dirty="0"/>
              <a:t>En décrivant le comportement des objets à l’aide d’algorithmes exposés par:</a:t>
            </a:r>
          </a:p>
          <a:p>
            <a:pPr lvl="1"/>
            <a:r>
              <a:rPr lang="fr-FR" dirty="0"/>
              <a:t>Des </a:t>
            </a:r>
            <a:r>
              <a:rPr lang="fr-FR" b="1" dirty="0"/>
              <a:t>Méthodes</a:t>
            </a:r>
          </a:p>
          <a:p>
            <a:pPr lvl="1"/>
            <a:r>
              <a:rPr lang="fr-FR" dirty="0"/>
              <a:t>Des </a:t>
            </a:r>
            <a:r>
              <a:rPr lang="fr-FR" b="1" dirty="0"/>
              <a:t>Propriétés</a:t>
            </a:r>
          </a:p>
          <a:p>
            <a:pPr lvl="1"/>
            <a:r>
              <a:rPr lang="fr-FR" dirty="0"/>
              <a:t>Des </a:t>
            </a:r>
            <a:r>
              <a:rPr lang="fr-FR" b="1" dirty="0"/>
              <a:t>Evénements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Membres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399276" cy="5118100"/>
          </a:xfrm>
        </p:spPr>
        <p:txBody>
          <a:bodyPr/>
          <a:lstStyle/>
          <a:p>
            <a:r>
              <a:rPr lang="fr-FR" dirty="0"/>
              <a:t>Un membre qui n’est lié à aucune instance particulière d’une classe est </a:t>
            </a:r>
            <a:r>
              <a:rPr lang="fr-FR" b="1" dirty="0"/>
              <a:t>Statique</a:t>
            </a:r>
          </a:p>
          <a:p>
            <a:r>
              <a:rPr lang="fr-FR" dirty="0"/>
              <a:t>Le mot clé à utiliser est … </a:t>
            </a:r>
            <a:r>
              <a:rPr lang="fr-FR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endParaRPr lang="fr-FR" sz="3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fr-FR" sz="3200" dirty="0">
              <a:highlight>
                <a:srgbClr val="FFFFFF"/>
              </a:highlight>
            </a:endParaRPr>
          </a:p>
          <a:p>
            <a:r>
              <a:rPr lang="fr-FR" sz="3200" dirty="0">
                <a:highlight>
                  <a:srgbClr val="FFFFFF"/>
                </a:highlight>
              </a:rPr>
              <a:t>A quoi ça sert ?</a:t>
            </a:r>
          </a:p>
          <a:p>
            <a:pPr lvl="1"/>
            <a:r>
              <a:rPr lang="fr-FR" dirty="0">
                <a:highlight>
                  <a:srgbClr val="FFFFFF"/>
                </a:highlight>
              </a:rPr>
              <a:t>A exposer des fonctions « globales », dont le comportement ne dépend que de ses paramètres et non de l’état d’un objet en particulier.</a:t>
            </a:r>
          </a:p>
          <a:p>
            <a:pPr lvl="1"/>
            <a:r>
              <a:rPr lang="fr-FR" dirty="0">
                <a:highlight>
                  <a:srgbClr val="FFFFFF"/>
                </a:highlight>
              </a:rPr>
              <a:t>A exposer des états du système lui-même.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 – La bouteille (suite)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On aimerait connaître le nombre total de bouteilles qui ont été créées depuis le début du programme…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the </a:t>
            </a:r>
            <a:r>
              <a:rPr lang="fr-FR" dirty="0" err="1"/>
              <a:t>difference</a:t>
            </a:r>
            <a:r>
              <a:rPr lang="fr-FR" dirty="0"/>
              <a:t> 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512" y="2149696"/>
            <a:ext cx="4824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3995936" y="2149696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u.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180020" y="4489956"/>
            <a:ext cx="3815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 =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user.PwdMatch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4031940" y="448995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.PwdMatch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user,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sz="14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923928" y="1664804"/>
            <a:ext cx="0" cy="3960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47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Il n’y a pas VRAIMENT de différences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2800" dirty="0"/>
              <a:t>L’enjeu est sur l’appel, l’utilisation, des deux méthodes</a:t>
            </a:r>
          </a:p>
          <a:p>
            <a:r>
              <a:rPr lang="fr-FR" sz="2800" dirty="0"/>
              <a:t>Techniquement, le code sous-jacent est le même</a:t>
            </a:r>
          </a:p>
          <a:p>
            <a:endParaRPr lang="fr-FR" sz="2800" dirty="0"/>
          </a:p>
          <a:p>
            <a:r>
              <a:rPr lang="fr-FR" sz="2800" dirty="0"/>
              <a:t>On peut même rapprocher encore les deux codes</a:t>
            </a:r>
          </a:p>
          <a:p>
            <a:pPr lvl="1"/>
            <a:r>
              <a:rPr lang="fr-FR" sz="2400" dirty="0"/>
              <a:t>En C#, il est possible d’utiliser @ pour nommer des variables comme des mots-clés du langage:</a:t>
            </a:r>
            <a:br>
              <a:rPr lang="fr-FR" sz="2400" dirty="0"/>
            </a:b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@if =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 string..."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400" dirty="0"/>
          </a:p>
          <a:p>
            <a:pPr lvl="1"/>
            <a:r>
              <a:rPr lang="fr-FR" sz="2400" dirty="0"/>
              <a:t>On peut appliquer cela au paramètre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700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the </a:t>
            </a:r>
            <a:r>
              <a:rPr lang="fr-FR" dirty="0" err="1"/>
              <a:t>difference</a:t>
            </a:r>
            <a:r>
              <a:rPr lang="fr-FR" dirty="0"/>
              <a:t> (bis) 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500" y="2149696"/>
            <a:ext cx="381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)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==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3815916" y="2149696"/>
            <a:ext cx="5652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@this,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)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== @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72008" y="4489956"/>
            <a:ext cx="3815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 =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user.PwdMatch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3851920" y="448995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.PwdMatch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user,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sz="14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779912" y="1664804"/>
            <a:ext cx="0" cy="3960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47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! Connaissance fondamentale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4931753"/>
          </a:xfrm>
        </p:spPr>
        <p:txBody>
          <a:bodyPr/>
          <a:lstStyle/>
          <a:p>
            <a:pPr marL="0" indent="0" algn="ctr">
              <a:buNone/>
            </a:pPr>
            <a:r>
              <a:rPr lang="fr-FR" sz="6000" dirty="0"/>
              <a:t>Une méthode d’instance n’est qu’une méthode statique avec un (premier) paramètre </a:t>
            </a:r>
            <a:r>
              <a:rPr lang="fr-FR" sz="6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6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6000" dirty="0"/>
              <a:t>implicite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de l’état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A l’aide de </a:t>
            </a:r>
            <a:r>
              <a:rPr lang="fr-FR" b="1" dirty="0"/>
              <a:t>Champs (Fields)</a:t>
            </a:r>
            <a:endParaRPr lang="fr-FR" dirty="0"/>
          </a:p>
          <a:p>
            <a:r>
              <a:rPr lang="fr-FR" dirty="0"/>
              <a:t>On en a déjà rencontrés :</a:t>
            </a:r>
          </a:p>
        </p:txBody>
      </p:sp>
      <p:sp>
        <p:nvSpPr>
          <p:cNvPr id="9" name="Rectangle avec flèche vers la gauche 8"/>
          <p:cNvSpPr/>
          <p:nvPr/>
        </p:nvSpPr>
        <p:spPr bwMode="auto">
          <a:xfrm>
            <a:off x="3923928" y="3645024"/>
            <a:ext cx="4104456" cy="39604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3964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2 Champs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9592" y="2938296"/>
            <a:ext cx="6984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_userName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SetPassword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//...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11" name="Accolade fermante 10"/>
          <p:cNvSpPr/>
          <p:nvPr/>
        </p:nvSpPr>
        <p:spPr bwMode="auto">
          <a:xfrm>
            <a:off x="3707904" y="3609020"/>
            <a:ext cx="180020" cy="468052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Définition </a:t>
            </a:r>
            <a:r>
              <a:rPr lang="fr-FR" dirty="0"/>
              <a:t>d’un champ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5766" y="2168860"/>
            <a:ext cx="4212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3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fr-FR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3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3573016"/>
            <a:ext cx="279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Type du champ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82036" y="4797152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Nom du champ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64448" y="360902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Point virgule !</a:t>
            </a:r>
          </a:p>
        </p:txBody>
      </p:sp>
      <p:cxnSp>
        <p:nvCxnSpPr>
          <p:cNvPr id="11" name="Connecteur droit avec flèche 10"/>
          <p:cNvCxnSpPr>
            <a:stCxn id="7" idx="0"/>
          </p:cNvCxnSpPr>
          <p:nvPr/>
        </p:nvCxnSpPr>
        <p:spPr bwMode="auto">
          <a:xfrm flipV="1">
            <a:off x="1648986" y="2852936"/>
            <a:ext cx="1338838" cy="720080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>
            <a:stCxn id="8" idx="0"/>
          </p:cNvCxnSpPr>
          <p:nvPr/>
        </p:nvCxnSpPr>
        <p:spPr bwMode="auto">
          <a:xfrm flipV="1">
            <a:off x="4572000" y="2780928"/>
            <a:ext cx="0" cy="2016224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>
            <a:stCxn id="9" idx="0"/>
          </p:cNvCxnSpPr>
          <p:nvPr/>
        </p:nvCxnSpPr>
        <p:spPr bwMode="auto">
          <a:xfrm flipH="1" flipV="1">
            <a:off x="6588224" y="2852936"/>
            <a:ext cx="1266000" cy="756084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 initiale des champs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Quelle est la valeur des champs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dirty="0"/>
              <a:t> et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/>
              <a:t>quand un objet de type </a:t>
            </a:r>
            <a:r>
              <a:rPr lang="fr-FR" kern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 panose="020B0604020202020204" pitchFamily="34" charset="0"/>
              </a:rPr>
              <a:t>User</a:t>
            </a:r>
            <a:r>
              <a:rPr lang="fr-FR" dirty="0"/>
              <a:t> est instancié (via </a:t>
            </a:r>
            <a:r>
              <a:rPr lang="fr-FR" sz="3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panose="020B0604020202020204" pitchFamily="34" charset="0"/>
              </a:rPr>
              <a:t>new</a:t>
            </a:r>
            <a:r>
              <a:rPr lang="fr-FR" dirty="0"/>
              <a:t>) 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Les valeurs des champs sont mis automatiquement (et systématiquement) à « 0 »: la zone mémoire est remplie de 0 binaire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code du (ou des constructeurs) peuvent changer ces valeurs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Arial" panose="020B0604020202020204" pitchFamily="34" charset="0"/>
              </a:rPr>
              <a:t>default</a:t>
            </a:r>
            <a:r>
              <a:rPr lang="fr-FR" sz="5400" dirty="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+mn-ea"/>
                <a:cs typeface="Arial" panose="020B0604020202020204" pitchFamily="34" charset="0"/>
              </a:rPr>
              <a:t>(</a:t>
            </a:r>
            <a:r>
              <a:rPr lang="fr-FR" sz="4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+mn-ea"/>
                <a:cs typeface="Arial" panose="020B0604020202020204" pitchFamily="34" charset="0"/>
              </a:rPr>
              <a:t>Type</a:t>
            </a:r>
            <a:r>
              <a:rPr lang="fr-FR" sz="5400" dirty="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+mn-ea"/>
                <a:cs typeface="Arial" panose="020B0604020202020204" pitchFamily="34" charset="0"/>
              </a:rPr>
              <a:t>)</a:t>
            </a:r>
            <a:endParaRPr lang="en-US" sz="5400" dirty="0">
              <a:solidFill>
                <a:srgbClr val="002060"/>
              </a:solidFill>
              <a:highlight>
                <a:srgbClr val="FFFFFF"/>
              </a:highlight>
              <a:latin typeface="Consolas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</p:nvPr>
        </p:nvGraphicFramePr>
        <p:xfrm>
          <a:off x="215516" y="1100348"/>
          <a:ext cx="8748464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  <a:r>
                        <a:rPr lang="fr-FR" baseline="0" dirty="0"/>
                        <a:t> par défaut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en mémoire (octet)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2B91AF"/>
                          </a:solidFill>
                        </a:rPr>
                        <a:t>Boolean</a:t>
                      </a:r>
                      <a:endParaRPr lang="fr-FR" dirty="0">
                        <a:solidFill>
                          <a:srgbClr val="2B91A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0000CC"/>
                          </a:solidFill>
                        </a:rPr>
                        <a:t>bool</a:t>
                      </a:r>
                      <a:endParaRPr lang="fr-FR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fr-FR" sz="1800" kern="1200" dirty="0">
                        <a:solidFill>
                          <a:srgbClr val="2B91A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fr-FR" sz="180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SByte</a:t>
                      </a:r>
                      <a:endParaRPr lang="fr-FR" sz="1800" kern="1200" dirty="0">
                        <a:solidFill>
                          <a:srgbClr val="2B91A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00CC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fr-FR" sz="180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2B91AF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Types références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fr-FR" sz="180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sur</a:t>
                      </a:r>
                      <a:r>
                        <a:rPr lang="fr-FR" baseline="0" dirty="0"/>
                        <a:t> plateforme 32 bits, 8 sur plateforme 64 bits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78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d’un constructeur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558" y="3146192"/>
            <a:ext cx="82629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User(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79512" y="1196752"/>
            <a:ext cx="27723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Modificateur de visibilité</a:t>
            </a:r>
          </a:p>
          <a:p>
            <a:r>
              <a:rPr lang="fr-FR" sz="2000" dirty="0"/>
              <a:t>(On y reviendra)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75856" y="1232756"/>
            <a:ext cx="1548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Nom de</a:t>
            </a:r>
          </a:p>
          <a:p>
            <a:r>
              <a:rPr lang="fr-FR" sz="2400" b="1" dirty="0"/>
              <a:t>la classe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6516216" y="137677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Paramètre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951820" y="5523619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Instructions qui affectent les paramètres aux champs.</a:t>
            </a:r>
            <a:endParaRPr lang="fr-FR" sz="2000" dirty="0"/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1295636" y="2276872"/>
            <a:ext cx="0" cy="936104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>
            <a:stCxn id="8" idx="2"/>
          </p:cNvCxnSpPr>
          <p:nvPr/>
        </p:nvCxnSpPr>
        <p:spPr bwMode="auto">
          <a:xfrm flipH="1">
            <a:off x="2195736" y="2063753"/>
            <a:ext cx="1854206" cy="1185227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Connecteur droit avec flèche 15"/>
          <p:cNvCxnSpPr>
            <a:stCxn id="9" idx="2"/>
          </p:cNvCxnSpPr>
          <p:nvPr/>
        </p:nvCxnSpPr>
        <p:spPr bwMode="auto">
          <a:xfrm flipH="1">
            <a:off x="5436096" y="1838437"/>
            <a:ext cx="2124236" cy="1374539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Connecteur droit avec flèche 19"/>
          <p:cNvCxnSpPr>
            <a:stCxn id="10" idx="0"/>
          </p:cNvCxnSpPr>
          <p:nvPr/>
        </p:nvCxnSpPr>
        <p:spPr bwMode="auto">
          <a:xfrm flipH="1" flipV="1">
            <a:off x="3995936" y="4725145"/>
            <a:ext cx="1134126" cy="798474"/>
          </a:xfrm>
          <a:prstGeom prst="straightConnector1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La bouteille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On veut implémenter une classe bouteille</a:t>
            </a:r>
          </a:p>
          <a:p>
            <a:r>
              <a:rPr lang="fr-FR" dirty="0"/>
              <a:t>Une bouteille a une capacité maximale</a:t>
            </a:r>
          </a:p>
          <a:p>
            <a:r>
              <a:rPr lang="fr-FR" dirty="0"/>
              <a:t>Une bouteille a une contenance réelle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49464" y="3753036"/>
            <a:ext cx="317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A vos claviers !</a:t>
            </a:r>
            <a:endParaRPr lang="fr-FR"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18963</TotalTime>
  <Words>1597</Words>
  <Application>Microsoft Office PowerPoint</Application>
  <PresentationFormat>On-screen Show (4:3)</PresentationFormat>
  <Paragraphs>388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Courier New</vt:lpstr>
      <vt:lpstr>Trebuchet MS</vt:lpstr>
      <vt:lpstr>Wingdings</vt:lpstr>
      <vt:lpstr>Standard</vt:lpstr>
      <vt:lpstr>La Classe…</vt:lpstr>
      <vt:lpstr>Petit rappel</vt:lpstr>
      <vt:lpstr>Comment implémenter une Classe ?</vt:lpstr>
      <vt:lpstr>Représentation de l’état</vt:lpstr>
      <vt:lpstr>Définition d’un champ</vt:lpstr>
      <vt:lpstr>Valeur initiale des champs</vt:lpstr>
      <vt:lpstr>default(Type)</vt:lpstr>
      <vt:lpstr>Définition d’un constructeur</vt:lpstr>
      <vt:lpstr>Exercice – La bouteille</vt:lpstr>
      <vt:lpstr>Implémentation du comportement</vt:lpstr>
      <vt:lpstr>Définition d’une méthode</vt:lpstr>
      <vt:lpstr>Une Méthode est une Fonction</vt:lpstr>
      <vt:lpstr>Définition d’une méthode</vt:lpstr>
      <vt:lpstr>Exercice – La bouteille (suite)</vt:lpstr>
      <vt:lpstr>Notion d’Invariant</vt:lpstr>
      <vt:lpstr>Modificateurs de visibilité</vt:lpstr>
      <vt:lpstr>Getter et Setter</vt:lpstr>
      <vt:lpstr>Les Propriétés (Properties)</vt:lpstr>
      <vt:lpstr>Définition d’une Propriété (Property)</vt:lpstr>
      <vt:lpstr>Properties</vt:lpstr>
      <vt:lpstr>Lambda Properties (C#6)</vt:lpstr>
      <vt:lpstr>Exercice – La bouteille (suite)</vt:lpstr>
      <vt:lpstr>Readonly</vt:lpstr>
      <vt:lpstr>Exercice – La bouteille (suite)</vt:lpstr>
      <vt:lpstr>Ambiguïtés variables locales / champs</vt:lpstr>
      <vt:lpstr>Ambiguïtés variables locales / champs</vt:lpstr>
      <vt:lpstr>Ambiguïtés variables locales / champs</vt:lpstr>
      <vt:lpstr>Mot clé this</vt:lpstr>
      <vt:lpstr>Quand il n’y a pas de this…</vt:lpstr>
      <vt:lpstr>Membres statiques</vt:lpstr>
      <vt:lpstr>Exercice – La bouteille (suite)</vt:lpstr>
      <vt:lpstr>What’s the difference ?</vt:lpstr>
      <vt:lpstr>Il n’y a pas VRAIMENT de différences</vt:lpstr>
      <vt:lpstr>What’s the difference (bis) ?</vt:lpstr>
      <vt:lpstr>! Connaissance fondamentale !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Serveurs d'applications</dc:title>
  <dc:subject/>
  <dc:creator>Olivier Spinelli</dc:creator>
  <cp:lastModifiedBy>Olivier Spinelli</cp:lastModifiedBy>
  <cp:revision>288</cp:revision>
  <cp:lastPrinted>1601-01-01T00:00:00Z</cp:lastPrinted>
  <dcterms:created xsi:type="dcterms:W3CDTF">2003-05-09T13:35:01Z</dcterms:created>
  <dcterms:modified xsi:type="dcterms:W3CDTF">2017-09-20T15:08:57Z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