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4"/>
  </p:notesMasterIdLst>
  <p:handoutMasterIdLst>
    <p:handoutMasterId r:id="rId15"/>
  </p:handout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</p:sldIdLst>
  <p:sldSz cx="9144000" cy="6858000" type="screen4x3"/>
  <p:notesSz cx="10063163" cy="68738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5">
          <p15:clr>
            <a:srgbClr val="A4A3A4"/>
          </p15:clr>
        </p15:guide>
        <p15:guide id="2" pos="3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66FF33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87079" autoAdjust="0"/>
  </p:normalViewPr>
  <p:slideViewPr>
    <p:cSldViewPr>
      <p:cViewPr varScale="1">
        <p:scale>
          <a:sx n="88" d="100"/>
          <a:sy n="88" d="100"/>
        </p:scale>
        <p:origin x="10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253" y="-67"/>
      </p:cViewPr>
      <p:guideLst>
        <p:guide orient="horz" pos="2165"/>
        <p:guide pos="317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00713" y="0"/>
            <a:ext cx="43608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2780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/>
            </a:lvl1pPr>
          </a:lstStyle>
          <a:p>
            <a:pPr>
              <a:defRPr/>
            </a:pPr>
            <a:fld id="{38F135ED-1A3A-481C-BAD6-693C53CEBB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635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0713" y="0"/>
            <a:ext cx="43608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5350" cy="2576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6475" y="3265488"/>
            <a:ext cx="8050213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2780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0713" y="6527800"/>
            <a:ext cx="436086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77" tIns="48388" rIns="96777" bIns="48388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 smtClean="0"/>
            </a:lvl1pPr>
          </a:lstStyle>
          <a:p>
            <a:pPr>
              <a:defRPr/>
            </a:pPr>
            <a:fld id="{A90167A9-26DA-4B3E-860A-16D5741D7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309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57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579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4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Conventions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Pourquoi, </a:t>
            </a:r>
            <a:r>
              <a:rPr lang="fr-FR" dirty="0" smtClean="0"/>
              <a:t>Quoi, Comment.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9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ITI / </a:t>
            </a:r>
            <a:r>
              <a:rPr lang="fr-FR" dirty="0" err="1"/>
              <a:t>CryptIT</a:t>
            </a:r>
            <a:r>
              <a:rPr lang="fr-FR" dirty="0"/>
              <a:t> / </a:t>
            </a:r>
            <a:r>
              <a:rPr lang="fr-FR" dirty="0" err="1"/>
              <a:t>CryptIT</a:t>
            </a:r>
            <a:endParaRPr lang="fr-FR" dirty="0"/>
          </a:p>
          <a:p>
            <a:endParaRPr lang="fr-FR" dirty="0"/>
          </a:p>
          <a:p>
            <a:r>
              <a:rPr lang="fr-FR" sz="2400" dirty="0"/>
              <a:t>CryptIT.exe</a:t>
            </a:r>
          </a:p>
          <a:p>
            <a:pPr lvl="1"/>
            <a:r>
              <a:rPr lang="fr-FR" sz="2000" dirty="0"/>
              <a:t>Application (Windows </a:t>
            </a:r>
            <a:r>
              <a:rPr lang="fr-FR" sz="2000" dirty="0" err="1"/>
              <a:t>Forms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Namespace</a:t>
            </a:r>
            <a:r>
              <a:rPr lang="fr-FR" sz="2000" dirty="0"/>
              <a:t> par défaut: </a:t>
            </a:r>
            <a:r>
              <a:rPr lang="fr-FR" sz="2000" dirty="0" err="1"/>
              <a:t>ITI.CryptIT</a:t>
            </a:r>
            <a:endParaRPr lang="fr-FR" sz="2000" dirty="0"/>
          </a:p>
          <a:p>
            <a:r>
              <a:rPr lang="fr-FR" sz="2400" dirty="0"/>
              <a:t>ITI.CryptIT.dll</a:t>
            </a:r>
          </a:p>
          <a:p>
            <a:pPr lvl="1"/>
            <a:r>
              <a:rPr lang="fr-FR" sz="2000" dirty="0"/>
              <a:t>Code métier. Contient les objets de chiffrement/déchiffrement.</a:t>
            </a:r>
          </a:p>
          <a:p>
            <a:pPr lvl="1"/>
            <a:r>
              <a:rPr lang="fr-FR" sz="2000" dirty="0" err="1"/>
              <a:t>Namespace</a:t>
            </a:r>
            <a:r>
              <a:rPr lang="fr-FR" sz="2000" dirty="0"/>
              <a:t> par défaut: </a:t>
            </a:r>
            <a:r>
              <a:rPr lang="fr-FR" sz="2000" dirty="0" err="1"/>
              <a:t>ITI.CryptIT</a:t>
            </a:r>
            <a:endParaRPr lang="fr-FR" sz="2000" dirty="0"/>
          </a:p>
          <a:p>
            <a:r>
              <a:rPr lang="fr-FR" sz="2400" dirty="0"/>
              <a:t>ITI.CryptIT.Tests.dll</a:t>
            </a:r>
          </a:p>
          <a:p>
            <a:pPr lvl="1"/>
            <a:r>
              <a:rPr lang="fr-FR" sz="2000" dirty="0"/>
              <a:t>Tests unitaires et d’intégration.</a:t>
            </a:r>
          </a:p>
          <a:p>
            <a:pPr lvl="1"/>
            <a:r>
              <a:rPr lang="fr-FR" sz="2000" dirty="0" err="1"/>
              <a:t>Namespace</a:t>
            </a:r>
            <a:r>
              <a:rPr lang="fr-FR" sz="2000" dirty="0"/>
              <a:t> par défaut: </a:t>
            </a:r>
            <a:r>
              <a:rPr lang="fr-FR" sz="2000" dirty="0" err="1"/>
              <a:t>ITI.CryptIT.Tests</a:t>
            </a:r>
            <a:endParaRPr lang="fr-FR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25538"/>
            <a:ext cx="3543552" cy="14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d’une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La structure physique doit être la même que la structure logique</a:t>
            </a:r>
          </a:p>
          <a:p>
            <a:r>
              <a:rPr lang="fr-FR" dirty="0"/>
              <a:t>Exemple</a:t>
            </a:r>
            <a:r>
              <a:rPr lang="fr-FR" dirty="0" smtClean="0"/>
              <a:t>:</a:t>
            </a:r>
            <a:br>
              <a:rPr lang="fr-FR" dirty="0" smtClean="0"/>
            </a:br>
            <a:endParaRPr lang="fr-FR" dirty="0"/>
          </a:p>
          <a:p>
            <a:pPr marL="17462" indent="0">
              <a:buNone/>
            </a:pPr>
            <a:r>
              <a:rPr lang="fr-FR" sz="2000" dirty="0"/>
              <a:t>/</a:t>
            </a:r>
            <a:r>
              <a:rPr lang="fr-FR" sz="2000" dirty="0" err="1"/>
              <a:t>CryptIT</a:t>
            </a:r>
            <a:r>
              <a:rPr lang="fr-FR" sz="2000" dirty="0"/>
              <a:t> 			</a:t>
            </a:r>
            <a:r>
              <a:rPr lang="fr-FR" sz="1800" i="1" dirty="0">
                <a:sym typeface="Wingdings" panose="05000000000000000000" pitchFamily="2" charset="2"/>
              </a:rPr>
              <a:t> </a:t>
            </a:r>
            <a:r>
              <a:rPr lang="fr-FR" sz="1800" i="1" dirty="0"/>
              <a:t>Répertoire de la Solution</a:t>
            </a:r>
            <a:endParaRPr lang="fr-FR" sz="2000" i="1" dirty="0"/>
          </a:p>
          <a:p>
            <a:pPr marL="319087" lvl="1" indent="0">
              <a:buNone/>
            </a:pPr>
            <a:r>
              <a:rPr lang="fr-FR" sz="1800" dirty="0"/>
              <a:t>CryptIT.sln				</a:t>
            </a:r>
            <a:r>
              <a:rPr lang="fr-FR" sz="1800" i="1" dirty="0">
                <a:sym typeface="Wingdings" panose="05000000000000000000" pitchFamily="2" charset="2"/>
              </a:rPr>
              <a:t> </a:t>
            </a:r>
            <a:r>
              <a:rPr lang="fr-FR" sz="1800" i="1" dirty="0"/>
              <a:t>Fichier solution</a:t>
            </a:r>
          </a:p>
          <a:p>
            <a:pPr marL="319087" lvl="1" indent="0">
              <a:buNone/>
            </a:pPr>
            <a:r>
              <a:rPr lang="fr-FR" sz="1800" dirty="0"/>
              <a:t>/</a:t>
            </a:r>
            <a:r>
              <a:rPr lang="fr-FR" sz="1800" dirty="0" err="1"/>
              <a:t>CryptIT</a:t>
            </a:r>
            <a:r>
              <a:rPr lang="fr-FR" sz="1800" dirty="0"/>
              <a:t> 			</a:t>
            </a:r>
            <a:r>
              <a:rPr lang="fr-FR" sz="1800" i="1" dirty="0">
                <a:sym typeface="Wingdings" panose="05000000000000000000" pitchFamily="2" charset="2"/>
              </a:rPr>
              <a:t> </a:t>
            </a:r>
            <a:r>
              <a:rPr lang="fr-FR" sz="1800" i="1" dirty="0"/>
              <a:t>Répertoire de l’application</a:t>
            </a:r>
          </a:p>
          <a:p>
            <a:pPr marL="706437" lvl="2" indent="0">
              <a:buNone/>
            </a:pPr>
            <a:r>
              <a:rPr lang="fr-FR" sz="1800" dirty="0" err="1"/>
              <a:t>CryptIT.csproj</a:t>
            </a:r>
            <a:r>
              <a:rPr lang="fr-FR" sz="1800" dirty="0"/>
              <a:t>			</a:t>
            </a:r>
            <a:r>
              <a:rPr lang="fr-FR" sz="1800" i="1" dirty="0">
                <a:sym typeface="Wingdings" panose="05000000000000000000" pitchFamily="2" charset="2"/>
              </a:rPr>
              <a:t></a:t>
            </a:r>
            <a:r>
              <a:rPr lang="fr-FR" sz="1800" i="1" dirty="0"/>
              <a:t>Fichier projet de l’application</a:t>
            </a:r>
          </a:p>
          <a:p>
            <a:pPr marL="319087" lvl="1" indent="0">
              <a:buNone/>
            </a:pPr>
            <a:r>
              <a:rPr lang="fr-FR" sz="1800" dirty="0"/>
              <a:t>/</a:t>
            </a:r>
            <a:r>
              <a:rPr lang="fr-FR" sz="1800" dirty="0" err="1"/>
              <a:t>ITI.CryptIT</a:t>
            </a:r>
            <a:r>
              <a:rPr lang="fr-FR" sz="1800" dirty="0"/>
              <a:t>			</a:t>
            </a:r>
            <a:r>
              <a:rPr lang="fr-FR" sz="1800" i="1" dirty="0">
                <a:sym typeface="Wingdings" panose="05000000000000000000" pitchFamily="2" charset="2"/>
              </a:rPr>
              <a:t> </a:t>
            </a:r>
            <a:r>
              <a:rPr lang="fr-FR" sz="1800" i="1" dirty="0"/>
              <a:t>Répertoire du projet code métier</a:t>
            </a:r>
          </a:p>
          <a:p>
            <a:pPr marL="706437" lvl="2" indent="0">
              <a:buNone/>
            </a:pPr>
            <a:r>
              <a:rPr lang="fr-FR" sz="1800" dirty="0" err="1"/>
              <a:t>ITI.CryptIT.csproj</a:t>
            </a:r>
            <a:r>
              <a:rPr lang="fr-FR" sz="1800" dirty="0"/>
              <a:t>			</a:t>
            </a:r>
            <a:r>
              <a:rPr lang="fr-FR" sz="1800" i="1" dirty="0">
                <a:sym typeface="Wingdings" panose="05000000000000000000" pitchFamily="2" charset="2"/>
              </a:rPr>
              <a:t> </a:t>
            </a:r>
            <a:r>
              <a:rPr lang="fr-FR" sz="1800" i="1" dirty="0"/>
              <a:t>Fichier projet « code métier »</a:t>
            </a:r>
          </a:p>
          <a:p>
            <a:pPr marL="319087" lvl="1" indent="0">
              <a:buNone/>
            </a:pPr>
            <a:r>
              <a:rPr lang="fr-FR" sz="1800" dirty="0"/>
              <a:t>/</a:t>
            </a:r>
            <a:r>
              <a:rPr lang="fr-FR" sz="1800" dirty="0" err="1"/>
              <a:t>ITI.CryptIT.Tests</a:t>
            </a:r>
            <a:r>
              <a:rPr lang="fr-FR" sz="1800" dirty="0"/>
              <a:t> 		</a:t>
            </a:r>
            <a:r>
              <a:rPr lang="fr-FR" sz="1800" i="1" dirty="0">
                <a:sym typeface="Wingdings" panose="05000000000000000000" pitchFamily="2" charset="2"/>
              </a:rPr>
              <a:t> </a:t>
            </a:r>
            <a:r>
              <a:rPr lang="fr-FR" sz="1800" i="1" dirty="0"/>
              <a:t>Répertoire de l’</a:t>
            </a:r>
            <a:r>
              <a:rPr lang="fr-FR" sz="1800" i="1" dirty="0" err="1"/>
              <a:t>assembly</a:t>
            </a:r>
            <a:r>
              <a:rPr lang="fr-FR" sz="1800" i="1" dirty="0"/>
              <a:t> des tests</a:t>
            </a:r>
          </a:p>
          <a:p>
            <a:pPr marL="706437" lvl="2" indent="0">
              <a:buNone/>
            </a:pPr>
            <a:r>
              <a:rPr lang="fr-FR" sz="1800" dirty="0" err="1"/>
              <a:t>ITI.CryptIT.Tests.csproj</a:t>
            </a:r>
            <a:r>
              <a:rPr lang="fr-FR" sz="1800" dirty="0"/>
              <a:t>		</a:t>
            </a:r>
            <a:r>
              <a:rPr lang="fr-FR" sz="1800" i="1" dirty="0">
                <a:sym typeface="Wingdings" panose="05000000000000000000" pitchFamily="2" charset="2"/>
              </a:rPr>
              <a:t> </a:t>
            </a:r>
            <a:r>
              <a:rPr lang="fr-FR" sz="1800" i="1" dirty="0"/>
              <a:t>Fichier projet des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Mise</a:t>
            </a:r>
            <a:r>
              <a:rPr lang="en-US" altLang="en-US" dirty="0"/>
              <a:t> en oeuvre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altLang="en-US" dirty="0"/>
              <a:t>Normaliser l’application actuelle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conventions pour…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sz="2800" dirty="0"/>
              <a:t>…que les développeurs parlent la même langue</a:t>
            </a:r>
          </a:p>
          <a:p>
            <a:r>
              <a:rPr lang="fr-FR" sz="2800" dirty="0"/>
              <a:t>…faciliter la lecture</a:t>
            </a:r>
          </a:p>
          <a:p>
            <a:r>
              <a:rPr lang="fr-FR" sz="2800" dirty="0"/>
              <a:t>…se concentrer sur l’essentiel: le fond</a:t>
            </a:r>
          </a:p>
          <a:p>
            <a:endParaRPr lang="fr-FR" sz="2800" dirty="0"/>
          </a:p>
          <a:p>
            <a:r>
              <a:rPr lang="fr-FR" sz="2800" dirty="0"/>
              <a:t>La maintenance est facilitée</a:t>
            </a:r>
          </a:p>
          <a:p>
            <a:r>
              <a:rPr lang="fr-FR" sz="2800" dirty="0"/>
              <a:t>Il est plus simple de reprendre le travail d’un autre</a:t>
            </a:r>
          </a:p>
          <a:p>
            <a:r>
              <a:rPr lang="fr-FR" sz="2800" dirty="0"/>
              <a:t>Certaines conventions permettent de créer automatiquement du code et/ou de la documentation.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17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Plusieurs niveaux de conventions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Conventions d’écriture de code</a:t>
            </a:r>
          </a:p>
          <a:p>
            <a:r>
              <a:rPr lang="fr-FR" dirty="0"/>
              <a:t>Conventions de gestion des ressources</a:t>
            </a:r>
          </a:p>
          <a:p>
            <a:pPr lvl="1"/>
            <a:r>
              <a:rPr lang="fr-FR" dirty="0"/>
              <a:t>Fichiers </a:t>
            </a:r>
            <a:r>
              <a:rPr lang="fr-FR" dirty="0" err="1"/>
              <a:t>ResX</a:t>
            </a:r>
            <a:endParaRPr lang="fr-FR" dirty="0"/>
          </a:p>
          <a:p>
            <a:pPr lvl="1"/>
            <a:r>
              <a:rPr lang="fr-FR" dirty="0"/>
              <a:t>Fichiers textes, binaires, etc.</a:t>
            </a:r>
          </a:p>
          <a:p>
            <a:pPr lvl="1"/>
            <a:r>
              <a:rPr lang="fr-FR" dirty="0"/>
              <a:t>Documents de conception, de développement</a:t>
            </a:r>
          </a:p>
          <a:p>
            <a:r>
              <a:rPr lang="fr-FR" dirty="0"/>
              <a:t>Conventions d’organisation des projets/solutions</a:t>
            </a:r>
          </a:p>
          <a:p>
            <a:pPr lvl="1"/>
            <a:r>
              <a:rPr lang="fr-FR" dirty="0"/>
              <a:t>Spécifiques aux type de projets</a:t>
            </a:r>
          </a:p>
          <a:p>
            <a:pPr lvl="2"/>
            <a:r>
              <a:rPr lang="fr-FR" dirty="0"/>
              <a:t>Class Library, MVC, Windows </a:t>
            </a:r>
            <a:r>
              <a:rPr lang="fr-FR" dirty="0" err="1"/>
              <a:t>Form</a:t>
            </a:r>
            <a:r>
              <a:rPr lang="fr-FR" dirty="0"/>
              <a:t>, WPF,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C[</a:t>
            </a:r>
            <a:r>
              <a:rPr lang="fr-FR" altLang="en-US" dirty="0" err="1"/>
              <a:t>onvention</a:t>
            </a:r>
            <a:r>
              <a:rPr lang="fr-FR" altLang="en-US" dirty="0"/>
              <a:t>]# - les basiques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 altLang="en-US" sz="2800" dirty="0" err="1"/>
              <a:t>camelCase</a:t>
            </a:r>
            <a:r>
              <a:rPr lang="fr-FR" altLang="en-US" sz="2800" dirty="0"/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FR" altLang="en-US" sz="2000" dirty="0">
                <a:sym typeface="Wingdings" panose="05000000000000000000" pitchFamily="2" charset="2"/>
              </a:rPr>
              <a:t> Nom de variables locales</a:t>
            </a:r>
          </a:p>
          <a:p>
            <a:pPr>
              <a:lnSpc>
                <a:spcPct val="90000"/>
              </a:lnSpc>
            </a:pPr>
            <a:r>
              <a:rPr lang="fr-FR" altLang="en-US" sz="2800" dirty="0" err="1">
                <a:sym typeface="Wingdings" panose="05000000000000000000" pitchFamily="2" charset="2"/>
              </a:rPr>
              <a:t>PascalCase</a:t>
            </a:r>
            <a:endParaRPr lang="fr-FR" altLang="en-US" sz="2800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fr-FR" altLang="en-US" sz="2000" dirty="0">
                <a:sym typeface="Wingdings" panose="05000000000000000000" pitchFamily="2" charset="2"/>
              </a:rPr>
              <a:t> Nom de Types, Méthodes, Propriétés…</a:t>
            </a:r>
          </a:p>
          <a:p>
            <a:pPr>
              <a:lnSpc>
                <a:spcPct val="90000"/>
              </a:lnSpc>
            </a:pPr>
            <a:r>
              <a:rPr lang="fr-FR" altLang="en-US" sz="2800" dirty="0"/>
              <a:t>Indentation</a:t>
            </a:r>
          </a:p>
          <a:p>
            <a:pPr lvl="1">
              <a:lnSpc>
                <a:spcPct val="90000"/>
              </a:lnSpc>
            </a:pPr>
            <a:r>
              <a:rPr lang="fr-FR" altLang="en-US" sz="1800" dirty="0" smtClean="0"/>
              <a:t> { </a:t>
            </a:r>
            <a:br>
              <a:rPr lang="fr-FR" altLang="en-US" sz="1800" dirty="0" smtClean="0"/>
            </a:br>
            <a:r>
              <a:rPr lang="fr-FR" altLang="en-US" sz="1800" dirty="0" smtClean="0"/>
              <a:t>    au </a:t>
            </a:r>
            <a:r>
              <a:rPr lang="fr-FR" altLang="en-US" sz="1800" dirty="0"/>
              <a:t>dessus de </a:t>
            </a:r>
            <a:br>
              <a:rPr lang="fr-FR" altLang="en-US" sz="1800" dirty="0"/>
            </a:br>
            <a:r>
              <a:rPr lang="fr-FR" altLang="en-US" sz="1800" dirty="0" smtClean="0"/>
              <a:t> }</a:t>
            </a:r>
            <a:endParaRPr lang="fr-FR" altLang="en-US" sz="1800" dirty="0"/>
          </a:p>
          <a:p>
            <a:pPr>
              <a:lnSpc>
                <a:spcPct val="90000"/>
              </a:lnSpc>
            </a:pPr>
            <a:r>
              <a:rPr lang="fr-FR" altLang="en-US" sz="2800" dirty="0"/>
              <a:t>Champ privé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FR" altLang="en-US" sz="2000" dirty="0" smtClean="0">
                <a:sym typeface="Wingdings" panose="05000000000000000000" pitchFamily="2" charset="2"/>
              </a:rPr>
              <a:t> </a:t>
            </a:r>
            <a:r>
              <a:rPr lang="fr-FR" altLang="en-US" sz="2000" dirty="0" smtClean="0"/>
              <a:t>_</a:t>
            </a:r>
            <a:r>
              <a:rPr lang="fr-FR" altLang="en-US" sz="2000" dirty="0" err="1"/>
              <a:t>camelCase</a:t>
            </a:r>
            <a:endParaRPr lang="fr-FR" altLang="en-US" sz="2000" dirty="0"/>
          </a:p>
          <a:p>
            <a:pPr>
              <a:lnSpc>
                <a:spcPct val="90000"/>
              </a:lnSpc>
            </a:pPr>
            <a:endParaRPr lang="fr-FR" altLang="en-US" sz="2800" dirty="0" smtClean="0"/>
          </a:p>
          <a:p>
            <a:pPr>
              <a:lnSpc>
                <a:spcPct val="90000"/>
              </a:lnSpc>
            </a:pPr>
            <a:r>
              <a:rPr lang="fr-FR" altLang="en-US" sz="2800" dirty="0" smtClean="0"/>
              <a:t>Utilisation </a:t>
            </a:r>
            <a:r>
              <a:rPr lang="fr-FR" altLang="en-US" sz="2800" dirty="0"/>
              <a:t>des commentaires ///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68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Commentaires des méthodes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35401"/>
              </p:ext>
            </p:extLst>
          </p:nvPr>
        </p:nvGraphicFramePr>
        <p:xfrm>
          <a:off x="461122" y="1756916"/>
          <a:ext cx="8287342" cy="410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Bitmap Image" r:id="rId3" imgW="7752381" imgH="3839111" progId="Paint.Picture">
                  <p:embed/>
                </p:oleObj>
              </mc:Choice>
              <mc:Fallback>
                <p:oleObj name="Bitmap Image" r:id="rId3" imgW="7752381" imgH="383911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22" y="1756916"/>
                        <a:ext cx="8287342" cy="410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18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 de propriétés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376" y="1268760"/>
            <a:ext cx="81472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 or sets the user name.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 the number of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&lt;see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cref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PasswordMatch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attempts.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AttemptCount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attemptCount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0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 d’énumérations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3628" y="1092275"/>
            <a:ext cx="65630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Describes the different type of document that may be exported.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Supported export types are exposed by each template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through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&lt;see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cref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IDocumentTemplate.SupportedTargets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property.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ExportType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 applicable or unknown.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None,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Legacy word document format (up to Office 2003).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Doc,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 (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OpenXml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document.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 (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OpenXml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document with macro (VBA) inside.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Html format.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Html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1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Good Code </a:t>
            </a:r>
            <a:r>
              <a:rPr lang="fr-FR" dirty="0" err="1"/>
              <a:t>is</a:t>
            </a:r>
            <a:r>
              <a:rPr lang="fr-FR" dirty="0"/>
              <a:t> about </a:t>
            </a:r>
            <a:r>
              <a:rPr lang="fr-FR" b="1" dirty="0"/>
              <a:t>Good </a:t>
            </a:r>
            <a:r>
              <a:rPr lang="fr-FR" b="1" dirty="0" err="1"/>
              <a:t>Names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2"/>
          </p:nvPr>
        </p:nvSpPr>
        <p:spPr>
          <a:xfrm>
            <a:off x="2590800" y="2001982"/>
            <a:ext cx="6096000" cy="2039085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/>
              <a:t>« Mal nommer les choses, c’est ajouter aux malheurs du Monde. »</a:t>
            </a:r>
            <a:endParaRPr lang="en-US" sz="4000" dirty="0"/>
          </a:p>
        </p:txBody>
      </p:sp>
      <p:pic>
        <p:nvPicPr>
          <p:cNvPr id="6" name="Picture 2" descr="http://d.gr-assets.com/authors/1323630564p5/9578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0" y="2001983"/>
            <a:ext cx="18002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28084" y="4197080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Albert Camus, 1913 - 1960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2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des projets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Prérequis</a:t>
            </a:r>
          </a:p>
          <a:p>
            <a:pPr lvl="1"/>
            <a:r>
              <a:rPr lang="fr-FR" b="1" dirty="0"/>
              <a:t>Organisation</a:t>
            </a:r>
            <a:r>
              <a:rPr lang="fr-FR" dirty="0"/>
              <a:t>: « ITI » (ou « </a:t>
            </a:r>
            <a:r>
              <a:rPr lang="fr-FR" dirty="0" err="1"/>
              <a:t>Intech</a:t>
            </a:r>
            <a:r>
              <a:rPr lang="fr-FR" dirty="0"/>
              <a:t> »)</a:t>
            </a:r>
          </a:p>
          <a:p>
            <a:pPr lvl="1"/>
            <a:r>
              <a:rPr lang="fr-FR" b="1" dirty="0"/>
              <a:t>Projet</a:t>
            </a:r>
            <a:r>
              <a:rPr lang="fr-FR" dirty="0"/>
              <a:t>: « </a:t>
            </a:r>
            <a:r>
              <a:rPr lang="fr-FR" dirty="0" err="1"/>
              <a:t>CryptIT</a:t>
            </a:r>
            <a:r>
              <a:rPr lang="fr-FR" dirty="0"/>
              <a:t> »</a:t>
            </a:r>
          </a:p>
          <a:p>
            <a:pPr lvl="1"/>
            <a:r>
              <a:rPr lang="fr-FR" b="1" dirty="0"/>
              <a:t>Sigle</a:t>
            </a:r>
            <a:r>
              <a:rPr lang="fr-FR" dirty="0"/>
              <a:t>: </a:t>
            </a:r>
            <a:r>
              <a:rPr lang="fr-FR" dirty="0">
                <a:sym typeface="Wingdings" panose="05000000000000000000" pitchFamily="2" charset="2"/>
              </a:rPr>
              <a:t>si le nom du projet est long, ici cela pourrait être « CIT »</a:t>
            </a:r>
          </a:p>
          <a:p>
            <a:r>
              <a:rPr lang="fr-FR" dirty="0">
                <a:sym typeface="Wingdings" panose="05000000000000000000" pitchFamily="2" charset="2"/>
              </a:rPr>
              <a:t>« </a:t>
            </a:r>
            <a:r>
              <a:rPr lang="fr-FR" dirty="0" err="1">
                <a:sym typeface="Wingdings" panose="05000000000000000000" pitchFamily="2" charset="2"/>
              </a:rPr>
              <a:t>Organisation.Sigle</a:t>
            </a:r>
            <a:r>
              <a:rPr lang="fr-FR" dirty="0">
                <a:sym typeface="Wingdings" panose="05000000000000000000" pitchFamily="2" charset="2"/>
              </a:rPr>
              <a:t>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Préfixe des </a:t>
            </a:r>
            <a:r>
              <a:rPr lang="fr-FR" dirty="0" err="1">
                <a:sym typeface="Wingdings" panose="05000000000000000000" pitchFamily="2" charset="2"/>
              </a:rPr>
              <a:t>assemblies</a:t>
            </a:r>
            <a:r>
              <a:rPr lang="fr-FR" dirty="0">
                <a:sym typeface="Wingdings" panose="05000000000000000000" pitchFamily="2" charset="2"/>
              </a:rPr>
              <a:t> et des </a:t>
            </a:r>
            <a:r>
              <a:rPr lang="fr-FR" dirty="0" err="1">
                <a:sym typeface="Wingdings" panose="05000000000000000000" pitchFamily="2" charset="2"/>
              </a:rPr>
              <a:t>namespaces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Exécutables: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« Projet.exe » ou « Organisation.Projet.exe »</a:t>
            </a:r>
          </a:p>
          <a:p>
            <a:r>
              <a:rPr lang="fr-FR" dirty="0">
                <a:sym typeface="Wingdings" panose="05000000000000000000" pitchFamily="2" charset="2"/>
              </a:rPr>
              <a:t>Suffixes: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Dénotation fonctionnelle, architecturale.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10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17115</TotalTime>
  <Words>460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 New</vt:lpstr>
      <vt:lpstr>Wingdings</vt:lpstr>
      <vt:lpstr>Standard</vt:lpstr>
      <vt:lpstr>Bitmap Image</vt:lpstr>
      <vt:lpstr>Conventions</vt:lpstr>
      <vt:lpstr>Des conventions pour…</vt:lpstr>
      <vt:lpstr>Plusieurs niveaux de conventions</vt:lpstr>
      <vt:lpstr>C[onvention]# - les basiques</vt:lpstr>
      <vt:lpstr>Commentaires des méthodes</vt:lpstr>
      <vt:lpstr>Commentaires de propriétés</vt:lpstr>
      <vt:lpstr>Commentaires d’énumérations</vt:lpstr>
      <vt:lpstr>Good Code is about Good Names</vt:lpstr>
      <vt:lpstr>Organisation des projets</vt:lpstr>
      <vt:lpstr>Exemple</vt:lpstr>
      <vt:lpstr>Structure d’une Solution</vt:lpstr>
      <vt:lpstr>Mise en oeuvre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Serveurs d'applications</dc:title>
  <dc:subject/>
  <dc:creator>Olivier Spinelli</dc:creator>
  <cp:lastModifiedBy>Olivier Spinelli</cp:lastModifiedBy>
  <cp:revision>136</cp:revision>
  <cp:lastPrinted>1601-01-01T00:00:00Z</cp:lastPrinted>
  <dcterms:created xsi:type="dcterms:W3CDTF">2003-05-09T13:35:01Z</dcterms:created>
  <dcterms:modified xsi:type="dcterms:W3CDTF">2016-01-15T16:22:56Z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