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5" r:id="rId8"/>
    <p:sldId id="263" r:id="rId9"/>
    <p:sldId id="266" r:id="rId10"/>
    <p:sldId id="268" r:id="rId11"/>
    <p:sldId id="269" r:id="rId12"/>
    <p:sldId id="270" r:id="rId13"/>
    <p:sldId id="271" r:id="rId14"/>
    <p:sldId id="267" r:id="rId15"/>
    <p:sldId id="264"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8"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6" r:id="rId80"/>
    <p:sldId id="335" r:id="rId81"/>
    <p:sldId id="337" r:id="rId82"/>
    <p:sldId id="338" r:id="rId83"/>
    <p:sldId id="339" r:id="rId84"/>
    <p:sldId id="340" r:id="rId85"/>
    <p:sldId id="341" r:id="rId86"/>
    <p:sldId id="343" r:id="rId87"/>
    <p:sldId id="344" r:id="rId88"/>
    <p:sldId id="345" r:id="rId89"/>
    <p:sldId id="34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CC"/>
    <a:srgbClr val="9966FF"/>
    <a:srgbClr val="CC0099"/>
    <a:srgbClr val="3399FF"/>
    <a:srgbClr val="00CC00"/>
    <a:srgbClr val="CC00CC"/>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sestaff\Data%20D\Gokulraj\2023-24\Even\Unit-1\what-is-aws-amazon-web-services.mp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AWS-Vs-Azure-Vs-GCP-Feature-wise-Comparison-Latest.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digital-ai-periodic-table-of-devsecops_dec2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Git-Github%20Comparison.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772400" cy="990600"/>
          </a:xfrm>
        </p:spPr>
        <p:txBody>
          <a:bodyPr>
            <a:noAutofit/>
          </a:bodyPr>
          <a:lstStyle/>
          <a:p>
            <a:r>
              <a:rPr lang="en-IN" sz="6000" dirty="0" smtClean="0">
                <a:solidFill>
                  <a:srgbClr val="7030A0"/>
                </a:solidFill>
              </a:rPr>
              <a:t>DevOps</a:t>
            </a:r>
            <a:endParaRPr lang="en-US" sz="6000" dirty="0">
              <a:solidFill>
                <a:srgbClr val="7030A0"/>
              </a:solidFill>
            </a:endParaRPr>
          </a:p>
        </p:txBody>
      </p:sp>
      <p:sp>
        <p:nvSpPr>
          <p:cNvPr id="3" name="Subtitle 2"/>
          <p:cNvSpPr>
            <a:spLocks noGrp="1"/>
          </p:cNvSpPr>
          <p:nvPr>
            <p:ph type="subTitle" idx="1"/>
          </p:nvPr>
        </p:nvSpPr>
        <p:spPr>
          <a:xfrm>
            <a:off x="1219200" y="6400800"/>
            <a:ext cx="5943600" cy="457200"/>
          </a:xfrm>
        </p:spPr>
        <p:txBody>
          <a:bodyPr>
            <a:normAutofit fontScale="92500" lnSpcReduction="20000"/>
          </a:bodyPr>
          <a:lstStyle/>
          <a:p>
            <a:r>
              <a:rPr lang="en-IN" dirty="0" smtClean="0"/>
              <a:t>Course Material</a:t>
            </a:r>
            <a:endParaRPr lang="en-US" dirty="0"/>
          </a:p>
        </p:txBody>
      </p:sp>
      <p:sp>
        <p:nvSpPr>
          <p:cNvPr id="4" name="Title 1"/>
          <p:cNvSpPr txBox="1">
            <a:spLocks/>
          </p:cNvSpPr>
          <p:nvPr/>
        </p:nvSpPr>
        <p:spPr>
          <a:xfrm>
            <a:off x="457200" y="2667000"/>
            <a:ext cx="7772400" cy="2819400"/>
          </a:xfrm>
          <a:prstGeom prst="rect">
            <a:avLst/>
          </a:prstGeom>
        </p:spPr>
        <p:txBody>
          <a:bodyPr vert="horz" lIns="91440" tIns="45720" rIns="91440" bIns="45720" rtlCol="0" anchor="ctr">
            <a:normAutofit fontScale="55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Course Instructor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70000"/>
              </a:lnSpc>
              <a:spcBef>
                <a:spcPct val="0"/>
              </a:spcBef>
              <a:spcAft>
                <a:spcPts val="0"/>
              </a:spcAft>
              <a:buClrTx/>
              <a:buSzTx/>
              <a:buFontTx/>
              <a:buNone/>
              <a:tabLst/>
              <a:defRPr/>
            </a:pPr>
            <a:r>
              <a:rPr kumimoji="0" lang="en-IN" sz="5800" b="1" i="0" u="none" strike="noStrike" kern="1200" cap="none" spc="0" normalizeH="0" baseline="0" noProof="0" dirty="0" smtClean="0">
                <a:ln>
                  <a:noFill/>
                </a:ln>
                <a:solidFill>
                  <a:srgbClr val="7030A0"/>
                </a:solidFill>
                <a:effectLst/>
                <a:uLnTx/>
                <a:uFillTx/>
                <a:latin typeface="+mj-lt"/>
                <a:ea typeface="+mj-ea"/>
                <a:cs typeface="+mj-cs"/>
              </a:rPr>
              <a:t>					</a:t>
            </a:r>
            <a:r>
              <a:rPr kumimoji="0" lang="en-IN" sz="5800" b="1" i="0" u="none" strike="noStrike" kern="1200" cap="none" spc="0" normalizeH="0" baseline="0" noProof="0" dirty="0" err="1" smtClean="0">
                <a:ln>
                  <a:noFill/>
                </a:ln>
                <a:solidFill>
                  <a:srgbClr val="7030A0"/>
                </a:solidFill>
                <a:effectLst/>
                <a:uLnTx/>
                <a:uFillTx/>
                <a:latin typeface="+mj-lt"/>
                <a:ea typeface="+mj-ea"/>
                <a:cs typeface="+mj-cs"/>
              </a:rPr>
              <a:t>Dr.S.Gokulraj</a:t>
            </a:r>
            <a:endParaRPr kumimoji="0" lang="en-IN" sz="5800" b="1" i="0" u="none" strike="noStrike" kern="1200" cap="none" spc="0" normalizeH="0" baseline="0" noProof="0" dirty="0" smtClean="0">
              <a:ln>
                <a:noFill/>
              </a:ln>
              <a:solidFill>
                <a:srgbClr val="7030A0"/>
              </a:solidFill>
              <a:effectLst/>
              <a:uLnTx/>
              <a:uFillTx/>
              <a:latin typeface="+mj-lt"/>
              <a:ea typeface="+mj-ea"/>
              <a:cs typeface="+mj-cs"/>
            </a:endParaRPr>
          </a:p>
          <a:p>
            <a:pPr marL="0" marR="0" lvl="0" indent="0" algn="r" defTabSz="914400" rtl="0" eaLnBrk="1" fontAlgn="auto" latinLnBrk="0" hangingPunct="1">
              <a:lnSpc>
                <a:spcPct val="120000"/>
              </a:lnSpc>
              <a:spcBef>
                <a:spcPct val="0"/>
              </a:spcBef>
              <a:spcAft>
                <a:spcPts val="0"/>
              </a:spcAft>
              <a:buClrTx/>
              <a:buSzTx/>
              <a:buFontTx/>
              <a:buNone/>
              <a:tabLst/>
              <a:defRPr/>
            </a:pPr>
            <a:r>
              <a:rPr lang="en-IN" sz="4400" dirty="0" smtClean="0">
                <a:solidFill>
                  <a:srgbClr val="00B050"/>
                </a:solidFill>
                <a:latin typeface="+mj-lt"/>
                <a:ea typeface="+mj-ea"/>
                <a:cs typeface="+mj-cs"/>
              </a:rPr>
              <a:t>				Associate Professor / CSE</a:t>
            </a:r>
          </a:p>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00B050"/>
                </a:solidFill>
                <a:effectLst/>
                <a:uLnTx/>
                <a:uFillTx/>
                <a:latin typeface="+mj-lt"/>
                <a:ea typeface="+mj-ea"/>
                <a:cs typeface="+mj-cs"/>
              </a:rPr>
              <a:t>		</a:t>
            </a:r>
            <a:r>
              <a:rPr kumimoji="0" lang="en-IN" sz="4400" b="0" i="0" u="none" strike="noStrike" kern="1200" cap="none" spc="0" normalizeH="0" baseline="0" noProof="0" dirty="0" err="1" smtClean="0">
                <a:ln>
                  <a:noFill/>
                </a:ln>
                <a:solidFill>
                  <a:srgbClr val="00B050"/>
                </a:solidFill>
                <a:effectLst/>
                <a:uLnTx/>
                <a:uFillTx/>
                <a:latin typeface="+mj-lt"/>
                <a:ea typeface="+mj-ea"/>
                <a:cs typeface="+mj-cs"/>
              </a:rPr>
              <a:t>Velalar</a:t>
            </a:r>
            <a:r>
              <a:rPr kumimoji="0" lang="en-IN" sz="4400" b="0" i="0" u="none" strike="noStrike" kern="1200" cap="none" spc="0" normalizeH="0" noProof="0" dirty="0" smtClean="0">
                <a:ln>
                  <a:noFill/>
                </a:ln>
                <a:solidFill>
                  <a:srgbClr val="00B050"/>
                </a:solidFill>
                <a:effectLst/>
                <a:uLnTx/>
                <a:uFillTx/>
                <a:latin typeface="+mj-lt"/>
                <a:ea typeface="+mj-ea"/>
                <a:cs typeface="+mj-cs"/>
              </a:rPr>
              <a:t> College of Engineering and Technology</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fontScale="90000"/>
          </a:bodyPr>
          <a:lstStyle/>
          <a:p>
            <a:r>
              <a:rPr lang="en-US" b="1" dirty="0" smtClean="0"/>
              <a:t>Where did DevOps come from?</a:t>
            </a:r>
            <a:br>
              <a:rPr lang="en-US" b="1" dirty="0" smtClean="0"/>
            </a:br>
            <a:endParaRPr lang="en-US" dirty="0"/>
          </a:p>
        </p:txBody>
      </p:sp>
      <p:sp>
        <p:nvSpPr>
          <p:cNvPr id="3" name="Content Placeholder 2"/>
          <p:cNvSpPr>
            <a:spLocks noGrp="1"/>
          </p:cNvSpPr>
          <p:nvPr>
            <p:ph idx="1"/>
          </p:nvPr>
        </p:nvSpPr>
        <p:spPr>
          <a:xfrm>
            <a:off x="533400" y="2286000"/>
            <a:ext cx="8229600" cy="2362200"/>
          </a:xfrm>
        </p:spPr>
        <p:txBody>
          <a:bodyPr>
            <a:noAutofit/>
          </a:bodyPr>
          <a:lstStyle/>
          <a:p>
            <a:pPr algn="just">
              <a:lnSpc>
                <a:spcPct val="150000"/>
              </a:lnSpc>
              <a:buNone/>
            </a:pPr>
            <a:r>
              <a:rPr lang="en-US" sz="2400" dirty="0" smtClean="0"/>
              <a:t>	There are many stories about the DevOps origins, but it is not created out of the whole cloth. Its seeds were planted many years ago and recently nurtured by expert IT professionals in several disciplines. </a:t>
            </a:r>
          </a:p>
          <a:p>
            <a:pPr algn="ctr">
              <a:lnSpc>
                <a:spcPct val="150000"/>
              </a:lnSpc>
              <a:buNone/>
            </a:pPr>
            <a:endParaRPr lang="en-US" sz="2400" dirty="0" smtClean="0"/>
          </a:p>
          <a:p>
            <a:pPr algn="ctr">
              <a:lnSpc>
                <a:spcPct val="150000"/>
              </a:lnSpc>
              <a:buNone/>
            </a:pPr>
            <a:r>
              <a:rPr lang="en-US" sz="2400" dirty="0" smtClean="0"/>
              <a:t>Two primary ancestors of DevOps are:</a:t>
            </a:r>
          </a:p>
          <a:p>
            <a:pPr algn="just">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dirty="0" smtClean="0"/>
              <a:t>Where did DevOps come from?</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solidFill>
                  <a:srgbClr val="C00000"/>
                </a:solidFill>
              </a:rPr>
              <a:t>ESM (Enterprise Systems Management):</a:t>
            </a:r>
            <a:r>
              <a:rPr lang="en-US" dirty="0" smtClean="0"/>
              <a:t> </a:t>
            </a:r>
          </a:p>
          <a:p>
            <a:pPr algn="just"/>
            <a:r>
              <a:rPr lang="en-US" sz="2200" dirty="0" smtClean="0"/>
              <a:t>People involved in the initial phases of DevOps are system administrators. These experts brought the critical ESM practices to DevOps like configuration management, automated provisioning, system monitoring, the </a:t>
            </a:r>
            <a:r>
              <a:rPr lang="en-US" sz="2200" dirty="0" err="1" smtClean="0"/>
              <a:t>toolchain</a:t>
            </a:r>
            <a:r>
              <a:rPr lang="en-US" sz="2200" dirty="0" smtClean="0"/>
              <a:t> approach, etc.</a:t>
            </a:r>
          </a:p>
          <a:p>
            <a:pPr algn="just"/>
            <a:r>
              <a:rPr lang="en-US" dirty="0" smtClean="0">
                <a:solidFill>
                  <a:srgbClr val="C00000"/>
                </a:solidFill>
              </a:rPr>
              <a:t>Agile Development:</a:t>
            </a:r>
            <a:r>
              <a:rPr lang="en-US" dirty="0" smtClean="0"/>
              <a:t> </a:t>
            </a:r>
          </a:p>
          <a:p>
            <a:pPr algn="just"/>
            <a:r>
              <a:rPr lang="en-US" sz="2000" dirty="0" smtClean="0"/>
              <a:t>DevOps can be considered as an outgrowth of agile. It is simply extending the Agile principles beyond the boundaries of the code to the entire delivered services.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need for DevOps?</a:t>
            </a:r>
            <a:br>
              <a:rPr lang="en-US" b="1" dirty="0" smtClean="0"/>
            </a:br>
            <a:endParaRPr lang="en-US" dirty="0"/>
          </a:p>
        </p:txBody>
      </p:sp>
      <p:sp>
        <p:nvSpPr>
          <p:cNvPr id="3" name="Content Placeholder 2"/>
          <p:cNvSpPr>
            <a:spLocks noGrp="1"/>
          </p:cNvSpPr>
          <p:nvPr>
            <p:ph idx="1"/>
          </p:nvPr>
        </p:nvSpPr>
        <p:spPr>
          <a:xfrm>
            <a:off x="0" y="1143000"/>
            <a:ext cx="8686800" cy="5410200"/>
          </a:xfrm>
        </p:spPr>
        <p:txBody>
          <a:bodyPr>
            <a:normAutofit fontScale="92500" lnSpcReduction="10000"/>
          </a:bodyPr>
          <a:lstStyle/>
          <a:p>
            <a:pPr algn="just"/>
            <a:r>
              <a:rPr lang="en-US" sz="2200" dirty="0" smtClean="0"/>
              <a:t>DevOps implementation has increased the rate of software delivery and revenue for business stakeholders. The following listed reasons are the most considerable ones that led to the creation of DevOps.</a:t>
            </a:r>
          </a:p>
          <a:p>
            <a:pPr algn="just"/>
            <a:endParaRPr lang="en-US" sz="3400" dirty="0" smtClean="0"/>
          </a:p>
          <a:p>
            <a:pPr algn="just"/>
            <a:r>
              <a:rPr lang="en-US" sz="2400" dirty="0" smtClean="0">
                <a:solidFill>
                  <a:srgbClr val="002060"/>
                </a:solidFill>
              </a:rPr>
              <a:t>Before DevOps, operation and development teams worked in an </a:t>
            </a:r>
            <a:r>
              <a:rPr lang="en-US" sz="2400" dirty="0" smtClean="0">
                <a:solidFill>
                  <a:srgbClr val="C00000"/>
                </a:solidFill>
              </a:rPr>
              <a:t>isolated environment.</a:t>
            </a:r>
          </a:p>
          <a:p>
            <a:pPr algn="just"/>
            <a:r>
              <a:rPr lang="en-US" sz="2400" dirty="0" smtClean="0">
                <a:solidFill>
                  <a:srgbClr val="002060"/>
                </a:solidFill>
              </a:rPr>
              <a:t>Testing and Deployment activities were primarily performed, isolated after the design-build step, which </a:t>
            </a:r>
            <a:r>
              <a:rPr lang="en-US" sz="2400" dirty="0" smtClean="0">
                <a:solidFill>
                  <a:srgbClr val="C00000"/>
                </a:solidFill>
              </a:rPr>
              <a:t>took more time </a:t>
            </a:r>
            <a:r>
              <a:rPr lang="en-US" sz="2400" dirty="0" smtClean="0">
                <a:solidFill>
                  <a:srgbClr val="002060"/>
                </a:solidFill>
              </a:rPr>
              <a:t>than the actual project completion time.</a:t>
            </a:r>
          </a:p>
          <a:p>
            <a:pPr algn="just"/>
            <a:r>
              <a:rPr lang="en-US" sz="2400" dirty="0" smtClean="0">
                <a:solidFill>
                  <a:srgbClr val="002060"/>
                </a:solidFill>
              </a:rPr>
              <a:t>Team members usually </a:t>
            </a:r>
            <a:r>
              <a:rPr lang="en-US" sz="2400" dirty="0" smtClean="0">
                <a:solidFill>
                  <a:srgbClr val="C00000"/>
                </a:solidFill>
              </a:rPr>
              <a:t>spend </a:t>
            </a:r>
            <a:r>
              <a:rPr lang="en-US" sz="2400" dirty="0" smtClean="0">
                <a:solidFill>
                  <a:srgbClr val="002060"/>
                </a:solidFill>
              </a:rPr>
              <a:t>a significant amount of time in deploying, testing, designing, and building the projects</a:t>
            </a:r>
          </a:p>
          <a:p>
            <a:pPr algn="just"/>
            <a:r>
              <a:rPr lang="en-US" sz="2400" dirty="0" smtClean="0">
                <a:solidFill>
                  <a:srgbClr val="002060"/>
                </a:solidFill>
              </a:rPr>
              <a:t>Human production </a:t>
            </a:r>
            <a:r>
              <a:rPr lang="en-US" sz="2400" dirty="0" smtClean="0">
                <a:solidFill>
                  <a:srgbClr val="C00000"/>
                </a:solidFill>
              </a:rPr>
              <a:t>errors</a:t>
            </a:r>
            <a:r>
              <a:rPr lang="en-US" sz="2400" dirty="0" smtClean="0">
                <a:solidFill>
                  <a:srgbClr val="002060"/>
                </a:solidFill>
              </a:rPr>
              <a:t> were deployed during manual code conduction.</a:t>
            </a:r>
          </a:p>
          <a:p>
            <a:pPr algn="just"/>
            <a:r>
              <a:rPr lang="en-US" sz="2400" dirty="0" smtClean="0">
                <a:solidFill>
                  <a:srgbClr val="002060"/>
                </a:solidFill>
              </a:rPr>
              <a:t>Operations and coding teams generally had different timelines and did </a:t>
            </a:r>
            <a:r>
              <a:rPr lang="en-US" sz="2400" dirty="0" smtClean="0">
                <a:solidFill>
                  <a:srgbClr val="C00000"/>
                </a:solidFill>
              </a:rPr>
              <a:t>not have proper synchronization</a:t>
            </a:r>
            <a:r>
              <a:rPr lang="en-US" sz="2400" dirty="0" smtClean="0"/>
              <a:t>, which resulted in further delay.</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need for DevOps?</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To avoid the hassles mentioned above and non-collaborative performance measures, there was an urgent need for robust IT technology like DevOps to satisfy business owners and stakeholders.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smtClean="0"/>
              <a:t>Goals</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sz="2400" dirty="0" smtClean="0"/>
              <a:t>To make simple processes increasingly programmable and dynamic.</a:t>
            </a:r>
          </a:p>
          <a:p>
            <a:r>
              <a:rPr lang="en-US" sz="2400" dirty="0" smtClean="0"/>
              <a:t>Fast delivery of product.</a:t>
            </a:r>
          </a:p>
          <a:p>
            <a:r>
              <a:rPr lang="en-US" sz="2400" dirty="0" smtClean="0"/>
              <a:t>Lower failure rate of new releases.</a:t>
            </a:r>
          </a:p>
          <a:p>
            <a:r>
              <a:rPr lang="en-US" sz="2400" dirty="0" smtClean="0"/>
              <a:t>Shortened lead time between fixes.</a:t>
            </a:r>
          </a:p>
          <a:p>
            <a:r>
              <a:rPr lang="en-US" sz="2400" dirty="0" smtClean="0"/>
              <a:t>Faster means time to recovery.</a:t>
            </a:r>
          </a:p>
          <a:p>
            <a:r>
              <a:rPr lang="en-US" sz="2400" dirty="0" smtClean="0"/>
              <a:t>Increases net profit of organization.</a:t>
            </a:r>
          </a:p>
          <a:p>
            <a:r>
              <a:rPr lang="en-US" sz="2400" dirty="0" smtClean="0"/>
              <a:t>To standardize the development environment.</a:t>
            </a:r>
          </a:p>
          <a:p>
            <a:r>
              <a:rPr lang="en-US" sz="2400" dirty="0" smtClean="0"/>
              <a:t>To reduce work in progress.</a:t>
            </a:r>
          </a:p>
          <a:p>
            <a:r>
              <a:rPr lang="en-US" sz="2400" dirty="0" smtClean="0"/>
              <a:t>To reduce operating expenses.</a:t>
            </a:r>
          </a:p>
          <a:p>
            <a:r>
              <a:rPr lang="en-US" sz="2400" dirty="0" smtClean="0"/>
              <a:t>To set up an automated environment.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err="1" smtClean="0"/>
              <a:t>Benifits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876800" y="1905000"/>
            <a:ext cx="4267200" cy="3051406"/>
          </a:xfrm>
          <a:prstGeom prst="rect">
            <a:avLst/>
          </a:prstGeom>
          <a:noFill/>
          <a:ln w="9525">
            <a:noFill/>
            <a:miter lim="800000"/>
            <a:headEnd/>
            <a:tailEnd/>
          </a:ln>
          <a:effectLst/>
        </p:spPr>
      </p:pic>
      <p:sp>
        <p:nvSpPr>
          <p:cNvPr id="5" name="Rectangle 4"/>
          <p:cNvSpPr/>
          <p:nvPr/>
        </p:nvSpPr>
        <p:spPr>
          <a:xfrm>
            <a:off x="304800" y="1066800"/>
            <a:ext cx="5410200" cy="1200329"/>
          </a:xfrm>
          <a:prstGeom prst="rect">
            <a:avLst/>
          </a:prstGeom>
        </p:spPr>
        <p:txBody>
          <a:bodyPr wrap="square">
            <a:spAutoFit/>
          </a:bodyPr>
          <a:lstStyle/>
          <a:p>
            <a:r>
              <a:rPr lang="en-US" b="1" dirty="0" smtClean="0">
                <a:solidFill>
                  <a:srgbClr val="0070C0"/>
                </a:solidFill>
              </a:rPr>
              <a:t>Technical benefits</a:t>
            </a:r>
          </a:p>
          <a:p>
            <a:pPr marL="342900" indent="-342900">
              <a:buAutoNum type="arabicPeriod"/>
            </a:pPr>
            <a:r>
              <a:rPr lang="en-US" dirty="0" smtClean="0"/>
              <a:t>Continuous software delivery is possible</a:t>
            </a:r>
          </a:p>
          <a:p>
            <a:pPr marL="342900" indent="-342900">
              <a:buAutoNum type="arabicPeriod"/>
            </a:pPr>
            <a:r>
              <a:rPr lang="en-US" dirty="0" smtClean="0"/>
              <a:t>There is less complexity to manage the project.</a:t>
            </a:r>
          </a:p>
          <a:p>
            <a:pPr marL="342900" indent="-342900">
              <a:buAutoNum type="arabicPeriod"/>
            </a:pPr>
            <a:r>
              <a:rPr lang="en-US" dirty="0" smtClean="0"/>
              <a:t>The problems in the project get resolved faster.</a:t>
            </a:r>
            <a:endParaRPr lang="en-US" dirty="0"/>
          </a:p>
        </p:txBody>
      </p:sp>
      <p:sp>
        <p:nvSpPr>
          <p:cNvPr id="6" name="Rectangle 5"/>
          <p:cNvSpPr/>
          <p:nvPr/>
        </p:nvSpPr>
        <p:spPr>
          <a:xfrm>
            <a:off x="304800" y="2819400"/>
            <a:ext cx="6629400" cy="1200329"/>
          </a:xfrm>
          <a:prstGeom prst="rect">
            <a:avLst/>
          </a:prstGeom>
        </p:spPr>
        <p:txBody>
          <a:bodyPr wrap="square">
            <a:spAutoFit/>
          </a:bodyPr>
          <a:lstStyle/>
          <a:p>
            <a:r>
              <a:rPr lang="en-US" b="1" dirty="0" smtClean="0">
                <a:solidFill>
                  <a:srgbClr val="0070C0"/>
                </a:solidFill>
              </a:rPr>
              <a:t>Cultural benefits</a:t>
            </a:r>
          </a:p>
          <a:p>
            <a:pPr marL="342900" indent="-342900">
              <a:buAutoNum type="arabicPeriod"/>
            </a:pPr>
            <a:r>
              <a:rPr lang="en-US" dirty="0" smtClean="0"/>
              <a:t>The productivity of teams increased.</a:t>
            </a:r>
          </a:p>
          <a:p>
            <a:pPr marL="342900" indent="-342900">
              <a:buAutoNum type="arabicPeriod"/>
            </a:pPr>
            <a:r>
              <a:rPr lang="en-US" dirty="0" smtClean="0"/>
              <a:t>There is higher employee engagement.</a:t>
            </a:r>
          </a:p>
          <a:p>
            <a:pPr marL="342900" indent="-342900">
              <a:buAutoNum type="arabicPeriod"/>
            </a:pPr>
            <a:r>
              <a:rPr lang="en-US" dirty="0" smtClean="0"/>
              <a:t>There arise greater professional development opportunities.</a:t>
            </a:r>
            <a:endParaRPr lang="en-US" dirty="0"/>
          </a:p>
        </p:txBody>
      </p:sp>
      <p:sp>
        <p:nvSpPr>
          <p:cNvPr id="7" name="Rectangle 6"/>
          <p:cNvSpPr/>
          <p:nvPr/>
        </p:nvSpPr>
        <p:spPr>
          <a:xfrm>
            <a:off x="152400" y="4800600"/>
            <a:ext cx="10287000" cy="1477328"/>
          </a:xfrm>
          <a:prstGeom prst="rect">
            <a:avLst/>
          </a:prstGeom>
        </p:spPr>
        <p:txBody>
          <a:bodyPr wrap="square">
            <a:spAutoFit/>
          </a:bodyPr>
          <a:lstStyle/>
          <a:p>
            <a:r>
              <a:rPr lang="en-US" b="1" dirty="0" smtClean="0">
                <a:solidFill>
                  <a:srgbClr val="0070C0"/>
                </a:solidFill>
              </a:rPr>
              <a:t>Business benefits</a:t>
            </a:r>
          </a:p>
          <a:p>
            <a:pPr marL="342900" indent="-342900">
              <a:buAutoNum type="arabicPeriod"/>
            </a:pPr>
            <a:r>
              <a:rPr lang="en-US" dirty="0" smtClean="0"/>
              <a:t>The faster delivery of the product is possible,</a:t>
            </a:r>
          </a:p>
          <a:p>
            <a:pPr marL="342900" indent="-342900">
              <a:buAutoNum type="arabicPeriod"/>
            </a:pPr>
            <a:r>
              <a:rPr lang="en-US" dirty="0" smtClean="0"/>
              <a:t>The operating environment becomes stable.</a:t>
            </a:r>
          </a:p>
          <a:p>
            <a:pPr marL="342900" indent="-342900">
              <a:buAutoNum type="arabicPeriod"/>
            </a:pPr>
            <a:r>
              <a:rPr lang="en-US" dirty="0" smtClean="0"/>
              <a:t>The communication and collaboration gets improved among the team members and customers.</a:t>
            </a:r>
          </a:p>
          <a:p>
            <a:pPr marL="342900" indent="-342900">
              <a:buAutoNum type="arabicPeriod"/>
            </a:pPr>
            <a:r>
              <a:rPr lang="en-US" dirty="0" smtClean="0"/>
              <a:t>More time is available for innovation rather than fixing and maintaining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solidFill>
                  <a:srgbClr val="C00000"/>
                </a:solidFill>
              </a:rPr>
              <a:t>Comparison between Agile and DevOps</a:t>
            </a:r>
            <a:endParaRPr lang="en-US" sz="2800" dirty="0">
              <a:solidFill>
                <a:srgbClr val="C00000"/>
              </a:solidFill>
            </a:endParaRP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000" dirty="0" smtClean="0"/>
              <a:t>DevOps bring more flexibility than agile. With Continuous Integration (CT) and Continuous Delivery (CD), the release of software products is made often and it is ensured that these releases actually work and meet the customer needs.</a:t>
            </a:r>
          </a:p>
          <a:p>
            <a:pPr algn="just"/>
            <a:endParaRPr lang="en-US" sz="2000" dirty="0" smtClean="0"/>
          </a:p>
          <a:p>
            <a:pPr algn="just"/>
            <a:r>
              <a:rPr lang="en-US" sz="2000" dirty="0" smtClean="0"/>
              <a:t>Thus in DevOps there are an increased number of releases.</a:t>
            </a:r>
          </a:p>
          <a:p>
            <a:pPr algn="just"/>
            <a:endParaRPr lang="en-US" sz="2000" dirty="0" smtClean="0"/>
          </a:p>
          <a:p>
            <a:pPr algn="just"/>
            <a:r>
              <a:rPr lang="en-US" sz="2000" dirty="0" smtClean="0"/>
              <a:t>One goal of DevOps is to establish an environment where releasing more reliable applications, faster and more frequently, can occur. This actually brings the continuous delivery approach.</a:t>
            </a:r>
          </a:p>
          <a:p>
            <a:pPr algn="just"/>
            <a:endParaRPr lang="en-US" sz="2000" dirty="0" smtClean="0"/>
          </a:p>
          <a:p>
            <a:pPr algn="just"/>
            <a:r>
              <a:rPr lang="en-US" sz="2000" dirty="0" smtClean="0"/>
              <a:t>DevOps is not a separate concept but a mere extension of Agile to include operations as well to collaborate different agile teams together and work as ONE team with an objective to deliver software fully to the customer.</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fferences Between DevOps and Agile"/>
          <p:cNvPicPr>
            <a:picLocks noChangeAspect="1" noChangeArrowheads="1"/>
          </p:cNvPicPr>
          <p:nvPr/>
        </p:nvPicPr>
        <p:blipFill>
          <a:blip r:embed="rId2"/>
          <a:srcRect/>
          <a:stretch>
            <a:fillRect/>
          </a:stretch>
        </p:blipFill>
        <p:spPr bwMode="auto">
          <a:xfrm>
            <a:off x="1524000" y="228600"/>
            <a:ext cx="6172200" cy="638437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Comparision</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085628" y="2615232"/>
            <a:ext cx="4972744" cy="24958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Comparision</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457200" y="2057400"/>
            <a:ext cx="8409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rPr>
              <a:t>Unit-I</a:t>
            </a:r>
            <a:r>
              <a:rPr lang="en-IN" dirty="0" smtClean="0"/>
              <a:t/>
            </a:r>
            <a:br>
              <a:rPr lang="en-IN" dirty="0" smtClean="0"/>
            </a:br>
            <a:r>
              <a:rPr lang="en-IN" dirty="0" smtClean="0">
                <a:solidFill>
                  <a:srgbClr val="00B050"/>
                </a:solidFill>
              </a:rPr>
              <a:t>Introduction to DevOps</a:t>
            </a:r>
            <a:endParaRPr lang="en-US" dirty="0">
              <a:solidFill>
                <a:srgbClr val="00B050"/>
              </a:solidFill>
            </a:endParaRPr>
          </a:p>
        </p:txBody>
      </p:sp>
      <p:sp>
        <p:nvSpPr>
          <p:cNvPr id="3" name="Content Placeholder 2"/>
          <p:cNvSpPr>
            <a:spLocks noGrp="1"/>
          </p:cNvSpPr>
          <p:nvPr>
            <p:ph idx="1"/>
          </p:nvPr>
        </p:nvSpPr>
        <p:spPr>
          <a:xfrm>
            <a:off x="1066800" y="2133600"/>
            <a:ext cx="7467600" cy="3382963"/>
          </a:xfrm>
        </p:spPr>
        <p:txBody>
          <a:bodyPr/>
          <a:lstStyle/>
          <a:p>
            <a:r>
              <a:rPr lang="en-IN" dirty="0" smtClean="0">
                <a:solidFill>
                  <a:srgbClr val="C00000"/>
                </a:solidFill>
              </a:rPr>
              <a:t>DevOps Essentials</a:t>
            </a:r>
          </a:p>
          <a:p>
            <a:r>
              <a:rPr lang="en-IN" dirty="0" smtClean="0">
                <a:solidFill>
                  <a:srgbClr val="0070C0"/>
                </a:solidFill>
              </a:rPr>
              <a:t>Introduction to AWS</a:t>
            </a:r>
          </a:p>
          <a:p>
            <a:r>
              <a:rPr lang="en-IN" dirty="0" smtClean="0">
                <a:solidFill>
                  <a:srgbClr val="C00000"/>
                </a:solidFill>
              </a:rPr>
              <a:t>GCP, Azure</a:t>
            </a:r>
          </a:p>
          <a:p>
            <a:r>
              <a:rPr lang="en-IN" dirty="0" smtClean="0">
                <a:solidFill>
                  <a:srgbClr val="0070C0"/>
                </a:solidFill>
              </a:rPr>
              <a:t>Version Control Systems</a:t>
            </a:r>
          </a:p>
          <a:p>
            <a:r>
              <a:rPr lang="en-IN" dirty="0" smtClean="0">
                <a:solidFill>
                  <a:srgbClr val="C00000"/>
                </a:solidFill>
              </a:rPr>
              <a:t>Git and </a:t>
            </a:r>
            <a:r>
              <a:rPr lang="en-IN" dirty="0" err="1" smtClean="0">
                <a:solidFill>
                  <a:srgbClr val="C00000"/>
                </a:solidFill>
              </a:rPr>
              <a:t>Github</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DevOps Tools</a:t>
            </a:r>
            <a:endParaRPr lang="en-US" dirty="0"/>
          </a:p>
        </p:txBody>
      </p:sp>
      <p:graphicFrame>
        <p:nvGraphicFramePr>
          <p:cNvPr id="4" name="Table 3"/>
          <p:cNvGraphicFramePr>
            <a:graphicFrameLocks noGrp="1"/>
          </p:cNvGraphicFramePr>
          <p:nvPr/>
        </p:nvGraphicFramePr>
        <p:xfrm>
          <a:off x="685800" y="1143000"/>
          <a:ext cx="7848600" cy="548640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tblGrid>
              <a:tr h="777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Automation Tools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Pipeline (CI/CD) Tools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Version Control Tools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Configuration Management Tools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Testing Tools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Monitoring Tools</a:t>
                      </a:r>
                    </a:p>
                    <a:p>
                      <a:endParaRPr lang="en-US" dirty="0"/>
                    </a:p>
                  </a:txBody>
                  <a:tcPr/>
                </a:tc>
              </a:tr>
              <a:tr h="623711">
                <a:tc>
                  <a:txBody>
                    <a:bodyPr/>
                    <a:lstStyle/>
                    <a:p>
                      <a:r>
                        <a:rPr lang="en-IN" b="1" dirty="0" err="1" smtClean="0">
                          <a:solidFill>
                            <a:srgbClr val="C00000"/>
                          </a:solidFill>
                        </a:rPr>
                        <a:t>Docker</a:t>
                      </a:r>
                      <a:endParaRPr lang="en-US" b="1"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00B050"/>
                          </a:solidFill>
                          <a:latin typeface="+mn-lt"/>
                          <a:ea typeface="+mn-ea"/>
                          <a:cs typeface="+mn-cs"/>
                        </a:rPr>
                        <a:t>BitBucket</a:t>
                      </a:r>
                      <a:endParaRPr lang="en-US" sz="1800" b="1" i="0" kern="1200" dirty="0" smtClean="0">
                        <a:solidFill>
                          <a:srgbClr val="00B050"/>
                        </a:solidFill>
                        <a:latin typeface="+mn-lt"/>
                        <a:ea typeface="+mn-ea"/>
                        <a:cs typeface="+mn-cs"/>
                      </a:endParaRPr>
                    </a:p>
                    <a:p>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Git</a:t>
                      </a:r>
                      <a:endParaRPr lang="en-US" sz="1800" b="1" i="0" kern="1200" dirty="0" smtClean="0">
                        <a:solidFill>
                          <a:schemeClr val="dk1"/>
                        </a:solidFill>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latin typeface="+mn-lt"/>
                          <a:ea typeface="+mn-ea"/>
                          <a:cs typeface="+mn-cs"/>
                        </a:rPr>
                        <a:t>Chef</a:t>
                      </a:r>
                    </a:p>
                    <a:p>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2"/>
                          </a:solidFill>
                          <a:latin typeface="+mn-lt"/>
                          <a:ea typeface="+mn-ea"/>
                          <a:cs typeface="+mn-cs"/>
                        </a:rPr>
                        <a:t>Jenkins</a:t>
                      </a:r>
                    </a:p>
                    <a:p>
                      <a:endParaRPr lang="en-US"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PagerDuty</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r>
              <a:tr h="6237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Kubernetes</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B050"/>
                          </a:solidFill>
                          <a:latin typeface="+mn-lt"/>
                          <a:ea typeface="+mn-ea"/>
                          <a:cs typeface="+mn-cs"/>
                        </a:rPr>
                        <a:t>Perforce Helix</a:t>
                      </a:r>
                    </a:p>
                    <a:p>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Gitlab</a:t>
                      </a:r>
                      <a:endParaRPr lang="en-US" sz="1800" b="1" i="0" kern="1200" dirty="0" smtClean="0">
                        <a:solidFill>
                          <a:schemeClr val="dk1"/>
                        </a:solidFill>
                        <a:latin typeface="+mn-lt"/>
                        <a:ea typeface="+mn-ea"/>
                        <a:cs typeface="+mn-cs"/>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FF0000"/>
                          </a:solidFill>
                          <a:latin typeface="+mn-lt"/>
                          <a:ea typeface="+mn-ea"/>
                          <a:cs typeface="+mn-cs"/>
                        </a:rPr>
                        <a:t>Ansible</a:t>
                      </a:r>
                      <a:endParaRPr lang="en-US" sz="1800" b="1" i="0" kern="1200" dirty="0" smtClean="0">
                        <a:solidFill>
                          <a:srgbClr val="FF0000"/>
                        </a:solidFill>
                        <a:latin typeface="+mn-lt"/>
                        <a:ea typeface="+mn-ea"/>
                        <a:cs typeface="+mn-cs"/>
                      </a:endParaRPr>
                    </a:p>
                    <a:p>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tx2"/>
                          </a:solidFill>
                          <a:latin typeface="+mn-lt"/>
                          <a:ea typeface="+mn-ea"/>
                          <a:cs typeface="+mn-cs"/>
                        </a:rPr>
                        <a:t>JMeter</a:t>
                      </a:r>
                      <a:endParaRPr lang="en-US" sz="1800" b="1" i="0" kern="1200" dirty="0" smtClean="0">
                        <a:solidFill>
                          <a:schemeClr val="tx2"/>
                        </a:solidFill>
                        <a:latin typeface="+mn-lt"/>
                        <a:ea typeface="+mn-ea"/>
                        <a:cs typeface="+mn-cs"/>
                      </a:endParaRPr>
                    </a:p>
                    <a:p>
                      <a:endParaRPr lang="en-US"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Librato</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r>
              <a:tr h="810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C00000"/>
                          </a:solidFill>
                          <a:latin typeface="+mn-lt"/>
                          <a:ea typeface="+mn-ea"/>
                          <a:cs typeface="+mn-cs"/>
                        </a:rPr>
                        <a:t>Bamboo</a:t>
                      </a:r>
                    </a:p>
                    <a:p>
                      <a:endParaRPr 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B050"/>
                          </a:solidFill>
                          <a:latin typeface="+mn-lt"/>
                          <a:ea typeface="+mn-ea"/>
                          <a:cs typeface="+mn-cs"/>
                        </a:rPr>
                        <a:t>IBM </a:t>
                      </a:r>
                      <a:r>
                        <a:rPr lang="en-US" sz="1800" b="1" i="0" kern="1200" dirty="0" err="1" smtClean="0">
                          <a:solidFill>
                            <a:srgbClr val="00B050"/>
                          </a:solidFill>
                          <a:latin typeface="+mn-lt"/>
                          <a:ea typeface="+mn-ea"/>
                          <a:cs typeface="+mn-cs"/>
                        </a:rPr>
                        <a:t>Urbancode</a:t>
                      </a:r>
                      <a:endParaRPr lang="en-US" sz="1800" b="1" i="0" kern="1200" dirty="0" smtClean="0">
                        <a:solidFill>
                          <a:srgbClr val="00B050"/>
                        </a:solidFill>
                        <a:latin typeface="+mn-lt"/>
                        <a:ea typeface="+mn-ea"/>
                        <a:cs typeface="+mn-cs"/>
                      </a:endParaRPr>
                    </a:p>
                    <a:p>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CVS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latin typeface="+mn-lt"/>
                          <a:ea typeface="+mn-ea"/>
                          <a:cs typeface="+mn-cs"/>
                        </a:rPr>
                        <a:t>Puppet</a:t>
                      </a:r>
                    </a:p>
                    <a:p>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2"/>
                          </a:solidFill>
                          <a:latin typeface="+mn-lt"/>
                          <a:ea typeface="+mn-ea"/>
                          <a:cs typeface="+mn-cs"/>
                        </a:rPr>
                        <a:t>Selenium</a:t>
                      </a:r>
                    </a:p>
                    <a:p>
                      <a:endParaRPr lang="en-US"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C00000"/>
                          </a:solidFill>
                          <a:latin typeface="+mn-lt"/>
                          <a:ea typeface="+mn-ea"/>
                          <a:cs typeface="+mn-cs"/>
                        </a:rPr>
                        <a:t>Prometheus</a:t>
                      </a:r>
                    </a:p>
                    <a:p>
                      <a:endParaRPr lang="en-US" dirty="0">
                        <a:solidFill>
                          <a:srgbClr val="C00000"/>
                        </a:solidFill>
                      </a:endParaRPr>
                    </a:p>
                  </a:txBody>
                  <a:tcPr/>
                </a:tc>
              </a:tr>
              <a:tr h="436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Raygun</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B050"/>
                          </a:solidFill>
                          <a:latin typeface="+mn-lt"/>
                          <a:ea typeface="+mn-ea"/>
                          <a:cs typeface="+mn-cs"/>
                        </a:rPr>
                        <a:t>Buddy</a:t>
                      </a:r>
                    </a:p>
                    <a:p>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Bazaar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latin typeface="+mn-lt"/>
                          <a:ea typeface="+mn-ea"/>
                          <a:cs typeface="+mn-cs"/>
                        </a:rPr>
                        <a:t>Salt</a:t>
                      </a:r>
                    </a:p>
                    <a:p>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tx2"/>
                          </a:solidFill>
                          <a:latin typeface="+mn-lt"/>
                          <a:ea typeface="+mn-ea"/>
                          <a:cs typeface="+mn-cs"/>
                        </a:rPr>
                        <a:t>Appium</a:t>
                      </a:r>
                      <a:endParaRPr lang="en-US" sz="1800" b="1" i="0" kern="1200" dirty="0" smtClean="0">
                        <a:solidFill>
                          <a:schemeClr val="tx2"/>
                        </a:solidFill>
                        <a:latin typeface="+mn-lt"/>
                        <a:ea typeface="+mn-ea"/>
                        <a:cs typeface="+mn-cs"/>
                      </a:endParaRPr>
                    </a:p>
                    <a:p>
                      <a:endParaRPr lang="en-US"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Splunk</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r>
              <a:tr h="810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C00000"/>
                          </a:solidFill>
                          <a:latin typeface="+mn-lt"/>
                          <a:ea typeface="+mn-ea"/>
                          <a:cs typeface="+mn-cs"/>
                        </a:rPr>
                        <a:t>GitHub</a:t>
                      </a:r>
                      <a:endParaRPr lang="en-US" sz="1800" b="1" i="0" kern="1200" dirty="0" smtClean="0">
                        <a:solidFill>
                          <a:srgbClr val="C00000"/>
                        </a:solidFill>
                        <a:latin typeface="+mn-lt"/>
                        <a:ea typeface="+mn-ea"/>
                        <a:cs typeface="+mn-cs"/>
                      </a:endParaRPr>
                    </a:p>
                    <a:p>
                      <a:endParaRPr 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B050"/>
                          </a:solidFill>
                          <a:latin typeface="+mn-lt"/>
                          <a:ea typeface="+mn-ea"/>
                          <a:cs typeface="+mn-cs"/>
                        </a:rPr>
                        <a:t>Circle CI</a:t>
                      </a:r>
                    </a:p>
                    <a:p>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SVN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FF0000"/>
                          </a:solidFill>
                          <a:latin typeface="+mn-lt"/>
                          <a:ea typeface="+mn-ea"/>
                          <a:cs typeface="+mn-cs"/>
                        </a:rPr>
                        <a:t>CFEngine</a:t>
                      </a:r>
                      <a:endParaRPr lang="en-US" sz="1800" b="1" i="0" kern="1200" dirty="0" smtClean="0">
                        <a:solidFill>
                          <a:srgbClr val="FF0000"/>
                        </a:solidFill>
                        <a:latin typeface="+mn-lt"/>
                        <a:ea typeface="+mn-ea"/>
                        <a:cs typeface="+mn-cs"/>
                      </a:endParaRPr>
                    </a:p>
                    <a:p>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tx2"/>
                          </a:solidFill>
                          <a:latin typeface="+mn-lt"/>
                          <a:ea typeface="+mn-ea"/>
                          <a:cs typeface="+mn-cs"/>
                        </a:rPr>
                        <a:t>SoapUI</a:t>
                      </a:r>
                      <a:endParaRPr lang="en-US" sz="1800" b="1" i="0" kern="1200" dirty="0" smtClean="0">
                        <a:solidFill>
                          <a:schemeClr val="tx2"/>
                        </a:solidFill>
                        <a:latin typeface="+mn-lt"/>
                        <a:ea typeface="+mn-ea"/>
                        <a:cs typeface="+mn-cs"/>
                      </a:endParaRPr>
                    </a:p>
                    <a:p>
                      <a:endParaRPr lang="en-US"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C00000"/>
                          </a:solidFill>
                          <a:latin typeface="+mn-lt"/>
                          <a:ea typeface="+mn-ea"/>
                          <a:cs typeface="+mn-cs"/>
                        </a:rPr>
                        <a:t>App Dynamics</a:t>
                      </a:r>
                    </a:p>
                    <a:p>
                      <a:endParaRPr lang="en-US" dirty="0">
                        <a:solidFill>
                          <a:srgbClr val="C00000"/>
                        </a:solidFill>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DevOps Architecture</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lgn="just">
              <a:buNone/>
            </a:pPr>
            <a:r>
              <a:rPr lang="en-US" sz="2000" dirty="0" smtClean="0"/>
              <a:t>phases of DevOps architecture-</a:t>
            </a:r>
          </a:p>
          <a:p>
            <a:pPr algn="just">
              <a:buNone/>
            </a:pPr>
            <a:endParaRPr lang="en-US" sz="2000" dirty="0" smtClean="0"/>
          </a:p>
          <a:p>
            <a:pPr marL="457200" indent="-457200" algn="just">
              <a:buNone/>
            </a:pPr>
            <a:r>
              <a:rPr lang="en-US" sz="2600" b="1" dirty="0" smtClean="0">
                <a:solidFill>
                  <a:srgbClr val="C00000"/>
                </a:solidFill>
              </a:rPr>
              <a:t>1.Plan:</a:t>
            </a:r>
            <a:r>
              <a:rPr lang="en-US" sz="2000" dirty="0" smtClean="0">
                <a:solidFill>
                  <a:srgbClr val="C00000"/>
                </a:solidFill>
              </a:rPr>
              <a:t> 	In this phase, all the requirements of the project are gathered. 		The schedule and cost 	of the project is estimated 			approximately.</a:t>
            </a:r>
          </a:p>
          <a:p>
            <a:pPr marL="457200" indent="-457200" algn="just">
              <a:buAutoNum type="arabicParenR"/>
            </a:pPr>
            <a:endParaRPr lang="en-US" sz="2000" dirty="0" smtClean="0">
              <a:solidFill>
                <a:srgbClr val="C00000"/>
              </a:solidFill>
            </a:endParaRPr>
          </a:p>
          <a:p>
            <a:pPr algn="just">
              <a:buNone/>
            </a:pPr>
            <a:r>
              <a:rPr lang="en-US" sz="2000" b="1" dirty="0" smtClean="0">
                <a:solidFill>
                  <a:srgbClr val="0070C0"/>
                </a:solidFill>
              </a:rPr>
              <a:t>2.</a:t>
            </a:r>
            <a:r>
              <a:rPr lang="en-US" sz="2600" b="1" dirty="0" smtClean="0">
                <a:solidFill>
                  <a:srgbClr val="0070C0"/>
                </a:solidFill>
              </a:rPr>
              <a:t>Code: 	</a:t>
            </a:r>
            <a:r>
              <a:rPr lang="en-US" sz="2000" dirty="0" smtClean="0">
                <a:solidFill>
                  <a:srgbClr val="0070C0"/>
                </a:solidFill>
              </a:rPr>
              <a:t>In this phase the code is written as per the requirements. 		Entire project is divided into 	smaller units. Each unit 		can be coded as a module</a:t>
            </a:r>
          </a:p>
          <a:p>
            <a:pPr algn="just">
              <a:buNone/>
            </a:pPr>
            <a:endParaRPr lang="en-US" sz="2000" dirty="0" smtClean="0">
              <a:solidFill>
                <a:srgbClr val="0070C0"/>
              </a:solidFill>
            </a:endParaRPr>
          </a:p>
          <a:p>
            <a:pPr algn="just">
              <a:buNone/>
            </a:pPr>
            <a:r>
              <a:rPr lang="en-US" sz="2000" b="1" dirty="0" smtClean="0">
                <a:solidFill>
                  <a:srgbClr val="C00000"/>
                </a:solidFill>
              </a:rPr>
              <a:t>3.</a:t>
            </a:r>
            <a:r>
              <a:rPr lang="en-US" sz="2600" b="1" dirty="0" smtClean="0">
                <a:solidFill>
                  <a:srgbClr val="C00000"/>
                </a:solidFill>
              </a:rPr>
              <a:t>Build:</a:t>
            </a:r>
            <a:r>
              <a:rPr lang="en-US" sz="2000" dirty="0" smtClean="0">
                <a:solidFill>
                  <a:srgbClr val="C00000"/>
                </a:solidFill>
              </a:rPr>
              <a:t> 	In this phase, the building of all the units is done using tools 		such as Maven, </a:t>
            </a:r>
            <a:r>
              <a:rPr lang="en-US" sz="2000" dirty="0" err="1" smtClean="0">
                <a:solidFill>
                  <a:srgbClr val="C00000"/>
                </a:solidFill>
              </a:rPr>
              <a:t>Gradle</a:t>
            </a:r>
            <a:r>
              <a:rPr lang="en-US" sz="2000" dirty="0" smtClean="0">
                <a:solidFill>
                  <a:srgbClr val="C00000"/>
                </a:solidFill>
              </a:rPr>
              <a:t> to 	submit the code to a common code 		source</a:t>
            </a:r>
          </a:p>
          <a:p>
            <a:pPr algn="just">
              <a:buNone/>
            </a:pPr>
            <a:endParaRPr lang="en-US" sz="2000" dirty="0" smtClean="0">
              <a:solidFill>
                <a:srgbClr val="C00000"/>
              </a:solidFill>
            </a:endParaRPr>
          </a:p>
          <a:p>
            <a:pPr algn="just">
              <a:buNone/>
            </a:pPr>
            <a:r>
              <a:rPr lang="en-US" sz="2000" b="1" dirty="0" smtClean="0">
                <a:solidFill>
                  <a:srgbClr val="0070C0"/>
                </a:solidFill>
              </a:rPr>
              <a:t>4.</a:t>
            </a:r>
            <a:r>
              <a:rPr lang="en-US" sz="2600" b="1" dirty="0" smtClean="0">
                <a:solidFill>
                  <a:srgbClr val="0070C0"/>
                </a:solidFill>
              </a:rPr>
              <a:t>Test:		</a:t>
            </a:r>
            <a:r>
              <a:rPr lang="en-US" sz="2000" dirty="0" smtClean="0">
                <a:solidFill>
                  <a:srgbClr val="0070C0"/>
                </a:solidFill>
              </a:rPr>
              <a:t> At this stage, all the units are tested to find if there exists any 		bug in the code. The testing can be done using tools like 		Selenium, </a:t>
            </a:r>
            <a:r>
              <a:rPr lang="en-US" sz="2000" dirty="0" err="1" smtClean="0">
                <a:solidFill>
                  <a:srgbClr val="0070C0"/>
                </a:solidFill>
              </a:rPr>
              <a:t>JUnit</a:t>
            </a:r>
            <a:r>
              <a:rPr lang="en-US" sz="2000" dirty="0" smtClean="0">
                <a:solidFill>
                  <a:srgbClr val="0070C0"/>
                </a:solidFill>
              </a:rPr>
              <a:t>, </a:t>
            </a:r>
            <a:r>
              <a:rPr lang="en-US" sz="2000" dirty="0" err="1" smtClean="0">
                <a:solidFill>
                  <a:srgbClr val="0070C0"/>
                </a:solidFill>
              </a:rPr>
              <a:t>PYtest</a:t>
            </a:r>
            <a:r>
              <a:rPr lang="en-US" sz="2000" dirty="0" smtClean="0">
                <a:solidFill>
                  <a:srgbClr val="0070C0"/>
                </a:solidFill>
              </a:rPr>
              <a:t>. Some important testing 	techniques such 	as acceptability testing, safety testing, integration 	checking, performance 	testing are carried out.</a:t>
            </a:r>
          </a:p>
          <a:p>
            <a:pPr algn="just">
              <a:buNone/>
            </a:pPr>
            <a:endParaRPr lang="en-US" sz="2000" dirty="0" smtClean="0">
              <a:solidFill>
                <a:srgbClr val="0070C0"/>
              </a:solidFill>
            </a:endParaRPr>
          </a:p>
          <a:p>
            <a:pPr algn="just">
              <a:buNone/>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DevOps Architecture</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1523574" y="2086521"/>
            <a:ext cx="6096851" cy="35533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DevOps Architecture</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lgn="just">
              <a:buNone/>
            </a:pPr>
            <a:endParaRPr lang="en-US" sz="2000" dirty="0" smtClean="0">
              <a:solidFill>
                <a:srgbClr val="0070C0"/>
              </a:solidFill>
            </a:endParaRPr>
          </a:p>
          <a:p>
            <a:pPr algn="just">
              <a:buNone/>
            </a:pPr>
            <a:r>
              <a:rPr lang="en-US" sz="2000" b="1" dirty="0" smtClean="0">
                <a:solidFill>
                  <a:srgbClr val="C00000"/>
                </a:solidFill>
              </a:rPr>
              <a:t>5.</a:t>
            </a:r>
            <a:r>
              <a:rPr lang="en-US" sz="2600" b="1" dirty="0" smtClean="0">
                <a:solidFill>
                  <a:srgbClr val="C00000"/>
                </a:solidFill>
              </a:rPr>
              <a:t>Integrate</a:t>
            </a:r>
            <a:r>
              <a:rPr lang="en-US" sz="2000" dirty="0" smtClean="0">
                <a:solidFill>
                  <a:srgbClr val="C00000"/>
                </a:solidFill>
              </a:rPr>
              <a:t>: 	In this phase, a new feature is added to the existing code 		and testing is performed. 	Continuous Development is 		achieved only because of continuous integration and 		testing.</a:t>
            </a:r>
          </a:p>
          <a:p>
            <a:pPr algn="just">
              <a:buNone/>
            </a:pPr>
            <a:r>
              <a:rPr lang="en-US" sz="2000" b="1" dirty="0" smtClean="0">
                <a:solidFill>
                  <a:srgbClr val="0070C0"/>
                </a:solidFill>
              </a:rPr>
              <a:t>6.</a:t>
            </a:r>
            <a:r>
              <a:rPr lang="en-US" sz="2600" b="1" dirty="0" smtClean="0">
                <a:solidFill>
                  <a:srgbClr val="0070C0"/>
                </a:solidFill>
              </a:rPr>
              <a:t>Deploy:</a:t>
            </a:r>
            <a:r>
              <a:rPr lang="en-US" sz="2000" dirty="0" smtClean="0">
                <a:solidFill>
                  <a:srgbClr val="0070C0"/>
                </a:solidFill>
              </a:rPr>
              <a:t> 	In this stage, the code is deployed in the client's 			environment. Some of the examples of the tools used for 		Deployment are AWS, </a:t>
            </a:r>
            <a:r>
              <a:rPr lang="en-US" sz="2000" dirty="0" err="1" smtClean="0">
                <a:solidFill>
                  <a:srgbClr val="0070C0"/>
                </a:solidFill>
              </a:rPr>
              <a:t>Docker</a:t>
            </a:r>
            <a:r>
              <a:rPr lang="en-US" sz="2000" dirty="0" smtClean="0">
                <a:solidFill>
                  <a:srgbClr val="0070C0"/>
                </a:solidFill>
              </a:rPr>
              <a:t>.</a:t>
            </a:r>
          </a:p>
          <a:p>
            <a:pPr algn="just">
              <a:buNone/>
            </a:pPr>
            <a:r>
              <a:rPr lang="en-US" sz="2400" b="1" dirty="0" smtClean="0">
                <a:solidFill>
                  <a:srgbClr val="C00000"/>
                </a:solidFill>
              </a:rPr>
              <a:t>7.Operate:</a:t>
            </a:r>
            <a:r>
              <a:rPr lang="en-US" sz="2000" b="1" dirty="0" smtClean="0">
                <a:solidFill>
                  <a:srgbClr val="C00000"/>
                </a:solidFill>
              </a:rPr>
              <a:t> 	</a:t>
            </a:r>
            <a:r>
              <a:rPr lang="en-US" sz="2000" dirty="0" smtClean="0">
                <a:solidFill>
                  <a:srgbClr val="C00000"/>
                </a:solidFill>
              </a:rPr>
              <a:t>At this stage, the version can be utilized by the users. 		Operations are performed on the code if required. Some of 		the examples of the tools used are </a:t>
            </a:r>
            <a:r>
              <a:rPr lang="en-US" sz="2000" dirty="0" err="1" smtClean="0">
                <a:solidFill>
                  <a:srgbClr val="C00000"/>
                </a:solidFill>
              </a:rPr>
              <a:t>Kubernetes</a:t>
            </a:r>
            <a:r>
              <a:rPr lang="en-US" sz="2000" dirty="0" smtClean="0">
                <a:solidFill>
                  <a:srgbClr val="C00000"/>
                </a:solidFill>
              </a:rPr>
              <a:t>, open shift. </a:t>
            </a:r>
          </a:p>
          <a:p>
            <a:pPr algn="just">
              <a:buNone/>
            </a:pPr>
            <a:r>
              <a:rPr lang="en-US" sz="2400" b="1" dirty="0" smtClean="0">
                <a:solidFill>
                  <a:srgbClr val="0070C0"/>
                </a:solidFill>
              </a:rPr>
              <a:t>8.Monitor:</a:t>
            </a:r>
            <a:r>
              <a:rPr lang="en-US" sz="2000" dirty="0" smtClean="0">
                <a:solidFill>
                  <a:srgbClr val="0070C0"/>
                </a:solidFill>
              </a:rPr>
              <a:t> 	At this stage, the monitoring of the version at the client's workplace is done During this phase, developers collect data, monitor each function and spot errors like low memory or server connection are broken. The DevOps workflow is observed at this level depending on data gathered from consumer behavior, application efficiency and other sources. Some of the examples of the tools used are </a:t>
            </a:r>
            <a:r>
              <a:rPr lang="en-US" sz="2000" dirty="0" err="1" smtClean="0">
                <a:solidFill>
                  <a:srgbClr val="0070C0"/>
                </a:solidFill>
              </a:rPr>
              <a:t>Nagios</a:t>
            </a:r>
            <a:r>
              <a:rPr lang="en-US" sz="2000" dirty="0" smtClean="0">
                <a:solidFill>
                  <a:srgbClr val="0070C0"/>
                </a:solidFill>
              </a:rPr>
              <a:t>, elastic stack for monitoring.</a:t>
            </a:r>
          </a:p>
          <a:p>
            <a:pPr algn="just">
              <a:buNone/>
            </a:pP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DevOps </a:t>
            </a:r>
            <a:r>
              <a:rPr lang="en-IN" dirty="0" err="1" smtClean="0"/>
              <a:t>LifeCycle</a:t>
            </a:r>
            <a:endParaRPr lang="en-US" dirty="0"/>
          </a:p>
        </p:txBody>
      </p:sp>
      <p:pic>
        <p:nvPicPr>
          <p:cNvPr id="34818" name="Picture 2"/>
          <p:cNvPicPr>
            <a:picLocks noChangeAspect="1" noChangeArrowheads="1"/>
          </p:cNvPicPr>
          <p:nvPr/>
        </p:nvPicPr>
        <p:blipFill>
          <a:blip r:embed="rId2"/>
          <a:srcRect/>
          <a:stretch>
            <a:fillRect/>
          </a:stretch>
        </p:blipFill>
        <p:spPr bwMode="auto">
          <a:xfrm>
            <a:off x="1905000" y="1447800"/>
            <a:ext cx="5219113" cy="4992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DevOps Lifecycle</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solidFill>
                  <a:srgbClr val="C00000"/>
                </a:solidFill>
              </a:rPr>
              <a:t>1.Continuous development: </a:t>
            </a:r>
            <a:r>
              <a:rPr lang="en-US" dirty="0" smtClean="0"/>
              <a:t>In this phase, the planning and coding of software is done. Version control mechanism is used during this phase.</a:t>
            </a:r>
          </a:p>
          <a:p>
            <a:pPr algn="just">
              <a:buNone/>
            </a:pPr>
            <a:endParaRPr lang="en-US" dirty="0" smtClean="0"/>
          </a:p>
          <a:p>
            <a:pPr algn="just">
              <a:buNone/>
            </a:pPr>
            <a:r>
              <a:rPr lang="en-US" b="1" dirty="0" smtClean="0">
                <a:solidFill>
                  <a:srgbClr val="FF0000"/>
                </a:solidFill>
              </a:rPr>
              <a:t>2.Continuous integration :</a:t>
            </a:r>
            <a:r>
              <a:rPr lang="en-US" dirty="0" smtClean="0"/>
              <a:t> In this phase, developers are required to commit changes in the source code frequently. The code supporting new functionality is continuously integrated with the existing code. Therefore, there is continuous development of software. </a:t>
            </a:r>
          </a:p>
          <a:p>
            <a:pPr algn="just">
              <a:buNone/>
            </a:pPr>
            <a:endParaRPr lang="en-US" dirty="0" smtClean="0"/>
          </a:p>
          <a:p>
            <a:pPr algn="just">
              <a:buNone/>
            </a:pPr>
            <a:r>
              <a:rPr lang="en-US" b="1" dirty="0" smtClean="0">
                <a:solidFill>
                  <a:srgbClr val="FF00FF"/>
                </a:solidFill>
              </a:rPr>
              <a:t>3.Continuous testing: </a:t>
            </a:r>
            <a:r>
              <a:rPr lang="en-US" dirty="0" smtClean="0"/>
              <a:t>In this phase, the software is continuously tested for bugs. Many times automation testing is preferred.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DevOps Lifecycle</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buNone/>
            </a:pPr>
            <a:r>
              <a:rPr lang="en-US" b="1" dirty="0" smtClean="0">
                <a:solidFill>
                  <a:srgbClr val="C00000"/>
                </a:solidFill>
              </a:rPr>
              <a:t>4.Continuous monitoring: </a:t>
            </a:r>
            <a:r>
              <a:rPr lang="en-US" dirty="0" smtClean="0"/>
              <a:t>By continuous monitoring, we can get notified before anything goes wrong. We can gather many performance measures, including CPU and memory utilization, network traffic, application response times, error rates and others.</a:t>
            </a:r>
          </a:p>
          <a:p>
            <a:pPr algn="just">
              <a:buNone/>
            </a:pPr>
            <a:endParaRPr lang="en-US" dirty="0" smtClean="0"/>
          </a:p>
          <a:p>
            <a:pPr algn="just">
              <a:buNone/>
            </a:pPr>
            <a:r>
              <a:rPr lang="en-US" b="1" dirty="0" smtClean="0">
                <a:solidFill>
                  <a:srgbClr val="00B050"/>
                </a:solidFill>
              </a:rPr>
              <a:t>5.Continuous feedback</a:t>
            </a:r>
            <a:r>
              <a:rPr lang="en-US" dirty="0" smtClean="0"/>
              <a:t>: In this DevOps stage, the software automatically sends out information about performance and issues experienced by the end-user. It's also an opportunity for customers to share their experiences and provide feedback.</a:t>
            </a:r>
          </a:p>
          <a:p>
            <a:pPr algn="just">
              <a:buNone/>
            </a:pPr>
            <a:endParaRPr lang="en-US" dirty="0" smtClean="0"/>
          </a:p>
          <a:p>
            <a:pPr algn="just">
              <a:buNone/>
            </a:pPr>
            <a:r>
              <a:rPr lang="en-US" b="1" dirty="0" smtClean="0">
                <a:solidFill>
                  <a:srgbClr val="002060"/>
                </a:solidFill>
              </a:rPr>
              <a:t>6.Continuous deploymen</a:t>
            </a:r>
            <a:r>
              <a:rPr lang="en-US" dirty="0" smtClean="0"/>
              <a:t>t: In this phase, the code is deployed to the production servers. Also, it is essential to ensure that the code is correctly used on all the servers. The deployment process takes place continuously in this DevOps life cycle phase.</a:t>
            </a:r>
          </a:p>
          <a:p>
            <a:pPr algn="just">
              <a:buNone/>
            </a:pPr>
            <a:endParaRPr lang="en-US" dirty="0" smtClean="0"/>
          </a:p>
          <a:p>
            <a:pPr algn="just">
              <a:buNone/>
            </a:pPr>
            <a:r>
              <a:rPr lang="en-US" b="1" dirty="0" smtClean="0">
                <a:solidFill>
                  <a:srgbClr val="C00000"/>
                </a:solidFill>
              </a:rPr>
              <a:t>7.Continuous operations:</a:t>
            </a:r>
            <a:r>
              <a:rPr lang="en-US" dirty="0" smtClean="0"/>
              <a:t> It is the last phase which involves automating the application's release and all these updates that help you keep cycles short and give developers more time to focus on developing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AWS</a:t>
            </a:r>
            <a:endParaRPr lang="en-US" dirty="0"/>
          </a:p>
        </p:txBody>
      </p:sp>
      <p:sp>
        <p:nvSpPr>
          <p:cNvPr id="3" name="Content Placeholder 2"/>
          <p:cNvSpPr>
            <a:spLocks noGrp="1"/>
          </p:cNvSpPr>
          <p:nvPr>
            <p:ph idx="1"/>
          </p:nvPr>
        </p:nvSpPr>
        <p:spPr/>
        <p:txBody>
          <a:bodyPr/>
          <a:lstStyle/>
          <a:p>
            <a:pPr algn="just"/>
            <a:r>
              <a:rPr lang="en-US" dirty="0" smtClean="0"/>
              <a:t>Amazon Web Services (AWS) began offering IT infrastructure services to businesses as web services—now commonly known as cloud computing.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AWS</a:t>
            </a:r>
            <a:endParaRPr lang="en-US" dirty="0"/>
          </a:p>
        </p:txBody>
      </p:sp>
      <p:sp>
        <p:nvSpPr>
          <p:cNvPr id="3" name="Content Placeholder 2"/>
          <p:cNvSpPr>
            <a:spLocks noGrp="1"/>
          </p:cNvSpPr>
          <p:nvPr>
            <p:ph idx="1"/>
          </p:nvPr>
        </p:nvSpPr>
        <p:spPr/>
        <p:txBody>
          <a:bodyPr>
            <a:normAutofit/>
          </a:bodyPr>
          <a:lstStyle/>
          <a:p>
            <a:pPr algn="just"/>
            <a:r>
              <a:rPr lang="en-US" sz="2000" dirty="0" smtClean="0"/>
              <a:t>One of the key benefits of cloud computing is the opportunity to replace upfront capital infrastructure expenses with low variable costs that scale with your business. With the cloud, businesses no longer need to plan for and procure servers and other IT infrastructure weeks or months in advance. Instead, they can instantly spin up hundreds or thousands of servers in minutes and deliver results faster.</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AWS</a:t>
            </a:r>
            <a:endParaRPr lang="en-US" dirty="0"/>
          </a:p>
        </p:txBody>
      </p:sp>
      <p:sp>
        <p:nvSpPr>
          <p:cNvPr id="3" name="Content Placeholder 2"/>
          <p:cNvSpPr>
            <a:spLocks noGrp="1"/>
          </p:cNvSpPr>
          <p:nvPr>
            <p:ph idx="1"/>
          </p:nvPr>
        </p:nvSpPr>
        <p:spPr/>
        <p:txBody>
          <a:bodyPr/>
          <a:lstStyle/>
          <a:p>
            <a:pPr algn="just"/>
            <a:r>
              <a:rPr lang="en-US" dirty="0" smtClean="0"/>
              <a:t>Today, AWS provides a highly reliable, scalable, low-cost infrastructure platform in the cloud that powers hundreds of thousands of businesses in 190 countries around the world.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DevOps?</a:t>
            </a:r>
            <a:endParaRPr lang="en-US" dirty="0"/>
          </a:p>
        </p:txBody>
      </p:sp>
      <p:sp>
        <p:nvSpPr>
          <p:cNvPr id="5" name="Title 1"/>
          <p:cNvSpPr txBox="1">
            <a:spLocks/>
          </p:cNvSpPr>
          <p:nvPr/>
        </p:nvSpPr>
        <p:spPr>
          <a:xfrm>
            <a:off x="304800" y="1600200"/>
            <a:ext cx="8229600" cy="1676400"/>
          </a:xfrm>
          <a:prstGeom prst="rect">
            <a:avLst/>
          </a:prstGeom>
        </p:spPr>
        <p:txBody>
          <a:bodyPr vert="horz" lIns="91440" tIns="45720" rIns="91440" bIns="45720" rtlCol="0" anchor="ctr">
            <a:normAutofit fontScale="47500" lnSpcReduction="20000"/>
          </a:bodyPr>
          <a:lstStyle/>
          <a:p>
            <a:pPr marL="0" marR="0" lvl="0" indent="0" algn="just" defTabSz="914400" rtl="0" eaLnBrk="1" fontAlgn="auto" latinLnBrk="0" hangingPunct="1">
              <a:lnSpc>
                <a:spcPct val="17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DevOps</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represents a change in the IT Culture with a complete focus on rapid IT service </a:t>
            </a: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delivery</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through adopting agile practice in the context of</a:t>
            </a:r>
            <a:r>
              <a:rPr kumimoji="0" lang="en-IN" sz="4400" b="0" i="0" u="none" strike="noStrike" kern="1200" cap="none" spc="0" normalizeH="0" noProof="0" dirty="0" smtClean="0">
                <a:ln>
                  <a:noFill/>
                </a:ln>
                <a:solidFill>
                  <a:srgbClr val="00B050"/>
                </a:solidFill>
                <a:effectLst/>
                <a:uLnTx/>
                <a:uFillTx/>
                <a:latin typeface="+mj-lt"/>
                <a:ea typeface="+mj-ea"/>
                <a:cs typeface="+mj-cs"/>
              </a:rPr>
              <a:t>  a </a:t>
            </a:r>
            <a:r>
              <a:rPr kumimoji="0" lang="en-IN" sz="4400" b="0" i="0" u="none" strike="noStrike" kern="1200" cap="none" spc="0" normalizeH="0" noProof="0" dirty="0" smtClean="0">
                <a:ln>
                  <a:noFill/>
                </a:ln>
                <a:solidFill>
                  <a:srgbClr val="C00000"/>
                </a:solidFill>
                <a:effectLst/>
                <a:uLnTx/>
                <a:uFillTx/>
                <a:latin typeface="+mj-lt"/>
                <a:ea typeface="+mj-ea"/>
                <a:cs typeface="+mj-cs"/>
              </a:rPr>
              <a:t>system-Oriented Approach</a:t>
            </a:r>
            <a:r>
              <a:rPr kumimoji="0" lang="en-IN" sz="4400" b="0" i="0" u="none" strike="noStrike" kern="1200" cap="none" spc="0" normalizeH="0" noProof="0" dirty="0" smtClean="0">
                <a:ln>
                  <a:noFill/>
                </a:ln>
                <a:solidFill>
                  <a:srgbClr val="00B050"/>
                </a:solidFill>
                <a:effectLst/>
                <a:uLnTx/>
                <a:uFillTx/>
                <a:latin typeface="+mj-lt"/>
                <a:ea typeface="+mj-ea"/>
                <a:cs typeface="+mj-cs"/>
              </a:rPr>
              <a:t>.</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IN" dirty="0" smtClean="0"/>
              <a:t>Introduction to AWS</a:t>
            </a:r>
            <a:endParaRPr lang="en-US" dirty="0"/>
          </a:p>
        </p:txBody>
      </p:sp>
      <p:sp>
        <p:nvSpPr>
          <p:cNvPr id="3" name="Content Placeholder 2"/>
          <p:cNvSpPr>
            <a:spLocks noGrp="1"/>
          </p:cNvSpPr>
          <p:nvPr>
            <p:ph idx="1"/>
          </p:nvPr>
        </p:nvSpPr>
        <p:spPr>
          <a:xfrm>
            <a:off x="457200" y="609600"/>
            <a:ext cx="8229600" cy="1143000"/>
          </a:xfrm>
        </p:spPr>
        <p:txBody>
          <a:bodyPr>
            <a:normAutofit fontScale="62500" lnSpcReduction="20000"/>
          </a:bodyPr>
          <a:lstStyle/>
          <a:p>
            <a:r>
              <a:rPr lang="en-US" dirty="0" smtClean="0"/>
              <a:t>The following video explores how millions of customers use AWS to take advantage of the efficiencies of cloud computing.</a:t>
            </a:r>
          </a:p>
          <a:p>
            <a:pPr>
              <a:buNone/>
            </a:pPr>
            <a:r>
              <a:rPr lang="en-US" dirty="0" smtClean="0"/>
              <a:t/>
            </a:r>
            <a:br>
              <a:rPr lang="en-US" dirty="0" smtClean="0"/>
            </a:br>
            <a:endParaRPr lang="en-US" dirty="0"/>
          </a:p>
        </p:txBody>
      </p:sp>
      <p:pic>
        <p:nvPicPr>
          <p:cNvPr id="4" name="what-is-aws-amazon-web-services.mp4">
            <a:hlinkClick r:id="" action="ppaction://media"/>
          </p:cNvPr>
          <p:cNvPicPr>
            <a:picLocks noRot="1" noChangeAspect="1"/>
          </p:cNvPicPr>
          <p:nvPr>
            <a:videoFile r:link="rId1"/>
          </p:nvPr>
        </p:nvPicPr>
        <p:blipFill>
          <a:blip r:embed="rId3"/>
          <a:stretch>
            <a:fillRect/>
          </a:stretch>
        </p:blipFill>
        <p:spPr>
          <a:xfrm>
            <a:off x="609600" y="1752600"/>
            <a:ext cx="813435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dirty="0" smtClean="0"/>
              <a:t>Introduction to AWS</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algn="just"/>
            <a:r>
              <a:rPr lang="en-US" sz="2400" dirty="0" smtClean="0"/>
              <a:t>Amazon Web Services offers a broad set of global cloud-based products including </a:t>
            </a:r>
            <a:r>
              <a:rPr lang="en-US" sz="2400" dirty="0" smtClean="0">
                <a:solidFill>
                  <a:srgbClr val="00B050"/>
                </a:solidFill>
              </a:rPr>
              <a:t>compute, storage, databases, analytics, networking, mobile, developer tools, management tools, </a:t>
            </a:r>
            <a:r>
              <a:rPr lang="en-US" sz="2400" dirty="0" err="1" smtClean="0">
                <a:solidFill>
                  <a:srgbClr val="00B050"/>
                </a:solidFill>
              </a:rPr>
              <a:t>IoT</a:t>
            </a:r>
            <a:r>
              <a:rPr lang="en-US" sz="2400" dirty="0" smtClean="0">
                <a:solidFill>
                  <a:srgbClr val="00B050"/>
                </a:solidFill>
              </a:rPr>
              <a:t>, security, and enterprise applications: on-demand</a:t>
            </a:r>
            <a:r>
              <a:rPr lang="en-US" sz="2400" dirty="0" smtClean="0"/>
              <a:t>, available in seconds, with pay-as-you-go pricing. From data warehousing to deployment tools, directories to content delivery, over </a:t>
            </a:r>
            <a:r>
              <a:rPr lang="en-US" sz="2400" dirty="0" smtClean="0">
                <a:solidFill>
                  <a:srgbClr val="C00000"/>
                </a:solidFill>
              </a:rPr>
              <a:t>200 </a:t>
            </a:r>
            <a:r>
              <a:rPr lang="en-US" sz="2400" dirty="0" smtClean="0"/>
              <a:t>AWS services are available. </a:t>
            </a:r>
          </a:p>
          <a:p>
            <a:pPr algn="just"/>
            <a:r>
              <a:rPr lang="en-US" sz="2400" dirty="0" smtClean="0"/>
              <a:t>New services can be provisioned quickly, without the upfront fixed expense. This allows enterprises, start-ups, small and medium-sized businesses, and customers in the public sector to access the building blocks they need to respond quickly to changing business requirements.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a:xfrm>
            <a:off x="457200" y="1600201"/>
            <a:ext cx="8229600" cy="1752599"/>
          </a:xfrm>
        </p:spPr>
        <p:txBody>
          <a:bodyPr>
            <a:normAutofit/>
          </a:bodyPr>
          <a:lstStyle/>
          <a:p>
            <a:pPr algn="just"/>
            <a:r>
              <a:rPr lang="en-US" sz="2400" dirty="0" smtClean="0"/>
              <a:t>Cloud computing is the on-demand delivery of compute power, database, storage, applications, and other IT resources through a cloud services platform via the internet with pay-as-you-go pricing. </a:t>
            </a:r>
          </a:p>
          <a:p>
            <a:pPr algn="just"/>
            <a:endParaRPr lang="en-US" sz="2400" dirty="0"/>
          </a:p>
        </p:txBody>
      </p:sp>
      <p:sp>
        <p:nvSpPr>
          <p:cNvPr id="4" name="Rectangle 3"/>
          <p:cNvSpPr/>
          <p:nvPr/>
        </p:nvSpPr>
        <p:spPr>
          <a:xfrm>
            <a:off x="2209800" y="3886200"/>
            <a:ext cx="6553200" cy="1754326"/>
          </a:xfrm>
          <a:prstGeom prst="rect">
            <a:avLst/>
          </a:prstGeom>
        </p:spPr>
        <p:txBody>
          <a:bodyPr wrap="square">
            <a:spAutoFit/>
          </a:bodyPr>
          <a:lstStyle/>
          <a:p>
            <a:pPr algn="just"/>
            <a:r>
              <a:rPr lang="en-US" dirty="0" smtClean="0">
                <a:solidFill>
                  <a:srgbClr val="00B050"/>
                </a:solidFill>
              </a:rPr>
              <a:t>Cloud computing provides a simple way to access servers, storage, databases and a broad set of application services over the internet. A cloud services platform such as Amazon Web Services owns and maintains the network-connected hardware required for these application services, while you provision and use what you need via a web application.</a:t>
            </a:r>
            <a:endParaRPr lang="en-US" dirty="0">
              <a:solidFill>
                <a:srgbClr val="00B050"/>
              </a:solidFill>
            </a:endParaRPr>
          </a:p>
        </p:txBody>
      </p:sp>
      <p:sp>
        <p:nvSpPr>
          <p:cNvPr id="5" name="Rectangle 4"/>
          <p:cNvSpPr/>
          <p:nvPr/>
        </p:nvSpPr>
        <p:spPr>
          <a:xfrm>
            <a:off x="2590800" y="6211669"/>
            <a:ext cx="5867400" cy="369332"/>
          </a:xfrm>
          <a:prstGeom prst="rect">
            <a:avLst/>
          </a:prstGeom>
        </p:spPr>
        <p:txBody>
          <a:bodyPr wrap="square">
            <a:spAutoFit/>
          </a:bodyPr>
          <a:lstStyle/>
          <a:p>
            <a:r>
              <a:rPr lang="en-US" dirty="0" smtClean="0">
                <a:solidFill>
                  <a:srgbClr val="FF00FF"/>
                </a:solidFill>
              </a:rPr>
              <a:t>AWS holds 31% of the global cloud market share</a:t>
            </a:r>
            <a:endParaRPr lang="en-US" dirty="0">
              <a:solidFill>
                <a:srgbClr val="FF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Amazon Web Services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smtClean="0"/>
              <a:t>AWS platform was launched in the year 2002, and after that, it kept on evolving and offering services to Its customers without fail. As of now in 2024, it has a total of 25 geographical regions. With time, it keeps on growing and fulfilling customers’ demands in the best possible way.</a:t>
            </a:r>
          </a:p>
          <a:p>
            <a:pPr algn="just"/>
            <a:endParaRPr lang="en-US" sz="2000" dirty="0" smtClean="0"/>
          </a:p>
          <a:p>
            <a:r>
              <a:rPr lang="en-US" sz="2000" dirty="0" smtClean="0"/>
              <a:t>2002- AWS services launched</a:t>
            </a:r>
          </a:p>
          <a:p>
            <a:r>
              <a:rPr lang="en-US" sz="2000" dirty="0" smtClean="0"/>
              <a:t>2004- SQS was launched</a:t>
            </a:r>
          </a:p>
          <a:p>
            <a:r>
              <a:rPr lang="en-US" sz="2000" dirty="0" smtClean="0"/>
              <a:t>2006- Launched its cloud products</a:t>
            </a:r>
          </a:p>
          <a:p>
            <a:r>
              <a:rPr lang="en-US" sz="2000" dirty="0" smtClean="0"/>
              <a:t>2012- Holds first customer event</a:t>
            </a:r>
          </a:p>
          <a:p>
            <a:r>
              <a:rPr lang="en-US" sz="2000" dirty="0" smtClean="0"/>
              <a:t>2015- Reveals revenues achieved of $4.6 billion</a:t>
            </a:r>
          </a:p>
          <a:p>
            <a:r>
              <a:rPr lang="en-US" sz="2000" dirty="0" smtClean="0"/>
              <a:t>2016- Surpassed $10 billion revenue target</a:t>
            </a:r>
          </a:p>
          <a:p>
            <a:r>
              <a:rPr lang="en-US" sz="2000" dirty="0" smtClean="0"/>
              <a:t>2016- Release snowball and snowmobile</a:t>
            </a:r>
          </a:p>
          <a:p>
            <a:r>
              <a:rPr lang="en-US" sz="2000" dirty="0" smtClean="0"/>
              <a:t>2019- Offers nearly 175 services</a:t>
            </a:r>
          </a:p>
          <a:p>
            <a:pPr algn="just"/>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Services Provided by AWS</a:t>
            </a:r>
            <a:endParaRPr lang="en-US" dirty="0"/>
          </a:p>
        </p:txBody>
      </p:sp>
      <p:sp>
        <p:nvSpPr>
          <p:cNvPr id="3" name="Content Placeholder 2"/>
          <p:cNvSpPr>
            <a:spLocks noGrp="1"/>
          </p:cNvSpPr>
          <p:nvPr>
            <p:ph idx="1"/>
          </p:nvPr>
        </p:nvSpPr>
        <p:spPr/>
        <p:txBody>
          <a:bodyPr/>
          <a:lstStyle/>
          <a:p>
            <a:r>
              <a:rPr lang="en-US" dirty="0" smtClean="0">
                <a:solidFill>
                  <a:srgbClr val="FF00FF"/>
                </a:solidFill>
              </a:rPr>
              <a:t>Compute </a:t>
            </a:r>
          </a:p>
          <a:p>
            <a:r>
              <a:rPr lang="en-US" dirty="0" smtClean="0">
                <a:solidFill>
                  <a:srgbClr val="C00000"/>
                </a:solidFill>
              </a:rPr>
              <a:t>Storage</a:t>
            </a:r>
          </a:p>
          <a:p>
            <a:r>
              <a:rPr lang="en-US" b="1" dirty="0" smtClean="0">
                <a:solidFill>
                  <a:srgbClr val="7030A0"/>
                </a:solidFill>
              </a:rPr>
              <a:t>Database</a:t>
            </a:r>
            <a:endParaRPr lang="en-IN" dirty="0" smtClean="0"/>
          </a:p>
          <a:p>
            <a:r>
              <a:rPr lang="en-US" dirty="0" smtClean="0">
                <a:solidFill>
                  <a:srgbClr val="FF0000"/>
                </a:solidFill>
              </a:rPr>
              <a:t>Migration </a:t>
            </a:r>
          </a:p>
          <a:p>
            <a:r>
              <a:rPr lang="en-US" b="1" dirty="0" smtClean="0">
                <a:solidFill>
                  <a:srgbClr val="CC00CC"/>
                </a:solidFill>
              </a:rPr>
              <a:t>Networking and content delivery</a:t>
            </a:r>
          </a:p>
          <a:p>
            <a:r>
              <a:rPr lang="en-US" b="1" dirty="0" smtClean="0">
                <a:solidFill>
                  <a:srgbClr val="CC6600"/>
                </a:solidFill>
              </a:rPr>
              <a:t>Management Tools</a:t>
            </a:r>
            <a:endParaRPr lang="en-US" b="1" dirty="0" smtClean="0">
              <a:solidFill>
                <a:srgbClr val="CC00CC"/>
              </a:solidFill>
            </a:endParaRPr>
          </a:p>
          <a:p>
            <a:r>
              <a:rPr lang="en-US" b="1" dirty="0" smtClean="0">
                <a:solidFill>
                  <a:srgbClr val="00CC00"/>
                </a:solidFill>
              </a:rPr>
              <a:t>Security and Identity Compliance</a:t>
            </a:r>
            <a:endParaRPr lang="en-IN"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639762"/>
          </a:xfrm>
        </p:spPr>
        <p:txBody>
          <a:bodyPr>
            <a:normAutofit fontScale="90000"/>
          </a:bodyPr>
          <a:lstStyle/>
          <a:p>
            <a:r>
              <a:rPr lang="en-US" sz="3100" dirty="0" smtClean="0"/>
              <a:t>Services Provided by AWS?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sz="4800" dirty="0" smtClean="0">
                <a:solidFill>
                  <a:srgbClr val="FF00FF"/>
                </a:solidFill>
              </a:rPr>
              <a:t>#1. Compute</a:t>
            </a:r>
          </a:p>
          <a:p>
            <a:pPr>
              <a:buNone/>
            </a:pPr>
            <a:r>
              <a:rPr lang="en-US" dirty="0" smtClean="0"/>
              <a:t>	Services under the computing domain in AWS are all about high-end servers that are used to host a website, process backend data, etc. </a:t>
            </a:r>
          </a:p>
          <a:p>
            <a:endParaRPr lang="en-US" dirty="0" smtClean="0"/>
          </a:p>
          <a:p>
            <a:r>
              <a:rPr lang="en-US" dirty="0" smtClean="0"/>
              <a:t>Let us have a look at some of the essential services under compute domain: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Services Provided by AWS</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buNone/>
            </a:pPr>
            <a:r>
              <a:rPr lang="en-US" sz="2400" dirty="0" err="1" smtClean="0">
                <a:solidFill>
                  <a:srgbClr val="FF00FF"/>
                </a:solidFill>
              </a:rPr>
              <a:t>i</a:t>
            </a:r>
            <a:r>
              <a:rPr lang="en-US" sz="2400" dirty="0" smtClean="0">
                <a:solidFill>
                  <a:srgbClr val="FF00FF"/>
                </a:solidFill>
              </a:rPr>
              <a:t>. EC2</a:t>
            </a:r>
          </a:p>
          <a:p>
            <a:pPr algn="just"/>
            <a:r>
              <a:rPr lang="en-US" sz="2400" dirty="0" smtClean="0"/>
              <a:t>AWS EC2 (Elastic Compute Cloud) offers you a server with desired OS, RAM, and processor where you have full control of OS to perform any operation.</a:t>
            </a:r>
          </a:p>
          <a:p>
            <a:pPr algn="just">
              <a:buNone/>
            </a:pPr>
            <a:r>
              <a:rPr lang="en-US" sz="2400" dirty="0" smtClean="0">
                <a:solidFill>
                  <a:srgbClr val="FF00FF"/>
                </a:solidFill>
              </a:rPr>
              <a:t>ii. Lambda</a:t>
            </a:r>
          </a:p>
          <a:p>
            <a:pPr algn="just"/>
            <a:r>
              <a:rPr lang="en-US" sz="2400" dirty="0" smtClean="0"/>
              <a:t>Under lambda service, the user does not have full access to the OS and cannot host a website. It is used only for backend processing where it can receive the request, process it, and send back the result.</a:t>
            </a:r>
          </a:p>
          <a:p>
            <a:pPr algn="just">
              <a:buNone/>
            </a:pPr>
            <a:r>
              <a:rPr lang="en-US" sz="2400" dirty="0" smtClean="0">
                <a:solidFill>
                  <a:srgbClr val="FF00FF"/>
                </a:solidFill>
              </a:rPr>
              <a:t>iii. Elastic Beanstalk</a:t>
            </a:r>
          </a:p>
          <a:p>
            <a:pPr algn="just"/>
            <a:r>
              <a:rPr lang="en-US" sz="2400" dirty="0" smtClean="0"/>
              <a:t>In AWS Elastic Beanstalk, the user gets a dashboard to upload websites. It is a Platform as a service, so the user does not have full access to the OS.</a:t>
            </a:r>
          </a:p>
          <a:p>
            <a:pPr algn="just"/>
            <a:endParaRPr lang="en-US" sz="2400" dirty="0" smtClean="0"/>
          </a:p>
          <a:p>
            <a:pPr algn="just"/>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Services Provided by AWS</a:t>
            </a:r>
            <a:endParaRPr lang="en-US" dirty="0"/>
          </a:p>
        </p:txBody>
      </p:sp>
      <p:sp>
        <p:nvSpPr>
          <p:cNvPr id="3" name="Content Placeholder 2"/>
          <p:cNvSpPr>
            <a:spLocks noGrp="1"/>
          </p:cNvSpPr>
          <p:nvPr>
            <p:ph idx="1"/>
          </p:nvPr>
        </p:nvSpPr>
        <p:spPr>
          <a:xfrm>
            <a:off x="457200" y="1219200"/>
            <a:ext cx="8229600" cy="4754563"/>
          </a:xfrm>
        </p:spPr>
        <p:txBody>
          <a:bodyPr>
            <a:noAutofit/>
          </a:bodyPr>
          <a:lstStyle/>
          <a:p>
            <a:pPr>
              <a:buNone/>
            </a:pPr>
            <a:r>
              <a:rPr lang="en-US" sz="2400" dirty="0" smtClean="0">
                <a:solidFill>
                  <a:srgbClr val="FF00FF"/>
                </a:solidFill>
              </a:rPr>
              <a:t>iv. Elastic Load Balancer</a:t>
            </a:r>
          </a:p>
          <a:p>
            <a:pPr>
              <a:buNone/>
            </a:pPr>
            <a:r>
              <a:rPr lang="en-US" sz="2400" dirty="0" smtClean="0"/>
              <a:t>AWS load balancer balances the load among servers that are deployed at a particular instance. There are three types of load balancers -</a:t>
            </a:r>
          </a:p>
          <a:p>
            <a:r>
              <a:rPr lang="en-US" sz="2400" b="1" dirty="0" smtClean="0"/>
              <a:t>Classic load balancer:</a:t>
            </a:r>
            <a:r>
              <a:rPr lang="en-US" sz="2400" dirty="0" smtClean="0"/>
              <a:t> balances traffic among servers</a:t>
            </a:r>
          </a:p>
          <a:p>
            <a:r>
              <a:rPr lang="en-US" sz="2400" b="1" dirty="0" smtClean="0"/>
              <a:t>Application load balancer:</a:t>
            </a:r>
            <a:r>
              <a:rPr lang="en-US" sz="2400" dirty="0" smtClean="0"/>
              <a:t> balances traffic based on URL of applications</a:t>
            </a:r>
          </a:p>
          <a:p>
            <a:r>
              <a:rPr lang="en-US" sz="2400" b="1" dirty="0" smtClean="0"/>
              <a:t>Network load balancer:</a:t>
            </a:r>
            <a:r>
              <a:rPr lang="en-US" sz="2400" dirty="0" smtClean="0"/>
              <a:t> Balances traffic based on web protocol (HTTP, FTP, etc.)</a:t>
            </a:r>
          </a:p>
          <a:p>
            <a:pPr>
              <a:buNone/>
            </a:pPr>
            <a:r>
              <a:rPr lang="en-US" sz="2400" dirty="0" smtClean="0">
                <a:solidFill>
                  <a:srgbClr val="FF00FF"/>
                </a:solidFill>
              </a:rPr>
              <a:t>v. </a:t>
            </a:r>
            <a:r>
              <a:rPr lang="en-US" sz="2400" dirty="0" err="1" smtClean="0">
                <a:solidFill>
                  <a:srgbClr val="FF00FF"/>
                </a:solidFill>
              </a:rPr>
              <a:t>Autoscaling</a:t>
            </a:r>
            <a:endParaRPr lang="en-US" sz="2400" dirty="0" smtClean="0">
              <a:solidFill>
                <a:srgbClr val="FF00FF"/>
              </a:solidFill>
            </a:endParaRPr>
          </a:p>
          <a:p>
            <a:pPr algn="just">
              <a:buNone/>
            </a:pPr>
            <a:r>
              <a:rPr lang="en-US" sz="2400" dirty="0" err="1" smtClean="0"/>
              <a:t>Autoscaling</a:t>
            </a:r>
            <a:r>
              <a:rPr lang="en-US" sz="2400" dirty="0" smtClean="0"/>
              <a:t> helps to increase or decrease the number of servers needed based on requirements for operation such as CPU usage, memory usage, network throughput, etc.</a:t>
            </a:r>
          </a:p>
          <a:p>
            <a:pPr>
              <a:buNone/>
            </a:pP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Services Provided by AWS</a:t>
            </a:r>
            <a:endParaRPr lang="en-US" dirty="0"/>
          </a:p>
        </p:txBody>
      </p:sp>
      <p:sp>
        <p:nvSpPr>
          <p:cNvPr id="3" name="Content Placeholder 2"/>
          <p:cNvSpPr>
            <a:spLocks noGrp="1"/>
          </p:cNvSpPr>
          <p:nvPr>
            <p:ph idx="1"/>
          </p:nvPr>
        </p:nvSpPr>
        <p:spPr>
          <a:xfrm>
            <a:off x="457200" y="1219200"/>
            <a:ext cx="8229600" cy="4754563"/>
          </a:xfrm>
        </p:spPr>
        <p:txBody>
          <a:bodyPr>
            <a:noAutofit/>
          </a:bodyPr>
          <a:lstStyle/>
          <a:p>
            <a:pPr>
              <a:buNone/>
            </a:pPr>
            <a:r>
              <a:rPr lang="en-US" sz="4400" dirty="0" smtClean="0">
                <a:solidFill>
                  <a:srgbClr val="C00000"/>
                </a:solidFill>
              </a:rPr>
              <a:t>#2. Storage</a:t>
            </a:r>
          </a:p>
          <a:p>
            <a:r>
              <a:rPr lang="en-US" sz="2400" dirty="0" smtClean="0"/>
              <a:t>AWS offers storage plenty of choices to users for backing up information, archiving, and disaster recovery. Let us have a look at the list of the main services available under the storage domain on the AWS Cloud.</a:t>
            </a:r>
          </a:p>
          <a:p>
            <a:pPr>
              <a:buNone/>
            </a:pP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172200"/>
          </a:xfrm>
        </p:spPr>
        <p:txBody>
          <a:bodyPr>
            <a:normAutofit fontScale="62500" lnSpcReduction="20000"/>
          </a:bodyPr>
          <a:lstStyle/>
          <a:p>
            <a:pPr algn="just">
              <a:buNone/>
            </a:pPr>
            <a:r>
              <a:rPr lang="en-US" b="1" dirty="0" err="1" smtClean="0">
                <a:solidFill>
                  <a:srgbClr val="C00000"/>
                </a:solidFill>
              </a:rPr>
              <a:t>i</a:t>
            </a:r>
            <a:r>
              <a:rPr lang="en-US" b="1" dirty="0" smtClean="0">
                <a:solidFill>
                  <a:srgbClr val="C00000"/>
                </a:solidFill>
              </a:rPr>
              <a:t>. S3</a:t>
            </a:r>
          </a:p>
          <a:p>
            <a:pPr algn="just">
              <a:buNone/>
            </a:pPr>
            <a:r>
              <a:rPr lang="en-US" dirty="0" smtClean="0"/>
              <a:t>		Amazon Simple Storage Service (S3) stores files in the form of 	objects with a maximum size of 5 TB each.</a:t>
            </a:r>
          </a:p>
          <a:p>
            <a:pPr algn="just">
              <a:buNone/>
            </a:pPr>
            <a:endParaRPr lang="en-US" dirty="0" smtClean="0"/>
          </a:p>
          <a:p>
            <a:pPr algn="just">
              <a:buNone/>
            </a:pPr>
            <a:r>
              <a:rPr lang="en-US" b="1" dirty="0" smtClean="0">
                <a:solidFill>
                  <a:srgbClr val="C00000"/>
                </a:solidFill>
              </a:rPr>
              <a:t>ii. Glacier</a:t>
            </a:r>
          </a:p>
          <a:p>
            <a:pPr algn="just">
              <a:buNone/>
            </a:pPr>
            <a:r>
              <a:rPr lang="en-US" dirty="0" smtClean="0"/>
              <a:t>		AWS Glacier provides low-cost, flexible, durable, secure 	storage for data backup and archival where customers can store data for as little as $0.004 per GB per month.</a:t>
            </a:r>
          </a:p>
          <a:p>
            <a:pPr algn="just">
              <a:buNone/>
            </a:pPr>
            <a:endParaRPr lang="en-US" dirty="0" smtClean="0"/>
          </a:p>
          <a:p>
            <a:pPr algn="just">
              <a:buNone/>
            </a:pPr>
            <a:r>
              <a:rPr lang="en-US" b="1" dirty="0" smtClean="0">
                <a:solidFill>
                  <a:srgbClr val="C00000"/>
                </a:solidFill>
              </a:rPr>
              <a:t>iii. </a:t>
            </a:r>
            <a:r>
              <a:rPr lang="en-US" b="1" dirty="0" err="1" smtClean="0">
                <a:solidFill>
                  <a:srgbClr val="C00000"/>
                </a:solidFill>
              </a:rPr>
              <a:t>Cloudfront</a:t>
            </a:r>
            <a:endParaRPr lang="en-US" b="1" dirty="0" smtClean="0">
              <a:solidFill>
                <a:srgbClr val="C00000"/>
              </a:solidFill>
            </a:endParaRPr>
          </a:p>
          <a:p>
            <a:pPr algn="just">
              <a:buNone/>
            </a:pPr>
            <a:r>
              <a:rPr lang="en-US" dirty="0" smtClean="0"/>
              <a:t>		Amazon </a:t>
            </a:r>
            <a:r>
              <a:rPr lang="en-US" dirty="0" err="1" smtClean="0"/>
              <a:t>CloudFront</a:t>
            </a:r>
            <a:r>
              <a:rPr lang="en-US" dirty="0" smtClean="0"/>
              <a:t> speeds up the distribution of static and 	dynamic web content and delivers it through data centers 	called edge locations with the lowest latency.</a:t>
            </a:r>
          </a:p>
          <a:p>
            <a:pPr algn="just">
              <a:buNone/>
            </a:pPr>
            <a:endParaRPr lang="en-US" dirty="0" smtClean="0"/>
          </a:p>
          <a:p>
            <a:pPr algn="just">
              <a:buNone/>
            </a:pPr>
            <a:r>
              <a:rPr lang="en-US" b="1" dirty="0" smtClean="0">
                <a:solidFill>
                  <a:srgbClr val="C00000"/>
                </a:solidFill>
              </a:rPr>
              <a:t>iv. Elastic File System</a:t>
            </a:r>
          </a:p>
          <a:p>
            <a:pPr algn="just">
              <a:buNone/>
            </a:pPr>
            <a:r>
              <a:rPr lang="en-US" dirty="0" smtClean="0"/>
              <a:t>		AWS EFS (Elastic File System) is used to mount shared drives	among multiple servers in real-time.</a:t>
            </a:r>
          </a:p>
          <a:p>
            <a:pPr algn="just">
              <a:buNone/>
            </a:pPr>
            <a:endParaRPr lang="en-US" dirty="0" smtClean="0"/>
          </a:p>
          <a:p>
            <a:pPr algn="just">
              <a:buNone/>
            </a:pPr>
            <a:r>
              <a:rPr lang="en-US" b="1" dirty="0" smtClean="0">
                <a:solidFill>
                  <a:srgbClr val="C00000"/>
                </a:solidFill>
              </a:rPr>
              <a:t>v. Storage Gateway</a:t>
            </a:r>
          </a:p>
          <a:p>
            <a:pPr algn="just">
              <a:buNone/>
            </a:pPr>
            <a:r>
              <a:rPr lang="en-US" dirty="0" smtClean="0"/>
              <a:t>		AWS Storage Gateway helps users to access or store data on 	AWS with the lowest latency possible. </a:t>
            </a:r>
          </a:p>
          <a:p>
            <a:pPr algn="just">
              <a:buNone/>
            </a:pPr>
            <a:endParaRPr lang="en-US" dirty="0" smtClean="0"/>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DevOps?</a:t>
            </a:r>
            <a:endParaRPr lang="en-US" dirty="0"/>
          </a:p>
        </p:txBody>
      </p:sp>
      <p:sp>
        <p:nvSpPr>
          <p:cNvPr id="5" name="Title 1"/>
          <p:cNvSpPr txBox="1">
            <a:spLocks/>
          </p:cNvSpPr>
          <p:nvPr/>
        </p:nvSpPr>
        <p:spPr>
          <a:xfrm>
            <a:off x="304800" y="1600200"/>
            <a:ext cx="8229600" cy="1676400"/>
          </a:xfrm>
          <a:prstGeom prst="rect">
            <a:avLst/>
          </a:prstGeom>
        </p:spPr>
        <p:txBody>
          <a:bodyPr vert="horz" lIns="91440" tIns="45720" rIns="91440" bIns="45720" rtlCol="0" anchor="ctr">
            <a:normAutofit fontScale="47500" lnSpcReduction="20000"/>
          </a:bodyPr>
          <a:lstStyle/>
          <a:p>
            <a:pPr marL="0" marR="0" lvl="0" indent="0" algn="just" defTabSz="914400" rtl="0" eaLnBrk="1" fontAlgn="auto" latinLnBrk="0" hangingPunct="1">
              <a:lnSpc>
                <a:spcPct val="17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DevOps</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represents a change in the IT Culture with a complete focus on rapid IT service </a:t>
            </a: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delivery</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through adopting agile practice in the context of</a:t>
            </a:r>
            <a:r>
              <a:rPr kumimoji="0" lang="en-IN" sz="4400" b="0" i="0" u="none" strike="noStrike" kern="1200" cap="none" spc="0" normalizeH="0" noProof="0" dirty="0" smtClean="0">
                <a:ln>
                  <a:noFill/>
                </a:ln>
                <a:solidFill>
                  <a:srgbClr val="00B050"/>
                </a:solidFill>
                <a:effectLst/>
                <a:uLnTx/>
                <a:uFillTx/>
                <a:latin typeface="+mj-lt"/>
                <a:ea typeface="+mj-ea"/>
                <a:cs typeface="+mj-cs"/>
              </a:rPr>
              <a:t>  a </a:t>
            </a:r>
            <a:r>
              <a:rPr kumimoji="0" lang="en-IN" sz="4400" b="0" i="0" u="none" strike="noStrike" kern="1200" cap="none" spc="0" normalizeH="0" noProof="0" dirty="0" smtClean="0">
                <a:ln>
                  <a:noFill/>
                </a:ln>
                <a:solidFill>
                  <a:srgbClr val="C00000"/>
                </a:solidFill>
                <a:effectLst/>
                <a:uLnTx/>
                <a:uFillTx/>
                <a:latin typeface="+mj-lt"/>
                <a:ea typeface="+mj-ea"/>
                <a:cs typeface="+mj-cs"/>
              </a:rPr>
              <a:t>system-Oriented Approach</a:t>
            </a:r>
            <a:r>
              <a:rPr kumimoji="0" lang="en-IN" sz="4400" b="0" i="0" u="none" strike="noStrike" kern="1200" cap="none" spc="0" normalizeH="0" noProof="0" dirty="0" smtClean="0">
                <a:ln>
                  <a:noFill/>
                </a:ln>
                <a:solidFill>
                  <a:srgbClr val="00B050"/>
                </a:solidFill>
                <a:effectLst/>
                <a:uLnTx/>
                <a:uFillTx/>
                <a:latin typeface="+mj-lt"/>
                <a:ea typeface="+mj-ea"/>
                <a:cs typeface="+mj-cs"/>
              </a:rPr>
              <a:t>.</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
        <p:nvSpPr>
          <p:cNvPr id="4" name="Title 1"/>
          <p:cNvSpPr txBox="1">
            <a:spLocks/>
          </p:cNvSpPr>
          <p:nvPr/>
        </p:nvSpPr>
        <p:spPr>
          <a:xfrm>
            <a:off x="457200" y="4114800"/>
            <a:ext cx="8229600" cy="16764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7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Dev - Development</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p:txBody>
          <a:bodyPr/>
          <a:lstStyle/>
          <a:p>
            <a:pPr>
              <a:buNone/>
            </a:pPr>
            <a:r>
              <a:rPr lang="en-US" sz="4400" b="1" dirty="0" smtClean="0">
                <a:solidFill>
                  <a:srgbClr val="7030A0"/>
                </a:solidFill>
              </a:rPr>
              <a:t>#3. Database</a:t>
            </a:r>
          </a:p>
          <a:p>
            <a:pPr>
              <a:buNone/>
            </a:pPr>
            <a:r>
              <a:rPr lang="en-US" dirty="0" smtClean="0"/>
              <a:t>In this domain, AWS provides services that can help you monitor and manage your databases in the AWS infrastructure for better productivity. Services under Database are-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229600" cy="5287963"/>
          </a:xfrm>
        </p:spPr>
        <p:txBody>
          <a:bodyPr>
            <a:noAutofit/>
          </a:bodyPr>
          <a:lstStyle/>
          <a:p>
            <a:pPr algn="just">
              <a:buNone/>
            </a:pPr>
            <a:r>
              <a:rPr lang="en-US" sz="2400" b="1" dirty="0" err="1" smtClean="0">
                <a:solidFill>
                  <a:srgbClr val="7030A0"/>
                </a:solidFill>
              </a:rPr>
              <a:t>i</a:t>
            </a:r>
            <a:r>
              <a:rPr lang="en-US" sz="2400" b="1" dirty="0" smtClean="0">
                <a:solidFill>
                  <a:srgbClr val="7030A0"/>
                </a:solidFill>
              </a:rPr>
              <a:t>. RDS</a:t>
            </a:r>
          </a:p>
          <a:p>
            <a:pPr algn="just">
              <a:buNone/>
            </a:pPr>
            <a:r>
              <a:rPr lang="en-US" sz="2400" dirty="0" smtClean="0"/>
              <a:t>	Amazon RDS (relational database service) is a service that manages your relational databases and keeps your information updated.</a:t>
            </a:r>
          </a:p>
          <a:p>
            <a:pPr algn="just">
              <a:buNone/>
            </a:pPr>
            <a:r>
              <a:rPr lang="en-US" sz="2400" b="1" dirty="0" smtClean="0">
                <a:solidFill>
                  <a:srgbClr val="7030A0"/>
                </a:solidFill>
              </a:rPr>
              <a:t>ii. </a:t>
            </a:r>
            <a:r>
              <a:rPr lang="en-US" sz="2400" b="1" dirty="0" err="1" smtClean="0">
                <a:solidFill>
                  <a:srgbClr val="7030A0"/>
                </a:solidFill>
              </a:rPr>
              <a:t>DynamoDB</a:t>
            </a:r>
            <a:endParaRPr lang="en-US" sz="2400" b="1" dirty="0" smtClean="0">
              <a:solidFill>
                <a:srgbClr val="7030A0"/>
              </a:solidFill>
            </a:endParaRPr>
          </a:p>
          <a:p>
            <a:pPr algn="just">
              <a:buNone/>
            </a:pPr>
            <a:r>
              <a:rPr lang="en-US" sz="2400" dirty="0" smtClean="0"/>
              <a:t>	</a:t>
            </a:r>
            <a:r>
              <a:rPr lang="en-US" sz="2400" dirty="0" err="1" smtClean="0"/>
              <a:t>DynamoDB</a:t>
            </a:r>
            <a:r>
              <a:rPr lang="en-US" sz="2400" dirty="0" smtClean="0"/>
              <a:t> supports key-value and document data along with point-in-time recovery and on-demand backup.</a:t>
            </a:r>
          </a:p>
          <a:p>
            <a:pPr algn="just">
              <a:buNone/>
            </a:pPr>
            <a:r>
              <a:rPr lang="en-US" sz="2400" b="1" dirty="0" smtClean="0">
                <a:solidFill>
                  <a:srgbClr val="7030A0"/>
                </a:solidFill>
              </a:rPr>
              <a:t>iii. </a:t>
            </a:r>
            <a:r>
              <a:rPr lang="en-US" sz="2400" b="1" dirty="0" err="1" smtClean="0">
                <a:solidFill>
                  <a:srgbClr val="7030A0"/>
                </a:solidFill>
              </a:rPr>
              <a:t>ElasticCache</a:t>
            </a:r>
            <a:endParaRPr lang="en-US" sz="2400" b="1" dirty="0" smtClean="0">
              <a:solidFill>
                <a:srgbClr val="7030A0"/>
              </a:solidFill>
            </a:endParaRPr>
          </a:p>
          <a:p>
            <a:pPr algn="just">
              <a:buNone/>
            </a:pPr>
            <a:r>
              <a:rPr lang="en-US" sz="2400" dirty="0" smtClean="0"/>
              <a:t>	AWS </a:t>
            </a:r>
            <a:r>
              <a:rPr lang="en-US" sz="2400" dirty="0" err="1" smtClean="0"/>
              <a:t>ElastiCache</a:t>
            </a:r>
            <a:r>
              <a:rPr lang="en-US" sz="2400" dirty="0" smtClean="0"/>
              <a:t> improves the performance of the application by caching the frequently required or queried data.</a:t>
            </a:r>
          </a:p>
          <a:p>
            <a:pPr algn="just">
              <a:buNone/>
            </a:pPr>
            <a:r>
              <a:rPr lang="en-US" sz="2400" b="1" dirty="0" smtClean="0">
                <a:solidFill>
                  <a:srgbClr val="7030A0"/>
                </a:solidFill>
              </a:rPr>
              <a:t>iv. </a:t>
            </a:r>
            <a:r>
              <a:rPr lang="en-US" sz="2400" b="1" dirty="0" err="1" smtClean="0">
                <a:solidFill>
                  <a:srgbClr val="7030A0"/>
                </a:solidFill>
              </a:rPr>
              <a:t>RedShift</a:t>
            </a:r>
            <a:endParaRPr lang="en-US" sz="2400" b="1" dirty="0" smtClean="0">
              <a:solidFill>
                <a:srgbClr val="7030A0"/>
              </a:solidFill>
            </a:endParaRPr>
          </a:p>
          <a:p>
            <a:pPr algn="just">
              <a:buNone/>
            </a:pPr>
            <a:r>
              <a:rPr lang="en-US" sz="2400" dirty="0" smtClean="0"/>
              <a:t>	Amazon </a:t>
            </a:r>
            <a:r>
              <a:rPr lang="en-US" sz="2400" dirty="0" err="1" smtClean="0"/>
              <a:t>Redshift</a:t>
            </a:r>
            <a:r>
              <a:rPr lang="en-US" sz="2400" dirty="0" smtClean="0"/>
              <a:t> is a data warehouse service that offers mission-critical analysis for companies.</a:t>
            </a:r>
          </a:p>
          <a:p>
            <a:pPr algn="just">
              <a:buNone/>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solidFill>
                  <a:srgbClr val="FF0000"/>
                </a:solidFill>
              </a:rPr>
              <a:t>#4. Migration</a:t>
            </a:r>
          </a:p>
          <a:p>
            <a:pPr algn="just">
              <a:buNone/>
            </a:pPr>
            <a:r>
              <a:rPr lang="en-US" sz="2400" dirty="0" smtClean="0"/>
              <a:t>	</a:t>
            </a:r>
          </a:p>
          <a:p>
            <a:pPr algn="just">
              <a:buNone/>
            </a:pPr>
            <a:endParaRPr lang="en-US" sz="2400" dirty="0" smtClean="0"/>
          </a:p>
          <a:p>
            <a:pPr algn="just">
              <a:buNone/>
            </a:pPr>
            <a:r>
              <a:rPr lang="en-US" sz="2000" dirty="0" smtClean="0"/>
              <a:t>	This domain deals with the transferring of data to and from the AWS infrastructure. There is a service called snowball used when you need to transfer your considerable data to the AWS infrastructure physically. </a:t>
            </a:r>
          </a:p>
          <a:p>
            <a:pPr algn="just">
              <a:buNone/>
            </a:pPr>
            <a:endParaRPr lang="en-US" sz="2000" dirty="0" smtClean="0"/>
          </a:p>
          <a:p>
            <a:pPr algn="just">
              <a:buNone/>
            </a:pPr>
            <a:r>
              <a:rPr lang="en-US" sz="2000" dirty="0" smtClean="0"/>
              <a:t>	For this, you will receive a physical device sent by AWS to your location, and you have to upload your data on it and send it back to the AWS office. </a:t>
            </a:r>
          </a:p>
          <a:p>
            <a:pPr algn="just">
              <a:buNone/>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p:txBody>
          <a:bodyPr/>
          <a:lstStyle/>
          <a:p>
            <a:pPr>
              <a:buNone/>
            </a:pPr>
            <a:r>
              <a:rPr lang="en-US" b="1" dirty="0" smtClean="0">
                <a:solidFill>
                  <a:srgbClr val="CC00CC"/>
                </a:solidFill>
              </a:rPr>
              <a:t>#5. Networking and content delivery</a:t>
            </a:r>
          </a:p>
          <a:p>
            <a:pPr algn="just">
              <a:buNone/>
            </a:pPr>
            <a:r>
              <a:rPr lang="en-US" dirty="0" smtClean="0"/>
              <a:t>	AWS offers the highest network availability amongst all cloud service providers to increase throughput with on-time content delivery and reduced network latency.</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sz="3800" b="1" dirty="0" err="1" smtClean="0">
                <a:solidFill>
                  <a:srgbClr val="CC00CC"/>
                </a:solidFill>
              </a:rPr>
              <a:t>i</a:t>
            </a:r>
            <a:r>
              <a:rPr lang="en-US" sz="3800" b="1" dirty="0" smtClean="0">
                <a:solidFill>
                  <a:srgbClr val="CC00CC"/>
                </a:solidFill>
              </a:rPr>
              <a:t>. VPC</a:t>
            </a:r>
          </a:p>
          <a:p>
            <a:pPr algn="just">
              <a:buNone/>
            </a:pPr>
            <a:r>
              <a:rPr lang="en-US" dirty="0" smtClean="0"/>
              <a:t>	AWS VPC (Virtual private Cloud) allows users to launch their AWS resources into a virtual network.</a:t>
            </a:r>
          </a:p>
          <a:p>
            <a:pPr algn="just">
              <a:buNone/>
            </a:pPr>
            <a:endParaRPr lang="en-US" dirty="0" smtClean="0"/>
          </a:p>
          <a:p>
            <a:pPr algn="just">
              <a:buNone/>
            </a:pPr>
            <a:r>
              <a:rPr lang="en-US" sz="3800" b="1" dirty="0" smtClean="0">
                <a:solidFill>
                  <a:srgbClr val="CC00CC"/>
                </a:solidFill>
              </a:rPr>
              <a:t>ii. Direct Connect</a:t>
            </a:r>
          </a:p>
          <a:p>
            <a:pPr algn="just">
              <a:buNone/>
            </a:pPr>
            <a:r>
              <a:rPr lang="en-US" dirty="0" smtClean="0"/>
              <a:t>	AWS direct connect makes it easier to establish a network connection from the user's premises to AWS that reduces network costs and increases bandwidth throughput.</a:t>
            </a:r>
          </a:p>
          <a:p>
            <a:pPr algn="just">
              <a:buNone/>
            </a:pPr>
            <a:endParaRPr lang="en-US" dirty="0" smtClean="0"/>
          </a:p>
          <a:p>
            <a:pPr algn="just">
              <a:buNone/>
            </a:pPr>
            <a:r>
              <a:rPr lang="en-US" sz="4100" b="1" dirty="0" smtClean="0">
                <a:solidFill>
                  <a:srgbClr val="CC00CC"/>
                </a:solidFill>
              </a:rPr>
              <a:t>iii. Route 53</a:t>
            </a:r>
          </a:p>
          <a:p>
            <a:pPr algn="just">
              <a:buNone/>
            </a:pPr>
            <a:r>
              <a:rPr lang="en-US" dirty="0" smtClean="0"/>
              <a:t>	Amazon Route 53 is a scalable cloud DNS web service designed to offer a reliable way to route users to internet applications.</a:t>
            </a:r>
          </a:p>
          <a:p>
            <a:pPr algn="just">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p:txBody>
          <a:bodyPr/>
          <a:lstStyle/>
          <a:p>
            <a:pPr algn="just">
              <a:buNone/>
            </a:pPr>
            <a:r>
              <a:rPr lang="en-US" b="1" dirty="0" smtClean="0">
                <a:solidFill>
                  <a:srgbClr val="CC6600"/>
                </a:solidFill>
              </a:rPr>
              <a:t>#6. Management Tools</a:t>
            </a:r>
          </a:p>
          <a:p>
            <a:pPr algn="just">
              <a:buNone/>
            </a:pPr>
            <a:r>
              <a:rPr lang="en-US" dirty="0" smtClean="0"/>
              <a:t>	</a:t>
            </a:r>
            <a:r>
              <a:rPr lang="en-US" sz="2800" dirty="0" smtClean="0"/>
              <a:t>Using these tools, you can manage all of your AWS resources on AWS infrastructure. There are some of the services given below that users can use to control and secure their data from getting into unauthorized hands.</a:t>
            </a:r>
          </a:p>
          <a:p>
            <a:pPr algn="just">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buNone/>
            </a:pPr>
            <a:r>
              <a:rPr lang="en-US" sz="3800" b="1" dirty="0" err="1" smtClean="0">
                <a:solidFill>
                  <a:srgbClr val="CC6600"/>
                </a:solidFill>
              </a:rPr>
              <a:t>i</a:t>
            </a:r>
            <a:r>
              <a:rPr lang="en-US" sz="3800" b="1" dirty="0" smtClean="0">
                <a:solidFill>
                  <a:srgbClr val="CC6600"/>
                </a:solidFill>
              </a:rPr>
              <a:t>. </a:t>
            </a:r>
            <a:r>
              <a:rPr lang="en-US" sz="3800" b="1" dirty="0" err="1" smtClean="0">
                <a:solidFill>
                  <a:srgbClr val="CC6600"/>
                </a:solidFill>
              </a:rPr>
              <a:t>CloudWatch</a:t>
            </a:r>
            <a:endParaRPr lang="en-US" sz="3800" b="1" dirty="0" smtClean="0">
              <a:solidFill>
                <a:srgbClr val="CC6600"/>
              </a:solidFill>
            </a:endParaRPr>
          </a:p>
          <a:p>
            <a:pPr algn="just">
              <a:buNone/>
            </a:pPr>
            <a:r>
              <a:rPr lang="en-US" dirty="0" smtClean="0"/>
              <a:t>	</a:t>
            </a:r>
            <a:r>
              <a:rPr lang="en-US" sz="2400" dirty="0" smtClean="0"/>
              <a:t>AWS </a:t>
            </a:r>
            <a:r>
              <a:rPr lang="en-US" sz="2400" dirty="0" err="1" smtClean="0"/>
              <a:t>CloudWatch</a:t>
            </a:r>
            <a:r>
              <a:rPr lang="en-US" sz="2400" dirty="0" smtClean="0"/>
              <a:t> is a monitoring service that helps in monitoring the AWS account and resources in it.</a:t>
            </a:r>
          </a:p>
          <a:p>
            <a:pPr algn="just">
              <a:buNone/>
            </a:pPr>
            <a:r>
              <a:rPr lang="en-US" sz="3800" b="1" dirty="0" smtClean="0">
                <a:solidFill>
                  <a:srgbClr val="CC6600"/>
                </a:solidFill>
              </a:rPr>
              <a:t>ii. </a:t>
            </a:r>
            <a:r>
              <a:rPr lang="en-US" sz="3800" b="1" dirty="0" err="1" smtClean="0">
                <a:solidFill>
                  <a:srgbClr val="CC6600"/>
                </a:solidFill>
              </a:rPr>
              <a:t>CloudFormation</a:t>
            </a:r>
            <a:endParaRPr lang="en-US" sz="3800" b="1" dirty="0" smtClean="0">
              <a:solidFill>
                <a:srgbClr val="CC6600"/>
              </a:solidFill>
            </a:endParaRPr>
          </a:p>
          <a:p>
            <a:pPr algn="just">
              <a:buNone/>
            </a:pPr>
            <a:r>
              <a:rPr lang="en-US" dirty="0" smtClean="0"/>
              <a:t>	</a:t>
            </a:r>
            <a:r>
              <a:rPr lang="en-US" sz="2400" dirty="0" smtClean="0"/>
              <a:t>AWS </a:t>
            </a:r>
            <a:r>
              <a:rPr lang="en-US" sz="2400" dirty="0" err="1" smtClean="0"/>
              <a:t>CloudFormation</a:t>
            </a:r>
            <a:r>
              <a:rPr lang="en-US" sz="2400" dirty="0" smtClean="0"/>
              <a:t> allows us to create a bunch of AWS resources through a single click. Using this tool, we can create a large architecture with a few clicks</a:t>
            </a:r>
            <a:r>
              <a:rPr lang="en-US" sz="2800" dirty="0" smtClean="0"/>
              <a:t>.</a:t>
            </a:r>
          </a:p>
          <a:p>
            <a:pPr algn="just">
              <a:buNone/>
            </a:pPr>
            <a:r>
              <a:rPr lang="en-US" sz="3800" b="1" dirty="0" smtClean="0">
                <a:solidFill>
                  <a:srgbClr val="CC6600"/>
                </a:solidFill>
              </a:rPr>
              <a:t>iii. </a:t>
            </a:r>
            <a:r>
              <a:rPr lang="en-US" sz="3800" b="1" dirty="0" err="1" smtClean="0">
                <a:solidFill>
                  <a:srgbClr val="CC6600"/>
                </a:solidFill>
              </a:rPr>
              <a:t>CloudTrail</a:t>
            </a:r>
            <a:endParaRPr lang="en-US" sz="3800" b="1" dirty="0" smtClean="0">
              <a:solidFill>
                <a:srgbClr val="CC6600"/>
              </a:solidFill>
            </a:endParaRPr>
          </a:p>
          <a:p>
            <a:pPr algn="just">
              <a:buNone/>
            </a:pPr>
            <a:r>
              <a:rPr lang="en-US" dirty="0" smtClean="0"/>
              <a:t>	</a:t>
            </a:r>
            <a:r>
              <a:rPr lang="en-US" sz="2400" dirty="0" smtClean="0"/>
              <a:t>AWS </a:t>
            </a:r>
            <a:r>
              <a:rPr lang="en-US" sz="2400" dirty="0" err="1" smtClean="0"/>
              <a:t>CloudTrail</a:t>
            </a:r>
            <a:r>
              <a:rPr lang="en-US" sz="2400" dirty="0" smtClean="0"/>
              <a:t> provides event history on each and every AWS account-related activity along with auditing, compliance monitoring, and governance.</a:t>
            </a:r>
          </a:p>
          <a:p>
            <a:pPr algn="just">
              <a:buNone/>
            </a:pPr>
            <a:r>
              <a:rPr lang="en-US" sz="3800" b="1" dirty="0" smtClean="0">
                <a:solidFill>
                  <a:srgbClr val="CC6600"/>
                </a:solidFill>
              </a:rPr>
              <a:t>iv. </a:t>
            </a:r>
            <a:r>
              <a:rPr lang="en-US" sz="3800" b="1" dirty="0" err="1" smtClean="0">
                <a:solidFill>
                  <a:srgbClr val="CC6600"/>
                </a:solidFill>
              </a:rPr>
              <a:t>OpsWorks</a:t>
            </a:r>
            <a:endParaRPr lang="en-US" sz="3800" b="1" dirty="0" smtClean="0">
              <a:solidFill>
                <a:srgbClr val="CC6600"/>
              </a:solidFill>
            </a:endParaRPr>
          </a:p>
          <a:p>
            <a:pPr algn="just">
              <a:buNone/>
            </a:pPr>
            <a:r>
              <a:rPr lang="en-US" dirty="0" smtClean="0"/>
              <a:t>	</a:t>
            </a:r>
            <a:r>
              <a:rPr lang="en-US" sz="2400" dirty="0" smtClean="0"/>
              <a:t>AWS </a:t>
            </a:r>
            <a:r>
              <a:rPr lang="en-US" sz="2400" dirty="0" err="1" smtClean="0"/>
              <a:t>OpsWorks</a:t>
            </a:r>
            <a:r>
              <a:rPr lang="en-US" sz="2400" dirty="0" smtClean="0"/>
              <a:t> helps in managing and configuring servers on AWS using Chef and Puppet. </a:t>
            </a:r>
          </a:p>
          <a:p>
            <a:pPr algn="just">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AWS</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buNone/>
            </a:pPr>
            <a:r>
              <a:rPr lang="en-US" b="1" dirty="0" smtClean="0">
                <a:solidFill>
                  <a:srgbClr val="00CC00"/>
                </a:solidFill>
              </a:rPr>
              <a:t>#7. Security and Identity Compliance</a:t>
            </a:r>
          </a:p>
          <a:p>
            <a:pPr algn="just">
              <a:buNone/>
            </a:pPr>
            <a:r>
              <a:rPr lang="en-US" dirty="0" smtClean="0"/>
              <a:t>	</a:t>
            </a:r>
            <a:r>
              <a:rPr lang="en-US" sz="2200" dirty="0" smtClean="0"/>
              <a:t>This domain deals with user rights and authenticity. Services under this domain will help you manage what access should be given to which person in your organization or team. With the below-given services, a user can give needed access to the employees and secure his/her data.</a:t>
            </a:r>
          </a:p>
          <a:p>
            <a:pPr>
              <a:buNone/>
            </a:pPr>
            <a:r>
              <a:rPr lang="en-US" b="1" dirty="0" err="1" smtClean="0">
                <a:solidFill>
                  <a:srgbClr val="00CC00"/>
                </a:solidFill>
              </a:rPr>
              <a:t>i</a:t>
            </a:r>
            <a:r>
              <a:rPr lang="en-US" b="1" dirty="0" smtClean="0">
                <a:solidFill>
                  <a:srgbClr val="00CC00"/>
                </a:solidFill>
              </a:rPr>
              <a:t>. IAM</a:t>
            </a:r>
          </a:p>
          <a:p>
            <a:pPr>
              <a:buNone/>
            </a:pPr>
            <a:r>
              <a:rPr lang="en-US" dirty="0" smtClean="0"/>
              <a:t>	</a:t>
            </a:r>
            <a:r>
              <a:rPr lang="en-US" sz="2400" dirty="0" smtClean="0"/>
              <a:t>AWS IAM (Identity and Access Management) allows users to access the resources in the AWS ecosystem.</a:t>
            </a:r>
          </a:p>
          <a:p>
            <a:pPr>
              <a:buNone/>
            </a:pPr>
            <a:r>
              <a:rPr lang="en-US" b="1" dirty="0" smtClean="0">
                <a:solidFill>
                  <a:srgbClr val="00CC00"/>
                </a:solidFill>
              </a:rPr>
              <a:t>ii. KMS</a:t>
            </a:r>
          </a:p>
          <a:p>
            <a:pPr>
              <a:buNone/>
            </a:pPr>
            <a:r>
              <a:rPr lang="en-US" dirty="0" smtClean="0"/>
              <a:t>	</a:t>
            </a:r>
            <a:r>
              <a:rPr lang="en-US" sz="2400" dirty="0" smtClean="0"/>
              <a:t>AWS KMS (Key Management System) helps users to create and manage security keys to keep their data safe and secure.</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AWS Services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C0099"/>
                </a:solidFill>
              </a:rPr>
              <a:t>Website hosting</a:t>
            </a:r>
          </a:p>
          <a:p>
            <a:r>
              <a:rPr lang="en-US" dirty="0" smtClean="0">
                <a:solidFill>
                  <a:srgbClr val="0066CC"/>
                </a:solidFill>
              </a:rPr>
              <a:t>Search Engines</a:t>
            </a:r>
          </a:p>
          <a:p>
            <a:r>
              <a:rPr lang="en-US" dirty="0" smtClean="0">
                <a:solidFill>
                  <a:srgbClr val="CC0099"/>
                </a:solidFill>
              </a:rPr>
              <a:t>Social Networking</a:t>
            </a:r>
          </a:p>
          <a:p>
            <a:r>
              <a:rPr lang="en-US" dirty="0" smtClean="0">
                <a:solidFill>
                  <a:srgbClr val="0066CC"/>
                </a:solidFill>
              </a:rPr>
              <a:t>Academic Computing</a:t>
            </a:r>
          </a:p>
          <a:p>
            <a:r>
              <a:rPr lang="en-US" dirty="0" smtClean="0">
                <a:solidFill>
                  <a:srgbClr val="CC0099"/>
                </a:solidFill>
              </a:rPr>
              <a:t>Media Sharing (Image/ Video)</a:t>
            </a:r>
          </a:p>
          <a:p>
            <a:r>
              <a:rPr lang="en-US" dirty="0" smtClean="0">
                <a:solidFill>
                  <a:srgbClr val="0066CC"/>
                </a:solidFill>
              </a:rPr>
              <a:t>Mobile and Social Applications</a:t>
            </a:r>
          </a:p>
          <a:p>
            <a:r>
              <a:rPr lang="en-US" dirty="0" smtClean="0">
                <a:solidFill>
                  <a:srgbClr val="CC0099"/>
                </a:solidFill>
              </a:rPr>
              <a:t>Application hosting/</a:t>
            </a:r>
            <a:r>
              <a:rPr lang="en-US" dirty="0" err="1" smtClean="0">
                <a:solidFill>
                  <a:srgbClr val="CC0099"/>
                </a:solidFill>
              </a:rPr>
              <a:t>SaaS</a:t>
            </a:r>
            <a:r>
              <a:rPr lang="en-US" dirty="0" smtClean="0">
                <a:solidFill>
                  <a:srgbClr val="CC0099"/>
                </a:solidFill>
              </a:rPr>
              <a:t> hosting</a:t>
            </a:r>
          </a:p>
          <a:p>
            <a:r>
              <a:rPr lang="en-US" dirty="0" smtClean="0">
                <a:solidFill>
                  <a:srgbClr val="0066CC"/>
                </a:solidFill>
              </a:rPr>
              <a:t>Development and test environments</a:t>
            </a:r>
          </a:p>
          <a:p>
            <a:r>
              <a:rPr lang="en-US" dirty="0" smtClean="0">
                <a:solidFill>
                  <a:srgbClr val="CC0099"/>
                </a:solidFill>
              </a:rPr>
              <a:t>Content delivery and Media Distribution</a:t>
            </a:r>
          </a:p>
          <a:p>
            <a:r>
              <a:rPr lang="en-US" dirty="0" smtClean="0">
                <a:solidFill>
                  <a:srgbClr val="0066CC"/>
                </a:solidFill>
              </a:rPr>
              <a:t>Storage, backup, and disaster recovery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Benefits of Using AWS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algn="just"/>
            <a:r>
              <a:rPr lang="en-US" sz="2000" dirty="0" smtClean="0"/>
              <a:t>It offers cost-effective services where you have to pay only for what you use. There are no long-term or upfront commitments. </a:t>
            </a:r>
          </a:p>
          <a:p>
            <a:pPr algn="just"/>
            <a:endParaRPr lang="en-US" sz="2000" dirty="0" smtClean="0"/>
          </a:p>
          <a:p>
            <a:pPr algn="just"/>
            <a:r>
              <a:rPr lang="en-US" sz="2000" dirty="0" smtClean="0"/>
              <a:t>Users do not have to worry about the maintenance or running of data centers.</a:t>
            </a:r>
          </a:p>
          <a:p>
            <a:pPr algn="just"/>
            <a:endParaRPr lang="en-US" sz="2000" dirty="0" smtClean="0"/>
          </a:p>
          <a:p>
            <a:pPr algn="just"/>
            <a:r>
              <a:rPr lang="en-US" sz="2000" dirty="0" smtClean="0"/>
              <a:t>Offers faster deployments.</a:t>
            </a:r>
          </a:p>
          <a:p>
            <a:pPr algn="just"/>
            <a:endParaRPr lang="en-US" sz="2000" dirty="0" smtClean="0"/>
          </a:p>
          <a:p>
            <a:pPr algn="just"/>
            <a:r>
              <a:rPr lang="en-US" sz="2000" dirty="0" smtClean="0"/>
              <a:t>Offers high scalability, users can extend or reduce the capacity as per requirement.</a:t>
            </a:r>
          </a:p>
          <a:p>
            <a:pPr algn="just"/>
            <a:endParaRPr lang="en-US" sz="2000" dirty="0" smtClean="0"/>
          </a:p>
          <a:p>
            <a:pPr algn="just"/>
            <a:r>
              <a:rPr lang="en-US" sz="2000" dirty="0" smtClean="0"/>
              <a:t>Users can deploy their applications in several regions across the world within just a few clicks.</a:t>
            </a:r>
          </a:p>
          <a:p>
            <a:pPr algn="just"/>
            <a:endParaRPr lang="en-US" sz="2000" dirty="0" smtClean="0"/>
          </a:p>
          <a:p>
            <a:pPr algn="just"/>
            <a:r>
              <a:rPr lang="en-US" sz="2000" dirty="0" smtClean="0"/>
              <a:t>It allows organizations/companies to use already known operating systems, databases, programming models, and architectures.</a:t>
            </a:r>
          </a:p>
          <a:p>
            <a:pPr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DevOps?</a:t>
            </a:r>
            <a:endParaRPr lang="en-US" dirty="0"/>
          </a:p>
        </p:txBody>
      </p:sp>
      <p:sp>
        <p:nvSpPr>
          <p:cNvPr id="5" name="Title 1"/>
          <p:cNvSpPr txBox="1">
            <a:spLocks/>
          </p:cNvSpPr>
          <p:nvPr/>
        </p:nvSpPr>
        <p:spPr>
          <a:xfrm>
            <a:off x="304800" y="1600200"/>
            <a:ext cx="8229600" cy="1676400"/>
          </a:xfrm>
          <a:prstGeom prst="rect">
            <a:avLst/>
          </a:prstGeom>
        </p:spPr>
        <p:txBody>
          <a:bodyPr vert="horz" lIns="91440" tIns="45720" rIns="91440" bIns="45720" rtlCol="0" anchor="ctr">
            <a:normAutofit fontScale="47500" lnSpcReduction="20000"/>
          </a:bodyPr>
          <a:lstStyle/>
          <a:p>
            <a:pPr marL="0" marR="0" lvl="0" indent="0" algn="just" defTabSz="914400" rtl="0" eaLnBrk="1" fontAlgn="auto" latinLnBrk="0" hangingPunct="1">
              <a:lnSpc>
                <a:spcPct val="17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DevOps</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represents a change in the IT Culture with a complete focus on rapid IT service </a:t>
            </a:r>
            <a:r>
              <a:rPr kumimoji="0" lang="en-IN" sz="4400" b="0" i="0" u="none" strike="noStrike" kern="1200" cap="none" spc="0" normalizeH="0" baseline="0" noProof="0" dirty="0" smtClean="0">
                <a:ln>
                  <a:noFill/>
                </a:ln>
                <a:solidFill>
                  <a:srgbClr val="C00000"/>
                </a:solidFill>
                <a:effectLst/>
                <a:uLnTx/>
                <a:uFillTx/>
                <a:latin typeface="+mj-lt"/>
                <a:ea typeface="+mj-ea"/>
                <a:cs typeface="+mj-cs"/>
              </a:rPr>
              <a:t>delivery</a:t>
            </a:r>
            <a:r>
              <a:rPr kumimoji="0" lang="en-IN" sz="4400" b="0" i="0" u="none" strike="noStrike" kern="1200" cap="none" spc="0" normalizeH="0" baseline="0" noProof="0" dirty="0" smtClean="0">
                <a:ln>
                  <a:noFill/>
                </a:ln>
                <a:solidFill>
                  <a:srgbClr val="00B050"/>
                </a:solidFill>
                <a:effectLst/>
                <a:uLnTx/>
                <a:uFillTx/>
                <a:latin typeface="+mj-lt"/>
                <a:ea typeface="+mj-ea"/>
                <a:cs typeface="+mj-cs"/>
              </a:rPr>
              <a:t> through adopting agile practice in the context of</a:t>
            </a:r>
            <a:r>
              <a:rPr kumimoji="0" lang="en-IN" sz="4400" b="0" i="0" u="none" strike="noStrike" kern="1200" cap="none" spc="0" normalizeH="0" noProof="0" dirty="0" smtClean="0">
                <a:ln>
                  <a:noFill/>
                </a:ln>
                <a:solidFill>
                  <a:srgbClr val="00B050"/>
                </a:solidFill>
                <a:effectLst/>
                <a:uLnTx/>
                <a:uFillTx/>
                <a:latin typeface="+mj-lt"/>
                <a:ea typeface="+mj-ea"/>
                <a:cs typeface="+mj-cs"/>
              </a:rPr>
              <a:t>  a </a:t>
            </a:r>
            <a:r>
              <a:rPr kumimoji="0" lang="en-IN" sz="4400" b="0" i="0" u="none" strike="noStrike" kern="1200" cap="none" spc="0" normalizeH="0" noProof="0" dirty="0" smtClean="0">
                <a:ln>
                  <a:noFill/>
                </a:ln>
                <a:solidFill>
                  <a:srgbClr val="C00000"/>
                </a:solidFill>
                <a:effectLst/>
                <a:uLnTx/>
                <a:uFillTx/>
                <a:latin typeface="+mj-lt"/>
                <a:ea typeface="+mj-ea"/>
                <a:cs typeface="+mj-cs"/>
              </a:rPr>
              <a:t>system-Oriented Approach</a:t>
            </a:r>
            <a:r>
              <a:rPr kumimoji="0" lang="en-IN" sz="4400" b="0" i="0" u="none" strike="noStrike" kern="1200" cap="none" spc="0" normalizeH="0" noProof="0" dirty="0" smtClean="0">
                <a:ln>
                  <a:noFill/>
                </a:ln>
                <a:solidFill>
                  <a:srgbClr val="00B050"/>
                </a:solidFill>
                <a:effectLst/>
                <a:uLnTx/>
                <a:uFillTx/>
                <a:latin typeface="+mj-lt"/>
                <a:ea typeface="+mj-ea"/>
                <a:cs typeface="+mj-cs"/>
              </a:rPr>
              <a:t>.</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sp>
        <p:nvSpPr>
          <p:cNvPr id="4" name="Title 1"/>
          <p:cNvSpPr txBox="1">
            <a:spLocks/>
          </p:cNvSpPr>
          <p:nvPr/>
        </p:nvSpPr>
        <p:spPr>
          <a:xfrm>
            <a:off x="457200" y="3657600"/>
            <a:ext cx="3429000" cy="2286000"/>
          </a:xfrm>
          <a:prstGeom prst="rect">
            <a:avLst/>
          </a:prstGeom>
        </p:spPr>
        <p:txBody>
          <a:bodyPr vert="horz" lIns="91440" tIns="45720" rIns="91440" bIns="45720" rtlCol="0" anchor="ctr">
            <a:normAutofit fontScale="70000" lnSpcReduction="20000"/>
          </a:bodyPr>
          <a:lstStyle/>
          <a:p>
            <a:pPr algn="just">
              <a:lnSpc>
                <a:spcPct val="170000"/>
              </a:lnSpc>
              <a:spcBef>
                <a:spcPct val="0"/>
              </a:spcBef>
            </a:pPr>
            <a:r>
              <a:rPr lang="en-IN" sz="4400" dirty="0" smtClean="0">
                <a:solidFill>
                  <a:srgbClr val="C00000"/>
                </a:solidFill>
              </a:rPr>
              <a:t>Dev – Development </a:t>
            </a:r>
          </a:p>
          <a:p>
            <a:pPr algn="just">
              <a:lnSpc>
                <a:spcPct val="170000"/>
              </a:lnSpc>
              <a:spcBef>
                <a:spcPct val="0"/>
              </a:spcBef>
            </a:pPr>
            <a:r>
              <a:rPr lang="en-IN" sz="4400" dirty="0" smtClean="0">
                <a:solidFill>
                  <a:srgbClr val="C00000"/>
                </a:solidFill>
              </a:rPr>
              <a:t>		+</a:t>
            </a:r>
            <a:endParaRPr lang="en-US" sz="4400" dirty="0" smtClean="0">
              <a:solidFill>
                <a:srgbClr val="00B050"/>
              </a:solidFill>
            </a:endParaRPr>
          </a:p>
          <a:p>
            <a:pPr marL="0" marR="0" lvl="0" indent="0" algn="just" defTabSz="914400" rtl="0" eaLnBrk="1" fontAlgn="auto" latinLnBrk="0" hangingPunct="1">
              <a:lnSpc>
                <a:spcPct val="17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C00000"/>
                </a:solidFill>
                <a:effectLst/>
                <a:uLnTx/>
                <a:uFillTx/>
                <a:latin typeface="+mj-lt"/>
                <a:ea typeface="+mj-ea"/>
                <a:cs typeface="+mj-cs"/>
              </a:rPr>
              <a:t>Ops - Operations</a:t>
            </a:r>
            <a:endParaRPr kumimoji="0" lang="en-US" sz="4400" b="0" i="0" u="none" strike="noStrike" kern="1200" cap="none" spc="0" normalizeH="0" baseline="0" noProof="0" dirty="0">
              <a:ln>
                <a:noFill/>
              </a:ln>
              <a:solidFill>
                <a:srgbClr val="00B050"/>
              </a:solidFill>
              <a:effectLst/>
              <a:uLnTx/>
              <a:uFillTx/>
              <a:latin typeface="+mj-lt"/>
              <a:ea typeface="+mj-ea"/>
              <a:cs typeface="+mj-cs"/>
            </a:endParaRPr>
          </a:p>
        </p:txBody>
      </p:sp>
      <p:pic>
        <p:nvPicPr>
          <p:cNvPr id="14337" name="Picture 1"/>
          <p:cNvPicPr>
            <a:picLocks noChangeAspect="1" noChangeArrowheads="1"/>
          </p:cNvPicPr>
          <p:nvPr/>
        </p:nvPicPr>
        <p:blipFill>
          <a:blip r:embed="rId2"/>
          <a:srcRect/>
          <a:stretch>
            <a:fillRect/>
          </a:stretch>
        </p:blipFill>
        <p:spPr bwMode="auto">
          <a:xfrm>
            <a:off x="4953000" y="3558540"/>
            <a:ext cx="3733800" cy="32994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srcRect/>
          <a:stretch>
            <a:fillRect/>
          </a:stretch>
        </p:blipFill>
        <p:spPr bwMode="auto">
          <a:xfrm>
            <a:off x="2080864" y="1371601"/>
            <a:ext cx="4982271" cy="4087242"/>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that use AWS</a:t>
            </a:r>
            <a:endParaRPr lang="en-US" dirty="0"/>
          </a:p>
        </p:txBody>
      </p:sp>
      <p:pic>
        <p:nvPicPr>
          <p:cNvPr id="36866" name="Picture 2"/>
          <p:cNvPicPr>
            <a:picLocks noChangeAspect="1" noChangeArrowheads="1"/>
          </p:cNvPicPr>
          <p:nvPr/>
        </p:nvPicPr>
        <p:blipFill>
          <a:blip r:embed="rId2"/>
          <a:srcRect/>
          <a:stretch>
            <a:fillRect/>
          </a:stretch>
        </p:blipFill>
        <p:spPr bwMode="auto">
          <a:xfrm>
            <a:off x="304800" y="1524000"/>
            <a:ext cx="8839200" cy="4876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Global Infrastructure</a:t>
            </a:r>
            <a:br>
              <a:rPr lang="en-US" dirty="0" smtClean="0"/>
            </a:br>
            <a:endParaRPr lang="en-US" dirty="0"/>
          </a:p>
        </p:txBody>
      </p:sp>
      <p:sp>
        <p:nvSpPr>
          <p:cNvPr id="3" name="Content Placeholder 2"/>
          <p:cNvSpPr>
            <a:spLocks noGrp="1"/>
          </p:cNvSpPr>
          <p:nvPr>
            <p:ph idx="1"/>
          </p:nvPr>
        </p:nvSpPr>
        <p:spPr>
          <a:xfrm>
            <a:off x="457200" y="1219201"/>
            <a:ext cx="8229600" cy="2895600"/>
          </a:xfrm>
        </p:spPr>
        <p:txBody>
          <a:bodyPr>
            <a:normAutofit fontScale="92500"/>
          </a:bodyPr>
          <a:lstStyle/>
          <a:p>
            <a:pPr algn="just">
              <a:buNone/>
            </a:pPr>
            <a:r>
              <a:rPr lang="en-US" sz="2400" dirty="0" smtClean="0"/>
              <a:t>WS is a cloud computing platform which is globally available.</a:t>
            </a:r>
          </a:p>
          <a:p>
            <a:pPr algn="just">
              <a:buNone/>
            </a:pPr>
            <a:r>
              <a:rPr lang="en-US" sz="2400" dirty="0" smtClean="0"/>
              <a:t>Global infrastructure is a region around the world in which AWS is based. Global infrastructure is a bunch of high-level IT services which is shown below:</a:t>
            </a:r>
          </a:p>
          <a:p>
            <a:pPr algn="just">
              <a:buNone/>
            </a:pPr>
            <a:endParaRPr lang="en-US" sz="2400" dirty="0" smtClean="0"/>
          </a:p>
          <a:p>
            <a:pPr algn="just">
              <a:buNone/>
            </a:pPr>
            <a:r>
              <a:rPr lang="en-US" sz="2400" dirty="0" smtClean="0"/>
              <a:t>AWS is available in </a:t>
            </a:r>
            <a:r>
              <a:rPr lang="en-US" sz="2400" dirty="0" smtClean="0">
                <a:solidFill>
                  <a:srgbClr val="C00000"/>
                </a:solidFill>
              </a:rPr>
              <a:t>19 regions</a:t>
            </a:r>
            <a:r>
              <a:rPr lang="en-US" sz="2400" dirty="0" smtClean="0"/>
              <a:t>, and </a:t>
            </a:r>
            <a:r>
              <a:rPr lang="en-US" sz="2400" dirty="0" smtClean="0">
                <a:solidFill>
                  <a:srgbClr val="92D050"/>
                </a:solidFill>
              </a:rPr>
              <a:t>57 availability zones </a:t>
            </a:r>
            <a:r>
              <a:rPr lang="en-US" sz="2400" dirty="0" smtClean="0"/>
              <a:t>in December 2018 and 5 more regions 15 more availability zones for 2019.</a:t>
            </a:r>
          </a:p>
          <a:p>
            <a:pPr algn="just">
              <a:buNone/>
            </a:pPr>
            <a:endParaRPr lang="en-US" sz="2400" dirty="0" smtClean="0"/>
          </a:p>
          <a:p>
            <a:pPr algn="just">
              <a:buNone/>
            </a:pPr>
            <a:endParaRPr lang="en-US" sz="2400" dirty="0"/>
          </a:p>
        </p:txBody>
      </p:sp>
      <p:pic>
        <p:nvPicPr>
          <p:cNvPr id="37890" name="Picture 2"/>
          <p:cNvPicPr>
            <a:picLocks noChangeAspect="1" noChangeArrowheads="1"/>
          </p:cNvPicPr>
          <p:nvPr/>
        </p:nvPicPr>
        <p:blipFill>
          <a:blip r:embed="rId2"/>
          <a:srcRect/>
          <a:stretch>
            <a:fillRect/>
          </a:stretch>
        </p:blipFill>
        <p:spPr bwMode="auto">
          <a:xfrm>
            <a:off x="1752600" y="4419600"/>
            <a:ext cx="5010150" cy="20859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Availability zone as a Data Center</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t>An availability zone is a facility that can be somewhere in a country or in a city. Inside this facility, i.e., Data Centre, we can have multiple servers, switches, load balancing, firewalls. The things which interact with the cloud sits inside the data centers.</a:t>
            </a:r>
          </a:p>
          <a:p>
            <a:pPr algn="just"/>
            <a:endParaRPr lang="en-US" sz="2400" dirty="0" smtClean="0"/>
          </a:p>
          <a:p>
            <a:pPr algn="just"/>
            <a:r>
              <a:rPr lang="en-US" sz="2400" dirty="0" smtClean="0"/>
              <a:t>An availability zone can be a several data centers, but if they are close together, they are counted as 1 availability zone.</a:t>
            </a:r>
          </a:p>
          <a:p>
            <a:pPr algn="just"/>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Region</a:t>
            </a:r>
            <a:br>
              <a:rPr lang="en-US" dirty="0" smtClean="0"/>
            </a:br>
            <a:endParaRPr lang="en-US" dirty="0"/>
          </a:p>
        </p:txBody>
      </p:sp>
      <p:sp>
        <p:nvSpPr>
          <p:cNvPr id="3" name="Content Placeholder 2"/>
          <p:cNvSpPr>
            <a:spLocks noGrp="1"/>
          </p:cNvSpPr>
          <p:nvPr>
            <p:ph idx="1"/>
          </p:nvPr>
        </p:nvSpPr>
        <p:spPr>
          <a:xfrm>
            <a:off x="609600" y="609600"/>
            <a:ext cx="8229600" cy="4525963"/>
          </a:xfrm>
        </p:spPr>
        <p:txBody>
          <a:bodyPr>
            <a:normAutofit/>
          </a:bodyPr>
          <a:lstStyle/>
          <a:p>
            <a:pPr algn="just"/>
            <a:r>
              <a:rPr lang="en-US" sz="2400" dirty="0" smtClean="0"/>
              <a:t>A region is a geographical area. Each region consists of 2 more availability zones.</a:t>
            </a:r>
          </a:p>
          <a:p>
            <a:pPr algn="just"/>
            <a:r>
              <a:rPr lang="en-US" sz="2400" dirty="0" smtClean="0"/>
              <a:t>A region is a collection of data centers which are completely isolated from other regions.</a:t>
            </a:r>
          </a:p>
          <a:p>
            <a:pPr algn="just"/>
            <a:r>
              <a:rPr lang="en-US" sz="2400" dirty="0" smtClean="0"/>
              <a:t>A region consists of more than two availability zones connected to each other through links.</a:t>
            </a:r>
          </a:p>
          <a:p>
            <a:pPr algn="just"/>
            <a:r>
              <a:rPr lang="en-US" sz="2400" dirty="0" smtClean="0"/>
              <a:t>Availability zones are connected through redundant and isolated metro fibers.</a:t>
            </a:r>
          </a:p>
          <a:p>
            <a:pPr algn="just"/>
            <a:endParaRPr lang="en-US" sz="2400" dirty="0" smtClean="0"/>
          </a:p>
          <a:p>
            <a:pPr algn="just"/>
            <a:endParaRPr lang="en-US" sz="2400" dirty="0"/>
          </a:p>
        </p:txBody>
      </p:sp>
      <p:pic>
        <p:nvPicPr>
          <p:cNvPr id="38914" name="Picture 2"/>
          <p:cNvPicPr>
            <a:picLocks noChangeAspect="1" noChangeArrowheads="1"/>
          </p:cNvPicPr>
          <p:nvPr/>
        </p:nvPicPr>
        <p:blipFill>
          <a:blip r:embed="rId2"/>
          <a:srcRect/>
          <a:stretch>
            <a:fillRect/>
          </a:stretch>
        </p:blipFill>
        <p:spPr bwMode="auto">
          <a:xfrm>
            <a:off x="6390205" y="4495800"/>
            <a:ext cx="2753795" cy="2362200"/>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0" y="3934173"/>
            <a:ext cx="3276600" cy="292382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Edge Locations</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algn="just">
              <a:buFont typeface="Wingdings" pitchFamily="2" charset="2"/>
              <a:buChar char="§"/>
            </a:pPr>
            <a:r>
              <a:rPr lang="en-US" dirty="0" smtClean="0"/>
              <a:t>Edge locations are the endpoints for AWS used for caching content.</a:t>
            </a:r>
          </a:p>
          <a:p>
            <a:pPr algn="just">
              <a:buFont typeface="Wingdings" pitchFamily="2" charset="2"/>
              <a:buChar char="§"/>
            </a:pPr>
            <a:endParaRPr lang="en-US" dirty="0" smtClean="0"/>
          </a:p>
          <a:p>
            <a:pPr algn="just">
              <a:buFont typeface="Wingdings" pitchFamily="2" charset="2"/>
              <a:buChar char="§"/>
            </a:pPr>
            <a:r>
              <a:rPr lang="en-US" dirty="0" smtClean="0"/>
              <a:t>Edge locations consist of </a:t>
            </a:r>
            <a:r>
              <a:rPr lang="en-US" dirty="0" err="1" smtClean="0"/>
              <a:t>CloudFront</a:t>
            </a:r>
            <a:r>
              <a:rPr lang="en-US" dirty="0" smtClean="0"/>
              <a:t>, Amazon's Content Delivery Network (CDN).</a:t>
            </a:r>
          </a:p>
          <a:p>
            <a:pPr algn="just">
              <a:buFont typeface="Wingdings" pitchFamily="2" charset="2"/>
              <a:buChar char="§"/>
            </a:pPr>
            <a:endParaRPr lang="en-US" dirty="0" smtClean="0"/>
          </a:p>
          <a:p>
            <a:pPr algn="just">
              <a:buFont typeface="Wingdings" pitchFamily="2" charset="2"/>
              <a:buChar char="§"/>
            </a:pPr>
            <a:r>
              <a:rPr lang="en-US" dirty="0" smtClean="0"/>
              <a:t>Edge locations are more than regions. Currently, there are over 150 edge locations.</a:t>
            </a:r>
          </a:p>
          <a:p>
            <a:pPr algn="just">
              <a:buFont typeface="Wingdings" pitchFamily="2" charset="2"/>
              <a:buChar char="§"/>
            </a:pPr>
            <a:endParaRPr lang="en-US" dirty="0" smtClean="0"/>
          </a:p>
          <a:p>
            <a:pPr algn="just">
              <a:buFont typeface="Wingdings" pitchFamily="2" charset="2"/>
              <a:buChar char="§"/>
            </a:pPr>
            <a:r>
              <a:rPr lang="en-US" dirty="0" smtClean="0"/>
              <a:t>Edge location is not a region but a small location that AWS have. It is used for caching the content.</a:t>
            </a:r>
          </a:p>
          <a:p>
            <a:pPr algn="just">
              <a:buFont typeface="Wingdings" pitchFamily="2" charset="2"/>
              <a:buChar char="§"/>
            </a:pPr>
            <a:endParaRPr lang="en-US" dirty="0" smtClean="0"/>
          </a:p>
          <a:p>
            <a:pPr algn="just">
              <a:buFont typeface="Wingdings" pitchFamily="2" charset="2"/>
              <a:buChar char="§"/>
            </a:pPr>
            <a:r>
              <a:rPr lang="en-US" dirty="0" smtClean="0"/>
              <a:t>Edge locations are mainly located in most of the major cities to distribute the content to end users with reduced latency.</a:t>
            </a:r>
          </a:p>
          <a:p>
            <a:pPr algn="just">
              <a:buFont typeface="Wingdings" pitchFamily="2" charset="2"/>
              <a:buChar char="§"/>
            </a:pPr>
            <a:endParaRPr lang="en-US" dirty="0" smtClean="0"/>
          </a:p>
          <a:p>
            <a:pPr algn="just">
              <a:buFont typeface="Wingdings" pitchFamily="2" charset="2"/>
              <a:buChar char="§"/>
            </a:pPr>
            <a:r>
              <a:rPr lang="en-US" dirty="0" smtClean="0"/>
              <a:t>For example, some user accesses your website from Singapore; then this request would be redirected to the edge location closest to Singapore where cached data can be read.</a:t>
            </a:r>
          </a:p>
          <a:p>
            <a:pPr algn="just">
              <a:buFont typeface="Wingdings" pitchFamily="2" charset="2"/>
              <a:buChar char="§"/>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Regional Edge Cache</a:t>
            </a:r>
            <a:br>
              <a:rPr lang="en-US" dirty="0" smtClean="0"/>
            </a:br>
            <a:endParaRPr lang="en-US" dirty="0"/>
          </a:p>
        </p:txBody>
      </p:sp>
      <p:sp>
        <p:nvSpPr>
          <p:cNvPr id="3" name="Content Placeholder 2"/>
          <p:cNvSpPr>
            <a:spLocks noGrp="1"/>
          </p:cNvSpPr>
          <p:nvPr>
            <p:ph idx="1"/>
          </p:nvPr>
        </p:nvSpPr>
        <p:spPr>
          <a:xfrm>
            <a:off x="381000" y="1524000"/>
            <a:ext cx="8229600" cy="4906963"/>
          </a:xfrm>
        </p:spPr>
        <p:txBody>
          <a:bodyPr>
            <a:normAutofit fontScale="62500" lnSpcReduction="20000"/>
          </a:bodyPr>
          <a:lstStyle/>
          <a:p>
            <a:pPr algn="just"/>
            <a:r>
              <a:rPr lang="en-US" dirty="0" smtClean="0"/>
              <a:t>AWS announced a new type of edge location in November 2016, known as a Regional Edge Cache.</a:t>
            </a:r>
          </a:p>
          <a:p>
            <a:pPr algn="just"/>
            <a:endParaRPr lang="en-US" dirty="0" smtClean="0"/>
          </a:p>
          <a:p>
            <a:pPr algn="just"/>
            <a:r>
              <a:rPr lang="en-US" dirty="0" smtClean="0"/>
              <a:t>Regional Edge cache lies between </a:t>
            </a:r>
            <a:r>
              <a:rPr lang="en-US" dirty="0" err="1" smtClean="0"/>
              <a:t>CloudFront</a:t>
            </a:r>
            <a:r>
              <a:rPr lang="en-US" dirty="0" smtClean="0"/>
              <a:t> Origin servers and the edge locations.</a:t>
            </a:r>
          </a:p>
          <a:p>
            <a:pPr algn="just"/>
            <a:endParaRPr lang="en-US" dirty="0" smtClean="0"/>
          </a:p>
          <a:p>
            <a:pPr algn="just"/>
            <a:r>
              <a:rPr lang="en-US" dirty="0" smtClean="0"/>
              <a:t>A regional edge cache has a large cache than an individual edge location.</a:t>
            </a:r>
          </a:p>
          <a:p>
            <a:pPr algn="just"/>
            <a:endParaRPr lang="en-US" dirty="0" smtClean="0"/>
          </a:p>
          <a:p>
            <a:pPr algn="just"/>
            <a:r>
              <a:rPr lang="en-US" dirty="0" smtClean="0"/>
              <a:t>Data is removed from the cache at the edge location while the data is retained at the Regional Edge Caches.</a:t>
            </a:r>
          </a:p>
          <a:p>
            <a:pPr algn="just"/>
            <a:endParaRPr lang="en-US" dirty="0" smtClean="0"/>
          </a:p>
          <a:p>
            <a:pPr algn="just"/>
            <a:r>
              <a:rPr lang="en-US" dirty="0" smtClean="0"/>
              <a:t>When the user requests the data, then data is no longer available at the edge location. Therefore, the edge location retrieves the cached data from the Regional edge cache instead of the Origin servers that have high latency.</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577138" y="152400"/>
            <a:ext cx="7703547" cy="6324599"/>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GCP</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 </a:t>
            </a:r>
          </a:p>
          <a:p>
            <a:pPr algn="just">
              <a:buNone/>
            </a:pPr>
            <a:r>
              <a:rPr lang="en-US" sz="2400" dirty="0" smtClean="0"/>
              <a:t>	Google Cloud Platform (GCP) is a suite of cloud computing services provided by Google. </a:t>
            </a:r>
          </a:p>
          <a:p>
            <a:pPr algn="just">
              <a:buNone/>
            </a:pPr>
            <a:r>
              <a:rPr lang="en-US" sz="2400" dirty="0" smtClean="0"/>
              <a:t>	</a:t>
            </a:r>
          </a:p>
          <a:p>
            <a:pPr algn="just">
              <a:buNone/>
            </a:pPr>
            <a:r>
              <a:rPr lang="en-US" sz="2400" dirty="0" smtClean="0"/>
              <a:t>	It is a public cloud computing platform consisting of a variety of services like compute, storage, networking, application development, Big Data, and more, which run on the same cloud infrastructure that Google uses internally for its end-user products, such as Google Search, Photos, Gmail and YouTube, etc.</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Google Cloud Platform</a:t>
            </a:r>
            <a:br>
              <a:rPr lang="en-US" dirty="0" smtClean="0"/>
            </a:br>
            <a:endParaRPr lang="en-US" dirty="0"/>
          </a:p>
        </p:txBody>
      </p:sp>
      <p:sp>
        <p:nvSpPr>
          <p:cNvPr id="3" name="Content Placeholder 2"/>
          <p:cNvSpPr>
            <a:spLocks noGrp="1"/>
          </p:cNvSpPr>
          <p:nvPr>
            <p:ph idx="1"/>
          </p:nvPr>
        </p:nvSpPr>
        <p:spPr>
          <a:xfrm>
            <a:off x="457200" y="990600"/>
            <a:ext cx="8229600" cy="5867400"/>
          </a:xfrm>
        </p:spPr>
        <p:txBody>
          <a:bodyPr>
            <a:normAutofit fontScale="47500" lnSpcReduction="20000"/>
          </a:bodyPr>
          <a:lstStyle/>
          <a:p>
            <a:pPr algn="just">
              <a:buNone/>
            </a:pPr>
            <a:r>
              <a:rPr lang="en-US" b="1" dirty="0" smtClean="0"/>
              <a:t>Best Pricing</a:t>
            </a:r>
            <a:r>
              <a:rPr lang="en-US" dirty="0" smtClean="0"/>
              <a:t>: Google enables users to get Google Cloud hosting at the cheapest rates. The hosting plans are not only cheaper than other hosting platforms but also offer better features than others. GCP provides a pay-as-you-go option to the users where users can pay separately only for the services and resources they want to use.</a:t>
            </a:r>
          </a:p>
          <a:p>
            <a:pPr algn="just">
              <a:buNone/>
            </a:pPr>
            <a:endParaRPr lang="en-US" dirty="0" smtClean="0"/>
          </a:p>
          <a:p>
            <a:pPr algn="just">
              <a:buNone/>
            </a:pPr>
            <a:r>
              <a:rPr lang="en-US" b="1" dirty="0" smtClean="0"/>
              <a:t>Work from Anywhere</a:t>
            </a:r>
            <a:r>
              <a:rPr lang="en-US" dirty="0" smtClean="0"/>
              <a:t>: Once the account is configured on GCP, it can be accessed from anywhere. That means that the user can use GCP across different devices from different places. It is possible because Google provides web-based applications that allow users to have complete access to GCP.</a:t>
            </a:r>
          </a:p>
          <a:p>
            <a:pPr algn="just">
              <a:buNone/>
            </a:pPr>
            <a:endParaRPr lang="en-US" dirty="0" smtClean="0"/>
          </a:p>
          <a:p>
            <a:pPr algn="just">
              <a:buNone/>
            </a:pPr>
            <a:r>
              <a:rPr lang="en-US" b="1" dirty="0" smtClean="0"/>
              <a:t>Private Network</a:t>
            </a:r>
            <a:r>
              <a:rPr lang="en-US" dirty="0" smtClean="0"/>
              <a:t>: Google has its own network that enables users to have more control over GCP functions. Due to this, users achieve smooth performance and increased efficiency over the network.</a:t>
            </a:r>
          </a:p>
          <a:p>
            <a:pPr algn="just">
              <a:buNone/>
            </a:pPr>
            <a:endParaRPr lang="en-US" dirty="0" smtClean="0"/>
          </a:p>
          <a:p>
            <a:pPr algn="just">
              <a:buNone/>
            </a:pPr>
            <a:r>
              <a:rPr lang="en-US" b="1" dirty="0" smtClean="0"/>
              <a:t>Scalable</a:t>
            </a:r>
            <a:r>
              <a:rPr lang="en-US" dirty="0" smtClean="0"/>
              <a:t>: Users are getting a more scalable platform over the private network. Because Google uses fiber-optic cables to extend its network range, it is likely to have more scalability. Google is always working to scale its network because there can be any amount of traffic at any time.</a:t>
            </a:r>
          </a:p>
          <a:p>
            <a:pPr algn="just">
              <a:buNone/>
            </a:pPr>
            <a:endParaRPr lang="en-US" dirty="0" smtClean="0"/>
          </a:p>
          <a:p>
            <a:pPr algn="just">
              <a:buNone/>
            </a:pPr>
            <a:r>
              <a:rPr lang="en-US" b="1" dirty="0" smtClean="0"/>
              <a:t>Security</a:t>
            </a:r>
            <a:r>
              <a:rPr lang="en-US" dirty="0" smtClean="0"/>
              <a:t>: There is a high number of security professionals working at Google. They always keep trying to secure the network and protect the data stored on servers. Additionally, Google uses an algorithm that encrypts all the data on the Cloud platform. This gives assurance to the users that their data is completely safe and secure from unauthorized sources.</a:t>
            </a:r>
          </a:p>
          <a:p>
            <a:pPr algn="just">
              <a:buNone/>
            </a:pPr>
            <a:endParaRPr lang="en-US" dirty="0" smtClean="0"/>
          </a:p>
          <a:p>
            <a:pPr algn="just">
              <a:buNone/>
            </a:pPr>
            <a:r>
              <a:rPr lang="en-US" b="1" dirty="0" smtClean="0"/>
              <a:t>Redundant Backup</a:t>
            </a:r>
            <a:r>
              <a:rPr lang="en-US" dirty="0" smtClean="0"/>
              <a:t>: Google always keeps backup of user's data with built-in redundant backup integration. In case a user has lost the stored data, it's not a big problem. Google always has a copy of the users' data unless the data is deleted forcefully. This adds data integrity, reliability and durability with GCP.</a:t>
            </a:r>
          </a:p>
          <a:p>
            <a:pPr algn="just">
              <a:buNone/>
            </a:pPr>
            <a:endParaRPr lang="en-US" dirty="0" smtClean="0"/>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DevOps ?</a:t>
            </a:r>
            <a:endParaRPr lang="en-US" dirty="0"/>
          </a:p>
        </p:txBody>
      </p:sp>
      <p:sp>
        <p:nvSpPr>
          <p:cNvPr id="3" name="Content Placeholder 2"/>
          <p:cNvSpPr>
            <a:spLocks noGrp="1"/>
          </p:cNvSpPr>
          <p:nvPr>
            <p:ph idx="1"/>
          </p:nvPr>
        </p:nvSpPr>
        <p:spPr/>
        <p:txBody>
          <a:bodyPr/>
          <a:lstStyle/>
          <a:p>
            <a:pPr algn="just"/>
            <a:r>
              <a:rPr lang="en-US" dirty="0" smtClean="0">
                <a:solidFill>
                  <a:srgbClr val="00B050"/>
                </a:solidFill>
              </a:rPr>
              <a:t>It is neither an application nor a tool; instead, it is just a culture that collaboratively promotes development and operation.</a:t>
            </a:r>
            <a:r>
              <a:rPr lang="en-US" dirty="0" smtClean="0"/>
              <a:t> </a:t>
            </a:r>
          </a:p>
          <a:p>
            <a:pPr algn="just"/>
            <a:endParaRPr lang="en-US" dirty="0" smtClean="0"/>
          </a:p>
          <a:p>
            <a:pPr algn="just"/>
            <a:r>
              <a:rPr lang="en-US" dirty="0" smtClean="0">
                <a:solidFill>
                  <a:srgbClr val="0070C0"/>
                </a:solidFill>
              </a:rPr>
              <a:t>As a result of DevOps implementation, the speed to deliver applications and services has increased.</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Features of Google Cloud Platform</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400" b="1" dirty="0" smtClean="0"/>
              <a:t>On-demand services</a:t>
            </a:r>
            <a:r>
              <a:rPr lang="en-US" sz="2400" dirty="0" smtClean="0"/>
              <a:t>: Automated environment with web-based tools. Therefore, no human intervention is required to access the resources.</a:t>
            </a:r>
          </a:p>
          <a:p>
            <a:pPr algn="just">
              <a:buNone/>
            </a:pPr>
            <a:r>
              <a:rPr lang="en-US" sz="2400" b="1" dirty="0" smtClean="0"/>
              <a:t>Broad network access</a:t>
            </a:r>
            <a:r>
              <a:rPr lang="en-US" sz="2400" dirty="0" smtClean="0"/>
              <a:t>: The resources and the information can be accessed from anywhere.</a:t>
            </a:r>
          </a:p>
          <a:p>
            <a:pPr algn="just">
              <a:buNone/>
            </a:pPr>
            <a:r>
              <a:rPr lang="en-US" sz="2400" b="1" dirty="0" smtClean="0"/>
              <a:t>Resource pooling</a:t>
            </a:r>
            <a:r>
              <a:rPr lang="en-US" sz="2400" dirty="0" smtClean="0"/>
              <a:t>: On-demand availability of a shared pool of computing resources to the users.</a:t>
            </a:r>
          </a:p>
          <a:p>
            <a:pPr algn="just">
              <a:buNone/>
            </a:pPr>
            <a:r>
              <a:rPr lang="en-US" sz="2400" b="1" dirty="0" smtClean="0"/>
              <a:t>Rapid elasticity</a:t>
            </a:r>
            <a:r>
              <a:rPr lang="en-US" sz="2400" dirty="0" smtClean="0"/>
              <a:t>: The availability of more resources whenever required.</a:t>
            </a:r>
          </a:p>
          <a:p>
            <a:pPr algn="just">
              <a:buNone/>
            </a:pPr>
            <a:r>
              <a:rPr lang="en-US" sz="2400" b="1" dirty="0" smtClean="0"/>
              <a:t>Measured service</a:t>
            </a:r>
            <a:r>
              <a:rPr lang="en-US" sz="2400" dirty="0" smtClean="0"/>
              <a:t>: Easy-to-pay feature enables users to pay only for consumed services.</a:t>
            </a:r>
          </a:p>
          <a:p>
            <a:pPr algn="just">
              <a:buNone/>
            </a:pP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Cloud Platform Services</a:t>
            </a:r>
            <a:br>
              <a:rPr lang="en-US" dirty="0" smtClean="0"/>
            </a:br>
            <a:endParaRPr lang="en-US" dirty="0"/>
          </a:p>
        </p:txBody>
      </p:sp>
      <p:sp>
        <p:nvSpPr>
          <p:cNvPr id="3" name="Content Placeholder 2"/>
          <p:cNvSpPr>
            <a:spLocks noGrp="1"/>
          </p:cNvSpPr>
          <p:nvPr>
            <p:ph idx="1"/>
          </p:nvPr>
        </p:nvSpPr>
        <p:spPr>
          <a:xfrm>
            <a:off x="457200" y="914400"/>
            <a:ext cx="8229600" cy="990600"/>
          </a:xfrm>
        </p:spPr>
        <p:txBody>
          <a:bodyPr>
            <a:normAutofit fontScale="62500" lnSpcReduction="20000"/>
          </a:bodyPr>
          <a:lstStyle/>
          <a:p>
            <a:pPr algn="just">
              <a:buNone/>
            </a:pPr>
            <a:r>
              <a:rPr lang="en-US" dirty="0" smtClean="0"/>
              <a:t>	Google provides a considerable number of services with several unique features. That is the reason why Google Cloud Platform is continually expanding across the globe. Some of the significant services of GCP are:</a:t>
            </a:r>
          </a:p>
          <a:p>
            <a:pPr algn="just">
              <a:buNone/>
            </a:pPr>
            <a:endParaRPr lang="en-US" sz="2800" dirty="0" smtClean="0">
              <a:solidFill>
                <a:srgbClr val="9966FF"/>
              </a:solidFill>
            </a:endParaRPr>
          </a:p>
          <a:p>
            <a:pPr algn="just">
              <a:buNone/>
            </a:pPr>
            <a:endParaRPr lang="en-US" dirty="0"/>
          </a:p>
        </p:txBody>
      </p:sp>
      <p:pic>
        <p:nvPicPr>
          <p:cNvPr id="40962" name="Picture 2"/>
          <p:cNvPicPr>
            <a:picLocks noChangeAspect="1" noChangeArrowheads="1"/>
          </p:cNvPicPr>
          <p:nvPr/>
        </p:nvPicPr>
        <p:blipFill>
          <a:blip r:embed="rId2"/>
          <a:srcRect/>
          <a:stretch>
            <a:fillRect/>
          </a:stretch>
        </p:blipFill>
        <p:spPr bwMode="auto">
          <a:xfrm>
            <a:off x="1905000" y="2066925"/>
            <a:ext cx="4819650" cy="479107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Compute Services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gn="just">
              <a:buNone/>
            </a:pPr>
            <a:r>
              <a:rPr lang="en-US" b="1" dirty="0" smtClean="0"/>
              <a:t>Google App Engine</a:t>
            </a:r>
            <a:r>
              <a:rPr lang="en-US" dirty="0" smtClean="0"/>
              <a:t>: It is a cloud computing platform that follows the concept of Platform-as-a-Service to deploy PHP, Java and other software. It is also used to develop and deploy web-based software in Google-managed data centers. The most significant advantage of Google App Engine is its automatic scaling capability. This means that the App Engine automatically allocates more resources for the application when there is an increase in requests.</a:t>
            </a:r>
          </a:p>
          <a:p>
            <a:pPr algn="just">
              <a:buNone/>
            </a:pPr>
            <a:endParaRPr lang="en-US" dirty="0" smtClean="0"/>
          </a:p>
          <a:p>
            <a:pPr algn="just">
              <a:buNone/>
            </a:pPr>
            <a:r>
              <a:rPr lang="en-US" b="1" dirty="0" smtClean="0"/>
              <a:t>Compute Engine</a:t>
            </a:r>
            <a:r>
              <a:rPr lang="en-US" dirty="0" smtClean="0"/>
              <a:t>: It is a cloud computing platform that follows the concept of Infrastructure-as-a-Service to run Windows and Linux based virtual machines. It is an essential component of GCP. It is designed on the same infrastructure used by Google search engine, YouTube and other Google services.</a:t>
            </a:r>
          </a:p>
          <a:p>
            <a:pPr algn="just">
              <a:buNone/>
            </a:pPr>
            <a:endParaRPr lang="en-US" dirty="0" smtClean="0"/>
          </a:p>
          <a:p>
            <a:pPr algn="just">
              <a:buNone/>
            </a:pPr>
            <a:r>
              <a:rPr lang="en-US" b="1" dirty="0" err="1" smtClean="0"/>
              <a:t>Kubernetes</a:t>
            </a:r>
            <a:r>
              <a:rPr lang="en-US" b="1" dirty="0" smtClean="0"/>
              <a:t> Engines</a:t>
            </a:r>
            <a:r>
              <a:rPr lang="en-US" dirty="0" smtClean="0"/>
              <a:t>: This computing service is responsible for offering a platform for automatic deployment, scaling, and other operations of application containers across clusters of hosts. The engine supports several container tools like a </a:t>
            </a:r>
            <a:r>
              <a:rPr lang="en-US" dirty="0" err="1" smtClean="0"/>
              <a:t>docker</a:t>
            </a:r>
            <a:r>
              <a:rPr lang="en-US" dirty="0" smtClean="0"/>
              <a:t>, etc.</a:t>
            </a:r>
          </a:p>
          <a:p>
            <a:pPr algn="just">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Networking Service</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b="1" dirty="0" smtClean="0"/>
              <a:t>VPC</a:t>
            </a:r>
            <a:r>
              <a:rPr lang="en-US" dirty="0" smtClean="0"/>
              <a:t>: VPC stands for Virtual Private Network. The primary function of VPC is to offer a private network with routing, IP allocation, and network firewall policies. This will help to create a secure environment for the application deployments.</a:t>
            </a:r>
          </a:p>
          <a:p>
            <a:pPr algn="just">
              <a:buNone/>
            </a:pPr>
            <a:endParaRPr lang="en-US" dirty="0" smtClean="0"/>
          </a:p>
          <a:p>
            <a:pPr algn="just">
              <a:buNone/>
            </a:pPr>
            <a:r>
              <a:rPr lang="en-US" b="1" dirty="0" smtClean="0"/>
              <a:t>Cloud Load Balancing</a:t>
            </a:r>
            <a:r>
              <a:rPr lang="en-US" dirty="0" smtClean="0"/>
              <a:t>: As its name states, Cloud balancing is used to distribute workload across different computing resources to balance the entire system performance. This also results in cost-reduction. The process also helps in minimizing the availability and maximizing the capability of the resources.</a:t>
            </a:r>
          </a:p>
          <a:p>
            <a:pPr algn="just">
              <a:buNone/>
            </a:pPr>
            <a:endParaRPr lang="en-US" dirty="0" smtClean="0"/>
          </a:p>
          <a:p>
            <a:pPr algn="just">
              <a:buNone/>
            </a:pPr>
            <a:r>
              <a:rPr lang="en-US" b="1" dirty="0" smtClean="0"/>
              <a:t>Content Delivery Network</a:t>
            </a:r>
            <a:r>
              <a:rPr lang="en-US" dirty="0" smtClean="0"/>
              <a:t>: CDN is a geographically distributed network of proxy servers and their data centers. The primary aim of using CDN is to provide maximum performance to the users. Additionally, it also helps deliver high availability of resources by equally distributing the related services to the end-users.</a:t>
            </a:r>
          </a:p>
          <a:p>
            <a:pPr algn="just">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Services</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buNone/>
            </a:pPr>
            <a:r>
              <a:rPr lang="en-US" sz="2000" b="1" dirty="0" smtClean="0"/>
              <a:t>Google Cloud Storage</a:t>
            </a:r>
            <a:r>
              <a:rPr lang="en-US" sz="2000" dirty="0" smtClean="0"/>
              <a:t>: It is an online data storage web service that Google provides to its users to store and access data from anywhere. The service also includes a wide range of features like maximum performance, scalability, security and sharing.</a:t>
            </a:r>
          </a:p>
          <a:p>
            <a:pPr algn="just">
              <a:buNone/>
            </a:pPr>
            <a:endParaRPr lang="en-US" sz="2000" dirty="0" smtClean="0"/>
          </a:p>
          <a:p>
            <a:pPr algn="just">
              <a:buNone/>
            </a:pPr>
            <a:r>
              <a:rPr lang="en-US" sz="2000" b="1" dirty="0" smtClean="0"/>
              <a:t>Cloud SQL</a:t>
            </a:r>
            <a:r>
              <a:rPr lang="en-US" sz="2000" dirty="0" smtClean="0"/>
              <a:t>: It is a web-service that enables users to create, manage, and use relational databases stored on Google Cloud servers. The service itself maintains and protects the databases, which helps users focus on their applications and other operations.</a:t>
            </a:r>
          </a:p>
          <a:p>
            <a:pPr algn="just">
              <a:buNone/>
            </a:pPr>
            <a:endParaRPr lang="en-US" sz="2000" dirty="0" smtClean="0"/>
          </a:p>
          <a:p>
            <a:pPr algn="just">
              <a:buNone/>
            </a:pPr>
            <a:r>
              <a:rPr lang="en-US" sz="2000" b="1" dirty="0" smtClean="0"/>
              <a:t>Cloud </a:t>
            </a:r>
            <a:r>
              <a:rPr lang="en-US" sz="2000" b="1" dirty="0" err="1" smtClean="0"/>
              <a:t>Bigtable</a:t>
            </a:r>
            <a:r>
              <a:rPr lang="en-US" sz="2000" dirty="0" smtClean="0"/>
              <a:t>: It is known for its fast performance and highly manageable feature. It is a highly scalable </a:t>
            </a:r>
            <a:r>
              <a:rPr lang="en-US" sz="2000" dirty="0" err="1" smtClean="0"/>
              <a:t>NoSQL</a:t>
            </a:r>
            <a:r>
              <a:rPr lang="en-US" sz="2000" dirty="0" smtClean="0"/>
              <a:t> database service that allows collecting and retaining data from as low as 1 TB to hundreds of PB.</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err="1" smtClean="0"/>
              <a:t>BigData</a:t>
            </a:r>
            <a:endParaRPr lang="en-US" dirty="0"/>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pPr algn="just"/>
            <a:r>
              <a:rPr lang="en-US" b="1" dirty="0" err="1" smtClean="0"/>
              <a:t>BigQuery</a:t>
            </a:r>
            <a:r>
              <a:rPr lang="en-US" dirty="0" smtClean="0"/>
              <a:t>: It is a fully managed data analysis service by Google. The primary aim of Google </a:t>
            </a:r>
            <a:r>
              <a:rPr lang="en-US" dirty="0" err="1" smtClean="0"/>
              <a:t>BigQuery</a:t>
            </a:r>
            <a:r>
              <a:rPr lang="en-US" dirty="0" smtClean="0"/>
              <a:t> service is to helps businesses to analyze Big Data. It offers a highly scalable data management option. This means </a:t>
            </a:r>
            <a:r>
              <a:rPr lang="en-US" dirty="0" err="1" smtClean="0"/>
              <a:t>BigQuery</a:t>
            </a:r>
            <a:r>
              <a:rPr lang="en-US" dirty="0" smtClean="0"/>
              <a:t> allows users to perform ad-hoc queries and share data insights across the web.</a:t>
            </a:r>
          </a:p>
          <a:p>
            <a:pPr algn="just"/>
            <a:endParaRPr lang="en-US" dirty="0" smtClean="0"/>
          </a:p>
          <a:p>
            <a:pPr algn="just"/>
            <a:r>
              <a:rPr lang="en-US" b="1" dirty="0" smtClean="0"/>
              <a:t>Google Cloud </a:t>
            </a:r>
            <a:r>
              <a:rPr lang="en-US" b="1" dirty="0" err="1" smtClean="0"/>
              <a:t>Datastore</a:t>
            </a:r>
            <a:r>
              <a:rPr lang="en-US" dirty="0" smtClean="0"/>
              <a:t>: Google Cloud </a:t>
            </a:r>
            <a:r>
              <a:rPr lang="en-US" dirty="0" err="1" smtClean="0"/>
              <a:t>Datastore</a:t>
            </a:r>
            <a:r>
              <a:rPr lang="en-US" dirty="0" smtClean="0"/>
              <a:t> is a kind of </a:t>
            </a:r>
            <a:r>
              <a:rPr lang="en-US" dirty="0" err="1" smtClean="0"/>
              <a:t>datastore</a:t>
            </a:r>
            <a:r>
              <a:rPr lang="en-US" dirty="0" smtClean="0"/>
              <a:t> service that is fully managed, schema-less, and non-relational. This service enables businesses to perform automatic transactions and a rich set of queries. The main advantage of Google Cloud </a:t>
            </a:r>
            <a:r>
              <a:rPr lang="en-US" dirty="0" err="1" smtClean="0"/>
              <a:t>Datastore</a:t>
            </a:r>
            <a:r>
              <a:rPr lang="en-US" dirty="0" smtClean="0"/>
              <a:t> is the capability of automatic scaling. This means that the service can itself scale up and down, depending on the requirement of resources.</a:t>
            </a:r>
          </a:p>
          <a:p>
            <a:pPr algn="just"/>
            <a:endParaRPr lang="en-US" dirty="0" smtClean="0"/>
          </a:p>
          <a:p>
            <a:pPr algn="just"/>
            <a:r>
              <a:rPr lang="en-US" b="1" dirty="0" smtClean="0"/>
              <a:t>Google Cloud </a:t>
            </a:r>
            <a:r>
              <a:rPr lang="en-US" b="1" dirty="0" err="1" smtClean="0"/>
              <a:t>Dataproc</a:t>
            </a:r>
            <a:r>
              <a:rPr lang="en-US" dirty="0" smtClean="0"/>
              <a:t>: It is a very fast and easy to use big data service offered by Google. It mainly helps in managing Hadoop and Spark services for distributed data processing. The service allows users to create Hadoop or Spark clusters sized according to the overall workload and can be accessed whenever users want them.</a:t>
            </a:r>
          </a:p>
          <a:p>
            <a:pPr algn="just"/>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 and Identity Management</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b="1" dirty="0" smtClean="0"/>
              <a:t>Cloud Data Loss Prevention API</a:t>
            </a:r>
            <a:r>
              <a:rPr lang="en-US" sz="2400" dirty="0" smtClean="0"/>
              <a:t>: It is mainly designed to manage sensitive data. It helps users manage sensitive data elements like credit card details, debit card details, passport numbers, etc. It offers fast and scalable classification for sensitive data.</a:t>
            </a:r>
          </a:p>
          <a:p>
            <a:pPr algn="just"/>
            <a:endParaRPr lang="en-US" sz="2400" dirty="0" smtClean="0"/>
          </a:p>
          <a:p>
            <a:pPr algn="just"/>
            <a:r>
              <a:rPr lang="en-US" sz="2400" b="1" dirty="0" smtClean="0"/>
              <a:t>Cloud IAM</a:t>
            </a:r>
            <a:r>
              <a:rPr lang="en-US" sz="2400" dirty="0" smtClean="0"/>
              <a:t>: It stands for Cloud Identity and Access Management. It is a framework that contains rules and policies and validates the authentication of the users for accessing the technology resources. That is why it is also known as Identity Management (</a:t>
            </a:r>
            <a:r>
              <a:rPr lang="en-US" sz="2400" dirty="0" err="1" smtClean="0"/>
              <a:t>IdM</a:t>
            </a:r>
            <a:r>
              <a:rPr lang="en-US" sz="2400" dirty="0" smtClean="0"/>
              <a:t>).</a:t>
            </a:r>
          </a:p>
          <a:p>
            <a:pPr algn="just"/>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Tools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Google </a:t>
            </a:r>
            <a:r>
              <a:rPr lang="en-US" b="1" dirty="0" err="1" smtClean="0"/>
              <a:t>Stackdriver</a:t>
            </a:r>
            <a:r>
              <a:rPr lang="en-US" dirty="0" smtClean="0"/>
              <a:t>: Google </a:t>
            </a:r>
            <a:r>
              <a:rPr lang="en-US" dirty="0" err="1" smtClean="0"/>
              <a:t>Stackdriver</a:t>
            </a:r>
            <a:r>
              <a:rPr lang="en-US" dirty="0" smtClean="0"/>
              <a:t> service is primarily responsible for displaying the overall performance and diagnostics information. This may include insights of data monitoring, tracing, logging, error reporting, etc. The service also prompts an alert notification to the public cloud users.</a:t>
            </a:r>
          </a:p>
          <a:p>
            <a:pPr algn="just"/>
            <a:endParaRPr lang="en-IN" dirty="0" smtClean="0"/>
          </a:p>
          <a:p>
            <a:pPr algn="just"/>
            <a:endParaRPr lang="en-US" dirty="0" smtClean="0"/>
          </a:p>
          <a:p>
            <a:pPr algn="just"/>
            <a:r>
              <a:rPr lang="en-US" b="1" dirty="0" smtClean="0"/>
              <a:t>Google Cloud Console App</a:t>
            </a:r>
            <a:r>
              <a:rPr lang="en-US" dirty="0" smtClean="0"/>
              <a:t>: It is a native mobile application powered by Google. The primary aim of this service is to enable users to manage the core features of Google Cloud services directly from their mobile devices anytime, anywhere. The primary functions of this service are alerting, monitoring, and performing critical actions on resources.</a:t>
            </a:r>
          </a:p>
          <a:p>
            <a:pPr algn="just"/>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AI</a:t>
            </a:r>
            <a:br>
              <a:rPr lang="en-US" dirty="0" smtClean="0"/>
            </a:br>
            <a:endParaRPr lang="en-US" dirty="0"/>
          </a:p>
        </p:txBody>
      </p:sp>
      <p:sp>
        <p:nvSpPr>
          <p:cNvPr id="3" name="Content Placeholder 2"/>
          <p:cNvSpPr>
            <a:spLocks noGrp="1"/>
          </p:cNvSpPr>
          <p:nvPr>
            <p:ph idx="1"/>
          </p:nvPr>
        </p:nvSpPr>
        <p:spPr/>
        <p:txBody>
          <a:bodyPr>
            <a:noAutofit/>
          </a:bodyPr>
          <a:lstStyle/>
          <a:p>
            <a:pPr algn="just"/>
            <a:r>
              <a:rPr lang="en-US" sz="2400" b="1" dirty="0" smtClean="0"/>
              <a:t>Cloud Machine Learning Engine</a:t>
            </a:r>
            <a:r>
              <a:rPr lang="en-US" sz="2400" dirty="0" smtClean="0"/>
              <a:t>: It is another fully managed service that allows users to create Machine Learning models. The service is mainly used for those ML models, which are based on mainstream frameworks.</a:t>
            </a:r>
          </a:p>
          <a:p>
            <a:pPr algn="just"/>
            <a:endParaRPr lang="en-IN" sz="2400" dirty="0" smtClean="0"/>
          </a:p>
          <a:p>
            <a:pPr algn="just"/>
            <a:endParaRPr lang="en-IN" sz="2400" dirty="0" smtClean="0"/>
          </a:p>
          <a:p>
            <a:pPr algn="just"/>
            <a:endParaRPr lang="en-US" sz="2400" dirty="0" smtClean="0"/>
          </a:p>
          <a:p>
            <a:pPr algn="just"/>
            <a:r>
              <a:rPr lang="en-US" sz="2400" b="1" dirty="0" smtClean="0"/>
              <a:t>Cloud </a:t>
            </a:r>
            <a:r>
              <a:rPr lang="en-US" sz="2400" b="1" dirty="0" err="1" smtClean="0"/>
              <a:t>AutoML</a:t>
            </a:r>
            <a:r>
              <a:rPr lang="en-US" sz="2400" dirty="0" smtClean="0"/>
              <a:t>: It is the type of service that is based on Machine Learning. It helps users to enter their data sets and gain access to quality trained pre-designed ML models. The service works by following Google's transfer learning and Neural Architecture Search method.</a:t>
            </a:r>
          </a:p>
          <a:p>
            <a:pPr algn="just"/>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(Internet of Things)</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000" b="1" dirty="0" smtClean="0"/>
              <a:t>Cloud </a:t>
            </a:r>
            <a:r>
              <a:rPr lang="en-US" sz="2000" b="1" dirty="0" err="1" smtClean="0"/>
              <a:t>IoT</a:t>
            </a:r>
            <a:r>
              <a:rPr lang="en-US" sz="2000" b="1" dirty="0" smtClean="0"/>
              <a:t> Core</a:t>
            </a:r>
            <a:r>
              <a:rPr lang="en-US" sz="2000" dirty="0" smtClean="0"/>
              <a:t>: It is one of the fully managed core services. It allows users to connect, control, and ingest data from various devices that are securely connected to the Internet. This allows other Google cloud services to analyze, process, collect and visualize </a:t>
            </a:r>
            <a:r>
              <a:rPr lang="en-US" sz="2000" dirty="0" err="1" smtClean="0"/>
              <a:t>IoT</a:t>
            </a:r>
            <a:r>
              <a:rPr lang="en-US" sz="2000" dirty="0" smtClean="0"/>
              <a:t> data in real-time.</a:t>
            </a:r>
          </a:p>
          <a:p>
            <a:pPr algn="just">
              <a:buNone/>
            </a:pPr>
            <a:endParaRPr lang="en-IN" sz="2000" dirty="0" smtClean="0"/>
          </a:p>
          <a:p>
            <a:pPr>
              <a:buNone/>
            </a:pPr>
            <a:r>
              <a:rPr lang="en-US" sz="2000" b="1" dirty="0" smtClean="0"/>
              <a:t>Cloud </a:t>
            </a:r>
            <a:r>
              <a:rPr lang="en-US" sz="2000" b="1" dirty="0" err="1" smtClean="0"/>
              <a:t>IoT</a:t>
            </a:r>
            <a:r>
              <a:rPr lang="en-US" sz="2000" b="1" dirty="0" smtClean="0"/>
              <a:t> Edge</a:t>
            </a:r>
            <a:r>
              <a:rPr lang="en-US" sz="2000" dirty="0" smtClean="0"/>
              <a:t>: The Edge computing service brings memory and other computing-power resources near to the location where it is required.</a:t>
            </a:r>
          </a:p>
          <a:p>
            <a:pPr>
              <a:buNone/>
            </a:pPr>
            <a:r>
              <a:rPr lang="en-US" sz="2000" dirty="0" smtClean="0"/>
              <a:t/>
            </a:r>
            <a:br>
              <a:rPr lang="en-US" sz="2000" dirty="0" smtClean="0"/>
            </a:b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DevOps?</a:t>
            </a:r>
            <a:endParaRPr lang="en-US" dirty="0"/>
          </a:p>
        </p:txBody>
      </p:sp>
      <p:sp>
        <p:nvSpPr>
          <p:cNvPr id="3" name="Content Placeholder 2"/>
          <p:cNvSpPr>
            <a:spLocks noGrp="1"/>
          </p:cNvSpPr>
          <p:nvPr>
            <p:ph idx="1"/>
          </p:nvPr>
        </p:nvSpPr>
        <p:spPr/>
        <p:txBody>
          <a:bodyPr>
            <a:normAutofit/>
          </a:bodyPr>
          <a:lstStyle/>
          <a:p>
            <a:pPr algn="just"/>
            <a:r>
              <a:rPr lang="en-US" sz="2000" dirty="0" smtClean="0"/>
              <a:t>DevOps enhances the organization's performance, improves the productivity and efficiency of development and operations teams.</a:t>
            </a:r>
          </a:p>
          <a:p>
            <a:pPr algn="just"/>
            <a:r>
              <a:rPr lang="en-US" sz="2000" dirty="0" smtClean="0"/>
              <a:t> Bringing the two teams together centralizes the responsibility on the entire team and not specific individuals working.</a:t>
            </a:r>
          </a:p>
          <a:p>
            <a:pPr algn="just"/>
            <a:r>
              <a:rPr lang="en-US" sz="2000" dirty="0" smtClean="0"/>
              <a:t> </a:t>
            </a:r>
            <a:r>
              <a:rPr lang="en-US" sz="2000" dirty="0" err="1" smtClean="0"/>
              <a:t>Devops</a:t>
            </a:r>
            <a:r>
              <a:rPr lang="en-US" sz="2000" dirty="0" smtClean="0"/>
              <a:t> is more than just a tool or a process change. It inherently requires an organizational culture shift.</a:t>
            </a:r>
          </a:p>
          <a:p>
            <a:pPr algn="just"/>
            <a:r>
              <a:rPr lang="en-US" sz="2000" dirty="0" smtClean="0"/>
              <a:t> This cultural change is especially difficult, because of the conflicting nature of departmental</a:t>
            </a:r>
            <a:endParaRPr 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Google Cloud Platform</a:t>
            </a:r>
            <a:br>
              <a:rPr lang="en-US" dirty="0" smtClean="0"/>
            </a:b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a:lnSpc>
                <a:spcPct val="150000"/>
              </a:lnSpc>
              <a:buNone/>
            </a:pPr>
            <a:r>
              <a:rPr lang="en-US" sz="2400" b="1" dirty="0" smtClean="0">
                <a:solidFill>
                  <a:srgbClr val="9966FF"/>
                </a:solidFill>
              </a:rPr>
              <a:t>Google Cloud Offers Quick and Easy Collaboration</a:t>
            </a:r>
            <a:endParaRPr lang="en-US" sz="2400" dirty="0" smtClean="0">
              <a:solidFill>
                <a:srgbClr val="9966FF"/>
              </a:solidFill>
            </a:endParaRPr>
          </a:p>
          <a:p>
            <a:pPr>
              <a:lnSpc>
                <a:spcPct val="150000"/>
              </a:lnSpc>
              <a:buNone/>
            </a:pPr>
            <a:r>
              <a:rPr lang="en-US" sz="2400" b="1" dirty="0" smtClean="0">
                <a:solidFill>
                  <a:srgbClr val="0066CC"/>
                </a:solidFill>
              </a:rPr>
              <a:t>Higher Productivity with Continuous Development</a:t>
            </a:r>
            <a:endParaRPr lang="en-US" sz="2400" dirty="0" smtClean="0">
              <a:solidFill>
                <a:srgbClr val="0066CC"/>
              </a:solidFill>
            </a:endParaRPr>
          </a:p>
          <a:p>
            <a:pPr>
              <a:lnSpc>
                <a:spcPct val="150000"/>
              </a:lnSpc>
              <a:buNone/>
            </a:pPr>
            <a:r>
              <a:rPr lang="en-US" sz="2400" b="1" dirty="0" smtClean="0">
                <a:solidFill>
                  <a:srgbClr val="9966FF"/>
                </a:solidFill>
              </a:rPr>
              <a:t>Less Disruption with Adopting New Features</a:t>
            </a:r>
            <a:endParaRPr lang="en-US" sz="2400" dirty="0" smtClean="0">
              <a:solidFill>
                <a:srgbClr val="9966FF"/>
              </a:solidFill>
            </a:endParaRPr>
          </a:p>
          <a:p>
            <a:pPr>
              <a:lnSpc>
                <a:spcPct val="150000"/>
              </a:lnSpc>
              <a:buNone/>
            </a:pPr>
            <a:r>
              <a:rPr lang="en-US" sz="2400" b="1" dirty="0" smtClean="0">
                <a:solidFill>
                  <a:srgbClr val="0066CC"/>
                </a:solidFill>
              </a:rPr>
              <a:t>Least or Minimal Data is stored on Vulnerable Devices</a:t>
            </a:r>
          </a:p>
          <a:p>
            <a:pPr>
              <a:lnSpc>
                <a:spcPct val="150000"/>
              </a:lnSpc>
              <a:buNone/>
            </a:pPr>
            <a:r>
              <a:rPr lang="en-US" sz="2400" b="1" dirty="0" smtClean="0">
                <a:solidFill>
                  <a:srgbClr val="9966FF"/>
                </a:solidFill>
              </a:rPr>
              <a:t>Users can access Google Cloud from Anywhere</a:t>
            </a:r>
            <a:r>
              <a:rPr lang="en-US" sz="2400" dirty="0" smtClean="0">
                <a:solidFill>
                  <a:srgbClr val="9966FF"/>
                </a:solidFill>
              </a:rPr>
              <a:t>:</a:t>
            </a:r>
          </a:p>
          <a:p>
            <a:pPr>
              <a:lnSpc>
                <a:spcPct val="150000"/>
              </a:lnSpc>
              <a:buNone/>
            </a:pPr>
            <a:r>
              <a:rPr lang="en-US" sz="2400" b="1" dirty="0" smtClean="0">
                <a:solidFill>
                  <a:srgbClr val="0066CC"/>
                </a:solidFill>
              </a:rPr>
              <a:t>Google provides Maximum Security with its Robust Structure</a:t>
            </a:r>
          </a:p>
          <a:p>
            <a:pPr>
              <a:lnSpc>
                <a:spcPct val="150000"/>
              </a:lnSpc>
              <a:buNone/>
            </a:pPr>
            <a:r>
              <a:rPr lang="en-US" sz="2400" b="1" dirty="0" smtClean="0">
                <a:solidFill>
                  <a:srgbClr val="9966FF"/>
                </a:solidFill>
              </a:rPr>
              <a:t>Users have Full Control over their Data</a:t>
            </a:r>
            <a:endParaRPr lang="en-US" sz="2400" dirty="0" smtClean="0">
              <a:solidFill>
                <a:srgbClr val="9966FF"/>
              </a:solidFill>
            </a:endParaRPr>
          </a:p>
          <a:p>
            <a:pPr>
              <a:lnSpc>
                <a:spcPct val="150000"/>
              </a:lnSpc>
              <a:buNone/>
            </a:pPr>
            <a:r>
              <a:rPr lang="en-US" sz="2400" b="1" dirty="0" smtClean="0">
                <a:solidFill>
                  <a:srgbClr val="0066CC"/>
                </a:solidFill>
              </a:rPr>
              <a:t>Google provides Higher Uptime and Reliability</a:t>
            </a:r>
          </a:p>
          <a:p>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Azure</a:t>
            </a:r>
            <a:endParaRPr lang="en-US" dirty="0"/>
          </a:p>
        </p:txBody>
      </p:sp>
      <p:pic>
        <p:nvPicPr>
          <p:cNvPr id="41986" name="Picture 2"/>
          <p:cNvPicPr>
            <a:picLocks noChangeAspect="1" noChangeArrowheads="1"/>
          </p:cNvPicPr>
          <p:nvPr/>
        </p:nvPicPr>
        <p:blipFill>
          <a:blip r:embed="rId2"/>
          <a:srcRect/>
          <a:stretch>
            <a:fillRect/>
          </a:stretch>
        </p:blipFill>
        <p:spPr bwMode="auto">
          <a:xfrm>
            <a:off x="2362200" y="3276600"/>
            <a:ext cx="5410200" cy="2678513"/>
          </a:xfrm>
          <a:prstGeom prst="rect">
            <a:avLst/>
          </a:prstGeom>
          <a:noFill/>
          <a:ln w="9525">
            <a:noFill/>
            <a:miter lim="800000"/>
            <a:headEnd/>
            <a:tailEnd/>
          </a:ln>
          <a:effectLst/>
        </p:spPr>
      </p:pic>
      <p:sp>
        <p:nvSpPr>
          <p:cNvPr id="5" name="Rectangle 4"/>
          <p:cNvSpPr/>
          <p:nvPr/>
        </p:nvSpPr>
        <p:spPr>
          <a:xfrm>
            <a:off x="762000" y="1524000"/>
            <a:ext cx="7924800" cy="1200329"/>
          </a:xfrm>
          <a:prstGeom prst="rect">
            <a:avLst/>
          </a:prstGeom>
        </p:spPr>
        <p:txBody>
          <a:bodyPr wrap="square">
            <a:spAutoFit/>
          </a:bodyPr>
          <a:lstStyle/>
          <a:p>
            <a:pPr algn="just"/>
            <a:r>
              <a:rPr lang="en-US" b="1" dirty="0" smtClean="0"/>
              <a:t>What Is Azure?</a:t>
            </a:r>
          </a:p>
          <a:p>
            <a:pPr algn="just"/>
            <a:r>
              <a:rPr lang="en-US" b="1" i="1" dirty="0" smtClean="0"/>
              <a:t>Microsoft Azure</a:t>
            </a:r>
            <a:r>
              <a:rPr lang="en-US" dirty="0" smtClean="0"/>
              <a:t> is a cloud computing platform created by </a:t>
            </a:r>
            <a:r>
              <a:rPr lang="en-US" b="1" dirty="0" smtClean="0"/>
              <a:t>Microsoft</a:t>
            </a:r>
            <a:r>
              <a:rPr lang="en-US" dirty="0" smtClean="0"/>
              <a:t> which developers and IT professionals use to build, deploy and manage applications through their global network of </a:t>
            </a:r>
            <a:r>
              <a:rPr lang="en-US" dirty="0" err="1" smtClean="0"/>
              <a:t>datacentres</a:t>
            </a:r>
            <a:r>
              <a:rPr lang="en-US" dirty="0" smtClean="0"/>
              <a: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Market Share</a:t>
            </a:r>
            <a:br>
              <a:rPr lang="en-US" b="1" dirty="0" smtClean="0"/>
            </a:br>
            <a:endParaRPr lang="en-US" dirty="0"/>
          </a:p>
        </p:txBody>
      </p:sp>
      <p:sp>
        <p:nvSpPr>
          <p:cNvPr id="3" name="Content Placeholder 2"/>
          <p:cNvSpPr>
            <a:spLocks noGrp="1"/>
          </p:cNvSpPr>
          <p:nvPr>
            <p:ph idx="1"/>
          </p:nvPr>
        </p:nvSpPr>
        <p:spPr/>
        <p:txBody>
          <a:bodyPr/>
          <a:lstStyle/>
          <a:p>
            <a:r>
              <a:rPr lang="en-US" dirty="0" smtClean="0"/>
              <a:t>The image below shows the percentage of the companies who have adopted the respective cloud providers as their “primary” </a:t>
            </a:r>
            <a:r>
              <a:rPr lang="en-US" dirty="0" err="1" smtClean="0"/>
              <a:t>IaaS</a:t>
            </a:r>
            <a:r>
              <a:rPr lang="en-US" dirty="0" smtClean="0"/>
              <a:t> partners.</a:t>
            </a:r>
            <a:endParaRPr lang="en-US" dirty="0"/>
          </a:p>
        </p:txBody>
      </p:sp>
      <p:pic>
        <p:nvPicPr>
          <p:cNvPr id="43010" name="Picture 2"/>
          <p:cNvPicPr>
            <a:picLocks noChangeAspect="1" noChangeArrowheads="1"/>
          </p:cNvPicPr>
          <p:nvPr/>
        </p:nvPicPr>
        <p:blipFill>
          <a:blip r:embed="rId2"/>
          <a:srcRect/>
          <a:stretch>
            <a:fillRect/>
          </a:stretch>
        </p:blipFill>
        <p:spPr bwMode="auto">
          <a:xfrm>
            <a:off x="3048000" y="3352800"/>
            <a:ext cx="5676900" cy="32385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 Domains In Azure</a:t>
            </a:r>
            <a:br>
              <a:rPr lang="en-US" b="1" dirty="0" smtClean="0"/>
            </a:br>
            <a:endParaRPr lang="en-US" dirty="0"/>
          </a:p>
        </p:txBody>
      </p:sp>
      <p:sp>
        <p:nvSpPr>
          <p:cNvPr id="4" name="Rectangle 3"/>
          <p:cNvSpPr/>
          <p:nvPr/>
        </p:nvSpPr>
        <p:spPr>
          <a:xfrm>
            <a:off x="457200" y="1905000"/>
            <a:ext cx="3810000" cy="3693319"/>
          </a:xfrm>
          <a:prstGeom prst="rect">
            <a:avLst/>
          </a:prstGeom>
        </p:spPr>
        <p:txBody>
          <a:bodyPr wrap="square">
            <a:spAutoFit/>
          </a:bodyPr>
          <a:lstStyle/>
          <a:p>
            <a:r>
              <a:rPr lang="en-US" b="1" dirty="0" smtClean="0"/>
              <a:t>Compute</a:t>
            </a:r>
            <a:br>
              <a:rPr lang="en-US" b="1" dirty="0" smtClean="0"/>
            </a:br>
            <a:r>
              <a:rPr lang="en-US" dirty="0" smtClean="0"/>
              <a:t>It is used to process data on the cloud by making use of powerful processors that serve multiple instances at a time.</a:t>
            </a:r>
          </a:p>
          <a:p>
            <a:endParaRPr lang="en-US" dirty="0" smtClean="0"/>
          </a:p>
          <a:p>
            <a:pPr>
              <a:buFont typeface="Wingdings" pitchFamily="2" charset="2"/>
              <a:buChar char="ü"/>
            </a:pPr>
            <a:r>
              <a:rPr lang="en-US" dirty="0" smtClean="0"/>
              <a:t>Virtual Machines</a:t>
            </a:r>
          </a:p>
          <a:p>
            <a:pPr>
              <a:buFont typeface="Wingdings" pitchFamily="2" charset="2"/>
              <a:buChar char="ü"/>
            </a:pPr>
            <a:r>
              <a:rPr lang="en-US" dirty="0" smtClean="0"/>
              <a:t>VM Scale Sets</a:t>
            </a:r>
          </a:p>
          <a:p>
            <a:pPr>
              <a:buFont typeface="Wingdings" pitchFamily="2" charset="2"/>
              <a:buChar char="ü"/>
            </a:pPr>
            <a:r>
              <a:rPr lang="en-US" dirty="0" smtClean="0"/>
              <a:t>Azure Container</a:t>
            </a:r>
          </a:p>
          <a:p>
            <a:pPr>
              <a:buFont typeface="Wingdings" pitchFamily="2" charset="2"/>
              <a:buChar char="ü"/>
            </a:pPr>
            <a:r>
              <a:rPr lang="en-US" dirty="0" smtClean="0"/>
              <a:t>Container Registry</a:t>
            </a:r>
          </a:p>
          <a:p>
            <a:pPr>
              <a:buFont typeface="Wingdings" pitchFamily="2" charset="2"/>
              <a:buChar char="ü"/>
            </a:pPr>
            <a:r>
              <a:rPr lang="en-US" dirty="0" smtClean="0"/>
              <a:t>Functions</a:t>
            </a:r>
          </a:p>
          <a:p>
            <a:pPr>
              <a:buFont typeface="Wingdings" pitchFamily="2" charset="2"/>
              <a:buChar char="ü"/>
            </a:pPr>
            <a:r>
              <a:rPr lang="en-US" dirty="0" smtClean="0"/>
              <a:t>Batch</a:t>
            </a:r>
          </a:p>
          <a:p>
            <a:pPr>
              <a:buFont typeface="Wingdings" pitchFamily="2" charset="2"/>
              <a:buChar char="ü"/>
            </a:pPr>
            <a:r>
              <a:rPr lang="en-US" dirty="0" smtClean="0"/>
              <a:t>Service Fabric</a:t>
            </a:r>
          </a:p>
          <a:p>
            <a:pPr>
              <a:buFont typeface="Wingdings" pitchFamily="2" charset="2"/>
              <a:buChar char="ü"/>
            </a:pPr>
            <a:r>
              <a:rPr lang="en-US" dirty="0" smtClean="0"/>
              <a:t>Cloud Services</a:t>
            </a:r>
            <a:endParaRPr lang="en-US" dirty="0"/>
          </a:p>
        </p:txBody>
      </p:sp>
      <p:sp>
        <p:nvSpPr>
          <p:cNvPr id="5" name="Rectangle 4"/>
          <p:cNvSpPr/>
          <p:nvPr/>
        </p:nvSpPr>
        <p:spPr>
          <a:xfrm>
            <a:off x="4724400" y="1981200"/>
            <a:ext cx="4572000" cy="2862322"/>
          </a:xfrm>
          <a:prstGeom prst="rect">
            <a:avLst/>
          </a:prstGeom>
        </p:spPr>
        <p:txBody>
          <a:bodyPr>
            <a:spAutoFit/>
          </a:bodyPr>
          <a:lstStyle/>
          <a:p>
            <a:r>
              <a:rPr lang="en-US" b="1" dirty="0" smtClean="0"/>
              <a:t>Storage Services</a:t>
            </a:r>
            <a:br>
              <a:rPr lang="en-US" b="1" dirty="0" smtClean="0"/>
            </a:br>
            <a:r>
              <a:rPr lang="en-US" dirty="0" smtClean="0"/>
              <a:t>The storage as the name suggests is used to store data in the cloud with the ability to scale as and when required. This data can be stored anywhere.</a:t>
            </a:r>
          </a:p>
          <a:p>
            <a:endParaRPr lang="en-US" dirty="0" smtClean="0"/>
          </a:p>
          <a:p>
            <a:pPr>
              <a:buFont typeface="Wingdings" pitchFamily="2" charset="2"/>
              <a:buChar char="ü"/>
            </a:pPr>
            <a:r>
              <a:rPr lang="en-US" dirty="0" smtClean="0"/>
              <a:t>Blob Storage</a:t>
            </a:r>
          </a:p>
          <a:p>
            <a:pPr>
              <a:buFont typeface="Wingdings" pitchFamily="2" charset="2"/>
              <a:buChar char="ü"/>
            </a:pPr>
            <a:r>
              <a:rPr lang="en-US" dirty="0" smtClean="0"/>
              <a:t>Queue Storage</a:t>
            </a:r>
          </a:p>
          <a:p>
            <a:pPr>
              <a:buFont typeface="Wingdings" pitchFamily="2" charset="2"/>
              <a:buChar char="ü"/>
            </a:pPr>
            <a:r>
              <a:rPr lang="en-US" dirty="0" smtClean="0"/>
              <a:t>File Storage</a:t>
            </a:r>
          </a:p>
          <a:p>
            <a:pPr>
              <a:buFont typeface="Wingdings" pitchFamily="2" charset="2"/>
              <a:buChar char="ü"/>
            </a:pPr>
            <a:r>
              <a:rPr lang="en-US" dirty="0" smtClean="0"/>
              <a:t>Table Storage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Domains In Azure</a:t>
            </a:r>
            <a:endParaRPr lang="en-US" dirty="0"/>
          </a:p>
        </p:txBody>
      </p:sp>
      <p:sp>
        <p:nvSpPr>
          <p:cNvPr id="4" name="Rectangle 3"/>
          <p:cNvSpPr/>
          <p:nvPr/>
        </p:nvSpPr>
        <p:spPr>
          <a:xfrm>
            <a:off x="609600" y="1905000"/>
            <a:ext cx="3048000" cy="2585323"/>
          </a:xfrm>
          <a:prstGeom prst="rect">
            <a:avLst/>
          </a:prstGeom>
        </p:spPr>
        <p:txBody>
          <a:bodyPr wrap="square">
            <a:spAutoFit/>
          </a:bodyPr>
          <a:lstStyle/>
          <a:p>
            <a:r>
              <a:rPr lang="en-US" b="1" dirty="0" smtClean="0"/>
              <a:t>Database</a:t>
            </a:r>
            <a:br>
              <a:rPr lang="en-US" b="1" dirty="0" smtClean="0"/>
            </a:br>
            <a:r>
              <a:rPr lang="en-US" dirty="0" smtClean="0"/>
              <a:t>The database domain is used to provide reliable relational and </a:t>
            </a:r>
            <a:r>
              <a:rPr lang="en-US" dirty="0" err="1" smtClean="0"/>
              <a:t>nonrelational</a:t>
            </a:r>
            <a:r>
              <a:rPr lang="en-US" dirty="0" smtClean="0"/>
              <a:t> database instances managed by Azure.</a:t>
            </a:r>
          </a:p>
          <a:p>
            <a:endParaRPr lang="en-US" dirty="0" smtClean="0"/>
          </a:p>
          <a:p>
            <a:pPr>
              <a:buFont typeface="Wingdings" pitchFamily="2" charset="2"/>
              <a:buChar char="ü"/>
            </a:pPr>
            <a:r>
              <a:rPr lang="en-US" dirty="0" smtClean="0"/>
              <a:t>SQL Databases</a:t>
            </a:r>
          </a:p>
          <a:p>
            <a:pPr>
              <a:buFont typeface="Wingdings" pitchFamily="2" charset="2"/>
              <a:buChar char="ü"/>
            </a:pPr>
            <a:r>
              <a:rPr lang="en-US" dirty="0" err="1" smtClean="0"/>
              <a:t>DocumentDB</a:t>
            </a:r>
            <a:endParaRPr lang="en-US" dirty="0" smtClean="0"/>
          </a:p>
          <a:p>
            <a:pPr>
              <a:buFont typeface="Wingdings" pitchFamily="2" charset="2"/>
              <a:buChar char="ü"/>
            </a:pPr>
            <a:r>
              <a:rPr lang="en-US" dirty="0" err="1" smtClean="0"/>
              <a:t>Redis</a:t>
            </a:r>
            <a:r>
              <a:rPr lang="en-US" dirty="0" smtClean="0"/>
              <a:t> Cache</a:t>
            </a:r>
            <a:endParaRPr lang="en-US" dirty="0"/>
          </a:p>
        </p:txBody>
      </p:sp>
      <p:sp>
        <p:nvSpPr>
          <p:cNvPr id="5" name="Rectangle 4"/>
          <p:cNvSpPr/>
          <p:nvPr/>
        </p:nvSpPr>
        <p:spPr>
          <a:xfrm>
            <a:off x="4343400" y="1828800"/>
            <a:ext cx="4572000" cy="3693319"/>
          </a:xfrm>
          <a:prstGeom prst="rect">
            <a:avLst/>
          </a:prstGeom>
        </p:spPr>
        <p:txBody>
          <a:bodyPr>
            <a:spAutoFit/>
          </a:bodyPr>
          <a:lstStyle/>
          <a:p>
            <a:r>
              <a:rPr lang="en-US" b="1" dirty="0" smtClean="0"/>
              <a:t>Networking</a:t>
            </a:r>
            <a:br>
              <a:rPr lang="en-US" b="1" dirty="0" smtClean="0"/>
            </a:br>
            <a:r>
              <a:rPr lang="en-US" dirty="0" smtClean="0"/>
              <a:t>It includes services that provide a variety of networking features such as security, faster access, etc.</a:t>
            </a:r>
          </a:p>
          <a:p>
            <a:endParaRPr lang="en-US" dirty="0" smtClean="0"/>
          </a:p>
          <a:p>
            <a:pPr>
              <a:buFont typeface="Wingdings" pitchFamily="2" charset="2"/>
              <a:buChar char="ü"/>
            </a:pPr>
            <a:r>
              <a:rPr lang="en-US" dirty="0" smtClean="0"/>
              <a:t>Virtual Network</a:t>
            </a:r>
          </a:p>
          <a:p>
            <a:pPr>
              <a:buFont typeface="Wingdings" pitchFamily="2" charset="2"/>
              <a:buChar char="ü"/>
            </a:pPr>
            <a:r>
              <a:rPr lang="en-US" dirty="0" smtClean="0"/>
              <a:t>Load Balancer</a:t>
            </a:r>
          </a:p>
          <a:p>
            <a:pPr>
              <a:buFont typeface="Wingdings" pitchFamily="2" charset="2"/>
              <a:buChar char="ü"/>
            </a:pPr>
            <a:r>
              <a:rPr lang="en-US" dirty="0" smtClean="0"/>
              <a:t>Application Gateway</a:t>
            </a:r>
          </a:p>
          <a:p>
            <a:pPr>
              <a:buFont typeface="Wingdings" pitchFamily="2" charset="2"/>
              <a:buChar char="ü"/>
            </a:pPr>
            <a:r>
              <a:rPr lang="en-US" dirty="0" smtClean="0"/>
              <a:t>Azure DNS</a:t>
            </a:r>
          </a:p>
          <a:p>
            <a:pPr>
              <a:buFont typeface="Wingdings" pitchFamily="2" charset="2"/>
              <a:buChar char="ü"/>
            </a:pPr>
            <a:r>
              <a:rPr lang="en-US" dirty="0" smtClean="0"/>
              <a:t>Content Delivery Network</a:t>
            </a:r>
          </a:p>
          <a:p>
            <a:pPr>
              <a:buFont typeface="Wingdings" pitchFamily="2" charset="2"/>
              <a:buChar char="ü"/>
            </a:pPr>
            <a:r>
              <a:rPr lang="en-US" dirty="0" smtClean="0"/>
              <a:t>VPN Gateway</a:t>
            </a:r>
          </a:p>
          <a:p>
            <a:pPr>
              <a:buFont typeface="Wingdings" pitchFamily="2" charset="2"/>
              <a:buChar char="ü"/>
            </a:pPr>
            <a:r>
              <a:rPr lang="en-US" dirty="0" smtClean="0"/>
              <a:t>Traffic Manager</a:t>
            </a:r>
          </a:p>
          <a:p>
            <a:pPr>
              <a:buFont typeface="Wingdings" pitchFamily="2" charset="2"/>
              <a:buChar char="ü"/>
            </a:pPr>
            <a:r>
              <a:rPr lang="en-US" dirty="0" smtClean="0"/>
              <a:t>Express Route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Domains In Azure</a:t>
            </a:r>
            <a:endParaRPr lang="en-US" dirty="0"/>
          </a:p>
        </p:txBody>
      </p:sp>
      <p:sp>
        <p:nvSpPr>
          <p:cNvPr id="4" name="Rectangle 3"/>
          <p:cNvSpPr/>
          <p:nvPr/>
        </p:nvSpPr>
        <p:spPr>
          <a:xfrm>
            <a:off x="381000" y="1981200"/>
            <a:ext cx="4572000" cy="2585323"/>
          </a:xfrm>
          <a:prstGeom prst="rect">
            <a:avLst/>
          </a:prstGeom>
        </p:spPr>
        <p:txBody>
          <a:bodyPr>
            <a:spAutoFit/>
          </a:bodyPr>
          <a:lstStyle/>
          <a:p>
            <a:r>
              <a:rPr lang="en-US" b="1" dirty="0" smtClean="0"/>
              <a:t>Developer Tools</a:t>
            </a:r>
            <a:br>
              <a:rPr lang="en-US" b="1" dirty="0" smtClean="0"/>
            </a:br>
            <a:r>
              <a:rPr lang="en-US" dirty="0" smtClean="0"/>
              <a:t>It includes services which provide services that ease the ability to code for an organization. For example, it eases the teams to share code, track work, and ship software.</a:t>
            </a:r>
          </a:p>
          <a:p>
            <a:endParaRPr lang="en-US" dirty="0" smtClean="0"/>
          </a:p>
          <a:p>
            <a:pPr>
              <a:buFont typeface="Wingdings" pitchFamily="2" charset="2"/>
              <a:buChar char="ü"/>
            </a:pPr>
            <a:r>
              <a:rPr lang="en-US" dirty="0" smtClean="0"/>
              <a:t>Visual Studio Team Services</a:t>
            </a:r>
          </a:p>
          <a:p>
            <a:pPr>
              <a:buFont typeface="Wingdings" pitchFamily="2" charset="2"/>
              <a:buChar char="ü"/>
            </a:pPr>
            <a:r>
              <a:rPr lang="en-US" dirty="0" smtClean="0"/>
              <a:t>Application Insights</a:t>
            </a:r>
          </a:p>
          <a:p>
            <a:pPr>
              <a:buFont typeface="Wingdings" pitchFamily="2" charset="2"/>
              <a:buChar char="ü"/>
            </a:pPr>
            <a:r>
              <a:rPr lang="en-US" dirty="0" smtClean="0"/>
              <a:t>API Management</a:t>
            </a:r>
            <a:endParaRPr lang="en-US" dirty="0"/>
          </a:p>
        </p:txBody>
      </p:sp>
      <p:sp>
        <p:nvSpPr>
          <p:cNvPr id="5" name="Rectangle 4"/>
          <p:cNvSpPr/>
          <p:nvPr/>
        </p:nvSpPr>
        <p:spPr>
          <a:xfrm>
            <a:off x="3886200" y="4038600"/>
            <a:ext cx="4572000" cy="2031325"/>
          </a:xfrm>
          <a:prstGeom prst="rect">
            <a:avLst/>
          </a:prstGeom>
        </p:spPr>
        <p:txBody>
          <a:bodyPr>
            <a:spAutoFit/>
          </a:bodyPr>
          <a:lstStyle/>
          <a:p>
            <a:r>
              <a:rPr lang="en-US" b="1" dirty="0" smtClean="0"/>
              <a:t>Management and Monitoring Tools</a:t>
            </a:r>
            <a:br>
              <a:rPr lang="en-US" b="1" dirty="0" smtClean="0"/>
            </a:br>
            <a:r>
              <a:rPr lang="en-US" dirty="0" smtClean="0"/>
              <a:t>It includes services that can be used to manage and monitor your Azure instances.</a:t>
            </a:r>
          </a:p>
          <a:p>
            <a:endParaRPr lang="en-US" dirty="0" smtClean="0"/>
          </a:p>
          <a:p>
            <a:pPr>
              <a:buFont typeface="Wingdings" pitchFamily="2" charset="2"/>
              <a:buChar char="ü"/>
            </a:pPr>
            <a:r>
              <a:rPr lang="en-US" dirty="0" smtClean="0"/>
              <a:t>Microsoft Azure Portal</a:t>
            </a:r>
          </a:p>
          <a:p>
            <a:pPr>
              <a:buFont typeface="Wingdings" pitchFamily="2" charset="2"/>
              <a:buChar char="ü"/>
            </a:pPr>
            <a:r>
              <a:rPr lang="en-US" dirty="0" smtClean="0"/>
              <a:t>Azure Resource Manager</a:t>
            </a:r>
          </a:p>
          <a:p>
            <a:pPr>
              <a:buFont typeface="Wingdings" pitchFamily="2" charset="2"/>
              <a:buChar char="ü"/>
            </a:pPr>
            <a:r>
              <a:rPr lang="en-US" dirty="0" smtClean="0"/>
              <a:t>Automation</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Domains In Azure</a:t>
            </a:r>
            <a:endParaRPr lang="en-US" dirty="0"/>
          </a:p>
        </p:txBody>
      </p:sp>
      <p:sp>
        <p:nvSpPr>
          <p:cNvPr id="4" name="Rectangle 3"/>
          <p:cNvSpPr/>
          <p:nvPr/>
        </p:nvSpPr>
        <p:spPr>
          <a:xfrm>
            <a:off x="533400" y="1981200"/>
            <a:ext cx="4572000" cy="2031325"/>
          </a:xfrm>
          <a:prstGeom prst="rect">
            <a:avLst/>
          </a:prstGeom>
        </p:spPr>
        <p:txBody>
          <a:bodyPr>
            <a:spAutoFit/>
          </a:bodyPr>
          <a:lstStyle/>
          <a:p>
            <a:r>
              <a:rPr lang="en-US" b="1" dirty="0" smtClean="0"/>
              <a:t>Enterprise Integration</a:t>
            </a:r>
            <a:br>
              <a:rPr lang="en-US" b="1" dirty="0" smtClean="0"/>
            </a:br>
            <a:r>
              <a:rPr lang="en-US" dirty="0" smtClean="0"/>
              <a:t>Services that bring functionalities like seamlessly integrating the enterprise and the cloud.</a:t>
            </a:r>
          </a:p>
          <a:p>
            <a:endParaRPr lang="en-US" dirty="0" smtClean="0"/>
          </a:p>
          <a:p>
            <a:pPr>
              <a:buFont typeface="Wingdings" pitchFamily="2" charset="2"/>
              <a:buChar char="ü"/>
            </a:pPr>
            <a:r>
              <a:rPr lang="en-US" dirty="0" smtClean="0"/>
              <a:t>Service Bus</a:t>
            </a:r>
          </a:p>
          <a:p>
            <a:pPr>
              <a:buFont typeface="Wingdings" pitchFamily="2" charset="2"/>
              <a:buChar char="ü"/>
            </a:pPr>
            <a:r>
              <a:rPr lang="en-US" dirty="0" smtClean="0"/>
              <a:t>SQL Server Stretch Database</a:t>
            </a:r>
            <a:endParaRPr lang="en-US" dirty="0"/>
          </a:p>
        </p:txBody>
      </p:sp>
      <p:sp>
        <p:nvSpPr>
          <p:cNvPr id="5" name="Rectangle 4"/>
          <p:cNvSpPr/>
          <p:nvPr/>
        </p:nvSpPr>
        <p:spPr>
          <a:xfrm>
            <a:off x="4191000" y="3429000"/>
            <a:ext cx="4572000" cy="2862322"/>
          </a:xfrm>
          <a:prstGeom prst="rect">
            <a:avLst/>
          </a:prstGeom>
        </p:spPr>
        <p:txBody>
          <a:bodyPr>
            <a:spAutoFit/>
          </a:bodyPr>
          <a:lstStyle/>
          <a:p>
            <a:r>
              <a:rPr lang="en-US" b="1" dirty="0" smtClean="0"/>
              <a:t>Security and Identity</a:t>
            </a:r>
            <a:br>
              <a:rPr lang="en-US" b="1" dirty="0" smtClean="0"/>
            </a:br>
            <a:r>
              <a:rPr lang="en-US" dirty="0" smtClean="0"/>
              <a:t>It includes services for user authentication or limiting access to a certain set of audiences on your Azure resources.</a:t>
            </a:r>
          </a:p>
          <a:p>
            <a:endParaRPr lang="en-US" dirty="0" smtClean="0"/>
          </a:p>
          <a:p>
            <a:pPr>
              <a:buFont typeface="Wingdings" pitchFamily="2" charset="2"/>
              <a:buChar char="ü"/>
            </a:pPr>
            <a:r>
              <a:rPr lang="en-US" dirty="0" smtClean="0"/>
              <a:t>Key Vault</a:t>
            </a:r>
          </a:p>
          <a:p>
            <a:pPr>
              <a:buFont typeface="Wingdings" pitchFamily="2" charset="2"/>
              <a:buChar char="ü"/>
            </a:pPr>
            <a:r>
              <a:rPr lang="en-US" dirty="0" smtClean="0"/>
              <a:t>Azure Active Directory</a:t>
            </a:r>
          </a:p>
          <a:p>
            <a:pPr>
              <a:buFont typeface="Wingdings" pitchFamily="2" charset="2"/>
              <a:buChar char="ü"/>
            </a:pPr>
            <a:r>
              <a:rPr lang="en-US" dirty="0" smtClean="0"/>
              <a:t>Azure AD B2C</a:t>
            </a:r>
          </a:p>
          <a:p>
            <a:pPr>
              <a:buFont typeface="Wingdings" pitchFamily="2" charset="2"/>
              <a:buChar char="ü"/>
            </a:pPr>
            <a:r>
              <a:rPr lang="en-US" dirty="0" smtClean="0"/>
              <a:t>Azure AD Domain Services</a:t>
            </a:r>
          </a:p>
          <a:p>
            <a:pPr>
              <a:buFont typeface="Wingdings" pitchFamily="2" charset="2"/>
              <a:buChar char="ü"/>
            </a:pPr>
            <a:r>
              <a:rPr lang="en-US" dirty="0" smtClean="0"/>
              <a:t>Multi-Factor Authentication</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Domains In Azure</a:t>
            </a:r>
            <a:endParaRPr lang="en-US" dirty="0"/>
          </a:p>
        </p:txBody>
      </p:sp>
      <p:sp>
        <p:nvSpPr>
          <p:cNvPr id="4" name="Rectangle 3"/>
          <p:cNvSpPr/>
          <p:nvPr/>
        </p:nvSpPr>
        <p:spPr>
          <a:xfrm>
            <a:off x="1676400" y="1981201"/>
            <a:ext cx="6096000" cy="3155960"/>
          </a:xfrm>
          <a:prstGeom prst="rect">
            <a:avLst/>
          </a:prstGeom>
        </p:spPr>
        <p:txBody>
          <a:bodyPr wrap="square">
            <a:spAutoFit/>
          </a:bodyPr>
          <a:lstStyle/>
          <a:p>
            <a:r>
              <a:rPr lang="en-US" b="1" dirty="0" smtClean="0"/>
              <a:t>Web and Mobile Apps</a:t>
            </a:r>
            <a:br>
              <a:rPr lang="en-US" b="1" dirty="0" smtClean="0"/>
            </a:br>
            <a:r>
              <a:rPr lang="en-US" dirty="0" smtClean="0"/>
              <a:t>These are mainly used to create web apps or mobile apps for any platform and any device.</a:t>
            </a:r>
          </a:p>
          <a:p>
            <a:endParaRPr lang="en-US" dirty="0" smtClean="0"/>
          </a:p>
          <a:p>
            <a:pPr>
              <a:buFont typeface="Wingdings" pitchFamily="2" charset="2"/>
              <a:buChar char="ü"/>
            </a:pPr>
            <a:r>
              <a:rPr lang="en-US" dirty="0" smtClean="0"/>
              <a:t>Web Apps</a:t>
            </a:r>
          </a:p>
          <a:p>
            <a:pPr>
              <a:buFont typeface="Wingdings" pitchFamily="2" charset="2"/>
              <a:buChar char="ü"/>
            </a:pPr>
            <a:r>
              <a:rPr lang="en-US" dirty="0" smtClean="0"/>
              <a:t>Mobile Apps</a:t>
            </a:r>
          </a:p>
          <a:p>
            <a:pPr>
              <a:buFont typeface="Wingdings" pitchFamily="2" charset="2"/>
              <a:buChar char="ü"/>
            </a:pPr>
            <a:r>
              <a:rPr lang="en-US" dirty="0" smtClean="0"/>
              <a:t>API Apps</a:t>
            </a:r>
          </a:p>
          <a:p>
            <a:pPr>
              <a:buFont typeface="Wingdings" pitchFamily="2" charset="2"/>
              <a:buChar char="ü"/>
            </a:pPr>
            <a:r>
              <a:rPr lang="en-US" dirty="0" smtClean="0"/>
              <a:t>Logic Apps</a:t>
            </a:r>
          </a:p>
          <a:p>
            <a:pPr>
              <a:buFont typeface="Wingdings" pitchFamily="2" charset="2"/>
              <a:buChar char="ü"/>
            </a:pPr>
            <a:r>
              <a:rPr lang="en-US" dirty="0" smtClean="0"/>
              <a:t>Notification Hubs</a:t>
            </a:r>
          </a:p>
          <a:p>
            <a:pPr>
              <a:buFont typeface="Wingdings" pitchFamily="2" charset="2"/>
              <a:buChar char="ü"/>
            </a:pPr>
            <a:r>
              <a:rPr lang="en-US" dirty="0" smtClean="0"/>
              <a:t>Event Hubs</a:t>
            </a:r>
          </a:p>
          <a:p>
            <a:pPr>
              <a:buFont typeface="Wingdings" pitchFamily="2" charset="2"/>
              <a:buChar char="ü"/>
            </a:pPr>
            <a:r>
              <a:rPr lang="en-US" dirty="0" smtClean="0"/>
              <a:t>Azure Search</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rgbClr val="CC6600"/>
                </a:solidFill>
              </a:rPr>
              <a:t>AWS</a:t>
            </a:r>
            <a:r>
              <a:rPr lang="en-US" b="1" dirty="0" smtClean="0"/>
              <a:t> </a:t>
            </a:r>
            <a:r>
              <a:rPr lang="en-US" sz="3200" b="1" dirty="0" err="1" smtClean="0"/>
              <a:t>vs</a:t>
            </a:r>
            <a:r>
              <a:rPr lang="en-US" b="1" dirty="0" smtClean="0"/>
              <a:t> </a:t>
            </a:r>
            <a:r>
              <a:rPr lang="en-US" sz="5400" b="1" dirty="0" smtClean="0">
                <a:solidFill>
                  <a:srgbClr val="FF0000"/>
                </a:solidFill>
              </a:rPr>
              <a:t>GCP</a:t>
            </a:r>
            <a:r>
              <a:rPr lang="en-US" b="1" dirty="0" smtClean="0"/>
              <a:t> </a:t>
            </a:r>
            <a:r>
              <a:rPr lang="en-US" sz="3200" b="1" dirty="0" err="1" smtClean="0"/>
              <a:t>vs</a:t>
            </a:r>
            <a:r>
              <a:rPr lang="en-US" b="1" dirty="0" smtClean="0"/>
              <a:t> </a:t>
            </a:r>
            <a:r>
              <a:rPr lang="en-US" sz="5400" b="1" dirty="0" smtClean="0"/>
              <a:t>Azure</a:t>
            </a:r>
            <a:endParaRPr lang="en-US" sz="5400" dirty="0"/>
          </a:p>
        </p:txBody>
      </p:sp>
      <p:sp>
        <p:nvSpPr>
          <p:cNvPr id="3" name="Content Placeholder 2"/>
          <p:cNvSpPr>
            <a:spLocks noGrp="1"/>
          </p:cNvSpPr>
          <p:nvPr>
            <p:ph idx="1"/>
          </p:nvPr>
        </p:nvSpPr>
        <p:spPr>
          <a:xfrm>
            <a:off x="914400" y="2438400"/>
            <a:ext cx="7543800" cy="2057400"/>
          </a:xfrm>
        </p:spPr>
        <p:txBody>
          <a:bodyPr/>
          <a:lstStyle/>
          <a:p>
            <a:r>
              <a:rPr lang="en-US" dirty="0" smtClean="0">
                <a:hlinkClick r:id="rId2" action="ppaction://hlinkfile"/>
              </a:rPr>
              <a:t>AWS-Vs-Azure-Vs-GCP-Feature-wise-Comparison-Latest.pdf</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Devops</a:t>
            </a:r>
            <a:r>
              <a:rPr lang="en-IN" dirty="0" smtClean="0"/>
              <a:t> Periodic Tables</a:t>
            </a:r>
            <a:endParaRPr lang="en-IN" dirty="0"/>
          </a:p>
        </p:txBody>
      </p:sp>
      <p:sp>
        <p:nvSpPr>
          <p:cNvPr id="3" name="Content Placeholder 2"/>
          <p:cNvSpPr>
            <a:spLocks noGrp="1"/>
          </p:cNvSpPr>
          <p:nvPr>
            <p:ph idx="1"/>
          </p:nvPr>
        </p:nvSpPr>
        <p:spPr>
          <a:xfrm>
            <a:off x="838200" y="2819401"/>
            <a:ext cx="7924800" cy="3124200"/>
          </a:xfrm>
        </p:spPr>
        <p:txBody>
          <a:bodyPr/>
          <a:lstStyle/>
          <a:p>
            <a:r>
              <a:rPr lang="en-IN" dirty="0" smtClean="0">
                <a:hlinkClick r:id="rId2" action="ppaction://hlinkfile"/>
              </a:rPr>
              <a:t>digital-ai-periodic-table-of-devsecops_dec23.pdf</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DevOps?</a:t>
            </a:r>
            <a:endParaRPr lang="en-US" dirty="0"/>
          </a:p>
        </p:txBody>
      </p:sp>
      <p:sp>
        <p:nvSpPr>
          <p:cNvPr id="3" name="Content Placeholder 2"/>
          <p:cNvSpPr>
            <a:spLocks noGrp="1"/>
          </p:cNvSpPr>
          <p:nvPr>
            <p:ph idx="1"/>
          </p:nvPr>
        </p:nvSpPr>
        <p:spPr/>
        <p:txBody>
          <a:bodyPr/>
          <a:lstStyle/>
          <a:p>
            <a:pPr>
              <a:buNone/>
            </a:pPr>
            <a:r>
              <a:rPr lang="en-US" dirty="0" smtClean="0"/>
              <a:t>roles:</a:t>
            </a:r>
          </a:p>
          <a:p>
            <a:r>
              <a:rPr lang="en-US" dirty="0" smtClean="0"/>
              <a:t>1. Operations - Seeks organizational stability;</a:t>
            </a:r>
          </a:p>
          <a:p>
            <a:r>
              <a:rPr lang="en-US" dirty="0" smtClean="0"/>
              <a:t>2. Developers - Seek change;</a:t>
            </a:r>
          </a:p>
          <a:p>
            <a:r>
              <a:rPr lang="en-US" dirty="0" smtClean="0"/>
              <a:t>3. Testers - Seek risk reduction.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 &amp; GIT HUB</a:t>
            </a:r>
            <a:endParaRPr lang="en-IN" dirty="0"/>
          </a:p>
        </p:txBody>
      </p:sp>
      <p:pic>
        <p:nvPicPr>
          <p:cNvPr id="4" name="Content Placeholder 3" descr="download.jpeg"/>
          <p:cNvPicPr>
            <a:picLocks noGrp="1" noChangeAspect="1"/>
          </p:cNvPicPr>
          <p:nvPr>
            <p:ph idx="1"/>
          </p:nvPr>
        </p:nvPicPr>
        <p:blipFill>
          <a:blip r:embed="rId2"/>
          <a:stretch>
            <a:fillRect/>
          </a:stretch>
        </p:blipFill>
        <p:spPr>
          <a:xfrm>
            <a:off x="1524000" y="1828800"/>
            <a:ext cx="6667501" cy="3733800"/>
          </a:xfr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a:t>
            </a:r>
            <a:endParaRPr lang="en-IN" dirty="0"/>
          </a:p>
        </p:txBody>
      </p:sp>
      <p:sp>
        <p:nvSpPr>
          <p:cNvPr id="3" name="Content Placeholder 2"/>
          <p:cNvSpPr>
            <a:spLocks noGrp="1"/>
          </p:cNvSpPr>
          <p:nvPr>
            <p:ph idx="1"/>
          </p:nvPr>
        </p:nvSpPr>
        <p:spPr/>
        <p:txBody>
          <a:bodyPr/>
          <a:lstStyle/>
          <a:p>
            <a:pPr>
              <a:buNone/>
            </a:pPr>
            <a:r>
              <a:rPr lang="en-IN" dirty="0" smtClean="0"/>
              <a:t>Git is a popular version control system. It was created by </a:t>
            </a:r>
            <a:r>
              <a:rPr lang="en-IN" dirty="0" err="1" smtClean="0"/>
              <a:t>Linus</a:t>
            </a:r>
            <a:r>
              <a:rPr lang="en-IN" dirty="0" smtClean="0"/>
              <a:t> </a:t>
            </a:r>
            <a:r>
              <a:rPr lang="en-IN" dirty="0" err="1" smtClean="0"/>
              <a:t>Torvalds</a:t>
            </a:r>
            <a:r>
              <a:rPr lang="en-IN" dirty="0" smtClean="0"/>
              <a:t> in 2005, and has been maintained by </a:t>
            </a:r>
            <a:r>
              <a:rPr lang="en-IN" dirty="0" err="1" smtClean="0"/>
              <a:t>Junio</a:t>
            </a:r>
            <a:r>
              <a:rPr lang="en-IN" dirty="0" smtClean="0"/>
              <a:t> Hamano since then.</a:t>
            </a:r>
          </a:p>
          <a:p>
            <a:pPr>
              <a:buNone/>
            </a:pPr>
            <a:r>
              <a:rPr lang="en-IN" dirty="0" smtClean="0">
                <a:solidFill>
                  <a:srgbClr val="FF0000"/>
                </a:solidFill>
              </a:rPr>
              <a:t>It is used for:</a:t>
            </a:r>
          </a:p>
          <a:p>
            <a:pPr>
              <a:buFont typeface="Wingdings" pitchFamily="2" charset="2"/>
              <a:buChar char="ü"/>
            </a:pPr>
            <a:r>
              <a:rPr lang="en-IN" dirty="0" smtClean="0"/>
              <a:t>Tracking code changes</a:t>
            </a:r>
          </a:p>
          <a:p>
            <a:pPr>
              <a:buFont typeface="Wingdings" pitchFamily="2" charset="2"/>
              <a:buChar char="ü"/>
            </a:pPr>
            <a:r>
              <a:rPr lang="en-IN" dirty="0" smtClean="0"/>
              <a:t>Tracking who made changes</a:t>
            </a:r>
          </a:p>
          <a:p>
            <a:pPr>
              <a:buFont typeface="Wingdings" pitchFamily="2" charset="2"/>
              <a:buChar char="ü"/>
            </a:pPr>
            <a:r>
              <a:rPr lang="en-IN" dirty="0" smtClean="0"/>
              <a:t>Coding collaboration</a:t>
            </a:r>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does Git do?</a:t>
            </a:r>
            <a:br>
              <a:rPr lang="en-IN" dirty="0" smtClean="0"/>
            </a:br>
            <a:endParaRPr lang="en-IN" dirty="0"/>
          </a:p>
        </p:txBody>
      </p:sp>
      <p:sp>
        <p:nvSpPr>
          <p:cNvPr id="3" name="Content Placeholder 2"/>
          <p:cNvSpPr>
            <a:spLocks noGrp="1"/>
          </p:cNvSpPr>
          <p:nvPr>
            <p:ph idx="1"/>
          </p:nvPr>
        </p:nvSpPr>
        <p:spPr>
          <a:xfrm>
            <a:off x="457200" y="1219200"/>
            <a:ext cx="8229600" cy="5410200"/>
          </a:xfrm>
        </p:spPr>
        <p:txBody>
          <a:bodyPr>
            <a:normAutofit/>
          </a:bodyPr>
          <a:lstStyle/>
          <a:p>
            <a:r>
              <a:rPr lang="en-IN" dirty="0" smtClean="0"/>
              <a:t>Manage projects with </a:t>
            </a:r>
            <a:r>
              <a:rPr lang="en-IN" b="1" dirty="0" smtClean="0"/>
              <a:t>Repositories</a:t>
            </a:r>
            <a:endParaRPr lang="en-IN" dirty="0" smtClean="0"/>
          </a:p>
          <a:p>
            <a:r>
              <a:rPr lang="en-IN" b="1" dirty="0" smtClean="0"/>
              <a:t>Clone</a:t>
            </a:r>
            <a:r>
              <a:rPr lang="en-IN" dirty="0" smtClean="0"/>
              <a:t> a project to work on a local copy</a:t>
            </a:r>
          </a:p>
          <a:p>
            <a:r>
              <a:rPr lang="en-IN" dirty="0" smtClean="0"/>
              <a:t>Control and track changes with </a:t>
            </a:r>
            <a:r>
              <a:rPr lang="en-IN" b="1" dirty="0" smtClean="0"/>
              <a:t>Staging</a:t>
            </a:r>
            <a:r>
              <a:rPr lang="en-IN" dirty="0" smtClean="0"/>
              <a:t> and </a:t>
            </a:r>
            <a:r>
              <a:rPr lang="en-IN" b="1" dirty="0" smtClean="0"/>
              <a:t>Committing</a:t>
            </a:r>
            <a:endParaRPr lang="en-IN" dirty="0" smtClean="0"/>
          </a:p>
          <a:p>
            <a:r>
              <a:rPr lang="en-IN" b="1" dirty="0" smtClean="0"/>
              <a:t>Branch</a:t>
            </a:r>
            <a:r>
              <a:rPr lang="en-IN" dirty="0" smtClean="0"/>
              <a:t> and </a:t>
            </a:r>
            <a:r>
              <a:rPr lang="en-IN" b="1" dirty="0" smtClean="0"/>
              <a:t>Merge</a:t>
            </a:r>
            <a:r>
              <a:rPr lang="en-IN" dirty="0" smtClean="0"/>
              <a:t> to allow for work on different parts and versions of a project</a:t>
            </a:r>
          </a:p>
          <a:p>
            <a:r>
              <a:rPr lang="en-IN" b="1" dirty="0" smtClean="0"/>
              <a:t>Pull</a:t>
            </a:r>
            <a:r>
              <a:rPr lang="en-IN" dirty="0" smtClean="0"/>
              <a:t> the latest version of the project to a local copy</a:t>
            </a:r>
          </a:p>
          <a:p>
            <a:r>
              <a:rPr lang="en-IN" b="1" dirty="0" smtClean="0"/>
              <a:t>Push</a:t>
            </a:r>
            <a:r>
              <a:rPr lang="en-IN" dirty="0" smtClean="0"/>
              <a:t> local updates to the main project</a:t>
            </a:r>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Working with Git</a:t>
            </a:r>
            <a:br>
              <a:rPr lang="en-IN" dirty="0" smtClean="0"/>
            </a:br>
            <a:endParaRPr lang="en-IN"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r>
              <a:rPr lang="en-IN" dirty="0" smtClean="0"/>
              <a:t>Initialize Git on a folder, making it a </a:t>
            </a:r>
            <a:r>
              <a:rPr lang="en-IN" b="1" dirty="0" smtClean="0"/>
              <a:t>Repository</a:t>
            </a:r>
            <a:endParaRPr lang="en-IN" dirty="0" smtClean="0"/>
          </a:p>
          <a:p>
            <a:r>
              <a:rPr lang="en-IN" dirty="0" smtClean="0"/>
              <a:t>Git now creates a hidden folder to keep track of changes in that folder</a:t>
            </a:r>
          </a:p>
          <a:p>
            <a:r>
              <a:rPr lang="en-IN" dirty="0" smtClean="0"/>
              <a:t>When a file is changed, added or deleted, it is considered </a:t>
            </a:r>
            <a:r>
              <a:rPr lang="en-IN" b="1" dirty="0" smtClean="0"/>
              <a:t>modified</a:t>
            </a:r>
            <a:endParaRPr lang="en-IN" dirty="0" smtClean="0"/>
          </a:p>
          <a:p>
            <a:r>
              <a:rPr lang="en-IN" dirty="0" smtClean="0"/>
              <a:t>You select the modified files you want to </a:t>
            </a:r>
            <a:r>
              <a:rPr lang="en-IN" b="1" dirty="0" smtClean="0"/>
              <a:t>Stage</a:t>
            </a:r>
            <a:endParaRPr lang="en-IN" dirty="0" smtClean="0"/>
          </a:p>
          <a:p>
            <a:r>
              <a:rPr lang="en-IN" dirty="0" smtClean="0"/>
              <a:t>The </a:t>
            </a:r>
            <a:r>
              <a:rPr lang="en-IN" b="1" dirty="0" smtClean="0"/>
              <a:t>Staged</a:t>
            </a:r>
            <a:r>
              <a:rPr lang="en-IN" dirty="0" smtClean="0"/>
              <a:t> files are </a:t>
            </a:r>
            <a:r>
              <a:rPr lang="en-IN" b="1" dirty="0" smtClean="0"/>
              <a:t>Committed</a:t>
            </a:r>
            <a:r>
              <a:rPr lang="en-IN" dirty="0" smtClean="0"/>
              <a:t>, which prompts Git to store a </a:t>
            </a:r>
            <a:r>
              <a:rPr lang="en-IN" b="1" dirty="0" smtClean="0"/>
              <a:t>permanent</a:t>
            </a:r>
            <a:r>
              <a:rPr lang="en-IN" dirty="0" smtClean="0"/>
              <a:t> snapshot of the files</a:t>
            </a:r>
          </a:p>
          <a:p>
            <a:r>
              <a:rPr lang="en-IN" dirty="0" smtClean="0"/>
              <a:t>Git allows you to see the full history of every commit.</a:t>
            </a:r>
          </a:p>
          <a:p>
            <a:r>
              <a:rPr lang="en-IN" dirty="0" smtClean="0"/>
              <a:t>You can revert back to any previous commit.</a:t>
            </a:r>
          </a:p>
          <a:p>
            <a:r>
              <a:rPr lang="en-IN" dirty="0" smtClean="0"/>
              <a:t>Git does not store a separate copy of every file in every commit, but keeps track of changes made in each commit!</a:t>
            </a:r>
          </a:p>
          <a:p>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Git?</a:t>
            </a:r>
            <a:br>
              <a:rPr lang="en-IN" dirty="0" smtClean="0"/>
            </a:br>
            <a:endParaRPr lang="en-IN" dirty="0"/>
          </a:p>
        </p:txBody>
      </p:sp>
      <p:sp>
        <p:nvSpPr>
          <p:cNvPr id="3" name="Content Placeholder 2"/>
          <p:cNvSpPr>
            <a:spLocks noGrp="1"/>
          </p:cNvSpPr>
          <p:nvPr>
            <p:ph idx="1"/>
          </p:nvPr>
        </p:nvSpPr>
        <p:spPr/>
        <p:txBody>
          <a:bodyPr/>
          <a:lstStyle/>
          <a:p>
            <a:r>
              <a:rPr lang="en-IN" dirty="0" smtClean="0"/>
              <a:t>Over 70% of developers use Git!</a:t>
            </a:r>
          </a:p>
          <a:p>
            <a:r>
              <a:rPr lang="en-IN" dirty="0" smtClean="0"/>
              <a:t>Developers can work together from anywhere in the world.</a:t>
            </a:r>
          </a:p>
          <a:p>
            <a:r>
              <a:rPr lang="en-IN" dirty="0" smtClean="0"/>
              <a:t>Developers can see the full history of the project.</a:t>
            </a:r>
          </a:p>
          <a:p>
            <a:r>
              <a:rPr lang="en-IN" dirty="0" smtClean="0"/>
              <a:t>Developers can revert to earlier versions of a project.</a:t>
            </a:r>
          </a:p>
          <a:p>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t>
            </a:r>
            <a:r>
              <a:rPr lang="en-IN" dirty="0" err="1" smtClean="0"/>
              <a:t>GitHub</a:t>
            </a:r>
            <a:r>
              <a:rPr lang="en-IN" dirty="0" smtClean="0"/>
              <a:t>?</a:t>
            </a:r>
            <a:br>
              <a:rPr lang="en-IN" dirty="0" smtClean="0"/>
            </a:br>
            <a:endParaRPr lang="en-IN" dirty="0"/>
          </a:p>
        </p:txBody>
      </p:sp>
      <p:sp>
        <p:nvSpPr>
          <p:cNvPr id="3" name="Content Placeholder 2"/>
          <p:cNvSpPr>
            <a:spLocks noGrp="1"/>
          </p:cNvSpPr>
          <p:nvPr>
            <p:ph idx="1"/>
          </p:nvPr>
        </p:nvSpPr>
        <p:spPr/>
        <p:txBody>
          <a:bodyPr/>
          <a:lstStyle/>
          <a:p>
            <a:r>
              <a:rPr lang="en-IN" dirty="0" smtClean="0"/>
              <a:t>Git is not the same as </a:t>
            </a:r>
            <a:r>
              <a:rPr lang="en-IN" dirty="0" err="1" smtClean="0"/>
              <a:t>GitHub</a:t>
            </a:r>
            <a:r>
              <a:rPr lang="en-IN" dirty="0" smtClean="0"/>
              <a:t>.</a:t>
            </a:r>
          </a:p>
          <a:p>
            <a:r>
              <a:rPr lang="en-IN" dirty="0" err="1" smtClean="0"/>
              <a:t>GitHub</a:t>
            </a:r>
            <a:r>
              <a:rPr lang="en-IN" dirty="0" smtClean="0"/>
              <a:t> makes tools that use Git.</a:t>
            </a:r>
          </a:p>
          <a:p>
            <a:r>
              <a:rPr lang="en-IN" dirty="0" err="1" smtClean="0"/>
              <a:t>GitHub</a:t>
            </a:r>
            <a:r>
              <a:rPr lang="en-IN" dirty="0" smtClean="0"/>
              <a:t> is the largest host of source code in the world, and has been owned by Microsoft since 2018.</a:t>
            </a:r>
          </a:p>
          <a:p>
            <a:r>
              <a:rPr lang="en-IN" dirty="0" smtClean="0"/>
              <a:t>In this tutorial, we will focus on using Git with </a:t>
            </a:r>
            <a:r>
              <a:rPr lang="en-IN" dirty="0" err="1" smtClean="0"/>
              <a:t>GitHub</a:t>
            </a:r>
            <a:r>
              <a:rPr lang="en-IN" dirty="0" smtClean="0"/>
              <a:t>.</a:t>
            </a:r>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FF0000"/>
                </a:solidFill>
              </a:rPr>
              <a:t>Centralized Version Control system</a:t>
            </a:r>
            <a:endParaRPr lang="en-IN" sz="2800" b="1" dirty="0">
              <a:solidFill>
                <a:srgbClr val="FF0000"/>
              </a:solidFill>
            </a:endParaRPr>
          </a:p>
        </p:txBody>
      </p:sp>
      <p:pic>
        <p:nvPicPr>
          <p:cNvPr id="4" name="Content Placeholder 3" descr="CVCS.png"/>
          <p:cNvPicPr>
            <a:picLocks noGrp="1" noChangeAspect="1"/>
          </p:cNvPicPr>
          <p:nvPr>
            <p:ph idx="1"/>
          </p:nvPr>
        </p:nvPicPr>
        <p:blipFill>
          <a:blip r:embed="rId2"/>
          <a:stretch>
            <a:fillRect/>
          </a:stretch>
        </p:blipFill>
        <p:spPr>
          <a:xfrm>
            <a:off x="457200" y="2046791"/>
            <a:ext cx="8229600" cy="3632781"/>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FF0000"/>
                </a:solidFill>
              </a:rPr>
              <a:t>Distributed Version Control Syste</a:t>
            </a:r>
            <a:r>
              <a:rPr lang="en-IN" sz="2800" b="1" dirty="0" smtClean="0">
                <a:solidFill>
                  <a:srgbClr val="FF0000"/>
                </a:solidFill>
              </a:rPr>
              <a:t>m</a:t>
            </a:r>
            <a:endParaRPr lang="en-IN" sz="2800" b="1" dirty="0">
              <a:solidFill>
                <a:srgbClr val="FF0000"/>
              </a:solidFill>
            </a:endParaRPr>
          </a:p>
        </p:txBody>
      </p:sp>
      <p:pic>
        <p:nvPicPr>
          <p:cNvPr id="4" name="Content Placeholder 3" descr="DVCS.png"/>
          <p:cNvPicPr>
            <a:picLocks noGrp="1" noChangeAspect="1"/>
          </p:cNvPicPr>
          <p:nvPr>
            <p:ph idx="1"/>
          </p:nvPr>
        </p:nvPicPr>
        <p:blipFill>
          <a:blip r:embed="rId2"/>
          <a:stretch>
            <a:fillRect/>
          </a:stretch>
        </p:blipFill>
        <p:spPr>
          <a:xfrm>
            <a:off x="1150323" y="1600200"/>
            <a:ext cx="6843353" cy="4525963"/>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 Stage</a:t>
            </a:r>
            <a:endParaRPr lang="en-IN" dirty="0"/>
          </a:p>
        </p:txBody>
      </p:sp>
      <p:pic>
        <p:nvPicPr>
          <p:cNvPr id="4" name="Content Placeholder 3" descr="Git Stage.png"/>
          <p:cNvPicPr>
            <a:picLocks noGrp="1" noChangeAspect="1"/>
          </p:cNvPicPr>
          <p:nvPr>
            <p:ph idx="1"/>
          </p:nvPr>
        </p:nvPicPr>
        <p:blipFill>
          <a:blip r:embed="rId2"/>
          <a:stretch>
            <a:fillRect/>
          </a:stretch>
        </p:blipFill>
        <p:spPr>
          <a:xfrm>
            <a:off x="2156548" y="1600200"/>
            <a:ext cx="4830904" cy="4525963"/>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 Between GIT &amp; GITHUB</a:t>
            </a:r>
            <a:endParaRPr lang="en-IN" dirty="0"/>
          </a:p>
        </p:txBody>
      </p:sp>
      <p:sp>
        <p:nvSpPr>
          <p:cNvPr id="3" name="Content Placeholder 2"/>
          <p:cNvSpPr>
            <a:spLocks noGrp="1"/>
          </p:cNvSpPr>
          <p:nvPr>
            <p:ph idx="1"/>
          </p:nvPr>
        </p:nvSpPr>
        <p:spPr/>
        <p:txBody>
          <a:bodyPr/>
          <a:lstStyle/>
          <a:p>
            <a:r>
              <a:rPr lang="en-IN" dirty="0" smtClean="0">
                <a:hlinkClick r:id="rId2" action="ppaction://hlinkfile"/>
              </a:rPr>
              <a:t>Git-</a:t>
            </a:r>
            <a:r>
              <a:rPr lang="en-IN" dirty="0" err="1" smtClean="0">
                <a:hlinkClick r:id="rId2" action="ppaction://hlinkfile"/>
              </a:rPr>
              <a:t>Github</a:t>
            </a:r>
            <a:r>
              <a:rPr lang="en-IN" dirty="0" smtClean="0">
                <a:hlinkClick r:id="rId2" action="ppaction://hlinkfile"/>
              </a:rPr>
              <a:t> Comparison.docx</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DevOps?</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pPr>
              <a:buNone/>
            </a:pPr>
            <a:r>
              <a:rPr lang="en-US" sz="2000" dirty="0" smtClean="0"/>
              <a:t>Adoption of </a:t>
            </a:r>
            <a:r>
              <a:rPr lang="en-US" sz="2000" dirty="0" err="1" smtClean="0"/>
              <a:t>Devops</a:t>
            </a:r>
            <a:r>
              <a:rPr lang="en-US" sz="2000" dirty="0" smtClean="0"/>
              <a:t> is driven by various factors. These factors are –</a:t>
            </a:r>
          </a:p>
          <a:p>
            <a:endParaRPr lang="en-IN" sz="2000" dirty="0" smtClean="0"/>
          </a:p>
          <a:p>
            <a:r>
              <a:rPr lang="en-IN" sz="2000" dirty="0" smtClean="0"/>
              <a:t>Demand for an increased rate of production release – from application and business unit stakeholders.</a:t>
            </a:r>
          </a:p>
          <a:p>
            <a:endParaRPr lang="en-IN" sz="2000" dirty="0" smtClean="0"/>
          </a:p>
          <a:p>
            <a:r>
              <a:rPr lang="en-US" sz="2000" dirty="0" smtClean="0"/>
              <a:t>Increased usage of data center automation and configuration management tools.</a:t>
            </a:r>
          </a:p>
          <a:p>
            <a:endParaRPr lang="en-US" sz="2000" dirty="0" smtClean="0"/>
          </a:p>
          <a:p>
            <a:r>
              <a:rPr lang="en-US" sz="2000" dirty="0" smtClean="0"/>
              <a:t>Use of agile and other development processes and methods.</a:t>
            </a:r>
          </a:p>
          <a:p>
            <a:endParaRPr lang="en-US" sz="2000" dirty="0" smtClean="0"/>
          </a:p>
          <a:p>
            <a:r>
              <a:rPr lang="en-US" sz="2000" dirty="0" smtClean="0"/>
              <a:t>Increased focus on test automation and continuous integration methods.</a:t>
            </a:r>
          </a:p>
          <a:p>
            <a:endParaRPr lang="en-US" sz="2000" dirty="0" smtClean="0"/>
          </a:p>
          <a:p>
            <a:r>
              <a:rPr lang="en-US" sz="2000" dirty="0" smtClean="0"/>
              <a:t>Wide availability of virtualized and cloud infrastructure.</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4234</Words>
  <Application>Microsoft Office PowerPoint</Application>
  <PresentationFormat>On-screen Show (4:3)</PresentationFormat>
  <Paragraphs>543</Paragraphs>
  <Slides>89</Slides>
  <Notes>0</Notes>
  <HiddenSlides>0</HiddenSlides>
  <MMClips>1</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DevOps</vt:lpstr>
      <vt:lpstr>Unit-I Introduction to DevOps</vt:lpstr>
      <vt:lpstr>What is DevOps?</vt:lpstr>
      <vt:lpstr>What is DevOps?</vt:lpstr>
      <vt:lpstr>What is DevOps?</vt:lpstr>
      <vt:lpstr>What is DevOps ?</vt:lpstr>
      <vt:lpstr>Why DevOps?</vt:lpstr>
      <vt:lpstr>Why DevOps?</vt:lpstr>
      <vt:lpstr>Why DevOps?</vt:lpstr>
      <vt:lpstr>Where did DevOps come from? </vt:lpstr>
      <vt:lpstr>Where did DevOps come from? </vt:lpstr>
      <vt:lpstr>What is the need for DevOps? </vt:lpstr>
      <vt:lpstr>What is the need for DevOps? </vt:lpstr>
      <vt:lpstr>Goals</vt:lpstr>
      <vt:lpstr>Benifits</vt:lpstr>
      <vt:lpstr>Comparison between Agile and DevOps</vt:lpstr>
      <vt:lpstr>Slide 17</vt:lpstr>
      <vt:lpstr>Comparision</vt:lpstr>
      <vt:lpstr>Comparision</vt:lpstr>
      <vt:lpstr>DevOps Tools</vt:lpstr>
      <vt:lpstr>DevOps Architecture</vt:lpstr>
      <vt:lpstr>DevOps Architecture</vt:lpstr>
      <vt:lpstr>DevOps Architecture</vt:lpstr>
      <vt:lpstr>DevOps LifeCycle</vt:lpstr>
      <vt:lpstr>DevOps Lifecycle</vt:lpstr>
      <vt:lpstr>DevOps Lifecycle</vt:lpstr>
      <vt:lpstr>Introduction to AWS</vt:lpstr>
      <vt:lpstr>Introduction to AWS</vt:lpstr>
      <vt:lpstr>Introduction to AWS</vt:lpstr>
      <vt:lpstr>Introduction to AWS</vt:lpstr>
      <vt:lpstr>Introduction to AWS</vt:lpstr>
      <vt:lpstr>Cloud Computing</vt:lpstr>
      <vt:lpstr>History of Amazon Web Services </vt:lpstr>
      <vt:lpstr>Services Provided by AWS</vt:lpstr>
      <vt:lpstr>Services Provided by AWS? </vt:lpstr>
      <vt:lpstr>Services Provided by AWS</vt:lpstr>
      <vt:lpstr>Services Provided by AWS</vt:lpstr>
      <vt:lpstr>Services Provided by AWS</vt:lpstr>
      <vt:lpstr>Slide 39</vt:lpstr>
      <vt:lpstr>Services Provided by AWS</vt:lpstr>
      <vt:lpstr>Slide 41</vt:lpstr>
      <vt:lpstr>Services Provided by AWS</vt:lpstr>
      <vt:lpstr>Services Provided by AWS</vt:lpstr>
      <vt:lpstr>Services Provided by AWS</vt:lpstr>
      <vt:lpstr>Services Provided by AWS</vt:lpstr>
      <vt:lpstr>Slide 46</vt:lpstr>
      <vt:lpstr>Services Provided by AWS</vt:lpstr>
      <vt:lpstr>Applications of AWS Services </vt:lpstr>
      <vt:lpstr>Major Benefits of Using AWS  </vt:lpstr>
      <vt:lpstr>Slide 50</vt:lpstr>
      <vt:lpstr>Companies that use AWS</vt:lpstr>
      <vt:lpstr>AWS Global Infrastructure </vt:lpstr>
      <vt:lpstr>Availability zone as a Data Center </vt:lpstr>
      <vt:lpstr>Region </vt:lpstr>
      <vt:lpstr>Edge Locations </vt:lpstr>
      <vt:lpstr>Regional Edge Cache </vt:lpstr>
      <vt:lpstr>Slide 57</vt:lpstr>
      <vt:lpstr>GCP</vt:lpstr>
      <vt:lpstr>Benefits of Google Cloud Platform </vt:lpstr>
      <vt:lpstr>Key Features of Google Cloud Platform </vt:lpstr>
      <vt:lpstr>Google Cloud Platform Services </vt:lpstr>
      <vt:lpstr>Compute Services </vt:lpstr>
      <vt:lpstr>Networking Service </vt:lpstr>
      <vt:lpstr>Storage Services </vt:lpstr>
      <vt:lpstr>BigData</vt:lpstr>
      <vt:lpstr>Security and Identity Management </vt:lpstr>
      <vt:lpstr>Management Tools </vt:lpstr>
      <vt:lpstr>Cloud AI </vt:lpstr>
      <vt:lpstr>IoT (Internet of Things) </vt:lpstr>
      <vt:lpstr>Advantages of Google Cloud Platform </vt:lpstr>
      <vt:lpstr>Introduction to Azure</vt:lpstr>
      <vt:lpstr>Azure Market Share </vt:lpstr>
      <vt:lpstr>Service Domains In Azure </vt:lpstr>
      <vt:lpstr>Service Domains In Azure</vt:lpstr>
      <vt:lpstr>Service Domains In Azure</vt:lpstr>
      <vt:lpstr>Service Domains In Azure</vt:lpstr>
      <vt:lpstr>Service Domains In Azure</vt:lpstr>
      <vt:lpstr>AWS vs GCP vs Azure</vt:lpstr>
      <vt:lpstr>Devops Periodic Tables</vt:lpstr>
      <vt:lpstr>GIT &amp; GIT HUB</vt:lpstr>
      <vt:lpstr>GIT</vt:lpstr>
      <vt:lpstr>What does Git do? </vt:lpstr>
      <vt:lpstr>Working with Git </vt:lpstr>
      <vt:lpstr>Why Git? </vt:lpstr>
      <vt:lpstr>What is GitHub? </vt:lpstr>
      <vt:lpstr>Centralized Version Control system</vt:lpstr>
      <vt:lpstr>Distributed Version Control System</vt:lpstr>
      <vt:lpstr>GIT Stage</vt:lpstr>
      <vt:lpstr>Diff Between GIT &amp; GITHUB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GOKUL</dc:creator>
  <cp:lastModifiedBy>Windows User</cp:lastModifiedBy>
  <cp:revision>68</cp:revision>
  <dcterms:created xsi:type="dcterms:W3CDTF">2006-08-16T00:00:00Z</dcterms:created>
  <dcterms:modified xsi:type="dcterms:W3CDTF">2024-02-06T07:07:43Z</dcterms:modified>
</cp:coreProperties>
</file>