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1" r:id="rId8"/>
    <p:sldId id="260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16F9C-2CCD-4916-A23E-9E916FAC2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297E1-D1D3-441F-B974-4F02E5B0B0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18209-C2FA-43E0-A22F-81021A86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94742-0A67-406F-8A79-84E2D7F6563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04D86-1F70-4A27-8256-3E1E18E36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22065-9822-41FA-AAE2-C3F216FCE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AA2C-0A72-40C9-9E52-412FF99FE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8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EFF88-1237-40A6-B716-CD8FB9191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54B757-61CA-4F19-A80A-16246B85B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2FC99-6838-4219-9B07-944D3C7F2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94742-0A67-406F-8A79-84E2D7F6563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0C4FA-836C-4C9C-837C-9EF7DA60C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4B712-77EE-4058-BFEF-4F097BF67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AA2C-0A72-40C9-9E52-412FF99FE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9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690259-DC0B-428B-87EF-07AF27E278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31CE2-5B66-463E-964C-79C5CD38A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3CFE3-BF8C-480E-86CC-9A2598FFB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94742-0A67-406F-8A79-84E2D7F6563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97377-35B4-401C-BDE3-CAB0C698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9A957-C7C2-43CF-A085-6A56E5974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AA2C-0A72-40C9-9E52-412FF99FE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75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F8B5A-C3EB-46A0-BC1F-4B483B110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5C612-433C-4E1A-B068-48CE072DE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0D925-D486-4CCC-BFFA-2DE9BF8C5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94742-0A67-406F-8A79-84E2D7F6563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9E9B9-5BFB-40AF-A564-79A5BFECC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72C33-1688-41A3-8751-AB38A840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AA2C-0A72-40C9-9E52-412FF99FE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19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9E9B0-ADD0-40EE-8448-99510FFA6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D5783-02C0-4976-B3F0-7AF0C93A2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42B4B-CCD3-40DC-81DC-BC27A899E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94742-0A67-406F-8A79-84E2D7F6563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83DEE-333D-459A-A8B8-B0E4BF995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2E4AF-2A9C-409C-926D-2F38BA89E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AA2C-0A72-40C9-9E52-412FF99FE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21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F5E11-A40C-48F0-A900-9E3F8766E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0FFE2-FB3B-4EA3-82F0-06771454F2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21E3B-BA48-4EDE-8CA7-24787B703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0054BA-E85B-48D6-939C-D1759C8B3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94742-0A67-406F-8A79-84E2D7F6563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10502-DF37-4252-8F55-FB1A7F89C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C54EC-FE40-42BB-9E39-824AA95B7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AA2C-0A72-40C9-9E52-412FF99FE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13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A2D91-FD75-4C90-A98A-6619A291A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34AA9-8BC5-4E71-83A9-88F53D3D0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320E5-BA63-41D6-95EB-0FC852308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5E798F-FC62-40BA-94E5-AF9F0A43A1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985CA3-749E-4F42-A7EC-FC74401A12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EAFBE7-CD93-48AD-A8D2-82776A72A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94742-0A67-406F-8A79-84E2D7F6563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FA6311-3C82-4E62-BD35-940EF9C1E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F2A21E-5E2B-4F0E-956C-FBE52EE99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AA2C-0A72-40C9-9E52-412FF99FE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25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E04FF-B343-4A3C-A5BC-06CD639C2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C742E7-609B-4B4B-AF09-AA1040CD5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94742-0A67-406F-8A79-84E2D7F6563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DEF97D-A542-4633-9365-F26DF74D0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E2BB0-624B-438D-9BBE-896185816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AA2C-0A72-40C9-9E52-412FF99FE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57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63E726-4ED1-475A-A0FF-271D9E65C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94742-0A67-406F-8A79-84E2D7F6563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245D8D-B871-4D6F-AC92-64C7BFBA0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D9BC2-B06D-45F2-9D94-0290DAE4C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AA2C-0A72-40C9-9E52-412FF99FE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61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55F3E-E511-4113-88EF-9BFABE363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4F4F1-92EF-4426-B2A0-0941CA0BD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3D38A-1976-4ED8-BE68-0E61F2001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D9AE7-AB96-4C92-A3CE-C604AEA22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94742-0A67-406F-8A79-84E2D7F6563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DA951-800E-45DD-8A2E-482A78747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B3C07-8F6B-404C-ABAC-4D29C1F24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AA2C-0A72-40C9-9E52-412FF99FE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23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A4FB3-D549-4D30-AB7D-6A08E2A7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358D88-8ACC-42B7-9DF1-CCC8EBFDF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1CFD9-1B09-4013-A4C9-8F8D70E4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32F0E-E2F0-4197-BB70-6CB911686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94742-0A67-406F-8A79-84E2D7F6563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9F8DC-E2C2-4848-B67E-AAAECF7BB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CBDB5-7169-48A5-B5D9-CC2A2B00D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AA2C-0A72-40C9-9E52-412FF99FE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61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6CE5FC-A05B-45DE-BFDD-1488687A9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4DEFF-9DF2-4CD2-8AC0-A8BA1AD2C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43C4F-9E86-48E2-9694-E3969AD189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94742-0A67-406F-8A79-84E2D7F6563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B7894-F2FA-4A39-9DC1-2695CE9EC8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7E031-B625-403E-B59D-53E24549A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2AA2C-0A72-40C9-9E52-412FF99FE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72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Neighborhoods_in_New_Orlean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9DCA6-F25C-4B4B-A326-FCA04D134D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Exploring New Orleans Neighborhoods: An API exercise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C2F3DE-7CCC-4B39-837E-ED99233AC3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Christina Wen</a:t>
            </a:r>
          </a:p>
          <a:p>
            <a:r>
              <a:rPr lang="en-US" dirty="0"/>
              <a:t>6/2/2020</a:t>
            </a:r>
          </a:p>
          <a:p>
            <a:r>
              <a:rPr lang="en-US" dirty="0"/>
              <a:t>Applied Data Science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97946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4C072-F17F-4BE2-B255-FEA7A23A5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the most popular neighborhoods have to offer most?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797BB-97B3-4A7C-A745-08ECCFD47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 Business District – Hotels </a:t>
            </a:r>
          </a:p>
          <a:p>
            <a:r>
              <a:rPr lang="en-US" dirty="0"/>
              <a:t>French Quarter – Bars</a:t>
            </a:r>
          </a:p>
          <a:p>
            <a:r>
              <a:rPr lang="en-US" dirty="0" err="1"/>
              <a:t>Marigny</a:t>
            </a:r>
            <a:r>
              <a:rPr lang="en-US" dirty="0"/>
              <a:t> – Hotels</a:t>
            </a:r>
          </a:p>
          <a:p>
            <a:r>
              <a:rPr lang="en-US" dirty="0"/>
              <a:t>Garden District – Bars</a:t>
            </a:r>
          </a:p>
          <a:p>
            <a:r>
              <a:rPr lang="en-US" dirty="0" err="1"/>
              <a:t>Freret</a:t>
            </a:r>
            <a:r>
              <a:rPr lang="en-US" dirty="0"/>
              <a:t> – Pizza Places </a:t>
            </a:r>
          </a:p>
          <a:p>
            <a:r>
              <a:rPr lang="en-US" dirty="0"/>
              <a:t>Touro – Hotels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Students – BEWARE!  This is a tourist town.</a:t>
            </a:r>
          </a:p>
        </p:txBody>
      </p:sp>
    </p:spTree>
    <p:extLst>
      <p:ext uri="{BB962C8B-B14F-4D97-AF65-F5344CB8AC3E}">
        <p14:creationId xmlns:p14="http://schemas.microsoft.com/office/powerpoint/2010/main" val="4211762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E2C50-A6E0-4CCB-A074-882BEE1E2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725C-A0F9-40DD-9A71-AFDAE9317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Orleans is a vibrant city with many bars, hotels, and restaurants for visitors and students alike. </a:t>
            </a:r>
          </a:p>
          <a:p>
            <a:r>
              <a:rPr lang="en-US" dirty="0"/>
              <a:t>Next Steps: </a:t>
            </a:r>
          </a:p>
          <a:p>
            <a:pPr lvl="1"/>
            <a:r>
              <a:rPr lang="en-US" dirty="0"/>
              <a:t>Develop code so that user can pick a specific venue type (ex. yoga studios) to see which neighborhoods have the most yoga studios.</a:t>
            </a:r>
          </a:p>
          <a:p>
            <a:pPr lvl="1"/>
            <a:r>
              <a:rPr lang="en-US" dirty="0"/>
              <a:t>Generate French Quarter map and populate it with markers of most popular venues.  </a:t>
            </a:r>
          </a:p>
          <a:p>
            <a:pPr lvl="1"/>
            <a:r>
              <a:rPr lang="en-US" dirty="0"/>
              <a:t>Perform k-clustering or other inferential statistical testing to see patterns in most popular hotspots across time</a:t>
            </a:r>
          </a:p>
        </p:txBody>
      </p:sp>
    </p:spTree>
    <p:extLst>
      <p:ext uri="{BB962C8B-B14F-4D97-AF65-F5344CB8AC3E}">
        <p14:creationId xmlns:p14="http://schemas.microsoft.com/office/powerpoint/2010/main" val="2002155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DF72C-AAC1-427B-B34B-F6009E52A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14588-943E-4F67-A395-F6A3463E9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Author is NOT an experienced coder.</a:t>
            </a:r>
          </a:p>
          <a:p>
            <a:r>
              <a:rPr lang="en-US" dirty="0"/>
              <a:t>Data methodology section heavily borrowed from Lab Assignments</a:t>
            </a:r>
          </a:p>
          <a:p>
            <a:r>
              <a:rPr lang="en-US" dirty="0"/>
              <a:t>Clustering of neighborhoods was not performed.  This may have yielded better results.  In the interest of time, did not perform inferential statistical testing nor machine learnings.  </a:t>
            </a:r>
          </a:p>
        </p:txBody>
      </p:sp>
    </p:spTree>
    <p:extLst>
      <p:ext uri="{BB962C8B-B14F-4D97-AF65-F5344CB8AC3E}">
        <p14:creationId xmlns:p14="http://schemas.microsoft.com/office/powerpoint/2010/main" val="1165706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2A84D-821E-4A94-BADB-FE7D6E4BE6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B63F7-EB8A-4CE7-829E-0519699671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Feedback is Welcomed</a:t>
            </a:r>
          </a:p>
        </p:txBody>
      </p:sp>
    </p:spTree>
    <p:extLst>
      <p:ext uri="{BB962C8B-B14F-4D97-AF65-F5344CB8AC3E}">
        <p14:creationId xmlns:p14="http://schemas.microsoft.com/office/powerpoint/2010/main" val="1625023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74665-DDDB-4241-A907-CF089100B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1D456-B90F-43A7-BAF0-CAD8B456B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Orleans = lots of bars, restaurants, shopping, hotels!!</a:t>
            </a:r>
          </a:p>
          <a:p>
            <a:r>
              <a:rPr lang="en-US" dirty="0"/>
              <a:t>Students and Visitors would benefit from knowing which neighborhood to visit and/or live</a:t>
            </a:r>
          </a:p>
          <a:p>
            <a:r>
              <a:rPr lang="en-US" dirty="0"/>
              <a:t>Data on what venues are in each neighborhood, and their frequency level, can guide them in their decision-making</a:t>
            </a:r>
          </a:p>
        </p:txBody>
      </p:sp>
    </p:spTree>
    <p:extLst>
      <p:ext uri="{BB962C8B-B14F-4D97-AF65-F5344CB8AC3E}">
        <p14:creationId xmlns:p14="http://schemas.microsoft.com/office/powerpoint/2010/main" val="2270950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FF9E-142F-4EC7-9327-1A4F03307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1A707-9491-473A-ACEE-158F5FA92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Scraped data from </a:t>
            </a:r>
            <a:r>
              <a:rPr lang="en-US" dirty="0">
                <a:hlinkClick r:id="rId2"/>
              </a:rPr>
              <a:t>https://en.wikipedia.org/wiki/Neighborhoods_in_New_Orleans</a:t>
            </a:r>
            <a:r>
              <a:rPr lang="en-US" dirty="0"/>
              <a:t> by for all neighborhoods in New Orleans corresponding latitude, longitude using </a:t>
            </a:r>
            <a:r>
              <a:rPr lang="en-US" dirty="0" err="1"/>
              <a:t>BeautifulSoup</a:t>
            </a:r>
            <a:r>
              <a:rPr lang="en-US" dirty="0"/>
              <a:t> </a:t>
            </a:r>
          </a:p>
          <a:p>
            <a:r>
              <a:rPr lang="en-US" dirty="0"/>
              <a:t>Foursquare API for making calls on nearby venues</a:t>
            </a:r>
          </a:p>
          <a:p>
            <a:r>
              <a:rPr lang="en-US" dirty="0"/>
              <a:t>Python libraries </a:t>
            </a:r>
            <a:r>
              <a:rPr lang="en-US" dirty="0" err="1"/>
              <a:t>geopy</a:t>
            </a:r>
            <a:r>
              <a:rPr lang="en-US" dirty="0"/>
              <a:t>, folium, pandas, and matplotlib installed to create </a:t>
            </a:r>
            <a:r>
              <a:rPr lang="en-US" dirty="0" err="1"/>
              <a:t>dataframes</a:t>
            </a:r>
            <a:r>
              <a:rPr lang="en-US" dirty="0"/>
              <a:t>, get geospatial data, and generate maps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513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1632D-EB2F-47BB-9BE7-616E9B636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52058-DD55-41DD-BCB5-199C6A0C7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Create the Dataset for New Orleans map and neighborhood markers using scraped data from </a:t>
            </a:r>
            <a:r>
              <a:rPr lang="en-US" dirty="0" err="1"/>
              <a:t>wikipedia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Create Map of New Orleans using geocoder </a:t>
            </a:r>
            <a:r>
              <a:rPr lang="en-US" dirty="0" err="1"/>
              <a:t>Nominatim</a:t>
            </a:r>
            <a:r>
              <a:rPr lang="en-US" dirty="0"/>
              <a:t>, and Folium</a:t>
            </a:r>
          </a:p>
          <a:p>
            <a:pPr marL="514350" indent="-514350">
              <a:buAutoNum type="arabicPeriod"/>
            </a:pPr>
            <a:r>
              <a:rPr lang="en-US" dirty="0"/>
              <a:t>Used Foursquare API to collect data on up to 100 venues in French Quarter within radius = 500 m</a:t>
            </a:r>
          </a:p>
          <a:p>
            <a:pPr marL="514350" indent="-514350">
              <a:buAutoNum type="arabicPeriod"/>
            </a:pPr>
            <a:r>
              <a:rPr lang="en-US" dirty="0"/>
              <a:t>Analysis of neighborhoods according to frequency of venue types with reporting of most common types using pandas </a:t>
            </a:r>
            <a:r>
              <a:rPr lang="en-US" dirty="0" err="1"/>
              <a:t>dataframe</a:t>
            </a: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Neighborhoods with the most venue types analyzed for highest frequency venue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514350" indent="-514350">
              <a:buAutoNum type="arabicPeriod"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622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2417A-6A8F-4C05-B5B5-CDF276E6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2224A-D47E-4821-8623-15BDC8580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Map of New Orleans successfully created with overlay of markers showing labeled neighborhood locations</a:t>
            </a:r>
          </a:p>
          <a:p>
            <a:r>
              <a:rPr lang="en-US" dirty="0" err="1"/>
              <a:t>Dataframe</a:t>
            </a:r>
            <a:r>
              <a:rPr lang="en-US" dirty="0"/>
              <a:t> of French Quarter venues called by Foursquare API – 24 venues identified</a:t>
            </a:r>
          </a:p>
          <a:p>
            <a:r>
              <a:rPr lang="en-US" dirty="0"/>
              <a:t>After neighborhoods grouped, 197 unique categories were identified across 67 New Orleans neighborhoods.</a:t>
            </a:r>
          </a:p>
          <a:p>
            <a:r>
              <a:rPr lang="en-US" dirty="0"/>
              <a:t>Each neighborhood along with top 5 most common venues per neighborhood printed.</a:t>
            </a:r>
          </a:p>
          <a:p>
            <a:r>
              <a:rPr lang="en-US" dirty="0"/>
              <a:t>Output table of top ten most common venues per neighborhood generated.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890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8D4A5-4782-43AE-BCAA-314F6A37A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of New Orleans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AB3F9358-E44F-43B9-A62B-A9206BD03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54358"/>
            <a:ext cx="10515600" cy="2093872"/>
          </a:xfrm>
        </p:spPr>
      </p:pic>
    </p:spTree>
    <p:extLst>
      <p:ext uri="{BB962C8B-B14F-4D97-AF65-F5344CB8AC3E}">
        <p14:creationId xmlns:p14="http://schemas.microsoft.com/office/powerpoint/2010/main" val="3736598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423B9-4611-46F8-A9C5-8B8C7C811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Orleans Map 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619AA-236A-4520-BB83-DC02803F8EA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402715"/>
            <a:ext cx="10515600" cy="5440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dirty="0" err="1"/>
              <a:t>map_neworleans</a:t>
            </a:r>
            <a:r>
              <a:rPr lang="en-US" sz="1400" dirty="0"/>
              <a:t> = </a:t>
            </a:r>
            <a:r>
              <a:rPr lang="en-US" sz="1400" dirty="0" err="1"/>
              <a:t>folium.Map</a:t>
            </a:r>
            <a:r>
              <a:rPr lang="en-US" sz="1400" dirty="0"/>
              <a:t>(location=[29.9499323, -90.0701156], </a:t>
            </a:r>
            <a:r>
              <a:rPr lang="en-US" sz="1400" dirty="0" err="1"/>
              <a:t>zoom_start</a:t>
            </a:r>
            <a:r>
              <a:rPr lang="en-US" sz="1400" dirty="0"/>
              <a:t>=12, </a:t>
            </a:r>
            <a:r>
              <a:rPr lang="en-US" sz="1400" dirty="0" err="1"/>
              <a:t>control_scale</a:t>
            </a:r>
            <a:r>
              <a:rPr lang="en-US" sz="1400" dirty="0"/>
              <a:t>=True)</a:t>
            </a:r>
          </a:p>
          <a:p>
            <a:endParaRPr lang="en-US" sz="1400" dirty="0"/>
          </a:p>
          <a:p>
            <a:r>
              <a:rPr lang="en-US" sz="1400" dirty="0"/>
              <a:t># add markers to map</a:t>
            </a:r>
          </a:p>
          <a:p>
            <a:r>
              <a:rPr lang="en-US" sz="1400" dirty="0"/>
              <a:t>for neighborhood, </a:t>
            </a:r>
            <a:r>
              <a:rPr lang="en-US" sz="1400" dirty="0" err="1"/>
              <a:t>lat</a:t>
            </a:r>
            <a:r>
              <a:rPr lang="en-US" sz="1400" dirty="0"/>
              <a:t>, </a:t>
            </a:r>
            <a:r>
              <a:rPr lang="en-US" sz="1400" dirty="0" err="1"/>
              <a:t>lng</a:t>
            </a:r>
            <a:r>
              <a:rPr lang="en-US" sz="1400" dirty="0"/>
              <a:t> in zip(</a:t>
            </a:r>
            <a:r>
              <a:rPr lang="en-US" sz="1400" dirty="0" err="1"/>
              <a:t>neworleans_df</a:t>
            </a:r>
            <a:r>
              <a:rPr lang="en-US" sz="1400" dirty="0"/>
              <a:t>['Neighborhood'], </a:t>
            </a:r>
            <a:r>
              <a:rPr lang="en-US" sz="1400" dirty="0" err="1"/>
              <a:t>neworleans_df</a:t>
            </a:r>
            <a:r>
              <a:rPr lang="en-US" sz="1400" dirty="0"/>
              <a:t>['Latitude'], </a:t>
            </a:r>
            <a:r>
              <a:rPr lang="en-US" sz="1400" dirty="0" err="1"/>
              <a:t>neworleans_df</a:t>
            </a:r>
            <a:r>
              <a:rPr lang="en-US" sz="1400" dirty="0"/>
              <a:t>['Longitude']):</a:t>
            </a:r>
          </a:p>
          <a:p>
            <a:r>
              <a:rPr lang="en-US" sz="1400" dirty="0"/>
              <a:t>    label = '{}'.format(neighborhood)</a:t>
            </a:r>
          </a:p>
          <a:p>
            <a:r>
              <a:rPr lang="en-US" sz="1400" dirty="0"/>
              <a:t>    label = </a:t>
            </a:r>
            <a:r>
              <a:rPr lang="en-US" sz="1400" dirty="0" err="1"/>
              <a:t>folium.Popup</a:t>
            </a:r>
            <a:r>
              <a:rPr lang="en-US" sz="1400" dirty="0"/>
              <a:t>(label, </a:t>
            </a:r>
            <a:r>
              <a:rPr lang="en-US" sz="1400" dirty="0" err="1"/>
              <a:t>parse_html</a:t>
            </a:r>
            <a:r>
              <a:rPr lang="en-US" sz="1400" dirty="0"/>
              <a:t>=True)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folium.CircleMarker</a:t>
            </a:r>
            <a:r>
              <a:rPr lang="en-US" sz="1400" dirty="0"/>
              <a:t>(</a:t>
            </a:r>
          </a:p>
          <a:p>
            <a:r>
              <a:rPr lang="en-US" sz="1400" dirty="0"/>
              <a:t>        [</a:t>
            </a:r>
            <a:r>
              <a:rPr lang="en-US" sz="1400" dirty="0" err="1"/>
              <a:t>lat</a:t>
            </a:r>
            <a:r>
              <a:rPr lang="en-US" sz="1400" dirty="0"/>
              <a:t>, </a:t>
            </a:r>
            <a:r>
              <a:rPr lang="en-US" sz="1400" dirty="0" err="1"/>
              <a:t>lng</a:t>
            </a:r>
            <a:r>
              <a:rPr lang="en-US" sz="1400" dirty="0"/>
              <a:t>],</a:t>
            </a:r>
          </a:p>
          <a:p>
            <a:r>
              <a:rPr lang="en-US" sz="1400" dirty="0"/>
              <a:t>        radius=5,</a:t>
            </a:r>
          </a:p>
          <a:p>
            <a:r>
              <a:rPr lang="en-US" sz="1400" dirty="0"/>
              <a:t>        popup=label,</a:t>
            </a:r>
          </a:p>
          <a:p>
            <a:r>
              <a:rPr lang="en-US" sz="1400" dirty="0"/>
              <a:t>        color='blue',</a:t>
            </a:r>
          </a:p>
          <a:p>
            <a:r>
              <a:rPr lang="en-US" sz="1400" dirty="0"/>
              <a:t>        fill=True,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fill_color</a:t>
            </a:r>
            <a:r>
              <a:rPr lang="en-US" sz="1400" dirty="0"/>
              <a:t>='#3186cc',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fill_opacity</a:t>
            </a:r>
            <a:r>
              <a:rPr lang="en-US" sz="1400" dirty="0"/>
              <a:t>=0.7,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parse_html</a:t>
            </a:r>
            <a:r>
              <a:rPr lang="en-US" sz="1400" dirty="0"/>
              <a:t>=False).</a:t>
            </a:r>
            <a:r>
              <a:rPr lang="en-US" sz="1400" dirty="0" err="1"/>
              <a:t>add_to</a:t>
            </a:r>
            <a:r>
              <a:rPr lang="en-US" sz="1400" dirty="0"/>
              <a:t>(</a:t>
            </a:r>
            <a:r>
              <a:rPr lang="en-US" sz="1400" dirty="0" err="1"/>
              <a:t>map_neworleans</a:t>
            </a:r>
            <a:r>
              <a:rPr lang="en-US" sz="1400" dirty="0"/>
              <a:t>)  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 err="1"/>
              <a:t>map_neworleans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91530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FB5FE-F3C2-4B8D-B384-AA7A80C3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French Quarter venues called by </a:t>
            </a:r>
            <a:r>
              <a:rPr lang="en-US" dirty="0" err="1"/>
              <a:t>Foursqure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D7D926A-CF46-42D8-BD24-CE3E5826FED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471312" y="1590694"/>
          <a:ext cx="3249375" cy="4821200"/>
        </p:xfrm>
        <a:graphic>
          <a:graphicData uri="http://schemas.openxmlformats.org/drawingml/2006/table">
            <a:tbl>
              <a:tblPr/>
              <a:tblGrid>
                <a:gridCol w="649875">
                  <a:extLst>
                    <a:ext uri="{9D8B030D-6E8A-4147-A177-3AD203B41FA5}">
                      <a16:colId xmlns:a16="http://schemas.microsoft.com/office/drawing/2014/main" val="3720575378"/>
                    </a:ext>
                  </a:extLst>
                </a:gridCol>
                <a:gridCol w="649875">
                  <a:extLst>
                    <a:ext uri="{9D8B030D-6E8A-4147-A177-3AD203B41FA5}">
                      <a16:colId xmlns:a16="http://schemas.microsoft.com/office/drawing/2014/main" val="807740052"/>
                    </a:ext>
                  </a:extLst>
                </a:gridCol>
                <a:gridCol w="649875">
                  <a:extLst>
                    <a:ext uri="{9D8B030D-6E8A-4147-A177-3AD203B41FA5}">
                      <a16:colId xmlns:a16="http://schemas.microsoft.com/office/drawing/2014/main" val="1256438026"/>
                    </a:ext>
                  </a:extLst>
                </a:gridCol>
                <a:gridCol w="649875">
                  <a:extLst>
                    <a:ext uri="{9D8B030D-6E8A-4147-A177-3AD203B41FA5}">
                      <a16:colId xmlns:a16="http://schemas.microsoft.com/office/drawing/2014/main" val="2461239299"/>
                    </a:ext>
                  </a:extLst>
                </a:gridCol>
                <a:gridCol w="649875">
                  <a:extLst>
                    <a:ext uri="{9D8B030D-6E8A-4147-A177-3AD203B41FA5}">
                      <a16:colId xmlns:a16="http://schemas.microsoft.com/office/drawing/2014/main" val="2727361261"/>
                    </a:ext>
                  </a:extLst>
                </a:gridCol>
              </a:tblGrid>
              <a:tr h="113022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>
                          <a:effectLst/>
                        </a:rPr>
                        <a:t>name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>
                          <a:effectLst/>
                        </a:rPr>
                        <a:t>categories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>
                          <a:effectLst/>
                        </a:rPr>
                        <a:t>lat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>
                          <a:effectLst/>
                        </a:rPr>
                        <a:t>lng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28255" marR="28255" marT="14128" marB="14128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23900318"/>
                  </a:ext>
                </a:extLst>
              </a:tr>
              <a:tr h="113022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>
                          <a:effectLst/>
                        </a:rPr>
                        <a:t>0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The Black Penny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Bar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29.960487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-90.068411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41998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>
                          <a:effectLst/>
                        </a:rPr>
                        <a:t>1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Backatown Coffee Parlour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Coffee Shop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29.958285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-90.071674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1117445"/>
                  </a:ext>
                </a:extLst>
              </a:tr>
              <a:tr h="113022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>
                          <a:effectLst/>
                        </a:rPr>
                        <a:t>2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Jewel Of The South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Cocktail Bar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29.958538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-90.069523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45015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>
                          <a:effectLst/>
                        </a:rPr>
                        <a:t>3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FreeWheelin' Bike Tours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Bike Rental / Bike Share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29.957256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dirty="0">
                          <a:effectLst/>
                        </a:rPr>
                        <a:t>-90.069913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960755"/>
                  </a:ext>
                </a:extLst>
              </a:tr>
              <a:tr h="113022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>
                          <a:effectLst/>
                        </a:rPr>
                        <a:t>4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Congo Square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Park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29.961154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-90.068402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275648"/>
                  </a:ext>
                </a:extLst>
              </a:tr>
              <a:tr h="113022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>
                          <a:effectLst/>
                        </a:rPr>
                        <a:t>5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Voodoo Bar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Bar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29.960942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-90.067971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299642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>
                          <a:effectLst/>
                        </a:rPr>
                        <a:t>6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Homewood Suites by Hilton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Hotel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29.957701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-90.071181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330867"/>
                  </a:ext>
                </a:extLst>
              </a:tr>
              <a:tr h="113022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>
                          <a:effectLst/>
                        </a:rPr>
                        <a:t>7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Basin Street Station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History Museum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29.959840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-90.070626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27407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>
                          <a:effectLst/>
                        </a:rPr>
                        <a:t>8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Bayona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New American Restaurant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29.957371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-90.068115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65361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>
                          <a:effectLst/>
                        </a:rPr>
                        <a:t>9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Three Legged Dog Tavern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Bar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29.957501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-90.069514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9579712"/>
                  </a:ext>
                </a:extLst>
              </a:tr>
              <a:tr h="282554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>
                          <a:effectLst/>
                        </a:rPr>
                        <a:t>10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Broussard's Restaurant &amp; Courtyard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Cajun / Creole Restaurant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29.956802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-90.068033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60458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>
                          <a:effectLst/>
                        </a:rPr>
                        <a:t>11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Saenger Theatre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Performing Arts Venue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29.956432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-90.072603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640174"/>
                  </a:ext>
                </a:extLst>
              </a:tr>
              <a:tr h="282554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>
                          <a:effectLst/>
                        </a:rPr>
                        <a:t>12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Mahalia Jackson Theater for the Performing Arts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Performing Arts Venue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29.962846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-90.069050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016069"/>
                  </a:ext>
                </a:extLst>
              </a:tr>
              <a:tr h="113022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>
                          <a:effectLst/>
                        </a:rPr>
                        <a:t>13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Vacherie Cafe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Café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29.958415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-90.067066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249965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>
                          <a:effectLst/>
                        </a:rPr>
                        <a:t>14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Arnaud's French 75 Bar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Cocktail Bar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29.955750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-90.068885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49690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>
                          <a:effectLst/>
                        </a:rPr>
                        <a:t>15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Louis Armstrong Park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Park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29.962798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-90.067956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695170"/>
                  </a:ext>
                </a:extLst>
              </a:tr>
              <a:tr h="113022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>
                          <a:effectLst/>
                        </a:rPr>
                        <a:t>16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Maison Bourbon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Jazz Club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29.958565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-90.065723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215683"/>
                  </a:ext>
                </a:extLst>
              </a:tr>
              <a:tr h="113022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>
                          <a:effectLst/>
                        </a:rPr>
                        <a:t>17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GW Fins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Seafood Restaurant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29.955609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-90.068890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2660635"/>
                  </a:ext>
                </a:extLst>
              </a:tr>
              <a:tr h="113022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>
                          <a:effectLst/>
                        </a:rPr>
                        <a:t>18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Preservation Hall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Jazz Club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29.958290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-90.065395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19490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>
                          <a:effectLst/>
                        </a:rPr>
                        <a:t>19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Musical Legends Park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Music Venue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29.955780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-90.068320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5248948"/>
                  </a:ext>
                </a:extLst>
              </a:tr>
              <a:tr h="367321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>
                          <a:effectLst/>
                        </a:rPr>
                        <a:t>20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Courtyard by Marriott New Orleans French Quart...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Hotel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29.955405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-90.070382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469909"/>
                  </a:ext>
                </a:extLst>
              </a:tr>
              <a:tr h="113022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>
                          <a:effectLst/>
                        </a:rPr>
                        <a:t>21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Bourbon Street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Road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29.958397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-90.065848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50552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>
                          <a:effectLst/>
                        </a:rPr>
                        <a:t>22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Fritzel's European Jazz Pub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Jazz Club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29.959238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-90.065103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43909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>
                          <a:effectLst/>
                        </a:rPr>
                        <a:t>23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Oceana Grill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Cajun / Creole Restaurant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>
                          <a:effectLst/>
                        </a:rPr>
                        <a:t>29.956252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dirty="0">
                          <a:effectLst/>
                        </a:rPr>
                        <a:t>-90.067585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8886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9717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9E091-C91D-4FFC-999F-F7507752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0070"/>
            <a:ext cx="10515600" cy="561689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# create map of French Quarter using latitude and longitude values</a:t>
            </a:r>
          </a:p>
          <a:p>
            <a:r>
              <a:rPr lang="en-US" dirty="0" err="1"/>
              <a:t>nearby_venues</a:t>
            </a:r>
            <a:r>
              <a:rPr lang="en-US" dirty="0"/>
              <a:t> = </a:t>
            </a:r>
            <a:r>
              <a:rPr lang="en-US" dirty="0" err="1"/>
              <a:t>folium.Map</a:t>
            </a:r>
            <a:r>
              <a:rPr lang="en-US" dirty="0"/>
              <a:t>(location=[29.95883865, -90.06437302], </a:t>
            </a:r>
            <a:r>
              <a:rPr lang="en-US" dirty="0" err="1"/>
              <a:t>zoom_start</a:t>
            </a:r>
            <a:r>
              <a:rPr lang="en-US" dirty="0"/>
              <a:t>=11)</a:t>
            </a:r>
          </a:p>
          <a:p>
            <a:endParaRPr lang="en-US" dirty="0"/>
          </a:p>
          <a:p>
            <a:r>
              <a:rPr lang="en-US" dirty="0"/>
              <a:t># add markers to map</a:t>
            </a:r>
          </a:p>
          <a:p>
            <a:r>
              <a:rPr lang="en-US" dirty="0"/>
              <a:t>for </a:t>
            </a:r>
            <a:r>
              <a:rPr lang="en-US" dirty="0" err="1"/>
              <a:t>lat</a:t>
            </a:r>
            <a:r>
              <a:rPr lang="en-US" dirty="0"/>
              <a:t>, </a:t>
            </a:r>
            <a:r>
              <a:rPr lang="en-US" dirty="0" err="1"/>
              <a:t>lng</a:t>
            </a:r>
            <a:r>
              <a:rPr lang="en-US" dirty="0"/>
              <a:t>, label in zip(</a:t>
            </a:r>
            <a:r>
              <a:rPr lang="en-US" dirty="0" err="1"/>
              <a:t>nearby_venues</a:t>
            </a:r>
            <a:r>
              <a:rPr lang="en-US" dirty="0"/>
              <a:t>['</a:t>
            </a:r>
            <a:r>
              <a:rPr lang="en-US" dirty="0" err="1"/>
              <a:t>lat</a:t>
            </a:r>
            <a:r>
              <a:rPr lang="en-US" dirty="0"/>
              <a:t>'], </a:t>
            </a:r>
            <a:r>
              <a:rPr lang="en-US" dirty="0" err="1"/>
              <a:t>nearby_venues</a:t>
            </a:r>
            <a:r>
              <a:rPr lang="en-US" dirty="0"/>
              <a:t>['</a:t>
            </a:r>
            <a:r>
              <a:rPr lang="en-US" dirty="0" err="1"/>
              <a:t>lng</a:t>
            </a:r>
            <a:r>
              <a:rPr lang="en-US" dirty="0"/>
              <a:t>'],</a:t>
            </a:r>
            <a:r>
              <a:rPr lang="en-US" dirty="0" err="1"/>
              <a:t>nearby_venues</a:t>
            </a:r>
            <a:r>
              <a:rPr lang="en-US" dirty="0"/>
              <a:t>['name']):</a:t>
            </a:r>
          </a:p>
          <a:p>
            <a:r>
              <a:rPr lang="en-US" dirty="0"/>
              <a:t>    label = '{}','{}'.format(</a:t>
            </a:r>
            <a:r>
              <a:rPr lang="en-US" dirty="0" err="1"/>
              <a:t>name,category</a:t>
            </a:r>
            <a:r>
              <a:rPr lang="en-US" dirty="0"/>
              <a:t>)</a:t>
            </a:r>
          </a:p>
          <a:p>
            <a:r>
              <a:rPr lang="en-US" dirty="0"/>
              <a:t>    label = </a:t>
            </a:r>
            <a:r>
              <a:rPr lang="en-US" dirty="0" err="1"/>
              <a:t>folium.Popup</a:t>
            </a:r>
            <a:r>
              <a:rPr lang="en-US" dirty="0"/>
              <a:t>(label, </a:t>
            </a:r>
            <a:r>
              <a:rPr lang="en-US" dirty="0" err="1"/>
              <a:t>parse_html</a:t>
            </a:r>
            <a:r>
              <a:rPr lang="en-US" dirty="0"/>
              <a:t>=True)</a:t>
            </a:r>
          </a:p>
          <a:p>
            <a:r>
              <a:rPr lang="en-US" dirty="0"/>
              <a:t>    </a:t>
            </a:r>
            <a:r>
              <a:rPr lang="en-US" dirty="0" err="1"/>
              <a:t>folium.CircleMarker</a:t>
            </a:r>
            <a:r>
              <a:rPr lang="en-US" dirty="0"/>
              <a:t>(</a:t>
            </a:r>
          </a:p>
          <a:p>
            <a:r>
              <a:rPr lang="en-US" dirty="0"/>
              <a:t>        [</a:t>
            </a:r>
            <a:r>
              <a:rPr lang="en-US" dirty="0" err="1"/>
              <a:t>lat</a:t>
            </a:r>
            <a:r>
              <a:rPr lang="en-US" dirty="0"/>
              <a:t>, </a:t>
            </a:r>
            <a:r>
              <a:rPr lang="en-US" dirty="0" err="1"/>
              <a:t>lng</a:t>
            </a:r>
            <a:r>
              <a:rPr lang="en-US" dirty="0"/>
              <a:t>],</a:t>
            </a:r>
          </a:p>
          <a:p>
            <a:r>
              <a:rPr lang="en-US" dirty="0"/>
              <a:t>        radius=5,</a:t>
            </a:r>
          </a:p>
          <a:p>
            <a:r>
              <a:rPr lang="en-US" dirty="0"/>
              <a:t>        popup=label,</a:t>
            </a:r>
          </a:p>
          <a:p>
            <a:r>
              <a:rPr lang="en-US" dirty="0"/>
              <a:t>        color='blue',</a:t>
            </a:r>
          </a:p>
          <a:p>
            <a:r>
              <a:rPr lang="en-US" dirty="0"/>
              <a:t>        fill=True,</a:t>
            </a:r>
          </a:p>
          <a:p>
            <a:r>
              <a:rPr lang="en-US" dirty="0"/>
              <a:t>        </a:t>
            </a:r>
            <a:r>
              <a:rPr lang="en-US" dirty="0" err="1"/>
              <a:t>fill_color</a:t>
            </a:r>
            <a:r>
              <a:rPr lang="en-US" dirty="0"/>
              <a:t>='#3186cc',</a:t>
            </a:r>
          </a:p>
          <a:p>
            <a:r>
              <a:rPr lang="en-US" dirty="0"/>
              <a:t>        </a:t>
            </a:r>
            <a:r>
              <a:rPr lang="en-US" dirty="0" err="1"/>
              <a:t>fill_opacity</a:t>
            </a:r>
            <a:r>
              <a:rPr lang="en-US" dirty="0"/>
              <a:t>=0.7,</a:t>
            </a:r>
          </a:p>
          <a:p>
            <a:r>
              <a:rPr lang="en-US" dirty="0"/>
              <a:t>        </a:t>
            </a:r>
            <a:r>
              <a:rPr lang="en-US" dirty="0" err="1"/>
              <a:t>parse_html</a:t>
            </a:r>
            <a:r>
              <a:rPr lang="en-US" dirty="0"/>
              <a:t>=False).</a:t>
            </a:r>
            <a:r>
              <a:rPr lang="en-US" dirty="0" err="1"/>
              <a:t>add_to</a:t>
            </a:r>
            <a:r>
              <a:rPr lang="en-US" dirty="0"/>
              <a:t>(</a:t>
            </a:r>
            <a:r>
              <a:rPr lang="en-US" dirty="0" err="1"/>
              <a:t>nearby_venues</a:t>
            </a:r>
            <a:r>
              <a:rPr lang="en-US" dirty="0"/>
              <a:t>)  </a:t>
            </a:r>
          </a:p>
          <a:p>
            <a:r>
              <a:rPr lang="en-US" dirty="0"/>
              <a:t>    </a:t>
            </a:r>
          </a:p>
          <a:p>
            <a:r>
              <a:rPr lang="en-US" dirty="0" err="1"/>
              <a:t>nearby_venues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EE7389E-5346-4DF9-9B37-14FBA69B4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" y="5869186"/>
            <a:ext cx="10515600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00">
                <a:solidFill>
                  <a:srgbClr val="E75C58"/>
                </a:solidFill>
                <a:latin typeface="Courier New" panose="02070309020205020404" pitchFamily="49" charset="0"/>
              </a:rPr>
              <a:t>---------------------------------------------------------------------------</a:t>
            </a:r>
            <a:r>
              <a:rPr lang="en-US" altLang="en-US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000">
                <a:solidFill>
                  <a:srgbClr val="E75C58"/>
                </a:solidFill>
                <a:latin typeface="Courier New" panose="02070309020205020404" pitchFamily="49" charset="0"/>
              </a:rPr>
              <a:t>TypeError</a:t>
            </a:r>
            <a:r>
              <a:rPr lang="en-US" altLang="en-US" sz="1000">
                <a:solidFill>
                  <a:srgbClr val="000000"/>
                </a:solidFill>
                <a:latin typeface="Courier New" panose="02070309020205020404" pitchFamily="49" charset="0"/>
              </a:rPr>
              <a:t> Traceback (most recent call last) </a:t>
            </a:r>
            <a:r>
              <a:rPr lang="en-US" altLang="en-US" sz="1000">
                <a:solidFill>
                  <a:srgbClr val="00A250"/>
                </a:solidFill>
                <a:latin typeface="Courier New" panose="02070309020205020404" pitchFamily="49" charset="0"/>
              </a:rPr>
              <a:t>&lt;ipython-input-139-082bb0e13d26&gt;</a:t>
            </a:r>
            <a:r>
              <a:rPr lang="en-US" altLang="en-US" sz="1000">
                <a:solidFill>
                  <a:srgbClr val="000000"/>
                </a:solidFill>
                <a:latin typeface="Courier New" panose="02070309020205020404" pitchFamily="49" charset="0"/>
              </a:rPr>
              <a:t> in </a:t>
            </a:r>
            <a:r>
              <a:rPr lang="en-US" altLang="en-US" sz="1000">
                <a:solidFill>
                  <a:srgbClr val="60C6C8"/>
                </a:solidFill>
                <a:latin typeface="Courier New" panose="02070309020205020404" pitchFamily="49" charset="0"/>
              </a:rPr>
              <a:t>&lt;module&gt;</a:t>
            </a:r>
            <a:r>
              <a:rPr lang="en-US" altLang="en-US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000" b="1">
                <a:solidFill>
                  <a:srgbClr val="007427"/>
                </a:solidFill>
                <a:latin typeface="Courier New" panose="02070309020205020404" pitchFamily="49" charset="0"/>
              </a:rPr>
              <a:t>3</a:t>
            </a:r>
            <a:r>
              <a:rPr lang="en-US" altLang="en-US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000" b="1">
                <a:solidFill>
                  <a:srgbClr val="007427"/>
                </a:solidFill>
                <a:latin typeface="Courier New" panose="02070309020205020404" pitchFamily="49" charset="0"/>
              </a:rPr>
              <a:t>4</a:t>
            </a:r>
            <a:r>
              <a:rPr lang="en-US" altLang="en-US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000">
                <a:solidFill>
                  <a:srgbClr val="E75C58"/>
                </a:solidFill>
                <a:latin typeface="Courier New" panose="02070309020205020404" pitchFamily="49" charset="0"/>
              </a:rPr>
              <a:t># add markers to map</a:t>
            </a:r>
            <a:r>
              <a:rPr lang="en-US" altLang="en-US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000">
                <a:solidFill>
                  <a:srgbClr val="00A250"/>
                </a:solidFill>
                <a:latin typeface="Courier New" panose="02070309020205020404" pitchFamily="49" charset="0"/>
              </a:rPr>
              <a:t>----&gt; 5</a:t>
            </a:r>
            <a:r>
              <a:rPr lang="en-US" altLang="en-US" sz="1000">
                <a:solidFill>
                  <a:srgbClr val="E75C58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000">
                <a:solidFill>
                  <a:srgbClr val="00A250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1000">
                <a:solidFill>
                  <a:srgbClr val="000000"/>
                </a:solidFill>
                <a:latin typeface="Courier New" panose="02070309020205020404" pitchFamily="49" charset="0"/>
              </a:rPr>
              <a:t> lat</a:t>
            </a:r>
            <a:r>
              <a:rPr lang="en-US" altLang="en-US" sz="1000">
                <a:solidFill>
                  <a:srgbClr val="208FFB"/>
                </a:solidFill>
                <a:latin typeface="Courier New" panose="02070309020205020404" pitchFamily="49" charset="0"/>
              </a:rPr>
              <a:t>,</a:t>
            </a:r>
            <a:r>
              <a:rPr lang="en-US" altLang="en-US" sz="1000">
                <a:solidFill>
                  <a:srgbClr val="000000"/>
                </a:solidFill>
                <a:latin typeface="Courier New" panose="02070309020205020404" pitchFamily="49" charset="0"/>
              </a:rPr>
              <a:t> lng</a:t>
            </a:r>
            <a:r>
              <a:rPr lang="en-US" altLang="en-US" sz="1000">
                <a:solidFill>
                  <a:srgbClr val="208FFB"/>
                </a:solidFill>
                <a:latin typeface="Courier New" panose="02070309020205020404" pitchFamily="49" charset="0"/>
              </a:rPr>
              <a:t>,</a:t>
            </a:r>
            <a:r>
              <a:rPr lang="en-US" altLang="en-US" sz="1000">
                <a:solidFill>
                  <a:srgbClr val="000000"/>
                </a:solidFill>
                <a:latin typeface="Courier New" panose="02070309020205020404" pitchFamily="49" charset="0"/>
              </a:rPr>
              <a:t> label </a:t>
            </a:r>
            <a:r>
              <a:rPr lang="en-US" altLang="en-US" sz="1000">
                <a:solidFill>
                  <a:srgbClr val="00A250"/>
                </a:solidFill>
                <a:latin typeface="Courier New" panose="02070309020205020404" pitchFamily="49" charset="0"/>
              </a:rPr>
              <a:t>in</a:t>
            </a:r>
            <a:r>
              <a:rPr lang="en-US" altLang="en-US" sz="1000">
                <a:solidFill>
                  <a:srgbClr val="000000"/>
                </a:solidFill>
                <a:latin typeface="Courier New" panose="02070309020205020404" pitchFamily="49" charset="0"/>
              </a:rPr>
              <a:t> zip</a:t>
            </a:r>
            <a:r>
              <a:rPr lang="en-US" altLang="en-US" sz="1000">
                <a:solidFill>
                  <a:srgbClr val="208FFB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000">
                <a:solidFill>
                  <a:srgbClr val="000000"/>
                </a:solidFill>
                <a:latin typeface="Courier New" panose="02070309020205020404" pitchFamily="49" charset="0"/>
              </a:rPr>
              <a:t>nearby_venues</a:t>
            </a:r>
            <a:r>
              <a:rPr lang="en-US" altLang="en-US" sz="1000">
                <a:solidFill>
                  <a:srgbClr val="208FFB"/>
                </a:solidFill>
                <a:latin typeface="Courier New" panose="02070309020205020404" pitchFamily="49" charset="0"/>
              </a:rPr>
              <a:t>['lat'],</a:t>
            </a:r>
            <a:r>
              <a:rPr lang="en-US" altLang="en-US" sz="1000">
                <a:solidFill>
                  <a:srgbClr val="000000"/>
                </a:solidFill>
                <a:latin typeface="Courier New" panose="02070309020205020404" pitchFamily="49" charset="0"/>
              </a:rPr>
              <a:t> nearby_venues</a:t>
            </a:r>
            <a:r>
              <a:rPr lang="en-US" altLang="en-US" sz="1000">
                <a:solidFill>
                  <a:srgbClr val="208FFB"/>
                </a:solidFill>
                <a:latin typeface="Courier New" panose="02070309020205020404" pitchFamily="49" charset="0"/>
              </a:rPr>
              <a:t>['lng'],</a:t>
            </a:r>
            <a:r>
              <a:rPr lang="en-US" altLang="en-US" sz="1000">
                <a:solidFill>
                  <a:srgbClr val="000000"/>
                </a:solidFill>
                <a:latin typeface="Courier New" panose="02070309020205020404" pitchFamily="49" charset="0"/>
              </a:rPr>
              <a:t>nearby_venues</a:t>
            </a:r>
            <a:r>
              <a:rPr lang="en-US" altLang="en-US" sz="1000">
                <a:solidFill>
                  <a:srgbClr val="208FFB"/>
                </a:solidFill>
                <a:latin typeface="Courier New" panose="02070309020205020404" pitchFamily="49" charset="0"/>
              </a:rPr>
              <a:t>['name']):</a:t>
            </a:r>
            <a:r>
              <a:rPr lang="en-US" altLang="en-US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000" b="1">
                <a:solidFill>
                  <a:srgbClr val="007427"/>
                </a:solidFill>
                <a:latin typeface="Courier New" panose="02070309020205020404" pitchFamily="49" charset="0"/>
              </a:rPr>
              <a:t>6</a:t>
            </a:r>
            <a:r>
              <a:rPr lang="en-US" altLang="en-US" sz="1000">
                <a:solidFill>
                  <a:srgbClr val="000000"/>
                </a:solidFill>
                <a:latin typeface="Courier New" panose="02070309020205020404" pitchFamily="49" charset="0"/>
              </a:rPr>
              <a:t> label </a:t>
            </a:r>
            <a:r>
              <a:rPr lang="en-US" altLang="en-US" sz="1000">
                <a:solidFill>
                  <a:srgbClr val="208FFB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000">
                <a:solidFill>
                  <a:srgbClr val="208FFB"/>
                </a:solidFill>
                <a:latin typeface="Courier New" panose="02070309020205020404" pitchFamily="49" charset="0"/>
              </a:rPr>
              <a:t>'{}','{}'.</a:t>
            </a:r>
            <a:r>
              <a:rPr lang="en-US" altLang="en-US" sz="100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altLang="en-US" sz="1000">
                <a:solidFill>
                  <a:srgbClr val="208FFB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00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altLang="en-US" sz="1000">
                <a:solidFill>
                  <a:srgbClr val="208FFB"/>
                </a:solidFill>
                <a:latin typeface="Courier New" panose="02070309020205020404" pitchFamily="49" charset="0"/>
              </a:rPr>
              <a:t>,</a:t>
            </a:r>
            <a:r>
              <a:rPr lang="en-US" altLang="en-US" sz="1000">
                <a:solidFill>
                  <a:srgbClr val="000000"/>
                </a:solidFill>
                <a:latin typeface="Courier New" panose="02070309020205020404" pitchFamily="49" charset="0"/>
              </a:rPr>
              <a:t>category</a:t>
            </a:r>
            <a:r>
              <a:rPr lang="en-US" altLang="en-US" sz="1000">
                <a:solidFill>
                  <a:srgbClr val="208FFB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000" b="1">
                <a:solidFill>
                  <a:srgbClr val="007427"/>
                </a:solidFill>
                <a:latin typeface="Courier New" panose="02070309020205020404" pitchFamily="49" charset="0"/>
              </a:rPr>
              <a:t>7</a:t>
            </a:r>
            <a:r>
              <a:rPr lang="en-US" altLang="en-US" sz="1000">
                <a:solidFill>
                  <a:srgbClr val="000000"/>
                </a:solidFill>
                <a:latin typeface="Courier New" panose="02070309020205020404" pitchFamily="49" charset="0"/>
              </a:rPr>
              <a:t> label </a:t>
            </a:r>
            <a:r>
              <a:rPr lang="en-US" altLang="en-US" sz="1000">
                <a:solidFill>
                  <a:srgbClr val="208FFB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 sz="1000">
                <a:solidFill>
                  <a:srgbClr val="000000"/>
                </a:solidFill>
                <a:latin typeface="Courier New" panose="02070309020205020404" pitchFamily="49" charset="0"/>
              </a:rPr>
              <a:t> folium</a:t>
            </a:r>
            <a:r>
              <a:rPr lang="en-US" altLang="en-US" sz="1000">
                <a:solidFill>
                  <a:srgbClr val="208FFB"/>
                </a:solidFill>
                <a:latin typeface="Courier New" panose="02070309020205020404" pitchFamily="49" charset="0"/>
              </a:rPr>
              <a:t>.</a:t>
            </a:r>
            <a:r>
              <a:rPr lang="en-US" altLang="en-US" sz="1000">
                <a:solidFill>
                  <a:srgbClr val="000000"/>
                </a:solidFill>
                <a:latin typeface="Courier New" panose="02070309020205020404" pitchFamily="49" charset="0"/>
              </a:rPr>
              <a:t>Popup</a:t>
            </a:r>
            <a:r>
              <a:rPr lang="en-US" altLang="en-US" sz="1000">
                <a:solidFill>
                  <a:srgbClr val="208FFB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000">
                <a:solidFill>
                  <a:srgbClr val="000000"/>
                </a:solidFill>
                <a:latin typeface="Courier New" panose="02070309020205020404" pitchFamily="49" charset="0"/>
              </a:rPr>
              <a:t>label</a:t>
            </a:r>
            <a:r>
              <a:rPr lang="en-US" altLang="en-US" sz="1000">
                <a:solidFill>
                  <a:srgbClr val="208FFB"/>
                </a:solidFill>
                <a:latin typeface="Courier New" panose="02070309020205020404" pitchFamily="49" charset="0"/>
              </a:rPr>
              <a:t>,</a:t>
            </a:r>
            <a:r>
              <a:rPr lang="en-US" altLang="en-US" sz="1000">
                <a:solidFill>
                  <a:srgbClr val="000000"/>
                </a:solidFill>
                <a:latin typeface="Courier New" panose="02070309020205020404" pitchFamily="49" charset="0"/>
              </a:rPr>
              <a:t> parse_html</a:t>
            </a:r>
            <a:r>
              <a:rPr lang="en-US" altLang="en-US" sz="1000">
                <a:solidFill>
                  <a:srgbClr val="208FFB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 sz="1000">
                <a:solidFill>
                  <a:srgbClr val="00A250"/>
                </a:solidFill>
                <a:latin typeface="Courier New" panose="02070309020205020404" pitchFamily="49" charset="0"/>
              </a:rPr>
              <a:t>True</a:t>
            </a:r>
            <a:r>
              <a:rPr lang="en-US" altLang="en-US" sz="1000">
                <a:solidFill>
                  <a:srgbClr val="208FFB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sz="1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000">
                <a:solidFill>
                  <a:srgbClr val="E75C58"/>
                </a:solidFill>
                <a:latin typeface="Courier New" panose="02070309020205020404" pitchFamily="49" charset="0"/>
              </a:rPr>
              <a:t>TypeError</a:t>
            </a:r>
            <a:r>
              <a:rPr lang="en-US" altLang="en-US" sz="1000">
                <a:solidFill>
                  <a:srgbClr val="000000"/>
                </a:solidFill>
                <a:latin typeface="Courier New" panose="02070309020205020404" pitchFamily="49" charset="0"/>
              </a:rPr>
              <a:t>: 'Map' object is not subscriptable</a:t>
            </a:r>
            <a:r>
              <a:rPr lang="en-US" altLang="en-US" sz="900"/>
              <a:t> 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345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1076</Words>
  <Application>Microsoft Office PowerPoint</Application>
  <PresentationFormat>Widescreen</PresentationFormat>
  <Paragraphs>217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Office Theme</vt:lpstr>
      <vt:lpstr>Exploring New Orleans Neighborhoods: An API exercise in Python</vt:lpstr>
      <vt:lpstr>Introduction</vt:lpstr>
      <vt:lpstr>Data Description</vt:lpstr>
      <vt:lpstr>Methodology</vt:lpstr>
      <vt:lpstr>Results</vt:lpstr>
      <vt:lpstr>Map of New Orleans</vt:lpstr>
      <vt:lpstr>New Orleans Map Code</vt:lpstr>
      <vt:lpstr>French Quarter venues called by Foursqure</vt:lpstr>
      <vt:lpstr>PowerPoint Presentation</vt:lpstr>
      <vt:lpstr>What do the most popular neighborhoods have to offer most?</vt:lpstr>
      <vt:lpstr>Discussion</vt:lpstr>
      <vt:lpstr>Disclaimers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New Orleans Neighborhoods: An API exercise in Python</dc:title>
  <dc:creator>Christina Wen</dc:creator>
  <cp:lastModifiedBy>Christina Wen</cp:lastModifiedBy>
  <cp:revision>5</cp:revision>
  <dcterms:created xsi:type="dcterms:W3CDTF">2020-06-02T06:43:00Z</dcterms:created>
  <dcterms:modified xsi:type="dcterms:W3CDTF">2020-06-02T07:24:48Z</dcterms:modified>
</cp:coreProperties>
</file>