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baseline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b="1" sz="2400"/>
            </a:lvl1pPr>
            <a:lvl2pPr indent="0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b="1" sz="2400"/>
            </a:lvl1pPr>
            <a:lvl2pPr indent="0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sz="1600"/>
            </a:lvl1pPr>
            <a:lvl2pPr indent="0" marL="457200" rtl="0">
              <a:spcBef>
                <a:spcPts val="0"/>
              </a:spcBef>
              <a:buFont typeface="Calibri"/>
              <a:buNone/>
              <a:defRPr sz="1400"/>
            </a:lvl2pPr>
            <a:lvl3pPr indent="0" marL="914400" rtl="0">
              <a:spcBef>
                <a:spcPts val="0"/>
              </a:spcBef>
              <a:buFont typeface="Calibri"/>
              <a:buNone/>
              <a:defRPr sz="1200"/>
            </a:lvl3pPr>
            <a:lvl4pPr indent="0" marL="1371600" rtl="0">
              <a:spcBef>
                <a:spcPts val="0"/>
              </a:spcBef>
              <a:buFont typeface="Calibri"/>
              <a:buNone/>
              <a:defRPr sz="1000"/>
            </a:lvl4pPr>
            <a:lvl5pPr indent="0" marL="1828800" rtl="0">
              <a:spcBef>
                <a:spcPts val="0"/>
              </a:spcBef>
              <a:buFont typeface="Calibri"/>
              <a:buNone/>
              <a:defRPr sz="1000"/>
            </a:lvl5pPr>
            <a:lvl6pPr indent="0" marL="2286000" rtl="0">
              <a:spcBef>
                <a:spcPts val="0"/>
              </a:spcBef>
              <a:buFont typeface="Calibri"/>
              <a:buNone/>
              <a:defRPr sz="1000"/>
            </a:lvl6pPr>
            <a:lvl7pPr indent="0" marL="2743200" rtl="0">
              <a:spcBef>
                <a:spcPts val="0"/>
              </a:spcBef>
              <a:buFont typeface="Calibri"/>
              <a:buNone/>
              <a:defRPr sz="1000"/>
            </a:lvl7pPr>
            <a:lvl8pPr indent="0" marL="3200400" rtl="0">
              <a:spcBef>
                <a:spcPts val="0"/>
              </a:spcBef>
              <a:buFont typeface="Calibri"/>
              <a:buNone/>
              <a:defRPr sz="1000"/>
            </a:lvl8pPr>
            <a:lvl9pPr indent="0" marL="3657600" rtl="0">
              <a:spcBef>
                <a:spcPts val="0"/>
              </a:spcBef>
              <a:buFont typeface="Calibri"/>
              <a:buNone/>
              <a:defRPr sz="10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baseline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sz="1600"/>
            </a:lvl1pPr>
            <a:lvl2pPr indent="0" marL="457200" rtl="0">
              <a:spcBef>
                <a:spcPts val="0"/>
              </a:spcBef>
              <a:buFont typeface="Calibri"/>
              <a:buNone/>
              <a:defRPr sz="1400"/>
            </a:lvl2pPr>
            <a:lvl3pPr indent="0" marL="914400" rtl="0">
              <a:spcBef>
                <a:spcPts val="0"/>
              </a:spcBef>
              <a:buFont typeface="Calibri"/>
              <a:buNone/>
              <a:defRPr sz="1200"/>
            </a:lvl3pPr>
            <a:lvl4pPr indent="0" marL="1371600" rtl="0">
              <a:spcBef>
                <a:spcPts val="0"/>
              </a:spcBef>
              <a:buFont typeface="Calibri"/>
              <a:buNone/>
              <a:defRPr sz="1000"/>
            </a:lvl4pPr>
            <a:lvl5pPr indent="0" marL="1828800" rtl="0">
              <a:spcBef>
                <a:spcPts val="0"/>
              </a:spcBef>
              <a:buFont typeface="Calibri"/>
              <a:buNone/>
              <a:defRPr sz="1000"/>
            </a:lvl5pPr>
            <a:lvl6pPr indent="0" marL="2286000" rtl="0">
              <a:spcBef>
                <a:spcPts val="0"/>
              </a:spcBef>
              <a:buFont typeface="Calibri"/>
              <a:buNone/>
              <a:defRPr sz="1000"/>
            </a:lvl6pPr>
            <a:lvl7pPr indent="0" marL="2743200" rtl="0">
              <a:spcBef>
                <a:spcPts val="0"/>
              </a:spcBef>
              <a:buFont typeface="Calibri"/>
              <a:buNone/>
              <a:defRPr sz="1000"/>
            </a:lvl7pPr>
            <a:lvl8pPr indent="0" marL="3200400" rtl="0">
              <a:spcBef>
                <a:spcPts val="0"/>
              </a:spcBef>
              <a:buFont typeface="Calibri"/>
              <a:buNone/>
              <a:defRPr sz="1000"/>
            </a:lvl8pPr>
            <a:lvl9pPr indent="0" marL="3657600" rtl="0">
              <a:spcBef>
                <a:spcPts val="0"/>
              </a:spcBef>
              <a:buFont typeface="Calibri"/>
              <a:buNone/>
              <a:defRPr sz="1000"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b="0" baseline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itunes.apple.com/in/app/mobileone/id431317515?mt=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Investigation Case Management App for Cellphone</a:t>
            </a:r>
          </a:p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Nov 2015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Statements Icon: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Contains</a:t>
            </a: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these fields:</a:t>
            </a:r>
          </a:p>
          <a:p>
            <a:pPr lvl="1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Name</a:t>
            </a:r>
          </a:p>
          <a:p>
            <a:pPr lvl="1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ID</a:t>
            </a:r>
          </a:p>
          <a:p>
            <a:pPr lvl="1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Notes:</a:t>
            </a:r>
          </a:p>
          <a:p>
            <a:pPr lvl="1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Action: drop down button with options </a:t>
            </a:r>
            <a:r>
              <a:rPr b="0" baseline="0" i="0" lang="en-US" sz="2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[Phase 2]</a:t>
            </a: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Exhibit Icon: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Fields </a:t>
            </a:r>
            <a:r>
              <a:rPr lang="en-US"/>
              <a:t>in</a:t>
            </a: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Exhibit icon:</a:t>
            </a:r>
          </a:p>
          <a:p>
            <a:pPr lvl="1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of Exhibit: able to add more than one exhibit per case if needed</a:t>
            </a:r>
          </a:p>
          <a:p>
            <a:pPr lvl="1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Quantity:</a:t>
            </a:r>
          </a:p>
          <a:p>
            <a:pPr lvl="1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of exhibit:</a:t>
            </a:r>
          </a:p>
          <a:p>
            <a:pPr lvl="1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Notes: Free-hand text [If not do</a:t>
            </a:r>
            <a:r>
              <a:rPr lang="en-US" sz="2800"/>
              <a:t>-able now, Phase 2. Phase 1 keyboard text input</a:t>
            </a: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lvl="1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to take multiple pictures of exhibit/s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838200" y="136525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 Details: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838200" y="1253400"/>
            <a:ext cx="10515599" cy="4351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98636"/>
              <a:buFont typeface="Arial"/>
              <a:buChar char="•"/>
            </a:pPr>
            <a:r>
              <a:rPr lang="en-US" sz="2170"/>
              <a:t>MUST contains these</a:t>
            </a:r>
            <a:r>
              <a:rPr b="0" baseline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Person Details:</a:t>
            </a:r>
          </a:p>
          <a:p>
            <a:pPr lvl="1" marR="0" rtl="0" algn="l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ct val="98636"/>
              <a:buFont typeface="Noto Sans Symbol"/>
            </a:pPr>
            <a:r>
              <a:rPr b="0" baseline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Name</a:t>
            </a:r>
          </a:p>
          <a:p>
            <a:pPr lvl="1" marR="0" rtl="0" algn="l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ct val="98636"/>
              <a:buFont typeface="Noto Sans Symbol"/>
            </a:pPr>
            <a:r>
              <a:rPr b="0" baseline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Name</a:t>
            </a:r>
          </a:p>
          <a:p>
            <a:pPr lvl="1" marR="0" rtl="0" algn="l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ct val="98636"/>
              <a:buFont typeface="Noto Sans Symbol"/>
            </a:pPr>
            <a:r>
              <a:rPr b="0" baseline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Gender: drop down button </a:t>
            </a:r>
            <a:r>
              <a:rPr lang="en-US" sz="2170"/>
              <a:t>[Male / Female]</a:t>
            </a:r>
          </a:p>
          <a:p>
            <a:pPr lvl="1" marR="0" rtl="0" algn="l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ct val="98636"/>
              <a:buFont typeface="Noto Sans Symbol"/>
            </a:pPr>
            <a:r>
              <a:rPr b="0" baseline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Race: drop down button</a:t>
            </a:r>
            <a:r>
              <a:rPr lang="en-US" sz="2170"/>
              <a:t>[</a:t>
            </a:r>
            <a:r>
              <a:rPr b="0" baseline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Malay, Chinese, Indian, others] </a:t>
            </a:r>
            <a:r>
              <a:rPr lang="en-US" sz="2170"/>
              <a:t>[For Others, text space input for IO to key in the details]</a:t>
            </a: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ct val="98636"/>
              <a:buFont typeface="Noto Sans Symbol"/>
              <a:buChar char="•"/>
            </a:pPr>
            <a:r>
              <a:rPr b="0" baseline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NRIC/Passport Number: text space input </a:t>
            </a:r>
            <a:r>
              <a:rPr lang="en-US" sz="2170"/>
              <a:t>XXXXXX-XX-XXXX </a:t>
            </a:r>
            <a:br>
              <a:rPr lang="en-US" sz="2170"/>
            </a:br>
            <a:r>
              <a:rPr lang="en-US" sz="2170"/>
              <a:t>	</a:t>
            </a:r>
            <a:r>
              <a:rPr lang="en-US" sz="2170">
                <a:solidFill>
                  <a:srgbClr val="0000FF"/>
                </a:solidFill>
              </a:rPr>
              <a:t>[</a:t>
            </a:r>
            <a:r>
              <a:rPr b="0" baseline="0" i="0" lang="en-US" sz="217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if enable OCR, most of these fields will be filled up automatically- Phase 2]</a:t>
            </a: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ct val="98636"/>
              <a:buFont typeface="Noto Sans Symbol"/>
              <a:buChar char="•"/>
            </a:pPr>
            <a:r>
              <a:rPr b="0" baseline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NRIC/Passport Address: Text space (</a:t>
            </a:r>
            <a:r>
              <a:rPr lang="en-US" sz="2170"/>
              <a:t>500 - 800 text space as some addresses are super long!) </a:t>
            </a:r>
            <a:r>
              <a:rPr b="0" baseline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baseline="0" i="0" lang="en-US" sz="217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170">
                <a:solidFill>
                  <a:srgbClr val="0000FF"/>
                </a:solidFill>
              </a:rPr>
              <a:t>Phase 2 would be when sync with OCR to automatically input this space.</a:t>
            </a:r>
            <a:r>
              <a:rPr b="0" baseline="0" i="0" lang="en-US" sz="217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ct val="98636"/>
              <a:buFont typeface="Noto Sans Symbol"/>
              <a:buChar char="•"/>
            </a:pPr>
            <a:r>
              <a:rPr b="0" baseline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 Type/Source: Drop down option</a:t>
            </a:r>
            <a:r>
              <a:rPr lang="en-US" sz="2170"/>
              <a:t> [</a:t>
            </a:r>
            <a:r>
              <a:rPr b="0" baseline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Suspect, witness, Victim, Informant, Intelligence, Staff]</a:t>
            </a: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ct val="98636"/>
              <a:buFont typeface="Noto Sans Symbol"/>
              <a:buChar char="•"/>
            </a:pPr>
            <a:r>
              <a:rPr b="0" baseline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Notes: free-hand text for Officer to type in any extra info </a:t>
            </a:r>
            <a:r>
              <a:rPr b="0" baseline="0" i="0" lang="en-US" sz="217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[Phase 2</a:t>
            </a:r>
            <a:r>
              <a:rPr lang="en-US" sz="2170">
                <a:solidFill>
                  <a:srgbClr val="0000FF"/>
                </a:solidFill>
              </a:rPr>
              <a:t>]</a:t>
            </a:r>
          </a:p>
          <a:p>
            <a:pPr indent="-90804" lvl="0" marL="228600" marR="0" rtl="0" algn="l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1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0804" lvl="0" marL="228600" marR="0" rtl="0" algn="l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1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 Details: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to take:</a:t>
            </a:r>
          </a:p>
          <a:p>
            <a:pPr lvl="1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Voice Recording of Person: limit to 15-20 seconds, where Officer will ask the person to talk to phone, must state full name, NRIC/Passport number, DOB and date of recording.</a:t>
            </a:r>
          </a:p>
          <a:p>
            <a:pPr lvl="1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Facial Capture: system able to capture the Person’s face for record.</a:t>
            </a:r>
          </a:p>
          <a:p>
            <a:pPr lvl="1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IRIS: system able to capture the Person’s eyes for record. </a:t>
            </a:r>
            <a:r>
              <a:rPr b="0" baseline="0" i="0" lang="en-US" sz="2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[Phase 2]</a:t>
            </a:r>
          </a:p>
          <a:p>
            <a:pPr lvl="1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OCR: able to capture NRCI/Passport details of Person. So, able to automatically populate related info into this system such as Person’s name, NRIC Number &amp; address </a:t>
            </a:r>
            <a:r>
              <a:rPr b="0" baseline="0" i="0" lang="en-US" sz="2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[Phase 2]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838200" y="0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 Logsheet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838200" y="1138225"/>
            <a:ext cx="10515599" cy="4351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free text logsheet for the </a:t>
            </a:r>
            <a:r>
              <a:rPr lang="en-US"/>
              <a:t>IO</a:t>
            </a: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(Investigation Officer) to fill in about the case. </a:t>
            </a:r>
            <a:r>
              <a:rPr lang="en-US"/>
              <a:t>Contain</a:t>
            </a: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these areas:</a:t>
            </a:r>
          </a:p>
          <a:p>
            <a:pPr lvl="1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Name </a:t>
            </a:r>
          </a:p>
          <a:p>
            <a:pPr lvl="1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Number</a:t>
            </a:r>
          </a:p>
          <a:p>
            <a:pPr lvl="1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of Logsheet Created/Modify: must be able to save this logsheet and updated at later stage by the IO</a:t>
            </a:r>
          </a:p>
          <a:p>
            <a:pPr lvl="1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Time of Logsheet (Aut</a:t>
            </a:r>
            <a:r>
              <a:rPr lang="en-US" sz="2800"/>
              <a:t>omatically input)</a:t>
            </a:r>
          </a:p>
          <a:p>
            <a:pPr lvl="1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Notes: Free text writing 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WorkFlow: </a:t>
            </a:r>
          </a:p>
        </p:txBody>
      </p:sp>
      <p:grpSp>
        <p:nvGrpSpPr>
          <p:cNvPr id="171" name="Shape 171"/>
          <p:cNvGrpSpPr/>
          <p:nvPr/>
        </p:nvGrpSpPr>
        <p:grpSpPr>
          <a:xfrm>
            <a:off x="1863137" y="1628396"/>
            <a:ext cx="9778180" cy="1680522"/>
            <a:chOff x="2494" y="375977"/>
            <a:chExt cx="9778180" cy="1680522"/>
          </a:xfrm>
        </p:grpSpPr>
        <p:sp>
          <p:nvSpPr>
            <p:cNvPr id="172" name="Shape 172"/>
            <p:cNvSpPr/>
            <p:nvPr/>
          </p:nvSpPr>
          <p:spPr>
            <a:xfrm>
              <a:off x="2494" y="375977"/>
              <a:ext cx="1058617" cy="584376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 txBox="1"/>
            <p:nvPr/>
          </p:nvSpPr>
          <p:spPr>
            <a:xfrm>
              <a:off x="2494" y="375977"/>
              <a:ext cx="1058617" cy="3895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71100" rIns="71100" tIns="71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350"/>
                </a:spcAft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Login</a:t>
              </a:r>
            </a:p>
          </p:txBody>
        </p:sp>
        <p:sp>
          <p:nvSpPr>
            <p:cNvPr id="174" name="Shape 174"/>
            <p:cNvSpPr/>
            <p:nvPr/>
          </p:nvSpPr>
          <p:spPr>
            <a:xfrm>
              <a:off x="219318" y="765562"/>
              <a:ext cx="1058617" cy="129093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599BD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 txBox="1"/>
            <p:nvPr/>
          </p:nvSpPr>
          <p:spPr>
            <a:xfrm>
              <a:off x="250325" y="796568"/>
              <a:ext cx="996604" cy="12289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1100" lIns="71100" rIns="71100" tIns="71100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15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Login in username and password</a:t>
              </a:r>
            </a:p>
          </p:txBody>
        </p:sp>
        <p:sp>
          <p:nvSpPr>
            <p:cNvPr id="176" name="Shape 176"/>
            <p:cNvSpPr/>
            <p:nvPr/>
          </p:nvSpPr>
          <p:spPr>
            <a:xfrm>
              <a:off x="1221594" y="438987"/>
              <a:ext cx="340222" cy="26356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3CAE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 txBox="1"/>
            <p:nvPr/>
          </p:nvSpPr>
          <p:spPr>
            <a:xfrm>
              <a:off x="1221594" y="491700"/>
              <a:ext cx="261152" cy="1581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280"/>
                </a:spcAft>
                <a:buNone/>
              </a:pPr>
              <a:r>
                <a:t/>
              </a:r>
              <a:endParaRPr b="0" baseline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1703041" y="375977"/>
              <a:ext cx="1058617" cy="584376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 txBox="1"/>
            <p:nvPr/>
          </p:nvSpPr>
          <p:spPr>
            <a:xfrm>
              <a:off x="1703041" y="375977"/>
              <a:ext cx="1058617" cy="3895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71100" rIns="71100" tIns="71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350"/>
                </a:spcAft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Home Screen</a:t>
              </a:r>
            </a:p>
          </p:txBody>
        </p:sp>
        <p:sp>
          <p:nvSpPr>
            <p:cNvPr id="180" name="Shape 180"/>
            <p:cNvSpPr/>
            <p:nvPr/>
          </p:nvSpPr>
          <p:spPr>
            <a:xfrm>
              <a:off x="1919866" y="765562"/>
              <a:ext cx="1058617" cy="129093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599BD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 txBox="1"/>
            <p:nvPr/>
          </p:nvSpPr>
          <p:spPr>
            <a:xfrm>
              <a:off x="1950873" y="796568"/>
              <a:ext cx="996604" cy="12289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1100" lIns="71100" rIns="71100" tIns="71100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Create New Case</a:t>
              </a: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Existing Case</a:t>
              </a: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Search</a:t>
              </a: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Settings </a:t>
              </a: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15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Logout</a:t>
              </a:r>
            </a:p>
          </p:txBody>
        </p:sp>
        <p:sp>
          <p:nvSpPr>
            <p:cNvPr id="182" name="Shape 182"/>
            <p:cNvSpPr/>
            <p:nvPr/>
          </p:nvSpPr>
          <p:spPr>
            <a:xfrm>
              <a:off x="2922141" y="438987"/>
              <a:ext cx="340222" cy="26356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3CAE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 txBox="1"/>
            <p:nvPr/>
          </p:nvSpPr>
          <p:spPr>
            <a:xfrm>
              <a:off x="2922141" y="491700"/>
              <a:ext cx="261152" cy="1581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280"/>
                </a:spcAft>
                <a:buNone/>
              </a:pPr>
              <a:r>
                <a:t/>
              </a:r>
              <a:endParaRPr b="0" baseline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3403589" y="375977"/>
              <a:ext cx="1058617" cy="584376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 txBox="1"/>
            <p:nvPr/>
          </p:nvSpPr>
          <p:spPr>
            <a:xfrm>
              <a:off x="3403589" y="375977"/>
              <a:ext cx="1058617" cy="3895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71100" rIns="71100" tIns="71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350"/>
                </a:spcAft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New Case</a:t>
              </a:r>
            </a:p>
          </p:txBody>
        </p:sp>
        <p:sp>
          <p:nvSpPr>
            <p:cNvPr id="186" name="Shape 186"/>
            <p:cNvSpPr/>
            <p:nvPr/>
          </p:nvSpPr>
          <p:spPr>
            <a:xfrm>
              <a:off x="3620414" y="765562"/>
              <a:ext cx="1058617" cy="129093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599BD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 txBox="1"/>
            <p:nvPr/>
          </p:nvSpPr>
          <p:spPr>
            <a:xfrm>
              <a:off x="3651419" y="796568"/>
              <a:ext cx="996604" cy="12289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1100" lIns="71100" rIns="71100" tIns="71100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Generate Case ID Number</a:t>
              </a: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Case Name</a:t>
              </a: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15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Geo Tagged Location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4622689" y="438987"/>
              <a:ext cx="340222" cy="26356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3CAE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 txBox="1"/>
            <p:nvPr/>
          </p:nvSpPr>
          <p:spPr>
            <a:xfrm>
              <a:off x="4622689" y="491700"/>
              <a:ext cx="261152" cy="1581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280"/>
                </a:spcAft>
                <a:buNone/>
              </a:pPr>
              <a:r>
                <a:t/>
              </a:r>
              <a:endParaRPr b="0" baseline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5104135" y="375977"/>
              <a:ext cx="1058617" cy="584376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 txBox="1"/>
            <p:nvPr/>
          </p:nvSpPr>
          <p:spPr>
            <a:xfrm>
              <a:off x="5104135" y="375977"/>
              <a:ext cx="1058617" cy="3895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71100" rIns="71100" tIns="71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350"/>
                </a:spcAft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Details of Case</a:t>
              </a:r>
            </a:p>
          </p:txBody>
        </p:sp>
        <p:sp>
          <p:nvSpPr>
            <p:cNvPr id="192" name="Shape 192"/>
            <p:cNvSpPr/>
            <p:nvPr/>
          </p:nvSpPr>
          <p:spPr>
            <a:xfrm>
              <a:off x="5320962" y="765562"/>
              <a:ext cx="1058617" cy="129093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599BD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 txBox="1"/>
            <p:nvPr/>
          </p:nvSpPr>
          <p:spPr>
            <a:xfrm>
              <a:off x="5351967" y="796568"/>
              <a:ext cx="996604" cy="12289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1100" lIns="71100" rIns="71100" tIns="71100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Generate Case ID Number</a:t>
              </a: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Case Name</a:t>
              </a: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15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Geo Tagged Location</a:t>
              </a:r>
            </a:p>
          </p:txBody>
        </p:sp>
        <p:sp>
          <p:nvSpPr>
            <p:cNvPr id="194" name="Shape 194"/>
            <p:cNvSpPr/>
            <p:nvPr/>
          </p:nvSpPr>
          <p:spPr>
            <a:xfrm>
              <a:off x="6323235" y="438987"/>
              <a:ext cx="340222" cy="26356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3CAE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 txBox="1"/>
            <p:nvPr/>
          </p:nvSpPr>
          <p:spPr>
            <a:xfrm>
              <a:off x="6323235" y="491700"/>
              <a:ext cx="261152" cy="1581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280"/>
                </a:spcAft>
                <a:buNone/>
              </a:pPr>
              <a:r>
                <a:t/>
              </a:r>
              <a:endParaRPr b="0" baseline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6804684" y="375977"/>
              <a:ext cx="1058617" cy="584376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 txBox="1"/>
            <p:nvPr/>
          </p:nvSpPr>
          <p:spPr>
            <a:xfrm>
              <a:off x="6804684" y="375977"/>
              <a:ext cx="1058617" cy="3895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71100" rIns="71100" tIns="71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350"/>
                </a:spcAft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Generate Case ID Number</a:t>
              </a:r>
            </a:p>
          </p:txBody>
        </p:sp>
        <p:sp>
          <p:nvSpPr>
            <p:cNvPr id="198" name="Shape 198"/>
            <p:cNvSpPr/>
            <p:nvPr/>
          </p:nvSpPr>
          <p:spPr>
            <a:xfrm>
              <a:off x="7021509" y="765562"/>
              <a:ext cx="1058617" cy="129093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599BD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 txBox="1"/>
            <p:nvPr/>
          </p:nvSpPr>
          <p:spPr>
            <a:xfrm>
              <a:off x="7052514" y="796568"/>
              <a:ext cx="996604" cy="12289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1100" lIns="71100" rIns="71100" tIns="71100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Case Name</a:t>
              </a: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15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Geo Tagged Location</a:t>
              </a:r>
            </a:p>
          </p:txBody>
        </p:sp>
        <p:sp>
          <p:nvSpPr>
            <p:cNvPr id="200" name="Shape 200"/>
            <p:cNvSpPr/>
            <p:nvPr/>
          </p:nvSpPr>
          <p:spPr>
            <a:xfrm>
              <a:off x="8023784" y="438987"/>
              <a:ext cx="340222" cy="26356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3CAE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 txBox="1"/>
            <p:nvPr/>
          </p:nvSpPr>
          <p:spPr>
            <a:xfrm>
              <a:off x="8023784" y="491700"/>
              <a:ext cx="261152" cy="1581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280"/>
                </a:spcAft>
                <a:buNone/>
              </a:pPr>
              <a:r>
                <a:t/>
              </a:r>
              <a:endParaRPr b="0" baseline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8505231" y="375977"/>
              <a:ext cx="1058617" cy="584376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 txBox="1"/>
            <p:nvPr/>
          </p:nvSpPr>
          <p:spPr>
            <a:xfrm>
              <a:off x="8505231" y="375977"/>
              <a:ext cx="1058617" cy="3895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71100" rIns="71100" tIns="71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350"/>
                </a:spcAft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Details of Case: </a:t>
              </a:r>
            </a:p>
          </p:txBody>
        </p:sp>
        <p:sp>
          <p:nvSpPr>
            <p:cNvPr id="204" name="Shape 204"/>
            <p:cNvSpPr/>
            <p:nvPr/>
          </p:nvSpPr>
          <p:spPr>
            <a:xfrm>
              <a:off x="8722057" y="765562"/>
              <a:ext cx="1058617" cy="129093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599BD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 txBox="1"/>
            <p:nvPr/>
          </p:nvSpPr>
          <p:spPr>
            <a:xfrm>
              <a:off x="8753063" y="796568"/>
              <a:ext cx="996604" cy="12289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1100" lIns="71100" rIns="71100" tIns="71100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Statements</a:t>
              </a: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Exhibit</a:t>
              </a: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Persons</a:t>
              </a: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15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IO Logsheet</a:t>
              </a:r>
            </a:p>
          </p:txBody>
        </p:sp>
      </p:grpSp>
      <p:grpSp>
        <p:nvGrpSpPr>
          <p:cNvPr id="206" name="Shape 206"/>
          <p:cNvGrpSpPr/>
          <p:nvPr/>
        </p:nvGrpSpPr>
        <p:grpSpPr>
          <a:xfrm>
            <a:off x="1861936" y="3983119"/>
            <a:ext cx="9780584" cy="2363717"/>
            <a:chOff x="1292" y="12520"/>
            <a:chExt cx="9780584" cy="2363717"/>
          </a:xfrm>
        </p:grpSpPr>
        <p:sp>
          <p:nvSpPr>
            <p:cNvPr id="207" name="Shape 207"/>
            <p:cNvSpPr/>
            <p:nvPr/>
          </p:nvSpPr>
          <p:spPr>
            <a:xfrm>
              <a:off x="1292" y="56235"/>
              <a:ext cx="1623609" cy="475199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 txBox="1"/>
            <p:nvPr/>
          </p:nvSpPr>
          <p:spPr>
            <a:xfrm>
              <a:off x="1292" y="56235"/>
              <a:ext cx="1623609" cy="316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900" lIns="78225" rIns="78225" tIns="78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385"/>
                </a:spcAft>
                <a:buSzPct val="25000"/>
                <a:buNone/>
              </a:pPr>
              <a:r>
                <a:rPr b="0" baseline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Details: Statements</a:t>
              </a:r>
            </a:p>
          </p:txBody>
        </p:sp>
        <p:sp>
          <p:nvSpPr>
            <p:cNvPr id="209" name="Shape 209"/>
            <p:cNvSpPr/>
            <p:nvPr/>
          </p:nvSpPr>
          <p:spPr>
            <a:xfrm>
              <a:off x="333837" y="373036"/>
              <a:ext cx="1623609" cy="200320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599BD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 txBox="1"/>
            <p:nvPr/>
          </p:nvSpPr>
          <p:spPr>
            <a:xfrm>
              <a:off x="381391" y="420589"/>
              <a:ext cx="1528500" cy="19080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8225" lIns="78225" rIns="78225" tIns="78225">
              <a:noAutofit/>
            </a:bodyPr>
            <a:lstStyle/>
            <a:p>
              <a:pPr indent="1270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baseline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baseline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Case Name</a:t>
              </a: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baseline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Case ID</a:t>
              </a: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baseline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Notes:</a:t>
              </a: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165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baseline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Next Action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1871033" y="12520"/>
              <a:ext cx="521801" cy="40423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3CAE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 txBox="1"/>
            <p:nvPr/>
          </p:nvSpPr>
          <p:spPr>
            <a:xfrm>
              <a:off x="1871033" y="93366"/>
              <a:ext cx="400533" cy="2425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315"/>
                </a:spcAft>
                <a:buNone/>
              </a:pPr>
              <a:r>
                <a:t/>
              </a:r>
              <a:endParaRPr b="0" baseline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2609433" y="56235"/>
              <a:ext cx="1623609" cy="475199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2609433" y="56235"/>
              <a:ext cx="1623609" cy="316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900" lIns="78225" rIns="78225" tIns="78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385"/>
                </a:spcAft>
                <a:buSzPct val="25000"/>
                <a:buNone/>
              </a:pPr>
              <a:r>
                <a:rPr b="0" baseline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Details : Exhibit</a:t>
              </a:r>
            </a:p>
          </p:txBody>
        </p:sp>
        <p:sp>
          <p:nvSpPr>
            <p:cNvPr id="215" name="Shape 215"/>
            <p:cNvSpPr/>
            <p:nvPr/>
          </p:nvSpPr>
          <p:spPr>
            <a:xfrm>
              <a:off x="2941981" y="373036"/>
              <a:ext cx="1623609" cy="200320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599BD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 txBox="1"/>
            <p:nvPr/>
          </p:nvSpPr>
          <p:spPr>
            <a:xfrm>
              <a:off x="2989534" y="420589"/>
              <a:ext cx="1528500" cy="19080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8225" lIns="78225" rIns="78225" tIns="78225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baseline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Name of Exhibit</a:t>
              </a: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baseline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Quantity</a:t>
              </a: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baseline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Location of exhibit</a:t>
              </a: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baseline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Notes: Free-hand text</a:t>
              </a: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165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baseline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Attachment as picture of exhibit</a:t>
              </a:r>
            </a:p>
          </p:txBody>
        </p:sp>
        <p:sp>
          <p:nvSpPr>
            <p:cNvPr id="217" name="Shape 217"/>
            <p:cNvSpPr/>
            <p:nvPr/>
          </p:nvSpPr>
          <p:spPr>
            <a:xfrm>
              <a:off x="4479176" y="12520"/>
              <a:ext cx="521801" cy="40423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3CAE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 txBox="1"/>
            <p:nvPr/>
          </p:nvSpPr>
          <p:spPr>
            <a:xfrm>
              <a:off x="4479176" y="93366"/>
              <a:ext cx="400533" cy="2425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315"/>
                </a:spcAft>
                <a:buNone/>
              </a:pPr>
              <a:r>
                <a:t/>
              </a:r>
              <a:endParaRPr b="0" baseline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5217576" y="56235"/>
              <a:ext cx="1623609" cy="475199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 txBox="1"/>
            <p:nvPr/>
          </p:nvSpPr>
          <p:spPr>
            <a:xfrm>
              <a:off x="5217576" y="56235"/>
              <a:ext cx="1623609" cy="316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900" lIns="78225" rIns="78225" tIns="78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385"/>
                </a:spcAft>
                <a:buSzPct val="25000"/>
                <a:buNone/>
              </a:pPr>
              <a:r>
                <a:rPr b="0" baseline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Details:  Persons</a:t>
              </a:r>
            </a:p>
          </p:txBody>
        </p:sp>
        <p:sp>
          <p:nvSpPr>
            <p:cNvPr id="221" name="Shape 221"/>
            <p:cNvSpPr/>
            <p:nvPr/>
          </p:nvSpPr>
          <p:spPr>
            <a:xfrm>
              <a:off x="5550123" y="373036"/>
              <a:ext cx="1623609" cy="200320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599BD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 txBox="1"/>
            <p:nvPr/>
          </p:nvSpPr>
          <p:spPr>
            <a:xfrm>
              <a:off x="5597678" y="420589"/>
              <a:ext cx="1528500" cy="19080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8225" lIns="78225" rIns="78225" tIns="78225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baseline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First Name</a:t>
              </a: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baseline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Last Name</a:t>
              </a: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baseline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Gender:</a:t>
              </a: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baseline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Race:</a:t>
              </a: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baseline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NRIC/Passport Number:  enable OCR, </a:t>
              </a: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baseline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NRIC/Passport Address:</a:t>
              </a: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baseline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Person Type/Source:</a:t>
              </a: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165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baseline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Notes</a:t>
              </a:r>
            </a:p>
          </p:txBody>
        </p:sp>
        <p:sp>
          <p:nvSpPr>
            <p:cNvPr id="223" name="Shape 223"/>
            <p:cNvSpPr/>
            <p:nvPr/>
          </p:nvSpPr>
          <p:spPr>
            <a:xfrm>
              <a:off x="7087320" y="12520"/>
              <a:ext cx="521801" cy="40423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3CAE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 txBox="1"/>
            <p:nvPr/>
          </p:nvSpPr>
          <p:spPr>
            <a:xfrm>
              <a:off x="7087320" y="93366"/>
              <a:ext cx="400533" cy="2425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315"/>
                </a:spcAft>
                <a:buNone/>
              </a:pPr>
              <a:r>
                <a:t/>
              </a:r>
              <a:endParaRPr b="0" baseline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7825720" y="56235"/>
              <a:ext cx="1623609" cy="475199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 txBox="1"/>
            <p:nvPr/>
          </p:nvSpPr>
          <p:spPr>
            <a:xfrm>
              <a:off x="7825720" y="56235"/>
              <a:ext cx="1623609" cy="316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900" lIns="78225" rIns="78225" tIns="78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385"/>
                </a:spcAft>
                <a:buSzPct val="25000"/>
                <a:buNone/>
              </a:pPr>
              <a:r>
                <a:rPr b="0" baseline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Details: IO Logsheet</a:t>
              </a:r>
            </a:p>
          </p:txBody>
        </p:sp>
        <p:sp>
          <p:nvSpPr>
            <p:cNvPr id="227" name="Shape 227"/>
            <p:cNvSpPr/>
            <p:nvPr/>
          </p:nvSpPr>
          <p:spPr>
            <a:xfrm>
              <a:off x="8158267" y="373036"/>
              <a:ext cx="1623609" cy="200320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599BD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 txBox="1"/>
            <p:nvPr/>
          </p:nvSpPr>
          <p:spPr>
            <a:xfrm>
              <a:off x="8205821" y="420589"/>
              <a:ext cx="1528500" cy="19080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8225" lIns="78225" rIns="78225" tIns="78225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baseline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Case Name </a:t>
              </a: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baseline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Case Number</a:t>
              </a: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baseline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Date of Logsheet Created/Modify</a:t>
              </a: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baseline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Start Time of Logsheet</a:t>
              </a: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165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baseline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Notes</a:t>
              </a:r>
            </a:p>
          </p:txBody>
        </p:sp>
      </p:grpSp>
      <p:pic>
        <p:nvPicPr>
          <p:cNvPr id="229" name="Shape 2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949" y="1994681"/>
            <a:ext cx="1084428" cy="1084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358" y="4885898"/>
            <a:ext cx="1139019" cy="1139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838200" y="365125"/>
            <a:ext cx="33516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1: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838200" y="1368425"/>
            <a:ext cx="4743600" cy="4351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651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 of the ICA</a:t>
            </a:r>
          </a:p>
          <a:p>
            <a:pPr indent="-1651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Supported Platform: IOS and Android</a:t>
            </a:r>
          </a:p>
          <a:p>
            <a:pPr indent="-1651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username and password</a:t>
            </a:r>
          </a:p>
          <a:p>
            <a:pPr indent="-1651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Suggested Database system for case database</a:t>
            </a:r>
          </a:p>
          <a:p>
            <a:pPr indent="-1651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Number Creation System</a:t>
            </a: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6176764" y="353748"/>
            <a:ext cx="33516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2: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5699076" y="1368425"/>
            <a:ext cx="5300999" cy="4351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8435" lvl="0" marL="228600" marR="0" rtl="0" algn="l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in Windows 8 Mobile platform</a:t>
            </a:r>
          </a:p>
          <a:p>
            <a:pPr indent="-178435" lvl="0" marL="228600" marR="0" rtl="0" algn="l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Finger-print system for Officer to login in; and for recording 10 fingers of suspect. Able to capture the finger print </a:t>
            </a:r>
          </a:p>
          <a:p>
            <a:pPr indent="-178435" lvl="0" marL="228600" marR="0" rtl="0" algn="l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to OCR the NRIC and Passport and load into case system, under person</a:t>
            </a:r>
          </a:p>
          <a:p>
            <a:pPr indent="-178435" lvl="0" marL="228600" marR="0" rtl="0" algn="l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IRIS </a:t>
            </a:r>
          </a:p>
          <a:p>
            <a:pPr indent="-178435" lvl="0" marL="228600" marR="0" rtl="0" algn="l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Speech to text conversion</a:t>
            </a:r>
          </a:p>
          <a:p>
            <a:pPr indent="-178435" lvl="0" marL="228600" marR="0" rtl="0" algn="l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to Prisma Khas’s MS SQL Database for link analysis</a:t>
            </a: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Investigation Case Management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 mobile cross platform  </a:t>
            </a: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ready “Investigation Case Management (ICM)” Solution.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Available on</a:t>
            </a: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Android/</a:t>
            </a:r>
            <a:r>
              <a:rPr lang="en-US"/>
              <a:t>i</a:t>
            </a: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OS/Windows platform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Ease for on field work, where the Officers keys in the related information on</a:t>
            </a:r>
            <a:r>
              <a:rPr lang="en-US"/>
              <a:t>-</a:t>
            </a: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site and the data </a:t>
            </a:r>
            <a:r>
              <a:rPr lang="en-US"/>
              <a:t>will be</a:t>
            </a: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up uploaded into their system (live or </a:t>
            </a:r>
            <a:r>
              <a:rPr lang="en-US"/>
              <a:t>upon returning to </a:t>
            </a: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station).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 selected info such as statements on-site using </a:t>
            </a:r>
            <a:r>
              <a:rPr lang="en-US"/>
              <a:t>a 3G mobile</a:t>
            </a: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to search selected records in ICM.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to generate related info for reporting purposes.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838200" y="0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Modules: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838199" y="1029075"/>
            <a:ext cx="10748700" cy="5281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06375" lvl="0" marL="228600" marR="0" rtl="0" algn="l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-Login Page: with Username/Password. First time login, system prompts for fingerprint (optional). Subsequent login dual authentication. </a:t>
            </a:r>
            <a:r>
              <a:rPr baseline="0" i="0" lang="en-US" sz="1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[Please check </a:t>
            </a:r>
            <a:r>
              <a:rPr baseline="0" i="0" lang="en-US" sz="1400" u="sng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https://itunes.apple.com/in/app/mobileone/id431317515?mt=8</a:t>
            </a:r>
            <a:r>
              <a:rPr baseline="0" i="0" lang="en-US" sz="1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[[ONLY for </a:t>
            </a:r>
            <a:r>
              <a:rPr lang="en-US" sz="1400">
                <a:solidFill>
                  <a:srgbClr val="CC0000"/>
                </a:solidFill>
              </a:rPr>
              <a:t>iOS</a:t>
            </a:r>
            <a:r>
              <a:rPr baseline="0" i="0" lang="en-US" sz="1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]]]</a:t>
            </a:r>
          </a:p>
          <a:p>
            <a:pPr indent="-206375" lvl="0" marL="228600" marR="0" rtl="0" algn="l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-Home Screen: have these icons: New Cases Registration, Existing cases</a:t>
            </a:r>
            <a:r>
              <a:rPr lang="en-US" sz="1400"/>
              <a:t> +</a:t>
            </a:r>
            <a:r>
              <a:rPr b="0" baseline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Search, Log out</a:t>
            </a:r>
          </a:p>
          <a:p>
            <a:pPr indent="-206375" lvl="0" marL="228600" marR="0" rtl="0" algn="l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-New Case: 1.Case Number is auto generated and can be changed. 2.Date and time auto populated cannot be changed. 3.Location auto captured and geotagged [cannot be changed].</a:t>
            </a:r>
          </a:p>
          <a:p>
            <a:pPr indent="-206375" lvl="0" marL="228600" marR="0" rtl="0" algn="l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-Select Case: 1.The selected case shows the Case Information. 2.Exhibits, Persons, Statements and Logsheet can be accessed</a:t>
            </a:r>
          </a:p>
          <a:p>
            <a:pPr indent="-206375" lvl="0" marL="228600" marR="0" rtl="0" algn="l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-Exhibits and ‘Add Exhibit’: 1.Multiple exhibits can be added to the same case. 2.Drop down selections available for Types and locations. Capture Video and Capture Image option is made available.</a:t>
            </a:r>
          </a:p>
          <a:p>
            <a:pPr indent="-206375" lvl="0" marL="228600" marR="0" rtl="0" algn="l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-Case: info can be added such as name, type (suspect, witness, victim, informant, etc), NRIC/Passport, Age, Gender, Address, Contact Number, Notes. Investiga</a:t>
            </a:r>
            <a:r>
              <a:rPr lang="en-US" sz="1400"/>
              <a:t>tive Office (IO) will be able to input a photo of the </a:t>
            </a:r>
            <a:r>
              <a:rPr b="0" baseline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 using </a:t>
            </a:r>
            <a:r>
              <a:rPr lang="en-US" sz="1400"/>
              <a:t>mobile</a:t>
            </a:r>
            <a:r>
              <a:rPr b="0" baseline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's camera and </a:t>
            </a:r>
            <a:r>
              <a:rPr lang="en-US" sz="1400"/>
              <a:t>upload</a:t>
            </a:r>
            <a:r>
              <a:rPr b="0" baseline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the system;</a:t>
            </a:r>
            <a:r>
              <a:rPr b="0" baseline="0" i="0" lang="en-US" sz="1400" u="none" cap="none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well as OCR (for NRIC). </a:t>
            </a:r>
          </a:p>
          <a:p>
            <a:pPr indent="-206375" lvl="0" marL="228600" marR="0" rtl="0" algn="l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-Record </a:t>
            </a:r>
            <a:r>
              <a:rPr lang="en-US" sz="1400"/>
              <a:t>audio statement file from person to be uploaded into the system;</a:t>
            </a:r>
            <a:r>
              <a:rPr b="0" baseline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Voiceprint can be captured. Can be played back and retaken if required. </a:t>
            </a:r>
          </a:p>
          <a:p>
            <a:pPr indent="-206375" lvl="0" marL="228600" marR="0" rtl="0" algn="l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-Audit Log Trail: for each activity done by the user, it </a:t>
            </a:r>
            <a:r>
              <a:rPr lang="en-US" sz="1400"/>
              <a:t>must</a:t>
            </a:r>
            <a:r>
              <a:rPr b="0" baseline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 automatically audited/logged (eg. Add new case by XXX). Time and location will be automatically tagged to each log-entry.</a:t>
            </a:r>
          </a:p>
          <a:p>
            <a:pPr indent="-206375" lvl="0" marL="228600" marR="0" rtl="0" algn="l">
              <a:lnSpc>
                <a:spcPct val="70000"/>
              </a:lnSpc>
              <a:spcBef>
                <a:spcPts val="1000"/>
              </a:spcBef>
              <a:buClr>
                <a:srgbClr val="0000FF"/>
              </a:buClr>
              <a:buSzPct val="100000"/>
              <a:buFont typeface="Arial"/>
              <a:buChar char="•"/>
            </a:pPr>
            <a:r>
              <a:rPr b="0" baseline="0" i="0" lang="en-US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-Selected commands can be activated via ‘Voice Commands’ [Good to have but not essential </a:t>
            </a:r>
            <a:r>
              <a:rPr lang="en-US" sz="1400">
                <a:solidFill>
                  <a:srgbClr val="0000FF"/>
                </a:solidFill>
              </a:rPr>
              <a:t>for now.</a:t>
            </a:r>
            <a:r>
              <a:rPr b="0" baseline="0" i="0" lang="en-US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indent="-206375" lvl="0" marL="228600" marR="0" rtl="0" algn="l">
              <a:lnSpc>
                <a:spcPct val="70000"/>
              </a:lnSpc>
              <a:spcBef>
                <a:spcPts val="1000"/>
              </a:spcBef>
              <a:buClr>
                <a:srgbClr val="0000FF"/>
              </a:buClr>
              <a:buSzPct val="100000"/>
              <a:buFont typeface="Arial"/>
              <a:buChar char="•"/>
            </a:pPr>
            <a:r>
              <a:rPr b="0" baseline="0" i="0" lang="en-US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- Optional: Biometric Fingerprint system. To Capture whole 10 fingers of the person.  [Good t</a:t>
            </a:r>
            <a:r>
              <a:rPr lang="en-US" sz="1400">
                <a:solidFill>
                  <a:srgbClr val="0000FF"/>
                </a:solidFill>
              </a:rPr>
              <a:t>o have but not essential for now.</a:t>
            </a:r>
            <a:r>
              <a:rPr b="0" baseline="0" i="0" lang="en-US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indent="-206375" lvl="0" marL="228600" marR="0" rtl="0" algn="l">
              <a:lnSpc>
                <a:spcPct val="70000"/>
              </a:lnSpc>
              <a:spcBef>
                <a:spcPts val="1000"/>
              </a:spcBef>
              <a:buClr>
                <a:srgbClr val="0000FF"/>
              </a:buClr>
              <a:buSzPct val="100000"/>
              <a:buFont typeface="Arial"/>
              <a:buChar char="•"/>
            </a:pPr>
            <a:r>
              <a:rPr b="0" baseline="0" i="0" lang="en-US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- Optional: IRIS of both right and left eyes can be captured for the person. Auto-zoom, auto-focus and auto-capture (clickfree). [Good to have but not essen</a:t>
            </a:r>
            <a:r>
              <a:rPr lang="en-US" sz="1400">
                <a:solidFill>
                  <a:srgbClr val="0000FF"/>
                </a:solidFill>
              </a:rPr>
              <a:t>tial for now.</a:t>
            </a:r>
            <a:r>
              <a:rPr b="0" baseline="0" i="0" lang="en-US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] 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838200" y="221250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Flow: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838200" y="1253325"/>
            <a:ext cx="10515599" cy="4351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8435" lvl="0" marL="228600" marR="0" rtl="0" algn="l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Activated by Officer on site OR admin send a case for Officer to follow up (not on scene yet)</a:t>
            </a:r>
          </a:p>
          <a:p>
            <a:pPr indent="-178435" lvl="0" marL="228600" marR="0" rtl="0" algn="l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Officer is at scene, he/she will need to do these:</a:t>
            </a:r>
          </a:p>
          <a:p>
            <a:pPr lvl="1" marR="0" rtl="0" algn="l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new/follow up case with unique case number.</a:t>
            </a:r>
          </a:p>
          <a:p>
            <a:pPr lvl="1" marR="0" rtl="0" algn="l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Geo-tagged: All cases are tagged with geo-location info.</a:t>
            </a:r>
          </a:p>
          <a:p>
            <a:pPr indent="-178435" lvl="0" marL="228600" marR="0" rtl="0" algn="l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"/>
              <a:buChar char="•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Officer can record statement. Officer can take statement using free hand writing or blue-tooth keyboard.</a:t>
            </a:r>
          </a:p>
          <a:p>
            <a:pPr indent="-178435" lvl="0" marL="228600" marR="0" rtl="0" algn="l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"/>
              <a:buChar char="•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</a:t>
            </a:r>
            <a:r>
              <a:rPr lang="en-US" sz="1800"/>
              <a:t>make</a:t>
            </a: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audio recording and video recording if needed. The Witness/Suspect/Complainant can sign off once their statement is complete - </a:t>
            </a:r>
            <a:r>
              <a:rPr lang="en-US" sz="1800"/>
              <a:t>signature capture and uploaded with statement data</a:t>
            </a: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indent="-178435" lvl="0" marL="228600" marR="0" rtl="0" algn="l">
              <a:lnSpc>
                <a:spcPct val="70000"/>
              </a:lnSpc>
              <a:spcBef>
                <a:spcPts val="1000"/>
              </a:spcBef>
              <a:buClr>
                <a:srgbClr val="0000FF"/>
              </a:buClr>
              <a:buSzPct val="100000"/>
              <a:buFont typeface="Noto Sans Symbol"/>
              <a:buChar char="•"/>
            </a:pPr>
            <a:r>
              <a:rPr b="0" baseline="0" i="0" lang="en-US" sz="1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Biometric fingerprint module to identify record and identify subject. [Ph</a:t>
            </a:r>
            <a:r>
              <a:rPr lang="en-US" sz="1800">
                <a:solidFill>
                  <a:srgbClr val="0000FF"/>
                </a:solidFill>
              </a:rPr>
              <a:t>ase 2</a:t>
            </a:r>
            <a:r>
              <a:rPr b="0" baseline="0" i="0" lang="en-US" sz="1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indent="-178435" lvl="0" marL="228600" marR="0" rtl="0" algn="l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"/>
              <a:buChar char="•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statement is completed, the Officer can sign off.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Uploading: </a:t>
            </a:r>
          </a:p>
        </p:txBody>
      </p:sp>
      <p:grpSp>
        <p:nvGrpSpPr>
          <p:cNvPr id="105" name="Shape 105"/>
          <p:cNvGrpSpPr/>
          <p:nvPr/>
        </p:nvGrpSpPr>
        <p:grpSpPr>
          <a:xfrm>
            <a:off x="840253" y="2687357"/>
            <a:ext cx="10511492" cy="2627873"/>
            <a:chOff x="2053" y="861732"/>
            <a:chExt cx="10511492" cy="2627873"/>
          </a:xfrm>
        </p:grpSpPr>
        <p:sp>
          <p:nvSpPr>
            <p:cNvPr id="106" name="Shape 106"/>
            <p:cNvSpPr/>
            <p:nvPr/>
          </p:nvSpPr>
          <p:spPr>
            <a:xfrm>
              <a:off x="2053" y="861732"/>
              <a:ext cx="4379788" cy="2627873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 txBox="1"/>
            <p:nvPr/>
          </p:nvSpPr>
          <p:spPr>
            <a:xfrm>
              <a:off x="79021" y="938700"/>
              <a:ext cx="4225852" cy="24739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840"/>
                </a:spcAft>
                <a:buSzPct val="25000"/>
                <a:buNone/>
              </a:pPr>
              <a:r>
                <a:rPr b="0" baseline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Officer arrive on site to take statement; or system uploaded info for Officer to go to scene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4819821" y="1632575"/>
              <a:ext cx="928514" cy="108618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3CAE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 txBox="1"/>
            <p:nvPr/>
          </p:nvSpPr>
          <p:spPr>
            <a:xfrm>
              <a:off x="4819821" y="1849811"/>
              <a:ext cx="649960" cy="651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65"/>
                </a:spcAft>
                <a:buNone/>
              </a:pPr>
              <a:r>
                <a:t/>
              </a:r>
              <a:endParaRPr b="0" baseline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6133757" y="861732"/>
              <a:ext cx="4379788" cy="2627873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 txBox="1"/>
            <p:nvPr/>
          </p:nvSpPr>
          <p:spPr>
            <a:xfrm>
              <a:off x="6210725" y="938700"/>
              <a:ext cx="4225852" cy="24739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840"/>
                </a:spcAft>
                <a:buSzPct val="25000"/>
                <a:buNone/>
              </a:pPr>
              <a:r>
                <a:rPr b="0" baseline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Once work is done, Officer can sign off. Officer is able to send the data directly using cellphone’s data plan or choose option to upload the data once he/she is back in station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In Details: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Page for the ICA: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Username/Password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first time login, system prompts for fingerprint </a:t>
            </a:r>
            <a:r>
              <a:rPr b="0" baseline="0" i="0" lang="en-US" sz="2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(Phase 2)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Subsequent login dual authentication(username and password)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page will have the logo of the organization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will show status either Connected or Disconnected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to </a:t>
            </a:r>
            <a:r>
              <a:rPr lang="en-US"/>
              <a:t>input</a:t>
            </a: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statements</a:t>
            </a:r>
            <a:r>
              <a:rPr lang="en-US"/>
              <a:t> [</a:t>
            </a: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disconnected</a:t>
            </a:r>
            <a:r>
              <a:rPr lang="en-US"/>
              <a:t>], </a:t>
            </a: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will be saved into phone memory, </a:t>
            </a:r>
            <a:r>
              <a:rPr lang="en-US"/>
              <a:t>and</a:t>
            </a: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 uploaded at </a:t>
            </a:r>
            <a:r>
              <a:rPr lang="en-US"/>
              <a:t>once device is connected again</a:t>
            </a: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baseline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Page: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Contains </a:t>
            </a: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icons:</a:t>
            </a:r>
          </a:p>
          <a:p>
            <a:pPr lvl="1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New Case</a:t>
            </a:r>
          </a:p>
          <a:p>
            <a:pPr lvl="1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Existing Case</a:t>
            </a:r>
          </a:p>
          <a:p>
            <a:pPr lvl="2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</a:p>
          <a:p>
            <a:pPr lvl="1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Settings</a:t>
            </a:r>
          </a:p>
          <a:p>
            <a:pPr lvl="1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Case Icon: 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Contains</a:t>
            </a: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these:</a:t>
            </a:r>
          </a:p>
          <a:p>
            <a:pPr lvl="1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ID - Auto generated </a:t>
            </a:r>
          </a:p>
          <a:p>
            <a:pPr lvl="1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Name</a:t>
            </a:r>
          </a:p>
          <a:p>
            <a:pPr lvl="1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of Creation of Case - Auto Generated and input</a:t>
            </a:r>
          </a:p>
          <a:p>
            <a:pPr lvl="1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of creation of case - Auto Generated and input</a:t>
            </a:r>
          </a:p>
          <a:p>
            <a:pPr lvl="1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auto</a:t>
            </a:r>
            <a:r>
              <a:rPr lang="en-US" sz="2800"/>
              <a:t>-</a:t>
            </a: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captured and geotagged</a:t>
            </a: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Noto Sans Symbol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Case: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Contains</a:t>
            </a: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these icons:</a:t>
            </a:r>
          </a:p>
          <a:p>
            <a:pPr lvl="1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Statements</a:t>
            </a:r>
          </a:p>
          <a:p>
            <a:pPr lvl="1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Exhibit</a:t>
            </a:r>
          </a:p>
          <a:p>
            <a:pPr lvl="1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Persons</a:t>
            </a:r>
          </a:p>
          <a:p>
            <a:pPr lvl="1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 Logsheet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