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5" d="100"/>
          <a:sy n="75" d="100"/>
        </p:scale>
        <p:origin x="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7DC4-7083-4047-9AF2-B4D55AC05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59D30B-E59C-435D-AED7-1E85D6AF1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3282A0-E71E-4106-A393-013B6FEE8EC3}"/>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EFB9AFB1-1A95-4133-AA84-3DF3E0DF8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014F0-47D6-4418-AB17-6456B9D57037}"/>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112172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D50B-F148-4D1F-B4C2-91C6EB503B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824BB-7716-49CD-AF04-46B930C10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BF2DB-E5E2-46F0-832E-C0E5BE85E222}"/>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2E84958A-A3EA-4CA4-A0F9-CCBEFE3B7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FDB1-5B1E-45B8-850A-373DDA1AA07D}"/>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70417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8EC0C-B05C-494D-B4E6-DA510554A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03148-2C85-42FE-8A97-B5ECF1B02B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B4349-B637-4228-A65B-4095480090D3}"/>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73999ED1-F6D5-4864-9625-7DFA90A9B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A381E-9824-4840-A20D-5AF151C6FEF1}"/>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400936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A811-164C-48BD-9CA8-AC9162E00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5A64D-7A53-4F8F-A300-5895DAF32C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85CF1-B61D-49B5-B101-41A8A6BED25E}"/>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B5BE7478-58A5-43CE-9376-ABBC7324C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7C4AE-C6EB-4A74-9DE6-1A4849924167}"/>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145782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A042-E017-4528-B167-9E6AD061F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F0EF33-C126-4159-A09D-B7BAE426D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1B39D1-3379-4CF4-8A34-71FCB8174359}"/>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84D3BF8B-8634-455A-A2E6-2C00687F9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CC3E0-462F-4EEA-95BF-95A1A1D8498D}"/>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311166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C782-CAB4-45FA-A689-9CDA62151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9F581-51A0-4270-BD61-504568B25F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275BC7-E035-499C-BF00-1724CF7B90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4C94-5CF0-41AA-904D-196B1B3B479F}"/>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6" name="Footer Placeholder 5">
            <a:extLst>
              <a:ext uri="{FF2B5EF4-FFF2-40B4-BE49-F238E27FC236}">
                <a16:creationId xmlns:a16="http://schemas.microsoft.com/office/drawing/2014/main" id="{985655F6-2870-458A-81C0-B0268400A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F726A-D5A7-413D-AC1B-41C807F5828E}"/>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270710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D5C3-8E8B-4862-B449-38606E42D6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CBF44-B40C-4F8E-8A59-D5D27B5FC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F83A8B-0F98-4B89-B25C-FF58059CF4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62728-A20A-4711-902F-99DFBF176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4899E5-AC43-45F3-9EFD-2EABB1EB06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E01FD4-640C-4666-B092-037B2F03D366}"/>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8" name="Footer Placeholder 7">
            <a:extLst>
              <a:ext uri="{FF2B5EF4-FFF2-40B4-BE49-F238E27FC236}">
                <a16:creationId xmlns:a16="http://schemas.microsoft.com/office/drawing/2014/main" id="{F3129748-E8BB-412C-9121-F4A0333B5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4988C5-0DBA-4C5D-9E06-75B812C8D6FC}"/>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402822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AB82-E97D-44D9-AD1C-C5ECF53900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F62EDF-670A-4156-B279-FD9288158B02}"/>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4" name="Footer Placeholder 3">
            <a:extLst>
              <a:ext uri="{FF2B5EF4-FFF2-40B4-BE49-F238E27FC236}">
                <a16:creationId xmlns:a16="http://schemas.microsoft.com/office/drawing/2014/main" id="{7828383A-E09B-4610-8067-D0B251FD2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6490E1-8C64-4598-A5E8-13FE0F36F584}"/>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130593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4F311-8AA9-44BB-9189-D2706FDCF86C}"/>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3" name="Footer Placeholder 2">
            <a:extLst>
              <a:ext uri="{FF2B5EF4-FFF2-40B4-BE49-F238E27FC236}">
                <a16:creationId xmlns:a16="http://schemas.microsoft.com/office/drawing/2014/main" id="{4EA4D278-EEC8-44FE-9BE1-06BC5EA5E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660EE6-05E1-4638-990B-3ED28E392FD0}"/>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139066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41A9-03DE-44EA-B56B-2262D1540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3ED8B-8EE1-484D-A19F-199BD7A18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6942E-E138-4B9E-921F-C2FABD33B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DFE88-415D-4A64-BD66-C68249CB5118}"/>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6" name="Footer Placeholder 5">
            <a:extLst>
              <a:ext uri="{FF2B5EF4-FFF2-40B4-BE49-F238E27FC236}">
                <a16:creationId xmlns:a16="http://schemas.microsoft.com/office/drawing/2014/main" id="{2946283C-C89A-4B15-95FC-308E51AD2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267F1-DC60-4E83-B8F6-307BF351BFF9}"/>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255536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BAF1-F28D-4971-9472-4C3CB9FE2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52238-1C27-45B8-8741-54E66D20C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C73252-8F78-4685-A398-768B55A55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AFA23-3415-44EE-99A6-22133BC9D852}"/>
              </a:ext>
            </a:extLst>
          </p:cNvPr>
          <p:cNvSpPr>
            <a:spLocks noGrp="1"/>
          </p:cNvSpPr>
          <p:nvPr>
            <p:ph type="dt" sz="half" idx="10"/>
          </p:nvPr>
        </p:nvSpPr>
        <p:spPr/>
        <p:txBody>
          <a:bodyPr/>
          <a:lstStyle/>
          <a:p>
            <a:fld id="{970A9B4F-9132-46BB-B5C9-D32295890FCA}" type="datetimeFigureOut">
              <a:rPr lang="en-US" smtClean="0"/>
              <a:t>12/16/2018</a:t>
            </a:fld>
            <a:endParaRPr lang="en-US"/>
          </a:p>
        </p:txBody>
      </p:sp>
      <p:sp>
        <p:nvSpPr>
          <p:cNvPr id="6" name="Footer Placeholder 5">
            <a:extLst>
              <a:ext uri="{FF2B5EF4-FFF2-40B4-BE49-F238E27FC236}">
                <a16:creationId xmlns:a16="http://schemas.microsoft.com/office/drawing/2014/main" id="{75859BE2-892E-4642-9E2D-85E53ADA2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85C0D-CC64-4C81-A1D5-2B28D7734101}"/>
              </a:ext>
            </a:extLst>
          </p:cNvPr>
          <p:cNvSpPr>
            <a:spLocks noGrp="1"/>
          </p:cNvSpPr>
          <p:nvPr>
            <p:ph type="sldNum" sz="quarter" idx="12"/>
          </p:nvPr>
        </p:nvSpPr>
        <p:spPr/>
        <p:txBody>
          <a:bodyPr/>
          <a:lstStyle/>
          <a:p>
            <a:fld id="{C8654C3F-4F4D-4FFD-A860-D6381C99A54B}" type="slidenum">
              <a:rPr lang="en-US" smtClean="0"/>
              <a:t>‹#›</a:t>
            </a:fld>
            <a:endParaRPr lang="en-US"/>
          </a:p>
        </p:txBody>
      </p:sp>
    </p:spTree>
    <p:extLst>
      <p:ext uri="{BB962C8B-B14F-4D97-AF65-F5344CB8AC3E}">
        <p14:creationId xmlns:p14="http://schemas.microsoft.com/office/powerpoint/2010/main" val="227244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E3BDC-8DE2-411A-92EF-6D9B69A07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07C5A-6D3A-41B5-B4C0-69E498A6A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85276-66CF-46B6-9B19-30666DF3A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A9B4F-9132-46BB-B5C9-D32295890FCA}" type="datetimeFigureOut">
              <a:rPr lang="en-US" smtClean="0"/>
              <a:t>12/16/2018</a:t>
            </a:fld>
            <a:endParaRPr lang="en-US"/>
          </a:p>
        </p:txBody>
      </p:sp>
      <p:sp>
        <p:nvSpPr>
          <p:cNvPr id="5" name="Footer Placeholder 4">
            <a:extLst>
              <a:ext uri="{FF2B5EF4-FFF2-40B4-BE49-F238E27FC236}">
                <a16:creationId xmlns:a16="http://schemas.microsoft.com/office/drawing/2014/main" id="{C2675DBD-5CD0-40D5-B9C6-2F2FD9A9D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929EA1-6FC5-46D8-AAC9-0A2C7E73C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54C3F-4F4D-4FFD-A860-D6381C99A54B}" type="slidenum">
              <a:rPr lang="en-US" smtClean="0"/>
              <a:t>‹#›</a:t>
            </a:fld>
            <a:endParaRPr lang="en-US"/>
          </a:p>
        </p:txBody>
      </p:sp>
    </p:spTree>
    <p:extLst>
      <p:ext uri="{BB962C8B-B14F-4D97-AF65-F5344CB8AC3E}">
        <p14:creationId xmlns:p14="http://schemas.microsoft.com/office/powerpoint/2010/main" val="216917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E7AEED-26CF-4F45-A9AA-C2A0B05BE2F6}"/>
              </a:ext>
            </a:extLst>
          </p:cNvPr>
          <p:cNvSpPr>
            <a:spLocks noGrp="1"/>
          </p:cNvSpPr>
          <p:nvPr>
            <p:ph type="body" idx="1"/>
          </p:nvPr>
        </p:nvSpPr>
        <p:spPr>
          <a:xfrm>
            <a:off x="1750118" y="3608364"/>
            <a:ext cx="4818012" cy="2087880"/>
          </a:xfrm>
        </p:spPr>
        <p:txBody>
          <a:bodyPr>
            <a:normAutofit/>
          </a:bodyPr>
          <a:lstStyle/>
          <a:p>
            <a:r>
              <a:rPr lang="en-US" sz="3200" dirty="0">
                <a:solidFill>
                  <a:schemeClr val="bg1"/>
                </a:solidFill>
              </a:rPr>
              <a:t>Solution:</a:t>
            </a:r>
          </a:p>
          <a:p>
            <a:r>
              <a:rPr lang="en-US" sz="3200" dirty="0">
                <a:solidFill>
                  <a:schemeClr val="bg1"/>
                </a:solidFill>
              </a:rPr>
              <a:t>One Size Fits All MyMalaysia Digital ID</a:t>
            </a:r>
          </a:p>
          <a:p>
            <a:pPr marL="342900" indent="-342900">
              <a:buFontTx/>
              <a:buChar char="-"/>
            </a:pPr>
            <a:endParaRPr lang="en-US" dirty="0">
              <a:solidFill>
                <a:schemeClr val="tx1"/>
              </a:solidFill>
            </a:endParaRPr>
          </a:p>
        </p:txBody>
      </p:sp>
      <p:sp>
        <p:nvSpPr>
          <p:cNvPr id="8" name="Text Placeholder 4">
            <a:extLst>
              <a:ext uri="{FF2B5EF4-FFF2-40B4-BE49-F238E27FC236}">
                <a16:creationId xmlns:a16="http://schemas.microsoft.com/office/drawing/2014/main" id="{F5502BE9-AFC7-4132-8B99-4D6E0E0C2CFF}"/>
              </a:ext>
            </a:extLst>
          </p:cNvPr>
          <p:cNvSpPr txBox="1">
            <a:spLocks/>
          </p:cNvSpPr>
          <p:nvPr/>
        </p:nvSpPr>
        <p:spPr>
          <a:xfrm>
            <a:off x="5262393" y="1273091"/>
            <a:ext cx="4146741" cy="19761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solidFill>
                <a:schemeClr val="tx1"/>
              </a:solidFill>
            </a:endParaRPr>
          </a:p>
        </p:txBody>
      </p:sp>
      <p:sp>
        <p:nvSpPr>
          <p:cNvPr id="9" name="Text Placeholder 4">
            <a:extLst>
              <a:ext uri="{FF2B5EF4-FFF2-40B4-BE49-F238E27FC236}">
                <a16:creationId xmlns:a16="http://schemas.microsoft.com/office/drawing/2014/main" id="{9C030287-FB87-4DB9-BA28-45AE16D29516}"/>
              </a:ext>
            </a:extLst>
          </p:cNvPr>
          <p:cNvSpPr txBox="1">
            <a:spLocks/>
          </p:cNvSpPr>
          <p:nvPr/>
        </p:nvSpPr>
        <p:spPr>
          <a:xfrm>
            <a:off x="227041" y="1040362"/>
            <a:ext cx="11917680" cy="20878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bg1"/>
                </a:solidFill>
              </a:rPr>
              <a:t>Problem Statement:</a:t>
            </a:r>
          </a:p>
          <a:p>
            <a:pPr algn="just"/>
            <a:r>
              <a:rPr lang="en-US" dirty="0">
                <a:solidFill>
                  <a:schemeClr val="bg1"/>
                </a:solidFill>
              </a:rPr>
              <a:t>Personal details of 46.2 million mobile phone subscribers in Malaysia was stolen and believed to be the largest data breach in the country in 2017. Hackers have the home addresses, identity card numbers, SIM card information and private details of almost the entire Malaysian population of 32 million. </a:t>
            </a:r>
          </a:p>
        </p:txBody>
      </p:sp>
      <p:sp>
        <p:nvSpPr>
          <p:cNvPr id="13" name="Text Placeholder 4">
            <a:extLst>
              <a:ext uri="{FF2B5EF4-FFF2-40B4-BE49-F238E27FC236}">
                <a16:creationId xmlns:a16="http://schemas.microsoft.com/office/drawing/2014/main" id="{CAC55560-D0CB-422F-A831-32B8AE4B26CA}"/>
              </a:ext>
            </a:extLst>
          </p:cNvPr>
          <p:cNvSpPr txBox="1">
            <a:spLocks/>
          </p:cNvSpPr>
          <p:nvPr/>
        </p:nvSpPr>
        <p:spPr>
          <a:xfrm>
            <a:off x="5931884" y="6144721"/>
            <a:ext cx="4146724" cy="52825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en-US" dirty="0">
              <a:solidFill>
                <a:schemeClr val="tx1"/>
              </a:solidFill>
            </a:endParaRPr>
          </a:p>
        </p:txBody>
      </p:sp>
      <p:cxnSp>
        <p:nvCxnSpPr>
          <p:cNvPr id="14" name="Straight Connector 13">
            <a:extLst>
              <a:ext uri="{FF2B5EF4-FFF2-40B4-BE49-F238E27FC236}">
                <a16:creationId xmlns:a16="http://schemas.microsoft.com/office/drawing/2014/main" id="{B354C34A-18C2-44AD-BE33-A9B54C0A1021}"/>
              </a:ext>
            </a:extLst>
          </p:cNvPr>
          <p:cNvCxnSpPr>
            <a:cxnSpLocks/>
          </p:cNvCxnSpPr>
          <p:nvPr/>
        </p:nvCxnSpPr>
        <p:spPr>
          <a:xfrm>
            <a:off x="5811763" y="3429000"/>
            <a:ext cx="0" cy="1572397"/>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AD23C043-02B1-426C-813E-0C4D728447D7}"/>
              </a:ext>
            </a:extLst>
          </p:cNvPr>
          <p:cNvCxnSpPr>
            <a:cxnSpLocks/>
          </p:cNvCxnSpPr>
          <p:nvPr/>
        </p:nvCxnSpPr>
        <p:spPr>
          <a:xfrm>
            <a:off x="6096000" y="3429000"/>
            <a:ext cx="0" cy="1572397"/>
          </a:xfrm>
          <a:prstGeom prst="line">
            <a:avLst/>
          </a:prstGeom>
          <a:ln/>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9160EF61-E542-4587-BE71-7EAEE4D8AD1C}"/>
              </a:ext>
            </a:extLst>
          </p:cNvPr>
          <p:cNvSpPr>
            <a:spLocks noGrp="1"/>
          </p:cNvSpPr>
          <p:nvPr>
            <p:ph type="title"/>
          </p:nvPr>
        </p:nvSpPr>
        <p:spPr>
          <a:xfrm>
            <a:off x="2858770" y="37625"/>
            <a:ext cx="10515600" cy="1139953"/>
          </a:xfrm>
        </p:spPr>
        <p:txBody>
          <a:bodyPr/>
          <a:lstStyle/>
          <a:p>
            <a:pPr algn="ctr"/>
            <a:r>
              <a:rPr lang="en-US" dirty="0">
                <a:solidFill>
                  <a:schemeClr val="bg1"/>
                </a:solidFill>
              </a:rPr>
              <a:t>Blockchain for Digital ID</a:t>
            </a:r>
            <a:endParaRPr lang="en-US" dirty="0"/>
          </a:p>
        </p:txBody>
      </p:sp>
      <p:grpSp>
        <p:nvGrpSpPr>
          <p:cNvPr id="39" name="Group 38">
            <a:extLst>
              <a:ext uri="{FF2B5EF4-FFF2-40B4-BE49-F238E27FC236}">
                <a16:creationId xmlns:a16="http://schemas.microsoft.com/office/drawing/2014/main" id="{E55924F3-4971-464E-A174-ECE916A7127E}"/>
              </a:ext>
            </a:extLst>
          </p:cNvPr>
          <p:cNvGrpSpPr/>
          <p:nvPr/>
        </p:nvGrpSpPr>
        <p:grpSpPr>
          <a:xfrm>
            <a:off x="135631" y="3033150"/>
            <a:ext cx="1614487" cy="3206663"/>
            <a:chOff x="6301962" y="1916482"/>
            <a:chExt cx="1904604" cy="3316884"/>
          </a:xfrm>
        </p:grpSpPr>
        <p:grpSp>
          <p:nvGrpSpPr>
            <p:cNvPr id="40" name="Group 39">
              <a:extLst>
                <a:ext uri="{FF2B5EF4-FFF2-40B4-BE49-F238E27FC236}">
                  <a16:creationId xmlns:a16="http://schemas.microsoft.com/office/drawing/2014/main" id="{D8E6C739-9865-48D9-B1AA-E083767E9F9C}"/>
                </a:ext>
              </a:extLst>
            </p:cNvPr>
            <p:cNvGrpSpPr/>
            <p:nvPr/>
          </p:nvGrpSpPr>
          <p:grpSpPr>
            <a:xfrm>
              <a:off x="6344021" y="1916482"/>
              <a:ext cx="1833801" cy="3316884"/>
              <a:chOff x="5179100" y="2617940"/>
              <a:chExt cx="1833801" cy="3316884"/>
            </a:xfrm>
          </p:grpSpPr>
          <p:sp>
            <p:nvSpPr>
              <p:cNvPr id="47" name="Rectangle: Rounded Corners 46">
                <a:extLst>
                  <a:ext uri="{FF2B5EF4-FFF2-40B4-BE49-F238E27FC236}">
                    <a16:creationId xmlns:a16="http://schemas.microsoft.com/office/drawing/2014/main" id="{7A680413-8B4A-4705-BEB4-695EF8BFF185}"/>
                  </a:ext>
                </a:extLst>
              </p:cNvPr>
              <p:cNvSpPr/>
              <p:nvPr/>
            </p:nvSpPr>
            <p:spPr>
              <a:xfrm>
                <a:off x="5179100" y="2617940"/>
                <a:ext cx="1833801" cy="33168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Rounded Corners 47">
                <a:extLst>
                  <a:ext uri="{FF2B5EF4-FFF2-40B4-BE49-F238E27FC236}">
                    <a16:creationId xmlns:a16="http://schemas.microsoft.com/office/drawing/2014/main" id="{77C3486F-99EE-45EC-B34D-767825F199DE}"/>
                  </a:ext>
                </a:extLst>
              </p:cNvPr>
              <p:cNvSpPr/>
              <p:nvPr/>
            </p:nvSpPr>
            <p:spPr>
              <a:xfrm>
                <a:off x="5370619" y="2836840"/>
                <a:ext cx="1450763" cy="24971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A18A540-8253-4B0A-AA95-54B6A6E6BFC1}"/>
                  </a:ext>
                </a:extLst>
              </p:cNvPr>
              <p:cNvSpPr/>
              <p:nvPr/>
            </p:nvSpPr>
            <p:spPr>
              <a:xfrm>
                <a:off x="5942681" y="5552898"/>
                <a:ext cx="306638" cy="3245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Rounded Corners 40">
              <a:extLst>
                <a:ext uri="{FF2B5EF4-FFF2-40B4-BE49-F238E27FC236}">
                  <a16:creationId xmlns:a16="http://schemas.microsoft.com/office/drawing/2014/main" id="{A72DEFAC-F2E2-4F04-8F18-DE57395C3A22}"/>
                </a:ext>
              </a:extLst>
            </p:cNvPr>
            <p:cNvSpPr/>
            <p:nvPr/>
          </p:nvSpPr>
          <p:spPr>
            <a:xfrm>
              <a:off x="6997874" y="2317315"/>
              <a:ext cx="526094" cy="751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76C44BB-1B12-49AF-9B78-06B66F64BAB9}"/>
                </a:ext>
              </a:extLst>
            </p:cNvPr>
            <p:cNvSpPr/>
            <p:nvPr/>
          </p:nvSpPr>
          <p:spPr>
            <a:xfrm>
              <a:off x="8160847" y="2317315"/>
              <a:ext cx="45719" cy="71398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495F33F-36FE-4678-B55C-36722D4FC41C}"/>
                </a:ext>
              </a:extLst>
            </p:cNvPr>
            <p:cNvSpPr/>
            <p:nvPr/>
          </p:nvSpPr>
          <p:spPr>
            <a:xfrm>
              <a:off x="6818881" y="2354893"/>
              <a:ext cx="75156" cy="50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B7EF581-E362-4907-8E15-16B062F8EB66}"/>
                </a:ext>
              </a:extLst>
            </p:cNvPr>
            <p:cNvSpPr/>
            <p:nvPr/>
          </p:nvSpPr>
          <p:spPr>
            <a:xfrm>
              <a:off x="7198291" y="2201603"/>
              <a:ext cx="66805" cy="751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BB454424-BDF0-4664-9058-0D404481F6C6}"/>
                </a:ext>
              </a:extLst>
            </p:cNvPr>
            <p:cNvSpPr/>
            <p:nvPr/>
          </p:nvSpPr>
          <p:spPr>
            <a:xfrm>
              <a:off x="6301962" y="2880985"/>
              <a:ext cx="45719" cy="4759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A2C8A185-F947-42F7-8E2A-B70F1F7C6DF1}"/>
                </a:ext>
              </a:extLst>
            </p:cNvPr>
            <p:cNvSpPr/>
            <p:nvPr/>
          </p:nvSpPr>
          <p:spPr>
            <a:xfrm flipH="1">
              <a:off x="6304799" y="2511468"/>
              <a:ext cx="45719" cy="32567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 Placeholder 4">
            <a:extLst>
              <a:ext uri="{FF2B5EF4-FFF2-40B4-BE49-F238E27FC236}">
                <a16:creationId xmlns:a16="http://schemas.microsoft.com/office/drawing/2014/main" id="{1A3CDE32-D8C5-409D-8440-5E9C83385894}"/>
              </a:ext>
            </a:extLst>
          </p:cNvPr>
          <p:cNvSpPr txBox="1">
            <a:spLocks/>
          </p:cNvSpPr>
          <p:nvPr/>
        </p:nvSpPr>
        <p:spPr>
          <a:xfrm>
            <a:off x="6350190" y="3108237"/>
            <a:ext cx="4774883" cy="2635073"/>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9800" dirty="0">
                <a:solidFill>
                  <a:schemeClr val="bg1"/>
                </a:solidFill>
              </a:rPr>
              <a:t>“</a:t>
            </a:r>
          </a:p>
          <a:p>
            <a:r>
              <a:rPr lang="en-US" sz="7400" dirty="0">
                <a:solidFill>
                  <a:schemeClr val="bg1"/>
                </a:solidFill>
              </a:rPr>
              <a:t>The Future of Mobile is the Future of Online. It is how people access online content now. </a:t>
            </a:r>
          </a:p>
          <a:p>
            <a:r>
              <a:rPr lang="en-US" sz="7400" dirty="0">
                <a:solidFill>
                  <a:schemeClr val="bg1"/>
                </a:solidFill>
              </a:rPr>
              <a:t>David Murphy, Mobile Marketing Magazine</a:t>
            </a:r>
          </a:p>
          <a:p>
            <a:r>
              <a:rPr lang="en-US" sz="7400" dirty="0">
                <a:solidFill>
                  <a:schemeClr val="bg1"/>
                </a:solidFill>
              </a:rPr>
              <a:t>                     </a:t>
            </a:r>
            <a:r>
              <a:rPr lang="en-US" sz="9800" dirty="0">
                <a:solidFill>
                  <a:schemeClr val="bg1"/>
                </a:solidFill>
              </a:rPr>
              <a:t>”</a:t>
            </a:r>
          </a:p>
          <a:p>
            <a:pPr marL="342900" indent="-342900">
              <a:buFontTx/>
              <a:buChar char="-"/>
            </a:pPr>
            <a:endParaRPr lang="en-US" dirty="0">
              <a:solidFill>
                <a:schemeClr val="tx1"/>
              </a:solidFill>
            </a:endParaRPr>
          </a:p>
        </p:txBody>
      </p:sp>
      <p:sp>
        <p:nvSpPr>
          <p:cNvPr id="2" name="Rectangle 1">
            <a:extLst>
              <a:ext uri="{FF2B5EF4-FFF2-40B4-BE49-F238E27FC236}">
                <a16:creationId xmlns:a16="http://schemas.microsoft.com/office/drawing/2014/main" id="{DB442979-7376-4E96-BD83-F06CEA25049F}"/>
              </a:ext>
            </a:extLst>
          </p:cNvPr>
          <p:cNvSpPr/>
          <p:nvPr/>
        </p:nvSpPr>
        <p:spPr>
          <a:xfrm>
            <a:off x="1792175" y="5294227"/>
            <a:ext cx="6096000" cy="707886"/>
          </a:xfrm>
          <a:prstGeom prst="rect">
            <a:avLst/>
          </a:prstGeom>
        </p:spPr>
        <p:txBody>
          <a:bodyPr>
            <a:spAutoFit/>
          </a:bodyPr>
          <a:lstStyle/>
          <a:p>
            <a:r>
              <a:rPr lang="en-US" sz="2000" dirty="0">
                <a:solidFill>
                  <a:schemeClr val="bg1"/>
                </a:solidFill>
              </a:rPr>
              <a:t>Digital ID complement to existing MyKad and it also become the “bridge for verification”.</a:t>
            </a:r>
          </a:p>
        </p:txBody>
      </p:sp>
    </p:spTree>
    <p:extLst>
      <p:ext uri="{BB962C8B-B14F-4D97-AF65-F5344CB8AC3E}">
        <p14:creationId xmlns:p14="http://schemas.microsoft.com/office/powerpoint/2010/main" val="417910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0E608-5F63-4C01-B9C7-CD7FACFC508E}"/>
              </a:ext>
            </a:extLst>
          </p:cNvPr>
          <p:cNvSpPr>
            <a:spLocks noGrp="1"/>
          </p:cNvSpPr>
          <p:nvPr>
            <p:ph type="title"/>
          </p:nvPr>
        </p:nvSpPr>
        <p:spPr>
          <a:xfrm>
            <a:off x="133001" y="320784"/>
            <a:ext cx="4268130" cy="1325563"/>
          </a:xfrm>
        </p:spPr>
        <p:txBody>
          <a:bodyPr/>
          <a:lstStyle/>
          <a:p>
            <a:r>
              <a:rPr lang="en-US" dirty="0">
                <a:solidFill>
                  <a:schemeClr val="bg1"/>
                </a:solidFill>
              </a:rPr>
              <a:t>Why Digital ID?</a:t>
            </a:r>
          </a:p>
        </p:txBody>
      </p:sp>
      <p:sp>
        <p:nvSpPr>
          <p:cNvPr id="5" name="Content Placeholder 4">
            <a:extLst>
              <a:ext uri="{FF2B5EF4-FFF2-40B4-BE49-F238E27FC236}">
                <a16:creationId xmlns:a16="http://schemas.microsoft.com/office/drawing/2014/main" id="{3E9C4061-451B-437A-B3E1-A7392110B31F}"/>
              </a:ext>
            </a:extLst>
          </p:cNvPr>
          <p:cNvSpPr>
            <a:spLocks noGrp="1"/>
          </p:cNvSpPr>
          <p:nvPr>
            <p:ph idx="1"/>
          </p:nvPr>
        </p:nvSpPr>
        <p:spPr>
          <a:xfrm>
            <a:off x="79426" y="3371871"/>
            <a:ext cx="4685872" cy="1920875"/>
          </a:xfrm>
        </p:spPr>
        <p:txBody>
          <a:bodyPr>
            <a:noAutofit/>
          </a:bodyPr>
          <a:lstStyle/>
          <a:p>
            <a:pPr marL="0" indent="0">
              <a:buNone/>
            </a:pPr>
            <a:r>
              <a:rPr lang="en-US" sz="2400" dirty="0">
                <a:solidFill>
                  <a:schemeClr val="bg1"/>
                </a:solidFill>
              </a:rPr>
              <a:t>“</a:t>
            </a:r>
          </a:p>
          <a:p>
            <a:pPr marL="0" indent="0">
              <a:buNone/>
            </a:pPr>
            <a:r>
              <a:rPr lang="en-US" sz="2400" dirty="0">
                <a:solidFill>
                  <a:schemeClr val="bg1"/>
                </a:solidFill>
              </a:rPr>
              <a:t>88% of Malaysian SMEs are adopting digital economy platforms, such as e-commerce, mobile-commerce and social-commerce platforms</a:t>
            </a:r>
          </a:p>
          <a:p>
            <a:pPr marL="0" indent="0">
              <a:buNone/>
            </a:pPr>
            <a:r>
              <a:rPr lang="en-US" sz="2400" dirty="0">
                <a:solidFill>
                  <a:schemeClr val="bg1"/>
                </a:solidFill>
              </a:rPr>
              <a:t>FedEx</a:t>
            </a:r>
          </a:p>
          <a:p>
            <a:pPr marL="0" indent="0">
              <a:buNone/>
            </a:pPr>
            <a:r>
              <a:rPr lang="en-US" sz="2400" dirty="0">
                <a:solidFill>
                  <a:schemeClr val="bg1"/>
                </a:solidFill>
              </a:rPr>
              <a:t>              ”</a:t>
            </a:r>
            <a:r>
              <a:rPr lang="en-US" sz="2400" dirty="0"/>
              <a:t> </a:t>
            </a:r>
          </a:p>
        </p:txBody>
      </p:sp>
      <p:grpSp>
        <p:nvGrpSpPr>
          <p:cNvPr id="52" name="Group 51">
            <a:extLst>
              <a:ext uri="{FF2B5EF4-FFF2-40B4-BE49-F238E27FC236}">
                <a16:creationId xmlns:a16="http://schemas.microsoft.com/office/drawing/2014/main" id="{2FCBC2CE-DE27-4721-80E5-3E11840863C5}"/>
              </a:ext>
            </a:extLst>
          </p:cNvPr>
          <p:cNvGrpSpPr/>
          <p:nvPr/>
        </p:nvGrpSpPr>
        <p:grpSpPr>
          <a:xfrm>
            <a:off x="771104" y="1646347"/>
            <a:ext cx="3871445" cy="1531911"/>
            <a:chOff x="2491255" y="2773389"/>
            <a:chExt cx="4925547" cy="1657276"/>
          </a:xfrm>
        </p:grpSpPr>
        <p:grpSp>
          <p:nvGrpSpPr>
            <p:cNvPr id="53" name="Group 52">
              <a:extLst>
                <a:ext uri="{FF2B5EF4-FFF2-40B4-BE49-F238E27FC236}">
                  <a16:creationId xmlns:a16="http://schemas.microsoft.com/office/drawing/2014/main" id="{37142E78-FF80-4027-BC2B-D16936A83960}"/>
                </a:ext>
              </a:extLst>
            </p:cNvPr>
            <p:cNvGrpSpPr/>
            <p:nvPr/>
          </p:nvGrpSpPr>
          <p:grpSpPr>
            <a:xfrm>
              <a:off x="4431334" y="2997139"/>
              <a:ext cx="2985468" cy="863722"/>
              <a:chOff x="1221017" y="3099541"/>
              <a:chExt cx="2985468" cy="863722"/>
            </a:xfrm>
          </p:grpSpPr>
          <p:cxnSp>
            <p:nvCxnSpPr>
              <p:cNvPr id="66" name="Straight Connector 65">
                <a:extLst>
                  <a:ext uri="{FF2B5EF4-FFF2-40B4-BE49-F238E27FC236}">
                    <a16:creationId xmlns:a16="http://schemas.microsoft.com/office/drawing/2014/main" id="{E3B30E05-B9B0-4078-AABD-BCF34A258E39}"/>
                  </a:ext>
                </a:extLst>
              </p:cNvPr>
              <p:cNvCxnSpPr>
                <a:cxnSpLocks/>
              </p:cNvCxnSpPr>
              <p:nvPr/>
            </p:nvCxnSpPr>
            <p:spPr>
              <a:xfrm>
                <a:off x="1252603" y="3252530"/>
                <a:ext cx="27506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213378F-0259-41C6-949B-855B61777B09}"/>
                  </a:ext>
                </a:extLst>
              </p:cNvPr>
              <p:cNvCxnSpPr>
                <a:cxnSpLocks/>
              </p:cNvCxnSpPr>
              <p:nvPr/>
            </p:nvCxnSpPr>
            <p:spPr>
              <a:xfrm flipV="1">
                <a:off x="1328803" y="3824614"/>
                <a:ext cx="2750681" cy="6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Arc 67">
                <a:extLst>
                  <a:ext uri="{FF2B5EF4-FFF2-40B4-BE49-F238E27FC236}">
                    <a16:creationId xmlns:a16="http://schemas.microsoft.com/office/drawing/2014/main" id="{3698C543-F53A-4E51-83D9-1E447475EB1E}"/>
                  </a:ext>
                </a:extLst>
              </p:cNvPr>
              <p:cNvSpPr/>
              <p:nvPr/>
            </p:nvSpPr>
            <p:spPr>
              <a:xfrm>
                <a:off x="3798417" y="3252531"/>
                <a:ext cx="408068" cy="572084"/>
              </a:xfrm>
              <a:prstGeom prst="arc">
                <a:avLst>
                  <a:gd name="adj1" fmla="val 16200000"/>
                  <a:gd name="adj2" fmla="val 482077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ectangle 68">
                <a:extLst>
                  <a:ext uri="{FF2B5EF4-FFF2-40B4-BE49-F238E27FC236}">
                    <a16:creationId xmlns:a16="http://schemas.microsoft.com/office/drawing/2014/main" id="{36D1419E-A981-42CF-A438-AFDEE75E7AB0}"/>
                  </a:ext>
                </a:extLst>
              </p:cNvPr>
              <p:cNvSpPr/>
              <p:nvPr/>
            </p:nvSpPr>
            <p:spPr>
              <a:xfrm>
                <a:off x="1221017" y="3099541"/>
                <a:ext cx="215571" cy="863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4" name="Straight Connector 53">
              <a:extLst>
                <a:ext uri="{FF2B5EF4-FFF2-40B4-BE49-F238E27FC236}">
                  <a16:creationId xmlns:a16="http://schemas.microsoft.com/office/drawing/2014/main" id="{8D7B0903-D052-43CD-84A5-685449152913}"/>
                </a:ext>
              </a:extLst>
            </p:cNvPr>
            <p:cNvCxnSpPr/>
            <p:nvPr/>
          </p:nvCxnSpPr>
          <p:spPr>
            <a:xfrm>
              <a:off x="3953102" y="3150128"/>
              <a:ext cx="4782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365043-45E8-42A7-AC07-450B34594FAC}"/>
                </a:ext>
              </a:extLst>
            </p:cNvPr>
            <p:cNvCxnSpPr/>
            <p:nvPr/>
          </p:nvCxnSpPr>
          <p:spPr>
            <a:xfrm>
              <a:off x="3935434" y="3757885"/>
              <a:ext cx="4782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06FB699-F233-41AD-A65B-DACB4D48195F}"/>
                </a:ext>
              </a:extLst>
            </p:cNvPr>
            <p:cNvSpPr/>
            <p:nvPr/>
          </p:nvSpPr>
          <p:spPr>
            <a:xfrm>
              <a:off x="2864792" y="2773389"/>
              <a:ext cx="1476930" cy="13255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C1E33F9-E2E0-42B8-BE33-1EA513AE5D14}"/>
                </a:ext>
              </a:extLst>
            </p:cNvPr>
            <p:cNvSpPr/>
            <p:nvPr/>
          </p:nvSpPr>
          <p:spPr>
            <a:xfrm>
              <a:off x="2491255" y="3300537"/>
              <a:ext cx="657463" cy="306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39AFBDE-0D94-4258-B6B9-0622BF69DAC1}"/>
                </a:ext>
              </a:extLst>
            </p:cNvPr>
            <p:cNvSpPr/>
            <p:nvPr/>
          </p:nvSpPr>
          <p:spPr>
            <a:xfrm>
              <a:off x="3034334" y="2970163"/>
              <a:ext cx="1140216" cy="9668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4C3AFC1-F50E-4F76-904C-6F6EC680D2F9}"/>
                </a:ext>
              </a:extLst>
            </p:cNvPr>
            <p:cNvCxnSpPr/>
            <p:nvPr/>
          </p:nvCxnSpPr>
          <p:spPr>
            <a:xfrm>
              <a:off x="5723959" y="3714910"/>
              <a:ext cx="0" cy="691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A53D02-FEBE-492B-8608-E27385B28FBD}"/>
                </a:ext>
              </a:extLst>
            </p:cNvPr>
            <p:cNvCxnSpPr>
              <a:cxnSpLocks/>
            </p:cNvCxnSpPr>
            <p:nvPr/>
          </p:nvCxnSpPr>
          <p:spPr>
            <a:xfrm>
              <a:off x="5723959" y="4406900"/>
              <a:ext cx="5498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72E90FB-8E8F-4D9F-9D43-848099E66752}"/>
                </a:ext>
              </a:extLst>
            </p:cNvPr>
            <p:cNvCxnSpPr>
              <a:cxnSpLocks/>
            </p:cNvCxnSpPr>
            <p:nvPr/>
          </p:nvCxnSpPr>
          <p:spPr>
            <a:xfrm flipV="1">
              <a:off x="6273800" y="4038600"/>
              <a:ext cx="0" cy="368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D6D213-DD6B-4372-B635-CDDC9FA2F723}"/>
                </a:ext>
              </a:extLst>
            </p:cNvPr>
            <p:cNvCxnSpPr>
              <a:cxnSpLocks/>
            </p:cNvCxnSpPr>
            <p:nvPr/>
          </p:nvCxnSpPr>
          <p:spPr>
            <a:xfrm flipH="1" flipV="1">
              <a:off x="6261101" y="4053925"/>
              <a:ext cx="355599" cy="6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0EA824-5CEA-4969-80DE-2B9280C57736}"/>
                </a:ext>
              </a:extLst>
            </p:cNvPr>
            <p:cNvCxnSpPr>
              <a:cxnSpLocks/>
            </p:cNvCxnSpPr>
            <p:nvPr/>
          </p:nvCxnSpPr>
          <p:spPr>
            <a:xfrm>
              <a:off x="6616700" y="4422225"/>
              <a:ext cx="5498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AB4163-5D4C-4F61-AF51-FF2669AEAC40}"/>
                </a:ext>
              </a:extLst>
            </p:cNvPr>
            <p:cNvCxnSpPr>
              <a:cxnSpLocks/>
            </p:cNvCxnSpPr>
            <p:nvPr/>
          </p:nvCxnSpPr>
          <p:spPr>
            <a:xfrm flipV="1">
              <a:off x="6616700" y="4053925"/>
              <a:ext cx="0" cy="368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0E1913D-F82A-4D41-9487-94AC9080BE66}"/>
                </a:ext>
              </a:extLst>
            </p:cNvPr>
            <p:cNvCxnSpPr/>
            <p:nvPr/>
          </p:nvCxnSpPr>
          <p:spPr>
            <a:xfrm>
              <a:off x="7166541" y="3738675"/>
              <a:ext cx="0" cy="691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0" name="Content Placeholder 4">
            <a:extLst>
              <a:ext uri="{FF2B5EF4-FFF2-40B4-BE49-F238E27FC236}">
                <a16:creationId xmlns:a16="http://schemas.microsoft.com/office/drawing/2014/main" id="{C8C3C5B4-D915-42F4-8D36-D471BEF89886}"/>
              </a:ext>
            </a:extLst>
          </p:cNvPr>
          <p:cNvSpPr txBox="1">
            <a:spLocks/>
          </p:cNvSpPr>
          <p:nvPr/>
        </p:nvSpPr>
        <p:spPr>
          <a:xfrm>
            <a:off x="4458630" y="1598023"/>
            <a:ext cx="6347460" cy="1920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p>
        </p:txBody>
      </p:sp>
      <p:sp>
        <p:nvSpPr>
          <p:cNvPr id="71" name="Content Placeholder 4">
            <a:extLst>
              <a:ext uri="{FF2B5EF4-FFF2-40B4-BE49-F238E27FC236}">
                <a16:creationId xmlns:a16="http://schemas.microsoft.com/office/drawing/2014/main" id="{B877BFC1-AB1E-40D9-95AD-3C7D407A48C1}"/>
              </a:ext>
            </a:extLst>
          </p:cNvPr>
          <p:cNvSpPr txBox="1">
            <a:spLocks/>
          </p:cNvSpPr>
          <p:nvPr/>
        </p:nvSpPr>
        <p:spPr>
          <a:xfrm>
            <a:off x="4775280" y="664767"/>
            <a:ext cx="7306648" cy="5934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solidFill>
                  <a:schemeClr val="bg1"/>
                </a:solidFill>
              </a:rPr>
              <a:t>More stringent regulatory requirements . “Regulators are demanding increased transparency around transactions,” requiring greater accuracy and protection of sensitive identity information.</a:t>
            </a:r>
          </a:p>
          <a:p>
            <a:r>
              <a:rPr lang="en-US" sz="1900" dirty="0">
                <a:solidFill>
                  <a:schemeClr val="bg1"/>
                </a:solidFill>
              </a:rPr>
              <a:t>Rising customer expectations . “Customers expect seamless, omni-channel service delivery and will migrate to services that offer the best customer experience”</a:t>
            </a:r>
          </a:p>
          <a:p>
            <a:r>
              <a:rPr lang="en-US" sz="1900" dirty="0">
                <a:solidFill>
                  <a:schemeClr val="bg1"/>
                </a:solidFill>
              </a:rPr>
              <a:t>Increasing speed of financial and reputational damage . “Bad actors in financial systems are increasing sophisticated in the technology and tools that they use to conduct illicit activity, increasing their ability to quickly cause financial and reputational damage by exploiting weak identity systems.”</a:t>
            </a:r>
          </a:p>
          <a:p>
            <a:r>
              <a:rPr lang="en-US" sz="1900" dirty="0">
                <a:solidFill>
                  <a:schemeClr val="bg1"/>
                </a:solidFill>
              </a:rPr>
              <a:t>Increasing transaction volumes . “The number of identity-dependent transactions is growing through increased use of the digital channel”</a:t>
            </a:r>
          </a:p>
          <a:p>
            <a:endParaRPr lang="en-US" sz="2600" dirty="0">
              <a:solidFill>
                <a:schemeClr val="bg1"/>
              </a:solidFill>
            </a:endParaRPr>
          </a:p>
          <a:p>
            <a:pPr marL="0" indent="0">
              <a:buFont typeface="Arial" panose="020B0604020202020204" pitchFamily="34" charset="0"/>
              <a:buNone/>
            </a:pPr>
            <a:endParaRPr lang="en-US" sz="3600" dirty="0"/>
          </a:p>
        </p:txBody>
      </p:sp>
    </p:spTree>
    <p:extLst>
      <p:ext uri="{BB962C8B-B14F-4D97-AF65-F5344CB8AC3E}">
        <p14:creationId xmlns:p14="http://schemas.microsoft.com/office/powerpoint/2010/main" val="135925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4D8FB837-4A2F-43A3-A0B8-8F12B2826566}"/>
              </a:ext>
            </a:extLst>
          </p:cNvPr>
          <p:cNvSpPr txBox="1">
            <a:spLocks/>
          </p:cNvSpPr>
          <p:nvPr/>
        </p:nvSpPr>
        <p:spPr>
          <a:xfrm>
            <a:off x="0" y="-175220"/>
            <a:ext cx="5181600" cy="13381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How Digital ID Works?</a:t>
            </a:r>
          </a:p>
        </p:txBody>
      </p:sp>
      <p:pic>
        <p:nvPicPr>
          <p:cNvPr id="94" name="Picture 93" descr="A picture containing clipart&#10;&#10;Description automatically generated">
            <a:extLst>
              <a:ext uri="{FF2B5EF4-FFF2-40B4-BE49-F238E27FC236}">
                <a16:creationId xmlns:a16="http://schemas.microsoft.com/office/drawing/2014/main" id="{FAF73F6E-54C8-4223-9459-05B440304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16921"/>
            <a:ext cx="953276" cy="1583188"/>
          </a:xfrm>
          <a:prstGeom prst="rect">
            <a:avLst/>
          </a:prstGeom>
        </p:spPr>
      </p:pic>
      <p:sp>
        <p:nvSpPr>
          <p:cNvPr id="96" name="Title 3">
            <a:extLst>
              <a:ext uri="{FF2B5EF4-FFF2-40B4-BE49-F238E27FC236}">
                <a16:creationId xmlns:a16="http://schemas.microsoft.com/office/drawing/2014/main" id="{076AC6D8-155E-400A-B0E8-83F92A16D1E0}"/>
              </a:ext>
            </a:extLst>
          </p:cNvPr>
          <p:cNvSpPr txBox="1">
            <a:spLocks/>
          </p:cNvSpPr>
          <p:nvPr/>
        </p:nvSpPr>
        <p:spPr>
          <a:xfrm>
            <a:off x="1200564" y="1316921"/>
            <a:ext cx="4219885" cy="189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Registration of Digital ID [stringent regulatory requirements]</a:t>
            </a:r>
          </a:p>
          <a:p>
            <a:pPr marL="457200" indent="-457200">
              <a:buFont typeface="+mj-lt"/>
              <a:buAutoNum type="arabicPeriod"/>
            </a:pPr>
            <a:r>
              <a:rPr lang="en-US" sz="2000" dirty="0">
                <a:solidFill>
                  <a:schemeClr val="bg1"/>
                </a:solidFill>
              </a:rPr>
              <a:t>Key in My card No.</a:t>
            </a:r>
          </a:p>
          <a:p>
            <a:pPr marL="457200" indent="-457200">
              <a:buFont typeface="+mj-lt"/>
              <a:buAutoNum type="arabicPeriod"/>
            </a:pPr>
            <a:r>
              <a:rPr lang="en-US" sz="2000" dirty="0">
                <a:solidFill>
                  <a:schemeClr val="bg1"/>
                </a:solidFill>
              </a:rPr>
              <a:t>Biometric verification </a:t>
            </a:r>
          </a:p>
          <a:p>
            <a:pPr marL="457200" indent="-457200">
              <a:buFont typeface="+mj-lt"/>
              <a:buAutoNum type="arabicPeriod"/>
            </a:pPr>
            <a:r>
              <a:rPr lang="en-US" sz="2000" dirty="0">
                <a:solidFill>
                  <a:schemeClr val="bg1"/>
                </a:solidFill>
              </a:rPr>
              <a:t>If successful, then Digital ID created (Encrypted Private Key). </a:t>
            </a:r>
          </a:p>
        </p:txBody>
      </p:sp>
      <p:sp>
        <p:nvSpPr>
          <p:cNvPr id="97" name="Title 3">
            <a:extLst>
              <a:ext uri="{FF2B5EF4-FFF2-40B4-BE49-F238E27FC236}">
                <a16:creationId xmlns:a16="http://schemas.microsoft.com/office/drawing/2014/main" id="{5862D777-48A9-49F1-9C58-A8CC9065C98F}"/>
              </a:ext>
            </a:extLst>
          </p:cNvPr>
          <p:cNvSpPr txBox="1">
            <a:spLocks/>
          </p:cNvSpPr>
          <p:nvPr/>
        </p:nvSpPr>
        <p:spPr>
          <a:xfrm>
            <a:off x="1226101" y="976235"/>
            <a:ext cx="944880" cy="373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Step 1 </a:t>
            </a:r>
          </a:p>
        </p:txBody>
      </p:sp>
      <p:sp>
        <p:nvSpPr>
          <p:cNvPr id="98" name="Title 3">
            <a:extLst>
              <a:ext uri="{FF2B5EF4-FFF2-40B4-BE49-F238E27FC236}">
                <a16:creationId xmlns:a16="http://schemas.microsoft.com/office/drawing/2014/main" id="{C8E91BE0-6053-4406-A93E-5E802D75440D}"/>
              </a:ext>
            </a:extLst>
          </p:cNvPr>
          <p:cNvSpPr txBox="1">
            <a:spLocks/>
          </p:cNvSpPr>
          <p:nvPr/>
        </p:nvSpPr>
        <p:spPr>
          <a:xfrm>
            <a:off x="7339388" y="310653"/>
            <a:ext cx="944880" cy="373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Step 2 </a:t>
            </a:r>
          </a:p>
        </p:txBody>
      </p:sp>
      <p:grpSp>
        <p:nvGrpSpPr>
          <p:cNvPr id="99" name="Group 98">
            <a:extLst>
              <a:ext uri="{FF2B5EF4-FFF2-40B4-BE49-F238E27FC236}">
                <a16:creationId xmlns:a16="http://schemas.microsoft.com/office/drawing/2014/main" id="{960905EE-457C-4E54-903D-116090BEFEDF}"/>
              </a:ext>
            </a:extLst>
          </p:cNvPr>
          <p:cNvGrpSpPr/>
          <p:nvPr/>
        </p:nvGrpSpPr>
        <p:grpSpPr>
          <a:xfrm>
            <a:off x="5854700" y="3975100"/>
            <a:ext cx="1401431" cy="756689"/>
            <a:chOff x="2491255" y="2773389"/>
            <a:chExt cx="4925547" cy="1657276"/>
          </a:xfrm>
        </p:grpSpPr>
        <p:grpSp>
          <p:nvGrpSpPr>
            <p:cNvPr id="100" name="Group 99">
              <a:extLst>
                <a:ext uri="{FF2B5EF4-FFF2-40B4-BE49-F238E27FC236}">
                  <a16:creationId xmlns:a16="http://schemas.microsoft.com/office/drawing/2014/main" id="{83E7F603-3D59-4E28-AED4-DB50D9C1C606}"/>
                </a:ext>
              </a:extLst>
            </p:cNvPr>
            <p:cNvGrpSpPr/>
            <p:nvPr/>
          </p:nvGrpSpPr>
          <p:grpSpPr>
            <a:xfrm>
              <a:off x="4431334" y="2997139"/>
              <a:ext cx="2985468" cy="863722"/>
              <a:chOff x="1221017" y="3099541"/>
              <a:chExt cx="2985468" cy="863722"/>
            </a:xfrm>
          </p:grpSpPr>
          <p:cxnSp>
            <p:nvCxnSpPr>
              <p:cNvPr id="113" name="Straight Connector 112">
                <a:extLst>
                  <a:ext uri="{FF2B5EF4-FFF2-40B4-BE49-F238E27FC236}">
                    <a16:creationId xmlns:a16="http://schemas.microsoft.com/office/drawing/2014/main" id="{98BD27A4-2B5C-4C53-8204-17FD10C9F705}"/>
                  </a:ext>
                </a:extLst>
              </p:cNvPr>
              <p:cNvCxnSpPr>
                <a:cxnSpLocks/>
              </p:cNvCxnSpPr>
              <p:nvPr/>
            </p:nvCxnSpPr>
            <p:spPr>
              <a:xfrm>
                <a:off x="1252603" y="3252530"/>
                <a:ext cx="27506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FC91C5-AA26-4F9D-8A78-A27CBBA79B5E}"/>
                  </a:ext>
                </a:extLst>
              </p:cNvPr>
              <p:cNvCxnSpPr>
                <a:cxnSpLocks/>
              </p:cNvCxnSpPr>
              <p:nvPr/>
            </p:nvCxnSpPr>
            <p:spPr>
              <a:xfrm flipV="1">
                <a:off x="1328803" y="3824614"/>
                <a:ext cx="2750681" cy="6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Arc 114">
                <a:extLst>
                  <a:ext uri="{FF2B5EF4-FFF2-40B4-BE49-F238E27FC236}">
                    <a16:creationId xmlns:a16="http://schemas.microsoft.com/office/drawing/2014/main" id="{0EA50FE1-6A89-4894-8084-A83FE10CFC0B}"/>
                  </a:ext>
                </a:extLst>
              </p:cNvPr>
              <p:cNvSpPr/>
              <p:nvPr/>
            </p:nvSpPr>
            <p:spPr>
              <a:xfrm>
                <a:off x="3798417" y="3252531"/>
                <a:ext cx="408068" cy="572084"/>
              </a:xfrm>
              <a:prstGeom prst="arc">
                <a:avLst>
                  <a:gd name="adj1" fmla="val 16200000"/>
                  <a:gd name="adj2" fmla="val 482077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a16="http://schemas.microsoft.com/office/drawing/2014/main" id="{CB18A269-54E7-4586-9CE3-9BBCF22D65E9}"/>
                  </a:ext>
                </a:extLst>
              </p:cNvPr>
              <p:cNvSpPr/>
              <p:nvPr/>
            </p:nvSpPr>
            <p:spPr>
              <a:xfrm>
                <a:off x="1221017" y="3099541"/>
                <a:ext cx="215571" cy="863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1" name="Straight Connector 100">
              <a:extLst>
                <a:ext uri="{FF2B5EF4-FFF2-40B4-BE49-F238E27FC236}">
                  <a16:creationId xmlns:a16="http://schemas.microsoft.com/office/drawing/2014/main" id="{FAD536FA-35D3-4549-800E-47B794EB3CD9}"/>
                </a:ext>
              </a:extLst>
            </p:cNvPr>
            <p:cNvCxnSpPr/>
            <p:nvPr/>
          </p:nvCxnSpPr>
          <p:spPr>
            <a:xfrm>
              <a:off x="3953102" y="3150128"/>
              <a:ext cx="4782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DB63134-F3D6-4090-8971-CCB2F1E00BA1}"/>
                </a:ext>
              </a:extLst>
            </p:cNvPr>
            <p:cNvCxnSpPr/>
            <p:nvPr/>
          </p:nvCxnSpPr>
          <p:spPr>
            <a:xfrm>
              <a:off x="3935434" y="3757885"/>
              <a:ext cx="4782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ADC065E1-B77D-450C-AF2F-B835536272E1}"/>
                </a:ext>
              </a:extLst>
            </p:cNvPr>
            <p:cNvSpPr/>
            <p:nvPr/>
          </p:nvSpPr>
          <p:spPr>
            <a:xfrm>
              <a:off x="2864792" y="2773389"/>
              <a:ext cx="1476930" cy="13255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FFF16A3-1A7F-47AD-B0B7-35460823655D}"/>
                </a:ext>
              </a:extLst>
            </p:cNvPr>
            <p:cNvSpPr/>
            <p:nvPr/>
          </p:nvSpPr>
          <p:spPr>
            <a:xfrm>
              <a:off x="2491255" y="3300537"/>
              <a:ext cx="657463" cy="306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5E8635E-E0ED-4584-A4AC-C01E7219FB81}"/>
                </a:ext>
              </a:extLst>
            </p:cNvPr>
            <p:cNvSpPr/>
            <p:nvPr/>
          </p:nvSpPr>
          <p:spPr>
            <a:xfrm>
              <a:off x="3034334" y="2970163"/>
              <a:ext cx="1140216" cy="9668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D3F0853E-349F-43A1-98CD-CA20F57F133B}"/>
                </a:ext>
              </a:extLst>
            </p:cNvPr>
            <p:cNvCxnSpPr/>
            <p:nvPr/>
          </p:nvCxnSpPr>
          <p:spPr>
            <a:xfrm>
              <a:off x="5723959" y="3714910"/>
              <a:ext cx="0" cy="691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AB508D7-4471-4E51-8C21-09B5AED2A084}"/>
                </a:ext>
              </a:extLst>
            </p:cNvPr>
            <p:cNvCxnSpPr>
              <a:cxnSpLocks/>
            </p:cNvCxnSpPr>
            <p:nvPr/>
          </p:nvCxnSpPr>
          <p:spPr>
            <a:xfrm>
              <a:off x="5723959" y="4406900"/>
              <a:ext cx="5498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202765-6CB2-4E88-8F68-309D453B09C4}"/>
                </a:ext>
              </a:extLst>
            </p:cNvPr>
            <p:cNvCxnSpPr>
              <a:cxnSpLocks/>
            </p:cNvCxnSpPr>
            <p:nvPr/>
          </p:nvCxnSpPr>
          <p:spPr>
            <a:xfrm flipV="1">
              <a:off x="6273800" y="4038600"/>
              <a:ext cx="0" cy="368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12FD1-B466-4825-AFE4-35F0E991206E}"/>
                </a:ext>
              </a:extLst>
            </p:cNvPr>
            <p:cNvCxnSpPr>
              <a:cxnSpLocks/>
            </p:cNvCxnSpPr>
            <p:nvPr/>
          </p:nvCxnSpPr>
          <p:spPr>
            <a:xfrm flipH="1" flipV="1">
              <a:off x="6261101" y="4053925"/>
              <a:ext cx="355599" cy="6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DBBD90-9E44-433C-AB38-6C9645FB0FC7}"/>
                </a:ext>
              </a:extLst>
            </p:cNvPr>
            <p:cNvCxnSpPr>
              <a:cxnSpLocks/>
            </p:cNvCxnSpPr>
            <p:nvPr/>
          </p:nvCxnSpPr>
          <p:spPr>
            <a:xfrm>
              <a:off x="6616700" y="4422225"/>
              <a:ext cx="5498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FB8825-A8C7-4E7B-A133-E984753B749B}"/>
                </a:ext>
              </a:extLst>
            </p:cNvPr>
            <p:cNvCxnSpPr>
              <a:cxnSpLocks/>
            </p:cNvCxnSpPr>
            <p:nvPr/>
          </p:nvCxnSpPr>
          <p:spPr>
            <a:xfrm flipV="1">
              <a:off x="6616700" y="4053925"/>
              <a:ext cx="0" cy="368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B028BD-DF7B-467A-B9F7-35F148F8733B}"/>
                </a:ext>
              </a:extLst>
            </p:cNvPr>
            <p:cNvCxnSpPr/>
            <p:nvPr/>
          </p:nvCxnSpPr>
          <p:spPr>
            <a:xfrm>
              <a:off x="7166541" y="3738675"/>
              <a:ext cx="0" cy="691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7" name="Title 3">
            <a:extLst>
              <a:ext uri="{FF2B5EF4-FFF2-40B4-BE49-F238E27FC236}">
                <a16:creationId xmlns:a16="http://schemas.microsoft.com/office/drawing/2014/main" id="{E0D60B5A-8D6C-4C36-B0CC-7B6579F57448}"/>
              </a:ext>
            </a:extLst>
          </p:cNvPr>
          <p:cNvSpPr txBox="1">
            <a:spLocks/>
          </p:cNvSpPr>
          <p:nvPr/>
        </p:nvSpPr>
        <p:spPr>
          <a:xfrm>
            <a:off x="1273395" y="3271132"/>
            <a:ext cx="4719024" cy="189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chemeClr val="bg1"/>
              </a:solidFill>
            </a:endParaRPr>
          </a:p>
        </p:txBody>
      </p:sp>
      <p:sp>
        <p:nvSpPr>
          <p:cNvPr id="118" name="Title 3">
            <a:extLst>
              <a:ext uri="{FF2B5EF4-FFF2-40B4-BE49-F238E27FC236}">
                <a16:creationId xmlns:a16="http://schemas.microsoft.com/office/drawing/2014/main" id="{D4E1BE6A-614C-41BD-9F0C-6B1D9AB0E3FE}"/>
              </a:ext>
            </a:extLst>
          </p:cNvPr>
          <p:cNvSpPr txBox="1">
            <a:spLocks/>
          </p:cNvSpPr>
          <p:nvPr/>
        </p:nvSpPr>
        <p:spPr>
          <a:xfrm>
            <a:off x="7339388" y="605145"/>
            <a:ext cx="4955021" cy="18948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Basic Information [best customer experience]</a:t>
            </a:r>
          </a:p>
          <a:p>
            <a:pPr marL="457200" indent="-457200">
              <a:buAutoNum type="arabicPeriod"/>
            </a:pPr>
            <a:r>
              <a:rPr lang="en-US" sz="2000" dirty="0">
                <a:solidFill>
                  <a:schemeClr val="bg1"/>
                </a:solidFill>
              </a:rPr>
              <a:t>Select agency and make them as favorite</a:t>
            </a:r>
          </a:p>
          <a:p>
            <a:pPr marL="457200" indent="-457200">
              <a:buAutoNum type="arabicPeriod"/>
            </a:pPr>
            <a:r>
              <a:rPr lang="en-US" sz="2000" dirty="0">
                <a:solidFill>
                  <a:schemeClr val="bg1"/>
                </a:solidFill>
              </a:rPr>
              <a:t>Enable information that this agency could view each time your performance any transaction (Encrypted Public Key)</a:t>
            </a:r>
          </a:p>
          <a:p>
            <a:pPr marL="457200" indent="-457200">
              <a:buAutoNum type="arabicPeriod"/>
            </a:pPr>
            <a:r>
              <a:rPr lang="en-US" sz="2000" dirty="0">
                <a:solidFill>
                  <a:schemeClr val="bg1"/>
                </a:solidFill>
              </a:rPr>
              <a:t>Additional information will be shared upon owner send request to user. </a:t>
            </a:r>
          </a:p>
        </p:txBody>
      </p:sp>
      <p:grpSp>
        <p:nvGrpSpPr>
          <p:cNvPr id="1033" name="Group 1032">
            <a:extLst>
              <a:ext uri="{FF2B5EF4-FFF2-40B4-BE49-F238E27FC236}">
                <a16:creationId xmlns:a16="http://schemas.microsoft.com/office/drawing/2014/main" id="{FD64A1E7-79B7-4441-AEB1-E92F111D7020}"/>
              </a:ext>
            </a:extLst>
          </p:cNvPr>
          <p:cNvGrpSpPr/>
          <p:nvPr/>
        </p:nvGrpSpPr>
        <p:grpSpPr>
          <a:xfrm>
            <a:off x="5933996" y="684032"/>
            <a:ext cx="1323192" cy="1299404"/>
            <a:chOff x="7521107" y="2423160"/>
            <a:chExt cx="2003893" cy="1706880"/>
          </a:xfrm>
        </p:grpSpPr>
        <p:cxnSp>
          <p:nvCxnSpPr>
            <p:cNvPr id="122" name="Straight Connector 121">
              <a:extLst>
                <a:ext uri="{FF2B5EF4-FFF2-40B4-BE49-F238E27FC236}">
                  <a16:creationId xmlns:a16="http://schemas.microsoft.com/office/drawing/2014/main" id="{2736941A-10B3-4EB4-A5BC-CB08115D6ED3}"/>
                </a:ext>
              </a:extLst>
            </p:cNvPr>
            <p:cNvCxnSpPr>
              <a:cxnSpLocks/>
            </p:cNvCxnSpPr>
            <p:nvPr/>
          </p:nvCxnSpPr>
          <p:spPr>
            <a:xfrm flipH="1">
              <a:off x="7521107" y="4130040"/>
              <a:ext cx="13635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6C468FA-702A-44CC-BD18-B42EC4F82F07}"/>
                </a:ext>
              </a:extLst>
            </p:cNvPr>
            <p:cNvCxnSpPr>
              <a:cxnSpLocks/>
              <a:stCxn id="123" idx="4"/>
            </p:cNvCxnSpPr>
            <p:nvPr/>
          </p:nvCxnSpPr>
          <p:spPr>
            <a:xfrm flipH="1">
              <a:off x="7521111" y="2423160"/>
              <a:ext cx="83041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32" name="Group 1031">
              <a:extLst>
                <a:ext uri="{FF2B5EF4-FFF2-40B4-BE49-F238E27FC236}">
                  <a16:creationId xmlns:a16="http://schemas.microsoft.com/office/drawing/2014/main" id="{17FFBB31-2DAC-48CA-97FF-33199C9AC7F7}"/>
                </a:ext>
              </a:extLst>
            </p:cNvPr>
            <p:cNvGrpSpPr/>
            <p:nvPr/>
          </p:nvGrpSpPr>
          <p:grpSpPr>
            <a:xfrm>
              <a:off x="7536624" y="2423160"/>
              <a:ext cx="1710924" cy="1706880"/>
              <a:chOff x="7536624" y="2423160"/>
              <a:chExt cx="1710924" cy="1706880"/>
            </a:xfrm>
          </p:grpSpPr>
          <p:cxnSp>
            <p:nvCxnSpPr>
              <p:cNvPr id="120" name="Straight Connector 119">
                <a:extLst>
                  <a:ext uri="{FF2B5EF4-FFF2-40B4-BE49-F238E27FC236}">
                    <a16:creationId xmlns:a16="http://schemas.microsoft.com/office/drawing/2014/main" id="{049622FD-EF39-43E5-93AF-32FFE899B050}"/>
                  </a:ext>
                </a:extLst>
              </p:cNvPr>
              <p:cNvCxnSpPr/>
              <p:nvPr/>
            </p:nvCxnSpPr>
            <p:spPr>
              <a:xfrm>
                <a:off x="7536624" y="2423160"/>
                <a:ext cx="0" cy="1706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3" name="Isosceles Triangle 122">
                <a:extLst>
                  <a:ext uri="{FF2B5EF4-FFF2-40B4-BE49-F238E27FC236}">
                    <a16:creationId xmlns:a16="http://schemas.microsoft.com/office/drawing/2014/main" id="{515E06C9-8314-4F6A-AFA4-36256C0A010D}"/>
                  </a:ext>
                </a:extLst>
              </p:cNvPr>
              <p:cNvSpPr/>
              <p:nvPr/>
            </p:nvSpPr>
            <p:spPr>
              <a:xfrm rot="13154069">
                <a:off x="8063085" y="2736091"/>
                <a:ext cx="1166421" cy="496343"/>
              </a:xfrm>
              <a:prstGeom prst="triangle">
                <a:avLst>
                  <a:gd name="adj" fmla="val 553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8C7B4360-5A1D-4744-9217-1CCD84A1C0E4}"/>
                  </a:ext>
                </a:extLst>
              </p:cNvPr>
              <p:cNvCxnSpPr>
                <a:cxnSpLocks/>
              </p:cNvCxnSpPr>
              <p:nvPr/>
            </p:nvCxnSpPr>
            <p:spPr>
              <a:xfrm flipV="1">
                <a:off x="9247548" y="3149715"/>
                <a:ext cx="0" cy="347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1" name="Star: 5 Points 1030">
              <a:extLst>
                <a:ext uri="{FF2B5EF4-FFF2-40B4-BE49-F238E27FC236}">
                  <a16:creationId xmlns:a16="http://schemas.microsoft.com/office/drawing/2014/main" id="{1AD5FAC5-66D9-4527-A2B1-1AFD0AA63DDE}"/>
                </a:ext>
              </a:extLst>
            </p:cNvPr>
            <p:cNvSpPr/>
            <p:nvPr/>
          </p:nvSpPr>
          <p:spPr>
            <a:xfrm>
              <a:off x="8804350" y="3446817"/>
              <a:ext cx="720650" cy="683222"/>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itle 3">
            <a:extLst>
              <a:ext uri="{FF2B5EF4-FFF2-40B4-BE49-F238E27FC236}">
                <a16:creationId xmlns:a16="http://schemas.microsoft.com/office/drawing/2014/main" id="{803602D6-F734-4049-99A5-D9803D972266}"/>
              </a:ext>
            </a:extLst>
          </p:cNvPr>
          <p:cNvSpPr txBox="1">
            <a:spLocks/>
          </p:cNvSpPr>
          <p:nvPr/>
        </p:nvSpPr>
        <p:spPr>
          <a:xfrm>
            <a:off x="7398636" y="3429000"/>
            <a:ext cx="944880" cy="373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Step 3 </a:t>
            </a:r>
          </a:p>
        </p:txBody>
      </p:sp>
      <p:sp>
        <p:nvSpPr>
          <p:cNvPr id="1035" name="Arrow: Down 1034">
            <a:extLst>
              <a:ext uri="{FF2B5EF4-FFF2-40B4-BE49-F238E27FC236}">
                <a16:creationId xmlns:a16="http://schemas.microsoft.com/office/drawing/2014/main" id="{E89C9ECA-2487-4075-836B-97F56F347A1D}"/>
              </a:ext>
            </a:extLst>
          </p:cNvPr>
          <p:cNvSpPr/>
          <p:nvPr/>
        </p:nvSpPr>
        <p:spPr>
          <a:xfrm rot="16200000">
            <a:off x="4855186" y="1492632"/>
            <a:ext cx="695734" cy="788682"/>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itle 3">
            <a:extLst>
              <a:ext uri="{FF2B5EF4-FFF2-40B4-BE49-F238E27FC236}">
                <a16:creationId xmlns:a16="http://schemas.microsoft.com/office/drawing/2014/main" id="{5C01C732-07BB-4B07-AA2B-C2988D3D1D7E}"/>
              </a:ext>
            </a:extLst>
          </p:cNvPr>
          <p:cNvSpPr txBox="1">
            <a:spLocks/>
          </p:cNvSpPr>
          <p:nvPr/>
        </p:nvSpPr>
        <p:spPr>
          <a:xfrm>
            <a:off x="7390374" y="3809454"/>
            <a:ext cx="4719024" cy="189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Protection [greater protection]</a:t>
            </a:r>
          </a:p>
          <a:p>
            <a:r>
              <a:rPr lang="en-US" sz="2000" dirty="0">
                <a:solidFill>
                  <a:schemeClr val="bg1"/>
                </a:solidFill>
              </a:rPr>
              <a:t>1. Any form of modification in data user will receive notification through push notification on their mobile</a:t>
            </a:r>
          </a:p>
          <a:p>
            <a:r>
              <a:rPr lang="en-US" sz="2000" dirty="0">
                <a:solidFill>
                  <a:schemeClr val="bg1"/>
                </a:solidFill>
              </a:rPr>
              <a:t>2. System will be block to prevent any data being stolen.</a:t>
            </a:r>
          </a:p>
          <a:p>
            <a:endParaRPr lang="en-US" sz="2000" dirty="0">
              <a:solidFill>
                <a:schemeClr val="bg1"/>
              </a:solidFill>
            </a:endParaRPr>
          </a:p>
        </p:txBody>
      </p:sp>
      <p:sp>
        <p:nvSpPr>
          <p:cNvPr id="144" name="Arrow: Down 143">
            <a:extLst>
              <a:ext uri="{FF2B5EF4-FFF2-40B4-BE49-F238E27FC236}">
                <a16:creationId xmlns:a16="http://schemas.microsoft.com/office/drawing/2014/main" id="{11B43102-1099-4610-95AB-69326CCFF942}"/>
              </a:ext>
            </a:extLst>
          </p:cNvPr>
          <p:cNvSpPr/>
          <p:nvPr/>
        </p:nvSpPr>
        <p:spPr>
          <a:xfrm>
            <a:off x="8766842" y="2497938"/>
            <a:ext cx="695734" cy="788682"/>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55E1F14D-88C8-4BBF-BA0F-B8260CA88DB0}"/>
              </a:ext>
            </a:extLst>
          </p:cNvPr>
          <p:cNvSpPr>
            <a:spLocks noGrp="1"/>
          </p:cNvSpPr>
          <p:nvPr>
            <p:ph idx="1"/>
          </p:nvPr>
        </p:nvSpPr>
        <p:spPr>
          <a:xfrm>
            <a:off x="4146" y="3429000"/>
            <a:ext cx="5696756" cy="4622193"/>
          </a:xfrm>
        </p:spPr>
        <p:txBody>
          <a:bodyPr>
            <a:normAutofit/>
          </a:bodyPr>
          <a:lstStyle/>
          <a:p>
            <a:pPr marL="0" indent="0">
              <a:buNone/>
            </a:pPr>
            <a:r>
              <a:rPr lang="en-US" sz="1900" dirty="0">
                <a:solidFill>
                  <a:schemeClr val="bg1"/>
                </a:solidFill>
              </a:rPr>
              <a:t>“Blockchain solves the problem of manipulation. When I speak about it in the West, people say they trust Google, Facebook, or their banks. But the rest of the world doesn’t trust organizations and corporations that much — I mean Africa, India, the Eastern Europe, or Russia. It’s not about the places where people are really rich. Blockchain’s opportunities are the highest in the countries that haven’t reached that level yet.”</a:t>
            </a:r>
          </a:p>
          <a:p>
            <a:pPr marL="0" indent="0">
              <a:buNone/>
            </a:pPr>
            <a:br>
              <a:rPr lang="en-US" sz="1900" dirty="0">
                <a:solidFill>
                  <a:schemeClr val="bg1"/>
                </a:solidFill>
              </a:rPr>
            </a:br>
            <a:r>
              <a:rPr lang="en-US" sz="1900" dirty="0">
                <a:solidFill>
                  <a:schemeClr val="bg1"/>
                </a:solidFill>
              </a:rPr>
              <a:t>– </a:t>
            </a:r>
            <a:r>
              <a:rPr lang="en-US" sz="1900" dirty="0" err="1">
                <a:solidFill>
                  <a:schemeClr val="bg1"/>
                </a:solidFill>
              </a:rPr>
              <a:t>Vitalik</a:t>
            </a:r>
            <a:r>
              <a:rPr lang="en-US" sz="1900" dirty="0">
                <a:solidFill>
                  <a:schemeClr val="bg1"/>
                </a:solidFill>
              </a:rPr>
              <a:t> </a:t>
            </a:r>
            <a:r>
              <a:rPr lang="en-US" sz="1900" dirty="0" err="1">
                <a:solidFill>
                  <a:schemeClr val="bg1"/>
                </a:solidFill>
              </a:rPr>
              <a:t>Buterin</a:t>
            </a:r>
            <a:r>
              <a:rPr lang="en-US" sz="1900" dirty="0">
                <a:solidFill>
                  <a:schemeClr val="bg1"/>
                </a:solidFill>
              </a:rPr>
              <a:t>, inventor of Ethereum</a:t>
            </a:r>
          </a:p>
        </p:txBody>
      </p:sp>
    </p:spTree>
    <p:extLst>
      <p:ext uri="{BB962C8B-B14F-4D97-AF65-F5344CB8AC3E}">
        <p14:creationId xmlns:p14="http://schemas.microsoft.com/office/powerpoint/2010/main" val="3525879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345</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Blockchain for Digital ID</vt:lpstr>
      <vt:lpstr>Why Digital 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for Digital ID</dc:title>
  <dc:creator>Kayathri Kanasan</dc:creator>
  <cp:lastModifiedBy>Kayathri Kanasan</cp:lastModifiedBy>
  <cp:revision>45</cp:revision>
  <dcterms:created xsi:type="dcterms:W3CDTF">2018-12-15T10:42:27Z</dcterms:created>
  <dcterms:modified xsi:type="dcterms:W3CDTF">2018-12-16T05:22:46Z</dcterms:modified>
</cp:coreProperties>
</file>