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8284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3D7"/>
          </a:solidFill>
        </a:fill>
      </a:tcStyle>
    </a:wholeTbl>
    <a:band2H>
      <a:tcTxStyle b="def" i="def"/>
      <a:tcStyle>
        <a:tcBdr/>
        <a:fill>
          <a:solidFill>
            <a:srgbClr val="FC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3E5"/>
          </a:solidFill>
        </a:fill>
      </a:tcStyle>
    </a:wholeTbl>
    <a:band2H>
      <a:tcTxStyle b="def" i="def"/>
      <a:tcStyle>
        <a:tcBdr/>
        <a:fill>
          <a:solidFill>
            <a:srgbClr val="E9F2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4F4"/>
          </a:solidFill>
        </a:fill>
      </a:tcStyle>
    </a:wholeTbl>
    <a:band2H>
      <a:tcTxStyle b="def" i="def"/>
      <a:tcStyle>
        <a:tcBdr/>
        <a:fill>
          <a:solidFill>
            <a:srgbClr val="FAFA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5" latinLnBrk="0">
      <a:defRPr sz="2400">
        <a:latin typeface="+mn-lt"/>
        <a:ea typeface="+mn-ea"/>
        <a:cs typeface="+mn-cs"/>
        <a:sym typeface="Helvetica"/>
      </a:defRPr>
    </a:lvl1pPr>
    <a:lvl2pPr indent="228600" defTabSz="914215" latinLnBrk="0">
      <a:defRPr sz="2400">
        <a:latin typeface="+mn-lt"/>
        <a:ea typeface="+mn-ea"/>
        <a:cs typeface="+mn-cs"/>
        <a:sym typeface="Helvetica"/>
      </a:defRPr>
    </a:lvl2pPr>
    <a:lvl3pPr indent="457200" defTabSz="914215" latinLnBrk="0">
      <a:defRPr sz="2400">
        <a:latin typeface="+mn-lt"/>
        <a:ea typeface="+mn-ea"/>
        <a:cs typeface="+mn-cs"/>
        <a:sym typeface="Helvetica"/>
      </a:defRPr>
    </a:lvl3pPr>
    <a:lvl4pPr indent="685800" defTabSz="914215" latinLnBrk="0">
      <a:defRPr sz="2400">
        <a:latin typeface="+mn-lt"/>
        <a:ea typeface="+mn-ea"/>
        <a:cs typeface="+mn-cs"/>
        <a:sym typeface="Helvetica"/>
      </a:defRPr>
    </a:lvl4pPr>
    <a:lvl5pPr indent="914400" defTabSz="914215" latinLnBrk="0">
      <a:defRPr sz="2400">
        <a:latin typeface="+mn-lt"/>
        <a:ea typeface="+mn-ea"/>
        <a:cs typeface="+mn-cs"/>
        <a:sym typeface="Helvetica"/>
      </a:defRPr>
    </a:lvl5pPr>
    <a:lvl6pPr indent="1143000" defTabSz="914215" latinLnBrk="0">
      <a:defRPr sz="2400">
        <a:latin typeface="+mn-lt"/>
        <a:ea typeface="+mn-ea"/>
        <a:cs typeface="+mn-cs"/>
        <a:sym typeface="Helvetica"/>
      </a:defRPr>
    </a:lvl6pPr>
    <a:lvl7pPr indent="1371600" defTabSz="914215" latinLnBrk="0">
      <a:defRPr sz="2400">
        <a:latin typeface="+mn-lt"/>
        <a:ea typeface="+mn-ea"/>
        <a:cs typeface="+mn-cs"/>
        <a:sym typeface="Helvetica"/>
      </a:defRPr>
    </a:lvl7pPr>
    <a:lvl8pPr indent="1600200" defTabSz="914215" latinLnBrk="0">
      <a:defRPr sz="2400">
        <a:latin typeface="+mn-lt"/>
        <a:ea typeface="+mn-ea"/>
        <a:cs typeface="+mn-cs"/>
        <a:sym typeface="Helvetica"/>
      </a:defRPr>
    </a:lvl8pPr>
    <a:lvl9pPr indent="1828800" defTabSz="914215" latinLnBrk="0">
      <a:defRPr sz="24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"/>
          <p:cNvSpPr/>
          <p:nvPr/>
        </p:nvSpPr>
        <p:spPr>
          <a:xfrm>
            <a:off x="22645839" y="711761"/>
            <a:ext cx="716063" cy="716111"/>
          </a:xfrm>
          <a:prstGeom prst="ellipse">
            <a:avLst/>
          </a:prstGeom>
          <a:solidFill>
            <a:srgbClr val="161B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9900">
                <a:solidFill>
                  <a:srgbClr val="303030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22750710" y="799387"/>
            <a:ext cx="506321" cy="513043"/>
          </a:xfrm>
          <a:prstGeom prst="rect">
            <a:avLst/>
          </a:prstGeom>
        </p:spPr>
        <p:txBody>
          <a:bodyPr wrap="none" lIns="91421" tIns="91421" rIns="91421" bIns="91421"/>
          <a:lstStyle>
            <a:lvl1pPr defTabSz="1828432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"/>
          <p:cNvSpPr/>
          <p:nvPr/>
        </p:nvSpPr>
        <p:spPr>
          <a:xfrm>
            <a:off x="22645839" y="711761"/>
            <a:ext cx="716061" cy="716110"/>
          </a:xfrm>
          <a:prstGeom prst="ellipse">
            <a:avLst/>
          </a:prstGeom>
          <a:solidFill>
            <a:srgbClr val="2F5A5E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defRPr b="1" sz="19900">
                <a:solidFill>
                  <a:srgbClr val="303030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22739708" y="799387"/>
            <a:ext cx="528323" cy="513045"/>
          </a:xfrm>
          <a:prstGeom prst="rect">
            <a:avLst/>
          </a:prstGeom>
          <a:ln w="12700">
            <a:miter lim="400000"/>
          </a:ln>
        </p:spPr>
        <p:txBody>
          <a:bodyPr lIns="91421" tIns="91421" rIns="91421" bIns="91421">
            <a:spAutoFit/>
          </a:bodyPr>
          <a:lstStyle>
            <a:lvl1pPr algn="ctr" defTabSz="1828433"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303030"/>
          </a:solidFill>
          <a:uFillTx/>
          <a:latin typeface="Poppins Bold"/>
          <a:ea typeface="Poppins Bold"/>
          <a:cs typeface="Poppins Bold"/>
          <a:sym typeface="Poppins Bold"/>
        </a:defRPr>
      </a:lvl9pPr>
    </p:titleStyle>
    <p:bodyStyle>
      <a:lvl1pPr marL="457086" marR="0" indent="-457086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1pPr>
      <a:lvl2pPr marL="1449058" marR="0" indent="-53488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2pPr>
      <a:lvl3pPr marL="2472951" marR="0" indent="-64460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3pPr>
      <a:lvl4pPr marL="3460791" marR="0" indent="-71827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4pPr>
      <a:lvl5pPr marL="4374963" marR="0" indent="-71827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5pPr>
      <a:lvl6pPr marL="5289135" marR="0" indent="-71827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6pPr>
      <a:lvl7pPr marL="6203305" marR="0" indent="-71827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7pPr>
      <a:lvl8pPr marL="7117477" marR="0" indent="-71827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8pPr>
      <a:lvl9pPr marL="8031648" marR="0" indent="-71827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ln>
            <a:noFill/>
          </a:ln>
          <a:solidFill>
            <a:srgbClr val="30303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/>
          <p:nvPr>
            <p:ph type="sldNum" sz="quarter" idx="4294967295"/>
          </p:nvPr>
        </p:nvSpPr>
        <p:spPr>
          <a:xfrm>
            <a:off x="22828404" y="799387"/>
            <a:ext cx="350932" cy="5130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/>
          <a:lstStyle>
            <a:lvl1pPr defTabSz="1828432"/>
          </a:lstStyle>
          <a:p>
            <a:pPr/>
            <a:fld id="{86CB4B4D-7CA3-9044-876B-883B54F8677D}" type="slidenum"/>
          </a:p>
        </p:txBody>
      </p:sp>
      <p:pic>
        <p:nvPicPr>
          <p:cNvPr id="30" name="p1.jpg" descr="p1.jpg"/>
          <p:cNvPicPr>
            <a:picLocks noChangeAspect="1"/>
          </p:cNvPicPr>
          <p:nvPr/>
        </p:nvPicPr>
        <p:blipFill>
          <a:blip r:embed="rId2">
            <a:extLst/>
          </a:blip>
          <a:srcRect l="10232" t="0" r="10231" b="0"/>
          <a:stretch>
            <a:fillRect/>
          </a:stretch>
        </p:blipFill>
        <p:spPr>
          <a:xfrm>
            <a:off x="-1" y="-1"/>
            <a:ext cx="19394092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535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1" name="Shape"/>
          <p:cNvSpPr/>
          <p:nvPr/>
        </p:nvSpPr>
        <p:spPr>
          <a:xfrm>
            <a:off x="-4520" y="-11151"/>
            <a:ext cx="19403125" cy="1373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534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65245"/>
                </a:srgbClr>
              </a:gs>
              <a:gs pos="100000">
                <a:srgbClr val="001364">
                  <a:alpha val="65245"/>
                </a:srgbClr>
              </a:gs>
            </a:gsLst>
            <a:lin ang="16200000"/>
          </a:gradFill>
          <a:ln>
            <a:solidFill>
              <a:srgbClr val="FCC282">
                <a:alpha val="65245"/>
              </a:srgbClr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Lifelogy"/>
          <p:cNvSpPr txBox="1"/>
          <p:nvPr/>
        </p:nvSpPr>
        <p:spPr>
          <a:xfrm>
            <a:off x="17135124" y="9334917"/>
            <a:ext cx="482830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pc="300" sz="10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VERITY</a:t>
            </a:r>
          </a:p>
        </p:txBody>
      </p:sp>
      <p:sp>
        <p:nvSpPr>
          <p:cNvPr id="33" name="Circle"/>
          <p:cNvSpPr/>
          <p:nvPr/>
        </p:nvSpPr>
        <p:spPr>
          <a:xfrm>
            <a:off x="14177077" y="8892585"/>
            <a:ext cx="2408665" cy="2408665"/>
          </a:xfrm>
          <a:prstGeom prst="ellipse">
            <a:avLst/>
          </a:prstGeom>
          <a:solidFill>
            <a:srgbClr val="161B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30037" y="7756042"/>
            <a:ext cx="5502745" cy="550274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PRESENTED BY TEAM BOB"/>
          <p:cNvSpPr txBox="1"/>
          <p:nvPr/>
        </p:nvSpPr>
        <p:spPr>
          <a:xfrm>
            <a:off x="18280495" y="11151015"/>
            <a:ext cx="5616946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pc="93" sz="3100">
                <a:solidFill>
                  <a:srgbClr val="161B2E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PRESENTED BY TEAM BOB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 txBox="1"/>
          <p:nvPr>
            <p:ph type="sldNum" sz="quarter" idx="4294967295"/>
          </p:nvPr>
        </p:nvSpPr>
        <p:spPr>
          <a:xfrm>
            <a:off x="22828404" y="799387"/>
            <a:ext cx="350932" cy="5130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/>
          <a:lstStyle>
            <a:lvl1pPr defTabSz="1828432"/>
          </a:lstStyle>
          <a:p>
            <a:pPr/>
            <a:fld id="{86CB4B4D-7CA3-9044-876B-883B54F8677D}" type="slidenum"/>
          </a:p>
        </p:txBody>
      </p:sp>
      <p:sp>
        <p:nvSpPr>
          <p:cNvPr id="38" name="PROBLEM STATEMENT"/>
          <p:cNvSpPr txBox="1"/>
          <p:nvPr/>
        </p:nvSpPr>
        <p:spPr>
          <a:xfrm>
            <a:off x="6544554" y="830939"/>
            <a:ext cx="1217290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pc="300" sz="8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PROBLEM </a:t>
            </a:r>
            <a:r>
              <a:rPr>
                <a:solidFill>
                  <a:srgbClr val="161B56"/>
                </a:solidFill>
              </a:rPr>
              <a:t>STATEMENT</a:t>
            </a:r>
          </a:p>
        </p:txBody>
      </p:sp>
      <p:grpSp>
        <p:nvGrpSpPr>
          <p:cNvPr id="41" name="Group"/>
          <p:cNvGrpSpPr/>
          <p:nvPr/>
        </p:nvGrpSpPr>
        <p:grpSpPr>
          <a:xfrm>
            <a:off x="3530345" y="7961687"/>
            <a:ext cx="4421452" cy="2599073"/>
            <a:chOff x="0" y="0"/>
            <a:chExt cx="4421451" cy="2599071"/>
          </a:xfrm>
        </p:grpSpPr>
        <p:sp>
          <p:nvSpPr>
            <p:cNvPr id="39" name="Inconvenience"/>
            <p:cNvSpPr txBox="1"/>
            <p:nvPr/>
          </p:nvSpPr>
          <p:spPr>
            <a:xfrm>
              <a:off x="557414" y="0"/>
              <a:ext cx="3306623" cy="726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20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defRPr>
              </a:lvl1pPr>
            </a:lstStyle>
            <a:p>
              <a:pPr/>
              <a:r>
                <a:t>Data Privacy</a:t>
              </a:r>
            </a:p>
          </p:txBody>
        </p:sp>
        <p:sp>
          <p:nvSpPr>
            <p:cNvPr id="40" name="Tedious to bring big stack of physical cards"/>
            <p:cNvSpPr txBox="1"/>
            <p:nvPr/>
          </p:nvSpPr>
          <p:spPr>
            <a:xfrm>
              <a:off x="0" y="861212"/>
              <a:ext cx="4421452" cy="1737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ts val="4400"/>
                </a:lnSpc>
                <a:defRPr sz="2800">
                  <a:solidFill>
                    <a:srgbClr val="383838"/>
                  </a:solidFill>
                </a:defRPr>
              </a:lvl1pPr>
            </a:lstStyle>
            <a:p>
              <a:pPr/>
              <a:r>
                <a:t>The ownership of data is not held by the actual owners.</a:t>
              </a:r>
            </a:p>
          </p:txBody>
        </p:sp>
      </p:grpSp>
      <p:pic>
        <p:nvPicPr>
          <p:cNvPr id="42" name="Screenshot 2018-12-16 at 1.33.59 PM.png" descr="Screenshot 2018-12-16 at 1.33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0172" y="3654485"/>
            <a:ext cx="16830956" cy="40147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9974924" y="7906424"/>
            <a:ext cx="4421452" cy="2040272"/>
            <a:chOff x="0" y="0"/>
            <a:chExt cx="4421451" cy="2040271"/>
          </a:xfrm>
        </p:grpSpPr>
        <p:sp>
          <p:nvSpPr>
            <p:cNvPr id="43" name="Inconvenience"/>
            <p:cNvSpPr txBox="1"/>
            <p:nvPr/>
          </p:nvSpPr>
          <p:spPr>
            <a:xfrm>
              <a:off x="315327" y="0"/>
              <a:ext cx="3425127" cy="726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20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defRPr>
              </a:lvl1pPr>
            </a:lstStyle>
            <a:p>
              <a:pPr/>
              <a:r>
                <a:t>Data ccuracy</a:t>
              </a:r>
            </a:p>
          </p:txBody>
        </p:sp>
        <p:sp>
          <p:nvSpPr>
            <p:cNvPr id="44" name="Tedious to bring big stack of physical cards"/>
            <p:cNvSpPr txBox="1"/>
            <p:nvPr/>
          </p:nvSpPr>
          <p:spPr>
            <a:xfrm>
              <a:off x="0" y="861212"/>
              <a:ext cx="4421452" cy="1179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ts val="4400"/>
                </a:lnSpc>
                <a:defRPr sz="2800">
                  <a:solidFill>
                    <a:srgbClr val="383838"/>
                  </a:solidFill>
                </a:defRPr>
              </a:lvl1pPr>
            </a:lstStyle>
            <a:p>
              <a:pPr/>
              <a:r>
                <a:t>Inaccurate data stored and used globally.</a:t>
              </a:r>
            </a:p>
          </p:txBody>
        </p:sp>
      </p:grpSp>
      <p:grpSp>
        <p:nvGrpSpPr>
          <p:cNvPr id="48" name="Group"/>
          <p:cNvGrpSpPr/>
          <p:nvPr/>
        </p:nvGrpSpPr>
        <p:grpSpPr>
          <a:xfrm>
            <a:off x="16419503" y="7906424"/>
            <a:ext cx="4421452" cy="1481472"/>
            <a:chOff x="0" y="0"/>
            <a:chExt cx="4421451" cy="1481471"/>
          </a:xfrm>
        </p:grpSpPr>
        <p:sp>
          <p:nvSpPr>
            <p:cNvPr id="46" name="Inconvenience"/>
            <p:cNvSpPr txBox="1"/>
            <p:nvPr/>
          </p:nvSpPr>
          <p:spPr>
            <a:xfrm>
              <a:off x="1106182" y="0"/>
              <a:ext cx="2209089" cy="726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20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defRPr>
              </a:lvl1pPr>
            </a:lstStyle>
            <a:p>
              <a:pPr/>
              <a:r>
                <a:t>Security</a:t>
              </a:r>
            </a:p>
          </p:txBody>
        </p:sp>
        <p:sp>
          <p:nvSpPr>
            <p:cNvPr id="47" name="Tedious to bring big stack of physical cards"/>
            <p:cNvSpPr txBox="1"/>
            <p:nvPr/>
          </p:nvSpPr>
          <p:spPr>
            <a:xfrm>
              <a:off x="0" y="861212"/>
              <a:ext cx="4421452" cy="620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ts val="4400"/>
                </a:lnSpc>
                <a:defRPr sz="2800">
                  <a:solidFill>
                    <a:srgbClr val="383838"/>
                  </a:solidFill>
                </a:defRPr>
              </a:lvl1pPr>
            </a:lstStyle>
            <a:p>
              <a:pPr/>
              <a:r>
                <a:t>Vulnerability of security.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4294967295"/>
          </p:nvPr>
        </p:nvSpPr>
        <p:spPr>
          <a:xfrm>
            <a:off x="22828404" y="799387"/>
            <a:ext cx="350932" cy="5130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/>
          <a:lstStyle>
            <a:lvl1pPr defTabSz="1828432"/>
          </a:lstStyle>
          <a:p>
            <a:pPr/>
            <a:fld id="{86CB4B4D-7CA3-9044-876B-883B54F8677D}" type="slidenum"/>
          </a:p>
        </p:txBody>
      </p:sp>
      <p:sp>
        <p:nvSpPr>
          <p:cNvPr id="51" name="WHO ARE WE?"/>
          <p:cNvSpPr txBox="1"/>
          <p:nvPr/>
        </p:nvSpPr>
        <p:spPr>
          <a:xfrm>
            <a:off x="12000997" y="1616192"/>
            <a:ext cx="825906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 b="1" spc="300" sz="8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OUR </a:t>
            </a:r>
            <a:r>
              <a:rPr>
                <a:solidFill>
                  <a:srgbClr val="083C79"/>
                </a:solidFill>
              </a:rPr>
              <a:t>SOLUTION</a:t>
            </a:r>
          </a:p>
        </p:txBody>
      </p:sp>
      <p:pic>
        <p:nvPicPr>
          <p:cNvPr id="52" name="p1.jpg" descr="p1.jpg"/>
          <p:cNvPicPr>
            <a:picLocks noChangeAspect="1"/>
          </p:cNvPicPr>
          <p:nvPr/>
        </p:nvPicPr>
        <p:blipFill>
          <a:blip r:embed="rId2">
            <a:extLst/>
          </a:blip>
          <a:srcRect l="32858" t="0" r="32859" b="0"/>
          <a:stretch>
            <a:fillRect/>
          </a:stretch>
        </p:blipFill>
        <p:spPr>
          <a:xfrm>
            <a:off x="158063" y="-25697"/>
            <a:ext cx="8661853" cy="14212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600" fill="norm" stroke="1" extrusionOk="0">
                <a:moveTo>
                  <a:pt x="2239" y="0"/>
                </a:moveTo>
                <a:lnTo>
                  <a:pt x="2237" y="19"/>
                </a:lnTo>
                <a:cubicBezTo>
                  <a:pt x="2226" y="83"/>
                  <a:pt x="2209" y="155"/>
                  <a:pt x="2187" y="234"/>
                </a:cubicBezTo>
                <a:cubicBezTo>
                  <a:pt x="2187" y="455"/>
                  <a:pt x="2358" y="455"/>
                  <a:pt x="2624" y="455"/>
                </a:cubicBezTo>
                <a:cubicBezTo>
                  <a:pt x="2358" y="455"/>
                  <a:pt x="2358" y="455"/>
                  <a:pt x="2187" y="455"/>
                </a:cubicBezTo>
                <a:cubicBezTo>
                  <a:pt x="2624" y="675"/>
                  <a:pt x="2013" y="1086"/>
                  <a:pt x="2275" y="1307"/>
                </a:cubicBezTo>
                <a:cubicBezTo>
                  <a:pt x="2013" y="1307"/>
                  <a:pt x="2014" y="1307"/>
                  <a:pt x="1748" y="1275"/>
                </a:cubicBezTo>
                <a:cubicBezTo>
                  <a:pt x="2188" y="1718"/>
                  <a:pt x="1664" y="2129"/>
                  <a:pt x="1838" y="2538"/>
                </a:cubicBezTo>
                <a:cubicBezTo>
                  <a:pt x="1664" y="2538"/>
                  <a:pt x="1665" y="2538"/>
                  <a:pt x="1399" y="2538"/>
                </a:cubicBezTo>
                <a:cubicBezTo>
                  <a:pt x="1399" y="2759"/>
                  <a:pt x="1315" y="2949"/>
                  <a:pt x="1140" y="2949"/>
                </a:cubicBezTo>
                <a:cubicBezTo>
                  <a:pt x="878" y="2949"/>
                  <a:pt x="879" y="2949"/>
                  <a:pt x="617" y="2949"/>
                </a:cubicBezTo>
                <a:cubicBezTo>
                  <a:pt x="355" y="3170"/>
                  <a:pt x="878" y="3581"/>
                  <a:pt x="354" y="3581"/>
                </a:cubicBezTo>
                <a:cubicBezTo>
                  <a:pt x="616" y="3581"/>
                  <a:pt x="616" y="3581"/>
                  <a:pt x="878" y="3581"/>
                </a:cubicBezTo>
                <a:cubicBezTo>
                  <a:pt x="791" y="4434"/>
                  <a:pt x="616" y="5065"/>
                  <a:pt x="354" y="5728"/>
                </a:cubicBezTo>
                <a:cubicBezTo>
                  <a:pt x="-83" y="6582"/>
                  <a:pt x="-83" y="7560"/>
                  <a:pt x="179" y="8540"/>
                </a:cubicBezTo>
                <a:cubicBezTo>
                  <a:pt x="441" y="9549"/>
                  <a:pt x="878" y="10558"/>
                  <a:pt x="1489" y="11506"/>
                </a:cubicBezTo>
                <a:cubicBezTo>
                  <a:pt x="1577" y="11727"/>
                  <a:pt x="2097" y="11916"/>
                  <a:pt x="2537" y="11697"/>
                </a:cubicBezTo>
                <a:cubicBezTo>
                  <a:pt x="2625" y="11885"/>
                  <a:pt x="2707" y="12106"/>
                  <a:pt x="2795" y="12328"/>
                </a:cubicBezTo>
                <a:cubicBezTo>
                  <a:pt x="2973" y="12770"/>
                  <a:pt x="3586" y="12485"/>
                  <a:pt x="3757" y="12926"/>
                </a:cubicBezTo>
                <a:cubicBezTo>
                  <a:pt x="4455" y="13748"/>
                  <a:pt x="5066" y="14601"/>
                  <a:pt x="5589" y="15423"/>
                </a:cubicBezTo>
                <a:cubicBezTo>
                  <a:pt x="6201" y="16275"/>
                  <a:pt x="6813" y="17128"/>
                  <a:pt x="7599" y="17948"/>
                </a:cubicBezTo>
                <a:cubicBezTo>
                  <a:pt x="8293" y="18802"/>
                  <a:pt x="9079" y="19655"/>
                  <a:pt x="10040" y="20475"/>
                </a:cubicBezTo>
                <a:cubicBezTo>
                  <a:pt x="10280" y="20681"/>
                  <a:pt x="10530" y="20884"/>
                  <a:pt x="10792" y="21085"/>
                </a:cubicBezTo>
                <a:lnTo>
                  <a:pt x="11497" y="21600"/>
                </a:lnTo>
                <a:lnTo>
                  <a:pt x="12151" y="21600"/>
                </a:lnTo>
                <a:lnTo>
                  <a:pt x="11698" y="21107"/>
                </a:lnTo>
                <a:cubicBezTo>
                  <a:pt x="11436" y="20918"/>
                  <a:pt x="11174" y="20759"/>
                  <a:pt x="10912" y="20540"/>
                </a:cubicBezTo>
                <a:cubicBezTo>
                  <a:pt x="11087" y="20507"/>
                  <a:pt x="11523" y="20444"/>
                  <a:pt x="11348" y="20222"/>
                </a:cubicBezTo>
                <a:cubicBezTo>
                  <a:pt x="10737" y="19622"/>
                  <a:pt x="9951" y="18960"/>
                  <a:pt x="9427" y="18359"/>
                </a:cubicBezTo>
                <a:cubicBezTo>
                  <a:pt x="9169" y="18075"/>
                  <a:pt x="8990" y="17792"/>
                  <a:pt x="8907" y="17539"/>
                </a:cubicBezTo>
                <a:cubicBezTo>
                  <a:pt x="8728" y="17286"/>
                  <a:pt x="8729" y="17065"/>
                  <a:pt x="8820" y="16875"/>
                </a:cubicBezTo>
                <a:cubicBezTo>
                  <a:pt x="8907" y="16781"/>
                  <a:pt x="8991" y="16623"/>
                  <a:pt x="9078" y="16465"/>
                </a:cubicBezTo>
                <a:cubicBezTo>
                  <a:pt x="9170" y="16370"/>
                  <a:pt x="9169" y="16275"/>
                  <a:pt x="9169" y="16149"/>
                </a:cubicBezTo>
                <a:cubicBezTo>
                  <a:pt x="9169" y="16054"/>
                  <a:pt x="9079" y="15896"/>
                  <a:pt x="8992" y="15771"/>
                </a:cubicBezTo>
                <a:cubicBezTo>
                  <a:pt x="9170" y="15959"/>
                  <a:pt x="9253" y="16149"/>
                  <a:pt x="9427" y="16370"/>
                </a:cubicBezTo>
                <a:cubicBezTo>
                  <a:pt x="9689" y="16338"/>
                  <a:pt x="10125" y="16275"/>
                  <a:pt x="10125" y="16275"/>
                </a:cubicBezTo>
                <a:cubicBezTo>
                  <a:pt x="9951" y="15865"/>
                  <a:pt x="9777" y="15423"/>
                  <a:pt x="9602" y="14949"/>
                </a:cubicBezTo>
                <a:cubicBezTo>
                  <a:pt x="9519" y="14696"/>
                  <a:pt x="9428" y="14475"/>
                  <a:pt x="9341" y="14254"/>
                </a:cubicBezTo>
                <a:cubicBezTo>
                  <a:pt x="9253" y="14033"/>
                  <a:pt x="9252" y="13812"/>
                  <a:pt x="9169" y="13592"/>
                </a:cubicBezTo>
                <a:cubicBezTo>
                  <a:pt x="9169" y="13592"/>
                  <a:pt x="9602" y="13559"/>
                  <a:pt x="9868" y="13559"/>
                </a:cubicBezTo>
                <a:cubicBezTo>
                  <a:pt x="9690" y="13149"/>
                  <a:pt x="9691" y="13149"/>
                  <a:pt x="9691" y="13149"/>
                </a:cubicBezTo>
                <a:cubicBezTo>
                  <a:pt x="10040" y="13023"/>
                  <a:pt x="10388" y="13053"/>
                  <a:pt x="10650" y="13212"/>
                </a:cubicBezTo>
                <a:cubicBezTo>
                  <a:pt x="10825" y="13276"/>
                  <a:pt x="10913" y="13371"/>
                  <a:pt x="11088" y="13497"/>
                </a:cubicBezTo>
                <a:cubicBezTo>
                  <a:pt x="11175" y="13623"/>
                  <a:pt x="11349" y="13748"/>
                  <a:pt x="11437" y="13906"/>
                </a:cubicBezTo>
                <a:cubicBezTo>
                  <a:pt x="11611" y="14064"/>
                  <a:pt x="11698" y="14222"/>
                  <a:pt x="11872" y="14380"/>
                </a:cubicBezTo>
                <a:cubicBezTo>
                  <a:pt x="11960" y="14475"/>
                  <a:pt x="11960" y="14538"/>
                  <a:pt x="12047" y="14633"/>
                </a:cubicBezTo>
                <a:cubicBezTo>
                  <a:pt x="12134" y="14728"/>
                  <a:pt x="12134" y="14791"/>
                  <a:pt x="12221" y="14886"/>
                </a:cubicBezTo>
                <a:cubicBezTo>
                  <a:pt x="12483" y="15200"/>
                  <a:pt x="12745" y="15518"/>
                  <a:pt x="13007" y="15771"/>
                </a:cubicBezTo>
                <a:cubicBezTo>
                  <a:pt x="13182" y="15739"/>
                  <a:pt x="13615" y="15674"/>
                  <a:pt x="13881" y="15674"/>
                </a:cubicBezTo>
                <a:cubicBezTo>
                  <a:pt x="13615" y="15265"/>
                  <a:pt x="13614" y="15265"/>
                  <a:pt x="13614" y="15265"/>
                </a:cubicBezTo>
                <a:cubicBezTo>
                  <a:pt x="14055" y="15233"/>
                  <a:pt x="14055" y="15234"/>
                  <a:pt x="14055" y="15234"/>
                </a:cubicBezTo>
                <a:cubicBezTo>
                  <a:pt x="14492" y="15801"/>
                  <a:pt x="14925" y="16307"/>
                  <a:pt x="15361" y="16844"/>
                </a:cubicBezTo>
                <a:cubicBezTo>
                  <a:pt x="15582" y="17096"/>
                  <a:pt x="15801" y="17348"/>
                  <a:pt x="16041" y="17609"/>
                </a:cubicBezTo>
                <a:lnTo>
                  <a:pt x="16089" y="17661"/>
                </a:lnTo>
                <a:lnTo>
                  <a:pt x="16236" y="17639"/>
                </a:lnTo>
                <a:cubicBezTo>
                  <a:pt x="16387" y="17608"/>
                  <a:pt x="16453" y="17554"/>
                  <a:pt x="16322" y="17413"/>
                </a:cubicBezTo>
                <a:cubicBezTo>
                  <a:pt x="16496" y="17601"/>
                  <a:pt x="16671" y="17792"/>
                  <a:pt x="16933" y="18013"/>
                </a:cubicBezTo>
                <a:cubicBezTo>
                  <a:pt x="17107" y="18201"/>
                  <a:pt x="17282" y="18422"/>
                  <a:pt x="17544" y="18612"/>
                </a:cubicBezTo>
                <a:cubicBezTo>
                  <a:pt x="17719" y="18833"/>
                  <a:pt x="17981" y="19023"/>
                  <a:pt x="18243" y="19213"/>
                </a:cubicBezTo>
                <a:cubicBezTo>
                  <a:pt x="18505" y="19402"/>
                  <a:pt x="18766" y="19560"/>
                  <a:pt x="19115" y="19718"/>
                </a:cubicBezTo>
                <a:cubicBezTo>
                  <a:pt x="19548" y="19843"/>
                  <a:pt x="19989" y="19560"/>
                  <a:pt x="19548" y="18991"/>
                </a:cubicBezTo>
                <a:cubicBezTo>
                  <a:pt x="19378" y="18865"/>
                  <a:pt x="19290" y="18739"/>
                  <a:pt x="19115" y="18644"/>
                </a:cubicBezTo>
                <a:cubicBezTo>
                  <a:pt x="19115" y="18581"/>
                  <a:pt x="19028" y="18517"/>
                  <a:pt x="18941" y="18454"/>
                </a:cubicBezTo>
                <a:cubicBezTo>
                  <a:pt x="18941" y="18422"/>
                  <a:pt x="18850" y="18359"/>
                  <a:pt x="18766" y="18296"/>
                </a:cubicBezTo>
                <a:cubicBezTo>
                  <a:pt x="18679" y="18201"/>
                  <a:pt x="18505" y="18075"/>
                  <a:pt x="18417" y="17980"/>
                </a:cubicBezTo>
                <a:cubicBezTo>
                  <a:pt x="18330" y="17853"/>
                  <a:pt x="18155" y="17727"/>
                  <a:pt x="18067" y="17601"/>
                </a:cubicBezTo>
                <a:cubicBezTo>
                  <a:pt x="18504" y="17539"/>
                  <a:pt x="18504" y="17539"/>
                  <a:pt x="18504" y="17539"/>
                </a:cubicBezTo>
                <a:cubicBezTo>
                  <a:pt x="18679" y="17695"/>
                  <a:pt x="18851" y="17949"/>
                  <a:pt x="19030" y="18170"/>
                </a:cubicBezTo>
                <a:cubicBezTo>
                  <a:pt x="19200" y="18392"/>
                  <a:pt x="19465" y="18612"/>
                  <a:pt x="19810" y="18739"/>
                </a:cubicBezTo>
                <a:cubicBezTo>
                  <a:pt x="19989" y="18833"/>
                  <a:pt x="20076" y="18707"/>
                  <a:pt x="20159" y="18581"/>
                </a:cubicBezTo>
                <a:cubicBezTo>
                  <a:pt x="20159" y="18486"/>
                  <a:pt x="20247" y="18359"/>
                  <a:pt x="20508" y="18423"/>
                </a:cubicBezTo>
                <a:cubicBezTo>
                  <a:pt x="20596" y="18517"/>
                  <a:pt x="20688" y="18612"/>
                  <a:pt x="20776" y="18675"/>
                </a:cubicBezTo>
                <a:cubicBezTo>
                  <a:pt x="20946" y="18770"/>
                  <a:pt x="21121" y="18833"/>
                  <a:pt x="21295" y="18897"/>
                </a:cubicBezTo>
                <a:cubicBezTo>
                  <a:pt x="21208" y="18833"/>
                  <a:pt x="21120" y="18770"/>
                  <a:pt x="21037" y="18707"/>
                </a:cubicBezTo>
                <a:cubicBezTo>
                  <a:pt x="20946" y="18643"/>
                  <a:pt x="20859" y="18581"/>
                  <a:pt x="20776" y="18486"/>
                </a:cubicBezTo>
                <a:cubicBezTo>
                  <a:pt x="20597" y="18359"/>
                  <a:pt x="20426" y="18202"/>
                  <a:pt x="20247" y="18075"/>
                </a:cubicBezTo>
                <a:cubicBezTo>
                  <a:pt x="19898" y="17761"/>
                  <a:pt x="19549" y="17474"/>
                  <a:pt x="19465" y="17191"/>
                </a:cubicBezTo>
                <a:cubicBezTo>
                  <a:pt x="19465" y="16970"/>
                  <a:pt x="19548" y="16781"/>
                  <a:pt x="19989" y="16717"/>
                </a:cubicBezTo>
                <a:cubicBezTo>
                  <a:pt x="19898" y="16623"/>
                  <a:pt x="19811" y="16496"/>
                  <a:pt x="19640" y="16401"/>
                </a:cubicBezTo>
                <a:cubicBezTo>
                  <a:pt x="19549" y="16306"/>
                  <a:pt x="19549" y="16180"/>
                  <a:pt x="19465" y="16085"/>
                </a:cubicBezTo>
                <a:cubicBezTo>
                  <a:pt x="19378" y="15896"/>
                  <a:pt x="19290" y="15674"/>
                  <a:pt x="19290" y="15486"/>
                </a:cubicBezTo>
                <a:cubicBezTo>
                  <a:pt x="19290" y="15297"/>
                  <a:pt x="19378" y="15107"/>
                  <a:pt x="19465" y="14949"/>
                </a:cubicBezTo>
                <a:cubicBezTo>
                  <a:pt x="19549" y="14759"/>
                  <a:pt x="19727" y="14602"/>
                  <a:pt x="19989" y="14412"/>
                </a:cubicBezTo>
                <a:cubicBezTo>
                  <a:pt x="20076" y="14380"/>
                  <a:pt x="20076" y="14285"/>
                  <a:pt x="19989" y="14159"/>
                </a:cubicBezTo>
                <a:cubicBezTo>
                  <a:pt x="19989" y="14032"/>
                  <a:pt x="19898" y="13906"/>
                  <a:pt x="19810" y="13748"/>
                </a:cubicBezTo>
                <a:lnTo>
                  <a:pt x="19544" y="13323"/>
                </a:lnTo>
                <a:lnTo>
                  <a:pt x="19548" y="13339"/>
                </a:lnTo>
                <a:cubicBezTo>
                  <a:pt x="19378" y="13149"/>
                  <a:pt x="19291" y="12991"/>
                  <a:pt x="19199" y="12802"/>
                </a:cubicBezTo>
                <a:cubicBezTo>
                  <a:pt x="19289" y="12944"/>
                  <a:pt x="19399" y="13101"/>
                  <a:pt x="19508" y="13263"/>
                </a:cubicBezTo>
                <a:lnTo>
                  <a:pt x="19544" y="13323"/>
                </a:lnTo>
                <a:lnTo>
                  <a:pt x="19030" y="10970"/>
                </a:lnTo>
                <a:cubicBezTo>
                  <a:pt x="18851" y="10180"/>
                  <a:pt x="18766" y="9390"/>
                  <a:pt x="18679" y="8571"/>
                </a:cubicBezTo>
                <a:cubicBezTo>
                  <a:pt x="18679" y="7781"/>
                  <a:pt x="18680" y="6991"/>
                  <a:pt x="18850" y="6202"/>
                </a:cubicBezTo>
                <a:cubicBezTo>
                  <a:pt x="18942" y="5412"/>
                  <a:pt x="19199" y="4656"/>
                  <a:pt x="19640" y="3897"/>
                </a:cubicBezTo>
                <a:cubicBezTo>
                  <a:pt x="19898" y="3739"/>
                  <a:pt x="20426" y="3360"/>
                  <a:pt x="20688" y="3170"/>
                </a:cubicBezTo>
                <a:cubicBezTo>
                  <a:pt x="21121" y="2443"/>
                  <a:pt x="21295" y="1623"/>
                  <a:pt x="21470" y="770"/>
                </a:cubicBezTo>
                <a:lnTo>
                  <a:pt x="21517" y="0"/>
                </a:lnTo>
                <a:lnTo>
                  <a:pt x="2239" y="0"/>
                </a:lnTo>
                <a:close/>
                <a:moveTo>
                  <a:pt x="16089" y="17661"/>
                </a:moveTo>
                <a:lnTo>
                  <a:pt x="16059" y="17666"/>
                </a:lnTo>
                <a:cubicBezTo>
                  <a:pt x="16147" y="17760"/>
                  <a:pt x="16322" y="17918"/>
                  <a:pt x="16409" y="18043"/>
                </a:cubicBezTo>
                <a:lnTo>
                  <a:pt x="16592" y="18175"/>
                </a:lnTo>
                <a:lnTo>
                  <a:pt x="16417" y="18007"/>
                </a:lnTo>
                <a:lnTo>
                  <a:pt x="16089" y="17661"/>
                </a:lnTo>
                <a:close/>
                <a:moveTo>
                  <a:pt x="16592" y="18175"/>
                </a:moveTo>
                <a:lnTo>
                  <a:pt x="16787" y="18366"/>
                </a:lnTo>
                <a:cubicBezTo>
                  <a:pt x="16751" y="18322"/>
                  <a:pt x="16732" y="18277"/>
                  <a:pt x="16671" y="18233"/>
                </a:cubicBezTo>
                <a:lnTo>
                  <a:pt x="16592" y="18175"/>
                </a:lnTo>
                <a:close/>
              </a:path>
            </a:pathLst>
          </a:custGeom>
          <a:ln w="25400">
            <a:solidFill>
              <a:srgbClr val="DDDDDD"/>
            </a:solidFill>
            <a:miter lim="400000"/>
          </a:ln>
        </p:spPr>
      </p:pic>
      <p:grpSp>
        <p:nvGrpSpPr>
          <p:cNvPr id="55" name="Group"/>
          <p:cNvGrpSpPr/>
          <p:nvPr/>
        </p:nvGrpSpPr>
        <p:grpSpPr>
          <a:xfrm>
            <a:off x="10983455" y="4352322"/>
            <a:ext cx="2734673" cy="2734849"/>
            <a:chOff x="0" y="0"/>
            <a:chExt cx="2734672" cy="2734847"/>
          </a:xfrm>
        </p:grpSpPr>
        <p:sp>
          <p:nvSpPr>
            <p:cNvPr id="53" name="Circle"/>
            <p:cNvSpPr/>
            <p:nvPr/>
          </p:nvSpPr>
          <p:spPr>
            <a:xfrm>
              <a:off x="0" y="0"/>
              <a:ext cx="2734673" cy="2734848"/>
            </a:xfrm>
            <a:prstGeom prst="ellipse">
              <a:avLst/>
            </a:prstGeom>
            <a:solidFill>
              <a:srgbClr val="268A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9900">
                  <a:solidFill>
                    <a:srgbClr val="303030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</a:p>
          </p:txBody>
        </p:sp>
        <p:pic>
          <p:nvPicPr>
            <p:cNvPr id="54" name="blockchain.png" descr="blockchai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9475" y="873631"/>
              <a:ext cx="987586" cy="987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" name="Screenshot 2018-12-16 at 1.38.15 PM.png" descr="Screenshot 2018-12-16 at 1.38.1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66522" y="4030077"/>
            <a:ext cx="3147009" cy="3379339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Inconvenience"/>
          <p:cNvSpPr txBox="1"/>
          <p:nvPr/>
        </p:nvSpPr>
        <p:spPr>
          <a:xfrm>
            <a:off x="9897381" y="7531949"/>
            <a:ext cx="4906822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2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Decentralised Data</a:t>
            </a:r>
          </a:p>
        </p:txBody>
      </p:sp>
      <p:sp>
        <p:nvSpPr>
          <p:cNvPr id="58" name="Tedious to bring big stack of physical cards"/>
          <p:cNvSpPr txBox="1"/>
          <p:nvPr/>
        </p:nvSpPr>
        <p:spPr>
          <a:xfrm>
            <a:off x="10140066" y="8393162"/>
            <a:ext cx="4421452" cy="173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ts val="4400"/>
              </a:lnSpc>
              <a:defRPr sz="2800">
                <a:solidFill>
                  <a:srgbClr val="383838"/>
                </a:solidFill>
              </a:defRPr>
            </a:lvl1pPr>
          </a:lstStyle>
          <a:p>
            <a:pPr/>
            <a:r>
              <a:t>The ownership of data is not held by the actual owners.</a:t>
            </a:r>
          </a:p>
        </p:txBody>
      </p:sp>
      <p:grpSp>
        <p:nvGrpSpPr>
          <p:cNvPr id="61" name="Group"/>
          <p:cNvGrpSpPr/>
          <p:nvPr/>
        </p:nvGrpSpPr>
        <p:grpSpPr>
          <a:xfrm>
            <a:off x="17276080" y="7614845"/>
            <a:ext cx="4727894" cy="2599072"/>
            <a:chOff x="0" y="0"/>
            <a:chExt cx="4727892" cy="2599071"/>
          </a:xfrm>
        </p:grpSpPr>
        <p:sp>
          <p:nvSpPr>
            <p:cNvPr id="59" name="Inconvenience"/>
            <p:cNvSpPr txBox="1"/>
            <p:nvPr/>
          </p:nvSpPr>
          <p:spPr>
            <a:xfrm>
              <a:off x="0" y="0"/>
              <a:ext cx="4727893" cy="726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20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defRPr>
              </a:lvl1pPr>
            </a:lstStyle>
            <a:p>
              <a:pPr/>
              <a:r>
                <a:t>In-app Verification</a:t>
              </a:r>
            </a:p>
          </p:txBody>
        </p:sp>
        <p:sp>
          <p:nvSpPr>
            <p:cNvPr id="60" name="Tedious to bring big stack of physical cards"/>
            <p:cNvSpPr txBox="1"/>
            <p:nvPr/>
          </p:nvSpPr>
          <p:spPr>
            <a:xfrm>
              <a:off x="153220" y="861212"/>
              <a:ext cx="4421452" cy="1737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ts val="4400"/>
                </a:lnSpc>
                <a:defRPr sz="2800">
                  <a:solidFill>
                    <a:srgbClr val="383838"/>
                  </a:solidFill>
                </a:defRPr>
              </a:lvl1pPr>
            </a:lstStyle>
            <a:p>
              <a:pPr/>
              <a:r>
                <a:t>The ownership of data is not held by the actual owners.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4294967295"/>
          </p:nvPr>
        </p:nvSpPr>
        <p:spPr>
          <a:xfrm>
            <a:off x="22828404" y="799387"/>
            <a:ext cx="350932" cy="5130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/>
          <a:lstStyle>
            <a:lvl1pPr defTabSz="1828432"/>
          </a:lstStyle>
          <a:p>
            <a:pPr/>
            <a:fld id="{86CB4B4D-7CA3-9044-876B-883B54F8677D}" type="slidenum"/>
          </a:p>
        </p:txBody>
      </p:sp>
      <p:sp>
        <p:nvSpPr>
          <p:cNvPr id="64" name="WHAT IS LIFELOGY"/>
          <p:cNvSpPr txBox="1"/>
          <p:nvPr/>
        </p:nvSpPr>
        <p:spPr>
          <a:xfrm>
            <a:off x="7198965" y="5858131"/>
            <a:ext cx="997337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 b="1" spc="300" sz="8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VIDEO </a:t>
            </a:r>
            <a:r>
              <a:rPr>
                <a:solidFill>
                  <a:srgbClr val="083B77"/>
                </a:solidFill>
              </a:rPr>
              <a:t>SHOWCASE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4294967295"/>
          </p:nvPr>
        </p:nvSpPr>
        <p:spPr>
          <a:xfrm>
            <a:off x="22828404" y="799387"/>
            <a:ext cx="350932" cy="5130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/>
          <a:lstStyle>
            <a:lvl1pPr defTabSz="1828432"/>
          </a:lstStyle>
          <a:p>
            <a:pPr/>
            <a:fld id="{86CB4B4D-7CA3-9044-876B-883B54F8677D}" type="slidenum"/>
          </a:p>
        </p:txBody>
      </p:sp>
      <p:sp>
        <p:nvSpPr>
          <p:cNvPr id="67" name="WHAT IS LIFELOGY"/>
          <p:cNvSpPr txBox="1"/>
          <p:nvPr/>
        </p:nvSpPr>
        <p:spPr>
          <a:xfrm>
            <a:off x="4703067" y="787268"/>
            <a:ext cx="1496516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 b="1" spc="300" sz="8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KEY </a:t>
            </a:r>
            <a:r>
              <a:rPr>
                <a:solidFill>
                  <a:srgbClr val="083B77"/>
                </a:solidFill>
              </a:rPr>
              <a:t>FEATURES &amp; BENEFITS</a:t>
            </a:r>
          </a:p>
        </p:txBody>
      </p:sp>
      <p:sp>
        <p:nvSpPr>
          <p:cNvPr id="68" name="Data integrity"/>
          <p:cNvSpPr txBox="1"/>
          <p:nvPr/>
        </p:nvSpPr>
        <p:spPr>
          <a:xfrm>
            <a:off x="2289715" y="5016131"/>
            <a:ext cx="38379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2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Mobile Identity</a:t>
            </a:r>
          </a:p>
        </p:txBody>
      </p:sp>
      <p:sp>
        <p:nvSpPr>
          <p:cNvPr id="69" name="Data is not immutable, can be changed anytime"/>
          <p:cNvSpPr txBox="1"/>
          <p:nvPr/>
        </p:nvSpPr>
        <p:spPr>
          <a:xfrm>
            <a:off x="1182408" y="5895257"/>
            <a:ext cx="6052552" cy="117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ts val="4400"/>
              </a:lnSpc>
              <a:defRPr sz="2800">
                <a:solidFill>
                  <a:srgbClr val="383838"/>
                </a:solidFill>
              </a:defRPr>
            </a:lvl1pPr>
          </a:lstStyle>
          <a:p>
            <a:pPr/>
            <a:r>
              <a:t>Personal identification can be accessed via mobile devices.</a:t>
            </a:r>
          </a:p>
        </p:txBody>
      </p:sp>
      <p:pic>
        <p:nvPicPr>
          <p:cNvPr id="70" name="shield.png" descr="shiel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5351" y="3307223"/>
            <a:ext cx="1046663" cy="1046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Screenshot 2018-12-16 at 2.11.14 PM.png" descr="Screenshot 2018-12-16 at 2.11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481" y="2772744"/>
            <a:ext cx="1902407" cy="19122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" name="Group"/>
          <p:cNvGrpSpPr/>
          <p:nvPr/>
        </p:nvGrpSpPr>
        <p:grpSpPr>
          <a:xfrm>
            <a:off x="7739181" y="2844185"/>
            <a:ext cx="6865709" cy="4158691"/>
            <a:chOff x="0" y="0"/>
            <a:chExt cx="6865708" cy="4158689"/>
          </a:xfrm>
        </p:grpSpPr>
        <p:sp>
          <p:nvSpPr>
            <p:cNvPr id="72" name="Data integrity"/>
            <p:cNvSpPr txBox="1"/>
            <p:nvPr/>
          </p:nvSpPr>
          <p:spPr>
            <a:xfrm>
              <a:off x="1014083" y="2201320"/>
              <a:ext cx="4549746" cy="726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20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defRPr>
              </a:lvl1pPr>
            </a:lstStyle>
            <a:p>
              <a:pPr/>
              <a:r>
                <a:t>Face Recognition</a:t>
              </a:r>
            </a:p>
          </p:txBody>
        </p:sp>
        <p:sp>
          <p:nvSpPr>
            <p:cNvPr id="73" name="Data is not immutable, can be changed anytime"/>
            <p:cNvSpPr txBox="1"/>
            <p:nvPr/>
          </p:nvSpPr>
          <p:spPr>
            <a:xfrm>
              <a:off x="0" y="2979630"/>
              <a:ext cx="6865709" cy="1179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ts val="4400"/>
                </a:lnSpc>
                <a:defRPr sz="2800">
                  <a:solidFill>
                    <a:srgbClr val="383838"/>
                  </a:solidFill>
                </a:defRPr>
              </a:lvl1pPr>
            </a:lstStyle>
            <a:p>
              <a:pPr/>
              <a:r>
                <a:t>Motion capture and facial validation API from Amazon Face Rekognition.</a:t>
              </a:r>
            </a:p>
          </p:txBody>
        </p:sp>
        <p:pic>
          <p:nvPicPr>
            <p:cNvPr id="74" name="Screenshot 2018-12-16 at 2.11.33 PM.png" descr="Screenshot 2018-12-16 at 2.11.33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22507" y="0"/>
              <a:ext cx="2020696" cy="2031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0" name="Group"/>
          <p:cNvGrpSpPr/>
          <p:nvPr/>
        </p:nvGrpSpPr>
        <p:grpSpPr>
          <a:xfrm>
            <a:off x="8180831" y="8718834"/>
            <a:ext cx="5540299" cy="3615094"/>
            <a:chOff x="0" y="0"/>
            <a:chExt cx="5540298" cy="3615092"/>
          </a:xfrm>
        </p:grpSpPr>
        <p:sp>
          <p:nvSpPr>
            <p:cNvPr id="76" name="Data integrity"/>
            <p:cNvSpPr txBox="1"/>
            <p:nvPr/>
          </p:nvSpPr>
          <p:spPr>
            <a:xfrm>
              <a:off x="658059" y="1734526"/>
              <a:ext cx="4224185" cy="726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20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defRPr>
              </a:lvl1pPr>
            </a:lstStyle>
            <a:p>
              <a:pPr/>
              <a:r>
                <a:t>ProximaX DFMS</a:t>
              </a:r>
            </a:p>
          </p:txBody>
        </p:sp>
        <p:sp>
          <p:nvSpPr>
            <p:cNvPr id="77" name="Data is not immutable, can be changed anytime"/>
            <p:cNvSpPr txBox="1"/>
            <p:nvPr/>
          </p:nvSpPr>
          <p:spPr>
            <a:xfrm>
              <a:off x="0" y="2436033"/>
              <a:ext cx="5540299" cy="1179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ts val="4400"/>
                </a:lnSpc>
                <a:defRPr sz="2800">
                  <a:solidFill>
                    <a:srgbClr val="383838"/>
                  </a:solidFill>
                </a:defRPr>
              </a:lvl1pPr>
            </a:lstStyle>
            <a:p>
              <a:pPr/>
              <a:r>
                <a:t>Peer-to-peer decentralised cloud storage network based on IPFS.</a:t>
              </a:r>
            </a:p>
          </p:txBody>
        </p:sp>
        <p:pic>
          <p:nvPicPr>
            <p:cNvPr id="78" name="share.png" descr="shar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2363750" y="9283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Screenshot 2018-12-16 at 2.11.25 PM.png" descr="Screenshot 2018-12-16 at 2.11.25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45040" y="0"/>
              <a:ext cx="1650221" cy="15915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" name="Group"/>
          <p:cNvGrpSpPr/>
          <p:nvPr/>
        </p:nvGrpSpPr>
        <p:grpSpPr>
          <a:xfrm>
            <a:off x="1713133" y="8702063"/>
            <a:ext cx="4991101" cy="3648635"/>
            <a:chOff x="0" y="0"/>
            <a:chExt cx="4991100" cy="3648633"/>
          </a:xfrm>
        </p:grpSpPr>
        <p:sp>
          <p:nvSpPr>
            <p:cNvPr id="81" name="Inconvenience"/>
            <p:cNvSpPr txBox="1"/>
            <p:nvPr/>
          </p:nvSpPr>
          <p:spPr>
            <a:xfrm>
              <a:off x="842890" y="1808195"/>
              <a:ext cx="3305320" cy="726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420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defRPr>
              </a:lvl1pPr>
            </a:lstStyle>
            <a:p>
              <a:pPr/>
              <a:r>
                <a:t>IC Validation</a:t>
              </a:r>
            </a:p>
          </p:txBody>
        </p:sp>
        <p:sp>
          <p:nvSpPr>
            <p:cNvPr id="82" name="Tedious to bring big stack of physical cards"/>
            <p:cNvSpPr txBox="1"/>
            <p:nvPr/>
          </p:nvSpPr>
          <p:spPr>
            <a:xfrm>
              <a:off x="0" y="2469574"/>
              <a:ext cx="4991100" cy="1179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ts val="4400"/>
                </a:lnSpc>
                <a:defRPr sz="2800">
                  <a:solidFill>
                    <a:srgbClr val="383838"/>
                  </a:solidFill>
                </a:defRPr>
              </a:lvl1pPr>
            </a:lstStyle>
            <a:p>
              <a:pPr/>
              <a:r>
                <a:t>Four-layer identity validation processes.</a:t>
              </a:r>
            </a:p>
          </p:txBody>
        </p:sp>
        <p:pic>
          <p:nvPicPr>
            <p:cNvPr id="83" name="Screenshot 2018-12-16 at 2.11.21 PM.png" descr="Screenshot 2018-12-16 at 2.11.21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63872" y="0"/>
              <a:ext cx="2263357" cy="1738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" name="Line"/>
          <p:cNvSpPr/>
          <p:nvPr/>
        </p:nvSpPr>
        <p:spPr>
          <a:xfrm flipV="1">
            <a:off x="15529314" y="2689434"/>
            <a:ext cx="1" cy="9869263"/>
          </a:xfrm>
          <a:prstGeom prst="line">
            <a:avLst/>
          </a:prstGeom>
          <a:ln w="76200">
            <a:solidFill>
              <a:srgbClr val="000000">
                <a:alpha val="32567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Provide accurate data."/>
          <p:cNvSpPr txBox="1"/>
          <p:nvPr/>
        </p:nvSpPr>
        <p:spPr>
          <a:xfrm>
            <a:off x="18745065" y="4484392"/>
            <a:ext cx="4631830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500"/>
            </a:lvl1pPr>
          </a:lstStyle>
          <a:p>
            <a:pPr/>
            <a:r>
              <a:t>Provide accurate data.</a:t>
            </a:r>
          </a:p>
        </p:txBody>
      </p:sp>
      <p:sp>
        <p:nvSpPr>
          <p:cNvPr id="87" name="Allow data ownership."/>
          <p:cNvSpPr txBox="1"/>
          <p:nvPr/>
        </p:nvSpPr>
        <p:spPr>
          <a:xfrm>
            <a:off x="18745065" y="6369228"/>
            <a:ext cx="4631830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500"/>
            </a:lvl1pPr>
          </a:lstStyle>
          <a:p>
            <a:pPr/>
            <a:r>
              <a:t>Allow data ownership.</a:t>
            </a:r>
          </a:p>
        </p:txBody>
      </p:sp>
      <p:sp>
        <p:nvSpPr>
          <p:cNvPr id="88" name="Secure personal data."/>
          <p:cNvSpPr txBox="1"/>
          <p:nvPr/>
        </p:nvSpPr>
        <p:spPr>
          <a:xfrm>
            <a:off x="18745065" y="8254064"/>
            <a:ext cx="4631830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500"/>
            </a:lvl1pPr>
          </a:lstStyle>
          <a:p>
            <a:pPr/>
            <a:r>
              <a:t>Secure personal data.</a:t>
            </a:r>
          </a:p>
        </p:txBody>
      </p:sp>
      <p:sp>
        <p:nvSpPr>
          <p:cNvPr id="89" name="Provide convenience"/>
          <p:cNvSpPr txBox="1"/>
          <p:nvPr/>
        </p:nvSpPr>
        <p:spPr>
          <a:xfrm>
            <a:off x="18745065" y="10138900"/>
            <a:ext cx="4631830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500"/>
            </a:lvl1pPr>
          </a:lstStyle>
          <a:p>
            <a:pPr/>
            <a:r>
              <a:t>Provide convenience</a:t>
            </a:r>
          </a:p>
        </p:txBody>
      </p:sp>
      <p:grpSp>
        <p:nvGrpSpPr>
          <p:cNvPr id="92" name="Group"/>
          <p:cNvGrpSpPr/>
          <p:nvPr/>
        </p:nvGrpSpPr>
        <p:grpSpPr>
          <a:xfrm>
            <a:off x="16809181" y="9853805"/>
            <a:ext cx="1219123" cy="1219201"/>
            <a:chOff x="0" y="0"/>
            <a:chExt cx="1219121" cy="1219200"/>
          </a:xfrm>
        </p:grpSpPr>
        <p:sp>
          <p:nvSpPr>
            <p:cNvPr id="90" name="Circle"/>
            <p:cNvSpPr/>
            <p:nvPr/>
          </p:nvSpPr>
          <p:spPr>
            <a:xfrm>
              <a:off x="0" y="0"/>
              <a:ext cx="1219122" cy="12192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b="1" sz="19900">
                  <a:solidFill>
                    <a:srgbClr val="303030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</a:p>
          </p:txBody>
        </p:sp>
        <p:pic>
          <p:nvPicPr>
            <p:cNvPr id="91" name="smartphone.png" descr="smartphon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38903" y="336298"/>
              <a:ext cx="546604" cy="5466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5" name="Group"/>
          <p:cNvGrpSpPr/>
          <p:nvPr/>
        </p:nvGrpSpPr>
        <p:grpSpPr>
          <a:xfrm>
            <a:off x="16809142" y="7968930"/>
            <a:ext cx="1219201" cy="1219279"/>
            <a:chOff x="0" y="0"/>
            <a:chExt cx="1219200" cy="1219278"/>
          </a:xfrm>
        </p:grpSpPr>
        <p:sp>
          <p:nvSpPr>
            <p:cNvPr id="93" name="Circle"/>
            <p:cNvSpPr/>
            <p:nvPr/>
          </p:nvSpPr>
          <p:spPr>
            <a:xfrm>
              <a:off x="0" y="0"/>
              <a:ext cx="1219200" cy="121927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28433">
                <a:defRPr b="1" sz="19900">
                  <a:solidFill>
                    <a:srgbClr val="303030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</a:p>
          </p:txBody>
        </p:sp>
        <p:pic>
          <p:nvPicPr>
            <p:cNvPr id="94" name="locked.png" descr="locked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7821" y="337860"/>
              <a:ext cx="543558" cy="5435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8" name="Group"/>
          <p:cNvGrpSpPr/>
          <p:nvPr/>
        </p:nvGrpSpPr>
        <p:grpSpPr>
          <a:xfrm>
            <a:off x="16809142" y="6084133"/>
            <a:ext cx="1219201" cy="1219201"/>
            <a:chOff x="0" y="0"/>
            <a:chExt cx="1219200" cy="1219200"/>
          </a:xfrm>
        </p:grpSpPr>
        <p:sp>
          <p:nvSpPr>
            <p:cNvPr id="96" name="Group"/>
            <p:cNvSpPr/>
            <p:nvPr/>
          </p:nvSpPr>
          <p:spPr>
            <a:xfrm>
              <a:off x="0" y="0"/>
              <a:ext cx="1219200" cy="121920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828433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97" name="folder.png" descr="folder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313304" y="259375"/>
              <a:ext cx="624747" cy="6247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9" name="Screenshot 2018-12-16 at 3.05.30 PM.png" descr="Screenshot 2018-12-16 at 3.05.30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679114" y="4175125"/>
            <a:ext cx="1479257" cy="1460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OS"/>
          <p:cNvSpPr txBox="1"/>
          <p:nvPr/>
        </p:nvSpPr>
        <p:spPr>
          <a:xfrm>
            <a:off x="10987223" y="5929540"/>
            <a:ext cx="2452847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828433">
              <a:defRPr b="1" sz="128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OS</a:t>
            </a:r>
          </a:p>
        </p:txBody>
      </p:sp>
      <p:sp>
        <p:nvSpPr>
          <p:cNvPr id="103" name="WHO ARE WE?"/>
          <p:cNvSpPr txBox="1"/>
          <p:nvPr/>
        </p:nvSpPr>
        <p:spPr>
          <a:xfrm>
            <a:off x="6727629" y="1035923"/>
            <a:ext cx="1300311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 b="1" spc="300" sz="8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FUTURE </a:t>
            </a:r>
            <a:r>
              <a:rPr>
                <a:solidFill>
                  <a:srgbClr val="083C79"/>
                </a:solidFill>
              </a:rPr>
              <a:t>ENHANCEMENT</a:t>
            </a:r>
          </a:p>
        </p:txBody>
      </p:sp>
      <p:grpSp>
        <p:nvGrpSpPr>
          <p:cNvPr id="108" name="Group"/>
          <p:cNvGrpSpPr/>
          <p:nvPr/>
        </p:nvGrpSpPr>
        <p:grpSpPr>
          <a:xfrm>
            <a:off x="5679115" y="3965762"/>
            <a:ext cx="5497784" cy="6999360"/>
            <a:chOff x="0" y="0"/>
            <a:chExt cx="5497783" cy="6999359"/>
          </a:xfrm>
        </p:grpSpPr>
        <p:grpSp>
          <p:nvGrpSpPr>
            <p:cNvPr id="106" name="Group"/>
            <p:cNvGrpSpPr/>
            <p:nvPr/>
          </p:nvGrpSpPr>
          <p:grpSpPr>
            <a:xfrm>
              <a:off x="-1" y="4941074"/>
              <a:ext cx="5497784" cy="2058286"/>
              <a:chOff x="-29170" y="0"/>
              <a:chExt cx="5497783" cy="2058284"/>
            </a:xfrm>
          </p:grpSpPr>
          <p:sp>
            <p:nvSpPr>
              <p:cNvPr id="104" name="Financial Information"/>
              <p:cNvSpPr txBox="1"/>
              <p:nvPr/>
            </p:nvSpPr>
            <p:spPr>
              <a:xfrm>
                <a:off x="-29171" y="0"/>
                <a:ext cx="5497784" cy="726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 defTabSz="1828433">
                  <a:defRPr b="1" sz="4200">
                    <a:solidFill>
                      <a:srgbClr val="191919"/>
                    </a:solidFill>
                    <a:latin typeface="Poppins Bold"/>
                    <a:ea typeface="Poppins Bold"/>
                    <a:cs typeface="Poppins Bold"/>
                    <a:sym typeface="Poppins Bold"/>
                  </a:defRPr>
                </a:lvl1pPr>
              </a:lstStyle>
              <a:p>
                <a:pPr/>
                <a:r>
                  <a:t>Financial Information</a:t>
                </a:r>
              </a:p>
            </p:txBody>
          </p:sp>
          <p:sp>
            <p:nvSpPr>
              <p:cNvPr id="105" name="To include financial information with credit score features."/>
              <p:cNvSpPr txBox="1"/>
              <p:nvPr/>
            </p:nvSpPr>
            <p:spPr>
              <a:xfrm>
                <a:off x="242509" y="879223"/>
                <a:ext cx="4998506" cy="11790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 defTabSz="1828433">
                  <a:lnSpc>
                    <a:spcPts val="4400"/>
                  </a:lnSpc>
                  <a:defRPr sz="2800">
                    <a:solidFill>
                      <a:srgbClr val="515151"/>
                    </a:solidFill>
                  </a:defRPr>
                </a:lvl1pPr>
              </a:lstStyle>
              <a:p>
                <a:pPr/>
                <a:r>
                  <a:t>To include financial information with credit score features.</a:t>
                </a:r>
              </a:p>
            </p:txBody>
          </p:sp>
        </p:grpSp>
        <p:pic>
          <p:nvPicPr>
            <p:cNvPr id="107" name="Screenshot 2018-12-16 at 2.13.31 PM.png" descr="Screenshot 2018-12-16 at 2.13.31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15274" y="0"/>
              <a:ext cx="3867235" cy="39362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3" name="Group"/>
          <p:cNvGrpSpPr/>
          <p:nvPr/>
        </p:nvGrpSpPr>
        <p:grpSpPr>
          <a:xfrm>
            <a:off x="13881420" y="3997335"/>
            <a:ext cx="4998506" cy="6936214"/>
            <a:chOff x="0" y="0"/>
            <a:chExt cx="4998504" cy="6936213"/>
          </a:xfrm>
        </p:grpSpPr>
        <p:grpSp>
          <p:nvGrpSpPr>
            <p:cNvPr id="111" name="Group"/>
            <p:cNvGrpSpPr/>
            <p:nvPr/>
          </p:nvGrpSpPr>
          <p:grpSpPr>
            <a:xfrm>
              <a:off x="0" y="4877928"/>
              <a:ext cx="4998505" cy="2058286"/>
              <a:chOff x="0" y="0"/>
              <a:chExt cx="4998504" cy="2058284"/>
            </a:xfrm>
          </p:grpSpPr>
          <p:sp>
            <p:nvSpPr>
              <p:cNvPr id="109" name="Bank Negara"/>
              <p:cNvSpPr txBox="1"/>
              <p:nvPr/>
            </p:nvSpPr>
            <p:spPr>
              <a:xfrm>
                <a:off x="940713" y="0"/>
                <a:ext cx="3365226" cy="726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 defTabSz="1828433">
                  <a:defRPr b="1" sz="4200">
                    <a:solidFill>
                      <a:srgbClr val="191919"/>
                    </a:solidFill>
                    <a:latin typeface="Poppins Bold"/>
                    <a:ea typeface="Poppins Bold"/>
                    <a:cs typeface="Poppins Bold"/>
                    <a:sym typeface="Poppins Bold"/>
                  </a:defRPr>
                </a:lvl1pPr>
              </a:lstStyle>
              <a:p>
                <a:pPr/>
                <a:r>
                  <a:t>Bank Negara</a:t>
                </a:r>
              </a:p>
            </p:txBody>
          </p:sp>
          <p:sp>
            <p:nvSpPr>
              <p:cNvPr id="110" name="Endorsement from Bank Negara for national integration"/>
              <p:cNvSpPr txBox="1"/>
              <p:nvPr/>
            </p:nvSpPr>
            <p:spPr>
              <a:xfrm>
                <a:off x="0" y="879223"/>
                <a:ext cx="4998505" cy="11790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 defTabSz="1828433">
                  <a:lnSpc>
                    <a:spcPts val="4400"/>
                  </a:lnSpc>
                  <a:defRPr sz="2800">
                    <a:solidFill>
                      <a:srgbClr val="515151"/>
                    </a:solidFill>
                  </a:defRPr>
                </a:lvl1pPr>
              </a:lstStyle>
              <a:p>
                <a:pPr/>
                <a:r>
                  <a:t>Endorsement from Bank Negara for national integration</a:t>
                </a:r>
              </a:p>
            </p:txBody>
          </p:sp>
        </p:grpSp>
        <p:pic>
          <p:nvPicPr>
            <p:cNvPr id="112" name="bank-negara-bnm-logo-hi-res-300x300.jpg" descr="bank-negara-bnm-logo-hi-res-300x300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2166" y="0"/>
              <a:ext cx="3810001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4294967295"/>
          </p:nvPr>
        </p:nvSpPr>
        <p:spPr>
          <a:xfrm>
            <a:off x="22828404" y="799387"/>
            <a:ext cx="350932" cy="5130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/>
          <a:lstStyle>
            <a:lvl1pPr defTabSz="1828432"/>
          </a:lstStyle>
          <a:p>
            <a:pPr/>
            <a:fld id="{86CB4B4D-7CA3-9044-876B-883B54F8677D}" type="slidenum"/>
          </a:p>
        </p:txBody>
      </p:sp>
      <p:sp>
        <p:nvSpPr>
          <p:cNvPr id="116" name="THANK YOU"/>
          <p:cNvSpPr txBox="1"/>
          <p:nvPr/>
        </p:nvSpPr>
        <p:spPr>
          <a:xfrm>
            <a:off x="9168552" y="5288281"/>
            <a:ext cx="6034196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pc="750" sz="20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Q&amp;</a:t>
            </a:r>
            <a:r>
              <a:rPr>
                <a:solidFill>
                  <a:srgbClr val="083B77"/>
                </a:solidFill>
              </a:rPr>
              <a:t>A</a:t>
            </a:r>
          </a:p>
        </p:txBody>
      </p:sp>
      <p:sp>
        <p:nvSpPr>
          <p:cNvPr id="117" name="Circle"/>
          <p:cNvSpPr/>
          <p:nvPr/>
        </p:nvSpPr>
        <p:spPr>
          <a:xfrm>
            <a:off x="22368868" y="434814"/>
            <a:ext cx="1270003" cy="127000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6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4294967295"/>
          </p:nvPr>
        </p:nvSpPr>
        <p:spPr>
          <a:xfrm>
            <a:off x="22828404" y="799387"/>
            <a:ext cx="350932" cy="5130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21" tIns="91421" rIns="91421" bIns="91421"/>
          <a:lstStyle>
            <a:lvl1pPr defTabSz="1828432"/>
          </a:lstStyle>
          <a:p>
            <a:pPr/>
            <a:fld id="{86CB4B4D-7CA3-9044-876B-883B54F8677D}" type="slidenum"/>
          </a:p>
        </p:txBody>
      </p:sp>
      <p:sp>
        <p:nvSpPr>
          <p:cNvPr id="120" name="THANK YOU"/>
          <p:cNvSpPr txBox="1"/>
          <p:nvPr/>
        </p:nvSpPr>
        <p:spPr>
          <a:xfrm>
            <a:off x="4177973" y="5288281"/>
            <a:ext cx="16015354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pc="750" sz="20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THANK </a:t>
            </a:r>
            <a:r>
              <a:rPr>
                <a:solidFill>
                  <a:srgbClr val="083B77"/>
                </a:solidFill>
              </a:rPr>
              <a:t>YOU</a:t>
            </a:r>
          </a:p>
        </p:txBody>
      </p:sp>
      <p:sp>
        <p:nvSpPr>
          <p:cNvPr id="121" name="Circle"/>
          <p:cNvSpPr/>
          <p:nvPr/>
        </p:nvSpPr>
        <p:spPr>
          <a:xfrm>
            <a:off x="22368868" y="434814"/>
            <a:ext cx="1270003" cy="127000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6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8284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8284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8284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8284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