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77" r:id="rId4"/>
    <p:sldId id="279" r:id="rId5"/>
    <p:sldId id="259" r:id="rId6"/>
    <p:sldId id="278" r:id="rId7"/>
    <p:sldId id="276" r:id="rId8"/>
    <p:sldId id="270" r:id="rId9"/>
    <p:sldId id="269" r:id="rId10"/>
    <p:sldId id="263" r:id="rId11"/>
    <p:sldId id="261" r:id="rId12"/>
    <p:sldId id="262" r:id="rId13"/>
    <p:sldId id="265" r:id="rId14"/>
    <p:sldId id="264" r:id="rId15"/>
    <p:sldId id="266" r:id="rId16"/>
    <p:sldId id="267" r:id="rId17"/>
    <p:sldId id="268" r:id="rId18"/>
    <p:sldId id="271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76"/>
  </p:normalViewPr>
  <p:slideViewPr>
    <p:cSldViewPr snapToGrid="0" snapToObjects="1">
      <p:cViewPr>
        <p:scale>
          <a:sx n="146" d="100"/>
          <a:sy n="146" d="100"/>
        </p:scale>
        <p:origin x="62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FD5F5-64D5-9D4D-9DC0-6ACDF6DC1302}" type="datetimeFigureOut">
              <a:rPr lang="en-US" smtClean="0"/>
              <a:pPr/>
              <a:t>9/7/16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96A87-3794-3B4F-A7C3-F2CF7EA897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3E8BEB-59A7-F54E-825F-48F21860492C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868746" cy="4112926"/>
          </a:xfrm>
          <a:noFill/>
          <a:ln/>
        </p:spPr>
        <p:txBody>
          <a:bodyPr lIns="92119" tIns="46058" rIns="92119" bIns="46058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3738"/>
            <a:ext cx="4554538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8767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94183-75BC-B140-BA79-F4D92D6F0DC3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3738"/>
            <a:ext cx="4554538" cy="3416300"/>
          </a:xfrm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Students typically find the first part (using a database) easier than the second part (building a database).  </a:t>
            </a:r>
          </a:p>
          <a:p>
            <a:r>
              <a:rPr lang="en-US"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This means that database researchers / vendors are doing a good job!  </a:t>
            </a:r>
          </a:p>
          <a:p>
            <a:r>
              <a:rPr lang="en-US"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Relational model and SQL widely-praised for their elegant simplicity</a:t>
            </a:r>
          </a:p>
          <a:p>
            <a:r>
              <a:rPr lang="en-US"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Implementation of relational database is nuanced…</a:t>
            </a:r>
          </a:p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  <a:p>
            <a:r>
              <a:rPr lang="en-US"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Prereqs: EECS 281 or equivalent, CS / CE Major</a:t>
            </a:r>
          </a:p>
          <a:p>
            <a:pPr lvl="1"/>
            <a:r>
              <a:rPr lang="en-US">
                <a:latin typeface="Arial" pitchFamily="8" charset="0"/>
              </a:rPr>
              <a:t>Data structures and algorithms</a:t>
            </a:r>
          </a:p>
          <a:p>
            <a:pPr lvl="1"/>
            <a:r>
              <a:rPr lang="en-US">
                <a:latin typeface="Arial" pitchFamily="8" charset="0"/>
              </a:rPr>
              <a:t>Programming experience for the course project</a:t>
            </a:r>
          </a:p>
          <a:p>
            <a:pPr lvl="2"/>
            <a:r>
              <a:rPr lang="en-US">
                <a:latin typeface="Arial" pitchFamily="8" charset="0"/>
                <a:ea typeface="ＭＳ Ｐゴシック" pitchFamily="8" charset="-128"/>
              </a:rPr>
              <a:t>Course project is programming intensive</a:t>
            </a:r>
          </a:p>
          <a:p>
            <a:pPr lvl="2"/>
            <a:r>
              <a:rPr lang="en-US">
                <a:latin typeface="Arial" pitchFamily="8" charset="0"/>
                <a:ea typeface="ＭＳ Ｐゴシック" pitchFamily="8" charset="-128"/>
              </a:rPr>
              <a:t>2 Parts: C++, Java</a:t>
            </a:r>
          </a:p>
          <a:p>
            <a:pPr lvl="2"/>
            <a:r>
              <a:rPr lang="en-US">
                <a:latin typeface="Arial" pitchFamily="8" charset="0"/>
                <a:ea typeface="ＭＳ Ｐゴシック" pitchFamily="8" charset="-128"/>
              </a:rPr>
              <a:t>Course project might be the largest that you have worked on</a:t>
            </a:r>
          </a:p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274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0BD67-6B52-5444-8B62-5F20648C7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C76023-A3B7-0C4C-A2B4-331C79B9A62E}" type="slidenum">
              <a:rPr lang="en-US"/>
              <a:pPr/>
              <a:t>8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58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9FE83F-DA88-814F-B2A0-623AD4835371}" type="slidenum">
              <a:rPr lang="en-US"/>
              <a:pPr/>
              <a:t>10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3738"/>
            <a:ext cx="4554538" cy="34163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894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9E74B5-CD66-2E4F-9162-47338C45043B}" type="slidenum">
              <a:rPr lang="en-US"/>
              <a:pPr/>
              <a:t>11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3738"/>
            <a:ext cx="4554538" cy="34163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676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551B2-261D-BB4F-B42A-A7D9F9E1496B}" type="slidenum">
              <a:rPr lang="en-US"/>
              <a:pPr/>
              <a:t>15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3738"/>
            <a:ext cx="4554538" cy="34163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5488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89F47-AAAA-EA46-9552-9F0CE61FF0A2}" type="slidenum">
              <a:rPr lang="en-US"/>
              <a:pPr/>
              <a:t>16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3738"/>
            <a:ext cx="4554538" cy="34163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8598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BF741-E799-F04E-95A9-BADE07194EB7}" type="slidenum">
              <a:rPr lang="en-US"/>
              <a:pPr/>
              <a:t>17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574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5BB3-4876-5442-965A-B2FF94F9BA47}" type="datetimeFigureOut">
              <a:rPr lang="en-US" smtClean="0"/>
              <a:pPr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76E5-B887-1242-A2FA-B5AEA34B2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5BB3-4876-5442-965A-B2FF94F9BA47}" type="datetimeFigureOut">
              <a:rPr lang="en-US" smtClean="0"/>
              <a:pPr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76E5-B887-1242-A2FA-B5AEA34B2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5BB3-4876-5442-965A-B2FF94F9BA47}" type="datetimeFigureOut">
              <a:rPr lang="en-US" smtClean="0"/>
              <a:pPr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76E5-B887-1242-A2FA-B5AEA34B2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5BB3-4876-5442-965A-B2FF94F9BA47}" type="datetimeFigureOut">
              <a:rPr lang="en-US" smtClean="0"/>
              <a:pPr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76E5-B887-1242-A2FA-B5AEA34B2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5BB3-4876-5442-965A-B2FF94F9BA47}" type="datetimeFigureOut">
              <a:rPr lang="en-US" smtClean="0"/>
              <a:pPr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76E5-B887-1242-A2FA-B5AEA34B2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5BB3-4876-5442-965A-B2FF94F9BA47}" type="datetimeFigureOut">
              <a:rPr lang="en-US" smtClean="0"/>
              <a:pPr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76E5-B887-1242-A2FA-B5AEA34B2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5BB3-4876-5442-965A-B2FF94F9BA47}" type="datetimeFigureOut">
              <a:rPr lang="en-US" smtClean="0"/>
              <a:pPr/>
              <a:t>9/7/16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76E5-B887-1242-A2FA-B5AEA34B2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5BB3-4876-5442-965A-B2FF94F9BA47}" type="datetimeFigureOut">
              <a:rPr lang="en-US" smtClean="0"/>
              <a:pPr/>
              <a:t>9/7/16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76E5-B887-1242-A2FA-B5AEA34B2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5BB3-4876-5442-965A-B2FF94F9BA47}" type="datetimeFigureOut">
              <a:rPr lang="en-US" smtClean="0"/>
              <a:pPr/>
              <a:t>9/7/16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76E5-B887-1242-A2FA-B5AEA34B2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5BB3-4876-5442-965A-B2FF94F9BA47}" type="datetimeFigureOut">
              <a:rPr lang="en-US" smtClean="0"/>
              <a:pPr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76E5-B887-1242-A2FA-B5AEA34B2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5BB3-4876-5442-965A-B2FF94F9BA47}" type="datetimeFigureOut">
              <a:rPr lang="en-US" smtClean="0"/>
              <a:pPr/>
              <a:t>9/7/16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76E5-B887-1242-A2FA-B5AEA34B2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5BB3-4876-5442-965A-B2FF94F9BA47}" type="datetimeFigureOut">
              <a:rPr lang="en-US" smtClean="0"/>
              <a:pPr/>
              <a:t>9/7/16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876E5-B887-1242-A2FA-B5AEA34B22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ecs.umich.edu/eecs/undergraduate/permission_request_form.doc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umich.edu/" TargetMode="External"/><Relationship Id="rId4" Type="http://schemas.openxmlformats.org/officeDocument/2006/relationships/hyperlink" Target="mailto:eecs484f16@umich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90897"/>
            <a:ext cx="7721600" cy="22860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ea typeface="ＭＳ Ｐゴシック" pitchFamily="8" charset="-128"/>
                <a:cs typeface="ＭＳ Ｐゴシック" pitchFamily="8" charset="-128"/>
              </a:rPr>
              <a:t>EECS 484: Database Management </a:t>
            </a:r>
            <a:r>
              <a:rPr lang="en-US" dirty="0" smtClean="0">
                <a:solidFill>
                  <a:schemeClr val="tx1"/>
                </a:solidFill>
                <a:ea typeface="ＭＳ Ｐゴシック" pitchFamily="8" charset="-128"/>
                <a:cs typeface="ＭＳ Ｐゴシック" pitchFamily="8" charset="-128"/>
              </a:rPr>
              <a:t>Systems</a:t>
            </a:r>
            <a:br>
              <a:rPr lang="en-US" dirty="0" smtClean="0">
                <a:solidFill>
                  <a:schemeClr val="tx1"/>
                </a:solidFill>
                <a:ea typeface="ＭＳ Ｐゴシック" pitchFamily="8" charset="-128"/>
                <a:cs typeface="ＭＳ Ｐゴシック" pitchFamily="8" charset="-128"/>
              </a:rPr>
            </a:b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Lecture 00 – Course Policies</a:t>
            </a:r>
            <a:br>
              <a:rPr lang="en-US" dirty="0" smtClean="0">
                <a:ea typeface="ＭＳ Ｐゴシック" pitchFamily="8" charset="-128"/>
                <a:cs typeface="ＭＳ Ｐゴシック" pitchFamily="8" charset="-128"/>
              </a:rPr>
            </a:br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and Overview</a:t>
            </a:r>
            <a:r>
              <a:rPr lang="en-US" dirty="0" smtClean="0">
                <a:solidFill>
                  <a:schemeClr val="tx1"/>
                </a:solidFill>
                <a:ea typeface="ＭＳ Ｐゴシック" pitchFamily="8" charset="-128"/>
                <a:cs typeface="ＭＳ Ｐゴシック" pitchFamily="8" charset="-128"/>
              </a:rPr>
              <a:t> </a:t>
            </a:r>
            <a:endParaRPr lang="en-US" dirty="0">
              <a:solidFill>
                <a:schemeClr val="tx1"/>
              </a:solidFill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8714" y="3944983"/>
            <a:ext cx="7543800" cy="1371600"/>
          </a:xfrm>
          <a:noFill/>
        </p:spPr>
        <p:txBody>
          <a:bodyPr lIns="92075" tIns="46038" rIns="92075" bIns="46038">
            <a:normAutofit/>
          </a:bodyPr>
          <a:lstStyle/>
          <a:p>
            <a:pPr marL="342900" indent="-342900" algn="l" eaLnBrk="1" hangingPunct="1"/>
            <a:r>
              <a:rPr lang="en-US" sz="2800" dirty="0">
                <a:solidFill>
                  <a:schemeClr val="tx2"/>
                </a:solidFill>
                <a:ea typeface="ＭＳ Ｐゴシック" pitchFamily="8" charset="-128"/>
                <a:cs typeface="ＭＳ Ｐゴシック" pitchFamily="8" charset="-128"/>
              </a:rPr>
              <a:t>Instructor:</a:t>
            </a:r>
            <a:r>
              <a:rPr lang="en-US" sz="2800" dirty="0" smtClean="0">
                <a:solidFill>
                  <a:schemeClr val="tx2"/>
                </a:solidFill>
                <a:ea typeface="ＭＳ Ｐゴシック" pitchFamily="8" charset="-128"/>
                <a:cs typeface="ＭＳ Ｐゴシック" pitchFamily="8" charset="-128"/>
              </a:rPr>
              <a:t> Atul Prakash	</a:t>
            </a:r>
          </a:p>
          <a:p>
            <a:pPr marL="342900" indent="-342900" algn="l" eaLnBrk="1" hangingPunct="1"/>
            <a:r>
              <a:rPr lang="en-US" sz="2400" dirty="0">
                <a:solidFill>
                  <a:schemeClr val="tx2"/>
                </a:solidFill>
                <a:latin typeface="Trebuchet MS" pitchFamily="8" charset="0"/>
                <a:ea typeface="ＭＳ Ｐゴシック" pitchFamily="8" charset="-128"/>
                <a:cs typeface="ＭＳ Ｐゴシック" pitchFamily="8" charset="-128"/>
              </a:rPr>
              <a:t>Email:</a:t>
            </a:r>
            <a:r>
              <a:rPr lang="en-US" sz="2400" dirty="0" smtClean="0">
                <a:solidFill>
                  <a:schemeClr val="tx2"/>
                </a:solidFill>
                <a:latin typeface="Trebuchet MS" pitchFamily="8" charset="0"/>
                <a:ea typeface="ＭＳ Ｐゴシック" pitchFamily="8" charset="-128"/>
                <a:cs typeface="ＭＳ Ｐゴシック" pitchFamily="8" charset="-128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Trebuchet MS" pitchFamily="8" charset="0"/>
                <a:ea typeface="ＭＳ Ｐゴシック" pitchFamily="8" charset="-128"/>
                <a:cs typeface="ＭＳ Ｐゴシック" pitchFamily="8" charset="-128"/>
              </a:rPr>
              <a:t>aprakash</a:t>
            </a:r>
            <a:r>
              <a:rPr lang="en-US" sz="2400" dirty="0" err="1">
                <a:solidFill>
                  <a:schemeClr val="tx2"/>
                </a:solidFill>
                <a:latin typeface="Trebuchet MS" pitchFamily="8" charset="0"/>
                <a:ea typeface="ＭＳ Ｐゴシック" pitchFamily="8" charset="-128"/>
                <a:cs typeface="ＭＳ Ｐゴシック" pitchFamily="8" charset="-128"/>
              </a:rPr>
              <a:t>@</a:t>
            </a:r>
            <a:r>
              <a:rPr lang="en-US" sz="2400" dirty="0" err="1" smtClean="0">
                <a:solidFill>
                  <a:schemeClr val="tx2"/>
                </a:solidFill>
                <a:latin typeface="Trebuchet MS" pitchFamily="8" charset="0"/>
                <a:ea typeface="ＭＳ Ｐゴシック" pitchFamily="8" charset="-128"/>
                <a:cs typeface="ＭＳ Ｐゴシック" pitchFamily="8" charset="-128"/>
              </a:rPr>
              <a:t>umich.edu</a:t>
            </a:r>
            <a:endParaRPr lang="en-US" sz="2400" dirty="0">
              <a:solidFill>
                <a:schemeClr val="tx2"/>
              </a:solidFill>
              <a:latin typeface="Trebuchet MS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Assignments</a:t>
            </a:r>
            <a:endParaRPr lang="en-US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non-quiz homework assignments </a:t>
            </a:r>
          </a:p>
          <a:p>
            <a:r>
              <a:rPr lang="en-US" dirty="0" smtClean="0"/>
              <a:t>Not graded.</a:t>
            </a:r>
          </a:p>
          <a:p>
            <a:r>
              <a:rPr lang="en-US" dirty="0" smtClean="0"/>
              <a:t>Submit for ”brownie points” by any due date specified.  Could factor in as evidence of effort and learning if grade is borderline.</a:t>
            </a:r>
          </a:p>
          <a:p>
            <a:r>
              <a:rPr lang="en-US" dirty="0" smtClean="0"/>
              <a:t>Provide important intellectual experience.</a:t>
            </a:r>
          </a:p>
          <a:p>
            <a:pPr lvl="1"/>
            <a:r>
              <a:rPr lang="en-US" dirty="0" smtClean="0"/>
              <a:t>Solutions sometime look “obvious” in hindsight</a:t>
            </a:r>
          </a:p>
          <a:p>
            <a:pPr lvl="1"/>
            <a:r>
              <a:rPr lang="en-US" dirty="0" smtClean="0"/>
              <a:t>Doing the problems and making mistakes increases retention of how to do problem right</a:t>
            </a:r>
          </a:p>
        </p:txBody>
      </p:sp>
      <p:sp>
        <p:nvSpPr>
          <p:cNvPr id="2252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A43BC74-823C-EA4A-BAE8-540537B09343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C768A-D161-694B-8CA7-00C388FE40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Projects</a:t>
            </a:r>
            <a:endParaRPr lang="en-US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Total of 4 projects. Equal weights.</a:t>
            </a:r>
          </a:p>
          <a:p>
            <a:pPr lvl="1"/>
            <a:r>
              <a:rPr lang="en-US" dirty="0" smtClean="0"/>
              <a:t>P1: ER Modeling and Database schema design (some coding + SQL)</a:t>
            </a:r>
          </a:p>
          <a:p>
            <a:pPr lvl="1"/>
            <a:r>
              <a:rPr lang="en-US" dirty="0" smtClean="0"/>
              <a:t>P2: Oracle application. (Java coding, lots of SQL)</a:t>
            </a:r>
          </a:p>
          <a:p>
            <a:pPr lvl="1"/>
            <a:r>
              <a:rPr lang="en-US" dirty="0" smtClean="0"/>
              <a:t>P3: Transactions and recovery (C++, data structures)</a:t>
            </a:r>
          </a:p>
          <a:p>
            <a:pPr lvl="1"/>
            <a:r>
              <a:rPr lang="en-US" dirty="0" smtClean="0"/>
              <a:t>P4: Still being decided.  (B+-trees or MongoDB)</a:t>
            </a:r>
          </a:p>
          <a:p>
            <a:r>
              <a:rPr lang="en-US" dirty="0" smtClean="0"/>
              <a:t>Transaction and Recovery project will be an individual submission.</a:t>
            </a:r>
            <a:endParaRPr lang="en-US" b="1" dirty="0" smtClean="0"/>
          </a:p>
          <a:p>
            <a:pPr lvl="1"/>
            <a:r>
              <a:rPr lang="en-US" dirty="0" smtClean="0"/>
              <a:t>Hey, you should at least be able to do one serious project by yourself :-)</a:t>
            </a:r>
          </a:p>
        </p:txBody>
      </p:sp>
      <p:sp>
        <p:nvSpPr>
          <p:cNvPr id="2048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CDD1B5D0-0D71-9E48-BDFC-A45BBB5B1517}" type="datetime1">
              <a:rPr lang="en-US" smtClean="0"/>
              <a:pPr/>
              <a:t>9/7/16</a:t>
            </a:fld>
            <a:endParaRPr lang="en-US" dirty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3F7E-2B53-3F4A-A07E-D0DE7503A9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Piazza – forming groups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537F-C373-AE44-8222-9274D9BA5E08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2094-1F91-E74B-8F63-6ABF2029A19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 descr="Screen Shot 2013-01-05 at 11.58.4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354"/>
            <a:ext cx="9144000" cy="3469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grace period for loosing your work to disk crashes, etc.</a:t>
            </a:r>
          </a:p>
          <a:p>
            <a:r>
              <a:rPr lang="en-US" dirty="0" smtClean="0"/>
              <a:t>Thus BACK UP all files!</a:t>
            </a:r>
          </a:p>
          <a:p>
            <a:r>
              <a:rPr lang="en-US" dirty="0" smtClean="0"/>
              <a:t>Ideas:</a:t>
            </a:r>
          </a:p>
          <a:p>
            <a:pPr lvl="1"/>
            <a:r>
              <a:rPr lang="en-US" dirty="0" smtClean="0"/>
              <a:t>Use Google or Box drive</a:t>
            </a:r>
          </a:p>
          <a:p>
            <a:pPr lvl="1"/>
            <a:r>
              <a:rPr lang="en-US" dirty="0" smtClean="0"/>
              <a:t>Use a </a:t>
            </a:r>
            <a:r>
              <a:rPr lang="en-US" dirty="0" err="1" smtClean="0"/>
              <a:t>git</a:t>
            </a:r>
            <a:r>
              <a:rPr lang="en-US" dirty="0" smtClean="0"/>
              <a:t> or subversion repository to keep older versions, especially for coding projects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537F-C373-AE44-8222-9274D9BA5E08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2094-1F91-E74B-8F63-6ABF2029A19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Engineering Honor Code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 reuse of old solutions or parts of solutions from anywhere (including the Internet) is permitted</a:t>
            </a:r>
          </a:p>
          <a:p>
            <a:r>
              <a:rPr lang="en-US" dirty="0" smtClean="0"/>
              <a:t>Work on projects must be entirely your own (or your partner, if working in a group). Ask </a:t>
            </a:r>
            <a:r>
              <a:rPr lang="en-US" dirty="0"/>
              <a:t>TA/IA </a:t>
            </a:r>
            <a:r>
              <a:rPr lang="en-US" dirty="0" smtClean="0"/>
              <a:t>or instructor if you need help that requires looking at your project solution.</a:t>
            </a:r>
          </a:p>
          <a:p>
            <a:r>
              <a:rPr lang="en-US" dirty="0" smtClean="0"/>
              <a:t>Only conceptual discussions allowed with others – similar to what you would be comfortable doing on Piazza publicly.</a:t>
            </a:r>
          </a:p>
          <a:p>
            <a:r>
              <a:rPr lang="en-US" dirty="0" smtClean="0"/>
              <a:t>No sharing of code or solutions, even after the semester is over.</a:t>
            </a:r>
          </a:p>
          <a:p>
            <a:r>
              <a:rPr lang="en-US" dirty="0" smtClean="0"/>
              <a:t>If in doubt about the policy, ask Professor Prakash.</a:t>
            </a:r>
          </a:p>
          <a:p>
            <a:r>
              <a:rPr lang="en-US" dirty="0" smtClean="0"/>
              <a:t>Violations will be reported to the Engineering Honor Council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537F-C373-AE44-8222-9274D9BA5E08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2094-1F91-E74B-8F63-6ABF2029A19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Sections</a:t>
            </a:r>
            <a:endParaRPr 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optional! </a:t>
            </a:r>
          </a:p>
          <a:p>
            <a:r>
              <a:rPr lang="en-US" dirty="0" smtClean="0"/>
              <a:t>All discussions have identical content</a:t>
            </a:r>
          </a:p>
          <a:p>
            <a:r>
              <a:rPr lang="en-US" dirty="0" smtClean="0"/>
              <a:t>If you have to miss your regular section one week, attend another. But stick to one as a rule</a:t>
            </a:r>
            <a:endParaRPr lang="en-US" dirty="0"/>
          </a:p>
        </p:txBody>
      </p:sp>
      <p:sp>
        <p:nvSpPr>
          <p:cNvPr id="2457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AF7529EE-3C46-A242-B4F3-2F8C99D613BC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8209-7A1E-C64E-AC73-06688702E03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This Week</a:t>
            </a:r>
            <a:endParaRPr lang="en-US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No discussions this week. </a:t>
            </a:r>
            <a:r>
              <a:rPr lang="en-US" dirty="0" smtClean="0"/>
              <a:t>But, for those of you who haven’t programmed in C++ or Java, use the week to self-learn.  </a:t>
            </a:r>
          </a:p>
          <a:p>
            <a:r>
              <a:rPr lang="en-US" dirty="0" smtClean="0"/>
              <a:t>Our grading platform is Linux.  Try logging into to a CAEN Linux machine, creating a small program in both languages, compiling it, and running it.</a:t>
            </a:r>
          </a:p>
          <a:p>
            <a:r>
              <a:rPr lang="en-US" dirty="0" smtClean="0"/>
              <a:t>Learn about </a:t>
            </a:r>
            <a:r>
              <a:rPr lang="en-US" dirty="0" err="1" smtClean="0"/>
              <a:t>Makefiles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we post information about Oracle accounts, try logging in and play with SQL.</a:t>
            </a:r>
          </a:p>
        </p:txBody>
      </p:sp>
      <p:sp>
        <p:nvSpPr>
          <p:cNvPr id="2662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9DEF27C0-18C3-434B-806B-7B88EC5DD79D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33C3-528F-3E41-AA43-5B416AE8FDF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Policies</a:t>
            </a:r>
            <a:endParaRPr 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Homeworks</a:t>
            </a:r>
            <a:r>
              <a:rPr lang="en-US" dirty="0" smtClean="0"/>
              <a:t> and Quizzes:</a:t>
            </a:r>
          </a:p>
          <a:p>
            <a:pPr lvl="1"/>
            <a:r>
              <a:rPr lang="en-US" dirty="0" smtClean="0"/>
              <a:t>Due before Wednesday discussion. </a:t>
            </a:r>
          </a:p>
          <a:p>
            <a:r>
              <a:rPr lang="en-US" dirty="0" smtClean="0"/>
              <a:t>Project: </a:t>
            </a:r>
          </a:p>
          <a:p>
            <a:pPr lvl="1"/>
            <a:r>
              <a:rPr lang="en-US" dirty="0" smtClean="0"/>
              <a:t>typically due by 11:55 PM on Thursdays</a:t>
            </a:r>
          </a:p>
          <a:p>
            <a:r>
              <a:rPr lang="en-US" dirty="0" smtClean="0"/>
              <a:t>Late policy on projects: 4 day grace period (15% late penalty fixed).</a:t>
            </a:r>
          </a:p>
          <a:p>
            <a:r>
              <a:rPr lang="en-US" dirty="0" smtClean="0"/>
              <a:t>No grace period on quizzes + </a:t>
            </a:r>
            <a:r>
              <a:rPr lang="en-US" dirty="0" err="1" smtClean="0"/>
              <a:t>homeworks</a:t>
            </a:r>
            <a:endParaRPr lang="en-US" dirty="0" smtClean="0"/>
          </a:p>
        </p:txBody>
      </p:sp>
      <p:sp>
        <p:nvSpPr>
          <p:cNvPr id="3276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BAF59397-7695-B547-B360-CEAB5D2F735C}" type="datetime1">
              <a:rPr lang="en-US" smtClean="0"/>
              <a:pPr/>
              <a:t>9/7/16</a:t>
            </a:fld>
            <a:endParaRPr lang="en-US" dirty="0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4E7B-4D6B-A145-B80C-C441A4C985B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on grading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Reasonable performance on both projects and exams is expected to get a grade of C or higher, irrespective of your overall percentage</a:t>
            </a:r>
          </a:p>
          <a:p>
            <a:r>
              <a:rPr lang="en-US" dirty="0" smtClean="0"/>
              <a:t>Grad students graded on the same curve as undergrads</a:t>
            </a:r>
            <a:r>
              <a:rPr lang="en-US" smtClean="0"/>
              <a:t>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46A7-CF91-314A-A2C7-092A7BAC647E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EB8CC-94A1-6043-9CDF-C99CA0E4763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hard and be helpful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a databases is an employable skill. Get the most out of this course.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helpful on piazza</a:t>
            </a:r>
            <a:r>
              <a:rPr lang="en-US" dirty="0" smtClean="0"/>
              <a:t>! Mistakes in answering questions are OK – Part of learning.</a:t>
            </a:r>
          </a:p>
          <a:p>
            <a:r>
              <a:rPr lang="en-US" dirty="0" smtClean="0"/>
              <a:t>Strong grades give you a shot at grader, IA, and GSI positions in future semesters. </a:t>
            </a:r>
          </a:p>
          <a:p>
            <a:r>
              <a:rPr lang="en-US" dirty="0" smtClean="0"/>
              <a:t>Can lead to a stronger resume for jobs and graduate school</a:t>
            </a:r>
          </a:p>
        </p:txBody>
      </p:sp>
    </p:spTree>
    <p:extLst>
      <p:ext uri="{BB962C8B-B14F-4D97-AF65-F5344CB8AC3E}">
        <p14:creationId xmlns:p14="http://schemas.microsoft.com/office/powerpoint/2010/main" val="19126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DEA5D03-7CDF-7342-9B0E-02BF8503A573}" type="datetime1">
              <a:rPr lang="en-US"/>
              <a:pPr/>
              <a:t>9/7/16</a:t>
            </a:fld>
            <a:endParaRPr lang="en-US" dirty="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93101B-CF22-F749-AF49-D0BD1509763D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8" charset="-128"/>
                <a:cs typeface="ＭＳ Ｐゴシック" pitchFamily="8" charset="-128"/>
              </a:rPr>
              <a:t>Course Goals</a:t>
            </a:r>
            <a:endParaRPr lang="en-US" dirty="0">
              <a:ea typeface="ＭＳ Ｐゴシック" pitchFamily="8" charset="-128"/>
              <a:cs typeface="ＭＳ Ｐゴシック" pitchFamily="8" charset="-128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8" charset="-128"/>
                <a:cs typeface="ＭＳ Ｐゴシック" pitchFamily="8" charset="-128"/>
              </a:rPr>
              <a:t>GOAL: Basic introduction to database management systems.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8" charset="-128"/>
                <a:cs typeface="ＭＳ Ｐゴシック" pitchFamily="8" charset="-128"/>
              </a:rPr>
              <a:t>Two perspectives: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olidFill>
                  <a:schemeClr val="accent2"/>
                </a:solidFill>
              </a:rPr>
              <a:t>External</a:t>
            </a:r>
            <a:r>
              <a:rPr lang="en-US" sz="2000" dirty="0"/>
              <a:t> (</a:t>
            </a:r>
            <a:r>
              <a:rPr lang="en-US" sz="2000" i="1" dirty="0"/>
              <a:t>Database user</a:t>
            </a:r>
            <a:r>
              <a:rPr lang="en-US" sz="2000" dirty="0"/>
              <a:t>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ea typeface="ＭＳ Ｐゴシック" pitchFamily="8" charset="-128"/>
              </a:rPr>
              <a:t>Data models, ER model, relational model, SQL, database design …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ea typeface="ＭＳ Ｐゴシック" pitchFamily="8" charset="-128"/>
              </a:rPr>
              <a:t>Java/JDBC Project: Common platform for building database applications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olidFill>
                  <a:schemeClr val="accent2"/>
                </a:solidFill>
              </a:rPr>
              <a:t>Internal</a:t>
            </a:r>
            <a:r>
              <a:rPr lang="en-US" sz="2000" dirty="0"/>
              <a:t> (</a:t>
            </a:r>
            <a:r>
              <a:rPr lang="en-US" sz="2000" i="1" dirty="0"/>
              <a:t>Database implementer</a:t>
            </a:r>
            <a:r>
              <a:rPr lang="en-US" sz="2000" dirty="0"/>
              <a:t>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>
                <a:ea typeface="ＭＳ Ｐゴシック" pitchFamily="8" charset="-128"/>
              </a:rPr>
              <a:t>File organizations, access methods,</a:t>
            </a:r>
            <a:r>
              <a:rPr lang="en-US" sz="1800" dirty="0" smtClean="0">
                <a:ea typeface="ＭＳ Ｐゴシック" pitchFamily="8" charset="-128"/>
              </a:rPr>
              <a:t> concurrency </a:t>
            </a:r>
            <a:r>
              <a:rPr lang="en-US" sz="1800" dirty="0">
                <a:ea typeface="ＭＳ Ｐゴシック" pitchFamily="8" charset="-128"/>
              </a:rPr>
              <a:t>control, recovery, …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 err="1">
                <a:ea typeface="ＭＳ Ｐゴシック" pitchFamily="8" charset="-128"/>
              </a:rPr>
              <a:t>Minirel</a:t>
            </a:r>
            <a:r>
              <a:rPr lang="en-US" sz="1800" dirty="0">
                <a:ea typeface="ＭＳ Ｐゴシック" pitchFamily="8" charset="-128"/>
              </a:rPr>
              <a:t> </a:t>
            </a:r>
            <a:r>
              <a:rPr lang="en-US" sz="1800" dirty="0" smtClean="0">
                <a:ea typeface="ＭＳ Ｐゴシック" pitchFamily="8" charset="-128"/>
              </a:rPr>
              <a:t>Project (C++): </a:t>
            </a:r>
            <a:r>
              <a:rPr lang="en-US" sz="1800" dirty="0">
                <a:ea typeface="ＭＳ Ｐゴシック" pitchFamily="8" charset="-128"/>
              </a:rPr>
              <a:t>Build components of a</a:t>
            </a:r>
            <a:r>
              <a:rPr lang="en-US" sz="1800" dirty="0" smtClean="0">
                <a:ea typeface="ＭＳ Ｐゴシック" pitchFamily="8" charset="-128"/>
              </a:rPr>
              <a:t> Database </a:t>
            </a:r>
            <a:r>
              <a:rPr lang="en-US" sz="1800" dirty="0">
                <a:ea typeface="ＭＳ Ｐゴシック" pitchFamily="8" charset="-128"/>
              </a:rPr>
              <a:t>System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8" charset="-128"/>
                <a:cs typeface="ＭＳ Ｐゴシック" pitchFamily="8" charset="-128"/>
              </a:rPr>
              <a:t>Textbook </a:t>
            </a:r>
            <a:r>
              <a:rPr lang="ja-JP" altLang="en-US" sz="2000" dirty="0">
                <a:ea typeface="ＭＳ Ｐゴシック" pitchFamily="8" charset="-128"/>
                <a:cs typeface="ＭＳ Ｐゴシック" pitchFamily="8" charset="-128"/>
              </a:rPr>
              <a:t>“</a:t>
            </a:r>
            <a:r>
              <a:rPr lang="en-US" altLang="ja-JP" sz="2000" dirty="0">
                <a:ea typeface="ＭＳ Ｐゴシック" pitchFamily="8" charset="-128"/>
                <a:cs typeface="ＭＳ Ｐゴシック" pitchFamily="8" charset="-128"/>
              </a:rPr>
              <a:t>Database Management Systems</a:t>
            </a:r>
            <a:r>
              <a:rPr lang="ja-JP" altLang="en-US" sz="2000" dirty="0">
                <a:ea typeface="ＭＳ Ｐゴシック" pitchFamily="8" charset="-128"/>
                <a:cs typeface="ＭＳ Ｐゴシック" pitchFamily="8" charset="-128"/>
              </a:rPr>
              <a:t>”</a:t>
            </a:r>
            <a:r>
              <a:rPr lang="en-US" altLang="ja-JP" sz="2000" dirty="0">
                <a:ea typeface="ＭＳ Ｐゴシック" pitchFamily="8" charset="-128"/>
                <a:cs typeface="ＭＳ Ｐゴシック" pitchFamily="8" charset="-128"/>
              </a:rPr>
              <a:t>, by </a:t>
            </a:r>
            <a:r>
              <a:rPr lang="en-US" altLang="ja-JP" sz="2000" dirty="0" err="1">
                <a:ea typeface="ＭＳ Ｐゴシック" pitchFamily="8" charset="-128"/>
                <a:cs typeface="ＭＳ Ｐゴシック" pitchFamily="8" charset="-128"/>
              </a:rPr>
              <a:t>Raghu</a:t>
            </a:r>
            <a:r>
              <a:rPr lang="en-US" altLang="ja-JP" sz="2000" dirty="0">
                <a:ea typeface="ＭＳ Ｐゴシック" pitchFamily="8" charset="-128"/>
                <a:cs typeface="ＭＳ Ｐゴシック" pitchFamily="8" charset="-128"/>
              </a:rPr>
              <a:t> </a:t>
            </a:r>
            <a:r>
              <a:rPr lang="en-US" altLang="ja-JP" sz="2000" dirty="0" err="1">
                <a:ea typeface="ＭＳ Ｐゴシック" pitchFamily="8" charset="-128"/>
                <a:cs typeface="ＭＳ Ｐゴシック" pitchFamily="8" charset="-128"/>
              </a:rPr>
              <a:t>Ramakrishnan</a:t>
            </a:r>
            <a:r>
              <a:rPr lang="en-US" altLang="ja-JP" sz="2000" dirty="0">
                <a:ea typeface="ＭＳ Ｐゴシック" pitchFamily="8" charset="-128"/>
                <a:cs typeface="ＭＳ Ｐゴシック" pitchFamily="8" charset="-128"/>
              </a:rPr>
              <a:t> &amp; Johannes </a:t>
            </a:r>
            <a:r>
              <a:rPr lang="en-US" altLang="ja-JP" sz="2000" dirty="0" err="1">
                <a:ea typeface="ＭＳ Ｐゴシック" pitchFamily="8" charset="-128"/>
                <a:cs typeface="ＭＳ Ｐゴシック" pitchFamily="8" charset="-128"/>
              </a:rPr>
              <a:t>Gehrke</a:t>
            </a:r>
            <a:r>
              <a:rPr lang="en-US" altLang="ja-JP" sz="2000" dirty="0">
                <a:ea typeface="ＭＳ Ｐゴシック" pitchFamily="8" charset="-128"/>
                <a:cs typeface="ＭＳ Ｐゴシック" pitchFamily="8" charset="-128"/>
              </a:rPr>
              <a:t>. 3</a:t>
            </a:r>
            <a:r>
              <a:rPr lang="en-US" altLang="ja-JP" sz="2000" baseline="30000" dirty="0">
                <a:ea typeface="ＭＳ Ｐゴシック" pitchFamily="8" charset="-128"/>
                <a:cs typeface="ＭＳ Ｐゴシック" pitchFamily="8" charset="-128"/>
              </a:rPr>
              <a:t>rd</a:t>
            </a:r>
            <a:r>
              <a:rPr lang="en-US" altLang="ja-JP" sz="2000" dirty="0">
                <a:ea typeface="ＭＳ Ｐゴシック" pitchFamily="8" charset="-128"/>
                <a:cs typeface="ＭＳ Ｐゴシック" pitchFamily="8" charset="-128"/>
              </a:rPr>
              <a:t> ed</a:t>
            </a:r>
            <a:r>
              <a:rPr lang="en-US" altLang="ja-JP" sz="2000" dirty="0" smtClean="0">
                <a:ea typeface="ＭＳ Ｐゴシック" pitchFamily="8" charset="-128"/>
                <a:cs typeface="ＭＳ Ｐゴシック" pitchFamily="8" charset="-128"/>
              </a:rPr>
              <a:t>.</a:t>
            </a:r>
            <a:endParaRPr lang="en-US" altLang="ja-JP" sz="2000" dirty="0">
              <a:ea typeface="ＭＳ Ｐゴシック" pitchFamily="8" charset="-128"/>
              <a:cs typeface="ＭＳ Ｐゴシック" pitchFamily="8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Course is full. Overrides limited.</a:t>
            </a:r>
          </a:p>
          <a:p>
            <a:r>
              <a:rPr lang="en-US" dirty="0" smtClean="0"/>
              <a:t>EECS 281 and relevant programming experience required to have a shot at an override.</a:t>
            </a:r>
          </a:p>
          <a:p>
            <a:r>
              <a:rPr lang="en-US" dirty="0" smtClean="0"/>
              <a:t> Non-CS </a:t>
            </a:r>
            <a:r>
              <a:rPr lang="en-US" dirty="0"/>
              <a:t>graduate students: Fill out an application form at the CSE undergrad office to </a:t>
            </a:r>
            <a:r>
              <a:rPr lang="en-US" dirty="0" smtClean="0"/>
              <a:t>apply for an override.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www.eecs.umich.edu/eecs/undergraduate/permission_request_form.docx</a:t>
            </a:r>
            <a:endParaRPr lang="en-US" dirty="0" smtClean="0"/>
          </a:p>
          <a:p>
            <a:pPr lvl="2"/>
            <a:r>
              <a:rPr lang="en-US" dirty="0" smtClean="0"/>
              <a:t>Include your transcript, highlighting relevant courses.</a:t>
            </a:r>
          </a:p>
          <a:p>
            <a:pPr lvl="2"/>
            <a:r>
              <a:rPr lang="en-US" dirty="0" smtClean="0"/>
              <a:t>Provide the form to the undergrad office (or to me)</a:t>
            </a:r>
          </a:p>
        </p:txBody>
      </p:sp>
    </p:spTree>
    <p:extLst>
      <p:ext uri="{BB962C8B-B14F-4D97-AF65-F5344CB8AC3E}">
        <p14:creationId xmlns:p14="http://schemas.microsoft.com/office/powerpoint/2010/main" val="107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Atul</a:t>
            </a:r>
            <a:r>
              <a:rPr lang="en-US" dirty="0" smtClean="0"/>
              <a:t> Prakash, Professor in CSE</a:t>
            </a:r>
          </a:p>
          <a:p>
            <a:r>
              <a:rPr lang="en-US" dirty="0" smtClean="0"/>
              <a:t>Kevin </a:t>
            </a:r>
            <a:r>
              <a:rPr lang="en-US" dirty="0" err="1" smtClean="0"/>
              <a:t>Eykholt</a:t>
            </a:r>
            <a:r>
              <a:rPr lang="en-US" dirty="0" smtClean="0"/>
              <a:t>, Ph.D. student in CSE</a:t>
            </a:r>
          </a:p>
          <a:p>
            <a:r>
              <a:rPr lang="en-US" dirty="0" smtClean="0"/>
              <a:t>Ahmad Shahab Tajik, Ph.D. student in CSE</a:t>
            </a:r>
          </a:p>
          <a:p>
            <a:r>
              <a:rPr lang="en-US" dirty="0" smtClean="0"/>
              <a:t>Yang Liu,  Ph.D. student in CSE</a:t>
            </a:r>
          </a:p>
          <a:p>
            <a:r>
              <a:rPr lang="en-US" dirty="0" err="1" smtClean="0"/>
              <a:t>Xieyang</a:t>
            </a:r>
            <a:r>
              <a:rPr lang="en-US" dirty="0" smtClean="0"/>
              <a:t> (Michael) Liu, CS BSE. </a:t>
            </a:r>
          </a:p>
        </p:txBody>
      </p:sp>
    </p:spTree>
    <p:extLst>
      <p:ext uri="{BB962C8B-B14F-4D97-AF65-F5344CB8AC3E}">
        <p14:creationId xmlns:p14="http://schemas.microsoft.com/office/powerpoint/2010/main" val="4174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Communication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63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Canvas: </a:t>
            </a:r>
            <a:r>
              <a:rPr lang="en-US" dirty="0" smtClean="0">
                <a:hlinkClick r:id="rId3"/>
              </a:rPr>
              <a:t>https://canvas.umich.edu</a:t>
            </a:r>
            <a:r>
              <a:rPr lang="en-US" dirty="0" smtClean="0"/>
              <a:t> (not yet active)</a:t>
            </a:r>
          </a:p>
          <a:p>
            <a:r>
              <a:rPr lang="en-US" dirty="0" smtClean="0"/>
              <a:t>Piazza: Use this for technical or clarification questions. Look for EECS 484 Fall 2016 group. Join if you aren’t automatically enrolled.</a:t>
            </a:r>
          </a:p>
          <a:p>
            <a:pPr lvl="1"/>
            <a:r>
              <a:rPr lang="en-US" dirty="0" smtClean="0"/>
              <a:t>We may not answer between 10 PM and 9 AM.</a:t>
            </a:r>
          </a:p>
          <a:p>
            <a:pPr lvl="1"/>
            <a:r>
              <a:rPr lang="en-US" dirty="0" smtClean="0"/>
              <a:t>But students are encouraged to answer when they can. We will endorse good answers, and correct and clarify if your answer  has a mistake. </a:t>
            </a:r>
          </a:p>
          <a:p>
            <a:r>
              <a:rPr lang="en-US" dirty="0" smtClean="0"/>
              <a:t>Teaching staff email: </a:t>
            </a:r>
            <a:r>
              <a:rPr lang="en-US" dirty="0" smtClean="0">
                <a:hlinkClick r:id="rId4"/>
              </a:rPr>
              <a:t>eecs484f16@umich.edu</a:t>
            </a:r>
            <a:r>
              <a:rPr lang="en-US" dirty="0" smtClean="0"/>
              <a:t>. Generally for non-technical or administrative questions.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537F-C373-AE44-8222-9274D9BA5E08}" type="datetime1">
              <a:rPr lang="en-US" smtClean="0"/>
              <a:pPr/>
              <a:t>9/7/16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2094-1F91-E74B-8F63-6ABF2029A1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office hours this week for </a:t>
            </a:r>
            <a:r>
              <a:rPr lang="en-US" dirty="0" err="1"/>
              <a:t>TAs.</a:t>
            </a:r>
            <a:endParaRPr lang="en-US" dirty="0"/>
          </a:p>
          <a:p>
            <a:r>
              <a:rPr lang="en-US" dirty="0"/>
              <a:t>Office hours for next week and subsequent weeks will be posted in a Canvas calendar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I will be available from 2-3 PM today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4741 BBB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be made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6408FA8-F6F8-4443-82A9-C2EE18C5804A}" type="datetime1">
              <a:rPr lang="en-US"/>
              <a:pPr/>
              <a:t>9/7/16</a:t>
            </a:fld>
            <a:endParaRPr lang="en-US"/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C7C22C-66F0-7D47-9BBB-E52F471B0495}" type="slidenum">
              <a:rPr lang="en-US"/>
              <a:pPr/>
              <a:t>8</a:t>
            </a:fld>
            <a:endParaRPr lang="en-US"/>
          </a:p>
        </p:txBody>
      </p:sp>
      <p:sp>
        <p:nvSpPr>
          <p:cNvPr id="37891" name="Rectangle 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pitchFamily="8" charset="-128"/>
                <a:cs typeface="ＭＳ Ｐゴシック" pitchFamily="8" charset="-128"/>
              </a:rPr>
              <a:t>Course Grading </a:t>
            </a:r>
          </a:p>
        </p:txBody>
      </p:sp>
      <p:graphicFrame>
        <p:nvGraphicFramePr>
          <p:cNvPr id="194775" name="Group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6090"/>
              </p:ext>
            </p:extLst>
          </p:nvPr>
        </p:nvGraphicFramePr>
        <p:xfrm>
          <a:off x="685800" y="1752600"/>
          <a:ext cx="7772400" cy="1189038"/>
        </p:xfrm>
        <a:graphic>
          <a:graphicData uri="http://schemas.openxmlformats.org/drawingml/2006/table">
            <a:tbl>
              <a:tblPr/>
              <a:tblGrid>
                <a:gridCol w="6545263"/>
                <a:gridCol w="1227137"/>
              </a:tblGrid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8" charset="0"/>
                          <a:ea typeface="ＭＳ Ｐゴシック" pitchFamily="8" charset="-128"/>
                          <a:cs typeface="ＭＳ Ｐゴシック" pitchFamily="8" charset="-128"/>
                        </a:rPr>
                        <a:t>Exams + graded homework quizzes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" charset="0"/>
                        <a:ea typeface="ＭＳ Ｐゴシック" pitchFamily="8" charset="-128"/>
                        <a:cs typeface="ＭＳ Ｐゴシック" pitchFamily="8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8" charset="0"/>
                          <a:ea typeface="ＭＳ Ｐゴシック" pitchFamily="8" charset="-128"/>
                          <a:cs typeface="ＭＳ Ｐゴシック" pitchFamily="8" charset="-128"/>
                        </a:rPr>
                        <a:t>60%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" charset="0"/>
                        <a:ea typeface="ＭＳ Ｐゴシック" pitchFamily="8" charset="-128"/>
                        <a:cs typeface="ＭＳ Ｐゴシック" pitchFamily="8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8" charset="0"/>
                          <a:ea typeface="ＭＳ Ｐゴシック" pitchFamily="8" charset="-128"/>
                          <a:cs typeface="ＭＳ Ｐゴシック" pitchFamily="8" charset="-128"/>
                        </a:rPr>
                        <a:t>Four projects [each worth 10%]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8" charset="0"/>
                        <a:ea typeface="ＭＳ Ｐゴシック" pitchFamily="8" charset="-128"/>
                        <a:cs typeface="ＭＳ Ｐゴシック" pitchFamily="8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8" charset="0"/>
                          <a:ea typeface="ＭＳ Ｐゴシック" pitchFamily="8" charset="-128"/>
                          <a:cs typeface="ＭＳ Ｐゴシック" pitchFamily="8" charset="-128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 + quizzes (60%)</a:t>
            </a:r>
            <a:endParaRPr lang="en-US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exams, one for each half of the course</a:t>
            </a:r>
          </a:p>
          <a:p>
            <a:pPr lvl="1"/>
            <a:r>
              <a:rPr lang="en-US" dirty="0" smtClean="0"/>
              <a:t>Midterm: 25-30%</a:t>
            </a:r>
          </a:p>
          <a:p>
            <a:pPr lvl="1"/>
            <a:r>
              <a:rPr lang="en-US" dirty="0" smtClean="0"/>
              <a:t>Final: 25-30%</a:t>
            </a:r>
          </a:p>
          <a:p>
            <a:pPr lvl="1"/>
            <a:r>
              <a:rPr lang="en-US" dirty="0" smtClean="0"/>
              <a:t>Equal weights, not cumulative</a:t>
            </a:r>
          </a:p>
          <a:p>
            <a:r>
              <a:rPr lang="en-US" dirty="0" smtClean="0"/>
              <a:t>Quizzes</a:t>
            </a:r>
          </a:p>
          <a:p>
            <a:pPr lvl="1"/>
            <a:r>
              <a:rPr lang="en-US" dirty="0" smtClean="0"/>
              <a:t>Some homework will in the form of online quizzes (possibly modest coding)  and will be graded. Each quiz </a:t>
            </a:r>
            <a:r>
              <a:rPr lang="en-US" i="1" dirty="0" smtClean="0"/>
              <a:t>typically</a:t>
            </a:r>
            <a:r>
              <a:rPr lang="en-US" dirty="0" smtClean="0"/>
              <a:t> 1-2% of the grade – reduces exam weightage correspondingly. </a:t>
            </a:r>
          </a:p>
        </p:txBody>
      </p:sp>
      <p:sp>
        <p:nvSpPr>
          <p:cNvPr id="3481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B87F6CF6-1030-BD4B-8C9E-792A68CBD5D2}" type="datetime1">
              <a:rPr lang="en-US" smtClean="0"/>
              <a:pPr/>
              <a:t>9/7/16</a:t>
            </a:fld>
            <a:endParaRPr lang="en-US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4F69-8874-B340-8FC1-CA77247EC48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5218</TotalTime>
  <Words>1109</Words>
  <Application>Microsoft Macintosh PowerPoint</Application>
  <PresentationFormat>On-screen Show (4:3)</PresentationFormat>
  <Paragraphs>151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ＭＳ Ｐゴシック</vt:lpstr>
      <vt:lpstr>Tahoma</vt:lpstr>
      <vt:lpstr>Trebuchet MS</vt:lpstr>
      <vt:lpstr>Arial</vt:lpstr>
      <vt:lpstr>Office Theme</vt:lpstr>
      <vt:lpstr>EECS 484: Database Management Systems Lecture 00 – Course Policies and Overview </vt:lpstr>
      <vt:lpstr>Course Goals</vt:lpstr>
      <vt:lpstr>Overrides</vt:lpstr>
      <vt:lpstr>Teaching Staff</vt:lpstr>
      <vt:lpstr>Course Communication Tools</vt:lpstr>
      <vt:lpstr>Office hours</vt:lpstr>
      <vt:lpstr>Course Calendar</vt:lpstr>
      <vt:lpstr>Course Grading </vt:lpstr>
      <vt:lpstr>Exams + quizzes (60%)</vt:lpstr>
      <vt:lpstr>Homework Assignments</vt:lpstr>
      <vt:lpstr>Projects</vt:lpstr>
      <vt:lpstr>Piazza – forming groups</vt:lpstr>
      <vt:lpstr>Project repository</vt:lpstr>
      <vt:lpstr>Engineering Honor Code </vt:lpstr>
      <vt:lpstr>Discussion Sections</vt:lpstr>
      <vt:lpstr>Discussion: This Week</vt:lpstr>
      <vt:lpstr>Course Policies</vt:lpstr>
      <vt:lpstr>More on grading</vt:lpstr>
      <vt:lpstr>Work hard and be helpful</vt:lpstr>
    </vt:vector>
  </TitlesOfParts>
  <Company>University of Michigan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484: Database Management Systems </dc:title>
  <dc:creator>Atul Prakash</dc:creator>
  <cp:lastModifiedBy>atul prakash</cp:lastModifiedBy>
  <cp:revision>36</cp:revision>
  <cp:lastPrinted>2014-09-02T23:51:38Z</cp:lastPrinted>
  <dcterms:created xsi:type="dcterms:W3CDTF">2013-01-09T02:39:21Z</dcterms:created>
  <dcterms:modified xsi:type="dcterms:W3CDTF">2016-09-08T04:16:30Z</dcterms:modified>
</cp:coreProperties>
</file>