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notesMasterIdLst>
    <p:notesMasterId r:id="rId32"/>
  </p:notesMasterIdLst>
  <p:handoutMasterIdLst>
    <p:handoutMasterId r:id="rId33"/>
  </p:handoutMasterIdLst>
  <p:sldIdLst>
    <p:sldId id="328" r:id="rId2"/>
    <p:sldId id="282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21" r:id="rId13"/>
    <p:sldId id="284" r:id="rId14"/>
    <p:sldId id="345" r:id="rId15"/>
    <p:sldId id="343" r:id="rId16"/>
    <p:sldId id="344" r:id="rId17"/>
    <p:sldId id="346" r:id="rId18"/>
    <p:sldId id="341" r:id="rId19"/>
    <p:sldId id="283" r:id="rId20"/>
    <p:sldId id="286" r:id="rId21"/>
    <p:sldId id="347" r:id="rId22"/>
    <p:sldId id="288" r:id="rId23"/>
    <p:sldId id="322" r:id="rId24"/>
    <p:sldId id="323" r:id="rId25"/>
    <p:sldId id="326" r:id="rId26"/>
    <p:sldId id="299" r:id="rId27"/>
    <p:sldId id="327" r:id="rId28"/>
    <p:sldId id="294" r:id="rId29"/>
    <p:sldId id="276" r:id="rId30"/>
    <p:sldId id="342" r:id="rId3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8" charset="0"/>
        <a:ea typeface="ＭＳ Ｐゴシック" pitchFamily="8" charset="-128"/>
        <a:cs typeface="ＭＳ Ｐゴシック" pitchFamily="8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8" charset="0"/>
        <a:ea typeface="ＭＳ Ｐゴシック" pitchFamily="8" charset="-128"/>
        <a:cs typeface="ＭＳ Ｐゴシック" pitchFamily="8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8" charset="0"/>
        <a:ea typeface="ＭＳ Ｐゴシック" pitchFamily="8" charset="-128"/>
        <a:cs typeface="ＭＳ Ｐゴシック" pitchFamily="8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8" charset="0"/>
        <a:ea typeface="ＭＳ Ｐゴシック" pitchFamily="8" charset="-128"/>
        <a:cs typeface="ＭＳ Ｐゴシック" pitchFamily="8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8" charset="0"/>
        <a:ea typeface="ＭＳ Ｐゴシック" pitchFamily="8" charset="-128"/>
        <a:cs typeface="ＭＳ Ｐゴシック" pitchFamily="8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pitchFamily="8" charset="0"/>
        <a:ea typeface="ＭＳ Ｐゴシック" pitchFamily="8" charset="-128"/>
        <a:cs typeface="ＭＳ Ｐゴシック" pitchFamily="8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pitchFamily="8" charset="0"/>
        <a:ea typeface="ＭＳ Ｐゴシック" pitchFamily="8" charset="-128"/>
        <a:cs typeface="ＭＳ Ｐゴシック" pitchFamily="8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pitchFamily="8" charset="0"/>
        <a:ea typeface="ＭＳ Ｐゴシック" pitchFamily="8" charset="-128"/>
        <a:cs typeface="ＭＳ Ｐゴシック" pitchFamily="8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pitchFamily="8" charset="0"/>
        <a:ea typeface="ＭＳ Ｐゴシック" pitchFamily="8" charset="-128"/>
        <a:cs typeface="ＭＳ Ｐゴシック" pitchFamily="8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9900"/>
    <a:srgbClr val="FCC4BE"/>
    <a:srgbClr val="FEC5AC"/>
    <a:srgbClr val="EEA38E"/>
    <a:srgbClr val="D8A628"/>
    <a:srgbClr val="CCCCCC"/>
    <a:srgbClr val="FFFFFF"/>
    <a:srgbClr val="4F6B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6"/>
    <p:restoredTop sz="94650"/>
  </p:normalViewPr>
  <p:slideViewPr>
    <p:cSldViewPr>
      <p:cViewPr>
        <p:scale>
          <a:sx n="100" d="100"/>
          <a:sy n="100" d="100"/>
        </p:scale>
        <p:origin x="1712" y="17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386" y="-7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7.xml"/><Relationship Id="rId2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26" tIns="46612" rIns="93226" bIns="46612" numCol="1" anchor="t" anchorCtr="0" compatLnSpc="1">
            <a:prstTxWarp prst="textNoShape">
              <a:avLst/>
            </a:prstTxWarp>
          </a:bodyPr>
          <a:lstStyle>
            <a:lvl1pPr defTabSz="931863">
              <a:defRPr sz="13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26" tIns="46612" rIns="93226" bIns="46612" numCol="1" anchor="t" anchorCtr="0" compatLnSpc="1">
            <a:prstTxWarp prst="textNoShape">
              <a:avLst/>
            </a:prstTxWarp>
          </a:bodyPr>
          <a:lstStyle>
            <a:lvl1pPr algn="r" defTabSz="931863">
              <a:defRPr sz="13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26" tIns="46612" rIns="93226" bIns="46612" numCol="1" anchor="b" anchorCtr="0" compatLnSpc="1">
            <a:prstTxWarp prst="textNoShape">
              <a:avLst/>
            </a:prstTxWarp>
          </a:bodyPr>
          <a:lstStyle>
            <a:lvl1pPr defTabSz="931863">
              <a:defRPr sz="13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26" tIns="46612" rIns="93226" bIns="46612" numCol="1" anchor="b" anchorCtr="0" compatLnSpc="1">
            <a:prstTxWarp prst="textNoShape">
              <a:avLst/>
            </a:prstTxWarp>
          </a:bodyPr>
          <a:lstStyle>
            <a:lvl1pPr algn="r" defTabSz="931863">
              <a:defRPr sz="1300"/>
            </a:lvl1pPr>
          </a:lstStyle>
          <a:p>
            <a:fld id="{D3F63666-C95C-E848-AD95-2BDC4ED227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922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26" tIns="46612" rIns="93226" bIns="46612" numCol="1" anchor="t" anchorCtr="0" compatLnSpc="1">
            <a:prstTxWarp prst="textNoShape">
              <a:avLst/>
            </a:prstTxWarp>
          </a:bodyPr>
          <a:lstStyle>
            <a:lvl1pPr defTabSz="931863">
              <a:defRPr sz="13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26" tIns="46612" rIns="93226" bIns="46612" numCol="1" anchor="t" anchorCtr="0" compatLnSpc="1">
            <a:prstTxWarp prst="textNoShape">
              <a:avLst/>
            </a:prstTxWarp>
          </a:bodyPr>
          <a:lstStyle>
            <a:lvl1pPr algn="r" defTabSz="931863">
              <a:defRPr sz="13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6612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6425"/>
            <a:ext cx="51435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26" tIns="46612" rIns="93226" bIns="466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26" tIns="46612" rIns="93226" bIns="46612" numCol="1" anchor="b" anchorCtr="0" compatLnSpc="1">
            <a:prstTxWarp prst="textNoShape">
              <a:avLst/>
            </a:prstTxWarp>
          </a:bodyPr>
          <a:lstStyle>
            <a:lvl1pPr defTabSz="931863">
              <a:defRPr sz="13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26" tIns="46612" rIns="93226" bIns="46612" numCol="1" anchor="b" anchorCtr="0" compatLnSpc="1">
            <a:prstTxWarp prst="textNoShape">
              <a:avLst/>
            </a:prstTxWarp>
          </a:bodyPr>
          <a:lstStyle>
            <a:lvl1pPr algn="r" defTabSz="931863">
              <a:defRPr sz="1300"/>
            </a:lvl1pPr>
          </a:lstStyle>
          <a:p>
            <a:fld id="{BB7ED50D-DEE1-4C40-8473-50854E7DA6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20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3EF52-0BC4-F946-926E-5D5AA8D3DA3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9861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C87771-F4DB-9D4E-85EE-3C77A92A2D61}" type="slidenum">
              <a:rPr lang="en-US"/>
              <a:pPr/>
              <a:t>10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704850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256" tIns="45318" rIns="92256" bIns="45318"/>
          <a:lstStyle/>
          <a:p>
            <a:endParaRPr lang="en-US">
              <a:latin typeface="Arial" pitchFamily="8" charset="0"/>
              <a:ea typeface="ＭＳ Ｐゴシック" pitchFamily="8" charset="-128"/>
              <a:cs typeface="ＭＳ Ｐゴシック" pitchFamily="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8971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6E3D9C-C086-B54E-A661-5BD19EFF103D}" type="slidenum">
              <a:rPr lang="en-US"/>
              <a:pPr/>
              <a:t>11</a:t>
            </a:fld>
            <a:endParaRPr lang="en-US"/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423" tIns="0" rIns="19423" bIns="0" anchor="b">
            <a:prstTxWarp prst="textNoShape">
              <a:avLst/>
            </a:prstTxWarp>
          </a:bodyPr>
          <a:lstStyle/>
          <a:p>
            <a:pPr algn="r" defTabSz="931863" eaLnBrk="0" hangingPunct="0"/>
            <a:r>
              <a:rPr lang="en-US" sz="1100" i="1">
                <a:latin typeface="Times New Roman" pitchFamily="8" charset="0"/>
              </a:rPr>
              <a:t>3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704850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5223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256" tIns="45318" rIns="92256" bIns="45318"/>
          <a:lstStyle/>
          <a:p>
            <a:endParaRPr lang="en-US">
              <a:latin typeface="Arial" pitchFamily="8" charset="0"/>
              <a:ea typeface="ＭＳ Ｐゴシック" pitchFamily="8" charset="-128"/>
              <a:cs typeface="ＭＳ Ｐゴシック" pitchFamily="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2808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C5FED1-F81D-9E4C-913E-C9039F2B34BB}" type="slidenum">
              <a:rPr lang="en-US"/>
              <a:pPr/>
              <a:t>12</a:t>
            </a:fld>
            <a:endParaRPr lang="en-US"/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423" tIns="0" rIns="19423" bIns="0" anchor="b">
            <a:prstTxWarp prst="textNoShape">
              <a:avLst/>
            </a:prstTxWarp>
          </a:bodyPr>
          <a:lstStyle/>
          <a:p>
            <a:pPr algn="r" defTabSz="931863" eaLnBrk="0" hangingPunct="0"/>
            <a:r>
              <a:rPr lang="en-US" sz="1100" i="1">
                <a:latin typeface="Times New Roman" pitchFamily="8" charset="0"/>
              </a:rPr>
              <a:t>3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704850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5018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256" tIns="45318" rIns="92256" bIns="45318"/>
          <a:lstStyle/>
          <a:p>
            <a:endParaRPr lang="en-US">
              <a:latin typeface="Arial" pitchFamily="8" charset="0"/>
              <a:ea typeface="ＭＳ Ｐゴシック" pitchFamily="8" charset="-128"/>
              <a:cs typeface="ＭＳ Ｐゴシック" pitchFamily="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7506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AF1D6D-C0AF-E04A-824B-A05CCCC823F5}" type="slidenum">
              <a:rPr lang="en-US"/>
              <a:pPr/>
              <a:t>13</a:t>
            </a:fld>
            <a:endParaRPr 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256" tIns="45318" rIns="92256" bIns="45318"/>
          <a:lstStyle/>
          <a:p>
            <a:endParaRPr lang="en-US">
              <a:latin typeface="Arial" pitchFamily="8" charset="0"/>
              <a:ea typeface="ＭＳ Ｐゴシック" pitchFamily="8" charset="-128"/>
              <a:cs typeface="ＭＳ Ｐゴシック" pitchFamily="8" charset="-128"/>
            </a:endParaRPr>
          </a:p>
        </p:txBody>
      </p:sp>
      <p:sp>
        <p:nvSpPr>
          <p:cNvPr id="542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704850"/>
            <a:ext cx="4630738" cy="34734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1415050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9C1D94-21AD-D349-B620-F8E716706F4E}" type="slidenum">
              <a:rPr lang="en-US"/>
              <a:pPr/>
              <a:t>15</a:t>
            </a:fld>
            <a:endParaRPr lang="en-US"/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423" tIns="0" rIns="19423" bIns="0" anchor="b">
            <a:prstTxWarp prst="textNoShape">
              <a:avLst/>
            </a:prstTxWarp>
          </a:bodyPr>
          <a:lstStyle/>
          <a:p>
            <a:pPr algn="r" defTabSz="931863" eaLnBrk="0" hangingPunct="0"/>
            <a:r>
              <a:rPr lang="en-US" sz="1100" i="1">
                <a:latin typeface="Times New Roman" pitchFamily="8" charset="0"/>
              </a:rPr>
              <a:t>7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704850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5837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256" tIns="45318" rIns="92256" bIns="45318"/>
          <a:lstStyle/>
          <a:p>
            <a:r>
              <a:rPr lang="en-US" smtClean="0">
                <a:latin typeface="Arial" pitchFamily="8" charset="0"/>
                <a:ea typeface="ＭＳ Ｐゴシック" pitchFamily="8" charset="-128"/>
                <a:cs typeface="ＭＳ Ｐゴシック" pitchFamily="8" charset="-128"/>
              </a:rPr>
              <a:t>Lecture 2 ended here.</a:t>
            </a:r>
            <a:endParaRPr lang="en-US">
              <a:latin typeface="Arial" pitchFamily="8" charset="0"/>
              <a:ea typeface="ＭＳ Ｐゴシック" pitchFamily="8" charset="-128"/>
              <a:cs typeface="ＭＳ Ｐゴシック" pitchFamily="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44067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AE7F64-83BD-0B46-BE87-C4E274301EB7}" type="slidenum">
              <a:rPr lang="en-US"/>
              <a:pPr/>
              <a:t>17</a:t>
            </a:fld>
            <a:endParaRPr lang="en-US"/>
          </a:p>
        </p:txBody>
      </p:sp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423" tIns="0" rIns="19423" bIns="0" anchor="b">
            <a:prstTxWarp prst="textNoShape">
              <a:avLst/>
            </a:prstTxWarp>
          </a:bodyPr>
          <a:lstStyle/>
          <a:p>
            <a:pPr algn="r" defTabSz="931863" eaLnBrk="0" hangingPunct="0"/>
            <a:r>
              <a:rPr lang="en-US" sz="1100" i="1">
                <a:latin typeface="Times New Roman" pitchFamily="8" charset="0"/>
              </a:rPr>
              <a:t>5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704850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5632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256" tIns="45318" rIns="92256" bIns="45318"/>
          <a:lstStyle/>
          <a:p>
            <a:endParaRPr lang="en-US">
              <a:latin typeface="Arial" pitchFamily="8" charset="0"/>
              <a:ea typeface="ＭＳ Ｐゴシック" pitchFamily="8" charset="-128"/>
              <a:cs typeface="ＭＳ Ｐゴシック" pitchFamily="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04799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AE7F64-83BD-0B46-BE87-C4E274301EB7}" type="slidenum">
              <a:rPr lang="en-US"/>
              <a:pPr/>
              <a:t>18</a:t>
            </a:fld>
            <a:endParaRPr lang="en-US"/>
          </a:p>
        </p:txBody>
      </p:sp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423" tIns="0" rIns="19423" bIns="0" anchor="b">
            <a:prstTxWarp prst="textNoShape">
              <a:avLst/>
            </a:prstTxWarp>
          </a:bodyPr>
          <a:lstStyle/>
          <a:p>
            <a:pPr algn="r" defTabSz="931863" eaLnBrk="0" hangingPunct="0"/>
            <a:r>
              <a:rPr lang="en-US" sz="1100" i="1">
                <a:latin typeface="Times New Roman" pitchFamily="8" charset="0"/>
              </a:rPr>
              <a:t>5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704850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5632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256" tIns="45318" rIns="92256" bIns="45318"/>
          <a:lstStyle/>
          <a:p>
            <a:endParaRPr lang="en-US">
              <a:latin typeface="Arial" pitchFamily="8" charset="0"/>
              <a:ea typeface="ＭＳ Ｐゴシック" pitchFamily="8" charset="-128"/>
              <a:cs typeface="ＭＳ Ｐゴシック" pitchFamily="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23469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6E3D9C-C086-B54E-A661-5BD19EFF103D}" type="slidenum">
              <a:rPr lang="en-US"/>
              <a:pPr/>
              <a:t>19</a:t>
            </a:fld>
            <a:endParaRPr lang="en-US"/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423" tIns="0" rIns="19423" bIns="0" anchor="b">
            <a:prstTxWarp prst="textNoShape">
              <a:avLst/>
            </a:prstTxWarp>
          </a:bodyPr>
          <a:lstStyle/>
          <a:p>
            <a:pPr algn="r" defTabSz="931863" eaLnBrk="0" hangingPunct="0"/>
            <a:r>
              <a:rPr lang="en-US" sz="1100" i="1">
                <a:latin typeface="Times New Roman" pitchFamily="8" charset="0"/>
              </a:rPr>
              <a:t>3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704850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5223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256" tIns="45318" rIns="92256" bIns="45318"/>
          <a:lstStyle/>
          <a:p>
            <a:r>
              <a:rPr lang="en-US" dirty="0" smtClean="0">
                <a:latin typeface="Arial" pitchFamily="8" charset="0"/>
                <a:ea typeface="ＭＳ Ｐゴシック" pitchFamily="8" charset="-128"/>
                <a:cs typeface="ＭＳ Ｐゴシック" pitchFamily="8" charset="-128"/>
              </a:rPr>
              <a:t>We stopped here in Lecture 1.</a:t>
            </a:r>
            <a:endParaRPr lang="en-US" dirty="0">
              <a:latin typeface="Arial" pitchFamily="8" charset="0"/>
              <a:ea typeface="ＭＳ Ｐゴシック" pitchFamily="8" charset="-128"/>
              <a:cs typeface="ＭＳ Ｐゴシック" pitchFamily="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42083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C55412-1910-D542-9C39-A9EC7848392C}" type="slidenum">
              <a:rPr lang="en-US"/>
              <a:pPr/>
              <a:t>20</a:t>
            </a:fld>
            <a:endParaRPr lang="en-US"/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423" tIns="0" rIns="19423" bIns="0" anchor="b">
            <a:prstTxWarp prst="textNoShape">
              <a:avLst/>
            </a:prstTxWarp>
          </a:bodyPr>
          <a:lstStyle/>
          <a:p>
            <a:pPr algn="r" defTabSz="931863" eaLnBrk="0" hangingPunct="0"/>
            <a:r>
              <a:rPr lang="en-US" sz="1100" i="1">
                <a:latin typeface="Times New Roman" pitchFamily="8" charset="0"/>
              </a:rPr>
              <a:t>6</a:t>
            </a: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704850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6042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256" tIns="45318" rIns="92256" bIns="45318"/>
          <a:lstStyle/>
          <a:p>
            <a:r>
              <a:rPr lang="en-US" dirty="0" smtClean="0">
                <a:latin typeface="Arial" pitchFamily="8" charset="0"/>
                <a:ea typeface="ＭＳ Ｐゴシック" pitchFamily="8" charset="-128"/>
                <a:cs typeface="ＭＳ Ｐゴシック" pitchFamily="8" charset="-128"/>
              </a:rPr>
              <a:t>Conceptual:</a:t>
            </a:r>
            <a:r>
              <a:rPr lang="en-US" baseline="0" dirty="0" smtClean="0">
                <a:latin typeface="Arial" pitchFamily="8" charset="0"/>
                <a:ea typeface="ＭＳ Ｐゴシック" pitchFamily="8" charset="-128"/>
                <a:cs typeface="ＭＳ Ｐゴシック" pitchFamily="8" charset="-128"/>
              </a:rPr>
              <a:t> describes the data in terms of the data model (in a relational database, it describes the tables)</a:t>
            </a:r>
            <a:endParaRPr lang="en-US" dirty="0">
              <a:latin typeface="Arial" pitchFamily="8" charset="0"/>
              <a:ea typeface="ＭＳ Ｐゴシック" pitchFamily="8" charset="-128"/>
              <a:cs typeface="ＭＳ Ｐゴシック" pitchFamily="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73083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D593C5-1B75-DF48-A365-292C638DEBE4}" type="slidenum">
              <a:rPr lang="en-US"/>
              <a:pPr/>
              <a:t>21</a:t>
            </a:fld>
            <a:endParaRPr lang="en-US"/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423" tIns="0" rIns="19423" bIns="0" anchor="b">
            <a:prstTxWarp prst="textNoShape">
              <a:avLst/>
            </a:prstTxWarp>
          </a:bodyPr>
          <a:lstStyle/>
          <a:p>
            <a:pPr algn="r" defTabSz="931863" eaLnBrk="0" hangingPunct="0"/>
            <a:r>
              <a:rPr lang="en-US" sz="1100" i="1">
                <a:latin typeface="Times New Roman" pitchFamily="8" charset="0"/>
              </a:rPr>
              <a:t>7</a:t>
            </a: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704850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6247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256" tIns="45318" rIns="92256" bIns="45318"/>
          <a:lstStyle/>
          <a:p>
            <a:endParaRPr lang="en-US">
              <a:latin typeface="Arial" pitchFamily="8" charset="0"/>
              <a:ea typeface="ＭＳ Ｐゴシック" pitchFamily="8" charset="-128"/>
              <a:cs typeface="ＭＳ Ｐゴシック" pitchFamily="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9549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C87771-F4DB-9D4E-85EE-3C77A92A2D61}" type="slidenum">
              <a:rPr lang="en-US"/>
              <a:pPr/>
              <a:t>2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704850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256" tIns="45318" rIns="92256" bIns="45318"/>
          <a:lstStyle/>
          <a:p>
            <a:endParaRPr lang="en-US">
              <a:latin typeface="Arial" pitchFamily="8" charset="0"/>
              <a:ea typeface="ＭＳ Ｐゴシック" pitchFamily="8" charset="-128"/>
              <a:cs typeface="ＭＳ Ｐゴシック" pitchFamily="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94862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730B93-7157-7E4A-A163-32C3E016C53A}" type="slidenum">
              <a:rPr lang="en-US"/>
              <a:pPr/>
              <a:t>22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704850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256" tIns="45318" rIns="92256" bIns="45318"/>
          <a:lstStyle/>
          <a:p>
            <a:endParaRPr lang="en-US">
              <a:latin typeface="Arial" pitchFamily="8" charset="0"/>
              <a:ea typeface="ＭＳ Ｐゴシック" pitchFamily="8" charset="-128"/>
              <a:cs typeface="ＭＳ Ｐゴシック" pitchFamily="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07194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FE7180-B8A2-AA4B-96C2-8A3AA34BF60C}" type="slidenum">
              <a:rPr lang="en-US"/>
              <a:pPr/>
              <a:t>26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704850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3874" tIns="46936" rIns="93874" bIns="46936"/>
          <a:lstStyle/>
          <a:p>
            <a:endParaRPr lang="en-US">
              <a:latin typeface="Arial" pitchFamily="8" charset="0"/>
              <a:ea typeface="ＭＳ Ｐゴシック" pitchFamily="8" charset="-128"/>
              <a:cs typeface="ＭＳ Ｐゴシック" pitchFamily="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60766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FE7180-B8A2-AA4B-96C2-8A3AA34BF60C}" type="slidenum">
              <a:rPr lang="en-US"/>
              <a:pPr/>
              <a:t>27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704850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3874" tIns="46936" rIns="93874" bIns="46936"/>
          <a:lstStyle/>
          <a:p>
            <a:endParaRPr lang="en-US">
              <a:latin typeface="Arial" pitchFamily="8" charset="0"/>
              <a:ea typeface="ＭＳ Ｐゴシック" pitchFamily="8" charset="-128"/>
              <a:cs typeface="ＭＳ Ｐゴシック" pitchFamily="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93425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2F7668-6482-A743-BFE2-DA9BBE2488D3}" type="slidenum">
              <a:rPr lang="en-US"/>
              <a:pPr/>
              <a:t>28</a:t>
            </a:fld>
            <a:endParaRPr lang="en-US"/>
          </a:p>
        </p:txBody>
      </p:sp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423" tIns="0" rIns="19423" bIns="0" anchor="b">
            <a:prstTxWarp prst="textNoShape">
              <a:avLst/>
            </a:prstTxWarp>
          </a:bodyPr>
          <a:lstStyle/>
          <a:p>
            <a:pPr algn="r" defTabSz="931863" eaLnBrk="0" hangingPunct="0"/>
            <a:r>
              <a:rPr lang="en-US" sz="1100" i="1">
                <a:latin typeface="Times New Roman" pitchFamily="8" charset="0"/>
              </a:rPr>
              <a:t>21</a:t>
            </a: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1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704850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6861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256" tIns="45318" rIns="92256" bIns="45318"/>
          <a:lstStyle/>
          <a:p>
            <a:endParaRPr lang="en-US">
              <a:latin typeface="Arial" pitchFamily="8" charset="0"/>
              <a:ea typeface="ＭＳ Ｐゴシック" pitchFamily="8" charset="-128"/>
              <a:cs typeface="ＭＳ Ｐゴシック" pitchFamily="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82278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4F2B8F-6A23-E84A-8B97-94536938CAA0}" type="slidenum">
              <a:rPr lang="en-US"/>
              <a:pPr/>
              <a:t>29</a:t>
            </a:fld>
            <a:endParaRPr 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704850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3874" tIns="46936" rIns="93874" bIns="46936"/>
          <a:lstStyle/>
          <a:p>
            <a:r>
              <a:rPr lang="en-US" dirty="0" smtClean="0">
                <a:latin typeface="Arial" pitchFamily="8" charset="0"/>
                <a:ea typeface="ＭＳ Ｐゴシック" pitchFamily="8" charset="-128"/>
                <a:cs typeface="ＭＳ Ｐゴシック" pitchFamily="8" charset="-128"/>
              </a:rPr>
              <a:t>Integrity: accuracy</a:t>
            </a:r>
            <a:r>
              <a:rPr lang="en-US" baseline="0" dirty="0" smtClean="0">
                <a:latin typeface="Arial" pitchFamily="8" charset="0"/>
                <a:ea typeface="ＭＳ Ｐゴシック" pitchFamily="8" charset="-128"/>
                <a:cs typeface="ＭＳ Ｐゴシック" pitchFamily="8" charset="-128"/>
              </a:rPr>
              <a:t> and consistency of the data</a:t>
            </a:r>
            <a:endParaRPr lang="en-US" dirty="0">
              <a:latin typeface="Arial" pitchFamily="8" charset="0"/>
              <a:ea typeface="ＭＳ Ｐゴシック" pitchFamily="8" charset="-128"/>
              <a:cs typeface="ＭＳ Ｐゴシック" pitchFamily="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01461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2F7668-6482-A743-BFE2-DA9BBE2488D3}" type="slidenum">
              <a:rPr lang="en-US"/>
              <a:pPr/>
              <a:t>30</a:t>
            </a:fld>
            <a:endParaRPr lang="en-US"/>
          </a:p>
        </p:txBody>
      </p:sp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423" tIns="0" rIns="19423" bIns="0" anchor="b">
            <a:prstTxWarp prst="textNoShape">
              <a:avLst/>
            </a:prstTxWarp>
          </a:bodyPr>
          <a:lstStyle/>
          <a:p>
            <a:pPr algn="r" defTabSz="931863" eaLnBrk="0" hangingPunct="0"/>
            <a:r>
              <a:rPr lang="en-US" sz="1100" i="1">
                <a:latin typeface="Times New Roman" pitchFamily="8" charset="0"/>
              </a:rPr>
              <a:t>21</a:t>
            </a: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1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704850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6861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256" tIns="45318" rIns="92256" bIns="45318"/>
          <a:lstStyle/>
          <a:p>
            <a:endParaRPr lang="en-US">
              <a:latin typeface="Arial" pitchFamily="8" charset="0"/>
              <a:ea typeface="ＭＳ Ｐゴシック" pitchFamily="8" charset="-128"/>
              <a:cs typeface="ＭＳ Ｐゴシック" pitchFamily="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9747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C87771-F4DB-9D4E-85EE-3C77A92A2D61}" type="slidenum">
              <a:rPr lang="en-US"/>
              <a:pPr/>
              <a:t>3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704850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256" tIns="45318" rIns="92256" bIns="45318"/>
          <a:lstStyle/>
          <a:p>
            <a:endParaRPr lang="en-US">
              <a:latin typeface="Arial" pitchFamily="8" charset="0"/>
              <a:ea typeface="ＭＳ Ｐゴシック" pitchFamily="8" charset="-128"/>
              <a:cs typeface="ＭＳ Ｐゴシック" pitchFamily="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226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C87771-F4DB-9D4E-85EE-3C77A92A2D61}" type="slidenum">
              <a:rPr lang="en-US"/>
              <a:pPr/>
              <a:t>4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704850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256" tIns="45318" rIns="92256" bIns="45318"/>
          <a:lstStyle/>
          <a:p>
            <a:endParaRPr lang="en-US">
              <a:latin typeface="Arial" pitchFamily="8" charset="0"/>
              <a:ea typeface="ＭＳ Ｐゴシック" pitchFamily="8" charset="-128"/>
              <a:cs typeface="ＭＳ Ｐゴシック" pitchFamily="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3243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C87771-F4DB-9D4E-85EE-3C77A92A2D61}" type="slidenum">
              <a:rPr lang="en-US"/>
              <a:pPr/>
              <a:t>5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704850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256" tIns="45318" rIns="92256" bIns="45318"/>
          <a:lstStyle/>
          <a:p>
            <a:endParaRPr lang="en-US">
              <a:latin typeface="Arial" pitchFamily="8" charset="0"/>
              <a:ea typeface="ＭＳ Ｐゴシック" pitchFamily="8" charset="-128"/>
              <a:cs typeface="ＭＳ Ｐゴシック" pitchFamily="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8195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C87771-F4DB-9D4E-85EE-3C77A92A2D61}" type="slidenum">
              <a:rPr lang="en-US"/>
              <a:pPr/>
              <a:t>6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704850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256" tIns="45318" rIns="92256" bIns="45318"/>
          <a:lstStyle/>
          <a:p>
            <a:endParaRPr lang="en-US">
              <a:latin typeface="Arial" pitchFamily="8" charset="0"/>
              <a:ea typeface="ＭＳ Ｐゴシック" pitchFamily="8" charset="-128"/>
              <a:cs typeface="ＭＳ Ｐゴシック" pitchFamily="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502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C87771-F4DB-9D4E-85EE-3C77A92A2D61}" type="slidenum">
              <a:rPr lang="en-US"/>
              <a:pPr/>
              <a:t>7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704850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256" tIns="45318" rIns="92256" bIns="45318"/>
          <a:lstStyle/>
          <a:p>
            <a:endParaRPr lang="en-US">
              <a:latin typeface="Arial" pitchFamily="8" charset="0"/>
              <a:ea typeface="ＭＳ Ｐゴシック" pitchFamily="8" charset="-128"/>
              <a:cs typeface="ＭＳ Ｐゴシック" pitchFamily="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1510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C87771-F4DB-9D4E-85EE-3C77A92A2D61}" type="slidenum">
              <a:rPr lang="en-US"/>
              <a:pPr/>
              <a:t>8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704850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256" tIns="45318" rIns="92256" bIns="45318"/>
          <a:lstStyle/>
          <a:p>
            <a:endParaRPr lang="en-US">
              <a:latin typeface="Arial" pitchFamily="8" charset="0"/>
              <a:ea typeface="ＭＳ Ｐゴシック" pitchFamily="8" charset="-128"/>
              <a:cs typeface="ＭＳ Ｐゴシック" pitchFamily="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7173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C87771-F4DB-9D4E-85EE-3C77A92A2D61}" type="slidenum">
              <a:rPr lang="en-US"/>
              <a:pPr/>
              <a:t>9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704850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256" tIns="45318" rIns="92256" bIns="45318"/>
          <a:lstStyle/>
          <a:p>
            <a:endParaRPr lang="en-US">
              <a:latin typeface="Arial" pitchFamily="8" charset="0"/>
              <a:ea typeface="ＭＳ Ｐゴシック" pitchFamily="8" charset="-128"/>
              <a:cs typeface="ＭＳ Ｐゴシック" pitchFamily="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162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png"/><Relationship Id="rId1" Type="http://schemas.openxmlformats.org/officeDocument/2006/relationships/vmlDrawing" Target="../drawings/vmlDrawing1.v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oleObject" Target="../embeddings/oleObject2.bin"/><Relationship Id="rId5" Type="http://schemas.openxmlformats.org/officeDocument/2006/relationships/image" Target="../media/image1.png"/><Relationship Id="rId1" Type="http://schemas.openxmlformats.org/officeDocument/2006/relationships/vmlDrawing" Target="../drawings/vmlDrawing2.vml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31801"/>
            <a:ext cx="7772400" cy="3721100"/>
          </a:xfrm>
        </p:spPr>
        <p:txBody>
          <a:bodyPr>
            <a:normAutofit/>
          </a:bodyPr>
          <a:lstStyle>
            <a:lvl1pPr algn="ctr">
              <a:defRPr sz="5800" b="1">
                <a:solidFill>
                  <a:srgbClr val="31859C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4300" y="42926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Trebuchet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US" smtClean="0"/>
              <a:t>EECS 484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05907" y="6356350"/>
            <a:ext cx="2133600" cy="365125"/>
          </a:xfrm>
        </p:spPr>
        <p:txBody>
          <a:bodyPr/>
          <a:lstStyle/>
          <a:p>
            <a:fld id="{C294973A-40DA-6B4F-B92C-33B8691CC8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820185" y="6454049"/>
            <a:ext cx="405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619145" y="200780"/>
            <a:ext cx="405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1/7/16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EECS 484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8D2E-E9CD-2642-98E7-43F51BE85A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1/7/16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EECS 484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091D-4AE2-2D41-BDBD-440B9F53B0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5400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371600"/>
            <a:ext cx="38481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91100" y="1371600"/>
            <a:ext cx="3848100" cy="4267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1/7/16</a:t>
            </a: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EECS 484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01613F-05BE-274E-BDB8-E6C35D2BAD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12"/>
            <a:ext cx="8229600" cy="1143000"/>
          </a:xfrm>
        </p:spPr>
        <p:txBody>
          <a:bodyPr/>
          <a:lstStyle>
            <a:lvl1pPr>
              <a:defRPr b="1">
                <a:solidFill>
                  <a:srgbClr val="31859C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7762"/>
            <a:ext cx="8229600" cy="4758401"/>
          </a:xfrm>
        </p:spPr>
        <p:txBody>
          <a:bodyPr/>
          <a:lstStyle>
            <a:lvl1pPr>
              <a:buClr>
                <a:schemeClr val="accent5">
                  <a:lumMod val="75000"/>
                </a:schemeClr>
              </a:buClr>
              <a:defRPr>
                <a:latin typeface="Helvetica"/>
                <a:cs typeface="Helvetica"/>
              </a:defRPr>
            </a:lvl1pPr>
            <a:lvl2pPr>
              <a:buClr>
                <a:schemeClr val="accent5">
                  <a:lumMod val="75000"/>
                </a:schemeClr>
              </a:buClr>
              <a:buSzPct val="70000"/>
              <a:buFont typeface="Wingdings" charset="2"/>
              <a:buChar char="²"/>
              <a:defRPr>
                <a:latin typeface="Helvetica"/>
                <a:cs typeface="Helvetica"/>
              </a:defRPr>
            </a:lvl2pPr>
            <a:lvl3pPr>
              <a:buClr>
                <a:schemeClr val="accent5">
                  <a:lumMod val="75000"/>
                </a:schemeClr>
              </a:buClr>
              <a:buFont typeface="Wingdings" charset="2"/>
              <a:buChar char="§"/>
              <a:defRPr>
                <a:latin typeface="Helvetica"/>
                <a:cs typeface="Helvetica"/>
              </a:defRPr>
            </a:lvl3pPr>
            <a:lvl4pPr>
              <a:buClr>
                <a:schemeClr val="accent5">
                  <a:lumMod val="75000"/>
                </a:schemeClr>
              </a:buClr>
              <a:buSzPct val="81000"/>
              <a:buFont typeface="Wingdings" charset="2"/>
              <a:buChar char=""/>
              <a:defRPr>
                <a:latin typeface="Helvetica"/>
                <a:cs typeface="Helvetica"/>
              </a:defRPr>
            </a:lvl4pPr>
            <a:lvl5pPr>
              <a:buClr>
                <a:schemeClr val="accent5">
                  <a:lumMod val="75000"/>
                </a:schemeClr>
              </a:buCl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1/7/16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54560" y="6356350"/>
            <a:ext cx="3698640" cy="365125"/>
          </a:xfrm>
        </p:spPr>
        <p:txBody>
          <a:bodyPr/>
          <a:lstStyle>
            <a:lvl1pPr>
              <a:defRPr sz="1200" b="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EECS 484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41066" y="6356350"/>
            <a:ext cx="1845733" cy="365125"/>
          </a:xfrm>
        </p:spPr>
        <p:txBody>
          <a:bodyPr/>
          <a:lstStyle>
            <a:lvl1pPr marL="0" algn="r">
              <a:defRPr sz="1200" b="0" i="0"/>
            </a:lvl1pPr>
          </a:lstStyle>
          <a:p>
            <a:fld id="{9B59D0A6-0499-E142-9D88-6340382F72D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1/7/16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EECS 484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4085-9702-E34B-B742-AC653102406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15335" y="6219428"/>
            <a:ext cx="2982924" cy="548366"/>
            <a:chOff x="457200" y="6219428"/>
            <a:chExt cx="2982924" cy="548366"/>
          </a:xfrm>
        </p:grpSpPr>
        <p:graphicFrame>
          <p:nvGraphicFramePr>
            <p:cNvPr id="8" name="Object 5"/>
            <p:cNvGraphicFramePr>
              <a:graphicFrameLocks noChangeAspect="1"/>
            </p:cNvGraphicFramePr>
            <p:nvPr/>
          </p:nvGraphicFramePr>
          <p:xfrm>
            <a:off x="457200" y="6239615"/>
            <a:ext cx="503971" cy="528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3" name="Photo Editor Photo" r:id="rId4" imgW="638264" imgH="666667" progId="">
                    <p:embed/>
                  </p:oleObj>
                </mc:Choice>
                <mc:Fallback>
                  <p:oleObj name="Photo Editor Photo" r:id="rId4" imgW="638264" imgH="666667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" y="6239615"/>
                          <a:ext cx="503971" cy="528179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2"/>
                              </a:solidFill>
                            </a14:hiddenFill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868686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993984" y="6219428"/>
              <a:ext cx="244614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 b="1" dirty="0">
                  <a:solidFill>
                    <a:srgbClr val="910000"/>
                  </a:solidFill>
                  <a:latin typeface="Cambria"/>
                </a:rPr>
                <a:t>School of Computer Science</a:t>
              </a:r>
            </a:p>
            <a:p>
              <a:r>
                <a:rPr lang="en-US" sz="1400" b="1" dirty="0">
                  <a:solidFill>
                    <a:srgbClr val="910000"/>
                  </a:solidFill>
                  <a:latin typeface="Cambria"/>
                </a:rPr>
                <a:t>Carnegie </a:t>
              </a:r>
              <a:r>
                <a:rPr lang="en-US" sz="1400" b="1" dirty="0" smtClean="0">
                  <a:solidFill>
                    <a:srgbClr val="910000"/>
                  </a:solidFill>
                  <a:latin typeface="Cambria"/>
                </a:rPr>
                <a:t>Mellon University</a:t>
              </a:r>
              <a:endParaRPr lang="en-US" sz="1400" b="1" dirty="0">
                <a:solidFill>
                  <a:srgbClr val="910000"/>
                </a:solidFill>
                <a:latin typeface="Cambria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800B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buClr>
                <a:srgbClr val="800000"/>
              </a:buClr>
              <a:defRPr sz="2800"/>
            </a:lvl1pPr>
            <a:lvl2pPr>
              <a:buClr>
                <a:schemeClr val="accent6">
                  <a:lumMod val="75000"/>
                </a:schemeClr>
              </a:buClr>
              <a:buSzPct val="70000"/>
              <a:buFont typeface="Wingdings" charset="2"/>
              <a:buChar char=""/>
              <a:defRPr sz="2400"/>
            </a:lvl2pPr>
            <a:lvl3pPr>
              <a:buClr>
                <a:schemeClr val="tx2">
                  <a:lumMod val="75000"/>
                </a:schemeClr>
              </a:buClr>
              <a:buFont typeface="Wingdings" charset="2"/>
              <a:buChar char="§"/>
              <a:defRPr sz="2000"/>
            </a:lvl3pPr>
            <a:lvl4pPr>
              <a:buClr>
                <a:schemeClr val="accent6">
                  <a:lumMod val="75000"/>
                </a:schemeClr>
              </a:buClr>
              <a:buSzPct val="80000"/>
              <a:buFont typeface="Wingdings" charset="2"/>
              <a:buChar char=""/>
              <a:defRPr sz="1800"/>
            </a:lvl4pPr>
            <a:lvl5pPr>
              <a:buClr>
                <a:srgbClr val="800000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1/7/16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000" b="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EECS 484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1170000" algn="l">
              <a:defRPr sz="2000" baseline="0"/>
            </a:lvl1pPr>
          </a:lstStyle>
          <a:p>
            <a:fld id="{AB02AA8F-A9B1-7C43-AEF4-9039D39F01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buClr>
                <a:srgbClr val="800000"/>
              </a:buClr>
              <a:defRPr sz="2800"/>
            </a:lvl1pPr>
            <a:lvl2pPr>
              <a:buClr>
                <a:schemeClr val="accent6">
                  <a:lumMod val="75000"/>
                </a:schemeClr>
              </a:buClr>
              <a:buSzPct val="70000"/>
              <a:buFont typeface="Wingdings" charset="2"/>
              <a:buChar char=""/>
              <a:defRPr sz="2400"/>
            </a:lvl2pPr>
            <a:lvl3pPr>
              <a:buClr>
                <a:schemeClr val="tx2">
                  <a:lumMod val="75000"/>
                </a:schemeClr>
              </a:buClr>
              <a:buFont typeface="Wingdings" charset="2"/>
              <a:buChar char="§"/>
              <a:defRPr sz="2000"/>
            </a:lvl3pPr>
            <a:lvl4pPr>
              <a:buClr>
                <a:schemeClr val="accent6">
                  <a:lumMod val="75000"/>
                </a:schemeClr>
              </a:buClr>
              <a:buSzPct val="80000"/>
              <a:buFont typeface="Wingdings" charset="2"/>
              <a:buChar char=""/>
              <a:defRPr sz="1800"/>
            </a:lvl4pPr>
            <a:lvl5pPr>
              <a:buClr>
                <a:srgbClr val="800000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401380" y="6239615"/>
          <a:ext cx="503971" cy="528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27" name="Photo Editor Photo" r:id="rId4" imgW="638264" imgH="666667" progId="">
                  <p:embed/>
                </p:oleObj>
              </mc:Choice>
              <mc:Fallback>
                <p:oleObj name="Photo Editor Photo" r:id="rId4" imgW="638264" imgH="66666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380" y="6239615"/>
                        <a:ext cx="503971" cy="528179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868686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1/7/16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EECS 484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2581-46C7-9C47-90AA-E1CC7AFDB0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1/7/16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EECS 484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3C972-23F3-C94E-B6AA-44B3775227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1/7/16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EECS 484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428E-5F46-5447-89FC-DEBB70B316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1/7/16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EECS 484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BC63C-8F00-E44D-8A51-44C72D3186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1/7/16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EECS 484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4E6D-F780-0E48-B810-B7284F42AB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defRPr>
            </a:lvl1pPr>
          </a:lstStyle>
          <a:p>
            <a:r>
              <a:rPr lang="en-US" smtClean="0"/>
              <a:t>1/7/16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defRPr>
            </a:lvl1pPr>
          </a:lstStyle>
          <a:p>
            <a:pPr>
              <a:defRPr/>
            </a:pPr>
            <a:r>
              <a:rPr lang="en-US" smtClean="0"/>
              <a:t>EECS 484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defRPr>
            </a:lvl1pPr>
          </a:lstStyle>
          <a:p>
            <a:fld id="{93692436-3191-E242-953B-6200790B068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accent5">
              <a:lumMod val="75000"/>
            </a:schemeClr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6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9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4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48267"/>
          </a:xfrm>
          <a:ln w="57150" cmpd="sng">
            <a:noFill/>
          </a:ln>
        </p:spPr>
        <p:txBody>
          <a:bodyPr>
            <a:noAutofit/>
          </a:bodyPr>
          <a:lstStyle/>
          <a:p>
            <a:pPr algn="l"/>
            <a:r>
              <a:rPr lang="en-US" sz="2300" b="0" dirty="0" smtClean="0">
                <a:solidFill>
                  <a:schemeClr val="tx1"/>
                </a:solidFill>
                <a:latin typeface="Helvetica Light"/>
                <a:cs typeface="Helvetica Light"/>
              </a:rPr>
              <a:t>  EECS 484, Winter 2016 - Database Management Systems</a:t>
            </a:r>
            <a:endParaRPr lang="en-US" sz="2300" b="0" dirty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035875" y="5895266"/>
            <a:ext cx="7260276" cy="547240"/>
          </a:xfrm>
          <a:prstGeom prst="rect">
            <a:avLst/>
          </a:prstGeom>
        </p:spPr>
        <p:txBody>
          <a:bodyPr vert="horz" lIns="91440" tIns="45720" rIns="91440" bIns="45720" numCol="1" spcCol="548640" rtlCol="0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400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0" y="4123260"/>
            <a:ext cx="9144000" cy="1790700"/>
          </a:xfrm>
          <a:noFill/>
        </p:spPr>
        <p:txBody>
          <a:bodyPr numCol="1" spcCol="548640">
            <a:normAutofit/>
          </a:bodyPr>
          <a:lstStyle/>
          <a:p>
            <a:pPr algn="l"/>
            <a:endParaRPr lang="en-US" sz="3900" dirty="0" smtClean="0">
              <a:solidFill>
                <a:schemeClr val="tx1"/>
              </a:solidFill>
              <a:latin typeface="Helvetica"/>
            </a:endParaRPr>
          </a:p>
          <a:p>
            <a:pPr algn="l"/>
            <a:r>
              <a:rPr lang="en-US" sz="3200" dirty="0" smtClean="0">
                <a:solidFill>
                  <a:schemeClr val="tx1"/>
                </a:solidFill>
                <a:latin typeface="Helvetica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latin typeface="Helvetica Light"/>
                <a:cs typeface="Helvetica Light"/>
              </a:rPr>
              <a:t>Instructor: </a:t>
            </a:r>
            <a:r>
              <a:rPr lang="en-US" sz="3200" dirty="0" err="1" smtClean="0">
                <a:solidFill>
                  <a:schemeClr val="tx1"/>
                </a:solidFill>
                <a:latin typeface="Helvetica Light"/>
                <a:cs typeface="Helvetica Light"/>
              </a:rPr>
              <a:t>Atul</a:t>
            </a:r>
            <a:r>
              <a:rPr lang="en-US" sz="3200" dirty="0" smtClean="0">
                <a:solidFill>
                  <a:schemeClr val="tx1"/>
                </a:solidFill>
                <a:latin typeface="Helvetica Light"/>
                <a:cs typeface="Helvetica Light"/>
              </a:rPr>
              <a:t> Prakash</a:t>
            </a:r>
          </a:p>
          <a:p>
            <a:pPr algn="l"/>
            <a:r>
              <a:rPr lang="en-US" sz="2500" dirty="0" smtClean="0">
                <a:solidFill>
                  <a:schemeClr val="tx1"/>
                </a:solidFill>
                <a:latin typeface="Helvetica Light"/>
                <a:cs typeface="Helvetica Light"/>
              </a:rPr>
              <a:t>  University of Michigan, Ann Arbor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922383"/>
            <a:ext cx="9144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solidFill>
                  <a:schemeClr val="accent5"/>
                </a:solidFill>
                <a:latin typeface="Helvetica Light"/>
                <a:cs typeface="Helvetica Light"/>
              </a:rPr>
              <a:t> DBMS Overview</a:t>
            </a:r>
          </a:p>
          <a:p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Helvetica Light"/>
                <a:cs typeface="Helvetica Light"/>
              </a:rPr>
              <a:t>  Chapter 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1676400"/>
            <a:ext cx="2286000" cy="2286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400" y="6435551"/>
            <a:ext cx="70104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800" i="1" dirty="0">
                <a:latin typeface="Helvetica Light"/>
                <a:cs typeface="Helvetica Light"/>
              </a:rPr>
              <a:t>Partly based on </a:t>
            </a:r>
            <a:r>
              <a:rPr lang="en-US" sz="1800" i="1" dirty="0" smtClean="0">
                <a:latin typeface="Helvetica Light"/>
                <a:cs typeface="Helvetica Light"/>
              </a:rPr>
              <a:t>material </a:t>
            </a:r>
            <a:r>
              <a:rPr lang="en-US" sz="1800" i="1" dirty="0">
                <a:latin typeface="Helvetica Light"/>
                <a:cs typeface="Helvetica Light"/>
              </a:rPr>
              <a:t>by </a:t>
            </a:r>
            <a:r>
              <a:rPr lang="en-US" sz="1800" i="1" dirty="0" smtClean="0">
                <a:latin typeface="Helvetica Light"/>
                <a:cs typeface="Helvetica Light"/>
              </a:rPr>
              <a:t>many other professors</a:t>
            </a:r>
            <a:endParaRPr lang="en-US" sz="1800" i="1" dirty="0"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03426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675481" y="228600"/>
            <a:ext cx="7793038" cy="1143000"/>
          </a:xfrm>
          <a:noFill/>
        </p:spPr>
        <p:txBody>
          <a:bodyPr lIns="90488" tIns="44450" rIns="90488" bIns="44450" anchor="ctr"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dirty="0" smtClean="0">
                <a:ea typeface="ＭＳ Ｐゴシック" pitchFamily="8" charset="-128"/>
                <a:cs typeface="ＭＳ Ｐゴシック" pitchFamily="8" charset="-128"/>
              </a:rPr>
              <a:t>Other Solution: </a:t>
            </a:r>
            <a:br>
              <a:rPr lang="en-US" dirty="0" smtClean="0">
                <a:ea typeface="ＭＳ Ｐゴシック" pitchFamily="8" charset="-128"/>
                <a:cs typeface="ＭＳ Ｐゴシック" pitchFamily="8" charset="-128"/>
              </a:rPr>
            </a:br>
            <a:r>
              <a:rPr lang="en-US" dirty="0" smtClean="0">
                <a:ea typeface="ＭＳ Ｐゴシック" pitchFamily="8" charset="-128"/>
                <a:cs typeface="ＭＳ Ｐゴシック" pitchFamily="8" charset="-128"/>
              </a:rPr>
              <a:t>Flat Files</a:t>
            </a:r>
            <a:endParaRPr lang="en-US" dirty="0">
              <a:ea typeface="ＭＳ Ｐゴシック" pitchFamily="8" charset="-128"/>
              <a:cs typeface="ＭＳ Ｐゴシック" pitchFamily="8" charset="-128"/>
            </a:endParaRPr>
          </a:p>
        </p:txBody>
      </p:sp>
      <p:sp>
        <p:nvSpPr>
          <p:cNvPr id="47105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1/7/16</a:t>
            </a:r>
            <a:endParaRPr lang="en-US" dirty="0"/>
          </a:p>
        </p:txBody>
      </p:sp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FCA2C2-773C-6646-A523-67DA3D0B47B1}" type="slidenum">
              <a:rPr lang="en-US"/>
              <a:pPr/>
              <a:t>10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EECS 484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67762"/>
            <a:ext cx="6248400" cy="4758401"/>
          </a:xfrm>
        </p:spPr>
        <p:txBody>
          <a:bodyPr/>
          <a:lstStyle/>
          <a:p>
            <a:r>
              <a:rPr lang="en-US" dirty="0" smtClean="0"/>
              <a:t>Problems?</a:t>
            </a:r>
          </a:p>
          <a:p>
            <a:pPr lvl="1"/>
            <a:r>
              <a:rPr lang="en-US" dirty="0" smtClean="0"/>
              <a:t>Inconvenient access to data (requires programming experience and knowledge of file layout)</a:t>
            </a:r>
          </a:p>
          <a:p>
            <a:pPr lvl="1"/>
            <a:r>
              <a:rPr lang="en-US" dirty="0" smtClean="0"/>
              <a:t>Data redundancy</a:t>
            </a:r>
          </a:p>
          <a:p>
            <a:pPr lvl="1"/>
            <a:r>
              <a:rPr lang="en-US" dirty="0" smtClean="0"/>
              <a:t>Integrity problems</a:t>
            </a:r>
          </a:p>
          <a:p>
            <a:pPr lvl="1"/>
            <a:r>
              <a:rPr lang="en-US" dirty="0" smtClean="0"/>
              <a:t>Atomicity problems (concurrent access issues)</a:t>
            </a:r>
          </a:p>
          <a:p>
            <a:pPr lvl="1"/>
            <a:r>
              <a:rPr lang="en-US" dirty="0" smtClean="0"/>
              <a:t>Security problems</a:t>
            </a:r>
          </a:p>
          <a:p>
            <a:pPr lvl="1"/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5" name="Picture 4" descr="noun_153697_cc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44" b="36970"/>
          <a:stretch/>
        </p:blipFill>
        <p:spPr>
          <a:xfrm>
            <a:off x="7263233" y="0"/>
            <a:ext cx="2109367" cy="114300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6781800" y="1447800"/>
            <a:ext cx="2209800" cy="1735497"/>
            <a:chOff x="1981200" y="2362200"/>
            <a:chExt cx="4495800" cy="3530836"/>
          </a:xfrm>
        </p:grpSpPr>
        <p:pic>
          <p:nvPicPr>
            <p:cNvPr id="7" name="Picture 6" descr="noun_206148_cc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182"/>
            <a:stretch/>
          </p:blipFill>
          <p:spPr>
            <a:xfrm>
              <a:off x="1981200" y="3276600"/>
              <a:ext cx="1219200" cy="1034095"/>
            </a:xfrm>
            <a:prstGeom prst="rect">
              <a:avLst/>
            </a:prstGeom>
          </p:spPr>
        </p:pic>
        <p:pic>
          <p:nvPicPr>
            <p:cNvPr id="13" name="Picture 12" descr="noun_206148_cc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182"/>
            <a:stretch/>
          </p:blipFill>
          <p:spPr>
            <a:xfrm>
              <a:off x="1981200" y="4267200"/>
              <a:ext cx="1257759" cy="1066800"/>
            </a:xfrm>
            <a:prstGeom prst="rect">
              <a:avLst/>
            </a:prstGeom>
          </p:spPr>
        </p:pic>
        <p:grpSp>
          <p:nvGrpSpPr>
            <p:cNvPr id="12" name="Group 11"/>
            <p:cNvGrpSpPr/>
            <p:nvPr/>
          </p:nvGrpSpPr>
          <p:grpSpPr>
            <a:xfrm>
              <a:off x="4724400" y="2362200"/>
              <a:ext cx="1752600" cy="3530836"/>
              <a:chOff x="4724400" y="2743200"/>
              <a:chExt cx="1752600" cy="3530836"/>
            </a:xfrm>
          </p:grpSpPr>
          <p:pic>
            <p:nvPicPr>
              <p:cNvPr id="8" name="Picture 7" descr="noun_116608_cc.png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6590"/>
              <a:stretch/>
            </p:blipFill>
            <p:spPr>
              <a:xfrm>
                <a:off x="4724400" y="2743200"/>
                <a:ext cx="1752600" cy="1286580"/>
              </a:xfrm>
              <a:prstGeom prst="rect">
                <a:avLst/>
              </a:prstGeom>
            </p:spPr>
          </p:pic>
          <p:pic>
            <p:nvPicPr>
              <p:cNvPr id="9" name="Picture 8" descr="noun_116586_cc.png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4172"/>
              <a:stretch/>
            </p:blipFill>
            <p:spPr>
              <a:xfrm>
                <a:off x="4758723" y="3886200"/>
                <a:ext cx="1700691" cy="1289598"/>
              </a:xfrm>
              <a:prstGeom prst="rect">
                <a:avLst/>
              </a:prstGeom>
            </p:spPr>
          </p:pic>
          <p:pic>
            <p:nvPicPr>
              <p:cNvPr id="14" name="Picture 13" descr="noun_116586_cc.png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4172"/>
              <a:stretch/>
            </p:blipFill>
            <p:spPr>
              <a:xfrm>
                <a:off x="4776309" y="4958802"/>
                <a:ext cx="1700691" cy="1289598"/>
              </a:xfrm>
              <a:prstGeom prst="rect">
                <a:avLst/>
              </a:prstGeom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5410200" y="5996916"/>
                <a:ext cx="533400" cy="152400"/>
              </a:xfrm>
              <a:prstGeom prst="rect">
                <a:avLst/>
              </a:prstGeom>
              <a:solidFill>
                <a:schemeClr val="bg1"/>
              </a:solidFill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 smtClean="0">
                  <a:solidFill>
                    <a:schemeClr val="tx1"/>
                  </a:solidFill>
                  <a:latin typeface="Trebuchet MS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283332" y="5867028"/>
                <a:ext cx="688783" cy="4070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b="1" dirty="0" smtClean="0">
                    <a:latin typeface="Helvetica"/>
                    <a:cs typeface="Helvetica"/>
                  </a:rPr>
                  <a:t>.PY</a:t>
                </a:r>
              </a:p>
            </p:txBody>
          </p:sp>
        </p:grpSp>
        <p:sp>
          <p:nvSpPr>
            <p:cNvPr id="15" name="Plus 14"/>
            <p:cNvSpPr/>
            <p:nvPr/>
          </p:nvSpPr>
          <p:spPr>
            <a:xfrm>
              <a:off x="3726246" y="3874758"/>
              <a:ext cx="838200" cy="762000"/>
            </a:xfrm>
            <a:prstGeom prst="mathPlus">
              <a:avLst/>
            </a:prstGeom>
            <a:solidFill>
              <a:schemeClr val="tx1"/>
            </a:solidFill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>
                <a:solidFill>
                  <a:schemeClr val="tx1"/>
                </a:solidFill>
                <a:latin typeface="Trebuchet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43628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4"/>
          <p:cNvSpPr>
            <a:spLocks noGrp="1" noChangeArrowheads="1"/>
          </p:cNvSpPr>
          <p:nvPr>
            <p:ph type="title"/>
          </p:nvPr>
        </p:nvSpPr>
        <p:spPr>
          <a:xfrm>
            <a:off x="675481" y="152400"/>
            <a:ext cx="7793038" cy="1143000"/>
          </a:xfrm>
          <a:noFill/>
        </p:spPr>
        <p:txBody>
          <a:bodyPr lIns="90488" tIns="44450" rIns="90488" bIns="44450" anchor="ctr">
            <a:normAutofit/>
          </a:bodyPr>
          <a:lstStyle/>
          <a:p>
            <a:pPr eaLnBrk="1" hangingPunct="1"/>
            <a:r>
              <a:rPr lang="en-US" dirty="0" smtClean="0">
                <a:ea typeface="ＭＳ Ｐゴシック" pitchFamily="8" charset="-128"/>
                <a:cs typeface="ＭＳ Ｐゴシック" pitchFamily="8" charset="-128"/>
              </a:rPr>
              <a:t>Who uses a DBMS?</a:t>
            </a:r>
            <a:endParaRPr lang="en-US" dirty="0">
              <a:ea typeface="ＭＳ Ｐゴシック" pitchFamily="8" charset="-128"/>
              <a:cs typeface="ＭＳ Ｐゴシック" pitchFamily="8" charset="-128"/>
            </a:endParaRPr>
          </a:p>
        </p:txBody>
      </p:sp>
      <p:sp>
        <p:nvSpPr>
          <p:cNvPr id="150533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1562100"/>
            <a:ext cx="8382000" cy="4076700"/>
          </a:xfrm>
          <a:noFill/>
        </p:spPr>
        <p:txBody>
          <a:bodyPr lIns="90488" tIns="44450" rIns="90488" bIns="44450"/>
          <a:lstStyle/>
          <a:p>
            <a:pPr eaLnBrk="1" hangingPunct="1"/>
            <a:endParaRPr lang="en-US" dirty="0">
              <a:ea typeface="ＭＳ Ｐゴシック" pitchFamily="8" charset="-128"/>
              <a:cs typeface="ＭＳ Ｐゴシック" pitchFamily="8" charset="-128"/>
            </a:endParaRPr>
          </a:p>
        </p:txBody>
      </p:sp>
      <p:sp>
        <p:nvSpPr>
          <p:cNvPr id="51201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1/7/16</a:t>
            </a:r>
            <a:endParaRPr lang="en-US"/>
          </a:p>
        </p:txBody>
      </p:sp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1FBC2B-490F-CD4A-AF8A-C8677CD541E0}" type="slidenum">
              <a:rPr lang="en-US"/>
              <a:pPr/>
              <a:t>11</a:t>
            </a:fld>
            <a:endParaRPr lang="en-US"/>
          </a:p>
        </p:txBody>
      </p:sp>
      <p:sp>
        <p:nvSpPr>
          <p:cNvPr id="51203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04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07" name="Rectangle 6"/>
          <p:cNvSpPr>
            <a:spLocks noChangeArrowheads="1"/>
          </p:cNvSpPr>
          <p:nvPr/>
        </p:nvSpPr>
        <p:spPr bwMode="auto">
          <a:xfrm>
            <a:off x="406400" y="4835525"/>
            <a:ext cx="2032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EECS 484</a:t>
            </a:r>
            <a:endParaRPr lang="en-US" dirty="0"/>
          </a:p>
        </p:txBody>
      </p:sp>
      <p:pic>
        <p:nvPicPr>
          <p:cNvPr id="3" name="Picture 2" descr="noun_2746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52400"/>
            <a:ext cx="14097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25696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4"/>
          <p:cNvSpPr>
            <a:spLocks noGrp="1" noChangeArrowheads="1"/>
          </p:cNvSpPr>
          <p:nvPr>
            <p:ph type="title"/>
          </p:nvPr>
        </p:nvSpPr>
        <p:spPr>
          <a:xfrm>
            <a:off x="675481" y="152400"/>
            <a:ext cx="7793038" cy="11430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dirty="0">
                <a:ea typeface="ＭＳ Ｐゴシック" pitchFamily="8" charset="-128"/>
                <a:cs typeface="ＭＳ Ｐゴシック" pitchFamily="8" charset="-128"/>
              </a:rPr>
              <a:t>Who </a:t>
            </a:r>
            <a:r>
              <a:rPr lang="en-US" dirty="0" smtClean="0">
                <a:ea typeface="ＭＳ Ｐゴシック" pitchFamily="8" charset="-128"/>
                <a:cs typeface="ＭＳ Ｐゴシック" pitchFamily="8" charset="-128"/>
              </a:rPr>
              <a:t>uses </a:t>
            </a:r>
            <a:r>
              <a:rPr lang="en-US" dirty="0">
                <a:ea typeface="ＭＳ Ｐゴシック" pitchFamily="8" charset="-128"/>
                <a:cs typeface="ＭＳ Ｐゴシック" pitchFamily="8" charset="-128"/>
              </a:rPr>
              <a:t>a DBMS?</a:t>
            </a:r>
          </a:p>
        </p:txBody>
      </p:sp>
      <p:sp>
        <p:nvSpPr>
          <p:cNvPr id="150533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1562100"/>
            <a:ext cx="8382000" cy="4076700"/>
          </a:xfrm>
          <a:noFill/>
        </p:spPr>
        <p:txBody>
          <a:bodyPr lIns="90488" tIns="44450" rIns="90488" bIns="44450">
            <a:normAutofit fontScale="92500"/>
          </a:bodyPr>
          <a:lstStyle/>
          <a:p>
            <a:pPr eaLnBrk="1" hangingPunct="1"/>
            <a:r>
              <a:rPr lang="en-US" dirty="0" smtClean="0">
                <a:ea typeface="ＭＳ Ｐゴシック" pitchFamily="8" charset="-128"/>
                <a:cs typeface="ＭＳ Ｐゴシック" pitchFamily="8" charset="-128"/>
              </a:rPr>
              <a:t>Everyone!</a:t>
            </a:r>
            <a:endParaRPr lang="en-US" dirty="0">
              <a:ea typeface="ＭＳ Ｐゴシック" pitchFamily="8" charset="-128"/>
              <a:cs typeface="ＭＳ Ｐゴシック" pitchFamily="8" charset="-128"/>
            </a:endParaRPr>
          </a:p>
          <a:p>
            <a:pPr lvl="1" eaLnBrk="1" hangingPunct="1"/>
            <a:r>
              <a:rPr lang="en-US" dirty="0"/>
              <a:t>Your bank</a:t>
            </a:r>
          </a:p>
          <a:p>
            <a:pPr lvl="1" eaLnBrk="1" hangingPunct="1"/>
            <a:r>
              <a:rPr lang="en-US" dirty="0"/>
              <a:t>Your university</a:t>
            </a:r>
          </a:p>
          <a:p>
            <a:pPr lvl="1" eaLnBrk="1" hangingPunct="1"/>
            <a:r>
              <a:rPr lang="en-US" dirty="0"/>
              <a:t>Your coffee </a:t>
            </a:r>
            <a:r>
              <a:rPr lang="en-US" dirty="0" smtClean="0"/>
              <a:t>shop</a:t>
            </a:r>
          </a:p>
          <a:p>
            <a:pPr lvl="1" eaLnBrk="1" hangingPunct="1"/>
            <a:r>
              <a:rPr lang="en-US" dirty="0" smtClean="0"/>
              <a:t>Your favorite hotel</a:t>
            </a:r>
            <a:endParaRPr lang="en-US" dirty="0"/>
          </a:p>
          <a:p>
            <a:pPr lvl="1" eaLnBrk="1" hangingPunct="1"/>
            <a:r>
              <a:rPr lang="en-US" dirty="0"/>
              <a:t>Your favorite website</a:t>
            </a:r>
          </a:p>
          <a:p>
            <a:pPr lvl="1" eaLnBrk="1" hangingPunct="1"/>
            <a:r>
              <a:rPr lang="en-US" dirty="0"/>
              <a:t>Your phone</a:t>
            </a:r>
          </a:p>
          <a:p>
            <a:pPr lvl="1" eaLnBrk="1" hangingPunct="1"/>
            <a:r>
              <a:rPr lang="en-US" dirty="0"/>
              <a:t>Your government</a:t>
            </a:r>
          </a:p>
          <a:p>
            <a:pPr eaLnBrk="1" hangingPunct="1"/>
            <a:r>
              <a:rPr lang="en-US" dirty="0">
                <a:ea typeface="ＭＳ Ｐゴシック" pitchFamily="8" charset="-128"/>
                <a:cs typeface="ＭＳ Ｐゴシック" pitchFamily="8" charset="-128"/>
              </a:rPr>
              <a:t>How many databases have you used so far today?</a:t>
            </a:r>
          </a:p>
        </p:txBody>
      </p:sp>
      <p:sp>
        <p:nvSpPr>
          <p:cNvPr id="49153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1/7/16</a:t>
            </a:r>
            <a:endParaRPr lang="en-US"/>
          </a:p>
        </p:txBody>
      </p:sp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A9CB89-453D-F549-B345-63CF941A059A}" type="slidenum">
              <a:rPr lang="en-US"/>
              <a:pPr/>
              <a:t>12</a:t>
            </a:fld>
            <a:endParaRPr lang="en-US"/>
          </a:p>
        </p:txBody>
      </p:sp>
      <p:sp>
        <p:nvSpPr>
          <p:cNvPr id="49155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6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9" name="Rectangle 6"/>
          <p:cNvSpPr>
            <a:spLocks noChangeArrowheads="1"/>
          </p:cNvSpPr>
          <p:nvPr/>
        </p:nvSpPr>
        <p:spPr bwMode="auto">
          <a:xfrm>
            <a:off x="406400" y="4835525"/>
            <a:ext cx="2032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EECS 484</a:t>
            </a:r>
            <a:endParaRPr lang="en-US" dirty="0"/>
          </a:p>
        </p:txBody>
      </p:sp>
      <p:pic>
        <p:nvPicPr>
          <p:cNvPr id="3" name="Picture 2" descr="noun_166509_cc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42"/>
          <a:stretch/>
        </p:blipFill>
        <p:spPr>
          <a:xfrm>
            <a:off x="6781800" y="3505200"/>
            <a:ext cx="1219200" cy="1054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t="20582" b="26254"/>
          <a:stretch/>
        </p:blipFill>
        <p:spPr>
          <a:xfrm>
            <a:off x="5029200" y="3048000"/>
            <a:ext cx="1905000" cy="546100"/>
          </a:xfrm>
          <a:prstGeom prst="rect">
            <a:avLst/>
          </a:prstGeom>
        </p:spPr>
      </p:pic>
      <p:pic>
        <p:nvPicPr>
          <p:cNvPr id="5" name="Picture 4" descr="noun_143795_cc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95"/>
          <a:stretch/>
        </p:blipFill>
        <p:spPr>
          <a:xfrm>
            <a:off x="5943600" y="1600200"/>
            <a:ext cx="1066800" cy="927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4200" y="2590800"/>
            <a:ext cx="1865071" cy="683362"/>
          </a:xfrm>
          <a:prstGeom prst="rect">
            <a:avLst/>
          </a:prstGeom>
        </p:spPr>
      </p:pic>
      <p:pic>
        <p:nvPicPr>
          <p:cNvPr id="7" name="Picture 6" descr="noun_275511_cc.png"/>
          <p:cNvPicPr>
            <a:picLocks noChangeAspect="1"/>
          </p:cNvPicPr>
          <p:nvPr/>
        </p:nvPicPr>
        <p:blipFill rotWithShape="1"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56"/>
          <a:stretch/>
        </p:blipFill>
        <p:spPr>
          <a:xfrm>
            <a:off x="7620000" y="1295400"/>
            <a:ext cx="1143000" cy="965200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4"/>
          <p:cNvSpPr>
            <a:spLocks noGrp="1" noChangeArrowheads="1"/>
          </p:cNvSpPr>
          <p:nvPr>
            <p:ph type="title"/>
          </p:nvPr>
        </p:nvSpPr>
        <p:spPr>
          <a:xfrm>
            <a:off x="675481" y="228600"/>
            <a:ext cx="7793038" cy="11430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dirty="0">
                <a:ea typeface="ＭＳ Ｐゴシック" pitchFamily="8" charset="-128"/>
                <a:cs typeface="ＭＳ Ｐゴシック" pitchFamily="8" charset="-128"/>
              </a:rPr>
              <a:t>Why Study Databases?</a:t>
            </a:r>
          </a:p>
        </p:txBody>
      </p:sp>
      <p:sp>
        <p:nvSpPr>
          <p:cNvPr id="152581" name="Rectangle 5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8077200" cy="4876800"/>
          </a:xfrm>
          <a:noFill/>
        </p:spPr>
        <p:txBody>
          <a:bodyPr lIns="90488" tIns="44450" rIns="90488" bIns="44450">
            <a:normAutofit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2800" dirty="0">
                <a:ea typeface="ＭＳ Ｐゴシック" pitchFamily="8" charset="-128"/>
                <a:cs typeface="ＭＳ Ｐゴシック" pitchFamily="8" charset="-128"/>
              </a:rPr>
              <a:t>Data is useless without the tools to extract information </a:t>
            </a:r>
            <a:r>
              <a:rPr lang="en-US" sz="2800" dirty="0" smtClean="0">
                <a:ea typeface="ＭＳ Ｐゴシック" pitchFamily="8" charset="-128"/>
                <a:cs typeface="ＭＳ Ｐゴシック" pitchFamily="8" charset="-128"/>
              </a:rPr>
              <a:t>(</a:t>
            </a:r>
            <a:r>
              <a:rPr lang="en-US" sz="2800" dirty="0">
                <a:ea typeface="ＭＳ Ｐゴシック" pitchFamily="8" charset="-128"/>
                <a:cs typeface="ＭＳ Ｐゴシック" pitchFamily="8" charset="-128"/>
              </a:rPr>
              <a:t>queries) </a:t>
            </a:r>
          </a:p>
          <a:p>
            <a:pPr lvl="1" eaLnBrk="1" hangingPunct="1">
              <a:lnSpc>
                <a:spcPct val="110000"/>
              </a:lnSpc>
            </a:pPr>
            <a:r>
              <a:rPr lang="ja-JP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ea typeface="ＭＳ Ｐゴシック" pitchFamily="8" charset="-128"/>
              </a:rPr>
              <a:t>“</a:t>
            </a:r>
            <a:r>
              <a:rPr lang="en-US" altLang="ja-JP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Optimal</a:t>
            </a:r>
            <a:r>
              <a:rPr lang="ja-JP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ea typeface="ＭＳ Ｐゴシック" pitchFamily="8" charset="-128"/>
              </a:rPr>
              <a:t>”</a:t>
            </a:r>
            <a:r>
              <a:rPr lang="en-US" altLang="ja-JP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pricing of an airline </a:t>
            </a:r>
            <a:endParaRPr lang="en-US" altLang="ja-JP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1" indent="0" eaLnBrk="1" hangingPunct="1">
              <a:lnSpc>
                <a:spcPct val="110000"/>
              </a:lnSpc>
              <a:buNone/>
            </a:pPr>
            <a:r>
              <a:rPr lang="en-US" altLang="ja-JP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ticket</a:t>
            </a:r>
            <a:endParaRPr lang="en-US" altLang="ja-JP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1" indent="0" eaLnBrk="1" hangingPunct="1">
              <a:lnSpc>
                <a:spcPct val="110000"/>
              </a:lnSpc>
              <a:buNone/>
            </a:pPr>
            <a:endParaRPr lang="en-US" sz="1200" dirty="0" smtClean="0">
              <a:ea typeface="ＭＳ Ｐゴシック" pitchFamily="8" charset="-128"/>
              <a:cs typeface="ＭＳ Ｐゴシック" pitchFamily="8" charset="-128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800" dirty="0" smtClean="0">
                <a:ea typeface="ＭＳ Ｐゴシック" pitchFamily="8" charset="-128"/>
                <a:cs typeface="ＭＳ Ｐゴシック" pitchFamily="8" charset="-128"/>
              </a:rPr>
              <a:t>Datasets </a:t>
            </a:r>
            <a:r>
              <a:rPr lang="en-US" sz="2800" dirty="0">
                <a:ea typeface="ＭＳ Ｐゴシック" pitchFamily="8" charset="-128"/>
                <a:cs typeface="ＭＳ Ｐゴシック" pitchFamily="8" charset="-128"/>
              </a:rPr>
              <a:t>increasing in diversity and </a:t>
            </a:r>
            <a:r>
              <a:rPr lang="en-US" sz="2800" dirty="0" smtClean="0">
                <a:ea typeface="ＭＳ Ｐゴシック" pitchFamily="8" charset="-128"/>
                <a:cs typeface="ＭＳ Ｐゴシック" pitchFamily="8" charset="-128"/>
              </a:rPr>
              <a:t>volume </a:t>
            </a:r>
            <a:endParaRPr lang="en-US" sz="2800" dirty="0">
              <a:ea typeface="ＭＳ Ｐゴシック" pitchFamily="8" charset="-128"/>
              <a:cs typeface="ＭＳ Ｐゴシック" pitchFamily="8" charset="-128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sz="2400" dirty="0">
                <a:solidFill>
                  <a:srgbClr val="7F7F7F"/>
                </a:solidFill>
              </a:rPr>
              <a:t>Websites, </a:t>
            </a:r>
            <a:r>
              <a:rPr lang="en-US" sz="2400" dirty="0" smtClean="0">
                <a:solidFill>
                  <a:srgbClr val="7F7F7F"/>
                </a:solidFill>
              </a:rPr>
              <a:t>digital </a:t>
            </a:r>
            <a:r>
              <a:rPr lang="en-US" sz="2400" dirty="0">
                <a:solidFill>
                  <a:srgbClr val="7F7F7F"/>
                </a:solidFill>
              </a:rPr>
              <a:t>libraries, interactive video</a:t>
            </a:r>
            <a:r>
              <a:rPr lang="en-US" sz="2400" dirty="0" smtClean="0">
                <a:solidFill>
                  <a:srgbClr val="7F7F7F"/>
                </a:solidFill>
              </a:rPr>
              <a:t>,</a:t>
            </a:r>
          </a:p>
          <a:p>
            <a:pPr marL="457200" lvl="1" indent="0" eaLnBrk="1" hangingPunct="1">
              <a:lnSpc>
                <a:spcPct val="110000"/>
              </a:lnSpc>
              <a:buNone/>
            </a:pPr>
            <a:r>
              <a:rPr lang="en-US" sz="2400" dirty="0">
                <a:solidFill>
                  <a:srgbClr val="7F7F7F"/>
                </a:solidFill>
              </a:rPr>
              <a:t> </a:t>
            </a:r>
            <a:r>
              <a:rPr lang="en-US" sz="2400" dirty="0" smtClean="0">
                <a:solidFill>
                  <a:srgbClr val="7F7F7F"/>
                </a:solidFill>
              </a:rPr>
              <a:t>  human </a:t>
            </a:r>
            <a:r>
              <a:rPr lang="en-US" sz="2400" dirty="0">
                <a:solidFill>
                  <a:srgbClr val="7F7F7F"/>
                </a:solidFill>
              </a:rPr>
              <a:t>g</a:t>
            </a:r>
            <a:r>
              <a:rPr lang="en-US" sz="2400" dirty="0" smtClean="0">
                <a:solidFill>
                  <a:srgbClr val="7F7F7F"/>
                </a:solidFill>
              </a:rPr>
              <a:t>enome </a:t>
            </a:r>
            <a:r>
              <a:rPr lang="en-US" sz="2400" dirty="0">
                <a:solidFill>
                  <a:srgbClr val="7F7F7F"/>
                </a:solidFill>
              </a:rPr>
              <a:t>project, mobile applications</a:t>
            </a:r>
          </a:p>
          <a:p>
            <a:pPr eaLnBrk="1" hangingPunct="1">
              <a:lnSpc>
                <a:spcPct val="110000"/>
              </a:lnSpc>
            </a:pPr>
            <a:endParaRPr lang="en-US" sz="1100" dirty="0" smtClean="0">
              <a:ea typeface="ＭＳ Ｐゴシック" pitchFamily="8" charset="-128"/>
              <a:cs typeface="ＭＳ Ｐゴシック" pitchFamily="8" charset="-128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800" dirty="0" smtClean="0">
                <a:ea typeface="ＭＳ Ｐゴシック" pitchFamily="8" charset="-128"/>
                <a:cs typeface="ＭＳ Ｐゴシック" pitchFamily="8" charset="-128"/>
              </a:rPr>
              <a:t>Databases </a:t>
            </a:r>
            <a:r>
              <a:rPr lang="en-US" sz="2800" dirty="0">
                <a:ea typeface="ＭＳ Ｐゴシック" pitchFamily="8" charset="-128"/>
                <a:cs typeface="ＭＳ Ｐゴシック" pitchFamily="8" charset="-128"/>
              </a:rPr>
              <a:t>touch most of CS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dirty="0">
                <a:solidFill>
                  <a:srgbClr val="7F7F7F"/>
                </a:solidFill>
              </a:rPr>
              <a:t>OS, languages, theory, AI, multimedia, logic, … </a:t>
            </a:r>
          </a:p>
        </p:txBody>
      </p:sp>
      <p:sp>
        <p:nvSpPr>
          <p:cNvPr id="53249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1/7/16</a:t>
            </a:r>
            <a:endParaRPr lang="en-US"/>
          </a:p>
        </p:txBody>
      </p:sp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872E2A-04D2-B248-8022-A3583F1A5FDA}" type="slidenum">
              <a:rPr lang="en-US"/>
              <a:pPr/>
              <a:t>13</a:t>
            </a:fld>
            <a:endParaRPr lang="en-US"/>
          </a:p>
        </p:txBody>
      </p:sp>
      <p:sp>
        <p:nvSpPr>
          <p:cNvPr id="53251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52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EECS 484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8533" r="3041" b="6666"/>
          <a:stretch/>
        </p:blipFill>
        <p:spPr>
          <a:xfrm>
            <a:off x="7505700" y="3962400"/>
            <a:ext cx="1600200" cy="1194516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5562599" y="1981200"/>
            <a:ext cx="3463027" cy="1447800"/>
            <a:chOff x="5562599" y="1981200"/>
            <a:chExt cx="3463027" cy="1447800"/>
          </a:xfrm>
        </p:grpSpPr>
        <p:pic>
          <p:nvPicPr>
            <p:cNvPr id="6" name="Picture 5" descr="Screen Shot 2016-01-06 at 7.05.50 P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2599" y="1981200"/>
              <a:ext cx="3463027" cy="14478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8153400" y="2209800"/>
              <a:ext cx="838200" cy="228600"/>
            </a:xfrm>
            <a:prstGeom prst="rect">
              <a:avLst/>
            </a:prstGeom>
            <a:noFill/>
            <a:ln w="5715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>
                <a:solidFill>
                  <a:schemeClr val="tx1"/>
                </a:solidFill>
                <a:latin typeface="Trebuchet MS"/>
              </a:endParaRP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University Database Example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228600" y="3048000"/>
            <a:ext cx="8763000" cy="1828800"/>
            <a:chOff x="228600" y="3048000"/>
            <a:chExt cx="8763000" cy="1828800"/>
          </a:xfrm>
        </p:grpSpPr>
        <p:sp>
          <p:nvSpPr>
            <p:cNvPr id="8" name="Rectangle 7"/>
            <p:cNvSpPr/>
            <p:nvPr/>
          </p:nvSpPr>
          <p:spPr>
            <a:xfrm>
              <a:off x="6553200" y="3124200"/>
              <a:ext cx="13716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Course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9" name="Diamond 8"/>
            <p:cNvSpPr/>
            <p:nvPr/>
          </p:nvSpPr>
          <p:spPr>
            <a:xfrm>
              <a:off x="3886200" y="3048000"/>
              <a:ext cx="1676400" cy="8382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Enrolls in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11" name="Straight Connector 10"/>
            <p:cNvCxnSpPr>
              <a:stCxn id="9" idx="3"/>
              <a:endCxn id="8" idx="1"/>
            </p:cNvCxnSpPr>
            <p:nvPr/>
          </p:nvCxnSpPr>
          <p:spPr>
            <a:xfrm>
              <a:off x="5562600" y="3467100"/>
              <a:ext cx="99060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9" idx="1"/>
              <a:endCxn id="24" idx="3"/>
            </p:cNvCxnSpPr>
            <p:nvPr/>
          </p:nvCxnSpPr>
          <p:spPr>
            <a:xfrm rot="10800000">
              <a:off x="2819400" y="3467100"/>
              <a:ext cx="106680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5943600" y="4038600"/>
              <a:ext cx="1143000" cy="38100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 smtClean="0"/>
                <a:t>Course ID</a:t>
              </a:r>
              <a:endParaRPr lang="en-US" sz="1100" u="sng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6934200" y="4495800"/>
              <a:ext cx="1143000" cy="38100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Name</a:t>
              </a:r>
              <a:endParaRPr lang="en-US" sz="1100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7848600" y="4038600"/>
              <a:ext cx="1143000" cy="38100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Credits</a:t>
              </a:r>
              <a:endParaRPr lang="en-US" sz="1100" dirty="0"/>
            </a:p>
          </p:txBody>
        </p:sp>
        <p:cxnSp>
          <p:nvCxnSpPr>
            <p:cNvPr id="32" name="Straight Connector 31"/>
            <p:cNvCxnSpPr>
              <a:stCxn id="28" idx="7"/>
              <a:endCxn id="8" idx="2"/>
            </p:cNvCxnSpPr>
            <p:nvPr/>
          </p:nvCxnSpPr>
          <p:spPr>
            <a:xfrm rot="5400000" flipH="1" flipV="1">
              <a:off x="6936907" y="3792304"/>
              <a:ext cx="284396" cy="3197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9" idx="0"/>
              <a:endCxn id="8" idx="2"/>
            </p:cNvCxnSpPr>
            <p:nvPr/>
          </p:nvCxnSpPr>
          <p:spPr>
            <a:xfrm rot="16200000" flipV="1">
              <a:off x="7029450" y="4019550"/>
              <a:ext cx="685800" cy="266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0" idx="0"/>
              <a:endCxn id="8" idx="2"/>
            </p:cNvCxnSpPr>
            <p:nvPr/>
          </p:nvCxnSpPr>
          <p:spPr>
            <a:xfrm rot="16200000" flipV="1">
              <a:off x="7715250" y="3333750"/>
              <a:ext cx="228600" cy="1181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4160520" y="4191000"/>
              <a:ext cx="1143000" cy="38100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Grade</a:t>
              </a:r>
              <a:endParaRPr lang="en-US" sz="1100" dirty="0"/>
            </a:p>
          </p:txBody>
        </p:sp>
        <p:cxnSp>
          <p:nvCxnSpPr>
            <p:cNvPr id="46" name="Straight Connector 45"/>
            <p:cNvCxnSpPr>
              <a:stCxn id="9" idx="2"/>
              <a:endCxn id="41" idx="0"/>
            </p:cNvCxnSpPr>
            <p:nvPr/>
          </p:nvCxnSpPr>
          <p:spPr>
            <a:xfrm rot="16200000" flipH="1">
              <a:off x="4575810" y="4034790"/>
              <a:ext cx="304800" cy="7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1447800" y="3124200"/>
              <a:ext cx="13716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Student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1066800" y="4419600"/>
              <a:ext cx="1143000" cy="38100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Name</a:t>
              </a:r>
              <a:endParaRPr lang="en-US" sz="1100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2286000" y="4267200"/>
              <a:ext cx="1143000" cy="38100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Login</a:t>
              </a:r>
              <a:endParaRPr lang="en-US" sz="1100" dirty="0"/>
            </a:p>
          </p:txBody>
        </p:sp>
        <p:cxnSp>
          <p:nvCxnSpPr>
            <p:cNvPr id="31" name="Straight Connector 30"/>
            <p:cNvCxnSpPr>
              <a:stCxn id="26" idx="7"/>
              <a:endCxn id="24" idx="2"/>
            </p:cNvCxnSpPr>
            <p:nvPr/>
          </p:nvCxnSpPr>
          <p:spPr>
            <a:xfrm rot="5400000" flipH="1" flipV="1">
              <a:off x="1755307" y="4097104"/>
              <a:ext cx="665396" cy="911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7" idx="0"/>
              <a:endCxn id="24" idx="2"/>
            </p:cNvCxnSpPr>
            <p:nvPr/>
          </p:nvCxnSpPr>
          <p:spPr>
            <a:xfrm rot="16200000" flipV="1">
              <a:off x="2266950" y="3676650"/>
              <a:ext cx="457200" cy="723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228600" y="4038600"/>
              <a:ext cx="1143000" cy="38100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 smtClean="0"/>
                <a:t>Student ID</a:t>
              </a:r>
              <a:endParaRPr lang="en-US" sz="1100" u="sng" dirty="0"/>
            </a:p>
          </p:txBody>
        </p:sp>
        <p:cxnSp>
          <p:nvCxnSpPr>
            <p:cNvPr id="35" name="Straight Connector 34"/>
            <p:cNvCxnSpPr>
              <a:stCxn id="34" idx="7"/>
              <a:endCxn id="24" idx="2"/>
            </p:cNvCxnSpPr>
            <p:nvPr/>
          </p:nvCxnSpPr>
          <p:spPr>
            <a:xfrm rot="5400000" flipH="1" flipV="1">
              <a:off x="1526707" y="3487504"/>
              <a:ext cx="284396" cy="9293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/>
          <p:cNvCxnSpPr/>
          <p:nvPr/>
        </p:nvCxnSpPr>
        <p:spPr>
          <a:xfrm flipH="1" flipV="1">
            <a:off x="2133600" y="3809999"/>
            <a:ext cx="1059180" cy="457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3080074" y="4229100"/>
            <a:ext cx="798505" cy="3429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Age</a:t>
            </a:r>
            <a:endParaRPr 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1305733" y="5278203"/>
            <a:ext cx="65675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called an Entity-Relationship (ER) Model</a:t>
            </a:r>
          </a:p>
          <a:p>
            <a:r>
              <a:rPr lang="en-US" dirty="0"/>
              <a:t>	</a:t>
            </a:r>
            <a:r>
              <a:rPr lang="en-US" dirty="0" smtClean="0"/>
              <a:t>Entities: Student, Course</a:t>
            </a:r>
          </a:p>
          <a:p>
            <a:r>
              <a:rPr lang="en-US" dirty="0"/>
              <a:t>	</a:t>
            </a:r>
            <a:r>
              <a:rPr lang="en-US" dirty="0" smtClean="0"/>
              <a:t>Relationship: </a:t>
            </a:r>
            <a:r>
              <a:rPr lang="en-US" dirty="0" err="1" smtClean="0"/>
              <a:t>Enrolled_in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06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649828F-9068-9E4E-B9AA-C9410926325D}" type="datetime1">
              <a:rPr lang="en-US"/>
              <a:pPr/>
              <a:t>9/7/16</a:t>
            </a:fld>
            <a:endParaRPr lang="en-US"/>
          </a:p>
        </p:txBody>
      </p:sp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CEFD31-B252-274A-B94E-C4291924586F}" type="slidenum">
              <a:rPr lang="en-US"/>
              <a:pPr/>
              <a:t>15</a:t>
            </a:fld>
            <a:endParaRPr lang="en-US"/>
          </a:p>
        </p:txBody>
      </p:sp>
      <p:sp>
        <p:nvSpPr>
          <p:cNvPr id="57347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dirty="0" smtClean="0">
                <a:ea typeface="ＭＳ Ｐゴシック" pitchFamily="8" charset="-128"/>
                <a:cs typeface="ＭＳ Ｐゴシック" pitchFamily="8" charset="-128"/>
              </a:rPr>
              <a:t>University Database </a:t>
            </a:r>
            <a:endParaRPr lang="en-US" dirty="0">
              <a:ea typeface="ＭＳ Ｐゴシック" pitchFamily="8" charset="-128"/>
              <a:cs typeface="ＭＳ Ｐゴシック" pitchFamily="8" charset="-128"/>
            </a:endParaRPr>
          </a:p>
        </p:txBody>
      </p:sp>
      <p:sp>
        <p:nvSpPr>
          <p:cNvPr id="5734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5250" y="1371600"/>
            <a:ext cx="9201150" cy="2209800"/>
          </a:xfrm>
          <a:noFill/>
        </p:spPr>
        <p:txBody>
          <a:bodyPr lIns="90488" tIns="44450" rIns="90488" bIns="44450">
            <a:normAutofit lnSpcReduction="10000"/>
          </a:bodyPr>
          <a:lstStyle/>
          <a:p>
            <a:pPr eaLnBrk="1" hangingPunct="1"/>
            <a:r>
              <a:rPr lang="en-US" sz="2800" b="1" dirty="0" smtClean="0">
                <a:ea typeface="ＭＳ Ｐゴシック" pitchFamily="8" charset="-128"/>
                <a:cs typeface="ＭＳ Ｐゴシック" pitchFamily="8" charset="-128"/>
              </a:rPr>
              <a:t>Relational representation</a:t>
            </a:r>
            <a:r>
              <a:rPr lang="en-US" sz="2800" dirty="0" smtClean="0">
                <a:ea typeface="ＭＳ Ｐゴシック" pitchFamily="8" charset="-128"/>
                <a:cs typeface="ＭＳ Ｐゴシック" pitchFamily="8" charset="-128"/>
              </a:rPr>
              <a:t>. Store data in simple tables or </a:t>
            </a:r>
            <a:r>
              <a:rPr lang="en-US" sz="2800" i="1" dirty="0" smtClean="0">
                <a:ea typeface="ＭＳ Ｐゴシック" pitchFamily="8" charset="-128"/>
                <a:cs typeface="ＭＳ Ｐゴシック" pitchFamily="8" charset="-128"/>
              </a:rPr>
              <a:t>relations</a:t>
            </a:r>
            <a:r>
              <a:rPr lang="en-US" sz="2800" dirty="0" smtClean="0">
                <a:ea typeface="ＭＳ Ｐゴシック" pitchFamily="8" charset="-128"/>
                <a:cs typeface="ＭＳ Ｐゴシック" pitchFamily="8" charset="-128"/>
              </a:rPr>
              <a:t>.</a:t>
            </a:r>
            <a:endParaRPr lang="en-US" sz="2800" dirty="0">
              <a:ea typeface="ＭＳ Ｐゴシック" pitchFamily="8" charset="-128"/>
              <a:cs typeface="ＭＳ Ｐゴシック" pitchFamily="8" charset="-128"/>
            </a:endParaRPr>
          </a:p>
          <a:p>
            <a:pPr lvl="1" eaLnBrk="1" hangingPunct="1"/>
            <a:r>
              <a:rPr lang="en-US" sz="2400" dirty="0"/>
              <a:t> </a:t>
            </a:r>
            <a:r>
              <a:rPr lang="en-US" sz="2400" dirty="0" smtClean="0"/>
              <a:t>Students(</a:t>
            </a:r>
            <a:r>
              <a:rPr lang="en-US" sz="2400" dirty="0" err="1" smtClean="0"/>
              <a:t>sid:</a:t>
            </a:r>
            <a:r>
              <a:rPr lang="en-US" sz="2400" dirty="0" err="1" smtClean="0">
                <a:solidFill>
                  <a:schemeClr val="accent2"/>
                </a:solidFill>
              </a:rPr>
              <a:t>integer</a:t>
            </a:r>
            <a:r>
              <a:rPr lang="en-US" sz="2400" dirty="0" smtClean="0"/>
              <a:t>, </a:t>
            </a:r>
            <a:r>
              <a:rPr lang="en-US" sz="2400" dirty="0" err="1"/>
              <a:t>name:</a:t>
            </a:r>
            <a:r>
              <a:rPr lang="en-US" sz="2400" dirty="0" err="1">
                <a:solidFill>
                  <a:schemeClr val="accent2"/>
                </a:solidFill>
              </a:rPr>
              <a:t>string</a:t>
            </a:r>
            <a:r>
              <a:rPr lang="en-US" sz="2400" dirty="0"/>
              <a:t>, </a:t>
            </a:r>
            <a:r>
              <a:rPr lang="en-US" sz="2400" dirty="0" err="1"/>
              <a:t>login:</a:t>
            </a:r>
            <a:r>
              <a:rPr lang="en-US" sz="2400" dirty="0" err="1">
                <a:solidFill>
                  <a:schemeClr val="accent2"/>
                </a:solidFill>
              </a:rPr>
              <a:t>string</a:t>
            </a:r>
            <a:r>
              <a:rPr lang="en-US" sz="2400" dirty="0"/>
              <a:t>, </a:t>
            </a:r>
            <a:r>
              <a:rPr lang="en-US" sz="2400" dirty="0" err="1"/>
              <a:t>age:</a:t>
            </a:r>
            <a:r>
              <a:rPr lang="en-US" sz="2400" dirty="0" err="1">
                <a:solidFill>
                  <a:schemeClr val="accent2"/>
                </a:solidFill>
              </a:rPr>
              <a:t>integer</a:t>
            </a:r>
            <a:r>
              <a:rPr lang="en-US" sz="2400" dirty="0"/>
              <a:t>)</a:t>
            </a:r>
          </a:p>
          <a:p>
            <a:pPr lvl="1" eaLnBrk="1" hangingPunct="1"/>
            <a:r>
              <a:rPr lang="en-US" sz="2400" dirty="0"/>
              <a:t> Courses(</a:t>
            </a:r>
            <a:r>
              <a:rPr lang="en-US" sz="2400" dirty="0" err="1"/>
              <a:t>cid</a:t>
            </a:r>
            <a:r>
              <a:rPr lang="en-US" sz="2400" dirty="0"/>
              <a:t>: </a:t>
            </a:r>
            <a:r>
              <a:rPr lang="en-US" sz="2400" dirty="0" smtClean="0">
                <a:solidFill>
                  <a:schemeClr val="accent2"/>
                </a:solidFill>
              </a:rPr>
              <a:t>integer</a:t>
            </a:r>
            <a:r>
              <a:rPr lang="en-US" sz="2400" dirty="0" smtClean="0"/>
              <a:t>, </a:t>
            </a:r>
            <a:r>
              <a:rPr lang="en-US" sz="2400" dirty="0" err="1"/>
              <a:t>cname:</a:t>
            </a:r>
            <a:r>
              <a:rPr lang="en-US" sz="2400" dirty="0" err="1">
                <a:solidFill>
                  <a:schemeClr val="accent2"/>
                </a:solidFill>
              </a:rPr>
              <a:t>string</a:t>
            </a:r>
            <a:r>
              <a:rPr lang="en-US" sz="2400" dirty="0"/>
              <a:t>, </a:t>
            </a:r>
            <a:r>
              <a:rPr lang="en-US" sz="2400" dirty="0" err="1"/>
              <a:t>credits:</a:t>
            </a:r>
            <a:r>
              <a:rPr lang="en-US" sz="2400" dirty="0" err="1">
                <a:solidFill>
                  <a:schemeClr val="accent2"/>
                </a:solidFill>
              </a:rPr>
              <a:t>integer</a:t>
            </a:r>
            <a:r>
              <a:rPr lang="en-US" sz="2400" dirty="0"/>
              <a:t>) </a:t>
            </a:r>
          </a:p>
          <a:p>
            <a:pPr lvl="1" eaLnBrk="1" hangingPunct="1"/>
            <a:r>
              <a:rPr lang="en-US" sz="2400" dirty="0"/>
              <a:t> </a:t>
            </a:r>
            <a:r>
              <a:rPr lang="en-US" sz="2400" dirty="0" smtClean="0"/>
              <a:t>Enrolled(</a:t>
            </a:r>
            <a:r>
              <a:rPr lang="en-US" sz="2400" dirty="0" err="1" smtClean="0"/>
              <a:t>sid:</a:t>
            </a:r>
            <a:r>
              <a:rPr lang="en-US" sz="2400" dirty="0" err="1" smtClean="0">
                <a:solidFill>
                  <a:schemeClr val="accent2"/>
                </a:solidFill>
              </a:rPr>
              <a:t>integer</a:t>
            </a:r>
            <a:r>
              <a:rPr lang="en-US" sz="2400" dirty="0" smtClean="0"/>
              <a:t>, </a:t>
            </a:r>
            <a:r>
              <a:rPr lang="en-US" sz="2400" dirty="0" err="1" smtClean="0"/>
              <a:t>cid:</a:t>
            </a:r>
            <a:r>
              <a:rPr lang="en-US" sz="2400" dirty="0" err="1" smtClean="0">
                <a:solidFill>
                  <a:schemeClr val="accent2"/>
                </a:solidFill>
              </a:rPr>
              <a:t>integer</a:t>
            </a:r>
            <a:r>
              <a:rPr lang="en-US" sz="2400" dirty="0" smtClean="0"/>
              <a:t>, </a:t>
            </a:r>
            <a:r>
              <a:rPr lang="en-US" sz="2400" dirty="0" err="1"/>
              <a:t>grade:</a:t>
            </a:r>
            <a:r>
              <a:rPr lang="en-US" sz="2400" dirty="0" err="1">
                <a:solidFill>
                  <a:schemeClr val="accent2"/>
                </a:solidFill>
              </a:rPr>
              <a:t>string</a:t>
            </a:r>
            <a:r>
              <a:rPr lang="en-US" sz="2400" dirty="0"/>
              <a:t>)</a:t>
            </a:r>
          </a:p>
        </p:txBody>
      </p:sp>
      <p:grpSp>
        <p:nvGrpSpPr>
          <p:cNvPr id="2" name="Group 65"/>
          <p:cNvGrpSpPr>
            <a:grpSpLocks/>
          </p:cNvGrpSpPr>
          <p:nvPr/>
        </p:nvGrpSpPr>
        <p:grpSpPr bwMode="auto">
          <a:xfrm>
            <a:off x="457200" y="3784600"/>
            <a:ext cx="8382000" cy="2209800"/>
            <a:chOff x="192" y="2208"/>
            <a:chExt cx="5280" cy="1392"/>
          </a:xfrm>
        </p:grpSpPr>
        <p:grpSp>
          <p:nvGrpSpPr>
            <p:cNvPr id="57350" name="Group 64"/>
            <p:cNvGrpSpPr>
              <a:grpSpLocks/>
            </p:cNvGrpSpPr>
            <p:nvPr/>
          </p:nvGrpSpPr>
          <p:grpSpPr bwMode="auto">
            <a:xfrm>
              <a:off x="192" y="2208"/>
              <a:ext cx="1795" cy="1392"/>
              <a:chOff x="192" y="2400"/>
              <a:chExt cx="1795" cy="1392"/>
            </a:xfrm>
          </p:grpSpPr>
          <p:sp>
            <p:nvSpPr>
              <p:cNvPr id="57378" name="Text Box 7"/>
              <p:cNvSpPr txBox="1">
                <a:spLocks noChangeArrowheads="1"/>
              </p:cNvSpPr>
              <p:nvPr/>
            </p:nvSpPr>
            <p:spPr bwMode="auto">
              <a:xfrm>
                <a:off x="240" y="2400"/>
                <a:ext cx="864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CF0E30"/>
                    </a:solidFill>
                    <a:latin typeface="Trebuchet MS" pitchFamily="8" charset="0"/>
                  </a:rPr>
                  <a:t>Students</a:t>
                </a:r>
              </a:p>
            </p:txBody>
          </p:sp>
          <p:grpSp>
            <p:nvGrpSpPr>
              <p:cNvPr id="57379" name="Group 58"/>
              <p:cNvGrpSpPr>
                <a:grpSpLocks/>
              </p:cNvGrpSpPr>
              <p:nvPr/>
            </p:nvGrpSpPr>
            <p:grpSpPr bwMode="auto">
              <a:xfrm>
                <a:off x="192" y="2613"/>
                <a:ext cx="1795" cy="1179"/>
                <a:chOff x="288" y="2617"/>
                <a:chExt cx="1536" cy="432"/>
              </a:xfrm>
            </p:grpSpPr>
            <p:sp>
              <p:nvSpPr>
                <p:cNvPr id="57380" name="Rectangle 8"/>
                <p:cNvSpPr>
                  <a:spLocks noChangeArrowheads="1"/>
                </p:cNvSpPr>
                <p:nvPr/>
              </p:nvSpPr>
              <p:spPr bwMode="auto">
                <a:xfrm>
                  <a:off x="288" y="2617"/>
                  <a:ext cx="384" cy="14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800">
                      <a:solidFill>
                        <a:srgbClr val="280049"/>
                      </a:solidFill>
                      <a:latin typeface="Trebuchet MS" pitchFamily="8" charset="0"/>
                    </a:rPr>
                    <a:t>sid</a:t>
                  </a:r>
                  <a:endParaRPr lang="en-US" sz="3600">
                    <a:solidFill>
                      <a:srgbClr val="CF0E30"/>
                    </a:solidFill>
                    <a:latin typeface="Trebuchet MS" pitchFamily="8" charset="0"/>
                  </a:endParaRPr>
                </a:p>
              </p:txBody>
            </p:sp>
            <p:sp>
              <p:nvSpPr>
                <p:cNvPr id="57381" name="Rectangle 9"/>
                <p:cNvSpPr>
                  <a:spLocks noChangeArrowheads="1"/>
                </p:cNvSpPr>
                <p:nvPr/>
              </p:nvSpPr>
              <p:spPr bwMode="auto">
                <a:xfrm>
                  <a:off x="672" y="2617"/>
                  <a:ext cx="384" cy="14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800">
                      <a:solidFill>
                        <a:srgbClr val="280049"/>
                      </a:solidFill>
                      <a:latin typeface="Trebuchet MS" pitchFamily="8" charset="0"/>
                    </a:rPr>
                    <a:t>name</a:t>
                  </a:r>
                  <a:endParaRPr lang="en-US" sz="3600">
                    <a:solidFill>
                      <a:srgbClr val="CF0E30"/>
                    </a:solidFill>
                    <a:latin typeface="Trebuchet MS" pitchFamily="8" charset="0"/>
                  </a:endParaRPr>
                </a:p>
              </p:txBody>
            </p:sp>
            <p:sp>
              <p:nvSpPr>
                <p:cNvPr id="57382" name="Rectangle 10"/>
                <p:cNvSpPr>
                  <a:spLocks noChangeArrowheads="1"/>
                </p:cNvSpPr>
                <p:nvPr/>
              </p:nvSpPr>
              <p:spPr bwMode="auto">
                <a:xfrm>
                  <a:off x="1440" y="2617"/>
                  <a:ext cx="384" cy="14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800">
                      <a:solidFill>
                        <a:srgbClr val="280049"/>
                      </a:solidFill>
                      <a:latin typeface="Trebuchet MS" pitchFamily="8" charset="0"/>
                    </a:rPr>
                    <a:t>age</a:t>
                  </a:r>
                  <a:endParaRPr lang="en-US" sz="1800">
                    <a:solidFill>
                      <a:srgbClr val="CF0E30"/>
                    </a:solidFill>
                    <a:latin typeface="Trebuchet MS" pitchFamily="8" charset="0"/>
                  </a:endParaRPr>
                </a:p>
              </p:txBody>
            </p:sp>
            <p:sp>
              <p:nvSpPr>
                <p:cNvPr id="57383" name="Rectangle 19"/>
                <p:cNvSpPr>
                  <a:spLocks noChangeArrowheads="1"/>
                </p:cNvSpPr>
                <p:nvPr/>
              </p:nvSpPr>
              <p:spPr bwMode="auto">
                <a:xfrm>
                  <a:off x="1056" y="2617"/>
                  <a:ext cx="384" cy="14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800">
                      <a:solidFill>
                        <a:srgbClr val="280049"/>
                      </a:solidFill>
                      <a:latin typeface="Trebuchet MS" pitchFamily="8" charset="0"/>
                    </a:rPr>
                    <a:t>login</a:t>
                  </a:r>
                  <a:endParaRPr lang="en-US" sz="3600">
                    <a:solidFill>
                      <a:srgbClr val="CF0E30"/>
                    </a:solidFill>
                    <a:latin typeface="Trebuchet MS" pitchFamily="8" charset="0"/>
                  </a:endParaRPr>
                </a:p>
              </p:txBody>
            </p:sp>
            <p:sp>
              <p:nvSpPr>
                <p:cNvPr id="57384" name="Rectangle 23"/>
                <p:cNvSpPr>
                  <a:spLocks noChangeArrowheads="1"/>
                </p:cNvSpPr>
                <p:nvPr/>
              </p:nvSpPr>
              <p:spPr bwMode="auto">
                <a:xfrm>
                  <a:off x="288" y="2761"/>
                  <a:ext cx="384" cy="14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800">
                      <a:solidFill>
                        <a:schemeClr val="folHlink"/>
                      </a:solidFill>
                      <a:latin typeface="Trebuchet MS" pitchFamily="8" charset="0"/>
                    </a:rPr>
                    <a:t>13</a:t>
                  </a:r>
                </a:p>
              </p:txBody>
            </p:sp>
            <p:sp>
              <p:nvSpPr>
                <p:cNvPr id="57385" name="Rectangle 24"/>
                <p:cNvSpPr>
                  <a:spLocks noChangeArrowheads="1"/>
                </p:cNvSpPr>
                <p:nvPr/>
              </p:nvSpPr>
              <p:spPr bwMode="auto">
                <a:xfrm>
                  <a:off x="672" y="2761"/>
                  <a:ext cx="384" cy="14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800">
                      <a:solidFill>
                        <a:schemeClr val="folHlink"/>
                      </a:solidFill>
                      <a:latin typeface="Trebuchet MS" pitchFamily="8" charset="0"/>
                    </a:rPr>
                    <a:t>Lisa</a:t>
                  </a:r>
                </a:p>
              </p:txBody>
            </p:sp>
            <p:sp>
              <p:nvSpPr>
                <p:cNvPr id="57386" name="Rectangle 25"/>
                <p:cNvSpPr>
                  <a:spLocks noChangeArrowheads="1"/>
                </p:cNvSpPr>
                <p:nvPr/>
              </p:nvSpPr>
              <p:spPr bwMode="auto">
                <a:xfrm>
                  <a:off x="1440" y="2761"/>
                  <a:ext cx="384" cy="14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800">
                      <a:solidFill>
                        <a:schemeClr val="folHlink"/>
                      </a:solidFill>
                      <a:latin typeface="Trebuchet MS" pitchFamily="8" charset="0"/>
                    </a:rPr>
                    <a:t>40</a:t>
                  </a:r>
                </a:p>
              </p:txBody>
            </p:sp>
            <p:sp>
              <p:nvSpPr>
                <p:cNvPr id="57387" name="Rectangle 26"/>
                <p:cNvSpPr>
                  <a:spLocks noChangeArrowheads="1"/>
                </p:cNvSpPr>
                <p:nvPr/>
              </p:nvSpPr>
              <p:spPr bwMode="auto">
                <a:xfrm>
                  <a:off x="1056" y="2761"/>
                  <a:ext cx="384" cy="14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800">
                      <a:solidFill>
                        <a:schemeClr val="folHlink"/>
                      </a:solidFill>
                      <a:latin typeface="Trebuchet MS" pitchFamily="8" charset="0"/>
                    </a:rPr>
                    <a:t>lsimp</a:t>
                  </a:r>
                </a:p>
              </p:txBody>
            </p:sp>
            <p:sp>
              <p:nvSpPr>
                <p:cNvPr id="57388" name="Rectangle 28"/>
                <p:cNvSpPr>
                  <a:spLocks noChangeArrowheads="1"/>
                </p:cNvSpPr>
                <p:nvPr/>
              </p:nvSpPr>
              <p:spPr bwMode="auto">
                <a:xfrm>
                  <a:off x="288" y="2905"/>
                  <a:ext cx="384" cy="14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800">
                      <a:solidFill>
                        <a:schemeClr val="folHlink"/>
                      </a:solidFill>
                      <a:latin typeface="Trebuchet MS" pitchFamily="8" charset="0"/>
                    </a:rPr>
                    <a:t>41</a:t>
                  </a:r>
                </a:p>
              </p:txBody>
            </p:sp>
            <p:sp>
              <p:nvSpPr>
                <p:cNvPr id="57389" name="Rectangle 29"/>
                <p:cNvSpPr>
                  <a:spLocks noChangeArrowheads="1"/>
                </p:cNvSpPr>
                <p:nvPr/>
              </p:nvSpPr>
              <p:spPr bwMode="auto">
                <a:xfrm>
                  <a:off x="672" y="2905"/>
                  <a:ext cx="384" cy="14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800">
                      <a:solidFill>
                        <a:schemeClr val="folHlink"/>
                      </a:solidFill>
                      <a:latin typeface="Trebuchet MS" pitchFamily="8" charset="0"/>
                    </a:rPr>
                    <a:t>Bart</a:t>
                  </a:r>
                </a:p>
              </p:txBody>
            </p:sp>
            <p:sp>
              <p:nvSpPr>
                <p:cNvPr id="57390" name="Rectangle 30"/>
                <p:cNvSpPr>
                  <a:spLocks noChangeArrowheads="1"/>
                </p:cNvSpPr>
                <p:nvPr/>
              </p:nvSpPr>
              <p:spPr bwMode="auto">
                <a:xfrm>
                  <a:off x="1440" y="2905"/>
                  <a:ext cx="384" cy="14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800">
                      <a:solidFill>
                        <a:schemeClr val="folHlink"/>
                      </a:solidFill>
                      <a:latin typeface="Trebuchet MS" pitchFamily="8" charset="0"/>
                    </a:rPr>
                    <a:t>20</a:t>
                  </a:r>
                </a:p>
              </p:txBody>
            </p:sp>
            <p:sp>
              <p:nvSpPr>
                <p:cNvPr id="57391" name="Rectangle 31"/>
                <p:cNvSpPr>
                  <a:spLocks noChangeArrowheads="1"/>
                </p:cNvSpPr>
                <p:nvPr/>
              </p:nvSpPr>
              <p:spPr bwMode="auto">
                <a:xfrm>
                  <a:off x="1056" y="2905"/>
                  <a:ext cx="384" cy="14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800">
                      <a:solidFill>
                        <a:schemeClr val="folHlink"/>
                      </a:solidFill>
                      <a:latin typeface="Trebuchet MS" pitchFamily="8" charset="0"/>
                    </a:rPr>
                    <a:t>bart</a:t>
                  </a:r>
                </a:p>
              </p:txBody>
            </p:sp>
          </p:grpSp>
        </p:grpSp>
        <p:grpSp>
          <p:nvGrpSpPr>
            <p:cNvPr id="57351" name="Group 62"/>
            <p:cNvGrpSpPr>
              <a:grpSpLocks/>
            </p:cNvGrpSpPr>
            <p:nvPr/>
          </p:nvGrpSpPr>
          <p:grpSpPr bwMode="auto">
            <a:xfrm>
              <a:off x="2248" y="2208"/>
              <a:ext cx="1544" cy="1392"/>
              <a:chOff x="2112" y="2400"/>
              <a:chExt cx="1544" cy="1392"/>
            </a:xfrm>
          </p:grpSpPr>
          <p:sp>
            <p:nvSpPr>
              <p:cNvPr id="57364" name="Text Box 20"/>
              <p:cNvSpPr txBox="1">
                <a:spLocks noChangeArrowheads="1"/>
              </p:cNvSpPr>
              <p:nvPr/>
            </p:nvSpPr>
            <p:spPr bwMode="auto">
              <a:xfrm>
                <a:off x="2112" y="2400"/>
                <a:ext cx="1325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CF0E30"/>
                    </a:solidFill>
                    <a:latin typeface="Trebuchet MS" pitchFamily="8" charset="0"/>
                  </a:rPr>
                  <a:t>Courses</a:t>
                </a:r>
              </a:p>
            </p:txBody>
          </p:sp>
          <p:grpSp>
            <p:nvGrpSpPr>
              <p:cNvPr id="57365" name="Group 57"/>
              <p:cNvGrpSpPr>
                <a:grpSpLocks/>
              </p:cNvGrpSpPr>
              <p:nvPr/>
            </p:nvGrpSpPr>
            <p:grpSpPr bwMode="auto">
              <a:xfrm>
                <a:off x="2160" y="2610"/>
                <a:ext cx="1496" cy="1182"/>
                <a:chOff x="2160" y="2604"/>
                <a:chExt cx="1280" cy="433"/>
              </a:xfrm>
            </p:grpSpPr>
            <p:grpSp>
              <p:nvGrpSpPr>
                <p:cNvPr id="57366" name="Group 56"/>
                <p:cNvGrpSpPr>
                  <a:grpSpLocks/>
                </p:cNvGrpSpPr>
                <p:nvPr/>
              </p:nvGrpSpPr>
              <p:grpSpPr bwMode="auto">
                <a:xfrm>
                  <a:off x="2160" y="2605"/>
                  <a:ext cx="384" cy="432"/>
                  <a:chOff x="2160" y="2617"/>
                  <a:chExt cx="384" cy="432"/>
                </a:xfrm>
              </p:grpSpPr>
              <p:sp>
                <p:nvSpPr>
                  <p:cNvPr id="57375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617"/>
                    <a:ext cx="384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 eaLnBrk="0" hangingPunct="0"/>
                    <a:r>
                      <a:rPr lang="en-US" sz="1800">
                        <a:solidFill>
                          <a:srgbClr val="280049"/>
                        </a:solidFill>
                        <a:latin typeface="Trebuchet MS" pitchFamily="8" charset="0"/>
                      </a:rPr>
                      <a:t>cid</a:t>
                    </a:r>
                    <a:endParaRPr lang="en-US" sz="3600">
                      <a:solidFill>
                        <a:srgbClr val="CF0E30"/>
                      </a:solidFill>
                      <a:latin typeface="Trebuchet MS" pitchFamily="8" charset="0"/>
                    </a:endParaRPr>
                  </a:p>
                </p:txBody>
              </p:sp>
              <p:sp>
                <p:nvSpPr>
                  <p:cNvPr id="57376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761"/>
                    <a:ext cx="384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 eaLnBrk="0" hangingPunct="0"/>
                    <a:r>
                      <a:rPr lang="en-US" sz="1800" dirty="0" smtClean="0">
                        <a:solidFill>
                          <a:schemeClr val="folHlink"/>
                        </a:solidFill>
                        <a:latin typeface="Trebuchet MS" pitchFamily="8" charset="0"/>
                      </a:rPr>
                      <a:t>1</a:t>
                    </a:r>
                    <a:endParaRPr lang="en-US" sz="1800" dirty="0">
                      <a:solidFill>
                        <a:schemeClr val="folHlink"/>
                      </a:solidFill>
                      <a:latin typeface="Trebuchet MS" pitchFamily="8" charset="0"/>
                    </a:endParaRPr>
                  </a:p>
                </p:txBody>
              </p:sp>
              <p:sp>
                <p:nvSpPr>
                  <p:cNvPr id="57377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905"/>
                    <a:ext cx="384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 eaLnBrk="0" hangingPunct="0"/>
                    <a:r>
                      <a:rPr lang="en-US" sz="1800" dirty="0" smtClean="0">
                        <a:solidFill>
                          <a:schemeClr val="folHlink"/>
                        </a:solidFill>
                        <a:latin typeface="Trebuchet MS" pitchFamily="8" charset="0"/>
                      </a:rPr>
                      <a:t>2</a:t>
                    </a:r>
                    <a:endParaRPr lang="en-US" sz="1800" dirty="0">
                      <a:solidFill>
                        <a:schemeClr val="folHlink"/>
                      </a:solidFill>
                      <a:latin typeface="Trebuchet MS" pitchFamily="8" charset="0"/>
                    </a:endParaRPr>
                  </a:p>
                </p:txBody>
              </p:sp>
            </p:grpSp>
            <p:grpSp>
              <p:nvGrpSpPr>
                <p:cNvPr id="57367" name="Group 54"/>
                <p:cNvGrpSpPr>
                  <a:grpSpLocks/>
                </p:cNvGrpSpPr>
                <p:nvPr/>
              </p:nvGrpSpPr>
              <p:grpSpPr bwMode="auto">
                <a:xfrm>
                  <a:off x="2544" y="2604"/>
                  <a:ext cx="518" cy="432"/>
                  <a:chOff x="2544" y="2592"/>
                  <a:chExt cx="518" cy="432"/>
                </a:xfrm>
              </p:grpSpPr>
              <p:sp>
                <p:nvSpPr>
                  <p:cNvPr id="57372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2592"/>
                    <a:ext cx="518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 eaLnBrk="0" hangingPunct="0"/>
                    <a:r>
                      <a:rPr lang="en-US" sz="1800">
                        <a:solidFill>
                          <a:srgbClr val="280049"/>
                        </a:solidFill>
                        <a:latin typeface="Trebuchet MS" pitchFamily="8" charset="0"/>
                      </a:rPr>
                      <a:t>cname</a:t>
                    </a:r>
                    <a:endParaRPr lang="en-US" sz="3600">
                      <a:solidFill>
                        <a:srgbClr val="CF0E30"/>
                      </a:solidFill>
                      <a:latin typeface="Trebuchet MS" pitchFamily="8" charset="0"/>
                    </a:endParaRPr>
                  </a:p>
                </p:txBody>
              </p:sp>
              <p:sp>
                <p:nvSpPr>
                  <p:cNvPr id="57373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2736"/>
                    <a:ext cx="518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 eaLnBrk="0" hangingPunct="0"/>
                    <a:r>
                      <a:rPr lang="en-US" sz="1800">
                        <a:solidFill>
                          <a:schemeClr val="folHlink"/>
                        </a:solidFill>
                        <a:latin typeface="Trebuchet MS" pitchFamily="8" charset="0"/>
                      </a:rPr>
                      <a:t>EECS484</a:t>
                    </a:r>
                  </a:p>
                </p:txBody>
              </p:sp>
              <p:sp>
                <p:nvSpPr>
                  <p:cNvPr id="57374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2880"/>
                    <a:ext cx="518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 eaLnBrk="0" hangingPunct="0"/>
                    <a:r>
                      <a:rPr lang="en-US" sz="1800">
                        <a:solidFill>
                          <a:schemeClr val="folHlink"/>
                        </a:solidFill>
                        <a:latin typeface="Trebuchet MS" pitchFamily="8" charset="0"/>
                      </a:rPr>
                      <a:t>EECS584</a:t>
                    </a:r>
                  </a:p>
                </p:txBody>
              </p:sp>
            </p:grpSp>
            <p:grpSp>
              <p:nvGrpSpPr>
                <p:cNvPr id="57368" name="Group 55"/>
                <p:cNvGrpSpPr>
                  <a:grpSpLocks/>
                </p:cNvGrpSpPr>
                <p:nvPr/>
              </p:nvGrpSpPr>
              <p:grpSpPr bwMode="auto">
                <a:xfrm>
                  <a:off x="3056" y="2605"/>
                  <a:ext cx="384" cy="432"/>
                  <a:chOff x="3072" y="2617"/>
                  <a:chExt cx="384" cy="432"/>
                </a:xfrm>
              </p:grpSpPr>
              <p:sp>
                <p:nvSpPr>
                  <p:cNvPr id="57369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2617"/>
                    <a:ext cx="384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 eaLnBrk="0" hangingPunct="0"/>
                    <a:r>
                      <a:rPr lang="en-US" sz="1800">
                        <a:solidFill>
                          <a:srgbClr val="280049"/>
                        </a:solidFill>
                        <a:latin typeface="Trebuchet MS" pitchFamily="8" charset="0"/>
                      </a:rPr>
                      <a:t>Cr.</a:t>
                    </a:r>
                    <a:endParaRPr lang="en-US" sz="3600">
                      <a:solidFill>
                        <a:srgbClr val="CF0E30"/>
                      </a:solidFill>
                      <a:latin typeface="Trebuchet MS" pitchFamily="8" charset="0"/>
                    </a:endParaRPr>
                  </a:p>
                </p:txBody>
              </p:sp>
              <p:sp>
                <p:nvSpPr>
                  <p:cNvPr id="57370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2761"/>
                    <a:ext cx="384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 eaLnBrk="0" hangingPunct="0"/>
                    <a:r>
                      <a:rPr lang="en-US" sz="1800">
                        <a:solidFill>
                          <a:schemeClr val="folHlink"/>
                        </a:solidFill>
                        <a:latin typeface="Trebuchet MS" pitchFamily="8" charset="0"/>
                      </a:rPr>
                      <a:t>4</a:t>
                    </a:r>
                  </a:p>
                </p:txBody>
              </p:sp>
              <p:sp>
                <p:nvSpPr>
                  <p:cNvPr id="57371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2905"/>
                    <a:ext cx="384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 eaLnBrk="0" hangingPunct="0"/>
                    <a:r>
                      <a:rPr lang="en-US" sz="1800">
                        <a:solidFill>
                          <a:schemeClr val="folHlink"/>
                        </a:solidFill>
                        <a:latin typeface="Trebuchet MS" pitchFamily="8" charset="0"/>
                      </a:rPr>
                      <a:t>3</a:t>
                    </a:r>
                  </a:p>
                </p:txBody>
              </p:sp>
            </p:grpSp>
          </p:grpSp>
        </p:grpSp>
        <p:grpSp>
          <p:nvGrpSpPr>
            <p:cNvPr id="57352" name="Group 63"/>
            <p:cNvGrpSpPr>
              <a:grpSpLocks/>
            </p:cNvGrpSpPr>
            <p:nvPr/>
          </p:nvGrpSpPr>
          <p:grpSpPr bwMode="auto">
            <a:xfrm>
              <a:off x="4032" y="2213"/>
              <a:ext cx="1440" cy="1387"/>
              <a:chOff x="3936" y="2405"/>
              <a:chExt cx="1440" cy="1387"/>
            </a:xfrm>
          </p:grpSpPr>
          <p:sp>
            <p:nvSpPr>
              <p:cNvPr id="57353" name="Text Box 21"/>
              <p:cNvSpPr txBox="1">
                <a:spLocks noChangeArrowheads="1"/>
              </p:cNvSpPr>
              <p:nvPr/>
            </p:nvSpPr>
            <p:spPr bwMode="auto">
              <a:xfrm>
                <a:off x="3936" y="2405"/>
                <a:ext cx="864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CF0E30"/>
                    </a:solidFill>
                    <a:latin typeface="Trebuchet MS" pitchFamily="8" charset="0"/>
                  </a:rPr>
                  <a:t>Enrolled</a:t>
                </a:r>
              </a:p>
            </p:txBody>
          </p:sp>
          <p:grpSp>
            <p:nvGrpSpPr>
              <p:cNvPr id="57354" name="Group 59"/>
              <p:cNvGrpSpPr>
                <a:grpSpLocks/>
              </p:cNvGrpSpPr>
              <p:nvPr/>
            </p:nvGrpSpPr>
            <p:grpSpPr bwMode="auto">
              <a:xfrm>
                <a:off x="4030" y="2613"/>
                <a:ext cx="1346" cy="1179"/>
                <a:chOff x="3984" y="2617"/>
                <a:chExt cx="1152" cy="432"/>
              </a:xfrm>
            </p:grpSpPr>
            <p:sp>
              <p:nvSpPr>
                <p:cNvPr id="57355" name="Rectangle 15"/>
                <p:cNvSpPr>
                  <a:spLocks noChangeArrowheads="1"/>
                </p:cNvSpPr>
                <p:nvPr/>
              </p:nvSpPr>
              <p:spPr bwMode="auto">
                <a:xfrm>
                  <a:off x="3984" y="2617"/>
                  <a:ext cx="384" cy="14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800">
                      <a:solidFill>
                        <a:srgbClr val="280049"/>
                      </a:solidFill>
                      <a:latin typeface="Trebuchet MS" pitchFamily="8" charset="0"/>
                    </a:rPr>
                    <a:t>sid</a:t>
                  </a:r>
                  <a:endParaRPr lang="en-US" sz="3600">
                    <a:solidFill>
                      <a:srgbClr val="CF0E30"/>
                    </a:solidFill>
                    <a:latin typeface="Trebuchet MS" pitchFamily="8" charset="0"/>
                  </a:endParaRPr>
                </a:p>
              </p:txBody>
            </p:sp>
            <p:sp>
              <p:nvSpPr>
                <p:cNvPr id="57356" name="Rectangle 16"/>
                <p:cNvSpPr>
                  <a:spLocks noChangeArrowheads="1"/>
                </p:cNvSpPr>
                <p:nvPr/>
              </p:nvSpPr>
              <p:spPr bwMode="auto">
                <a:xfrm>
                  <a:off x="4368" y="2617"/>
                  <a:ext cx="384" cy="14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800">
                      <a:solidFill>
                        <a:srgbClr val="280049"/>
                      </a:solidFill>
                      <a:latin typeface="Trebuchet MS" pitchFamily="8" charset="0"/>
                    </a:rPr>
                    <a:t>cid</a:t>
                  </a:r>
                  <a:endParaRPr lang="en-US" sz="3600">
                    <a:solidFill>
                      <a:srgbClr val="CF0E30"/>
                    </a:solidFill>
                    <a:latin typeface="Trebuchet MS" pitchFamily="8" charset="0"/>
                  </a:endParaRPr>
                </a:p>
              </p:txBody>
            </p:sp>
            <p:sp>
              <p:nvSpPr>
                <p:cNvPr id="57357" name="Rectangle 17"/>
                <p:cNvSpPr>
                  <a:spLocks noChangeArrowheads="1"/>
                </p:cNvSpPr>
                <p:nvPr/>
              </p:nvSpPr>
              <p:spPr bwMode="auto">
                <a:xfrm>
                  <a:off x="4752" y="2617"/>
                  <a:ext cx="384" cy="14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800">
                      <a:solidFill>
                        <a:srgbClr val="280049"/>
                      </a:solidFill>
                      <a:latin typeface="Trebuchet MS" pitchFamily="8" charset="0"/>
                    </a:rPr>
                    <a:t>Grade</a:t>
                  </a:r>
                  <a:endParaRPr lang="en-US" sz="3600">
                    <a:solidFill>
                      <a:srgbClr val="CF0E30"/>
                    </a:solidFill>
                    <a:latin typeface="Trebuchet MS" pitchFamily="8" charset="0"/>
                  </a:endParaRPr>
                </a:p>
              </p:txBody>
            </p:sp>
            <p:sp>
              <p:nvSpPr>
                <p:cNvPr id="57358" name="Rectangle 43"/>
                <p:cNvSpPr>
                  <a:spLocks noChangeArrowheads="1"/>
                </p:cNvSpPr>
                <p:nvPr/>
              </p:nvSpPr>
              <p:spPr bwMode="auto">
                <a:xfrm>
                  <a:off x="3984" y="2761"/>
                  <a:ext cx="384" cy="14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800">
                      <a:solidFill>
                        <a:schemeClr val="folHlink"/>
                      </a:solidFill>
                      <a:latin typeface="Trebuchet MS" pitchFamily="8" charset="0"/>
                    </a:rPr>
                    <a:t>41</a:t>
                  </a:r>
                </a:p>
              </p:txBody>
            </p:sp>
            <p:sp>
              <p:nvSpPr>
                <p:cNvPr id="57359" name="Rectangle 44"/>
                <p:cNvSpPr>
                  <a:spLocks noChangeArrowheads="1"/>
                </p:cNvSpPr>
                <p:nvPr/>
              </p:nvSpPr>
              <p:spPr bwMode="auto">
                <a:xfrm>
                  <a:off x="4368" y="2761"/>
                  <a:ext cx="384" cy="14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800" dirty="0">
                      <a:solidFill>
                        <a:schemeClr val="folHlink"/>
                      </a:solidFill>
                      <a:latin typeface="Trebuchet MS" pitchFamily="8" charset="0"/>
                    </a:rPr>
                    <a:t>1</a:t>
                  </a:r>
                </a:p>
              </p:txBody>
            </p:sp>
            <p:sp>
              <p:nvSpPr>
                <p:cNvPr id="57360" name="Rectangle 46"/>
                <p:cNvSpPr>
                  <a:spLocks noChangeArrowheads="1"/>
                </p:cNvSpPr>
                <p:nvPr/>
              </p:nvSpPr>
              <p:spPr bwMode="auto">
                <a:xfrm>
                  <a:off x="4752" y="2761"/>
                  <a:ext cx="384" cy="14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800">
                      <a:solidFill>
                        <a:schemeClr val="folHlink"/>
                      </a:solidFill>
                      <a:latin typeface="Trebuchet MS" pitchFamily="8" charset="0"/>
                    </a:rPr>
                    <a:t>A-</a:t>
                  </a:r>
                </a:p>
              </p:txBody>
            </p:sp>
            <p:sp>
              <p:nvSpPr>
                <p:cNvPr id="57361" name="Rectangle 48"/>
                <p:cNvSpPr>
                  <a:spLocks noChangeArrowheads="1"/>
                </p:cNvSpPr>
                <p:nvPr/>
              </p:nvSpPr>
              <p:spPr bwMode="auto">
                <a:xfrm>
                  <a:off x="3984" y="2905"/>
                  <a:ext cx="384" cy="14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800">
                      <a:solidFill>
                        <a:schemeClr val="folHlink"/>
                      </a:solidFill>
                      <a:latin typeface="Trebuchet MS" pitchFamily="8" charset="0"/>
                    </a:rPr>
                    <a:t>13</a:t>
                  </a:r>
                </a:p>
              </p:txBody>
            </p:sp>
            <p:sp>
              <p:nvSpPr>
                <p:cNvPr id="57362" name="Rectangle 49"/>
                <p:cNvSpPr>
                  <a:spLocks noChangeArrowheads="1"/>
                </p:cNvSpPr>
                <p:nvPr/>
              </p:nvSpPr>
              <p:spPr bwMode="auto">
                <a:xfrm>
                  <a:off x="4368" y="2905"/>
                  <a:ext cx="384" cy="14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800" dirty="0" smtClean="0">
                      <a:solidFill>
                        <a:schemeClr val="folHlink"/>
                      </a:solidFill>
                      <a:latin typeface="Trebuchet MS" pitchFamily="8" charset="0"/>
                    </a:rPr>
                    <a:t>2</a:t>
                  </a:r>
                  <a:endParaRPr lang="en-US" sz="1800" dirty="0">
                    <a:solidFill>
                      <a:schemeClr val="folHlink"/>
                    </a:solidFill>
                    <a:latin typeface="Trebuchet MS" pitchFamily="8" charset="0"/>
                  </a:endParaRPr>
                </a:p>
              </p:txBody>
            </p:sp>
            <p:sp>
              <p:nvSpPr>
                <p:cNvPr id="57363" name="Rectangle 51"/>
                <p:cNvSpPr>
                  <a:spLocks noChangeArrowheads="1"/>
                </p:cNvSpPr>
                <p:nvPr/>
              </p:nvSpPr>
              <p:spPr bwMode="auto">
                <a:xfrm>
                  <a:off x="4752" y="2905"/>
                  <a:ext cx="384" cy="14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800">
                      <a:solidFill>
                        <a:schemeClr val="folHlink"/>
                      </a:solidFill>
                      <a:latin typeface="Trebuchet MS" pitchFamily="8" charset="0"/>
                    </a:rPr>
                    <a:t>A+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67835547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previous slide, what course(s) has Lisa taken?</a:t>
            </a:r>
          </a:p>
          <a:p>
            <a:r>
              <a:rPr lang="en-US" dirty="0" smtClean="0"/>
              <a:t>In the previous slide, what course(s) has Bart taken?</a:t>
            </a:r>
          </a:p>
          <a:p>
            <a:r>
              <a:rPr lang="en-US" dirty="0" smtClean="0"/>
              <a:t>If Bart were to take both courses, what row would you add to the Enrolled table?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D9B5-1F6D-544B-AB23-4420373409F4}" type="datetime1">
              <a:rPr lang="en-US" smtClean="0"/>
              <a:pPr/>
              <a:t>9/7/16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9D0A6-0499-E142-9D88-6340382F72D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6649D93-5349-5E42-A5F6-EACC961CD9DE}" type="datetime1">
              <a:rPr lang="en-US"/>
              <a:pPr/>
              <a:t>9/7/16</a:t>
            </a:fld>
            <a:endParaRPr lang="en-US"/>
          </a:p>
        </p:txBody>
      </p:sp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31B63C-1940-B443-9914-F74599A77BE5}" type="slidenum">
              <a:rPr lang="en-US"/>
              <a:pPr/>
              <a:t>17</a:t>
            </a:fld>
            <a:endParaRPr lang="en-US"/>
          </a:p>
        </p:txBody>
      </p:sp>
      <p:sp>
        <p:nvSpPr>
          <p:cNvPr id="55299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0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8" charset="-128"/>
                <a:cs typeface="ＭＳ Ｐゴシック" pitchFamily="8" charset="-128"/>
              </a:rPr>
              <a:t>Data Models</a:t>
            </a:r>
          </a:p>
        </p:txBody>
      </p:sp>
      <p:sp>
        <p:nvSpPr>
          <p:cNvPr id="15463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534400" cy="50292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400" dirty="0">
                <a:solidFill>
                  <a:schemeClr val="folHlink"/>
                </a:solidFill>
                <a:ea typeface="ＭＳ Ｐゴシック" pitchFamily="8" charset="-128"/>
                <a:cs typeface="ＭＳ Ｐゴシック" pitchFamily="8" charset="-128"/>
              </a:rPr>
              <a:t>Data model</a:t>
            </a:r>
            <a:r>
              <a:rPr lang="en-US" sz="2400" dirty="0">
                <a:ea typeface="ＭＳ Ｐゴシック" pitchFamily="8" charset="-128"/>
                <a:cs typeface="ＭＳ Ｐゴシック" pitchFamily="8" charset="-128"/>
              </a:rPr>
              <a:t>: a collection of concepts for describing data.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>
                <a:solidFill>
                  <a:schemeClr val="folHlink"/>
                </a:solidFill>
                <a:ea typeface="ＭＳ Ｐゴシック" pitchFamily="8" charset="-128"/>
                <a:cs typeface="ＭＳ Ｐゴシック" pitchFamily="8" charset="-128"/>
              </a:rPr>
              <a:t>Schema</a:t>
            </a:r>
            <a:r>
              <a:rPr lang="en-US" sz="2400" dirty="0">
                <a:ea typeface="ＭＳ Ｐゴシック" pitchFamily="8" charset="-128"/>
                <a:cs typeface="ＭＳ Ｐゴシック" pitchFamily="8" charset="-128"/>
              </a:rPr>
              <a:t>: a description of a particular collection of data, using a given data model.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>
                <a:solidFill>
                  <a:schemeClr val="folHlink"/>
                </a:solidFill>
                <a:ea typeface="ＭＳ Ｐゴシック" pitchFamily="8" charset="-128"/>
                <a:cs typeface="ＭＳ Ｐゴシック" pitchFamily="8" charset="-128"/>
              </a:rPr>
              <a:t>Relational model</a:t>
            </a:r>
            <a:r>
              <a:rPr lang="en-US" sz="2400" dirty="0">
                <a:ea typeface="ＭＳ Ｐゴシック" pitchFamily="8" charset="-128"/>
                <a:cs typeface="ＭＳ Ｐゴシック" pitchFamily="8" charset="-128"/>
              </a:rPr>
              <a:t>: the most widely-used model today.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/>
              <a:t>Data model: Database is a collection of </a:t>
            </a:r>
            <a:r>
              <a:rPr lang="en-US" sz="2000" dirty="0">
                <a:solidFill>
                  <a:schemeClr val="folHlink"/>
                </a:solidFill>
              </a:rPr>
              <a:t>relations</a:t>
            </a:r>
            <a:r>
              <a:rPr lang="en-US" sz="2000" dirty="0"/>
              <a:t> </a:t>
            </a:r>
            <a:endParaRPr lang="en-US" sz="2000" dirty="0" smtClean="0"/>
          </a:p>
          <a:p>
            <a:pPr lvl="1" eaLnBrk="1" hangingPunct="1">
              <a:lnSpc>
                <a:spcPct val="110000"/>
              </a:lnSpc>
            </a:pPr>
            <a:r>
              <a:rPr lang="en-US" sz="2000" dirty="0" smtClean="0"/>
              <a:t>A </a:t>
            </a:r>
            <a:r>
              <a:rPr lang="en-US" sz="2000" dirty="0"/>
              <a:t>relation is a table with rows and columns.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 smtClean="0">
                <a:solidFill>
                  <a:schemeClr val="folHlink"/>
                </a:solidFill>
                <a:ea typeface="ＭＳ Ｐゴシック" pitchFamily="8" charset="-128"/>
                <a:cs typeface="ＭＳ Ｐゴシック" pitchFamily="8" charset="-128"/>
              </a:rPr>
              <a:t>Entity-Relationship</a:t>
            </a:r>
            <a:r>
              <a:rPr lang="en-US" sz="2400" dirty="0" smtClean="0">
                <a:ea typeface="ＭＳ Ｐゴシック" pitchFamily="8" charset="-128"/>
                <a:cs typeface="ＭＳ Ｐゴシック" pitchFamily="8" charset="-128"/>
              </a:rPr>
              <a:t> </a:t>
            </a:r>
            <a:r>
              <a:rPr lang="en-US" sz="2400" dirty="0">
                <a:ea typeface="ＭＳ Ｐゴシック" pitchFamily="8" charset="-128"/>
                <a:cs typeface="ＭＳ Ｐゴシック" pitchFamily="8" charset="-128"/>
              </a:rPr>
              <a:t>(ER) model: A </a:t>
            </a:r>
            <a:r>
              <a:rPr lang="ja-JP" altLang="en-US" sz="2400" dirty="0">
                <a:ea typeface="ＭＳ Ｐゴシック" pitchFamily="8" charset="-128"/>
                <a:cs typeface="ＭＳ Ｐゴシック" pitchFamily="8" charset="-128"/>
              </a:rPr>
              <a:t>“</a:t>
            </a:r>
            <a:r>
              <a:rPr lang="en-US" altLang="ja-JP" sz="2400" dirty="0">
                <a:ea typeface="ＭＳ Ｐゴシック" pitchFamily="8" charset="-128"/>
                <a:cs typeface="ＭＳ Ｐゴシック" pitchFamily="8" charset="-128"/>
              </a:rPr>
              <a:t>semantic</a:t>
            </a:r>
            <a:r>
              <a:rPr lang="ja-JP" altLang="en-US" sz="2400" dirty="0">
                <a:ea typeface="ＭＳ Ｐゴシック" pitchFamily="8" charset="-128"/>
                <a:cs typeface="ＭＳ Ｐゴシック" pitchFamily="8" charset="-128"/>
              </a:rPr>
              <a:t>”</a:t>
            </a:r>
            <a:r>
              <a:rPr lang="en-US" altLang="ja-JP" sz="2400" dirty="0">
                <a:ea typeface="ＭＳ Ｐゴシック" pitchFamily="8" charset="-128"/>
                <a:cs typeface="ＭＳ Ｐゴシック" pitchFamily="8" charset="-128"/>
              </a:rPr>
              <a:t> data model, i.e. a higher-level more user-intuitive model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/>
              <a:t>A (relational) DBMS only understands the relational model           </a:t>
            </a:r>
            <a:r>
              <a:rPr lang="en-US" sz="2000" dirty="0">
                <a:sym typeface="Wingdings" pitchFamily="8" charset="2"/>
              </a:rPr>
              <a:t> </a:t>
            </a:r>
            <a:r>
              <a:rPr lang="en-US" sz="2000" dirty="0"/>
              <a:t>Must translate an ER schema to a relational schema</a:t>
            </a:r>
          </a:p>
          <a:p>
            <a:pPr lvl="1" eaLnBrk="1" hangingPunct="1">
              <a:lnSpc>
                <a:spcPct val="11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67843466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31" grpId="0" build="p" bldLvl="2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dirty="0" smtClean="0">
                <a:ea typeface="ＭＳ Ｐゴシック" pitchFamily="8" charset="-128"/>
                <a:cs typeface="ＭＳ Ｐゴシック" pitchFamily="8" charset="-128"/>
              </a:rPr>
              <a:t>Relational and Other Data Models</a:t>
            </a:r>
            <a:endParaRPr lang="en-US" dirty="0">
              <a:ea typeface="ＭＳ Ｐゴシック" pitchFamily="8" charset="-128"/>
              <a:cs typeface="ＭＳ Ｐゴシック" pitchFamily="8" charset="-128"/>
            </a:endParaRPr>
          </a:p>
        </p:txBody>
      </p:sp>
      <p:sp>
        <p:nvSpPr>
          <p:cNvPr id="154631" name="Rectangle 7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3886200" cy="5029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b="1" dirty="0" smtClean="0">
                <a:ea typeface="ＭＳ Ｐゴシック" pitchFamily="8" charset="-128"/>
                <a:cs typeface="ＭＳ Ｐゴシック" pitchFamily="8" charset="-128"/>
              </a:rPr>
              <a:t>DBMS using the relational DM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>
                <a:ea typeface="ＭＳ Ｐゴシック" pitchFamily="8" charset="-128"/>
                <a:cs typeface="ＭＳ Ｐゴシック" pitchFamily="8" charset="-128"/>
              </a:rPr>
              <a:t>IBM DB2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>
                <a:ea typeface="ＭＳ Ｐゴシック" pitchFamily="8" charset="-128"/>
                <a:cs typeface="ＭＳ Ｐゴシック" pitchFamily="8" charset="-128"/>
              </a:rPr>
              <a:t>Informix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>
                <a:ea typeface="ＭＳ Ｐゴシック" pitchFamily="8" charset="-128"/>
                <a:cs typeface="ＭＳ Ｐゴシック" pitchFamily="8" charset="-128"/>
              </a:rPr>
              <a:t>Oracle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>
                <a:ea typeface="ＭＳ Ｐゴシック" pitchFamily="8" charset="-128"/>
                <a:cs typeface="ＭＳ Ｐゴシック" pitchFamily="8" charset="-128"/>
              </a:rPr>
              <a:t>Sybase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>
                <a:ea typeface="ＭＳ Ｐゴシック" pitchFamily="8" charset="-128"/>
                <a:cs typeface="ＭＳ Ｐゴシック" pitchFamily="8" charset="-128"/>
              </a:rPr>
              <a:t>Microsoft Access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>
                <a:ea typeface="ＭＳ Ｐゴシック" pitchFamily="8" charset="-128"/>
                <a:cs typeface="ＭＳ Ｐゴシック" pitchFamily="8" charset="-128"/>
              </a:rPr>
              <a:t>Tandem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>
                <a:ea typeface="ＭＳ Ｐゴシック" pitchFamily="8" charset="-128"/>
                <a:cs typeface="ＭＳ Ｐゴシック" pitchFamily="8" charset="-128"/>
              </a:rPr>
              <a:t>Teradata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>
                <a:ea typeface="ＭＳ Ｐゴシック" pitchFamily="8" charset="-128"/>
                <a:cs typeface="ＭＳ Ｐゴシック" pitchFamily="8" charset="-128"/>
              </a:rPr>
              <a:t>…</a:t>
            </a:r>
            <a:endParaRPr lang="en-US" sz="2400" dirty="0"/>
          </a:p>
        </p:txBody>
      </p:sp>
      <p:sp>
        <p:nvSpPr>
          <p:cNvPr id="55297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1/7/16</a:t>
            </a:r>
            <a:endParaRPr lang="en-US"/>
          </a:p>
        </p:txBody>
      </p:sp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31B63C-1940-B443-9914-F74599A77BE5}" type="slidenum">
              <a:rPr lang="en-US"/>
              <a:pPr/>
              <a:t>18</a:t>
            </a:fld>
            <a:endParaRPr lang="en-US"/>
          </a:p>
        </p:txBody>
      </p:sp>
      <p:sp>
        <p:nvSpPr>
          <p:cNvPr id="55299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0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EECS 484</a:t>
            </a:r>
            <a:endParaRPr lang="en-US" dirty="0"/>
          </a:p>
        </p:txBody>
      </p:sp>
      <p:sp>
        <p:nvSpPr>
          <p:cNvPr id="12" name="Rectangle 7"/>
          <p:cNvSpPr txBox="1">
            <a:spLocks noChangeArrowheads="1"/>
          </p:cNvSpPr>
          <p:nvPr/>
        </p:nvSpPr>
        <p:spPr>
          <a:xfrm>
            <a:off x="4114800" y="1295400"/>
            <a:ext cx="4800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5">
                  <a:lumMod val="75000"/>
                </a:schemeClr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charset="2"/>
              <a:buChar char="²"/>
              <a:defRPr sz="26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5">
                  <a:lumMod val="75000"/>
                </a:schemeClr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5">
                  <a:lumMod val="75000"/>
                </a:schemeClr>
              </a:buClr>
              <a:buSzPct val="81000"/>
              <a:buFont typeface="Wingdings" charset="2"/>
              <a:buChar char="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5">
                  <a:lumMod val="75000"/>
                </a:schemeClr>
              </a:buClr>
              <a:buFont typeface="Arial"/>
              <a:buChar char="»"/>
              <a:defRPr sz="19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b="1" dirty="0" smtClean="0">
                <a:ea typeface="ＭＳ Ｐゴシック" pitchFamily="8" charset="-128"/>
                <a:cs typeface="ＭＳ Ｐゴシック" pitchFamily="8" charset="-128"/>
              </a:rPr>
              <a:t>Other data models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>
                <a:ea typeface="ＭＳ Ｐゴシック" pitchFamily="8" charset="-128"/>
                <a:cs typeface="ＭＳ Ｐゴシック" pitchFamily="8" charset="-128"/>
              </a:rPr>
              <a:t>Hierarchical</a:t>
            </a:r>
          </a:p>
          <a:p>
            <a:pPr lvl="2">
              <a:lnSpc>
                <a:spcPct val="110000"/>
              </a:lnSpc>
            </a:pPr>
            <a:r>
              <a:rPr lang="en-US" sz="2200" dirty="0" smtClean="0">
                <a:ea typeface="ＭＳ Ｐゴシック" pitchFamily="8" charset="-128"/>
                <a:cs typeface="ＭＳ Ｐゴシック" pitchFamily="8" charset="-128"/>
              </a:rPr>
              <a:t>IBM IMS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>
                <a:ea typeface="ＭＳ Ｐゴシック" pitchFamily="8" charset="-128"/>
                <a:cs typeface="ＭＳ Ｐゴシック" pitchFamily="8" charset="-128"/>
              </a:rPr>
              <a:t>Network</a:t>
            </a:r>
          </a:p>
          <a:p>
            <a:pPr lvl="2">
              <a:lnSpc>
                <a:spcPct val="110000"/>
              </a:lnSpc>
            </a:pPr>
            <a:r>
              <a:rPr lang="en-US" sz="2200" dirty="0">
                <a:ea typeface="ＭＳ Ｐゴシック" pitchFamily="8" charset="-128"/>
                <a:cs typeface="ＭＳ Ｐゴシック" pitchFamily="8" charset="-128"/>
              </a:rPr>
              <a:t> </a:t>
            </a:r>
            <a:r>
              <a:rPr lang="en-US" sz="2200" dirty="0" smtClean="0">
                <a:ea typeface="ＭＳ Ｐゴシック" pitchFamily="8" charset="-128"/>
                <a:cs typeface="ＭＳ Ｐゴシック" pitchFamily="8" charset="-128"/>
              </a:rPr>
              <a:t>IDMS, IDS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>
                <a:ea typeface="ＭＳ Ｐゴシック" pitchFamily="8" charset="-128"/>
                <a:cs typeface="ＭＳ Ｐゴシック" pitchFamily="8" charset="-128"/>
              </a:rPr>
              <a:t>Object-oriented</a:t>
            </a:r>
          </a:p>
          <a:p>
            <a:pPr lvl="2">
              <a:lnSpc>
                <a:spcPct val="110000"/>
              </a:lnSpc>
            </a:pPr>
            <a:r>
              <a:rPr lang="en-US" sz="2200" dirty="0" smtClean="0">
                <a:ea typeface="ＭＳ Ｐゴシック" pitchFamily="8" charset="-128"/>
                <a:cs typeface="ＭＳ Ｐゴシック" pitchFamily="8" charset="-128"/>
              </a:rPr>
              <a:t> </a:t>
            </a:r>
            <a:r>
              <a:rPr lang="en-US" sz="2200" dirty="0" err="1" smtClean="0">
                <a:ea typeface="ＭＳ Ｐゴシック" pitchFamily="8" charset="-128"/>
                <a:cs typeface="ＭＳ Ｐゴシック" pitchFamily="8" charset="-128"/>
              </a:rPr>
              <a:t>ObjectStore</a:t>
            </a:r>
            <a:endParaRPr lang="en-US" sz="2200" dirty="0" smtClean="0">
              <a:ea typeface="ＭＳ Ｐゴシック" pitchFamily="8" charset="-128"/>
              <a:cs typeface="ＭＳ Ｐゴシック" pitchFamily="8" charset="-128"/>
            </a:endParaRPr>
          </a:p>
          <a:p>
            <a:pPr lvl="1">
              <a:lnSpc>
                <a:spcPct val="110000"/>
              </a:lnSpc>
            </a:pPr>
            <a:r>
              <a:rPr lang="en-US" sz="2400" dirty="0" smtClean="0">
                <a:ea typeface="ＭＳ Ｐゴシック" pitchFamily="8" charset="-128"/>
                <a:cs typeface="ＭＳ Ｐゴシック" pitchFamily="8" charset="-128"/>
              </a:rPr>
              <a:t>Object-relational</a:t>
            </a:r>
          </a:p>
          <a:p>
            <a:pPr lvl="2">
              <a:lnSpc>
                <a:spcPct val="110000"/>
              </a:lnSpc>
            </a:pPr>
            <a:r>
              <a:rPr lang="en-US" sz="2200" dirty="0" smtClean="0">
                <a:ea typeface="ＭＳ Ｐゴシック" pitchFamily="8" charset="-128"/>
                <a:cs typeface="ＭＳ Ｐゴシック" pitchFamily="8" charset="-128"/>
              </a:rPr>
              <a:t> Oracle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>
                <a:ea typeface="ＭＳ Ｐゴシック" pitchFamily="8" charset="-128"/>
                <a:cs typeface="ＭＳ Ｐゴシック" pitchFamily="8" charset="-128"/>
              </a:rPr>
              <a:t>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521298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4"/>
          <p:cNvSpPr>
            <a:spLocks noGrp="1" noChangeArrowheads="1"/>
          </p:cNvSpPr>
          <p:nvPr>
            <p:ph type="title"/>
          </p:nvPr>
        </p:nvSpPr>
        <p:spPr>
          <a:xfrm>
            <a:off x="675481" y="152400"/>
            <a:ext cx="7793038" cy="11430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dirty="0">
                <a:ea typeface="ＭＳ Ｐゴシック" pitchFamily="8" charset="-128"/>
                <a:cs typeface="ＭＳ Ｐゴシック" pitchFamily="8" charset="-128"/>
              </a:rPr>
              <a:t>Why </a:t>
            </a:r>
            <a:r>
              <a:rPr lang="en-US" dirty="0" smtClean="0">
                <a:ea typeface="ＭＳ Ｐゴシック" pitchFamily="8" charset="-128"/>
                <a:cs typeface="ＭＳ Ｐゴシック" pitchFamily="8" charset="-128"/>
              </a:rPr>
              <a:t>use </a:t>
            </a:r>
            <a:r>
              <a:rPr lang="en-US" dirty="0">
                <a:ea typeface="ＭＳ Ｐゴシック" pitchFamily="8" charset="-128"/>
                <a:cs typeface="ＭＳ Ｐゴシック" pitchFamily="8" charset="-128"/>
              </a:rPr>
              <a:t>a DBMS?</a:t>
            </a:r>
          </a:p>
        </p:txBody>
      </p:sp>
      <p:sp>
        <p:nvSpPr>
          <p:cNvPr id="150533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1562100"/>
            <a:ext cx="8382000" cy="4076700"/>
          </a:xfrm>
          <a:noFill/>
        </p:spPr>
        <p:txBody>
          <a:bodyPr lIns="90488" tIns="44450" rIns="90488" bIns="44450">
            <a:normAutofit fontScale="92500" lnSpcReduction="20000"/>
          </a:bodyPr>
          <a:lstStyle/>
          <a:p>
            <a:pPr eaLnBrk="1" hangingPunct="1"/>
            <a:r>
              <a:rPr lang="en-US" dirty="0" smtClean="0">
                <a:ea typeface="ＭＳ Ｐゴシック" pitchFamily="8" charset="-128"/>
                <a:cs typeface="ＭＳ Ｐゴシック" pitchFamily="8" charset="-128"/>
              </a:rPr>
              <a:t>It solves ALL the problems with other ad hoc solutions such as files of records, coding data structures, etc.!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  <a:ea typeface="ＭＳ Ｐゴシック" pitchFamily="8" charset="-128"/>
                <a:cs typeface="ＭＳ Ｐゴシック" pitchFamily="8" charset="-128"/>
              </a:rPr>
              <a:t>Data independence</a:t>
            </a:r>
          </a:p>
          <a:p>
            <a:pPr lvl="2"/>
            <a:r>
              <a:rPr lang="en-US" dirty="0" smtClean="0">
                <a:ea typeface="ＭＳ Ｐゴシック" pitchFamily="8" charset="-128"/>
                <a:cs typeface="ＭＳ Ｐゴシック" pitchFamily="8" charset="-128"/>
              </a:rPr>
              <a:t>Apps need a view of the data, not info about internal representation and storage</a:t>
            </a:r>
            <a:endParaRPr lang="en-US" dirty="0">
              <a:ea typeface="ＭＳ Ｐゴシック" pitchFamily="8" charset="-128"/>
              <a:cs typeface="ＭＳ Ｐゴシック" pitchFamily="8" charset="-128"/>
            </a:endParaRPr>
          </a:p>
          <a:p>
            <a:pPr lvl="1"/>
            <a:r>
              <a:rPr lang="en-US" dirty="0">
                <a:solidFill>
                  <a:schemeClr val="accent5"/>
                </a:solidFill>
                <a:ea typeface="ＭＳ Ｐゴシック" pitchFamily="8" charset="-128"/>
                <a:cs typeface="ＭＳ Ｐゴシック" pitchFamily="8" charset="-128"/>
              </a:rPr>
              <a:t>Efficient</a:t>
            </a:r>
            <a:r>
              <a:rPr lang="en-US" dirty="0">
                <a:ea typeface="ＭＳ Ｐゴシック" pitchFamily="8" charset="-128"/>
                <a:cs typeface="ＭＳ Ｐゴシック" pitchFamily="8" charset="-128"/>
              </a:rPr>
              <a:t> </a:t>
            </a:r>
            <a:r>
              <a:rPr lang="en-US" dirty="0" smtClean="0">
                <a:ea typeface="ＭＳ Ｐゴシック" pitchFamily="8" charset="-128"/>
                <a:cs typeface="ＭＳ Ｐゴシック" pitchFamily="8" charset="-128"/>
              </a:rPr>
              <a:t>storage and access</a:t>
            </a:r>
            <a:endParaRPr lang="en-US" dirty="0">
              <a:ea typeface="ＭＳ Ｐゴシック" pitchFamily="8" charset="-128"/>
              <a:cs typeface="ＭＳ Ｐゴシック" pitchFamily="8" charset="-128"/>
            </a:endParaRPr>
          </a:p>
          <a:p>
            <a:pPr lvl="1"/>
            <a:r>
              <a:rPr lang="en-US" dirty="0" smtClean="0">
                <a:solidFill>
                  <a:srgbClr val="4BACC6"/>
                </a:solidFill>
                <a:ea typeface="ＭＳ Ｐゴシック" pitchFamily="8" charset="-128"/>
                <a:cs typeface="ＭＳ Ｐゴシック" pitchFamily="8" charset="-128"/>
              </a:rPr>
              <a:t>Centralized </a:t>
            </a:r>
            <a:r>
              <a:rPr lang="en-US" dirty="0" smtClean="0">
                <a:ea typeface="ＭＳ Ｐゴシック" pitchFamily="8" charset="-128"/>
                <a:cs typeface="ＭＳ Ｐゴシック" pitchFamily="8" charset="-128"/>
              </a:rPr>
              <a:t>data administration</a:t>
            </a:r>
            <a:endParaRPr lang="en-US" dirty="0">
              <a:ea typeface="ＭＳ Ｐゴシック" pitchFamily="8" charset="-128"/>
              <a:cs typeface="ＭＳ Ｐゴシック" pitchFamily="8" charset="-128"/>
            </a:endParaRPr>
          </a:p>
          <a:p>
            <a:pPr lvl="1"/>
            <a:r>
              <a:rPr lang="en-US" dirty="0">
                <a:ea typeface="ＭＳ Ｐゴシック" pitchFamily="8" charset="-128"/>
                <a:cs typeface="ＭＳ Ｐゴシック" pitchFamily="8" charset="-128"/>
              </a:rPr>
              <a:t>Data </a:t>
            </a:r>
            <a:r>
              <a:rPr lang="en-US" dirty="0">
                <a:solidFill>
                  <a:schemeClr val="accent5"/>
                </a:solidFill>
                <a:ea typeface="ＭＳ Ｐゴシック" pitchFamily="8" charset="-128"/>
                <a:cs typeface="ＭＳ Ｐゴシック" pitchFamily="8" charset="-128"/>
              </a:rPr>
              <a:t>integrity</a:t>
            </a:r>
            <a:r>
              <a:rPr lang="en-US" dirty="0">
                <a:ea typeface="ＭＳ Ｐゴシック" pitchFamily="8" charset="-128"/>
                <a:cs typeface="ＭＳ Ｐゴシック" pitchFamily="8" charset="-128"/>
              </a:rPr>
              <a:t> and </a:t>
            </a:r>
            <a:r>
              <a:rPr lang="en-US" dirty="0" smtClean="0">
                <a:solidFill>
                  <a:schemeClr val="accent5"/>
                </a:solidFill>
                <a:ea typeface="ＭＳ Ｐゴシック" pitchFamily="8" charset="-128"/>
                <a:cs typeface="ＭＳ Ｐゴシック" pitchFamily="8" charset="-128"/>
              </a:rPr>
              <a:t>security</a:t>
            </a:r>
            <a:endParaRPr lang="en-US" dirty="0">
              <a:solidFill>
                <a:schemeClr val="accent5"/>
              </a:solidFill>
              <a:ea typeface="ＭＳ Ｐゴシック" pitchFamily="8" charset="-128"/>
              <a:cs typeface="ＭＳ Ｐゴシック" pitchFamily="8" charset="-128"/>
            </a:endParaRPr>
          </a:p>
          <a:p>
            <a:pPr lvl="1"/>
            <a:r>
              <a:rPr lang="en-US" dirty="0">
                <a:solidFill>
                  <a:srgbClr val="4BACC6"/>
                </a:solidFill>
                <a:ea typeface="ＭＳ Ｐゴシック" pitchFamily="8" charset="-128"/>
                <a:cs typeface="ＭＳ Ｐゴシック" pitchFamily="8" charset="-128"/>
              </a:rPr>
              <a:t>Concurrent</a:t>
            </a:r>
            <a:r>
              <a:rPr lang="en-US" dirty="0">
                <a:ea typeface="ＭＳ Ｐゴシック" pitchFamily="8" charset="-128"/>
                <a:cs typeface="ＭＳ Ｐゴシック" pitchFamily="8" charset="-128"/>
              </a:rPr>
              <a:t> access, </a:t>
            </a:r>
            <a:r>
              <a:rPr lang="en-US" dirty="0">
                <a:solidFill>
                  <a:srgbClr val="4BACC6"/>
                </a:solidFill>
                <a:ea typeface="ＭＳ Ｐゴシック" pitchFamily="8" charset="-128"/>
                <a:cs typeface="ＭＳ Ｐゴシック" pitchFamily="8" charset="-128"/>
              </a:rPr>
              <a:t>recovery</a:t>
            </a:r>
            <a:r>
              <a:rPr lang="en-US" dirty="0">
                <a:ea typeface="ＭＳ Ｐゴシック" pitchFamily="8" charset="-128"/>
                <a:cs typeface="ＭＳ Ｐゴシック" pitchFamily="8" charset="-128"/>
              </a:rPr>
              <a:t> from </a:t>
            </a:r>
            <a:r>
              <a:rPr lang="en-US" dirty="0" smtClean="0">
                <a:ea typeface="ＭＳ Ｐゴシック" pitchFamily="8" charset="-128"/>
                <a:cs typeface="ＭＳ Ｐゴシック" pitchFamily="8" charset="-128"/>
              </a:rPr>
              <a:t>crashes</a:t>
            </a:r>
          </a:p>
          <a:p>
            <a:pPr lvl="1"/>
            <a:r>
              <a:rPr lang="en-US" dirty="0">
                <a:ea typeface="ＭＳ Ｐゴシック" pitchFamily="8" charset="-128"/>
                <a:cs typeface="ＭＳ Ｐゴシック" pitchFamily="8" charset="-128"/>
              </a:rPr>
              <a:t>Reduced </a:t>
            </a:r>
            <a:r>
              <a:rPr lang="en-US" dirty="0" smtClean="0">
                <a:ea typeface="ＭＳ Ｐゴシック" pitchFamily="8" charset="-128"/>
                <a:cs typeface="ＭＳ Ｐゴシック" pitchFamily="8" charset="-128"/>
              </a:rPr>
              <a:t>application </a:t>
            </a:r>
            <a:r>
              <a:rPr lang="en-US" dirty="0" err="1" smtClean="0">
                <a:ea typeface="ＭＳ Ｐゴシック" pitchFamily="8" charset="-128"/>
                <a:cs typeface="ＭＳ Ｐゴシック" pitchFamily="8" charset="-128"/>
              </a:rPr>
              <a:t>dev</a:t>
            </a:r>
            <a:r>
              <a:rPr lang="en-US" dirty="0" smtClean="0">
                <a:ea typeface="ＭＳ Ｐゴシック" pitchFamily="8" charset="-128"/>
                <a:cs typeface="ＭＳ Ｐゴシック" pitchFamily="8" charset="-128"/>
              </a:rPr>
              <a:t> time</a:t>
            </a:r>
            <a:endParaRPr lang="en-US" dirty="0">
              <a:ea typeface="ＭＳ Ｐゴシック" pitchFamily="8" charset="-128"/>
              <a:cs typeface="ＭＳ Ｐゴシック" pitchFamily="8" charset="-128"/>
            </a:endParaRPr>
          </a:p>
        </p:txBody>
      </p:sp>
      <p:sp>
        <p:nvSpPr>
          <p:cNvPr id="51201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1/7/16</a:t>
            </a:r>
            <a:endParaRPr lang="en-US"/>
          </a:p>
        </p:txBody>
      </p:sp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1FBC2B-490F-CD4A-AF8A-C8677CD541E0}" type="slidenum">
              <a:rPr lang="en-US"/>
              <a:pPr/>
              <a:t>19</a:t>
            </a:fld>
            <a:endParaRPr lang="en-US"/>
          </a:p>
        </p:txBody>
      </p:sp>
      <p:sp>
        <p:nvSpPr>
          <p:cNvPr id="51203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04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07" name="Rectangle 6"/>
          <p:cNvSpPr>
            <a:spLocks noChangeArrowheads="1"/>
          </p:cNvSpPr>
          <p:nvPr/>
        </p:nvSpPr>
        <p:spPr bwMode="auto">
          <a:xfrm>
            <a:off x="406400" y="4835525"/>
            <a:ext cx="2032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EECS 484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0"/>
            <a:ext cx="1447800" cy="1447800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675481" y="228600"/>
            <a:ext cx="7793038" cy="11430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dirty="0">
                <a:ea typeface="ＭＳ Ｐゴシック" pitchFamily="8" charset="-128"/>
                <a:cs typeface="ＭＳ Ｐゴシック" pitchFamily="8" charset="-128"/>
              </a:rPr>
              <a:t>What </a:t>
            </a:r>
            <a:r>
              <a:rPr lang="en-US" dirty="0" smtClean="0">
                <a:ea typeface="ＭＳ Ｐゴシック" pitchFamily="8" charset="-128"/>
                <a:cs typeface="ＭＳ Ｐゴシック" pitchFamily="8" charset="-128"/>
              </a:rPr>
              <a:t>is </a:t>
            </a:r>
            <a:r>
              <a:rPr lang="en-US" dirty="0">
                <a:ea typeface="ＭＳ Ｐゴシック" pitchFamily="8" charset="-128"/>
                <a:cs typeface="ＭＳ Ｐゴシック" pitchFamily="8" charset="-128"/>
              </a:rPr>
              <a:t>a DBMS?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382000" cy="4114800"/>
          </a:xfrm>
          <a:noFill/>
        </p:spPr>
        <p:txBody>
          <a:bodyPr lIns="90488" tIns="44450" rIns="90488" bIns="44450">
            <a:normAutofit lnSpcReduction="10000"/>
          </a:bodyPr>
          <a:lstStyle/>
          <a:p>
            <a:r>
              <a:rPr lang="en-US" dirty="0">
                <a:ea typeface="ＭＳ Ｐゴシック" pitchFamily="8" charset="-128"/>
                <a:cs typeface="ＭＳ Ｐゴシック" pitchFamily="8" charset="-128"/>
              </a:rPr>
              <a:t>Database: Large, integrated collection of </a:t>
            </a:r>
            <a:r>
              <a:rPr lang="en-US" dirty="0" smtClean="0">
                <a:ea typeface="ＭＳ Ｐゴシック" pitchFamily="8" charset="-128"/>
                <a:cs typeface="ＭＳ Ｐゴシック" pitchFamily="8" charset="-128"/>
              </a:rPr>
              <a:t>data</a:t>
            </a:r>
          </a:p>
          <a:p>
            <a:endParaRPr lang="en-US" sz="2800" dirty="0" smtClean="0">
              <a:ea typeface="ＭＳ Ｐゴシック" pitchFamily="8" charset="-128"/>
              <a:cs typeface="ＭＳ Ｐゴシック" pitchFamily="8" charset="-128"/>
            </a:endParaRPr>
          </a:p>
          <a:p>
            <a:pPr eaLnBrk="1" hangingPunct="1"/>
            <a:r>
              <a:rPr lang="en-US" sz="2800" dirty="0" smtClean="0">
                <a:ea typeface="ＭＳ Ｐゴシック" pitchFamily="8" charset="-128"/>
                <a:cs typeface="ＭＳ Ｐゴシック" pitchFamily="8" charset="-128"/>
              </a:rPr>
              <a:t>DBMS </a:t>
            </a:r>
            <a:r>
              <a:rPr lang="en-US" sz="2800" dirty="0">
                <a:ea typeface="ＭＳ Ｐゴシック" pitchFamily="8" charset="-128"/>
                <a:cs typeface="ＭＳ Ｐゴシック" pitchFamily="8" charset="-128"/>
              </a:rPr>
              <a:t>= </a:t>
            </a:r>
            <a:r>
              <a:rPr lang="en-US" sz="2800" u="sng" dirty="0">
                <a:ea typeface="ＭＳ Ｐゴシック" pitchFamily="8" charset="-128"/>
                <a:cs typeface="ＭＳ Ｐゴシック" pitchFamily="8" charset="-128"/>
              </a:rPr>
              <a:t>D</a:t>
            </a:r>
            <a:r>
              <a:rPr lang="en-US" sz="2800" dirty="0">
                <a:ea typeface="ＭＳ Ｐゴシック" pitchFamily="8" charset="-128"/>
                <a:cs typeface="ＭＳ Ｐゴシック" pitchFamily="8" charset="-128"/>
              </a:rPr>
              <a:t>ata</a:t>
            </a:r>
            <a:r>
              <a:rPr lang="en-US" sz="2800" u="sng" dirty="0">
                <a:ea typeface="ＭＳ Ｐゴシック" pitchFamily="8" charset="-128"/>
                <a:cs typeface="ＭＳ Ｐゴシック" pitchFamily="8" charset="-128"/>
              </a:rPr>
              <a:t>b</a:t>
            </a:r>
            <a:r>
              <a:rPr lang="en-US" sz="2800" dirty="0">
                <a:ea typeface="ＭＳ Ｐゴシック" pitchFamily="8" charset="-128"/>
                <a:cs typeface="ＭＳ Ｐゴシック" pitchFamily="8" charset="-128"/>
              </a:rPr>
              <a:t>ase </a:t>
            </a:r>
            <a:r>
              <a:rPr lang="en-US" sz="2800" u="sng" dirty="0">
                <a:ea typeface="ＭＳ Ｐゴシック" pitchFamily="8" charset="-128"/>
                <a:cs typeface="ＭＳ Ｐゴシック" pitchFamily="8" charset="-128"/>
              </a:rPr>
              <a:t>M</a:t>
            </a:r>
            <a:r>
              <a:rPr lang="en-US" sz="2800" dirty="0">
                <a:ea typeface="ＭＳ Ｐゴシック" pitchFamily="8" charset="-128"/>
                <a:cs typeface="ＭＳ Ｐゴシック" pitchFamily="8" charset="-128"/>
              </a:rPr>
              <a:t>anagement </a:t>
            </a:r>
            <a:r>
              <a:rPr lang="en-US" sz="2800" u="sng" dirty="0">
                <a:ea typeface="ＭＳ Ｐゴシック" pitchFamily="8" charset="-128"/>
                <a:cs typeface="ＭＳ Ｐゴシック" pitchFamily="8" charset="-128"/>
              </a:rPr>
              <a:t>S</a:t>
            </a:r>
            <a:r>
              <a:rPr lang="en-US" sz="2800" dirty="0">
                <a:ea typeface="ＭＳ Ｐゴシック" pitchFamily="8" charset="-128"/>
                <a:cs typeface="ＭＳ Ｐゴシック" pitchFamily="8" charset="-128"/>
              </a:rPr>
              <a:t>ystem</a:t>
            </a:r>
          </a:p>
          <a:p>
            <a:pPr marL="0" indent="0" eaLnBrk="1" hangingPunct="1">
              <a:buNone/>
            </a:pPr>
            <a:r>
              <a:rPr lang="en-US" dirty="0" smtClean="0">
                <a:ea typeface="ＭＳ Ｐゴシック" pitchFamily="8" charset="-128"/>
                <a:cs typeface="ＭＳ Ｐゴシック" pitchFamily="8" charset="-128"/>
              </a:rPr>
              <a:t>			 = </a:t>
            </a:r>
            <a:r>
              <a:rPr lang="en-US" sz="2800" dirty="0" smtClean="0">
                <a:ea typeface="ＭＳ Ｐゴシック" pitchFamily="8" charset="-128"/>
                <a:cs typeface="ＭＳ Ｐゴシック" pitchFamily="8" charset="-128"/>
              </a:rPr>
              <a:t>a </a:t>
            </a:r>
            <a:r>
              <a:rPr lang="en-US" sz="2800" dirty="0">
                <a:ea typeface="ＭＳ Ｐゴシック" pitchFamily="8" charset="-128"/>
                <a:cs typeface="ＭＳ Ｐゴシック" pitchFamily="8" charset="-128"/>
              </a:rPr>
              <a:t>software package designed to </a:t>
            </a:r>
            <a:r>
              <a:rPr lang="en-US" sz="2800" dirty="0" smtClean="0">
                <a:ea typeface="ＭＳ Ｐゴシック" pitchFamily="8" charset="-128"/>
                <a:cs typeface="ＭＳ Ｐゴシック" pitchFamily="8" charset="-128"/>
              </a:rPr>
              <a:t>store</a:t>
            </a:r>
          </a:p>
          <a:p>
            <a:pPr marL="0" indent="0" eaLnBrk="1" hangingPunct="1">
              <a:buNone/>
            </a:pPr>
            <a:r>
              <a:rPr lang="en-US" dirty="0">
                <a:ea typeface="ＭＳ Ｐゴシック" pitchFamily="8" charset="-128"/>
                <a:cs typeface="ＭＳ Ｐゴシック" pitchFamily="8" charset="-128"/>
              </a:rPr>
              <a:t> </a:t>
            </a:r>
            <a:r>
              <a:rPr lang="en-US" dirty="0" smtClean="0">
                <a:ea typeface="ＭＳ Ｐゴシック" pitchFamily="8" charset="-128"/>
                <a:cs typeface="ＭＳ Ｐゴシック" pitchFamily="8" charset="-128"/>
              </a:rPr>
              <a:t>                </a:t>
            </a:r>
            <a:r>
              <a:rPr lang="en-US" sz="2800" dirty="0" smtClean="0">
                <a:ea typeface="ＭＳ Ｐゴシック" pitchFamily="8" charset="-128"/>
                <a:cs typeface="ＭＳ Ｐゴシック" pitchFamily="8" charset="-128"/>
              </a:rPr>
              <a:t> </a:t>
            </a:r>
            <a:r>
              <a:rPr lang="en-US" sz="2800" dirty="0">
                <a:ea typeface="ＭＳ Ｐゴシック" pitchFamily="8" charset="-128"/>
                <a:cs typeface="ＭＳ Ｐゴシック" pitchFamily="8" charset="-128"/>
              </a:rPr>
              <a:t>and manage </a:t>
            </a:r>
            <a:r>
              <a:rPr lang="en-US" sz="2800" dirty="0" smtClean="0">
                <a:ea typeface="ＭＳ Ｐゴシック" pitchFamily="8" charset="-128"/>
                <a:cs typeface="ＭＳ Ｐゴシック" pitchFamily="8" charset="-128"/>
              </a:rPr>
              <a:t>databases</a:t>
            </a:r>
          </a:p>
          <a:p>
            <a:pPr marL="0" indent="0" eaLnBrk="1" hangingPunct="1">
              <a:buNone/>
            </a:pPr>
            <a:r>
              <a:rPr lang="en-US" dirty="0" smtClean="0">
                <a:ea typeface="ＭＳ Ｐゴシック" pitchFamily="8" charset="-128"/>
                <a:cs typeface="ＭＳ Ｐゴシック" pitchFamily="8" charset="-128"/>
              </a:rPr>
              <a:t>               e.g. Oracle, MS SQL </a:t>
            </a:r>
            <a:r>
              <a:rPr lang="en-US" dirty="0" smtClean="0">
                <a:ea typeface="ＭＳ Ｐゴシック" pitchFamily="8" charset="-128"/>
                <a:cs typeface="ＭＳ Ｐゴシック" pitchFamily="8" charset="-128"/>
              </a:rPr>
              <a:t>server, </a:t>
            </a:r>
            <a:r>
              <a:rPr lang="en-US" dirty="0" err="1" smtClean="0">
                <a:ea typeface="ＭＳ Ｐゴシック" pitchFamily="8" charset="-128"/>
                <a:cs typeface="ＭＳ Ｐゴシック" pitchFamily="8" charset="-128"/>
              </a:rPr>
              <a:t>SqlLite</a:t>
            </a:r>
            <a:r>
              <a:rPr lang="en-US" dirty="0" smtClean="0">
                <a:ea typeface="ＭＳ Ｐゴシック" pitchFamily="8" charset="-128"/>
                <a:cs typeface="ＭＳ Ｐゴシック" pitchFamily="8" charset="-128"/>
              </a:rPr>
              <a:t>, Postgres, MySQL.</a:t>
            </a:r>
            <a:endParaRPr lang="en-US" dirty="0" smtClean="0">
              <a:ea typeface="ＭＳ Ｐゴシック" pitchFamily="8" charset="-128"/>
              <a:cs typeface="ＭＳ Ｐゴシック" pitchFamily="8" charset="-128"/>
            </a:endParaRPr>
          </a:p>
          <a:p>
            <a:pPr marL="0" indent="0" eaLnBrk="1" hangingPunct="1">
              <a:buNone/>
            </a:pPr>
            <a:endParaRPr lang="en-US" sz="1600" dirty="0" smtClean="0">
              <a:ea typeface="ＭＳ Ｐゴシック" pitchFamily="8" charset="-128"/>
              <a:cs typeface="ＭＳ Ｐゴシック" pitchFamily="8" charset="-128"/>
            </a:endParaRP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  <a:ea typeface="ＭＳ Ｐゴシック" pitchFamily="8" charset="-128"/>
                <a:cs typeface="ＭＳ Ｐゴシック" pitchFamily="8" charset="-128"/>
              </a:rPr>
              <a:t>Goal</a:t>
            </a:r>
            <a:r>
              <a:rPr lang="en-US" sz="2800" dirty="0" smtClean="0">
                <a:ea typeface="ＭＳ Ｐゴシック" pitchFamily="8" charset="-128"/>
                <a:cs typeface="ＭＳ Ｐゴシック" pitchFamily="8" charset="-128"/>
              </a:rPr>
              <a:t>: </a:t>
            </a:r>
            <a:r>
              <a:rPr lang="en-US" sz="2800" u="sng" dirty="0" smtClean="0">
                <a:ea typeface="ＭＳ Ｐゴシック" pitchFamily="8" charset="-128"/>
                <a:cs typeface="ＭＳ Ｐゴシック" pitchFamily="8" charset="-128"/>
              </a:rPr>
              <a:t>Efficient</a:t>
            </a:r>
            <a:r>
              <a:rPr lang="en-US" sz="2800" dirty="0" smtClean="0">
                <a:ea typeface="ＭＳ Ｐゴシック" pitchFamily="8" charset="-128"/>
                <a:cs typeface="ＭＳ Ｐゴシック" pitchFamily="8" charset="-128"/>
              </a:rPr>
              <a:t> and </a:t>
            </a:r>
            <a:r>
              <a:rPr lang="en-US" sz="2800" u="sng" dirty="0" smtClean="0">
                <a:ea typeface="ＭＳ Ｐゴシック" pitchFamily="8" charset="-128"/>
                <a:cs typeface="ＭＳ Ｐゴシック" pitchFamily="8" charset="-128"/>
              </a:rPr>
              <a:t>convenient</a:t>
            </a:r>
            <a:r>
              <a:rPr lang="en-US" sz="2800" dirty="0" smtClean="0">
                <a:ea typeface="ＭＳ Ｐゴシック" pitchFamily="8" charset="-128"/>
                <a:cs typeface="ＭＳ Ｐゴシック" pitchFamily="8" charset="-128"/>
              </a:rPr>
              <a:t> access to data</a:t>
            </a:r>
            <a:endParaRPr lang="en-US" sz="2800" dirty="0">
              <a:ea typeface="ＭＳ Ｐゴシック" pitchFamily="8" charset="-128"/>
              <a:cs typeface="ＭＳ Ｐゴシック" pitchFamily="8" charset="-128"/>
            </a:endParaRPr>
          </a:p>
        </p:txBody>
      </p:sp>
      <p:sp>
        <p:nvSpPr>
          <p:cNvPr id="47105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1/7/16</a:t>
            </a:r>
            <a:endParaRPr lang="en-US" dirty="0"/>
          </a:p>
        </p:txBody>
      </p:sp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FCA2C2-773C-6646-A523-67DA3D0B47B1}" type="slidenum">
              <a:rPr lang="en-US"/>
              <a:pPr/>
              <a:t>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EECS 484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0"/>
            <a:ext cx="1447800" cy="1447800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4"/>
          <p:cNvSpPr>
            <a:spLocks noGrp="1" noChangeArrowheads="1"/>
          </p:cNvSpPr>
          <p:nvPr>
            <p:ph type="title"/>
          </p:nvPr>
        </p:nvSpPr>
        <p:spPr>
          <a:xfrm>
            <a:off x="675482" y="228600"/>
            <a:ext cx="7793037" cy="11430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dirty="0">
                <a:ea typeface="ＭＳ Ｐゴシック" pitchFamily="8" charset="-128"/>
                <a:cs typeface="ＭＳ Ｐゴシック" pitchFamily="8" charset="-128"/>
              </a:rPr>
              <a:t>Levels of Abstraction</a:t>
            </a:r>
          </a:p>
        </p:txBody>
      </p:sp>
      <p:sp>
        <p:nvSpPr>
          <p:cNvPr id="59393" name="Date Placeholder 4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1/7/16</a:t>
            </a:r>
            <a:endParaRPr lang="en-US"/>
          </a:p>
        </p:txBody>
      </p:sp>
      <p:sp>
        <p:nvSpPr>
          <p:cNvPr id="5939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E45862-3ABB-4B4E-A709-58757391A71D}" type="slidenum">
              <a:rPr lang="en-US"/>
              <a:pPr/>
              <a:t>20</a:t>
            </a:fld>
            <a:endParaRPr lang="en-US"/>
          </a:p>
        </p:txBody>
      </p:sp>
      <p:sp>
        <p:nvSpPr>
          <p:cNvPr id="59397" name="Rectangle 6"/>
          <p:cNvSpPr>
            <a:spLocks noChangeArrowheads="1"/>
          </p:cNvSpPr>
          <p:nvPr/>
        </p:nvSpPr>
        <p:spPr bwMode="auto">
          <a:xfrm>
            <a:off x="284163" y="5646738"/>
            <a:ext cx="5537200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680" name="Rectangle 8"/>
          <p:cNvSpPr>
            <a:spLocks noChangeArrowheads="1"/>
          </p:cNvSpPr>
          <p:nvPr/>
        </p:nvSpPr>
        <p:spPr bwMode="auto">
          <a:xfrm>
            <a:off x="2667000" y="4787900"/>
            <a:ext cx="6248400" cy="1320874"/>
          </a:xfrm>
          <a:prstGeom prst="rect">
            <a:avLst/>
          </a:prstGeom>
          <a:solidFill>
            <a:schemeClr val="accent5">
              <a:lumMod val="75000"/>
              <a:alpha val="69000"/>
            </a:schemeClr>
          </a:solidFill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>
              <a:buSzPct val="100000"/>
              <a:buFont typeface="Wingdings" pitchFamily="8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Helvetica Light"/>
                <a:cs typeface="Helvetica Light"/>
              </a:rPr>
              <a:t> Schemas are defined using </a:t>
            </a:r>
            <a:r>
              <a:rPr lang="en-US" sz="2000" b="1" dirty="0">
                <a:solidFill>
                  <a:schemeClr val="bg1"/>
                </a:solidFill>
                <a:latin typeface="Helvetica Light"/>
                <a:cs typeface="Helvetica Light"/>
              </a:rPr>
              <a:t>Data </a:t>
            </a:r>
            <a:r>
              <a:rPr lang="en-US" sz="2000" b="1" dirty="0" smtClean="0">
                <a:solidFill>
                  <a:schemeClr val="bg1"/>
                </a:solidFill>
                <a:latin typeface="Helvetica Light"/>
                <a:cs typeface="Helvetica Light"/>
              </a:rPr>
              <a:t>Definition </a:t>
            </a:r>
            <a:r>
              <a:rPr lang="en-US" sz="2000" b="1" dirty="0">
                <a:solidFill>
                  <a:schemeClr val="bg1"/>
                </a:solidFill>
                <a:latin typeface="Helvetica Light"/>
                <a:cs typeface="Helvetica Light"/>
              </a:rPr>
              <a:t>Language (DDL</a:t>
            </a:r>
            <a:r>
              <a:rPr lang="en-US" sz="2000" b="1" dirty="0" smtClean="0">
                <a:solidFill>
                  <a:schemeClr val="bg1"/>
                </a:solidFill>
                <a:latin typeface="Helvetica Light"/>
                <a:cs typeface="Helvetica Light"/>
              </a:rPr>
              <a:t>) – e.g.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CREATE TABLE X (…)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Courier"/>
              <a:cs typeface="Courier"/>
            </a:endParaRPr>
          </a:p>
          <a:p>
            <a:pPr eaLnBrk="0" hangingPunct="0">
              <a:buSzPct val="100000"/>
              <a:buFont typeface="Wingdings" pitchFamily="8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Helvetica Light"/>
                <a:cs typeface="Helvetica Light"/>
              </a:rPr>
              <a:t> Data is modified/queried using </a:t>
            </a:r>
            <a:r>
              <a:rPr lang="en-US" sz="2000" b="1" dirty="0" smtClean="0">
                <a:solidFill>
                  <a:schemeClr val="bg1"/>
                </a:solidFill>
                <a:latin typeface="Helvetica Light"/>
                <a:cs typeface="Helvetica Light"/>
              </a:rPr>
              <a:t>Data </a:t>
            </a:r>
            <a:r>
              <a:rPr lang="en-US" sz="2000" b="1" dirty="0">
                <a:solidFill>
                  <a:schemeClr val="bg1"/>
                </a:solidFill>
                <a:latin typeface="Helvetica Light"/>
                <a:cs typeface="Helvetica Light"/>
              </a:rPr>
              <a:t>Manipulation Language (DML</a:t>
            </a:r>
            <a:r>
              <a:rPr lang="en-US" sz="2000" b="1" dirty="0" smtClean="0">
                <a:solidFill>
                  <a:schemeClr val="bg1"/>
                </a:solidFill>
                <a:latin typeface="Helvetica Light"/>
                <a:cs typeface="Helvetica Light"/>
              </a:rPr>
              <a:t>) – e.g.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SELECT FROM X WHERE …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EECS 484</a:t>
            </a:r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77800" y="1752600"/>
            <a:ext cx="3175000" cy="3733800"/>
            <a:chOff x="4737101" y="838200"/>
            <a:chExt cx="3175000" cy="3733800"/>
          </a:xfrm>
        </p:grpSpPr>
        <p:grpSp>
          <p:nvGrpSpPr>
            <p:cNvPr id="59399" name="Group 29"/>
            <p:cNvGrpSpPr>
              <a:grpSpLocks/>
            </p:cNvGrpSpPr>
            <p:nvPr/>
          </p:nvGrpSpPr>
          <p:grpSpPr bwMode="auto">
            <a:xfrm>
              <a:off x="4737101" y="838200"/>
              <a:ext cx="3175000" cy="2743200"/>
              <a:chOff x="3320" y="808"/>
              <a:chExt cx="2000" cy="1728"/>
            </a:xfrm>
          </p:grpSpPr>
          <p:sp>
            <p:nvSpPr>
              <p:cNvPr id="59404" name="Rectangle 13"/>
              <p:cNvSpPr>
                <a:spLocks noChangeArrowheads="1"/>
              </p:cNvSpPr>
              <p:nvPr/>
            </p:nvSpPr>
            <p:spPr bwMode="auto">
              <a:xfrm>
                <a:off x="3554" y="2094"/>
                <a:ext cx="1569" cy="27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2300" dirty="0">
                    <a:solidFill>
                      <a:schemeClr val="accent6">
                        <a:lumMod val="75000"/>
                      </a:schemeClr>
                    </a:solidFill>
                    <a:latin typeface="Helvetica"/>
                    <a:cs typeface="Helvetica"/>
                  </a:rPr>
                  <a:t>Physical Schema</a:t>
                </a:r>
              </a:p>
            </p:txBody>
          </p:sp>
          <p:sp>
            <p:nvSpPr>
              <p:cNvPr id="59405" name="Rectangle 14"/>
              <p:cNvSpPr>
                <a:spLocks noChangeArrowheads="1"/>
              </p:cNvSpPr>
              <p:nvPr/>
            </p:nvSpPr>
            <p:spPr bwMode="auto">
              <a:xfrm>
                <a:off x="3415" y="1659"/>
                <a:ext cx="1857" cy="27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2300" dirty="0">
                    <a:solidFill>
                      <a:schemeClr val="accent6">
                        <a:lumMod val="75000"/>
                      </a:schemeClr>
                    </a:solidFill>
                    <a:latin typeface="Helvetica"/>
                    <a:cs typeface="Helvetica"/>
                  </a:rPr>
                  <a:t>Conceptual Schema</a:t>
                </a:r>
              </a:p>
            </p:txBody>
          </p:sp>
          <p:sp>
            <p:nvSpPr>
              <p:cNvPr id="59406" name="Rectangle 15"/>
              <p:cNvSpPr>
                <a:spLocks noChangeArrowheads="1"/>
              </p:cNvSpPr>
              <p:nvPr/>
            </p:nvSpPr>
            <p:spPr bwMode="auto">
              <a:xfrm>
                <a:off x="3320" y="808"/>
                <a:ext cx="952" cy="4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>
                  <a:lnSpc>
                    <a:spcPct val="80000"/>
                  </a:lnSpc>
                </a:pPr>
                <a:r>
                  <a:rPr lang="en-US" sz="2300" dirty="0">
                    <a:solidFill>
                      <a:schemeClr val="accent6">
                        <a:lumMod val="75000"/>
                      </a:schemeClr>
                    </a:solidFill>
                    <a:latin typeface="Helvetica"/>
                    <a:cs typeface="Helvetica"/>
                  </a:rPr>
                  <a:t>External </a:t>
                </a:r>
                <a:endParaRPr lang="en-US" sz="2300" dirty="0" smtClean="0">
                  <a:solidFill>
                    <a:schemeClr val="accent6">
                      <a:lumMod val="75000"/>
                    </a:schemeClr>
                  </a:solidFill>
                  <a:latin typeface="Helvetica"/>
                  <a:cs typeface="Helvetica"/>
                </a:endParaRPr>
              </a:p>
              <a:p>
                <a:pPr algn="ctr" eaLnBrk="0" hangingPunct="0">
                  <a:lnSpc>
                    <a:spcPct val="80000"/>
                  </a:lnSpc>
                </a:pPr>
                <a:r>
                  <a:rPr lang="en-US" sz="2300" dirty="0" smtClean="0">
                    <a:solidFill>
                      <a:schemeClr val="accent6">
                        <a:lumMod val="75000"/>
                      </a:schemeClr>
                    </a:solidFill>
                    <a:latin typeface="Helvetica"/>
                    <a:cs typeface="Helvetica"/>
                  </a:rPr>
                  <a:t>Schema </a:t>
                </a:r>
                <a:r>
                  <a:rPr lang="en-US" sz="2300" dirty="0">
                    <a:solidFill>
                      <a:schemeClr val="accent6">
                        <a:lumMod val="75000"/>
                      </a:schemeClr>
                    </a:solidFill>
                    <a:latin typeface="Helvetica"/>
                    <a:cs typeface="Helvetica"/>
                  </a:rPr>
                  <a:t>1</a:t>
                </a:r>
              </a:p>
            </p:txBody>
          </p:sp>
          <p:sp>
            <p:nvSpPr>
              <p:cNvPr id="59407" name="Rectangle 21"/>
              <p:cNvSpPr>
                <a:spLocks noChangeArrowheads="1"/>
              </p:cNvSpPr>
              <p:nvPr/>
            </p:nvSpPr>
            <p:spPr bwMode="auto">
              <a:xfrm>
                <a:off x="3464" y="1688"/>
                <a:ext cx="1760" cy="22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accent6">
                      <a:lumMod val="75000"/>
                    </a:schemeClr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59408" name="Rectangle 22"/>
              <p:cNvSpPr>
                <a:spLocks noChangeArrowheads="1"/>
              </p:cNvSpPr>
              <p:nvPr/>
            </p:nvSpPr>
            <p:spPr bwMode="auto">
              <a:xfrm>
                <a:off x="3581" y="2120"/>
                <a:ext cx="1528" cy="224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accent6">
                      <a:lumMod val="75000"/>
                    </a:schemeClr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59409" name="Line 23"/>
              <p:cNvSpPr>
                <a:spLocks noChangeShapeType="1"/>
              </p:cNvSpPr>
              <p:nvPr/>
            </p:nvSpPr>
            <p:spPr bwMode="auto">
              <a:xfrm>
                <a:off x="3840" y="1240"/>
                <a:ext cx="0" cy="440"/>
              </a:xfrm>
              <a:prstGeom prst="line">
                <a:avLst/>
              </a:prstGeom>
              <a:noFill/>
              <a:ln w="28575" cmpd="sng">
                <a:solidFill>
                  <a:schemeClr val="tx2"/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accent6">
                      <a:lumMod val="75000"/>
                    </a:schemeClr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59410" name="Line 25"/>
              <p:cNvSpPr>
                <a:spLocks noChangeShapeType="1"/>
              </p:cNvSpPr>
              <p:nvPr/>
            </p:nvSpPr>
            <p:spPr bwMode="auto">
              <a:xfrm flipH="1">
                <a:off x="4800" y="1240"/>
                <a:ext cx="0" cy="440"/>
              </a:xfrm>
              <a:prstGeom prst="line">
                <a:avLst/>
              </a:prstGeom>
              <a:noFill/>
              <a:ln w="28575" cmpd="sng">
                <a:solidFill>
                  <a:schemeClr val="tx2"/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accent6">
                      <a:lumMod val="75000"/>
                    </a:schemeClr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59411" name="Line 26"/>
              <p:cNvSpPr>
                <a:spLocks noChangeShapeType="1"/>
              </p:cNvSpPr>
              <p:nvPr/>
            </p:nvSpPr>
            <p:spPr bwMode="auto">
              <a:xfrm>
                <a:off x="4320" y="1920"/>
                <a:ext cx="0" cy="192"/>
              </a:xfrm>
              <a:prstGeom prst="line">
                <a:avLst/>
              </a:prstGeom>
              <a:noFill/>
              <a:ln w="28575" cmpd="sng">
                <a:solidFill>
                  <a:schemeClr val="tx2"/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accent6">
                      <a:lumMod val="75000"/>
                    </a:schemeClr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59412" name="Line 27"/>
              <p:cNvSpPr>
                <a:spLocks noChangeShapeType="1"/>
              </p:cNvSpPr>
              <p:nvPr/>
            </p:nvSpPr>
            <p:spPr bwMode="auto">
              <a:xfrm>
                <a:off x="4320" y="2352"/>
                <a:ext cx="0" cy="184"/>
              </a:xfrm>
              <a:prstGeom prst="line">
                <a:avLst/>
              </a:prstGeom>
              <a:noFill/>
              <a:ln w="28575" cmpd="sng">
                <a:solidFill>
                  <a:schemeClr val="tx2"/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accent6">
                      <a:lumMod val="75000"/>
                    </a:schemeClr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59413" name="Rectangle 28"/>
              <p:cNvSpPr>
                <a:spLocks noChangeArrowheads="1"/>
              </p:cNvSpPr>
              <p:nvPr/>
            </p:nvSpPr>
            <p:spPr bwMode="auto">
              <a:xfrm>
                <a:off x="4368" y="808"/>
                <a:ext cx="952" cy="4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>
                  <a:lnSpc>
                    <a:spcPct val="80000"/>
                  </a:lnSpc>
                </a:pPr>
                <a:r>
                  <a:rPr lang="en-US" sz="2300" dirty="0">
                    <a:solidFill>
                      <a:schemeClr val="accent6">
                        <a:lumMod val="75000"/>
                      </a:schemeClr>
                    </a:solidFill>
                    <a:latin typeface="Helvetica"/>
                    <a:cs typeface="Helvetica"/>
                  </a:rPr>
                  <a:t>External </a:t>
                </a:r>
                <a:endParaRPr lang="en-US" sz="2300" dirty="0" smtClean="0">
                  <a:solidFill>
                    <a:schemeClr val="accent6">
                      <a:lumMod val="75000"/>
                    </a:schemeClr>
                  </a:solidFill>
                  <a:latin typeface="Helvetica"/>
                  <a:cs typeface="Helvetica"/>
                </a:endParaRPr>
              </a:p>
              <a:p>
                <a:pPr algn="ctr" eaLnBrk="0" hangingPunct="0">
                  <a:lnSpc>
                    <a:spcPct val="80000"/>
                  </a:lnSpc>
                </a:pPr>
                <a:r>
                  <a:rPr lang="en-US" sz="2300" dirty="0" smtClean="0">
                    <a:solidFill>
                      <a:schemeClr val="accent6">
                        <a:lumMod val="75000"/>
                      </a:schemeClr>
                    </a:solidFill>
                    <a:latin typeface="Helvetica"/>
                    <a:cs typeface="Helvetica"/>
                  </a:rPr>
                  <a:t>Schema </a:t>
                </a:r>
                <a:r>
                  <a:rPr lang="en-US" sz="2300" dirty="0">
                    <a:solidFill>
                      <a:schemeClr val="accent6">
                        <a:lumMod val="75000"/>
                      </a:schemeClr>
                    </a:solidFill>
                    <a:latin typeface="Helvetica"/>
                    <a:cs typeface="Helvetica"/>
                  </a:rPr>
                  <a:t>2</a:t>
                </a:r>
              </a:p>
            </p:txBody>
          </p:sp>
        </p:grpSp>
        <p:pic>
          <p:nvPicPr>
            <p:cNvPr id="3" name="Picture 2" descr="noun_15531_cc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333"/>
            <a:stretch/>
          </p:blipFill>
          <p:spPr>
            <a:xfrm>
              <a:off x="5753100" y="3581400"/>
              <a:ext cx="1143000" cy="990600"/>
            </a:xfrm>
            <a:prstGeom prst="rect">
              <a:avLst/>
            </a:prstGeom>
          </p:spPr>
        </p:pic>
      </p:grpSp>
      <p:sp>
        <p:nvSpPr>
          <p:cNvPr id="5" name="Rectangle 4"/>
          <p:cNvSpPr/>
          <p:nvPr/>
        </p:nvSpPr>
        <p:spPr>
          <a:xfrm>
            <a:off x="3657600" y="3729335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describes the files and indexes </a:t>
            </a:r>
            <a:r>
              <a:rPr lang="en-US" dirty="0" smtClean="0">
                <a:latin typeface="Helvetica"/>
                <a:cs typeface="Helvetica"/>
              </a:rPr>
              <a:t>used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57600" y="3048000"/>
            <a:ext cx="5486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d</a:t>
            </a:r>
            <a:r>
              <a:rPr lang="en-US" dirty="0" smtClean="0">
                <a:latin typeface="Helvetica"/>
                <a:cs typeface="Helvetica"/>
              </a:rPr>
              <a:t>efines the logical structure (schema)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962400" y="1683603"/>
            <a:ext cx="5105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d</a:t>
            </a:r>
            <a:r>
              <a:rPr lang="en-US" dirty="0" smtClean="0">
                <a:latin typeface="Helvetica"/>
                <a:cs typeface="Helvetica"/>
              </a:rPr>
              <a:t>escribe how users see the data, </a:t>
            </a:r>
            <a:r>
              <a:rPr lang="en-US" dirty="0" smtClean="0">
                <a:solidFill>
                  <a:schemeClr val="accent5"/>
                </a:solidFill>
                <a:latin typeface="Helvetica"/>
                <a:cs typeface="Helvetica"/>
              </a:rPr>
              <a:t>views</a:t>
            </a:r>
            <a:endParaRPr lang="en-US" dirty="0" smtClean="0">
              <a:latin typeface="Helvetica"/>
              <a:cs typeface="Helvetica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505200" y="1905000"/>
            <a:ext cx="304800" cy="381000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 w="28575" cmpd="sng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>
              <a:solidFill>
                <a:schemeClr val="tx1"/>
              </a:solidFill>
              <a:latin typeface="Trebuchet MS"/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3276600" y="3124200"/>
            <a:ext cx="304800" cy="381000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 w="28575" cmpd="sng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>
              <a:solidFill>
                <a:schemeClr val="tx1"/>
              </a:solidFill>
              <a:latin typeface="Trebuchet MS"/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3302000" y="3810000"/>
            <a:ext cx="304800" cy="381000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 w="28575" cmpd="sng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>
              <a:solidFill>
                <a:schemeClr val="tx1"/>
              </a:solidFill>
              <a:latin typeface="Trebuchet MS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80" grpId="0" animBg="1" autoUpdateAnimBg="0"/>
      <p:bldP spid="5" grpId="0"/>
      <p:bldP spid="27" grpId="0"/>
      <p:bldP spid="28" grpId="0"/>
      <p:bldP spid="7" grpId="0" animBg="1"/>
      <p:bldP spid="31" grpId="0" animBg="1"/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67D4BBE-693C-9B4E-9505-43650BF6CA6C}" type="datetime1">
              <a:rPr lang="en-US"/>
              <a:pPr/>
              <a:t>9/7/16</a:t>
            </a:fld>
            <a:endParaRPr lang="en-US"/>
          </a:p>
        </p:txBody>
      </p:sp>
      <p:sp>
        <p:nvSpPr>
          <p:cNvPr id="614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0D383C-0C40-8F46-9159-27F06007322A}" type="slidenum">
              <a:rPr lang="en-US"/>
              <a:pPr/>
              <a:t>21</a:t>
            </a:fld>
            <a:endParaRPr lang="en-US"/>
          </a:p>
        </p:txBody>
      </p:sp>
      <p:sp>
        <p:nvSpPr>
          <p:cNvPr id="61443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44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45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>
                <a:ea typeface="ＭＳ Ｐゴシック" pitchFamily="8" charset="-128"/>
                <a:cs typeface="ＭＳ Ｐゴシック" pitchFamily="8" charset="-128"/>
              </a:rPr>
              <a:t>Example: University Database</a:t>
            </a:r>
          </a:p>
        </p:txBody>
      </p:sp>
      <p:sp>
        <p:nvSpPr>
          <p:cNvPr id="1587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001000" cy="47244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sz="2800">
                <a:ea typeface="ＭＳ Ｐゴシック" pitchFamily="8" charset="-128"/>
                <a:cs typeface="ＭＳ Ｐゴシック" pitchFamily="8" charset="-128"/>
              </a:rPr>
              <a:t>Conceptual schema:                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/>
              <a:t> Students(sid: string, name: string, login: string,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200"/>
              <a:t>			  age: integer)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/>
              <a:t> Courses(cid: string, cname: string, credits: integer)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/>
              <a:t> Enrolled(sid: string, cid: string, grade: string)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ea typeface="ＭＳ Ｐゴシック" pitchFamily="8" charset="-128"/>
                <a:cs typeface="ＭＳ Ｐゴシック" pitchFamily="8" charset="-128"/>
              </a:rPr>
              <a:t>Physical schema: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/>
              <a:t>Relations stored as unordered files.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/>
              <a:t>Index on first column of Students.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ea typeface="ＭＳ Ｐゴシック" pitchFamily="8" charset="-128"/>
                <a:cs typeface="ＭＳ Ｐゴシック" pitchFamily="8" charset="-128"/>
              </a:rPr>
              <a:t>External Schema: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/>
              <a:t>View: Course_info(cid: </a:t>
            </a:r>
            <a:r>
              <a:rPr lang="en-US" sz="2200">
                <a:solidFill>
                  <a:schemeClr val="accent2"/>
                </a:solidFill>
              </a:rPr>
              <a:t>string</a:t>
            </a:r>
            <a:r>
              <a:rPr lang="en-US" sz="2200"/>
              <a:t>, enrollment: </a:t>
            </a:r>
            <a:r>
              <a:rPr lang="en-US" sz="2200">
                <a:solidFill>
                  <a:schemeClr val="accent2"/>
                </a:solidFill>
              </a:rPr>
              <a:t>integer</a:t>
            </a:r>
            <a:r>
              <a:rPr lang="en-US" sz="220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/>
              <a:t>View: Class_rank(sid: </a:t>
            </a:r>
            <a:r>
              <a:rPr lang="en-US" sz="2200">
                <a:solidFill>
                  <a:schemeClr val="accent2"/>
                </a:solidFill>
              </a:rPr>
              <a:t>string</a:t>
            </a:r>
            <a:r>
              <a:rPr lang="en-US" sz="2200"/>
              <a:t>, gpa: </a:t>
            </a:r>
            <a:r>
              <a:rPr lang="en-US" sz="2200">
                <a:solidFill>
                  <a:schemeClr val="accent2"/>
                </a:solidFill>
              </a:rPr>
              <a:t>real</a:t>
            </a:r>
            <a:r>
              <a:rPr lang="en-US" sz="2200"/>
              <a:t>, rank: </a:t>
            </a:r>
            <a:r>
              <a:rPr lang="en-US" sz="2200">
                <a:solidFill>
                  <a:schemeClr val="accent2"/>
                </a:solidFill>
              </a:rPr>
              <a:t>integer</a:t>
            </a:r>
            <a:r>
              <a:rPr lang="en-US" sz="22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20351025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5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>
                <a:ea typeface="ＭＳ Ｐゴシック" pitchFamily="8" charset="-128"/>
                <a:cs typeface="ＭＳ Ｐゴシック" pitchFamily="8" charset="-128"/>
              </a:rPr>
              <a:t>Data Independence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800" dirty="0">
                <a:ea typeface="ＭＳ Ｐゴシック" pitchFamily="8" charset="-128"/>
                <a:cs typeface="ＭＳ Ｐゴシック" pitchFamily="8" charset="-128"/>
              </a:rPr>
              <a:t>Applications insulated from data format and storage </a:t>
            </a:r>
            <a:r>
              <a:rPr lang="en-US" sz="2800" dirty="0" smtClean="0">
                <a:ea typeface="ＭＳ Ｐゴシック" pitchFamily="8" charset="-128"/>
                <a:cs typeface="ＭＳ Ｐゴシック" pitchFamily="8" charset="-128"/>
              </a:rPr>
              <a:t>details</a:t>
            </a:r>
            <a:endParaRPr lang="en-US" sz="2800" dirty="0">
              <a:ea typeface="ＭＳ Ｐゴシック" pitchFamily="8" charset="-128"/>
              <a:cs typeface="ＭＳ Ｐゴシック" pitchFamily="8" charset="-128"/>
            </a:endParaRPr>
          </a:p>
          <a:p>
            <a:pPr eaLnBrk="1" hangingPunct="1"/>
            <a:r>
              <a:rPr lang="en-US" sz="2800" dirty="0">
                <a:solidFill>
                  <a:schemeClr val="accent5"/>
                </a:solidFill>
                <a:ea typeface="ＭＳ Ｐゴシック" pitchFamily="8" charset="-128"/>
                <a:cs typeface="ＭＳ Ｐゴシック" pitchFamily="8" charset="-128"/>
              </a:rPr>
              <a:t>Logical data independence:  </a:t>
            </a:r>
            <a:r>
              <a:rPr lang="en-US" sz="2800" dirty="0">
                <a:ea typeface="ＭＳ Ｐゴシック" pitchFamily="8" charset="-128"/>
                <a:cs typeface="ＭＳ Ｐゴシック" pitchFamily="8" charset="-128"/>
              </a:rPr>
              <a:t>Protection from changes in </a:t>
            </a:r>
            <a:r>
              <a:rPr lang="en-US" sz="2800" i="1" dirty="0">
                <a:ea typeface="ＭＳ Ｐゴシック" pitchFamily="8" charset="-128"/>
                <a:cs typeface="ＭＳ Ｐゴシック" pitchFamily="8" charset="-128"/>
              </a:rPr>
              <a:t>logical </a:t>
            </a:r>
            <a:r>
              <a:rPr lang="en-US" sz="2800" dirty="0">
                <a:ea typeface="ＭＳ Ｐゴシック" pitchFamily="8" charset="-128"/>
                <a:cs typeface="ＭＳ Ｐゴシック" pitchFamily="8" charset="-128"/>
              </a:rPr>
              <a:t>structure of </a:t>
            </a:r>
            <a:r>
              <a:rPr lang="en-US" sz="2800" dirty="0" smtClean="0">
                <a:ea typeface="ＭＳ Ｐゴシック" pitchFamily="8" charset="-128"/>
                <a:cs typeface="ＭＳ Ｐゴシック" pitchFamily="8" charset="-128"/>
              </a:rPr>
              <a:t>data</a:t>
            </a:r>
            <a:endParaRPr lang="en-US" sz="2800" dirty="0">
              <a:ea typeface="ＭＳ Ｐゴシック" pitchFamily="8" charset="-128"/>
              <a:cs typeface="ＭＳ Ｐゴシック" pitchFamily="8" charset="-128"/>
            </a:endParaRPr>
          </a:p>
          <a:p>
            <a:pPr lvl="1" eaLnBrk="1" hangingPunct="1"/>
            <a:r>
              <a:rPr lang="en-US" sz="2400" dirty="0"/>
              <a:t>External / Conceptual schemas</a:t>
            </a:r>
          </a:p>
          <a:p>
            <a:pPr eaLnBrk="1" hangingPunct="1"/>
            <a:r>
              <a:rPr lang="en-US" sz="2800" dirty="0">
                <a:solidFill>
                  <a:srgbClr val="4BACC6"/>
                </a:solidFill>
                <a:ea typeface="ＭＳ Ｐゴシック" pitchFamily="8" charset="-128"/>
                <a:cs typeface="ＭＳ Ｐゴシック" pitchFamily="8" charset="-128"/>
              </a:rPr>
              <a:t>Physical data </a:t>
            </a:r>
            <a:r>
              <a:rPr lang="en-US" sz="2800" dirty="0" smtClean="0">
                <a:solidFill>
                  <a:srgbClr val="4BACC6"/>
                </a:solidFill>
                <a:ea typeface="ＭＳ Ｐゴシック" pitchFamily="8" charset="-128"/>
                <a:cs typeface="ＭＳ Ｐゴシック" pitchFamily="8" charset="-128"/>
              </a:rPr>
              <a:t>independence: </a:t>
            </a:r>
            <a:r>
              <a:rPr lang="en-US" sz="2800" dirty="0" smtClean="0">
                <a:ea typeface="ＭＳ Ｐゴシック" pitchFamily="8" charset="-128"/>
                <a:cs typeface="ＭＳ Ｐゴシック" pitchFamily="8" charset="-128"/>
              </a:rPr>
              <a:t>Protection </a:t>
            </a:r>
            <a:r>
              <a:rPr lang="en-US" sz="2800" dirty="0">
                <a:ea typeface="ＭＳ Ｐゴシック" pitchFamily="8" charset="-128"/>
                <a:cs typeface="ＭＳ Ｐゴシック" pitchFamily="8" charset="-128"/>
              </a:rPr>
              <a:t>from changes in </a:t>
            </a:r>
            <a:r>
              <a:rPr lang="en-US" sz="2800" i="1" dirty="0">
                <a:ea typeface="ＭＳ Ｐゴシック" pitchFamily="8" charset="-128"/>
                <a:cs typeface="ＭＳ Ｐゴシック" pitchFamily="8" charset="-128"/>
              </a:rPr>
              <a:t>physical</a:t>
            </a:r>
            <a:r>
              <a:rPr lang="en-US" sz="2800" dirty="0">
                <a:ea typeface="ＭＳ Ｐゴシック" pitchFamily="8" charset="-128"/>
                <a:cs typeface="ＭＳ Ｐゴシック" pitchFamily="8" charset="-128"/>
              </a:rPr>
              <a:t> structure of </a:t>
            </a:r>
            <a:r>
              <a:rPr lang="en-US" sz="2800" dirty="0" smtClean="0">
                <a:ea typeface="ＭＳ Ｐゴシック" pitchFamily="8" charset="-128"/>
                <a:cs typeface="ＭＳ Ｐゴシック" pitchFamily="8" charset="-128"/>
              </a:rPr>
              <a:t>data</a:t>
            </a:r>
            <a:endParaRPr lang="en-US" sz="2800" dirty="0">
              <a:ea typeface="ＭＳ Ｐゴシック" pitchFamily="8" charset="-128"/>
              <a:cs typeface="ＭＳ Ｐゴシック" pitchFamily="8" charset="-128"/>
            </a:endParaRPr>
          </a:p>
          <a:p>
            <a:pPr lvl="1" eaLnBrk="1" hangingPunct="1"/>
            <a:r>
              <a:rPr lang="en-US" sz="2400" dirty="0"/>
              <a:t>Conceptual / Physical schemas</a:t>
            </a:r>
          </a:p>
        </p:txBody>
      </p:sp>
      <p:sp>
        <p:nvSpPr>
          <p:cNvPr id="63489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1/7/16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EECS 484</a:t>
            </a:r>
            <a:endParaRPr lang="en-US" dirty="0"/>
          </a:p>
        </p:txBody>
      </p:sp>
      <p:sp>
        <p:nvSpPr>
          <p:cNvPr id="634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B96CCC-A07A-4444-91A1-387C73463BC9}" type="slidenum">
              <a:rPr lang="en-US"/>
              <a:pPr/>
              <a:t>22</a:t>
            </a:fld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209800" y="5181600"/>
            <a:ext cx="4724400" cy="1197764"/>
          </a:xfrm>
          <a:prstGeom prst="rect">
            <a:avLst/>
          </a:prstGeom>
          <a:solidFill>
            <a:schemeClr val="accent5">
              <a:lumMod val="75000"/>
              <a:alpha val="69000"/>
            </a:schemeClr>
          </a:solidFill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>
              <a:buSzPct val="100000"/>
            </a:pPr>
            <a:r>
              <a:rPr lang="en-US" dirty="0" smtClean="0">
                <a:solidFill>
                  <a:schemeClr val="bg1"/>
                </a:solidFill>
                <a:latin typeface="Helvetica Light"/>
                <a:cs typeface="Helvetica Light"/>
              </a:rPr>
              <a:t>Other key benefits:</a:t>
            </a:r>
          </a:p>
          <a:p>
            <a:pPr marL="342900" indent="-342900" eaLnBrk="0" hangingPunct="0">
              <a:buSzPct val="100000"/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Helvetica Light"/>
                <a:cs typeface="Helvetica Light"/>
              </a:rPr>
              <a:t>Declarative query processing</a:t>
            </a:r>
          </a:p>
          <a:p>
            <a:pPr marL="342900" indent="-342900" eaLnBrk="0" hangingPunct="0">
              <a:buSzPct val="100000"/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Helvetica Light"/>
                <a:cs typeface="Helvetica Light"/>
              </a:rPr>
              <a:t>Transactions</a:t>
            </a:r>
            <a:endParaRPr lang="en-US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pic>
        <p:nvPicPr>
          <p:cNvPr id="10" name="Picture 9" descr="Screen Shot 2016-01-06 at 8.56.43 PM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629" y="25400"/>
            <a:ext cx="1630371" cy="1879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620000" y="635000"/>
            <a:ext cx="1435100" cy="685800"/>
          </a:xfrm>
          <a:prstGeom prst="rect">
            <a:avLst/>
          </a:prstGeom>
          <a:noFill/>
          <a:ln w="57150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rebuchet MS"/>
              </a:rPr>
              <a:t>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467600" y="0"/>
            <a:ext cx="1676400" cy="990600"/>
          </a:xfrm>
          <a:prstGeom prst="rect">
            <a:avLst/>
          </a:prstGeom>
          <a:noFill/>
          <a:ln w="57150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rebuchet MS"/>
              </a:rPr>
              <a:t>   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build="p" autoUpdateAnimBg="0"/>
      <p:bldP spid="9" grpId="0" animBg="1" autoUpdateAnimBg="0"/>
      <p:bldP spid="3" grpId="0" animBg="1"/>
      <p:bldP spid="12" grpId="0" animBg="1"/>
      <p:bldP spid="12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of these are more suitable for storing in a DBMS rather than files in an OS?</a:t>
            </a:r>
          </a:p>
          <a:p>
            <a:pPr marL="971550" lvl="1" indent="-514350">
              <a:buAutoNum type="alphaLcParenBoth"/>
            </a:pPr>
            <a:r>
              <a:rPr lang="en-US" dirty="0" smtClean="0"/>
              <a:t>Grades for students at the university</a:t>
            </a:r>
          </a:p>
          <a:p>
            <a:pPr marL="971550" lvl="1" indent="-514350">
              <a:buAutoNum type="alphaLcParenBoth"/>
            </a:pPr>
            <a:r>
              <a:rPr lang="en-US" dirty="0" smtClean="0"/>
              <a:t>Source code for a program</a:t>
            </a:r>
          </a:p>
          <a:p>
            <a:pPr marL="971550" lvl="1" indent="-514350">
              <a:buAutoNum type="alphaLcParenBoth"/>
            </a:pPr>
            <a:r>
              <a:rPr lang="en-US" dirty="0" smtClean="0"/>
              <a:t>Contents of a textbook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1/7/16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EECS 484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9D0A6-0499-E142-9D88-6340382F72D0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0800" y="4876800"/>
            <a:ext cx="9055100" cy="1234660"/>
            <a:chOff x="50800" y="4700313"/>
            <a:chExt cx="9055100" cy="1217887"/>
          </a:xfrm>
        </p:grpSpPr>
        <p:sp>
          <p:nvSpPr>
            <p:cNvPr id="8" name="Rectangle 7"/>
            <p:cNvSpPr/>
            <p:nvPr/>
          </p:nvSpPr>
          <p:spPr>
            <a:xfrm>
              <a:off x="50800" y="4700313"/>
              <a:ext cx="9055100" cy="1217887"/>
            </a:xfrm>
            <a:prstGeom prst="rect">
              <a:avLst/>
            </a:prstGeom>
            <a:solidFill>
              <a:schemeClr val="tx1"/>
            </a:solidFill>
            <a:ln w="57150" cmpd="sng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403350" y="4762438"/>
              <a:ext cx="6337300" cy="1060512"/>
              <a:chOff x="1397000" y="2793999"/>
              <a:chExt cx="6337300" cy="1060512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1557867" y="2793999"/>
                <a:ext cx="6028267" cy="820276"/>
                <a:chOff x="1384299" y="2997199"/>
                <a:chExt cx="6028267" cy="820276"/>
              </a:xfrm>
            </p:grpSpPr>
            <p:pic>
              <p:nvPicPr>
                <p:cNvPr id="13" name="Picture 12"/>
                <p:cNvPicPr>
                  <a:picLocks noChangeAspect="1"/>
                </p:cNvPicPr>
                <p:nvPr/>
              </p:nvPicPr>
              <p:blipFill rotWithShape="1"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 l="-1" t="64757" r="45122"/>
                <a:stretch/>
              </p:blipFill>
              <p:spPr>
                <a:xfrm>
                  <a:off x="6269566" y="2997199"/>
                  <a:ext cx="1143000" cy="794876"/>
                </a:xfrm>
                <a:prstGeom prst="rect">
                  <a:avLst/>
                </a:prstGeom>
              </p:spPr>
            </p:pic>
            <p:pic>
              <p:nvPicPr>
                <p:cNvPr id="14" name="Picture 13"/>
                <p:cNvPicPr>
                  <a:picLocks noChangeAspect="1"/>
                </p:cNvPicPr>
                <p:nvPr/>
              </p:nvPicPr>
              <p:blipFill rotWithShape="1"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 r="60366" b="64756"/>
                <a:stretch/>
              </p:blipFill>
              <p:spPr>
                <a:xfrm>
                  <a:off x="1384299" y="3022599"/>
                  <a:ext cx="825501" cy="794876"/>
                </a:xfrm>
                <a:prstGeom prst="rect">
                  <a:avLst/>
                </a:prstGeom>
              </p:spPr>
            </p:pic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 rotWithShape="1"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 t="33223" r="53049" b="36038"/>
                <a:stretch/>
              </p:blipFill>
              <p:spPr>
                <a:xfrm>
                  <a:off x="3708400" y="3124200"/>
                  <a:ext cx="977900" cy="693275"/>
                </a:xfrm>
                <a:prstGeom prst="rect">
                  <a:avLst/>
                </a:prstGeom>
              </p:spPr>
            </p:pic>
            <p:sp>
              <p:nvSpPr>
                <p:cNvPr id="16" name="Right Arrow 15"/>
                <p:cNvSpPr/>
                <p:nvPr/>
              </p:nvSpPr>
              <p:spPr>
                <a:xfrm>
                  <a:off x="2501899" y="3124200"/>
                  <a:ext cx="774700" cy="533401"/>
                </a:xfrm>
                <a:prstGeom prst="rightArrow">
                  <a:avLst/>
                </a:prstGeom>
                <a:solidFill>
                  <a:schemeClr val="bg1">
                    <a:lumMod val="65000"/>
                  </a:schemeClr>
                </a:solidFill>
                <a:ln w="57150" cmpd="sng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 smtClean="0">
                    <a:solidFill>
                      <a:schemeClr val="tx1"/>
                    </a:solidFill>
                    <a:latin typeface="Trebuchet MS"/>
                  </a:endParaRPr>
                </a:p>
              </p:txBody>
            </p:sp>
            <p:sp>
              <p:nvSpPr>
                <p:cNvPr id="17" name="Right Arrow 16"/>
                <p:cNvSpPr/>
                <p:nvPr/>
              </p:nvSpPr>
              <p:spPr>
                <a:xfrm>
                  <a:off x="4978399" y="3124200"/>
                  <a:ext cx="774700" cy="533401"/>
                </a:xfrm>
                <a:prstGeom prst="rightArrow">
                  <a:avLst/>
                </a:prstGeom>
                <a:solidFill>
                  <a:schemeClr val="bg1">
                    <a:lumMod val="65000"/>
                  </a:schemeClr>
                </a:solidFill>
                <a:ln w="57150" cmpd="sng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 smtClean="0">
                    <a:solidFill>
                      <a:schemeClr val="tx1"/>
                    </a:solidFill>
                    <a:latin typeface="Trebuchet MS"/>
                  </a:endParaRPr>
                </a:p>
              </p:txBody>
            </p:sp>
          </p:grpSp>
          <p:sp>
            <p:nvSpPr>
              <p:cNvPr id="12" name="TextBox 11"/>
              <p:cNvSpPr txBox="1"/>
              <p:nvPr/>
            </p:nvSpPr>
            <p:spPr>
              <a:xfrm>
                <a:off x="1397000" y="3454401"/>
                <a:ext cx="63373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bg1">
                        <a:lumMod val="75000"/>
                      </a:schemeClr>
                    </a:solidFill>
                    <a:latin typeface="Helvetica Light"/>
                    <a:cs typeface="Helvetica Light"/>
                  </a:rPr>
                  <a:t>Think                            Pair                               Share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Let's say UM provides you access to a relational table that gives just your grades in various courses. Does that relation represent:</a:t>
            </a:r>
          </a:p>
          <a:p>
            <a:pPr marL="971550" lvl="1" indent="-514350">
              <a:buFontTx/>
              <a:buAutoNum type="alphaLcParenR"/>
            </a:pPr>
            <a:r>
              <a:rPr lang="en-US" dirty="0" smtClean="0"/>
              <a:t>An external schema?</a:t>
            </a:r>
          </a:p>
          <a:p>
            <a:pPr marL="971550" lvl="1" indent="-514350">
              <a:buAutoNum type="alphaLcParenR"/>
            </a:pPr>
            <a:r>
              <a:rPr lang="en-US" dirty="0" smtClean="0"/>
              <a:t>A conceptual schema?</a:t>
            </a:r>
          </a:p>
          <a:p>
            <a:pPr marL="971550" lvl="1" indent="-514350">
              <a:buAutoNum type="alphaLcParenR"/>
            </a:pPr>
            <a:r>
              <a:rPr lang="en-US" dirty="0" smtClean="0"/>
              <a:t>A physical schema?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1/7/16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EECS 484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9D0A6-0499-E142-9D88-6340382F72D0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0800" y="4876800"/>
            <a:ext cx="9055100" cy="1234660"/>
            <a:chOff x="50800" y="4700313"/>
            <a:chExt cx="9055100" cy="1217887"/>
          </a:xfrm>
        </p:grpSpPr>
        <p:sp>
          <p:nvSpPr>
            <p:cNvPr id="8" name="Rectangle 7"/>
            <p:cNvSpPr/>
            <p:nvPr/>
          </p:nvSpPr>
          <p:spPr>
            <a:xfrm>
              <a:off x="50800" y="4700313"/>
              <a:ext cx="9055100" cy="1217887"/>
            </a:xfrm>
            <a:prstGeom prst="rect">
              <a:avLst/>
            </a:prstGeom>
            <a:solidFill>
              <a:schemeClr val="tx1"/>
            </a:solidFill>
            <a:ln w="57150" cmpd="sng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403350" y="4762438"/>
              <a:ext cx="6337300" cy="1060512"/>
              <a:chOff x="1397000" y="2793999"/>
              <a:chExt cx="6337300" cy="1060512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557867" y="2793999"/>
                <a:ext cx="6028267" cy="820276"/>
                <a:chOff x="1384299" y="2997199"/>
                <a:chExt cx="6028267" cy="820276"/>
              </a:xfrm>
            </p:grpSpPr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 rotWithShape="1"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 l="-1" t="64757" r="45122"/>
                <a:stretch/>
              </p:blipFill>
              <p:spPr>
                <a:xfrm>
                  <a:off x="6269566" y="2997199"/>
                  <a:ext cx="1143000" cy="794876"/>
                </a:xfrm>
                <a:prstGeom prst="rect">
                  <a:avLst/>
                </a:prstGeom>
              </p:spPr>
            </p:pic>
            <p:pic>
              <p:nvPicPr>
                <p:cNvPr id="13" name="Picture 12"/>
                <p:cNvPicPr>
                  <a:picLocks noChangeAspect="1"/>
                </p:cNvPicPr>
                <p:nvPr/>
              </p:nvPicPr>
              <p:blipFill rotWithShape="1"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 r="60366" b="64756"/>
                <a:stretch/>
              </p:blipFill>
              <p:spPr>
                <a:xfrm>
                  <a:off x="1384299" y="3022599"/>
                  <a:ext cx="825501" cy="794876"/>
                </a:xfrm>
                <a:prstGeom prst="rect">
                  <a:avLst/>
                </a:prstGeom>
              </p:spPr>
            </p:pic>
            <p:pic>
              <p:nvPicPr>
                <p:cNvPr id="14" name="Picture 13"/>
                <p:cNvPicPr>
                  <a:picLocks noChangeAspect="1"/>
                </p:cNvPicPr>
                <p:nvPr/>
              </p:nvPicPr>
              <p:blipFill rotWithShape="1"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 t="33223" r="53049" b="36038"/>
                <a:stretch/>
              </p:blipFill>
              <p:spPr>
                <a:xfrm>
                  <a:off x="3708400" y="3124200"/>
                  <a:ext cx="977900" cy="693275"/>
                </a:xfrm>
                <a:prstGeom prst="rect">
                  <a:avLst/>
                </a:prstGeom>
              </p:spPr>
            </p:pic>
            <p:sp>
              <p:nvSpPr>
                <p:cNvPr id="15" name="Right Arrow 14"/>
                <p:cNvSpPr/>
                <p:nvPr/>
              </p:nvSpPr>
              <p:spPr>
                <a:xfrm>
                  <a:off x="2501899" y="3124200"/>
                  <a:ext cx="774700" cy="533401"/>
                </a:xfrm>
                <a:prstGeom prst="rightArrow">
                  <a:avLst/>
                </a:prstGeom>
                <a:solidFill>
                  <a:schemeClr val="bg1">
                    <a:lumMod val="65000"/>
                  </a:schemeClr>
                </a:solidFill>
                <a:ln w="57150" cmpd="sng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 smtClean="0">
                    <a:solidFill>
                      <a:schemeClr val="tx1"/>
                    </a:solidFill>
                    <a:latin typeface="Trebuchet MS"/>
                  </a:endParaRPr>
                </a:p>
              </p:txBody>
            </p:sp>
            <p:sp>
              <p:nvSpPr>
                <p:cNvPr id="16" name="Right Arrow 15"/>
                <p:cNvSpPr/>
                <p:nvPr/>
              </p:nvSpPr>
              <p:spPr>
                <a:xfrm>
                  <a:off x="4978399" y="3124200"/>
                  <a:ext cx="774700" cy="533401"/>
                </a:xfrm>
                <a:prstGeom prst="rightArrow">
                  <a:avLst/>
                </a:prstGeom>
                <a:solidFill>
                  <a:schemeClr val="bg1">
                    <a:lumMod val="65000"/>
                  </a:schemeClr>
                </a:solidFill>
                <a:ln w="57150" cmpd="sng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 smtClean="0">
                    <a:solidFill>
                      <a:schemeClr val="tx1"/>
                    </a:solidFill>
                    <a:latin typeface="Trebuchet MS"/>
                  </a:endParaRPr>
                </a:p>
              </p:txBody>
            </p:sp>
          </p:grpSp>
          <p:sp>
            <p:nvSpPr>
              <p:cNvPr id="11" name="TextBox 10"/>
              <p:cNvSpPr txBox="1"/>
              <p:nvPr/>
            </p:nvSpPr>
            <p:spPr>
              <a:xfrm>
                <a:off x="1397000" y="3454401"/>
                <a:ext cx="63373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bg1">
                        <a:lumMod val="75000"/>
                      </a:schemeClr>
                    </a:solidFill>
                    <a:latin typeface="Helvetica Light"/>
                    <a:cs typeface="Helvetica Light"/>
                  </a:rPr>
                  <a:t>Think                            Pair                               Share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relational table with student grade information is very large and stored on multiple servers for performance. Does the storage scheme represent:</a:t>
            </a:r>
          </a:p>
          <a:p>
            <a:pPr marL="971550" lvl="1" indent="-514350">
              <a:buFontTx/>
              <a:buAutoNum type="alphaLcParenR"/>
            </a:pPr>
            <a:r>
              <a:rPr lang="en-US" dirty="0" smtClean="0"/>
              <a:t>An external schema?</a:t>
            </a:r>
          </a:p>
          <a:p>
            <a:pPr marL="971550" lvl="1" indent="-514350">
              <a:buAutoNum type="alphaLcParenR"/>
            </a:pPr>
            <a:r>
              <a:rPr lang="en-US" dirty="0" smtClean="0"/>
              <a:t>A conceptual schema?</a:t>
            </a:r>
          </a:p>
          <a:p>
            <a:pPr marL="971550" lvl="1" indent="-514350">
              <a:buAutoNum type="alphaLcParenR"/>
            </a:pPr>
            <a:r>
              <a:rPr lang="en-US" dirty="0" smtClean="0"/>
              <a:t>A physical schema?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1/7/16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EECS 484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9D0A6-0499-E142-9D88-6340382F72D0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0800" y="4876800"/>
            <a:ext cx="9055100" cy="1234660"/>
            <a:chOff x="50800" y="4700313"/>
            <a:chExt cx="9055100" cy="1217887"/>
          </a:xfrm>
        </p:grpSpPr>
        <p:sp>
          <p:nvSpPr>
            <p:cNvPr id="8" name="Rectangle 7"/>
            <p:cNvSpPr/>
            <p:nvPr/>
          </p:nvSpPr>
          <p:spPr>
            <a:xfrm>
              <a:off x="50800" y="4700313"/>
              <a:ext cx="9055100" cy="1217887"/>
            </a:xfrm>
            <a:prstGeom prst="rect">
              <a:avLst/>
            </a:prstGeom>
            <a:solidFill>
              <a:schemeClr val="tx1"/>
            </a:solidFill>
            <a:ln w="57150" cmpd="sng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403350" y="4762438"/>
              <a:ext cx="6337300" cy="1060512"/>
              <a:chOff x="1397000" y="2793999"/>
              <a:chExt cx="6337300" cy="1060512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557867" y="2793999"/>
                <a:ext cx="6028267" cy="820276"/>
                <a:chOff x="1384299" y="2997199"/>
                <a:chExt cx="6028267" cy="820276"/>
              </a:xfrm>
            </p:grpSpPr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 rotWithShape="1"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 l="-1" t="64757" r="45122"/>
                <a:stretch/>
              </p:blipFill>
              <p:spPr>
                <a:xfrm>
                  <a:off x="6269566" y="2997199"/>
                  <a:ext cx="1143000" cy="794876"/>
                </a:xfrm>
                <a:prstGeom prst="rect">
                  <a:avLst/>
                </a:prstGeom>
              </p:spPr>
            </p:pic>
            <p:pic>
              <p:nvPicPr>
                <p:cNvPr id="13" name="Picture 12"/>
                <p:cNvPicPr>
                  <a:picLocks noChangeAspect="1"/>
                </p:cNvPicPr>
                <p:nvPr/>
              </p:nvPicPr>
              <p:blipFill rotWithShape="1"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 r="60366" b="64756"/>
                <a:stretch/>
              </p:blipFill>
              <p:spPr>
                <a:xfrm>
                  <a:off x="1384299" y="3022599"/>
                  <a:ext cx="825501" cy="794876"/>
                </a:xfrm>
                <a:prstGeom prst="rect">
                  <a:avLst/>
                </a:prstGeom>
              </p:spPr>
            </p:pic>
            <p:pic>
              <p:nvPicPr>
                <p:cNvPr id="14" name="Picture 13"/>
                <p:cNvPicPr>
                  <a:picLocks noChangeAspect="1"/>
                </p:cNvPicPr>
                <p:nvPr/>
              </p:nvPicPr>
              <p:blipFill rotWithShape="1"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 t="33223" r="53049" b="36038"/>
                <a:stretch/>
              </p:blipFill>
              <p:spPr>
                <a:xfrm>
                  <a:off x="3708400" y="3124200"/>
                  <a:ext cx="977900" cy="693275"/>
                </a:xfrm>
                <a:prstGeom prst="rect">
                  <a:avLst/>
                </a:prstGeom>
              </p:spPr>
            </p:pic>
            <p:sp>
              <p:nvSpPr>
                <p:cNvPr id="15" name="Right Arrow 14"/>
                <p:cNvSpPr/>
                <p:nvPr/>
              </p:nvSpPr>
              <p:spPr>
                <a:xfrm>
                  <a:off x="2501899" y="3124200"/>
                  <a:ext cx="774700" cy="533401"/>
                </a:xfrm>
                <a:prstGeom prst="rightArrow">
                  <a:avLst/>
                </a:prstGeom>
                <a:solidFill>
                  <a:schemeClr val="bg1">
                    <a:lumMod val="65000"/>
                  </a:schemeClr>
                </a:solidFill>
                <a:ln w="57150" cmpd="sng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 smtClean="0">
                    <a:solidFill>
                      <a:schemeClr val="tx1"/>
                    </a:solidFill>
                    <a:latin typeface="Trebuchet MS"/>
                  </a:endParaRPr>
                </a:p>
              </p:txBody>
            </p:sp>
            <p:sp>
              <p:nvSpPr>
                <p:cNvPr id="16" name="Right Arrow 15"/>
                <p:cNvSpPr/>
                <p:nvPr/>
              </p:nvSpPr>
              <p:spPr>
                <a:xfrm>
                  <a:off x="4978399" y="3124200"/>
                  <a:ext cx="774700" cy="533401"/>
                </a:xfrm>
                <a:prstGeom prst="rightArrow">
                  <a:avLst/>
                </a:prstGeom>
                <a:solidFill>
                  <a:schemeClr val="bg1">
                    <a:lumMod val="65000"/>
                  </a:schemeClr>
                </a:solidFill>
                <a:ln w="57150" cmpd="sng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 smtClean="0">
                    <a:solidFill>
                      <a:schemeClr val="tx1"/>
                    </a:solidFill>
                    <a:latin typeface="Trebuchet MS"/>
                  </a:endParaRPr>
                </a:p>
              </p:txBody>
            </p:sp>
          </p:grpSp>
          <p:sp>
            <p:nvSpPr>
              <p:cNvPr id="11" name="TextBox 10"/>
              <p:cNvSpPr txBox="1"/>
              <p:nvPr/>
            </p:nvSpPr>
            <p:spPr>
              <a:xfrm>
                <a:off x="1397000" y="3454401"/>
                <a:ext cx="63373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bg1">
                        <a:lumMod val="75000"/>
                      </a:schemeClr>
                    </a:solidFill>
                    <a:latin typeface="Helvetica Light"/>
                    <a:cs typeface="Helvetica Light"/>
                  </a:rPr>
                  <a:t>Think                            Pair                               Share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 (I)</a:t>
            </a:r>
            <a:endParaRPr lang="en-US" dirty="0"/>
          </a:p>
        </p:txBody>
      </p:sp>
      <p:sp>
        <p:nvSpPr>
          <p:cNvPr id="1832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953000"/>
          </a:xfrm>
          <a:noFill/>
        </p:spPr>
        <p:txBody>
          <a:bodyPr lIns="92075" tIns="46038" rIns="92075" bIns="46038">
            <a:normAutofit fontScale="92500" lnSpcReduction="10000"/>
          </a:bodyPr>
          <a:lstStyle/>
          <a:p>
            <a:pPr eaLnBrk="1" hangingPunct="1"/>
            <a:endParaRPr lang="en-US" dirty="0" smtClean="0">
              <a:ea typeface="ＭＳ Ｐゴシック" pitchFamily="8" charset="-128"/>
              <a:cs typeface="ＭＳ Ｐゴシック" pitchFamily="8" charset="-128"/>
            </a:endParaRPr>
          </a:p>
          <a:p>
            <a:pPr eaLnBrk="1" hangingPunct="1"/>
            <a:endParaRPr lang="en-US" dirty="0">
              <a:ea typeface="ＭＳ Ｐゴシック" pitchFamily="8" charset="-128"/>
              <a:cs typeface="ＭＳ Ｐゴシック" pitchFamily="8" charset="-128"/>
            </a:endParaRPr>
          </a:p>
          <a:p>
            <a:pPr eaLnBrk="1" hangingPunct="1"/>
            <a:endParaRPr lang="en-US" dirty="0" smtClean="0">
              <a:ea typeface="ＭＳ Ｐゴシック" pitchFamily="8" charset="-128"/>
              <a:cs typeface="ＭＳ Ｐゴシック" pitchFamily="8" charset="-128"/>
            </a:endParaRPr>
          </a:p>
          <a:p>
            <a:pPr eaLnBrk="1" hangingPunct="1"/>
            <a:endParaRPr lang="en-US" dirty="0">
              <a:ea typeface="ＭＳ Ｐゴシック" pitchFamily="8" charset="-128"/>
              <a:cs typeface="ＭＳ Ｐゴシック" pitchFamily="8" charset="-128"/>
            </a:endParaRPr>
          </a:p>
          <a:p>
            <a:pPr eaLnBrk="1" hangingPunct="1"/>
            <a:endParaRPr lang="en-US" dirty="0" smtClean="0">
              <a:ea typeface="ＭＳ Ｐゴシック" pitchFamily="8" charset="-128"/>
              <a:cs typeface="ＭＳ Ｐゴシック" pitchFamily="8" charset="-128"/>
            </a:endParaRPr>
          </a:p>
          <a:p>
            <a:pPr eaLnBrk="1" hangingPunct="1"/>
            <a:r>
              <a:rPr lang="en-US" dirty="0" smtClean="0">
                <a:ea typeface="ＭＳ Ｐゴシック" pitchFamily="8" charset="-128"/>
                <a:cs typeface="ＭＳ Ｐゴシック" pitchFamily="8" charset="-128"/>
              </a:rPr>
              <a:t>Transaction: any one execution of a user program</a:t>
            </a:r>
          </a:p>
          <a:p>
            <a:pPr marL="0" indent="0" eaLnBrk="1" hangingPunct="1">
              <a:buNone/>
            </a:pPr>
            <a:r>
              <a:rPr lang="en-US" dirty="0">
                <a:ea typeface="ＭＳ Ｐゴシック" pitchFamily="8" charset="-128"/>
                <a:cs typeface="ＭＳ Ｐゴシック" pitchFamily="8" charset="-128"/>
              </a:rPr>
              <a:t> </a:t>
            </a:r>
            <a:r>
              <a:rPr lang="en-US" dirty="0" smtClean="0">
                <a:ea typeface="ＭＳ Ｐゴシック" pitchFamily="8" charset="-128"/>
                <a:cs typeface="ＭＳ Ｐゴシック" pitchFamily="8" charset="-128"/>
              </a:rPr>
              <a:t>                        in a DBMS</a:t>
            </a:r>
          </a:p>
          <a:p>
            <a:pPr eaLnBrk="1" hangingPunct="1"/>
            <a:r>
              <a:rPr lang="en-US" dirty="0" smtClean="0">
                <a:ea typeface="ＭＳ Ｐゴシック" pitchFamily="8" charset="-128"/>
                <a:cs typeface="ＭＳ Ｐゴシック" pitchFamily="8" charset="-128"/>
              </a:rPr>
              <a:t>Inconsistency </a:t>
            </a:r>
            <a:r>
              <a:rPr lang="en-US" dirty="0">
                <a:ea typeface="ＭＳ Ｐゴシック" pitchFamily="8" charset="-128"/>
                <a:cs typeface="ＭＳ Ｐゴシック" pitchFamily="8" charset="-128"/>
              </a:rPr>
              <a:t>caused by </a:t>
            </a:r>
            <a:r>
              <a:rPr lang="en-US" dirty="0" smtClean="0">
                <a:ea typeface="ＭＳ Ｐゴシック" pitchFamily="8" charset="-128"/>
                <a:cs typeface="ＭＳ Ｐゴシック" pitchFamily="8" charset="-128"/>
              </a:rPr>
              <a:t>incomplete operations</a:t>
            </a:r>
          </a:p>
          <a:p>
            <a:pPr eaLnBrk="1" hangingPunct="1"/>
            <a:r>
              <a:rPr lang="en-US" dirty="0">
                <a:ea typeface="ＭＳ Ｐゴシック" pitchFamily="8" charset="-128"/>
                <a:cs typeface="ＭＳ Ｐゴシック" pitchFamily="8" charset="-128"/>
              </a:rPr>
              <a:t>DBMS </a:t>
            </a:r>
            <a:r>
              <a:rPr lang="en-US" dirty="0" smtClean="0">
                <a:ea typeface="ＭＳ Ｐゴシック" pitchFamily="8" charset="-128"/>
                <a:cs typeface="ＭＳ Ｐゴシック" pitchFamily="8" charset="-128"/>
              </a:rPr>
              <a:t>ensures atomic operations! </a:t>
            </a:r>
          </a:p>
          <a:p>
            <a:pPr lvl="1"/>
            <a:r>
              <a:rPr lang="en-US" sz="2400" dirty="0" smtClean="0">
                <a:ea typeface="ＭＳ Ｐゴシック" pitchFamily="8" charset="-128"/>
                <a:cs typeface="ＭＳ Ｐゴシック" pitchFamily="8" charset="-128"/>
              </a:rPr>
              <a:t>i.e. all or nothing!</a:t>
            </a:r>
          </a:p>
          <a:p>
            <a:pPr lvl="1" eaLnBrk="1" hangingPunct="1"/>
            <a:r>
              <a:rPr lang="en-US" altLang="ja-JP" sz="2400" dirty="0" smtClean="0">
                <a:ea typeface="ＭＳ Ｐゴシック" pitchFamily="8" charset="-128"/>
                <a:cs typeface="ＭＳ Ｐゴシック" pitchFamily="8" charset="-128"/>
              </a:rPr>
              <a:t>Automatic recovery from crashes!</a:t>
            </a:r>
            <a:endParaRPr lang="en-US" altLang="ja-JP" sz="2400" dirty="0">
              <a:ea typeface="ＭＳ Ｐゴシック" pitchFamily="8" charset="-128"/>
              <a:cs typeface="ＭＳ Ｐゴシック" pitchFamily="8" charset="-128"/>
            </a:endParaRPr>
          </a:p>
          <a:p>
            <a:pPr eaLnBrk="1" hangingPunct="1"/>
            <a:endParaRPr lang="en-US" sz="2400" dirty="0">
              <a:solidFill>
                <a:srgbClr val="336600"/>
              </a:solidFill>
            </a:endParaRPr>
          </a:p>
        </p:txBody>
      </p:sp>
      <p:sp>
        <p:nvSpPr>
          <p:cNvPr id="65537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1/7/16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EECS 484</a:t>
            </a:r>
            <a:endParaRPr lang="en-US" dirty="0"/>
          </a:p>
        </p:txBody>
      </p:sp>
      <p:sp>
        <p:nvSpPr>
          <p:cNvPr id="655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D01939-0B21-E943-AE0D-42E1D1E0DA1A}" type="slidenum">
              <a:rPr lang="en-US"/>
              <a:pPr/>
              <a:t>26</a:t>
            </a:fld>
            <a:endParaRPr lang="en-US"/>
          </a:p>
        </p:txBody>
      </p:sp>
      <p:sp>
        <p:nvSpPr>
          <p:cNvPr id="65541" name="AutoShape 4"/>
          <p:cNvSpPr>
            <a:spLocks noChangeArrowheads="1"/>
          </p:cNvSpPr>
          <p:nvPr/>
        </p:nvSpPr>
        <p:spPr bwMode="auto">
          <a:xfrm>
            <a:off x="1689100" y="1295400"/>
            <a:ext cx="1677987" cy="304800"/>
          </a:xfrm>
          <a:prstGeom prst="flowChartProcess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Bank Balance : $100</a:t>
            </a:r>
          </a:p>
        </p:txBody>
      </p:sp>
      <p:grpSp>
        <p:nvGrpSpPr>
          <p:cNvPr id="65572" name="Group 9"/>
          <p:cNvGrpSpPr>
            <a:grpSpLocks/>
          </p:cNvGrpSpPr>
          <p:nvPr/>
        </p:nvGrpSpPr>
        <p:grpSpPr bwMode="auto">
          <a:xfrm>
            <a:off x="1600200" y="1828800"/>
            <a:ext cx="1830388" cy="609600"/>
            <a:chOff x="1391" y="1200"/>
            <a:chExt cx="1153" cy="384"/>
          </a:xfrm>
        </p:grpSpPr>
        <p:sp>
          <p:nvSpPr>
            <p:cNvPr id="65573" name="AutoShape 10"/>
            <p:cNvSpPr>
              <a:spLocks noChangeArrowheads="1"/>
            </p:cNvSpPr>
            <p:nvPr/>
          </p:nvSpPr>
          <p:spPr bwMode="auto">
            <a:xfrm>
              <a:off x="1392" y="1392"/>
              <a:ext cx="1152" cy="192"/>
            </a:xfrm>
            <a:prstGeom prst="flowChartProcess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Helvetica"/>
                  <a:cs typeface="Helvetica"/>
                </a:rPr>
                <a:t>Sufficient funds?</a:t>
              </a:r>
            </a:p>
          </p:txBody>
        </p:sp>
        <p:cxnSp>
          <p:nvCxnSpPr>
            <p:cNvPr id="65574" name="AutoShape 11"/>
            <p:cNvCxnSpPr>
              <a:cxnSpLocks noChangeShapeType="1"/>
            </p:cNvCxnSpPr>
            <p:nvPr/>
          </p:nvCxnSpPr>
          <p:spPr bwMode="auto">
            <a:xfrm flipH="1">
              <a:off x="1391" y="1200"/>
              <a:ext cx="1" cy="240"/>
            </a:xfrm>
            <a:prstGeom prst="curvedConnector3">
              <a:avLst>
                <a:gd name="adj1" fmla="val 1440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65566" name="Group 16"/>
          <p:cNvGrpSpPr>
            <a:grpSpLocks/>
          </p:cNvGrpSpPr>
          <p:nvPr/>
        </p:nvGrpSpPr>
        <p:grpSpPr bwMode="auto">
          <a:xfrm>
            <a:off x="1600200" y="2743200"/>
            <a:ext cx="1830388" cy="457200"/>
            <a:chOff x="1391" y="1776"/>
            <a:chExt cx="1153" cy="288"/>
          </a:xfrm>
        </p:grpSpPr>
        <p:sp>
          <p:nvSpPr>
            <p:cNvPr id="65567" name="AutoShape 17"/>
            <p:cNvSpPr>
              <a:spLocks noChangeArrowheads="1"/>
            </p:cNvSpPr>
            <p:nvPr/>
          </p:nvSpPr>
          <p:spPr bwMode="auto">
            <a:xfrm>
              <a:off x="1392" y="1872"/>
              <a:ext cx="1152" cy="192"/>
            </a:xfrm>
            <a:prstGeom prst="flowChartProcess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>
                  <a:solidFill>
                    <a:schemeClr val="accent6">
                      <a:lumMod val="75000"/>
                    </a:schemeClr>
                  </a:solidFill>
                  <a:latin typeface="Helvetica"/>
                  <a:cs typeface="Helvetica"/>
                </a:rPr>
                <a:t>New balance: $75</a:t>
              </a:r>
            </a:p>
          </p:txBody>
        </p:sp>
        <p:cxnSp>
          <p:nvCxnSpPr>
            <p:cNvPr id="65568" name="AutoShape 18"/>
            <p:cNvCxnSpPr>
              <a:cxnSpLocks noChangeShapeType="1"/>
            </p:cNvCxnSpPr>
            <p:nvPr/>
          </p:nvCxnSpPr>
          <p:spPr bwMode="auto">
            <a:xfrm flipH="1">
              <a:off x="1391" y="1776"/>
              <a:ext cx="1" cy="240"/>
            </a:xfrm>
            <a:prstGeom prst="curvedConnector3">
              <a:avLst>
                <a:gd name="adj1" fmla="val 1440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65557" name="AutoShape 24"/>
          <p:cNvSpPr>
            <a:spLocks noChangeArrowheads="1"/>
          </p:cNvSpPr>
          <p:nvPr/>
        </p:nvSpPr>
        <p:spPr bwMode="auto">
          <a:xfrm>
            <a:off x="1601787" y="1752600"/>
            <a:ext cx="1828800" cy="304800"/>
          </a:xfrm>
          <a:prstGeom prst="flowChartProcess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Read Balance: $100</a:t>
            </a:r>
          </a:p>
        </p:txBody>
      </p:sp>
      <p:sp>
        <p:nvSpPr>
          <p:cNvPr id="65554" name="AutoShape 32"/>
          <p:cNvSpPr>
            <a:spLocks noChangeArrowheads="1"/>
          </p:cNvSpPr>
          <p:nvPr/>
        </p:nvSpPr>
        <p:spPr bwMode="auto">
          <a:xfrm>
            <a:off x="1601787" y="2514600"/>
            <a:ext cx="1828800" cy="304800"/>
          </a:xfrm>
          <a:prstGeom prst="flowChartProcess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Pay $25</a:t>
            </a:r>
          </a:p>
        </p:txBody>
      </p:sp>
      <p:cxnSp>
        <p:nvCxnSpPr>
          <p:cNvPr id="65555" name="AutoShape 33"/>
          <p:cNvCxnSpPr>
            <a:cxnSpLocks noChangeShapeType="1"/>
          </p:cNvCxnSpPr>
          <p:nvPr/>
        </p:nvCxnSpPr>
        <p:spPr bwMode="auto">
          <a:xfrm flipH="1">
            <a:off x="1600200" y="2286000"/>
            <a:ext cx="1588" cy="381000"/>
          </a:xfrm>
          <a:prstGeom prst="curvedConnector3">
            <a:avLst>
              <a:gd name="adj1" fmla="val 14400005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5556" name="Text Box 34"/>
          <p:cNvSpPr txBox="1">
            <a:spLocks noChangeArrowheads="1"/>
          </p:cNvSpPr>
          <p:nvPr/>
        </p:nvSpPr>
        <p:spPr bwMode="auto">
          <a:xfrm>
            <a:off x="928687" y="2330450"/>
            <a:ext cx="49371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600" dirty="0">
                <a:solidFill>
                  <a:srgbClr val="4BACC6"/>
                </a:solidFill>
                <a:latin typeface="Trebuchet MS" pitchFamily="8" charset="0"/>
              </a:rPr>
              <a:t>Yes</a:t>
            </a:r>
          </a:p>
        </p:txBody>
      </p:sp>
      <p:sp>
        <p:nvSpPr>
          <p:cNvPr id="43" name="AutoShape 4"/>
          <p:cNvSpPr>
            <a:spLocks noChangeArrowheads="1"/>
          </p:cNvSpPr>
          <p:nvPr/>
        </p:nvSpPr>
        <p:spPr bwMode="auto">
          <a:xfrm>
            <a:off x="5562600" y="1295400"/>
            <a:ext cx="1677987" cy="304800"/>
          </a:xfrm>
          <a:prstGeom prst="flowChartProcess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solidFill>
                  <a:srgbClr val="E46C0A"/>
                </a:solidFill>
                <a:latin typeface="Helvetica"/>
                <a:cs typeface="Helvetica"/>
              </a:rPr>
              <a:t>Bank Balance : $100</a:t>
            </a:r>
          </a:p>
        </p:txBody>
      </p:sp>
      <p:grpSp>
        <p:nvGrpSpPr>
          <p:cNvPr id="44" name="Group 9"/>
          <p:cNvGrpSpPr>
            <a:grpSpLocks/>
          </p:cNvGrpSpPr>
          <p:nvPr/>
        </p:nvGrpSpPr>
        <p:grpSpPr bwMode="auto">
          <a:xfrm>
            <a:off x="5473700" y="1828800"/>
            <a:ext cx="1830388" cy="609600"/>
            <a:chOff x="1391" y="1200"/>
            <a:chExt cx="1153" cy="384"/>
          </a:xfrm>
        </p:grpSpPr>
        <p:sp>
          <p:nvSpPr>
            <p:cNvPr id="45" name="AutoShape 10"/>
            <p:cNvSpPr>
              <a:spLocks noChangeArrowheads="1"/>
            </p:cNvSpPr>
            <p:nvPr/>
          </p:nvSpPr>
          <p:spPr bwMode="auto">
            <a:xfrm>
              <a:off x="1392" y="1392"/>
              <a:ext cx="1152" cy="192"/>
            </a:xfrm>
            <a:prstGeom prst="flowChartProcess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>
                  <a:solidFill>
                    <a:srgbClr val="E46C0A"/>
                  </a:solidFill>
                  <a:latin typeface="Helvetica"/>
                  <a:cs typeface="Helvetica"/>
                </a:rPr>
                <a:t>Sufficient funds?</a:t>
              </a:r>
            </a:p>
          </p:txBody>
        </p:sp>
        <p:cxnSp>
          <p:nvCxnSpPr>
            <p:cNvPr id="46" name="AutoShape 11"/>
            <p:cNvCxnSpPr>
              <a:cxnSpLocks noChangeShapeType="1"/>
            </p:cNvCxnSpPr>
            <p:nvPr/>
          </p:nvCxnSpPr>
          <p:spPr bwMode="auto">
            <a:xfrm flipH="1">
              <a:off x="1391" y="1200"/>
              <a:ext cx="1" cy="240"/>
            </a:xfrm>
            <a:prstGeom prst="curvedConnector3">
              <a:avLst>
                <a:gd name="adj1" fmla="val 1440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50" name="AutoShape 24"/>
          <p:cNvSpPr>
            <a:spLocks noChangeArrowheads="1"/>
          </p:cNvSpPr>
          <p:nvPr/>
        </p:nvSpPr>
        <p:spPr bwMode="auto">
          <a:xfrm>
            <a:off x="5475287" y="1752600"/>
            <a:ext cx="1828800" cy="304800"/>
          </a:xfrm>
          <a:prstGeom prst="flowChartProcess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>
                <a:solidFill>
                  <a:srgbClr val="E46C0A"/>
                </a:solidFill>
                <a:latin typeface="Helvetica"/>
                <a:cs typeface="Helvetica"/>
              </a:rPr>
              <a:t>Read Balance: $100</a:t>
            </a:r>
          </a:p>
        </p:txBody>
      </p:sp>
      <p:sp>
        <p:nvSpPr>
          <p:cNvPr id="51" name="AutoShape 32"/>
          <p:cNvSpPr>
            <a:spLocks noChangeArrowheads="1"/>
          </p:cNvSpPr>
          <p:nvPr/>
        </p:nvSpPr>
        <p:spPr bwMode="auto">
          <a:xfrm>
            <a:off x="5475287" y="2514600"/>
            <a:ext cx="1828800" cy="304800"/>
          </a:xfrm>
          <a:prstGeom prst="flowChartProcess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>
                <a:solidFill>
                  <a:srgbClr val="E46C0A"/>
                </a:solidFill>
                <a:latin typeface="Helvetica"/>
                <a:cs typeface="Helvetica"/>
              </a:rPr>
              <a:t>Pay $25</a:t>
            </a:r>
          </a:p>
        </p:txBody>
      </p:sp>
      <p:cxnSp>
        <p:nvCxnSpPr>
          <p:cNvPr id="52" name="AutoShape 33"/>
          <p:cNvCxnSpPr>
            <a:cxnSpLocks noChangeShapeType="1"/>
          </p:cNvCxnSpPr>
          <p:nvPr/>
        </p:nvCxnSpPr>
        <p:spPr bwMode="auto">
          <a:xfrm flipH="1">
            <a:off x="5473700" y="2286000"/>
            <a:ext cx="1588" cy="381000"/>
          </a:xfrm>
          <a:prstGeom prst="curvedConnector3">
            <a:avLst>
              <a:gd name="adj1" fmla="val 14400005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3" name="Text Box 34"/>
          <p:cNvSpPr txBox="1">
            <a:spLocks noChangeArrowheads="1"/>
          </p:cNvSpPr>
          <p:nvPr/>
        </p:nvSpPr>
        <p:spPr bwMode="auto">
          <a:xfrm>
            <a:off x="4802187" y="2330450"/>
            <a:ext cx="49371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600" dirty="0">
                <a:solidFill>
                  <a:schemeClr val="accent5"/>
                </a:solidFill>
                <a:latin typeface="Trebuchet MS" pitchFamily="8" charset="0"/>
              </a:rPr>
              <a:t>Yes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10200" y="2819400"/>
            <a:ext cx="1910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Server </a:t>
            </a:r>
            <a:r>
              <a:rPr lang="en-US" dirty="0">
                <a:solidFill>
                  <a:schemeClr val="accent5"/>
                </a:solidFill>
              </a:rPr>
              <a:t>Crash</a:t>
            </a:r>
          </a:p>
        </p:txBody>
      </p:sp>
      <p:pic>
        <p:nvPicPr>
          <p:cNvPr id="29" name="Picture 28" descr="noun_143795_cc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95"/>
          <a:stretch/>
        </p:blipFill>
        <p:spPr>
          <a:xfrm>
            <a:off x="7924800" y="152400"/>
            <a:ext cx="1066800" cy="9271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50" grpId="0" animBg="1"/>
      <p:bldP spid="51" grpId="0" animBg="1"/>
      <p:bldP spid="53" grpId="0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3705225"/>
            <a:ext cx="8915400" cy="2543175"/>
          </a:xfrm>
          <a:noFill/>
        </p:spPr>
        <p:txBody>
          <a:bodyPr lIns="92075" tIns="46038" rIns="92075" bIns="46038">
            <a:normAutofit fontScale="92500"/>
          </a:bodyPr>
          <a:lstStyle/>
          <a:p>
            <a:pPr eaLnBrk="1" hangingPunct="1"/>
            <a:r>
              <a:rPr lang="en-US" dirty="0">
                <a:ea typeface="ＭＳ Ｐゴシック" pitchFamily="8" charset="-128"/>
                <a:cs typeface="ＭＳ Ｐゴシック" pitchFamily="8" charset="-128"/>
              </a:rPr>
              <a:t>Inconsistency caused by interleaving actions of different user programs</a:t>
            </a:r>
          </a:p>
          <a:p>
            <a:pPr eaLnBrk="1" hangingPunct="1"/>
            <a:r>
              <a:rPr lang="en-US" dirty="0">
                <a:ea typeface="ＭＳ Ｐゴシック" pitchFamily="8" charset="-128"/>
                <a:cs typeface="ＭＳ Ｐゴシック" pitchFamily="8" charset="-128"/>
              </a:rPr>
              <a:t>DBMS provides the illusion of a </a:t>
            </a:r>
            <a:r>
              <a:rPr lang="ja-JP" altLang="en-US" dirty="0">
                <a:ea typeface="ＭＳ Ｐゴシック" pitchFamily="8" charset="-128"/>
                <a:cs typeface="ＭＳ Ｐゴシック" pitchFamily="8" charset="-128"/>
              </a:rPr>
              <a:t>“</a:t>
            </a:r>
            <a:r>
              <a:rPr lang="en-US" altLang="ja-JP" dirty="0">
                <a:ea typeface="ＭＳ Ｐゴシック" pitchFamily="8" charset="-128"/>
                <a:cs typeface="ＭＳ Ｐゴシック" pitchFamily="8" charset="-128"/>
              </a:rPr>
              <a:t>single-user</a:t>
            </a:r>
            <a:r>
              <a:rPr lang="ja-JP" altLang="en-US" dirty="0">
                <a:ea typeface="ＭＳ Ｐゴシック" pitchFamily="8" charset="-128"/>
                <a:cs typeface="ＭＳ Ｐゴシック" pitchFamily="8" charset="-128"/>
              </a:rPr>
              <a:t>”</a:t>
            </a:r>
            <a:r>
              <a:rPr lang="en-US" altLang="ja-JP" dirty="0">
                <a:ea typeface="ＭＳ Ｐゴシック" pitchFamily="8" charset="-128"/>
                <a:cs typeface="ＭＳ Ｐゴシック" pitchFamily="8" charset="-128"/>
              </a:rPr>
              <a:t> system</a:t>
            </a:r>
          </a:p>
          <a:p>
            <a:pPr lvl="1" eaLnBrk="1" hangingPunct="1"/>
            <a:r>
              <a:rPr lang="en-US" dirty="0"/>
              <a:t>Key concept: </a:t>
            </a:r>
            <a:r>
              <a:rPr lang="en-US" b="1" dirty="0">
                <a:solidFill>
                  <a:srgbClr val="000000"/>
                </a:solidFill>
              </a:rPr>
              <a:t>Transaction</a:t>
            </a:r>
            <a:r>
              <a:rPr lang="en-US" dirty="0"/>
              <a:t>, an atomic sequence of R/W</a:t>
            </a:r>
          </a:p>
          <a:p>
            <a:pPr lvl="1" eaLnBrk="1" hangingPunct="1"/>
            <a:r>
              <a:rPr lang="en-US" dirty="0"/>
              <a:t>Concurrency control, transaction management</a:t>
            </a:r>
          </a:p>
        </p:txBody>
      </p:sp>
      <p:sp>
        <p:nvSpPr>
          <p:cNvPr id="65537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1/7/16</a:t>
            </a:r>
            <a:endParaRPr lang="en-US"/>
          </a:p>
        </p:txBody>
      </p:sp>
      <p:sp>
        <p:nvSpPr>
          <p:cNvPr id="655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D01939-0B21-E943-AE0D-42E1D1E0DA1A}" type="slidenum">
              <a:rPr lang="en-US"/>
              <a:pPr/>
              <a:t>27</a:t>
            </a:fld>
            <a:endParaRPr lang="en-US"/>
          </a:p>
        </p:txBody>
      </p:sp>
      <p:sp>
        <p:nvSpPr>
          <p:cNvPr id="65541" name="AutoShape 4"/>
          <p:cNvSpPr>
            <a:spLocks noChangeArrowheads="1"/>
          </p:cNvSpPr>
          <p:nvPr/>
        </p:nvSpPr>
        <p:spPr bwMode="auto">
          <a:xfrm>
            <a:off x="3960813" y="1252538"/>
            <a:ext cx="1677987" cy="304800"/>
          </a:xfrm>
          <a:prstGeom prst="flowChartProcess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solidFill>
                  <a:srgbClr val="E46C0A"/>
                </a:solidFill>
                <a:latin typeface="Helvetica"/>
                <a:cs typeface="Helvetica"/>
              </a:rPr>
              <a:t>Bank Balance : $100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08213" y="1785938"/>
            <a:ext cx="5184775" cy="609600"/>
            <a:chOff x="1391" y="1200"/>
            <a:chExt cx="3266" cy="384"/>
          </a:xfrm>
        </p:grpSpPr>
        <p:grpSp>
          <p:nvGrpSpPr>
            <p:cNvPr id="65571" name="Group 6"/>
            <p:cNvGrpSpPr>
              <a:grpSpLocks/>
            </p:cNvGrpSpPr>
            <p:nvPr/>
          </p:nvGrpSpPr>
          <p:grpSpPr bwMode="auto">
            <a:xfrm>
              <a:off x="3504" y="1200"/>
              <a:ext cx="1153" cy="384"/>
              <a:chOff x="3504" y="1200"/>
              <a:chExt cx="1153" cy="384"/>
            </a:xfrm>
          </p:grpSpPr>
          <p:sp>
            <p:nvSpPr>
              <p:cNvPr id="65575" name="AutoShape 7"/>
              <p:cNvSpPr>
                <a:spLocks noChangeArrowheads="1"/>
              </p:cNvSpPr>
              <p:nvPr/>
            </p:nvSpPr>
            <p:spPr bwMode="auto">
              <a:xfrm>
                <a:off x="3504" y="1392"/>
                <a:ext cx="1152" cy="192"/>
              </a:xfrm>
              <a:prstGeom prst="flowChartProcess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dirty="0">
                    <a:solidFill>
                      <a:srgbClr val="E46C0A"/>
                    </a:solidFill>
                    <a:latin typeface="Helvetica"/>
                    <a:cs typeface="Helvetica"/>
                  </a:rPr>
                  <a:t>Sufficient funds?</a:t>
                </a:r>
              </a:p>
            </p:txBody>
          </p:sp>
          <p:cxnSp>
            <p:nvCxnSpPr>
              <p:cNvPr id="65576" name="AutoShape 8"/>
              <p:cNvCxnSpPr>
                <a:cxnSpLocks noChangeShapeType="1"/>
              </p:cNvCxnSpPr>
              <p:nvPr/>
            </p:nvCxnSpPr>
            <p:spPr bwMode="auto">
              <a:xfrm>
                <a:off x="4656" y="1200"/>
                <a:ext cx="1" cy="240"/>
              </a:xfrm>
              <a:prstGeom prst="curvedConnector3">
                <a:avLst>
                  <a:gd name="adj1" fmla="val 14400005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65572" name="Group 9"/>
            <p:cNvGrpSpPr>
              <a:grpSpLocks/>
            </p:cNvGrpSpPr>
            <p:nvPr/>
          </p:nvGrpSpPr>
          <p:grpSpPr bwMode="auto">
            <a:xfrm>
              <a:off x="1391" y="1200"/>
              <a:ext cx="1153" cy="384"/>
              <a:chOff x="1391" y="1200"/>
              <a:chExt cx="1153" cy="384"/>
            </a:xfrm>
          </p:grpSpPr>
          <p:sp>
            <p:nvSpPr>
              <p:cNvPr id="65573" name="AutoShape 10"/>
              <p:cNvSpPr>
                <a:spLocks noChangeArrowheads="1"/>
              </p:cNvSpPr>
              <p:nvPr/>
            </p:nvSpPr>
            <p:spPr bwMode="auto">
              <a:xfrm>
                <a:off x="1392" y="1392"/>
                <a:ext cx="1152" cy="192"/>
              </a:xfrm>
              <a:prstGeom prst="flowChartProcess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dirty="0">
                    <a:solidFill>
                      <a:srgbClr val="E46C0A"/>
                    </a:solidFill>
                    <a:latin typeface="Helvetica"/>
                    <a:cs typeface="Helvetica"/>
                  </a:rPr>
                  <a:t>Sufficient funds?</a:t>
                </a:r>
              </a:p>
            </p:txBody>
          </p:sp>
          <p:cxnSp>
            <p:nvCxnSpPr>
              <p:cNvPr id="65574" name="AutoShape 11"/>
              <p:cNvCxnSpPr>
                <a:cxnSpLocks noChangeShapeType="1"/>
              </p:cNvCxnSpPr>
              <p:nvPr/>
            </p:nvCxnSpPr>
            <p:spPr bwMode="auto">
              <a:xfrm flipH="1">
                <a:off x="1391" y="1200"/>
                <a:ext cx="1" cy="240"/>
              </a:xfrm>
              <a:prstGeom prst="curvedConnector3">
                <a:avLst>
                  <a:gd name="adj1" fmla="val 14400005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2208213" y="2700338"/>
            <a:ext cx="5184775" cy="457200"/>
            <a:chOff x="1391" y="1776"/>
            <a:chExt cx="3266" cy="288"/>
          </a:xfrm>
        </p:grpSpPr>
        <p:grpSp>
          <p:nvGrpSpPr>
            <p:cNvPr id="65565" name="Group 13"/>
            <p:cNvGrpSpPr>
              <a:grpSpLocks/>
            </p:cNvGrpSpPr>
            <p:nvPr/>
          </p:nvGrpSpPr>
          <p:grpSpPr bwMode="auto">
            <a:xfrm>
              <a:off x="3504" y="1776"/>
              <a:ext cx="1153" cy="288"/>
              <a:chOff x="3504" y="1776"/>
              <a:chExt cx="1153" cy="288"/>
            </a:xfrm>
          </p:grpSpPr>
          <p:sp>
            <p:nvSpPr>
              <p:cNvPr id="65569" name="AutoShape 14"/>
              <p:cNvSpPr>
                <a:spLocks noChangeArrowheads="1"/>
              </p:cNvSpPr>
              <p:nvPr/>
            </p:nvSpPr>
            <p:spPr bwMode="auto">
              <a:xfrm>
                <a:off x="3504" y="1872"/>
                <a:ext cx="1152" cy="192"/>
              </a:xfrm>
              <a:prstGeom prst="flowChartProcess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dirty="0">
                    <a:solidFill>
                      <a:srgbClr val="E46C0A"/>
                    </a:solidFill>
                    <a:latin typeface="Helvetica"/>
                    <a:cs typeface="Helvetica"/>
                  </a:rPr>
                  <a:t>New balance: $75</a:t>
                </a:r>
              </a:p>
            </p:txBody>
          </p:sp>
          <p:cxnSp>
            <p:nvCxnSpPr>
              <p:cNvPr id="65570" name="AutoShape 15"/>
              <p:cNvCxnSpPr>
                <a:cxnSpLocks noChangeShapeType="1"/>
              </p:cNvCxnSpPr>
              <p:nvPr/>
            </p:nvCxnSpPr>
            <p:spPr bwMode="auto">
              <a:xfrm>
                <a:off x="4656" y="1776"/>
                <a:ext cx="1" cy="240"/>
              </a:xfrm>
              <a:prstGeom prst="curvedConnector3">
                <a:avLst>
                  <a:gd name="adj1" fmla="val 14400005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65566" name="Group 16"/>
            <p:cNvGrpSpPr>
              <a:grpSpLocks/>
            </p:cNvGrpSpPr>
            <p:nvPr/>
          </p:nvGrpSpPr>
          <p:grpSpPr bwMode="auto">
            <a:xfrm>
              <a:off x="1391" y="1776"/>
              <a:ext cx="1153" cy="288"/>
              <a:chOff x="1391" y="1776"/>
              <a:chExt cx="1153" cy="288"/>
            </a:xfrm>
          </p:grpSpPr>
          <p:sp>
            <p:nvSpPr>
              <p:cNvPr id="65567" name="AutoShape 17"/>
              <p:cNvSpPr>
                <a:spLocks noChangeArrowheads="1"/>
              </p:cNvSpPr>
              <p:nvPr/>
            </p:nvSpPr>
            <p:spPr bwMode="auto">
              <a:xfrm>
                <a:off x="1392" y="1872"/>
                <a:ext cx="1152" cy="192"/>
              </a:xfrm>
              <a:prstGeom prst="flowChartProcess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dirty="0">
                    <a:solidFill>
                      <a:srgbClr val="E46C0A"/>
                    </a:solidFill>
                    <a:latin typeface="Helvetica"/>
                    <a:cs typeface="Helvetica"/>
                  </a:rPr>
                  <a:t>New balance: $75</a:t>
                </a:r>
              </a:p>
            </p:txBody>
          </p:sp>
          <p:cxnSp>
            <p:nvCxnSpPr>
              <p:cNvPr id="65568" name="AutoShape 18"/>
              <p:cNvCxnSpPr>
                <a:cxnSpLocks noChangeShapeType="1"/>
              </p:cNvCxnSpPr>
              <p:nvPr/>
            </p:nvCxnSpPr>
            <p:spPr bwMode="auto">
              <a:xfrm flipH="1">
                <a:off x="1391" y="1776"/>
                <a:ext cx="1" cy="240"/>
              </a:xfrm>
              <a:prstGeom prst="curvedConnector3">
                <a:avLst>
                  <a:gd name="adj1" fmla="val 14400005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</p:grpSp>
      <p:grpSp>
        <p:nvGrpSpPr>
          <p:cNvPr id="8" name="Group 19"/>
          <p:cNvGrpSpPr>
            <a:grpSpLocks/>
          </p:cNvGrpSpPr>
          <p:nvPr/>
        </p:nvGrpSpPr>
        <p:grpSpPr bwMode="auto">
          <a:xfrm>
            <a:off x="3124200" y="3157538"/>
            <a:ext cx="2508250" cy="457200"/>
            <a:chOff x="1968" y="2064"/>
            <a:chExt cx="1580" cy="288"/>
          </a:xfrm>
        </p:grpSpPr>
        <p:sp>
          <p:nvSpPr>
            <p:cNvPr id="65563" name="AutoShape 20"/>
            <p:cNvSpPr>
              <a:spLocks noChangeArrowheads="1"/>
            </p:cNvSpPr>
            <p:nvPr/>
          </p:nvSpPr>
          <p:spPr bwMode="auto">
            <a:xfrm>
              <a:off x="2491" y="2160"/>
              <a:ext cx="1057" cy="192"/>
            </a:xfrm>
            <a:prstGeom prst="flowChartProcess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>
                  <a:solidFill>
                    <a:srgbClr val="E46C0A"/>
                  </a:solidFill>
                  <a:latin typeface="Helvetica"/>
                  <a:cs typeface="Helvetica"/>
                </a:rPr>
                <a:t>Bank Balance : $75!</a:t>
              </a:r>
            </a:p>
          </p:txBody>
        </p:sp>
        <p:cxnSp>
          <p:nvCxnSpPr>
            <p:cNvPr id="65564" name="AutoShape 21"/>
            <p:cNvCxnSpPr>
              <a:cxnSpLocks noChangeShapeType="1"/>
              <a:stCxn id="65567" idx="2"/>
              <a:endCxn id="65563" idx="1"/>
            </p:cNvCxnSpPr>
            <p:nvPr/>
          </p:nvCxnSpPr>
          <p:spPr bwMode="auto">
            <a:xfrm rot="16200000" flipH="1">
              <a:off x="2134" y="1898"/>
              <a:ext cx="192" cy="523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cxnSp>
        <p:nvCxnSpPr>
          <p:cNvPr id="183318" name="AutoShape 22"/>
          <p:cNvCxnSpPr>
            <a:cxnSpLocks noChangeShapeType="1"/>
            <a:stCxn id="65569" idx="2"/>
            <a:endCxn id="65563" idx="3"/>
          </p:cNvCxnSpPr>
          <p:nvPr/>
        </p:nvCxnSpPr>
        <p:spPr bwMode="auto">
          <a:xfrm rot="5400000">
            <a:off x="5902325" y="2887663"/>
            <a:ext cx="304800" cy="844550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9" name="Group 23"/>
          <p:cNvGrpSpPr>
            <a:grpSpLocks/>
          </p:cNvGrpSpPr>
          <p:nvPr/>
        </p:nvGrpSpPr>
        <p:grpSpPr bwMode="auto">
          <a:xfrm>
            <a:off x="2162175" y="1387477"/>
            <a:ext cx="5424488" cy="627063"/>
            <a:chOff x="1362" y="949"/>
            <a:chExt cx="3417" cy="395"/>
          </a:xfrm>
        </p:grpSpPr>
        <p:sp>
          <p:nvSpPr>
            <p:cNvPr id="65557" name="AutoShape 24"/>
            <p:cNvSpPr>
              <a:spLocks noChangeArrowheads="1"/>
            </p:cNvSpPr>
            <p:nvPr/>
          </p:nvSpPr>
          <p:spPr bwMode="auto">
            <a:xfrm>
              <a:off x="1392" y="1152"/>
              <a:ext cx="1152" cy="192"/>
            </a:xfrm>
            <a:prstGeom prst="flowChartProcess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>
                  <a:solidFill>
                    <a:schemeClr val="accent6">
                      <a:lumMod val="75000"/>
                    </a:schemeClr>
                  </a:solidFill>
                  <a:latin typeface="Helvetica"/>
                  <a:cs typeface="Helvetica"/>
                </a:rPr>
                <a:t>Read Balance: $100</a:t>
              </a:r>
            </a:p>
          </p:txBody>
        </p:sp>
        <p:sp>
          <p:nvSpPr>
            <p:cNvPr id="65558" name="AutoShape 25"/>
            <p:cNvSpPr>
              <a:spLocks noChangeArrowheads="1"/>
            </p:cNvSpPr>
            <p:nvPr/>
          </p:nvSpPr>
          <p:spPr bwMode="auto">
            <a:xfrm>
              <a:off x="3504" y="1152"/>
              <a:ext cx="1152" cy="192"/>
            </a:xfrm>
            <a:prstGeom prst="flowChartProcess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dirty="0">
                  <a:solidFill>
                    <a:srgbClr val="E46C0A"/>
                  </a:solidFill>
                  <a:latin typeface="Helvetica"/>
                  <a:cs typeface="Helvetica"/>
                </a:rPr>
                <a:t>Read Balance: $100</a:t>
              </a:r>
            </a:p>
          </p:txBody>
        </p:sp>
        <p:sp>
          <p:nvSpPr>
            <p:cNvPr id="65559" name="Text Box 26"/>
            <p:cNvSpPr txBox="1">
              <a:spLocks noChangeArrowheads="1"/>
            </p:cNvSpPr>
            <p:nvPr/>
          </p:nvSpPr>
          <p:spPr bwMode="auto">
            <a:xfrm>
              <a:off x="1362" y="949"/>
              <a:ext cx="351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1" dirty="0">
                  <a:solidFill>
                    <a:srgbClr val="4BACC6"/>
                  </a:solidFill>
                  <a:latin typeface="Helvetica"/>
                  <a:cs typeface="Helvetica"/>
                </a:rPr>
                <a:t>You</a:t>
              </a:r>
            </a:p>
          </p:txBody>
        </p:sp>
        <p:sp>
          <p:nvSpPr>
            <p:cNvPr id="65560" name="Text Box 27"/>
            <p:cNvSpPr txBox="1">
              <a:spLocks noChangeArrowheads="1"/>
            </p:cNvSpPr>
            <p:nvPr/>
          </p:nvSpPr>
          <p:spPr bwMode="auto">
            <a:xfrm>
              <a:off x="3871" y="959"/>
              <a:ext cx="908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1" dirty="0">
                  <a:solidFill>
                    <a:schemeClr val="accent5"/>
                  </a:solidFill>
                  <a:latin typeface="Helvetica"/>
                  <a:cs typeface="Helvetica"/>
                </a:rPr>
                <a:t>Your </a:t>
              </a:r>
              <a:r>
                <a:rPr lang="en-US" sz="1600" b="1" dirty="0" smtClean="0">
                  <a:solidFill>
                    <a:schemeClr val="accent5"/>
                  </a:solidFill>
                  <a:latin typeface="Helvetica"/>
                  <a:cs typeface="Helvetica"/>
                </a:rPr>
                <a:t>Spouse</a:t>
              </a:r>
              <a:endParaRPr lang="en-US" sz="1600" b="1" dirty="0">
                <a:solidFill>
                  <a:schemeClr val="accent5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65561" name="AutoShape 28"/>
            <p:cNvCxnSpPr>
              <a:cxnSpLocks noChangeShapeType="1"/>
              <a:stCxn id="65541" idx="2"/>
              <a:endCxn id="65558" idx="1"/>
            </p:cNvCxnSpPr>
            <p:nvPr/>
          </p:nvCxnSpPr>
          <p:spPr bwMode="auto">
            <a:xfrm rot="16200000" flipH="1">
              <a:off x="3168" y="912"/>
              <a:ext cx="192" cy="480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5562" name="AutoShape 29"/>
            <p:cNvCxnSpPr>
              <a:cxnSpLocks noChangeShapeType="1"/>
              <a:stCxn id="65541" idx="2"/>
              <a:endCxn id="65557" idx="3"/>
            </p:cNvCxnSpPr>
            <p:nvPr/>
          </p:nvCxnSpPr>
          <p:spPr bwMode="auto">
            <a:xfrm rot="5400000">
              <a:off x="2688" y="912"/>
              <a:ext cx="192" cy="480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0" name="Group 30"/>
          <p:cNvGrpSpPr>
            <a:grpSpLocks/>
          </p:cNvGrpSpPr>
          <p:nvPr/>
        </p:nvGrpSpPr>
        <p:grpSpPr bwMode="auto">
          <a:xfrm>
            <a:off x="1524000" y="2243138"/>
            <a:ext cx="6602413" cy="533400"/>
            <a:chOff x="960" y="1488"/>
            <a:chExt cx="4159" cy="336"/>
          </a:xfrm>
        </p:grpSpPr>
        <p:grpSp>
          <p:nvGrpSpPr>
            <p:cNvPr id="65548" name="Group 31"/>
            <p:cNvGrpSpPr>
              <a:grpSpLocks/>
            </p:cNvGrpSpPr>
            <p:nvPr/>
          </p:nvGrpSpPr>
          <p:grpSpPr bwMode="auto">
            <a:xfrm>
              <a:off x="960" y="1488"/>
              <a:ext cx="1584" cy="336"/>
              <a:chOff x="960" y="1488"/>
              <a:chExt cx="1584" cy="336"/>
            </a:xfrm>
          </p:grpSpPr>
          <p:sp>
            <p:nvSpPr>
              <p:cNvPr id="65554" name="AutoShape 32"/>
              <p:cNvSpPr>
                <a:spLocks noChangeArrowheads="1"/>
              </p:cNvSpPr>
              <p:nvPr/>
            </p:nvSpPr>
            <p:spPr bwMode="auto">
              <a:xfrm>
                <a:off x="1392" y="1632"/>
                <a:ext cx="1152" cy="192"/>
              </a:xfrm>
              <a:prstGeom prst="flowChartProcess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dirty="0">
                    <a:solidFill>
                      <a:srgbClr val="E46C0A"/>
                    </a:solidFill>
                    <a:latin typeface="Helvetica"/>
                    <a:cs typeface="Helvetica"/>
                  </a:rPr>
                  <a:t>Pay $25</a:t>
                </a:r>
              </a:p>
            </p:txBody>
          </p:sp>
          <p:cxnSp>
            <p:nvCxnSpPr>
              <p:cNvPr id="65555" name="AutoShape 33"/>
              <p:cNvCxnSpPr>
                <a:cxnSpLocks noChangeShapeType="1"/>
              </p:cNvCxnSpPr>
              <p:nvPr/>
            </p:nvCxnSpPr>
            <p:spPr bwMode="auto">
              <a:xfrm flipH="1">
                <a:off x="1391" y="1488"/>
                <a:ext cx="1" cy="240"/>
              </a:xfrm>
              <a:prstGeom prst="curvedConnector3">
                <a:avLst>
                  <a:gd name="adj1" fmla="val 14400005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65556" name="Text Box 34"/>
              <p:cNvSpPr txBox="1">
                <a:spLocks noChangeArrowheads="1"/>
              </p:cNvSpPr>
              <p:nvPr/>
            </p:nvSpPr>
            <p:spPr bwMode="auto">
              <a:xfrm>
                <a:off x="960" y="1515"/>
                <a:ext cx="327" cy="21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600" dirty="0">
                    <a:solidFill>
                      <a:srgbClr val="4BACC6"/>
                    </a:solidFill>
                    <a:latin typeface="Helvetica"/>
                    <a:cs typeface="Helvetica"/>
                  </a:rPr>
                  <a:t>Yes</a:t>
                </a:r>
              </a:p>
            </p:txBody>
          </p:sp>
        </p:grpSp>
        <p:grpSp>
          <p:nvGrpSpPr>
            <p:cNvPr id="65549" name="Group 35"/>
            <p:cNvGrpSpPr>
              <a:grpSpLocks/>
            </p:cNvGrpSpPr>
            <p:nvPr/>
          </p:nvGrpSpPr>
          <p:grpSpPr bwMode="auto">
            <a:xfrm>
              <a:off x="3504" y="1488"/>
              <a:ext cx="1615" cy="336"/>
              <a:chOff x="3504" y="1488"/>
              <a:chExt cx="1615" cy="336"/>
            </a:xfrm>
          </p:grpSpPr>
          <p:grpSp>
            <p:nvGrpSpPr>
              <p:cNvPr id="65550" name="Group 36"/>
              <p:cNvGrpSpPr>
                <a:grpSpLocks/>
              </p:cNvGrpSpPr>
              <p:nvPr/>
            </p:nvGrpSpPr>
            <p:grpSpPr bwMode="auto">
              <a:xfrm>
                <a:off x="3504" y="1488"/>
                <a:ext cx="1153" cy="336"/>
                <a:chOff x="3504" y="1488"/>
                <a:chExt cx="1153" cy="336"/>
              </a:xfrm>
            </p:grpSpPr>
            <p:sp>
              <p:nvSpPr>
                <p:cNvPr id="65552" name="AutoShape 37"/>
                <p:cNvSpPr>
                  <a:spLocks noChangeArrowheads="1"/>
                </p:cNvSpPr>
                <p:nvPr/>
              </p:nvSpPr>
              <p:spPr bwMode="auto">
                <a:xfrm>
                  <a:off x="3504" y="1632"/>
                  <a:ext cx="1152" cy="192"/>
                </a:xfrm>
                <a:prstGeom prst="flowChartProcess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600" dirty="0">
                      <a:solidFill>
                        <a:srgbClr val="E46C0A"/>
                      </a:solidFill>
                      <a:latin typeface="Helvetica"/>
                      <a:cs typeface="Helvetica"/>
                    </a:rPr>
                    <a:t>Pay $25</a:t>
                  </a:r>
                </a:p>
              </p:txBody>
            </p:sp>
            <p:cxnSp>
              <p:nvCxnSpPr>
                <p:cNvPr id="65553" name="AutoShape 38"/>
                <p:cNvCxnSpPr>
                  <a:cxnSpLocks noChangeShapeType="1"/>
                </p:cNvCxnSpPr>
                <p:nvPr/>
              </p:nvCxnSpPr>
              <p:spPr bwMode="auto">
                <a:xfrm>
                  <a:off x="4656" y="1488"/>
                  <a:ext cx="1" cy="240"/>
                </a:xfrm>
                <a:prstGeom prst="curvedConnector3">
                  <a:avLst>
                    <a:gd name="adj1" fmla="val 14400005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</p:cxnSp>
          </p:grpSp>
          <p:sp>
            <p:nvSpPr>
              <p:cNvPr id="65551" name="Text Box 39"/>
              <p:cNvSpPr txBox="1">
                <a:spLocks noChangeArrowheads="1"/>
              </p:cNvSpPr>
              <p:nvPr/>
            </p:nvSpPr>
            <p:spPr bwMode="auto">
              <a:xfrm>
                <a:off x="4792" y="1515"/>
                <a:ext cx="327" cy="21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600" dirty="0">
                    <a:solidFill>
                      <a:srgbClr val="4BACC6"/>
                    </a:solidFill>
                    <a:latin typeface="Helvetica"/>
                    <a:cs typeface="Helvetica"/>
                  </a:rPr>
                  <a:t>Yes</a:t>
                </a:r>
              </a:p>
            </p:txBody>
          </p:sp>
        </p:grp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EECS 484</a:t>
            </a:r>
            <a:endParaRPr lang="en-US" dirty="0"/>
          </a:p>
        </p:txBody>
      </p:sp>
      <p:sp>
        <p:nvSpPr>
          <p:cNvPr id="43" name="Title 3"/>
          <p:cNvSpPr>
            <a:spLocks noGrp="1"/>
          </p:cNvSpPr>
          <p:nvPr>
            <p:ph type="title"/>
          </p:nvPr>
        </p:nvSpPr>
        <p:spPr>
          <a:xfrm>
            <a:off x="457200" y="23412"/>
            <a:ext cx="8229600" cy="1143000"/>
          </a:xfrm>
        </p:spPr>
        <p:txBody>
          <a:bodyPr/>
          <a:lstStyle/>
          <a:p>
            <a:r>
              <a:rPr lang="en-US" dirty="0" smtClean="0"/>
              <a:t>Transactions (II)</a:t>
            </a:r>
            <a:endParaRPr lang="en-US" dirty="0"/>
          </a:p>
        </p:txBody>
      </p:sp>
      <p:pic>
        <p:nvPicPr>
          <p:cNvPr id="44" name="Picture 43" descr="noun_143795_cc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95"/>
          <a:stretch/>
        </p:blipFill>
        <p:spPr>
          <a:xfrm>
            <a:off x="7924800" y="152400"/>
            <a:ext cx="10668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53898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9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dirty="0">
                <a:ea typeface="ＭＳ Ｐゴシック" pitchFamily="8" charset="-128"/>
                <a:cs typeface="ＭＳ Ｐゴシック" pitchFamily="8" charset="-128"/>
              </a:rPr>
              <a:t>Lots of People use DBMS ...</a:t>
            </a:r>
          </a:p>
        </p:txBody>
      </p:sp>
      <p:sp>
        <p:nvSpPr>
          <p:cNvPr id="67590" name="Rectangle 5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800" dirty="0">
                <a:ea typeface="ＭＳ Ｐゴシック" pitchFamily="8" charset="-128"/>
                <a:cs typeface="ＭＳ Ｐゴシック" pitchFamily="8" charset="-128"/>
              </a:rPr>
              <a:t>DBMS vendors</a:t>
            </a:r>
          </a:p>
          <a:p>
            <a:pPr eaLnBrk="1" hangingPunct="1"/>
            <a:r>
              <a:rPr lang="en-US" sz="2800" dirty="0">
                <a:ea typeface="ＭＳ Ｐゴシック" pitchFamily="8" charset="-128"/>
                <a:cs typeface="ＭＳ Ｐゴシック" pitchFamily="8" charset="-128"/>
              </a:rPr>
              <a:t>DB application programmers</a:t>
            </a:r>
          </a:p>
          <a:p>
            <a:pPr lvl="1" eaLnBrk="1" hangingPunct="1"/>
            <a:r>
              <a:rPr lang="en-US" sz="2400" dirty="0"/>
              <a:t>e</a:t>
            </a:r>
            <a:r>
              <a:rPr lang="en-US" sz="2400" dirty="0" smtClean="0"/>
              <a:t>.g</a:t>
            </a:r>
            <a:r>
              <a:rPr lang="en-US" sz="2400" dirty="0"/>
              <a:t>. smart webmasters</a:t>
            </a:r>
          </a:p>
          <a:p>
            <a:pPr eaLnBrk="1" hangingPunct="1"/>
            <a:r>
              <a:rPr lang="en-US" sz="2800" b="1" dirty="0">
                <a:ea typeface="ＭＳ Ｐゴシック" pitchFamily="8" charset="-128"/>
                <a:cs typeface="ＭＳ Ｐゴシック" pitchFamily="8" charset="-128"/>
              </a:rPr>
              <a:t>Database administrator (DBA)</a:t>
            </a:r>
          </a:p>
          <a:p>
            <a:pPr lvl="1" eaLnBrk="1" hangingPunct="1"/>
            <a:r>
              <a:rPr lang="en-US" sz="2400" dirty="0"/>
              <a:t>Designs logical /physical schemas</a:t>
            </a:r>
          </a:p>
          <a:p>
            <a:pPr lvl="1" eaLnBrk="1" hangingPunct="1"/>
            <a:r>
              <a:rPr lang="en-US" sz="2400" dirty="0"/>
              <a:t>Handles security and authorization</a:t>
            </a:r>
          </a:p>
          <a:p>
            <a:pPr lvl="1" eaLnBrk="1" hangingPunct="1"/>
            <a:r>
              <a:rPr lang="en-US" sz="2400" dirty="0"/>
              <a:t>Data availability, crash recovery </a:t>
            </a:r>
          </a:p>
          <a:p>
            <a:pPr lvl="1" eaLnBrk="1" hangingPunct="1"/>
            <a:r>
              <a:rPr lang="en-US" sz="2400" dirty="0"/>
              <a:t>Database tuning as needs evolve</a:t>
            </a:r>
          </a:p>
        </p:txBody>
      </p:sp>
      <p:sp>
        <p:nvSpPr>
          <p:cNvPr id="67585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1/7/16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EECS 484</a:t>
            </a:r>
            <a:endParaRPr lang="en-US" dirty="0"/>
          </a:p>
        </p:txBody>
      </p:sp>
      <p:sp>
        <p:nvSpPr>
          <p:cNvPr id="675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173C15-4D4A-E947-9AAB-E5A0F03A8C80}" type="slidenum">
              <a:rPr lang="en-US"/>
              <a:pPr/>
              <a:t>28</a:t>
            </a:fld>
            <a:endParaRPr lang="en-US"/>
          </a:p>
        </p:txBody>
      </p:sp>
      <p:sp>
        <p:nvSpPr>
          <p:cNvPr id="67587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588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591" name="Rectangle 6"/>
          <p:cNvSpPr>
            <a:spLocks noChangeArrowheads="1"/>
          </p:cNvSpPr>
          <p:nvPr/>
        </p:nvSpPr>
        <p:spPr bwMode="auto">
          <a:xfrm>
            <a:off x="1070769" y="5486400"/>
            <a:ext cx="7002462" cy="528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b="1" dirty="0">
                <a:solidFill>
                  <a:schemeClr val="accent5"/>
                </a:solidFill>
                <a:latin typeface="Lucida Sans" pitchFamily="8" charset="0"/>
              </a:rPr>
              <a:t>Must understand how a DBMS works!</a:t>
            </a:r>
          </a:p>
        </p:txBody>
      </p:sp>
      <p:pic>
        <p:nvPicPr>
          <p:cNvPr id="3" name="Picture 2" descr="noun_21012_cc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00"/>
          <a:stretch/>
        </p:blipFill>
        <p:spPr>
          <a:xfrm>
            <a:off x="6781800" y="1905000"/>
            <a:ext cx="2061882" cy="1752600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6963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DBMS used to maintain &amp; query large datasets</a:t>
            </a:r>
          </a:p>
          <a:p>
            <a:r>
              <a:rPr lang="en-US" dirty="0" smtClean="0">
                <a:solidFill>
                  <a:srgbClr val="4BACC6"/>
                </a:solidFill>
              </a:rPr>
              <a:t>Benefits</a:t>
            </a:r>
            <a:r>
              <a:rPr lang="en-US" dirty="0" smtClean="0"/>
              <a:t> include </a:t>
            </a:r>
          </a:p>
          <a:p>
            <a:pPr lvl="1"/>
            <a:r>
              <a:rPr lang="en-US" dirty="0" smtClean="0"/>
              <a:t>recovery from system crashes, </a:t>
            </a:r>
          </a:p>
          <a:p>
            <a:pPr lvl="1"/>
            <a:r>
              <a:rPr lang="en-US" dirty="0" smtClean="0"/>
              <a:t>concurrent access, </a:t>
            </a:r>
          </a:p>
          <a:p>
            <a:pPr lvl="1"/>
            <a:r>
              <a:rPr lang="en-US" dirty="0" smtClean="0"/>
              <a:t>quick application development, </a:t>
            </a:r>
          </a:p>
          <a:p>
            <a:pPr lvl="1"/>
            <a:r>
              <a:rPr lang="en-US" dirty="0" smtClean="0"/>
              <a:t>data integrity and </a:t>
            </a:r>
          </a:p>
          <a:p>
            <a:pPr lvl="1"/>
            <a:r>
              <a:rPr lang="en-US" dirty="0" smtClean="0"/>
              <a:t>security</a:t>
            </a:r>
          </a:p>
          <a:p>
            <a:r>
              <a:rPr lang="en-US" dirty="0" smtClean="0"/>
              <a:t>Levels of abstraction give data independence</a:t>
            </a:r>
          </a:p>
          <a:p>
            <a:r>
              <a:rPr lang="en-US" dirty="0" smtClean="0"/>
              <a:t>DBAs hold responsible, interesting,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well-paid jobs</a:t>
            </a:r>
          </a:p>
        </p:txBody>
      </p:sp>
      <p:sp>
        <p:nvSpPr>
          <p:cNvPr id="6963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1/7/16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EECS 484</a:t>
            </a:r>
            <a:endParaRPr lang="en-US" dirty="0"/>
          </a:p>
        </p:txBody>
      </p:sp>
      <p:sp>
        <p:nvSpPr>
          <p:cNvPr id="696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5EB9-DE8E-6943-BA13-962335C75F7A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8533" r="3041" b="6666"/>
          <a:stretch/>
        </p:blipFill>
        <p:spPr>
          <a:xfrm>
            <a:off x="6858000" y="4953000"/>
            <a:ext cx="1828800" cy="1365161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675481" y="228600"/>
            <a:ext cx="7793038" cy="11430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dirty="0" smtClean="0">
                <a:ea typeface="ＭＳ Ｐゴシック" pitchFamily="8" charset="-128"/>
                <a:cs typeface="ＭＳ Ｐゴシック" pitchFamily="8" charset="-128"/>
              </a:rPr>
              <a:t>DBMS: Motivation</a:t>
            </a:r>
            <a:endParaRPr lang="en-US" dirty="0">
              <a:ea typeface="ＭＳ Ｐゴシック" pitchFamily="8" charset="-128"/>
              <a:cs typeface="ＭＳ Ｐゴシック" pitchFamily="8" charset="-128"/>
            </a:endParaRPr>
          </a:p>
        </p:txBody>
      </p:sp>
      <p:sp>
        <p:nvSpPr>
          <p:cNvPr id="47105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1/7/16</a:t>
            </a:r>
            <a:endParaRPr lang="en-US" dirty="0"/>
          </a:p>
        </p:txBody>
      </p:sp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FCA2C2-773C-6646-A523-67DA3D0B47B1}" type="slidenum">
              <a:rPr lang="en-US"/>
              <a:pPr/>
              <a:t>3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EECS 484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Scenario:</a:t>
            </a:r>
          </a:p>
          <a:p>
            <a:pPr lvl="1"/>
            <a:r>
              <a:rPr lang="en-US" dirty="0" smtClean="0"/>
              <a:t>Students taking classes, and obtaining grades</a:t>
            </a:r>
          </a:p>
          <a:p>
            <a:pPr lvl="1"/>
            <a:r>
              <a:rPr lang="en-US" dirty="0" smtClean="0"/>
              <a:t>Q1: Find grade in class X</a:t>
            </a:r>
          </a:p>
          <a:p>
            <a:pPr lvl="1"/>
            <a:r>
              <a:rPr lang="en-US" dirty="0" smtClean="0"/>
              <a:t>Q2: Find my GPA</a:t>
            </a:r>
          </a:p>
          <a:p>
            <a:pPr lvl="1"/>
            <a:r>
              <a:rPr lang="en-US" dirty="0" smtClean="0"/>
              <a:t>…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0800" y="3925072"/>
            <a:ext cx="9055100" cy="2186388"/>
            <a:chOff x="50800" y="3731812"/>
            <a:chExt cx="9055100" cy="2186388"/>
          </a:xfrm>
        </p:grpSpPr>
        <p:sp>
          <p:nvSpPr>
            <p:cNvPr id="12" name="Rectangle 11"/>
            <p:cNvSpPr/>
            <p:nvPr/>
          </p:nvSpPr>
          <p:spPr>
            <a:xfrm>
              <a:off x="50800" y="3873500"/>
              <a:ext cx="9055100" cy="2044700"/>
            </a:xfrm>
            <a:prstGeom prst="rect">
              <a:avLst/>
            </a:prstGeom>
            <a:solidFill>
              <a:schemeClr val="tx1"/>
            </a:solidFill>
            <a:ln w="57150" cmpd="sng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1403350" y="4762438"/>
              <a:ext cx="6337300" cy="1060512"/>
              <a:chOff x="1397000" y="2793999"/>
              <a:chExt cx="6337300" cy="1060512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1557867" y="2793999"/>
                <a:ext cx="6028267" cy="820276"/>
                <a:chOff x="1384299" y="2997199"/>
                <a:chExt cx="6028267" cy="820276"/>
              </a:xfrm>
            </p:grpSpPr>
            <p:pic>
              <p:nvPicPr>
                <p:cNvPr id="17" name="Picture 16"/>
                <p:cNvPicPr>
                  <a:picLocks noChangeAspect="1"/>
                </p:cNvPicPr>
                <p:nvPr/>
              </p:nvPicPr>
              <p:blipFill rotWithShape="1"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 l="-1" t="64757" r="45122"/>
                <a:stretch/>
              </p:blipFill>
              <p:spPr>
                <a:xfrm>
                  <a:off x="6269566" y="2997199"/>
                  <a:ext cx="1143000" cy="794876"/>
                </a:xfrm>
                <a:prstGeom prst="rect">
                  <a:avLst/>
                </a:prstGeom>
              </p:spPr>
            </p:pic>
            <p:pic>
              <p:nvPicPr>
                <p:cNvPr id="18" name="Picture 17"/>
                <p:cNvPicPr>
                  <a:picLocks noChangeAspect="1"/>
                </p:cNvPicPr>
                <p:nvPr/>
              </p:nvPicPr>
              <p:blipFill rotWithShape="1"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 r="60366" b="64756"/>
                <a:stretch/>
              </p:blipFill>
              <p:spPr>
                <a:xfrm>
                  <a:off x="1384299" y="3022599"/>
                  <a:ext cx="825501" cy="794876"/>
                </a:xfrm>
                <a:prstGeom prst="rect">
                  <a:avLst/>
                </a:prstGeom>
              </p:spPr>
            </p:pic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 rotWithShape="1"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 t="33223" r="53049" b="36038"/>
                <a:stretch/>
              </p:blipFill>
              <p:spPr>
                <a:xfrm>
                  <a:off x="3708400" y="3124200"/>
                  <a:ext cx="977900" cy="693275"/>
                </a:xfrm>
                <a:prstGeom prst="rect">
                  <a:avLst/>
                </a:prstGeom>
              </p:spPr>
            </p:pic>
            <p:sp>
              <p:nvSpPr>
                <p:cNvPr id="20" name="Right Arrow 19"/>
                <p:cNvSpPr/>
                <p:nvPr/>
              </p:nvSpPr>
              <p:spPr>
                <a:xfrm>
                  <a:off x="2501899" y="3124200"/>
                  <a:ext cx="774700" cy="533401"/>
                </a:xfrm>
                <a:prstGeom prst="rightArrow">
                  <a:avLst/>
                </a:prstGeom>
                <a:solidFill>
                  <a:schemeClr val="bg1">
                    <a:lumMod val="65000"/>
                  </a:schemeClr>
                </a:solidFill>
                <a:ln w="57150" cmpd="sng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 smtClean="0">
                    <a:solidFill>
                      <a:schemeClr val="tx1"/>
                    </a:solidFill>
                    <a:latin typeface="Trebuchet MS"/>
                  </a:endParaRPr>
                </a:p>
              </p:txBody>
            </p:sp>
            <p:sp>
              <p:nvSpPr>
                <p:cNvPr id="21" name="Right Arrow 20"/>
                <p:cNvSpPr/>
                <p:nvPr/>
              </p:nvSpPr>
              <p:spPr>
                <a:xfrm>
                  <a:off x="4978399" y="3124200"/>
                  <a:ext cx="774700" cy="533401"/>
                </a:xfrm>
                <a:prstGeom prst="rightArrow">
                  <a:avLst/>
                </a:prstGeom>
                <a:solidFill>
                  <a:schemeClr val="bg1">
                    <a:lumMod val="65000"/>
                  </a:schemeClr>
                </a:solidFill>
                <a:ln w="57150" cmpd="sng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 smtClean="0">
                    <a:solidFill>
                      <a:schemeClr val="tx1"/>
                    </a:solidFill>
                    <a:latin typeface="Trebuchet MS"/>
                  </a:endParaRPr>
                </a:p>
              </p:txBody>
            </p:sp>
          </p:grpSp>
          <p:sp>
            <p:nvSpPr>
              <p:cNvPr id="16" name="TextBox 15"/>
              <p:cNvSpPr txBox="1"/>
              <p:nvPr/>
            </p:nvSpPr>
            <p:spPr>
              <a:xfrm>
                <a:off x="1397000" y="3454401"/>
                <a:ext cx="63373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bg1">
                        <a:lumMod val="75000"/>
                      </a:schemeClr>
                    </a:solidFill>
                    <a:latin typeface="Helvetica Light"/>
                    <a:cs typeface="Helvetica Light"/>
                  </a:rPr>
                  <a:t>Think                            Pair                               Share</a:t>
                </a:r>
              </a:p>
            </p:txBody>
          </p:sp>
        </p:grpSp>
        <p:sp>
          <p:nvSpPr>
            <p:cNvPr id="14" name="Title 1"/>
            <p:cNvSpPr txBox="1">
              <a:spLocks/>
            </p:cNvSpPr>
            <p:nvPr/>
          </p:nvSpPr>
          <p:spPr>
            <a:xfrm>
              <a:off x="457200" y="3731812"/>
              <a:ext cx="8229600" cy="1143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b="1" kern="1200">
                  <a:solidFill>
                    <a:srgbClr val="4BACC6"/>
                  </a:solidFill>
                  <a:latin typeface="Helvetica"/>
                  <a:ea typeface="+mj-ea"/>
                  <a:cs typeface="Helvetica"/>
                </a:defRPr>
              </a:lvl1pPr>
            </a:lstStyle>
            <a:p>
              <a:r>
                <a:rPr lang="en-US" sz="4000" dirty="0" smtClean="0">
                  <a:solidFill>
                    <a:srgbClr val="31859C"/>
                  </a:solidFill>
                </a:rPr>
                <a:t>Ideas?</a:t>
              </a:r>
              <a:endParaRPr lang="en-US" sz="4000" dirty="0">
                <a:solidFill>
                  <a:srgbClr val="31859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1683609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9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dirty="0" smtClean="0">
                <a:ea typeface="ＭＳ Ｐゴシック" pitchFamily="8" charset="-128"/>
                <a:cs typeface="ＭＳ Ｐゴシック" pitchFamily="8" charset="-128"/>
              </a:rPr>
              <a:t>Next</a:t>
            </a:r>
            <a:endParaRPr lang="en-US" dirty="0">
              <a:ea typeface="ＭＳ Ｐゴシック" pitchFamily="8" charset="-128"/>
              <a:cs typeface="ＭＳ Ｐゴシック" pitchFamily="8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  <a:latin typeface="Helvetica Light"/>
                <a:cs typeface="Helvetica Light"/>
              </a:rPr>
              <a:t>The </a:t>
            </a:r>
            <a:r>
              <a:rPr lang="en-US" dirty="0" smtClean="0">
                <a:solidFill>
                  <a:schemeClr val="bg1"/>
                </a:solidFill>
                <a:latin typeface="Helvetica Light"/>
                <a:cs typeface="Helvetica Light"/>
              </a:rPr>
              <a:t>Entity-Relationship (ER) Model</a:t>
            </a:r>
            <a:endParaRPr lang="en-US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67585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1/7/16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EECS 484</a:t>
            </a:r>
            <a:endParaRPr lang="en-US" dirty="0"/>
          </a:p>
        </p:txBody>
      </p:sp>
      <p:sp>
        <p:nvSpPr>
          <p:cNvPr id="675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173C15-4D4A-E947-9AAB-E5A0F03A8C80}" type="slidenum">
              <a:rPr lang="en-US"/>
              <a:pPr/>
              <a:t>30</a:t>
            </a:fld>
            <a:endParaRPr lang="en-US"/>
          </a:p>
        </p:txBody>
      </p:sp>
      <p:sp>
        <p:nvSpPr>
          <p:cNvPr id="67587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588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 descr="Screen Shot 2016-01-06 at 10.46.36 PM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200400"/>
            <a:ext cx="7924800" cy="164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3815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675481" y="228600"/>
            <a:ext cx="7793038" cy="1143000"/>
          </a:xfrm>
          <a:noFill/>
        </p:spPr>
        <p:txBody>
          <a:bodyPr lIns="90488" tIns="44450" rIns="90488" bIns="44450" anchor="ctr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dirty="0">
                <a:ea typeface="ＭＳ Ｐゴシック" pitchFamily="8" charset="-128"/>
                <a:cs typeface="ＭＳ Ｐゴシック" pitchFamily="8" charset="-128"/>
              </a:rPr>
              <a:t>Old-time Solution:</a:t>
            </a:r>
            <a:br>
              <a:rPr lang="en-US" dirty="0">
                <a:ea typeface="ＭＳ Ｐゴシック" pitchFamily="8" charset="-128"/>
                <a:cs typeface="ＭＳ Ｐゴシック" pitchFamily="8" charset="-128"/>
              </a:rPr>
            </a:br>
            <a:r>
              <a:rPr lang="en-US" dirty="0">
                <a:ea typeface="ＭＳ Ｐゴシック" pitchFamily="8" charset="-128"/>
                <a:cs typeface="ＭＳ Ｐゴシック" pitchFamily="8" charset="-128"/>
              </a:rPr>
              <a:t>Sorted Student Folders</a:t>
            </a:r>
          </a:p>
        </p:txBody>
      </p:sp>
      <p:sp>
        <p:nvSpPr>
          <p:cNvPr id="47105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1/7/16</a:t>
            </a:r>
            <a:endParaRPr lang="en-US" dirty="0"/>
          </a:p>
        </p:txBody>
      </p:sp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FCA2C2-773C-6646-A523-67DA3D0B47B1}" type="slidenum">
              <a:rPr lang="en-US"/>
              <a:pPr/>
              <a:t>4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EECS 484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Advantages?</a:t>
            </a:r>
          </a:p>
          <a:p>
            <a:r>
              <a:rPr lang="en-US" dirty="0" smtClean="0"/>
              <a:t>Disadvantages?</a:t>
            </a:r>
          </a:p>
        </p:txBody>
      </p:sp>
      <p:pic>
        <p:nvPicPr>
          <p:cNvPr id="5" name="Picture 4" descr="noun_153697_cc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44" b="36970"/>
          <a:stretch/>
        </p:blipFill>
        <p:spPr>
          <a:xfrm>
            <a:off x="7263233" y="0"/>
            <a:ext cx="2109367" cy="1143000"/>
          </a:xfrm>
          <a:prstGeom prst="rect">
            <a:avLst/>
          </a:prstGeom>
        </p:spPr>
      </p:pic>
      <p:pic>
        <p:nvPicPr>
          <p:cNvPr id="22" name="Picture 21" descr="noun_122033_cc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82"/>
          <a:stretch/>
        </p:blipFill>
        <p:spPr>
          <a:xfrm>
            <a:off x="5943600" y="2971800"/>
            <a:ext cx="2286000" cy="181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55446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675481" y="228600"/>
            <a:ext cx="7793038" cy="1143000"/>
          </a:xfrm>
          <a:noFill/>
        </p:spPr>
        <p:txBody>
          <a:bodyPr lIns="90488" tIns="44450" rIns="90488" bIns="44450" anchor="ctr"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dirty="0" smtClean="0">
                <a:ea typeface="ＭＳ Ｐゴシック" pitchFamily="8" charset="-128"/>
                <a:cs typeface="ＭＳ Ｐゴシック" pitchFamily="8" charset="-128"/>
              </a:rPr>
              <a:t>Old-time Solution:</a:t>
            </a:r>
            <a:br>
              <a:rPr lang="en-US" dirty="0" smtClean="0">
                <a:ea typeface="ＭＳ Ｐゴシック" pitchFamily="8" charset="-128"/>
                <a:cs typeface="ＭＳ Ｐゴシック" pitchFamily="8" charset="-128"/>
              </a:rPr>
            </a:br>
            <a:r>
              <a:rPr lang="en-US" dirty="0" smtClean="0">
                <a:ea typeface="ＭＳ Ｐゴシック" pitchFamily="8" charset="-128"/>
                <a:cs typeface="ＭＳ Ｐゴシック" pitchFamily="8" charset="-128"/>
              </a:rPr>
              <a:t>Sorted </a:t>
            </a:r>
            <a:r>
              <a:rPr lang="en-US" dirty="0">
                <a:ea typeface="ＭＳ Ｐゴシック" pitchFamily="8" charset="-128"/>
                <a:cs typeface="ＭＳ Ｐゴシック" pitchFamily="8" charset="-128"/>
              </a:rPr>
              <a:t>S</a:t>
            </a:r>
            <a:r>
              <a:rPr lang="en-US" dirty="0" smtClean="0">
                <a:ea typeface="ＭＳ Ｐゴシック" pitchFamily="8" charset="-128"/>
                <a:cs typeface="ＭＳ Ｐゴシック" pitchFamily="8" charset="-128"/>
              </a:rPr>
              <a:t>tudent Folders</a:t>
            </a:r>
            <a:endParaRPr lang="en-US" dirty="0">
              <a:ea typeface="ＭＳ Ｐゴシック" pitchFamily="8" charset="-128"/>
              <a:cs typeface="ＭＳ Ｐゴシック" pitchFamily="8" charset="-128"/>
            </a:endParaRPr>
          </a:p>
        </p:txBody>
      </p:sp>
      <p:sp>
        <p:nvSpPr>
          <p:cNvPr id="47105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1/7/16</a:t>
            </a:r>
            <a:endParaRPr lang="en-US" dirty="0"/>
          </a:p>
        </p:txBody>
      </p:sp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FCA2C2-773C-6646-A523-67DA3D0B47B1}" type="slidenum">
              <a:rPr lang="en-US"/>
              <a:pPr/>
              <a:t>5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EECS 484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Advantages?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cheap</a:t>
            </a:r>
          </a:p>
          <a:p>
            <a:r>
              <a:rPr lang="en-US" dirty="0" smtClean="0"/>
              <a:t>Disadvantages?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Large physical footprint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No sharing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No ad-hoc queries</a:t>
            </a:r>
          </a:p>
        </p:txBody>
      </p:sp>
      <p:pic>
        <p:nvPicPr>
          <p:cNvPr id="5" name="Picture 4" descr="noun_153697_cc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44" b="36970"/>
          <a:stretch/>
        </p:blipFill>
        <p:spPr>
          <a:xfrm>
            <a:off x="7263233" y="0"/>
            <a:ext cx="2109367" cy="1143000"/>
          </a:xfrm>
          <a:prstGeom prst="rect">
            <a:avLst/>
          </a:prstGeom>
        </p:spPr>
      </p:pic>
      <p:pic>
        <p:nvPicPr>
          <p:cNvPr id="6" name="Picture 5" descr="noun_122033_cc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82"/>
          <a:stretch/>
        </p:blipFill>
        <p:spPr>
          <a:xfrm>
            <a:off x="5943600" y="2971800"/>
            <a:ext cx="2286000" cy="181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56679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675481" y="228600"/>
            <a:ext cx="7793038" cy="1143000"/>
          </a:xfrm>
          <a:noFill/>
        </p:spPr>
        <p:txBody>
          <a:bodyPr lIns="90488" tIns="44450" rIns="90488" bIns="44450" anchor="ctr"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dirty="0" smtClean="0">
                <a:ea typeface="ＭＳ Ｐゴシック" pitchFamily="8" charset="-128"/>
                <a:cs typeface="ＭＳ Ｐゴシック" pitchFamily="8" charset="-128"/>
              </a:rPr>
              <a:t>Other Solution: </a:t>
            </a:r>
            <a:br>
              <a:rPr lang="en-US" dirty="0" smtClean="0">
                <a:ea typeface="ＭＳ Ｐゴシック" pitchFamily="8" charset="-128"/>
                <a:cs typeface="ＭＳ Ｐゴシック" pitchFamily="8" charset="-128"/>
              </a:rPr>
            </a:br>
            <a:r>
              <a:rPr lang="en-US" dirty="0" smtClean="0">
                <a:ea typeface="ＭＳ Ｐゴシック" pitchFamily="8" charset="-128"/>
                <a:cs typeface="ＭＳ Ｐゴシック" pitchFamily="8" charset="-128"/>
              </a:rPr>
              <a:t>Flat Files</a:t>
            </a:r>
            <a:endParaRPr lang="en-US" dirty="0">
              <a:ea typeface="ＭＳ Ｐゴシック" pitchFamily="8" charset="-128"/>
              <a:cs typeface="ＭＳ Ｐゴシック" pitchFamily="8" charset="-128"/>
            </a:endParaRPr>
          </a:p>
        </p:txBody>
      </p:sp>
      <p:sp>
        <p:nvSpPr>
          <p:cNvPr id="47105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1/7/16</a:t>
            </a:r>
            <a:endParaRPr lang="en-US" dirty="0"/>
          </a:p>
        </p:txBody>
      </p:sp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FCA2C2-773C-6646-A523-67DA3D0B47B1}" type="slidenum">
              <a:rPr lang="en-US"/>
              <a:pPr/>
              <a:t>6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EECS 484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Access?</a:t>
            </a:r>
          </a:p>
          <a:p>
            <a:pPr lvl="1"/>
            <a:r>
              <a:rPr lang="en-US" dirty="0" smtClean="0"/>
              <a:t>using programs in C, Java, etc.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Layout for the student records?</a:t>
            </a:r>
          </a:p>
        </p:txBody>
      </p:sp>
      <p:pic>
        <p:nvPicPr>
          <p:cNvPr id="5" name="Picture 4" descr="noun_153697_cc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44" b="36970"/>
          <a:stretch/>
        </p:blipFill>
        <p:spPr>
          <a:xfrm>
            <a:off x="7263233" y="0"/>
            <a:ext cx="2109367" cy="114300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4495800" y="2514600"/>
            <a:ext cx="4495800" cy="3505200"/>
            <a:chOff x="1981200" y="2362200"/>
            <a:chExt cx="4495800" cy="3505200"/>
          </a:xfrm>
        </p:grpSpPr>
        <p:pic>
          <p:nvPicPr>
            <p:cNvPr id="7" name="Picture 6" descr="noun_206148_cc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182"/>
            <a:stretch/>
          </p:blipFill>
          <p:spPr>
            <a:xfrm>
              <a:off x="1981200" y="3276600"/>
              <a:ext cx="1219200" cy="1034095"/>
            </a:xfrm>
            <a:prstGeom prst="rect">
              <a:avLst/>
            </a:prstGeom>
          </p:spPr>
        </p:pic>
        <p:pic>
          <p:nvPicPr>
            <p:cNvPr id="13" name="Picture 12" descr="noun_206148_cc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182"/>
            <a:stretch/>
          </p:blipFill>
          <p:spPr>
            <a:xfrm>
              <a:off x="1981200" y="4267200"/>
              <a:ext cx="1257759" cy="1066800"/>
            </a:xfrm>
            <a:prstGeom prst="rect">
              <a:avLst/>
            </a:prstGeom>
          </p:spPr>
        </p:pic>
        <p:grpSp>
          <p:nvGrpSpPr>
            <p:cNvPr id="12" name="Group 11"/>
            <p:cNvGrpSpPr/>
            <p:nvPr/>
          </p:nvGrpSpPr>
          <p:grpSpPr>
            <a:xfrm>
              <a:off x="4724400" y="2362200"/>
              <a:ext cx="1752600" cy="3505200"/>
              <a:chOff x="4724400" y="2743200"/>
              <a:chExt cx="1752600" cy="3505200"/>
            </a:xfrm>
          </p:grpSpPr>
          <p:pic>
            <p:nvPicPr>
              <p:cNvPr id="8" name="Picture 7" descr="noun_116608_cc.png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6590"/>
              <a:stretch/>
            </p:blipFill>
            <p:spPr>
              <a:xfrm>
                <a:off x="4724400" y="2743200"/>
                <a:ext cx="1752600" cy="1286580"/>
              </a:xfrm>
              <a:prstGeom prst="rect">
                <a:avLst/>
              </a:prstGeom>
            </p:spPr>
          </p:pic>
          <p:pic>
            <p:nvPicPr>
              <p:cNvPr id="9" name="Picture 8" descr="noun_116586_cc.png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4172"/>
              <a:stretch/>
            </p:blipFill>
            <p:spPr>
              <a:xfrm>
                <a:off x="4758723" y="3886200"/>
                <a:ext cx="1700691" cy="1289598"/>
              </a:xfrm>
              <a:prstGeom prst="rect">
                <a:avLst/>
              </a:prstGeom>
            </p:spPr>
          </p:pic>
          <p:pic>
            <p:nvPicPr>
              <p:cNvPr id="14" name="Picture 13" descr="noun_116586_cc.png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4172"/>
              <a:stretch/>
            </p:blipFill>
            <p:spPr>
              <a:xfrm>
                <a:off x="4776309" y="4958802"/>
                <a:ext cx="1700691" cy="1289598"/>
              </a:xfrm>
              <a:prstGeom prst="rect">
                <a:avLst/>
              </a:prstGeom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5410200" y="5996916"/>
                <a:ext cx="533400" cy="152400"/>
              </a:xfrm>
              <a:prstGeom prst="rect">
                <a:avLst/>
              </a:prstGeom>
              <a:solidFill>
                <a:schemeClr val="bg1"/>
              </a:solidFill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 smtClean="0">
                  <a:solidFill>
                    <a:schemeClr val="tx1"/>
                  </a:solidFill>
                  <a:latin typeface="Trebuchet MS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345441" y="5900182"/>
                <a:ext cx="474046" cy="279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latin typeface="Helvetica"/>
                    <a:cs typeface="Helvetica"/>
                  </a:rPr>
                  <a:t>.PY</a:t>
                </a:r>
              </a:p>
            </p:txBody>
          </p:sp>
        </p:grpSp>
        <p:sp>
          <p:nvSpPr>
            <p:cNvPr id="15" name="Plus 14"/>
            <p:cNvSpPr/>
            <p:nvPr/>
          </p:nvSpPr>
          <p:spPr>
            <a:xfrm>
              <a:off x="3726246" y="3874758"/>
              <a:ext cx="838200" cy="762000"/>
            </a:xfrm>
            <a:prstGeom prst="mathPlus">
              <a:avLst/>
            </a:prstGeom>
            <a:solidFill>
              <a:schemeClr val="tx1"/>
            </a:solidFill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>
                <a:solidFill>
                  <a:schemeClr val="tx1"/>
                </a:solidFill>
                <a:latin typeface="Trebuchet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127779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675481" y="228600"/>
            <a:ext cx="7793038" cy="1143000"/>
          </a:xfrm>
          <a:noFill/>
        </p:spPr>
        <p:txBody>
          <a:bodyPr lIns="90488" tIns="44450" rIns="90488" bIns="44450" anchor="ctr"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dirty="0" smtClean="0">
                <a:ea typeface="ＭＳ Ｐゴシック" pitchFamily="8" charset="-128"/>
                <a:cs typeface="ＭＳ Ｐゴシック" pitchFamily="8" charset="-128"/>
              </a:rPr>
              <a:t>Other Solution: </a:t>
            </a:r>
            <a:br>
              <a:rPr lang="en-US" dirty="0" smtClean="0">
                <a:ea typeface="ＭＳ Ｐゴシック" pitchFamily="8" charset="-128"/>
                <a:cs typeface="ＭＳ Ｐゴシック" pitchFamily="8" charset="-128"/>
              </a:rPr>
            </a:br>
            <a:r>
              <a:rPr lang="en-US" dirty="0" smtClean="0">
                <a:ea typeface="ＭＳ Ｐゴシック" pitchFamily="8" charset="-128"/>
                <a:cs typeface="ＭＳ Ｐゴシック" pitchFamily="8" charset="-128"/>
              </a:rPr>
              <a:t>Flat Files</a:t>
            </a:r>
            <a:endParaRPr lang="en-US" dirty="0">
              <a:ea typeface="ＭＳ Ｐゴシック" pitchFamily="8" charset="-128"/>
              <a:cs typeface="ＭＳ Ｐゴシック" pitchFamily="8" charset="-128"/>
            </a:endParaRPr>
          </a:p>
        </p:txBody>
      </p:sp>
      <p:sp>
        <p:nvSpPr>
          <p:cNvPr id="47105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1/7/16</a:t>
            </a:r>
            <a:endParaRPr lang="en-US" dirty="0"/>
          </a:p>
        </p:txBody>
      </p:sp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FCA2C2-773C-6646-A523-67DA3D0B47B1}" type="slidenum">
              <a:rPr lang="en-US"/>
              <a:pPr/>
              <a:t>7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EECS 484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Access?</a:t>
            </a:r>
          </a:p>
          <a:p>
            <a:pPr lvl="1"/>
            <a:r>
              <a:rPr lang="en-US" dirty="0" smtClean="0"/>
              <a:t>using programs in C, Java, etc.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Layout for the student records?</a:t>
            </a:r>
          </a:p>
        </p:txBody>
      </p:sp>
      <p:pic>
        <p:nvPicPr>
          <p:cNvPr id="5" name="Picture 4" descr="noun_153697_cc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44" b="36970"/>
          <a:stretch/>
        </p:blipFill>
        <p:spPr>
          <a:xfrm>
            <a:off x="7263233" y="0"/>
            <a:ext cx="2109367" cy="114300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6781800" y="1447800"/>
            <a:ext cx="2209800" cy="1735497"/>
            <a:chOff x="1981200" y="2362200"/>
            <a:chExt cx="4495800" cy="3530836"/>
          </a:xfrm>
        </p:grpSpPr>
        <p:pic>
          <p:nvPicPr>
            <p:cNvPr id="7" name="Picture 6" descr="noun_206148_cc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182"/>
            <a:stretch/>
          </p:blipFill>
          <p:spPr>
            <a:xfrm>
              <a:off x="1981200" y="3276600"/>
              <a:ext cx="1219200" cy="1034095"/>
            </a:xfrm>
            <a:prstGeom prst="rect">
              <a:avLst/>
            </a:prstGeom>
          </p:spPr>
        </p:pic>
        <p:pic>
          <p:nvPicPr>
            <p:cNvPr id="13" name="Picture 12" descr="noun_206148_cc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182"/>
            <a:stretch/>
          </p:blipFill>
          <p:spPr>
            <a:xfrm>
              <a:off x="1981200" y="4267200"/>
              <a:ext cx="1257759" cy="1066800"/>
            </a:xfrm>
            <a:prstGeom prst="rect">
              <a:avLst/>
            </a:prstGeom>
          </p:spPr>
        </p:pic>
        <p:grpSp>
          <p:nvGrpSpPr>
            <p:cNvPr id="12" name="Group 11"/>
            <p:cNvGrpSpPr/>
            <p:nvPr/>
          </p:nvGrpSpPr>
          <p:grpSpPr>
            <a:xfrm>
              <a:off x="4724400" y="2362200"/>
              <a:ext cx="1752600" cy="3530836"/>
              <a:chOff x="4724400" y="2743200"/>
              <a:chExt cx="1752600" cy="3530836"/>
            </a:xfrm>
          </p:grpSpPr>
          <p:pic>
            <p:nvPicPr>
              <p:cNvPr id="8" name="Picture 7" descr="noun_116608_cc.png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6590"/>
              <a:stretch/>
            </p:blipFill>
            <p:spPr>
              <a:xfrm>
                <a:off x="4724400" y="2743200"/>
                <a:ext cx="1752600" cy="1286580"/>
              </a:xfrm>
              <a:prstGeom prst="rect">
                <a:avLst/>
              </a:prstGeom>
            </p:spPr>
          </p:pic>
          <p:pic>
            <p:nvPicPr>
              <p:cNvPr id="9" name="Picture 8" descr="noun_116586_cc.png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4172"/>
              <a:stretch/>
            </p:blipFill>
            <p:spPr>
              <a:xfrm>
                <a:off x="4758723" y="3886200"/>
                <a:ext cx="1700691" cy="1289598"/>
              </a:xfrm>
              <a:prstGeom prst="rect">
                <a:avLst/>
              </a:prstGeom>
            </p:spPr>
          </p:pic>
          <p:pic>
            <p:nvPicPr>
              <p:cNvPr id="14" name="Picture 13" descr="noun_116586_cc.png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4172"/>
              <a:stretch/>
            </p:blipFill>
            <p:spPr>
              <a:xfrm>
                <a:off x="4776309" y="4958802"/>
                <a:ext cx="1700691" cy="1289598"/>
              </a:xfrm>
              <a:prstGeom prst="rect">
                <a:avLst/>
              </a:prstGeom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5410200" y="5996916"/>
                <a:ext cx="533400" cy="152400"/>
              </a:xfrm>
              <a:prstGeom prst="rect">
                <a:avLst/>
              </a:prstGeom>
              <a:solidFill>
                <a:schemeClr val="bg1"/>
              </a:solidFill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 smtClean="0">
                  <a:solidFill>
                    <a:schemeClr val="tx1"/>
                  </a:solidFill>
                  <a:latin typeface="Trebuchet MS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283332" y="5867028"/>
                <a:ext cx="688783" cy="4070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b="1" dirty="0" smtClean="0">
                    <a:latin typeface="Helvetica"/>
                    <a:cs typeface="Helvetica"/>
                  </a:rPr>
                  <a:t>.PY</a:t>
                </a:r>
              </a:p>
            </p:txBody>
          </p:sp>
        </p:grpSp>
        <p:sp>
          <p:nvSpPr>
            <p:cNvPr id="15" name="Plus 14"/>
            <p:cNvSpPr/>
            <p:nvPr/>
          </p:nvSpPr>
          <p:spPr>
            <a:xfrm>
              <a:off x="3726246" y="3874758"/>
              <a:ext cx="838200" cy="762000"/>
            </a:xfrm>
            <a:prstGeom prst="mathPlus">
              <a:avLst/>
            </a:prstGeom>
            <a:solidFill>
              <a:schemeClr val="tx1"/>
            </a:solidFill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>
                <a:solidFill>
                  <a:schemeClr val="tx1"/>
                </a:solidFill>
                <a:latin typeface="Trebuchet MS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066800" y="3200400"/>
            <a:ext cx="5410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elvetica"/>
                <a:cs typeface="Helvetica"/>
              </a:rPr>
              <a:t>CSV:</a:t>
            </a:r>
          </a:p>
          <a:p>
            <a:r>
              <a:rPr lang="en-US" dirty="0" smtClean="0">
                <a:solidFill>
                  <a:schemeClr val="accent5"/>
                </a:solidFill>
                <a:latin typeface="Helvetica"/>
                <a:cs typeface="Helvetica"/>
              </a:rPr>
              <a:t>Brown, Lisa, </a:t>
            </a:r>
            <a:r>
              <a:rPr lang="en-US" dirty="0" err="1" smtClean="0">
                <a:solidFill>
                  <a:schemeClr val="accent5"/>
                </a:solidFill>
                <a:latin typeface="Helvetica"/>
                <a:cs typeface="Helvetica"/>
              </a:rPr>
              <a:t>lbrown</a:t>
            </a:r>
            <a:r>
              <a:rPr lang="en-US" dirty="0" smtClean="0">
                <a:solidFill>
                  <a:schemeClr val="accent5"/>
                </a:solidFill>
                <a:latin typeface="Helvetica"/>
                <a:cs typeface="Helvetica"/>
              </a:rPr>
              <a:t>, </a:t>
            </a:r>
            <a:r>
              <a:rPr lang="en-US" dirty="0" err="1" smtClean="0">
                <a:solidFill>
                  <a:schemeClr val="accent5"/>
                </a:solidFill>
                <a:latin typeface="Helvetica"/>
                <a:cs typeface="Helvetica"/>
              </a:rPr>
              <a:t>db</a:t>
            </a:r>
            <a:r>
              <a:rPr lang="en-US" dirty="0" smtClean="0">
                <a:solidFill>
                  <a:schemeClr val="accent5"/>
                </a:solidFill>
                <a:latin typeface="Helvetica"/>
                <a:cs typeface="Helvetica"/>
              </a:rPr>
              <a:t>, A, </a:t>
            </a:r>
            <a:r>
              <a:rPr lang="en-US" dirty="0" err="1" smtClean="0">
                <a:solidFill>
                  <a:schemeClr val="accent5"/>
                </a:solidFill>
                <a:latin typeface="Helvetica"/>
                <a:cs typeface="Helvetica"/>
              </a:rPr>
              <a:t>os</a:t>
            </a:r>
            <a:r>
              <a:rPr lang="en-US" dirty="0" smtClean="0">
                <a:solidFill>
                  <a:schemeClr val="accent5"/>
                </a:solidFill>
                <a:latin typeface="Helvetica"/>
                <a:cs typeface="Helvetica"/>
              </a:rPr>
              <a:t>, B</a:t>
            </a:r>
          </a:p>
          <a:p>
            <a:r>
              <a:rPr lang="en-US" dirty="0" smtClean="0">
                <a:solidFill>
                  <a:schemeClr val="accent5"/>
                </a:solidFill>
                <a:latin typeface="Helvetica"/>
                <a:cs typeface="Helvetica"/>
              </a:rPr>
              <a:t>Smith, Bart, </a:t>
            </a:r>
            <a:r>
              <a:rPr lang="en-US" dirty="0" err="1" smtClean="0">
                <a:solidFill>
                  <a:schemeClr val="accent5"/>
                </a:solidFill>
                <a:latin typeface="Helvetica"/>
                <a:cs typeface="Helvetica"/>
              </a:rPr>
              <a:t>bsmith</a:t>
            </a:r>
            <a:endParaRPr lang="en-US" dirty="0" smtClean="0">
              <a:solidFill>
                <a:schemeClr val="accent5"/>
              </a:solidFill>
              <a:latin typeface="Helvetica"/>
              <a:cs typeface="Helvetica"/>
            </a:endParaRPr>
          </a:p>
          <a:p>
            <a:r>
              <a:rPr lang="en-US" dirty="0" err="1" smtClean="0">
                <a:solidFill>
                  <a:schemeClr val="accent5"/>
                </a:solidFill>
                <a:latin typeface="Helvetica"/>
                <a:cs typeface="Helvetica"/>
              </a:rPr>
              <a:t>Tompson</a:t>
            </a:r>
            <a:r>
              <a:rPr lang="en-US" dirty="0" smtClean="0">
                <a:solidFill>
                  <a:schemeClr val="accent5"/>
                </a:solidFill>
                <a:latin typeface="Helvetica"/>
                <a:cs typeface="Helvetica"/>
              </a:rPr>
              <a:t>, Mary, </a:t>
            </a:r>
            <a:r>
              <a:rPr lang="en-US" dirty="0" err="1" smtClean="0">
                <a:solidFill>
                  <a:schemeClr val="accent5"/>
                </a:solidFill>
                <a:latin typeface="Helvetica"/>
                <a:cs typeface="Helvetica"/>
              </a:rPr>
              <a:t>mtom</a:t>
            </a:r>
            <a:r>
              <a:rPr lang="en-US" dirty="0" smtClean="0">
                <a:solidFill>
                  <a:schemeClr val="accent5"/>
                </a:solidFill>
                <a:latin typeface="Helvetica"/>
                <a:cs typeface="Helvetica"/>
              </a:rPr>
              <a:t>, </a:t>
            </a:r>
            <a:r>
              <a:rPr lang="en-US" dirty="0" err="1" smtClean="0">
                <a:solidFill>
                  <a:schemeClr val="accent5"/>
                </a:solidFill>
                <a:latin typeface="Helvetica"/>
                <a:cs typeface="Helvetica"/>
              </a:rPr>
              <a:t>vis</a:t>
            </a:r>
            <a:r>
              <a:rPr lang="en-US" dirty="0" smtClean="0">
                <a:solidFill>
                  <a:schemeClr val="accent5"/>
                </a:solidFill>
                <a:latin typeface="Helvetica"/>
                <a:cs typeface="Helvetica"/>
              </a:rPr>
              <a:t>, B+, </a:t>
            </a:r>
            <a:r>
              <a:rPr lang="en-US" dirty="0" err="1" smtClean="0">
                <a:solidFill>
                  <a:schemeClr val="accent5"/>
                </a:solidFill>
                <a:latin typeface="Helvetica"/>
                <a:cs typeface="Helvetica"/>
              </a:rPr>
              <a:t>db</a:t>
            </a:r>
            <a:r>
              <a:rPr lang="en-US" dirty="0" smtClean="0">
                <a:solidFill>
                  <a:schemeClr val="accent5"/>
                </a:solidFill>
                <a:latin typeface="Helvetica"/>
                <a:cs typeface="Helvetica"/>
              </a:rPr>
              <a:t>, A-</a:t>
            </a:r>
          </a:p>
          <a:p>
            <a:r>
              <a:rPr lang="en-US" dirty="0" smtClean="0">
                <a:solidFill>
                  <a:schemeClr val="accent5"/>
                </a:solidFill>
                <a:latin typeface="Helvetica"/>
                <a:cs typeface="Helvetica"/>
              </a:rPr>
              <a:t>…</a:t>
            </a:r>
          </a:p>
          <a:p>
            <a:r>
              <a:rPr lang="en-US" dirty="0" smtClean="0">
                <a:solidFill>
                  <a:schemeClr val="accent5"/>
                </a:solidFill>
                <a:latin typeface="Helvetica"/>
                <a:cs typeface="Helvetica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1472010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675481" y="228600"/>
            <a:ext cx="7793038" cy="1143000"/>
          </a:xfrm>
          <a:noFill/>
        </p:spPr>
        <p:txBody>
          <a:bodyPr lIns="90488" tIns="44450" rIns="90488" bIns="44450" anchor="ctr"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dirty="0" smtClean="0">
                <a:ea typeface="ＭＳ Ｐゴシック" pitchFamily="8" charset="-128"/>
                <a:cs typeface="ＭＳ Ｐゴシック" pitchFamily="8" charset="-128"/>
              </a:rPr>
              <a:t>Other Solution: </a:t>
            </a:r>
            <a:br>
              <a:rPr lang="en-US" dirty="0" smtClean="0">
                <a:ea typeface="ＭＳ Ｐゴシック" pitchFamily="8" charset="-128"/>
                <a:cs typeface="ＭＳ Ｐゴシック" pitchFamily="8" charset="-128"/>
              </a:rPr>
            </a:br>
            <a:r>
              <a:rPr lang="en-US" dirty="0" smtClean="0">
                <a:ea typeface="ＭＳ Ｐゴシック" pitchFamily="8" charset="-128"/>
                <a:cs typeface="ＭＳ Ｐゴシック" pitchFamily="8" charset="-128"/>
              </a:rPr>
              <a:t>Flat Files</a:t>
            </a:r>
            <a:endParaRPr lang="en-US" dirty="0">
              <a:ea typeface="ＭＳ Ｐゴシック" pitchFamily="8" charset="-128"/>
              <a:cs typeface="ＭＳ Ｐゴシック" pitchFamily="8" charset="-128"/>
            </a:endParaRPr>
          </a:p>
        </p:txBody>
      </p:sp>
      <p:sp>
        <p:nvSpPr>
          <p:cNvPr id="47105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1/7/16</a:t>
            </a:r>
            <a:endParaRPr lang="en-US" dirty="0"/>
          </a:p>
        </p:txBody>
      </p:sp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FCA2C2-773C-6646-A523-67DA3D0B47B1}" type="slidenum">
              <a:rPr lang="en-US"/>
              <a:pPr/>
              <a:t>8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EECS 484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Access?</a:t>
            </a:r>
          </a:p>
          <a:p>
            <a:pPr lvl="1"/>
            <a:r>
              <a:rPr lang="en-US" dirty="0" smtClean="0"/>
              <a:t>using programs in C, Java, etc.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Layout for the student records?</a:t>
            </a:r>
          </a:p>
        </p:txBody>
      </p:sp>
      <p:pic>
        <p:nvPicPr>
          <p:cNvPr id="5" name="Picture 4" descr="noun_153697_cc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44" b="36970"/>
          <a:stretch/>
        </p:blipFill>
        <p:spPr>
          <a:xfrm>
            <a:off x="7263233" y="0"/>
            <a:ext cx="2109367" cy="114300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6781800" y="1447800"/>
            <a:ext cx="2209800" cy="1735497"/>
            <a:chOff x="1981200" y="2362200"/>
            <a:chExt cx="4495800" cy="3530836"/>
          </a:xfrm>
        </p:grpSpPr>
        <p:pic>
          <p:nvPicPr>
            <p:cNvPr id="7" name="Picture 6" descr="noun_206148_cc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182"/>
            <a:stretch/>
          </p:blipFill>
          <p:spPr>
            <a:xfrm>
              <a:off x="1981200" y="3276600"/>
              <a:ext cx="1219200" cy="1034095"/>
            </a:xfrm>
            <a:prstGeom prst="rect">
              <a:avLst/>
            </a:prstGeom>
          </p:spPr>
        </p:pic>
        <p:pic>
          <p:nvPicPr>
            <p:cNvPr id="13" name="Picture 12" descr="noun_206148_cc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182"/>
            <a:stretch/>
          </p:blipFill>
          <p:spPr>
            <a:xfrm>
              <a:off x="1981200" y="4267200"/>
              <a:ext cx="1257759" cy="1066800"/>
            </a:xfrm>
            <a:prstGeom prst="rect">
              <a:avLst/>
            </a:prstGeom>
          </p:spPr>
        </p:pic>
        <p:grpSp>
          <p:nvGrpSpPr>
            <p:cNvPr id="12" name="Group 11"/>
            <p:cNvGrpSpPr/>
            <p:nvPr/>
          </p:nvGrpSpPr>
          <p:grpSpPr>
            <a:xfrm>
              <a:off x="4724400" y="2362200"/>
              <a:ext cx="1752600" cy="3530836"/>
              <a:chOff x="4724400" y="2743200"/>
              <a:chExt cx="1752600" cy="3530836"/>
            </a:xfrm>
          </p:grpSpPr>
          <p:pic>
            <p:nvPicPr>
              <p:cNvPr id="8" name="Picture 7" descr="noun_116608_cc.png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6590"/>
              <a:stretch/>
            </p:blipFill>
            <p:spPr>
              <a:xfrm>
                <a:off x="4724400" y="2743200"/>
                <a:ext cx="1752600" cy="1286580"/>
              </a:xfrm>
              <a:prstGeom prst="rect">
                <a:avLst/>
              </a:prstGeom>
            </p:spPr>
          </p:pic>
          <p:pic>
            <p:nvPicPr>
              <p:cNvPr id="9" name="Picture 8" descr="noun_116586_cc.png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4172"/>
              <a:stretch/>
            </p:blipFill>
            <p:spPr>
              <a:xfrm>
                <a:off x="4758723" y="3886200"/>
                <a:ext cx="1700691" cy="1289598"/>
              </a:xfrm>
              <a:prstGeom prst="rect">
                <a:avLst/>
              </a:prstGeom>
            </p:spPr>
          </p:pic>
          <p:pic>
            <p:nvPicPr>
              <p:cNvPr id="14" name="Picture 13" descr="noun_116586_cc.png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4172"/>
              <a:stretch/>
            </p:blipFill>
            <p:spPr>
              <a:xfrm>
                <a:off x="4776309" y="4958802"/>
                <a:ext cx="1700691" cy="1289598"/>
              </a:xfrm>
              <a:prstGeom prst="rect">
                <a:avLst/>
              </a:prstGeom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5410200" y="5996916"/>
                <a:ext cx="533400" cy="152400"/>
              </a:xfrm>
              <a:prstGeom prst="rect">
                <a:avLst/>
              </a:prstGeom>
              <a:solidFill>
                <a:schemeClr val="bg1"/>
              </a:solidFill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 smtClean="0">
                  <a:solidFill>
                    <a:schemeClr val="tx1"/>
                  </a:solidFill>
                  <a:latin typeface="Trebuchet MS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283332" y="5867028"/>
                <a:ext cx="688783" cy="4070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b="1" dirty="0" smtClean="0">
                    <a:latin typeface="Helvetica"/>
                    <a:cs typeface="Helvetica"/>
                  </a:rPr>
                  <a:t>.PY</a:t>
                </a:r>
              </a:p>
            </p:txBody>
          </p:sp>
        </p:grpSp>
        <p:sp>
          <p:nvSpPr>
            <p:cNvPr id="15" name="Plus 14"/>
            <p:cNvSpPr/>
            <p:nvPr/>
          </p:nvSpPr>
          <p:spPr>
            <a:xfrm>
              <a:off x="3726246" y="3874758"/>
              <a:ext cx="838200" cy="762000"/>
            </a:xfrm>
            <a:prstGeom prst="mathPlus">
              <a:avLst/>
            </a:prstGeom>
            <a:solidFill>
              <a:schemeClr val="tx1"/>
            </a:solidFill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>
                <a:solidFill>
                  <a:schemeClr val="tx1"/>
                </a:solidFill>
                <a:latin typeface="Trebuchet MS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066800" y="3200400"/>
            <a:ext cx="388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elvetica"/>
                <a:cs typeface="Helvetica"/>
              </a:rPr>
              <a:t>Multiple files:</a:t>
            </a:r>
          </a:p>
          <a:p>
            <a:r>
              <a:rPr lang="en-US" dirty="0" smtClean="0">
                <a:solidFill>
                  <a:schemeClr val="accent5"/>
                </a:solidFill>
                <a:latin typeface="Helvetica"/>
                <a:cs typeface="Helvetica"/>
              </a:rPr>
              <a:t>Brown, Lisa, </a:t>
            </a:r>
            <a:r>
              <a:rPr lang="en-US" dirty="0" err="1" smtClean="0">
                <a:solidFill>
                  <a:schemeClr val="accent5"/>
                </a:solidFill>
                <a:latin typeface="Helvetica"/>
                <a:cs typeface="Helvetica"/>
              </a:rPr>
              <a:t>lbrown</a:t>
            </a:r>
            <a:endParaRPr lang="en-US" dirty="0" smtClean="0">
              <a:solidFill>
                <a:schemeClr val="accent5"/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chemeClr val="accent5"/>
                </a:solidFill>
                <a:latin typeface="Helvetica"/>
                <a:cs typeface="Helvetica"/>
              </a:rPr>
              <a:t>Smith, Bart, </a:t>
            </a:r>
            <a:r>
              <a:rPr lang="en-US" dirty="0" err="1" smtClean="0">
                <a:solidFill>
                  <a:schemeClr val="accent5"/>
                </a:solidFill>
                <a:latin typeface="Helvetica"/>
                <a:cs typeface="Helvetica"/>
              </a:rPr>
              <a:t>bsmith</a:t>
            </a:r>
            <a:endParaRPr lang="en-US" dirty="0" smtClean="0">
              <a:solidFill>
                <a:schemeClr val="accent5"/>
              </a:solidFill>
              <a:latin typeface="Helvetica"/>
              <a:cs typeface="Helvetica"/>
            </a:endParaRPr>
          </a:p>
          <a:p>
            <a:r>
              <a:rPr lang="en-US" dirty="0" err="1" smtClean="0">
                <a:solidFill>
                  <a:schemeClr val="accent5"/>
                </a:solidFill>
                <a:latin typeface="Helvetica"/>
                <a:cs typeface="Helvetica"/>
              </a:rPr>
              <a:t>Tompson</a:t>
            </a:r>
            <a:r>
              <a:rPr lang="en-US" dirty="0" smtClean="0">
                <a:solidFill>
                  <a:schemeClr val="accent5"/>
                </a:solidFill>
                <a:latin typeface="Helvetica"/>
                <a:cs typeface="Helvetica"/>
              </a:rPr>
              <a:t>, Mary, </a:t>
            </a:r>
            <a:r>
              <a:rPr lang="en-US" dirty="0" err="1" smtClean="0">
                <a:solidFill>
                  <a:schemeClr val="accent5"/>
                </a:solidFill>
                <a:latin typeface="Helvetica"/>
                <a:cs typeface="Helvetica"/>
              </a:rPr>
              <a:t>mtom</a:t>
            </a:r>
            <a:endParaRPr lang="en-US" dirty="0" smtClean="0">
              <a:solidFill>
                <a:schemeClr val="accent5"/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chemeClr val="accent5"/>
                </a:solidFill>
                <a:latin typeface="Helvetica"/>
                <a:cs typeface="Helvetica"/>
              </a:rPr>
              <a:t>…</a:t>
            </a:r>
          </a:p>
          <a:p>
            <a:r>
              <a:rPr lang="en-US" dirty="0" smtClean="0">
                <a:solidFill>
                  <a:schemeClr val="accent5"/>
                </a:solidFill>
                <a:latin typeface="Helvetica"/>
                <a:cs typeface="Helvetica"/>
              </a:rPr>
              <a:t>…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53000" y="3189744"/>
            <a:ext cx="3886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elvetica"/>
                <a:cs typeface="Helvetica"/>
              </a:rPr>
              <a:t> </a:t>
            </a:r>
          </a:p>
          <a:p>
            <a:r>
              <a:rPr lang="en-US" dirty="0" err="1" smtClean="0">
                <a:solidFill>
                  <a:schemeClr val="accent5"/>
                </a:solidFill>
                <a:latin typeface="Helvetica"/>
                <a:cs typeface="Helvetica"/>
              </a:rPr>
              <a:t>lbrown</a:t>
            </a:r>
            <a:r>
              <a:rPr lang="en-US" dirty="0" smtClean="0">
                <a:solidFill>
                  <a:schemeClr val="accent5"/>
                </a:solidFill>
                <a:latin typeface="Helvetica"/>
                <a:cs typeface="Helvetica"/>
              </a:rPr>
              <a:t>, </a:t>
            </a:r>
            <a:r>
              <a:rPr lang="en-US" dirty="0" err="1" smtClean="0">
                <a:solidFill>
                  <a:schemeClr val="accent5"/>
                </a:solidFill>
                <a:latin typeface="Helvetica"/>
                <a:cs typeface="Helvetica"/>
              </a:rPr>
              <a:t>db</a:t>
            </a:r>
            <a:r>
              <a:rPr lang="en-US" dirty="0" smtClean="0">
                <a:solidFill>
                  <a:schemeClr val="accent5"/>
                </a:solidFill>
                <a:latin typeface="Helvetica"/>
                <a:cs typeface="Helvetica"/>
              </a:rPr>
              <a:t>, A</a:t>
            </a:r>
          </a:p>
          <a:p>
            <a:r>
              <a:rPr lang="en-US" dirty="0" err="1" smtClean="0">
                <a:solidFill>
                  <a:schemeClr val="accent5"/>
                </a:solidFill>
                <a:latin typeface="Helvetica"/>
                <a:cs typeface="Helvetica"/>
              </a:rPr>
              <a:t>lbrown</a:t>
            </a:r>
            <a:r>
              <a:rPr lang="en-US" dirty="0" smtClean="0">
                <a:solidFill>
                  <a:schemeClr val="accent5"/>
                </a:solidFill>
                <a:latin typeface="Helvetica"/>
                <a:cs typeface="Helvetica"/>
              </a:rPr>
              <a:t>, </a:t>
            </a:r>
            <a:r>
              <a:rPr lang="en-US" dirty="0" err="1" smtClean="0">
                <a:solidFill>
                  <a:schemeClr val="accent5"/>
                </a:solidFill>
                <a:latin typeface="Helvetica"/>
                <a:cs typeface="Helvetica"/>
              </a:rPr>
              <a:t>os</a:t>
            </a:r>
            <a:r>
              <a:rPr lang="en-US" dirty="0" smtClean="0">
                <a:solidFill>
                  <a:schemeClr val="accent5"/>
                </a:solidFill>
                <a:latin typeface="Helvetica"/>
                <a:cs typeface="Helvetica"/>
              </a:rPr>
              <a:t>, B</a:t>
            </a:r>
          </a:p>
          <a:p>
            <a:r>
              <a:rPr lang="en-US" dirty="0" err="1" smtClean="0">
                <a:solidFill>
                  <a:schemeClr val="accent5"/>
                </a:solidFill>
                <a:latin typeface="Helvetica"/>
                <a:cs typeface="Helvetica"/>
              </a:rPr>
              <a:t>mtom</a:t>
            </a:r>
            <a:r>
              <a:rPr lang="en-US" dirty="0" smtClean="0">
                <a:solidFill>
                  <a:schemeClr val="accent5"/>
                </a:solidFill>
                <a:latin typeface="Helvetica"/>
                <a:cs typeface="Helvetica"/>
              </a:rPr>
              <a:t>, </a:t>
            </a:r>
            <a:r>
              <a:rPr lang="en-US" dirty="0" err="1" smtClean="0">
                <a:solidFill>
                  <a:schemeClr val="accent5"/>
                </a:solidFill>
                <a:latin typeface="Helvetica"/>
                <a:cs typeface="Helvetica"/>
              </a:rPr>
              <a:t>vis</a:t>
            </a:r>
            <a:r>
              <a:rPr lang="en-US" dirty="0" smtClean="0">
                <a:solidFill>
                  <a:schemeClr val="accent5"/>
                </a:solidFill>
                <a:latin typeface="Helvetica"/>
                <a:cs typeface="Helvetica"/>
              </a:rPr>
              <a:t>, B+</a:t>
            </a:r>
          </a:p>
          <a:p>
            <a:r>
              <a:rPr lang="en-US" dirty="0" err="1" smtClean="0">
                <a:solidFill>
                  <a:schemeClr val="accent5"/>
                </a:solidFill>
                <a:latin typeface="Helvetica"/>
                <a:cs typeface="Helvetica"/>
              </a:rPr>
              <a:t>mtom</a:t>
            </a:r>
            <a:r>
              <a:rPr lang="en-US" dirty="0" smtClean="0">
                <a:solidFill>
                  <a:schemeClr val="accent5"/>
                </a:solidFill>
                <a:latin typeface="Helvetica"/>
                <a:cs typeface="Helvetica"/>
              </a:rPr>
              <a:t>, </a:t>
            </a:r>
            <a:r>
              <a:rPr lang="en-US" dirty="0" err="1" smtClean="0">
                <a:solidFill>
                  <a:schemeClr val="accent5"/>
                </a:solidFill>
                <a:latin typeface="Helvetica"/>
                <a:cs typeface="Helvetica"/>
              </a:rPr>
              <a:t>db</a:t>
            </a:r>
            <a:r>
              <a:rPr lang="en-US" dirty="0" smtClean="0">
                <a:solidFill>
                  <a:schemeClr val="accent5"/>
                </a:solidFill>
                <a:latin typeface="Helvetica"/>
                <a:cs typeface="Helvetica"/>
              </a:rPr>
              <a:t>, A-</a:t>
            </a:r>
          </a:p>
          <a:p>
            <a:r>
              <a:rPr lang="en-US" dirty="0" smtClean="0">
                <a:solidFill>
                  <a:schemeClr val="accent5"/>
                </a:solidFill>
                <a:latin typeface="Helvetica"/>
                <a:cs typeface="Helvetica"/>
              </a:rPr>
              <a:t>…</a:t>
            </a:r>
          </a:p>
          <a:p>
            <a:r>
              <a:rPr lang="en-US" dirty="0" smtClean="0">
                <a:solidFill>
                  <a:schemeClr val="accent5"/>
                </a:solidFill>
                <a:latin typeface="Helvetica"/>
                <a:cs typeface="Helvetica"/>
              </a:rPr>
              <a:t>…</a:t>
            </a:r>
          </a:p>
        </p:txBody>
      </p:sp>
      <p:pic>
        <p:nvPicPr>
          <p:cNvPr id="21" name="Picture 20" descr="noun_206148_cc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8367" r="38443" b="15433"/>
          <a:stretch/>
        </p:blipFill>
        <p:spPr>
          <a:xfrm>
            <a:off x="4965700" y="3200400"/>
            <a:ext cx="368891" cy="396716"/>
          </a:xfrm>
          <a:prstGeom prst="rect">
            <a:avLst/>
          </a:prstGeom>
        </p:spPr>
      </p:pic>
      <p:pic>
        <p:nvPicPr>
          <p:cNvPr id="22" name="Picture 21" descr="noun_206148_cc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8367" r="38443" b="15433"/>
          <a:stretch/>
        </p:blipFill>
        <p:spPr>
          <a:xfrm>
            <a:off x="3429000" y="3200400"/>
            <a:ext cx="368891" cy="39671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495800" y="3200400"/>
            <a:ext cx="45719" cy="2514600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>
              <a:solidFill>
                <a:schemeClr val="tx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5584270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675481" y="228600"/>
            <a:ext cx="7793038" cy="1143000"/>
          </a:xfrm>
          <a:noFill/>
        </p:spPr>
        <p:txBody>
          <a:bodyPr lIns="90488" tIns="44450" rIns="90488" bIns="44450" anchor="ctr"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dirty="0" smtClean="0">
                <a:ea typeface="ＭＳ Ｐゴシック" pitchFamily="8" charset="-128"/>
                <a:cs typeface="ＭＳ Ｐゴシック" pitchFamily="8" charset="-128"/>
              </a:rPr>
              <a:t>Other Solution: </a:t>
            </a:r>
            <a:br>
              <a:rPr lang="en-US" dirty="0" smtClean="0">
                <a:ea typeface="ＭＳ Ｐゴシック" pitchFamily="8" charset="-128"/>
                <a:cs typeface="ＭＳ Ｐゴシック" pitchFamily="8" charset="-128"/>
              </a:rPr>
            </a:br>
            <a:r>
              <a:rPr lang="en-US" dirty="0" smtClean="0">
                <a:ea typeface="ＭＳ Ｐゴシック" pitchFamily="8" charset="-128"/>
                <a:cs typeface="ＭＳ Ｐゴシック" pitchFamily="8" charset="-128"/>
              </a:rPr>
              <a:t>Flat Files</a:t>
            </a:r>
            <a:endParaRPr lang="en-US" dirty="0">
              <a:ea typeface="ＭＳ Ｐゴシック" pitchFamily="8" charset="-128"/>
              <a:cs typeface="ＭＳ Ｐゴシック" pitchFamily="8" charset="-128"/>
            </a:endParaRPr>
          </a:p>
        </p:txBody>
      </p:sp>
      <p:sp>
        <p:nvSpPr>
          <p:cNvPr id="47105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1/7/16</a:t>
            </a:r>
            <a:endParaRPr lang="en-US" dirty="0"/>
          </a:p>
        </p:txBody>
      </p:sp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FCA2C2-773C-6646-A523-67DA3D0B47B1}" type="slidenum">
              <a:rPr lang="en-US"/>
              <a:pPr/>
              <a:t>9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EECS 484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Problems?</a:t>
            </a: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5" name="Picture 4" descr="noun_153697_cc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44" b="36970"/>
          <a:stretch/>
        </p:blipFill>
        <p:spPr>
          <a:xfrm>
            <a:off x="7263233" y="0"/>
            <a:ext cx="2109367" cy="114300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6781800" y="1447800"/>
            <a:ext cx="2209800" cy="1735497"/>
            <a:chOff x="1981200" y="2362200"/>
            <a:chExt cx="4495800" cy="3530836"/>
          </a:xfrm>
        </p:grpSpPr>
        <p:pic>
          <p:nvPicPr>
            <p:cNvPr id="7" name="Picture 6" descr="noun_206148_cc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182"/>
            <a:stretch/>
          </p:blipFill>
          <p:spPr>
            <a:xfrm>
              <a:off x="1981200" y="3276600"/>
              <a:ext cx="1219200" cy="1034095"/>
            </a:xfrm>
            <a:prstGeom prst="rect">
              <a:avLst/>
            </a:prstGeom>
          </p:spPr>
        </p:pic>
        <p:pic>
          <p:nvPicPr>
            <p:cNvPr id="13" name="Picture 12" descr="noun_206148_cc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182"/>
            <a:stretch/>
          </p:blipFill>
          <p:spPr>
            <a:xfrm>
              <a:off x="1981200" y="4267200"/>
              <a:ext cx="1257759" cy="1066800"/>
            </a:xfrm>
            <a:prstGeom prst="rect">
              <a:avLst/>
            </a:prstGeom>
          </p:spPr>
        </p:pic>
        <p:grpSp>
          <p:nvGrpSpPr>
            <p:cNvPr id="12" name="Group 11"/>
            <p:cNvGrpSpPr/>
            <p:nvPr/>
          </p:nvGrpSpPr>
          <p:grpSpPr>
            <a:xfrm>
              <a:off x="4724400" y="2362200"/>
              <a:ext cx="1752600" cy="3530836"/>
              <a:chOff x="4724400" y="2743200"/>
              <a:chExt cx="1752600" cy="3530836"/>
            </a:xfrm>
          </p:grpSpPr>
          <p:pic>
            <p:nvPicPr>
              <p:cNvPr id="8" name="Picture 7" descr="noun_116608_cc.png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6590"/>
              <a:stretch/>
            </p:blipFill>
            <p:spPr>
              <a:xfrm>
                <a:off x="4724400" y="2743200"/>
                <a:ext cx="1752600" cy="1286580"/>
              </a:xfrm>
              <a:prstGeom prst="rect">
                <a:avLst/>
              </a:prstGeom>
            </p:spPr>
          </p:pic>
          <p:pic>
            <p:nvPicPr>
              <p:cNvPr id="9" name="Picture 8" descr="noun_116586_cc.png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4172"/>
              <a:stretch/>
            </p:blipFill>
            <p:spPr>
              <a:xfrm>
                <a:off x="4758723" y="3886200"/>
                <a:ext cx="1700691" cy="1289598"/>
              </a:xfrm>
              <a:prstGeom prst="rect">
                <a:avLst/>
              </a:prstGeom>
            </p:spPr>
          </p:pic>
          <p:pic>
            <p:nvPicPr>
              <p:cNvPr id="14" name="Picture 13" descr="noun_116586_cc.png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4172"/>
              <a:stretch/>
            </p:blipFill>
            <p:spPr>
              <a:xfrm>
                <a:off x="4776309" y="4958802"/>
                <a:ext cx="1700691" cy="1289598"/>
              </a:xfrm>
              <a:prstGeom prst="rect">
                <a:avLst/>
              </a:prstGeom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5410200" y="5996916"/>
                <a:ext cx="533400" cy="152400"/>
              </a:xfrm>
              <a:prstGeom prst="rect">
                <a:avLst/>
              </a:prstGeom>
              <a:solidFill>
                <a:schemeClr val="bg1"/>
              </a:solidFill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 smtClean="0">
                  <a:solidFill>
                    <a:schemeClr val="tx1"/>
                  </a:solidFill>
                  <a:latin typeface="Trebuchet MS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283332" y="5867028"/>
                <a:ext cx="688783" cy="4070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b="1" dirty="0" smtClean="0">
                    <a:latin typeface="Helvetica"/>
                    <a:cs typeface="Helvetica"/>
                  </a:rPr>
                  <a:t>.PY</a:t>
                </a:r>
              </a:p>
            </p:txBody>
          </p:sp>
        </p:grpSp>
        <p:sp>
          <p:nvSpPr>
            <p:cNvPr id="15" name="Plus 14"/>
            <p:cNvSpPr/>
            <p:nvPr/>
          </p:nvSpPr>
          <p:spPr>
            <a:xfrm>
              <a:off x="3726246" y="3874758"/>
              <a:ext cx="838200" cy="762000"/>
            </a:xfrm>
            <a:prstGeom prst="mathPlus">
              <a:avLst/>
            </a:prstGeom>
            <a:solidFill>
              <a:schemeClr val="tx1"/>
            </a:solidFill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>
                <a:solidFill>
                  <a:schemeClr val="tx1"/>
                </a:solidFill>
                <a:latin typeface="Trebuchet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643827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ob_talk_version2">
  <a:themeElements>
    <a:clrScheme name="Custom 3">
      <a:dk1>
        <a:sysClr val="windowText" lastClr="000000"/>
      </a:dk1>
      <a:lt1>
        <a:sysClr val="window" lastClr="FFFFFF"/>
      </a:lt1>
      <a:dk2>
        <a:srgbClr val="7D0F10"/>
      </a:dk2>
      <a:lt2>
        <a:srgbClr val="EEECE1"/>
      </a:lt2>
      <a:accent1>
        <a:srgbClr val="DDD339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20000"/>
            <a:lumOff val="80000"/>
          </a:schemeClr>
        </a:solidFill>
        <a:ln w="57150" cmpd="sng">
          <a:solidFill>
            <a:schemeClr val="tx2">
              <a:lumMod val="75000"/>
            </a:schemeClr>
          </a:solidFill>
        </a:ln>
        <a:effectLst/>
      </a:spPr>
      <a:bodyPr rtlCol="0" anchor="ctr"/>
      <a:lstStyle>
        <a:defPPr>
          <a:defRPr sz="2800" dirty="0" smtClean="0">
            <a:solidFill>
              <a:schemeClr val="tx1"/>
            </a:solidFill>
            <a:latin typeface="Trebuchet MS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8100" cmpd="sng">
          <a:solidFill>
            <a:schemeClr val="tx1">
              <a:lumMod val="95000"/>
              <a:lumOff val="5000"/>
            </a:schemeClr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 b="1" dirty="0" smtClean="0">
            <a:solidFill>
              <a:srgbClr val="000090"/>
            </a:solidFill>
            <a:latin typeface="Trebuchet M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Job_talk_version2.thmx</Template>
  <TotalTime>17945</TotalTime>
  <Words>1440</Words>
  <Application>Microsoft Macintosh PowerPoint</Application>
  <PresentationFormat>On-screen Show (4:3)</PresentationFormat>
  <Paragraphs>433</Paragraphs>
  <Slides>30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4" baseType="lpstr">
      <vt:lpstr>Calibri</vt:lpstr>
      <vt:lpstr>Cambria</vt:lpstr>
      <vt:lpstr>Courier</vt:lpstr>
      <vt:lpstr>Helvetica</vt:lpstr>
      <vt:lpstr>Helvetica Light</vt:lpstr>
      <vt:lpstr>Lucida Sans</vt:lpstr>
      <vt:lpstr>ＭＳ Ｐゴシック</vt:lpstr>
      <vt:lpstr>Tahoma</vt:lpstr>
      <vt:lpstr>Times New Roman</vt:lpstr>
      <vt:lpstr>Trebuchet MS</vt:lpstr>
      <vt:lpstr>Wingdings</vt:lpstr>
      <vt:lpstr>Arial</vt:lpstr>
      <vt:lpstr>Job_talk_version2</vt:lpstr>
      <vt:lpstr>Photo Editor Photo</vt:lpstr>
      <vt:lpstr>  EECS 484, Winter 2016 - Database Management Systems</vt:lpstr>
      <vt:lpstr>What is a DBMS?</vt:lpstr>
      <vt:lpstr>DBMS: Motivation</vt:lpstr>
      <vt:lpstr>Old-time Solution: Sorted Student Folders</vt:lpstr>
      <vt:lpstr>Old-time Solution: Sorted Student Folders</vt:lpstr>
      <vt:lpstr>Other Solution:  Flat Files</vt:lpstr>
      <vt:lpstr>Other Solution:  Flat Files</vt:lpstr>
      <vt:lpstr>Other Solution:  Flat Files</vt:lpstr>
      <vt:lpstr>Other Solution:  Flat Files</vt:lpstr>
      <vt:lpstr>Other Solution:  Flat Files</vt:lpstr>
      <vt:lpstr>Who uses a DBMS?</vt:lpstr>
      <vt:lpstr>Who uses a DBMS?</vt:lpstr>
      <vt:lpstr>Why Study Databases?</vt:lpstr>
      <vt:lpstr>University Database Example</vt:lpstr>
      <vt:lpstr>University Database </vt:lpstr>
      <vt:lpstr>CYU</vt:lpstr>
      <vt:lpstr>Data Models</vt:lpstr>
      <vt:lpstr>Relational and Other Data Models</vt:lpstr>
      <vt:lpstr>Why use a DBMS?</vt:lpstr>
      <vt:lpstr>Levels of Abstraction</vt:lpstr>
      <vt:lpstr>Example: University Database</vt:lpstr>
      <vt:lpstr>Data Independence</vt:lpstr>
      <vt:lpstr>CYU</vt:lpstr>
      <vt:lpstr>CYU</vt:lpstr>
      <vt:lpstr>CYU</vt:lpstr>
      <vt:lpstr>Transactions (I)</vt:lpstr>
      <vt:lpstr>Transactions (II)</vt:lpstr>
      <vt:lpstr>Lots of People use DBMS ...</vt:lpstr>
      <vt:lpstr>Summary</vt:lpstr>
      <vt:lpstr>Next</vt:lpstr>
    </vt:vector>
  </TitlesOfParts>
  <Company>University of Michigan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484:  Database Systems</dc:title>
  <dc:creator>jagadish</dc:creator>
  <cp:lastModifiedBy>atul prakash</cp:lastModifiedBy>
  <cp:revision>515</cp:revision>
  <cp:lastPrinted>2016-09-07T12:50:07Z</cp:lastPrinted>
  <dcterms:created xsi:type="dcterms:W3CDTF">2013-01-09T01:14:51Z</dcterms:created>
  <dcterms:modified xsi:type="dcterms:W3CDTF">2016-09-07T16:02:33Z</dcterms:modified>
</cp:coreProperties>
</file>