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4" r:id="rId1"/>
  </p:sldMasterIdLst>
  <p:notesMasterIdLst>
    <p:notesMasterId r:id="rId54"/>
  </p:notesMasterIdLst>
  <p:sldIdLst>
    <p:sldId id="256" r:id="rId2"/>
    <p:sldId id="282" r:id="rId3"/>
    <p:sldId id="283" r:id="rId4"/>
    <p:sldId id="284" r:id="rId5"/>
    <p:sldId id="285" r:id="rId6"/>
    <p:sldId id="286" r:id="rId7"/>
    <p:sldId id="298" r:id="rId8"/>
    <p:sldId id="299" r:id="rId9"/>
    <p:sldId id="300" r:id="rId10"/>
    <p:sldId id="301" r:id="rId11"/>
    <p:sldId id="302" r:id="rId12"/>
    <p:sldId id="303" r:id="rId13"/>
    <p:sldId id="304" r:id="rId14"/>
    <p:sldId id="305" r:id="rId15"/>
    <p:sldId id="306" r:id="rId16"/>
    <p:sldId id="307" r:id="rId17"/>
    <p:sldId id="308" r:id="rId18"/>
    <p:sldId id="309" r:id="rId19"/>
    <p:sldId id="323" r:id="rId20"/>
    <p:sldId id="314" r:id="rId21"/>
    <p:sldId id="297" r:id="rId22"/>
    <p:sldId id="325" r:id="rId23"/>
    <p:sldId id="326" r:id="rId24"/>
    <p:sldId id="259" r:id="rId25"/>
    <p:sldId id="315" r:id="rId26"/>
    <p:sldId id="310" r:id="rId27"/>
    <p:sldId id="324" r:id="rId28"/>
    <p:sldId id="260" r:id="rId29"/>
    <p:sldId id="317" r:id="rId30"/>
    <p:sldId id="261" r:id="rId31"/>
    <p:sldId id="318" r:id="rId32"/>
    <p:sldId id="262" r:id="rId33"/>
    <p:sldId id="319" r:id="rId34"/>
    <p:sldId id="263" r:id="rId35"/>
    <p:sldId id="264" r:id="rId36"/>
    <p:sldId id="265" r:id="rId37"/>
    <p:sldId id="320" r:id="rId38"/>
    <p:sldId id="321" r:id="rId39"/>
    <p:sldId id="266" r:id="rId40"/>
    <p:sldId id="267" r:id="rId41"/>
    <p:sldId id="268" r:id="rId42"/>
    <p:sldId id="269" r:id="rId43"/>
    <p:sldId id="322" r:id="rId44"/>
    <p:sldId id="271" r:id="rId45"/>
    <p:sldId id="272" r:id="rId46"/>
    <p:sldId id="273" r:id="rId47"/>
    <p:sldId id="274" r:id="rId48"/>
    <p:sldId id="275" r:id="rId49"/>
    <p:sldId id="277" r:id="rId50"/>
    <p:sldId id="328" r:id="rId51"/>
    <p:sldId id="327" r:id="rId52"/>
    <p:sldId id="279" r:id="rId5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rgbClr val="000000"/>
        </a:solidFill>
        <a:latin typeface="Arial" pitchFamily="8" charset="0"/>
        <a:ea typeface="ヒラギノ角ゴ ProN W3" pitchFamily="8" charset="-128"/>
        <a:cs typeface="ヒラギノ角ゴ ProN W3" pitchFamily="8" charset="-128"/>
        <a:sym typeface="Arial" pitchFamily="8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rgbClr val="000000"/>
        </a:solidFill>
        <a:latin typeface="Arial" pitchFamily="8" charset="0"/>
        <a:ea typeface="ヒラギノ角ゴ ProN W3" pitchFamily="8" charset="-128"/>
        <a:cs typeface="ヒラギノ角ゴ ProN W3" pitchFamily="8" charset="-128"/>
        <a:sym typeface="Arial" pitchFamily="8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rgbClr val="000000"/>
        </a:solidFill>
        <a:latin typeface="Arial" pitchFamily="8" charset="0"/>
        <a:ea typeface="ヒラギノ角ゴ ProN W3" pitchFamily="8" charset="-128"/>
        <a:cs typeface="ヒラギノ角ゴ ProN W3" pitchFamily="8" charset="-128"/>
        <a:sym typeface="Arial" pitchFamily="8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rgbClr val="000000"/>
        </a:solidFill>
        <a:latin typeface="Arial" pitchFamily="8" charset="0"/>
        <a:ea typeface="ヒラギノ角ゴ ProN W3" pitchFamily="8" charset="-128"/>
        <a:cs typeface="ヒラギノ角ゴ ProN W3" pitchFamily="8" charset="-128"/>
        <a:sym typeface="Arial" pitchFamily="8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rgbClr val="000000"/>
        </a:solidFill>
        <a:latin typeface="Arial" pitchFamily="8" charset="0"/>
        <a:ea typeface="ヒラギノ角ゴ ProN W3" pitchFamily="8" charset="-128"/>
        <a:cs typeface="ヒラギノ角ゴ ProN W3" pitchFamily="8" charset="-128"/>
        <a:sym typeface="Arial" pitchFamily="8" charset="0"/>
      </a:defRPr>
    </a:lvl5pPr>
    <a:lvl6pPr marL="2286000" algn="l" defTabSz="457200" rtl="0" eaLnBrk="1" latinLnBrk="0" hangingPunct="1">
      <a:defRPr sz="2400" kern="1200">
        <a:solidFill>
          <a:srgbClr val="000000"/>
        </a:solidFill>
        <a:latin typeface="Arial" pitchFamily="8" charset="0"/>
        <a:ea typeface="ヒラギノ角ゴ ProN W3" pitchFamily="8" charset="-128"/>
        <a:cs typeface="ヒラギノ角ゴ ProN W3" pitchFamily="8" charset="-128"/>
        <a:sym typeface="Arial" pitchFamily="8" charset="0"/>
      </a:defRPr>
    </a:lvl6pPr>
    <a:lvl7pPr marL="2743200" algn="l" defTabSz="457200" rtl="0" eaLnBrk="1" latinLnBrk="0" hangingPunct="1">
      <a:defRPr sz="2400" kern="1200">
        <a:solidFill>
          <a:srgbClr val="000000"/>
        </a:solidFill>
        <a:latin typeface="Arial" pitchFamily="8" charset="0"/>
        <a:ea typeface="ヒラギノ角ゴ ProN W3" pitchFamily="8" charset="-128"/>
        <a:cs typeface="ヒラギノ角ゴ ProN W3" pitchFamily="8" charset="-128"/>
        <a:sym typeface="Arial" pitchFamily="8" charset="0"/>
      </a:defRPr>
    </a:lvl7pPr>
    <a:lvl8pPr marL="3200400" algn="l" defTabSz="457200" rtl="0" eaLnBrk="1" latinLnBrk="0" hangingPunct="1">
      <a:defRPr sz="2400" kern="1200">
        <a:solidFill>
          <a:srgbClr val="000000"/>
        </a:solidFill>
        <a:latin typeface="Arial" pitchFamily="8" charset="0"/>
        <a:ea typeface="ヒラギノ角ゴ ProN W3" pitchFamily="8" charset="-128"/>
        <a:cs typeface="ヒラギノ角ゴ ProN W3" pitchFamily="8" charset="-128"/>
        <a:sym typeface="Arial" pitchFamily="8" charset="0"/>
      </a:defRPr>
    </a:lvl8pPr>
    <a:lvl9pPr marL="3657600" algn="l" defTabSz="457200" rtl="0" eaLnBrk="1" latinLnBrk="0" hangingPunct="1">
      <a:defRPr sz="2400" kern="1200">
        <a:solidFill>
          <a:srgbClr val="000000"/>
        </a:solidFill>
        <a:latin typeface="Arial" pitchFamily="8" charset="0"/>
        <a:ea typeface="ヒラギノ角ゴ ProN W3" pitchFamily="8" charset="-128"/>
        <a:cs typeface="ヒラギノ角ゴ ProN W3" pitchFamily="8" charset="-128"/>
        <a:sym typeface="Arial" pitchFamily="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103"/>
    <p:restoredTop sz="75962" autoAdjust="0"/>
  </p:normalViewPr>
  <p:slideViewPr>
    <p:cSldViewPr>
      <p:cViewPr>
        <p:scale>
          <a:sx n="90" d="100"/>
          <a:sy n="90" d="100"/>
        </p:scale>
        <p:origin x="1080" y="2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notesMaster" Target="notesMasters/notesMaster1.xml"/><Relationship Id="rId55" Type="http://schemas.openxmlformats.org/officeDocument/2006/relationships/presProps" Target="presProps.xml"/><Relationship Id="rId56" Type="http://schemas.openxmlformats.org/officeDocument/2006/relationships/viewProps" Target="viewProps.xml"/><Relationship Id="rId57" Type="http://schemas.openxmlformats.org/officeDocument/2006/relationships/theme" Target="theme/theme1.xml"/><Relationship Id="rId58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122" name="Rectangle 2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11073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8" charset="0"/>
        <a:ea typeface="ＭＳ Ｐゴシック" pitchFamily="8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8" charset="0"/>
        <a:ea typeface="ＭＳ Ｐゴシック" pitchFamily="8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8" charset="0"/>
        <a:ea typeface="ＭＳ Ｐゴシック" pitchFamily="8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8" charset="0"/>
        <a:ea typeface="ＭＳ Ｐゴシック" pitchFamily="8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1227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9688">
              <a:spcBef>
                <a:spcPts val="413"/>
              </a:spcBef>
            </a:pPr>
            <a:r>
              <a:rPr lang="en-US">
                <a:solidFill>
                  <a:srgbClr val="000000"/>
                </a:solidFill>
                <a:ea typeface="Arial" pitchFamily="8" charset="0"/>
                <a:cs typeface="Arial" pitchFamily="8" charset="0"/>
                <a:sym typeface="Arial" pitchFamily="8" charset="0"/>
              </a:rPr>
              <a:t>Example of relationship: Mary works in the toy department</a:t>
            </a:r>
          </a:p>
          <a:p>
            <a:pPr marL="39688">
              <a:spcBef>
                <a:spcPts val="413"/>
              </a:spcBef>
            </a:pPr>
            <a:r>
              <a:rPr lang="en-US">
                <a:solidFill>
                  <a:srgbClr val="000000"/>
                </a:solidFill>
                <a:ea typeface="Arial" pitchFamily="8" charset="0"/>
                <a:cs typeface="Arial" pitchFamily="8" charset="0"/>
                <a:sym typeface="Arial" pitchFamily="8" charset="0"/>
              </a:rPr>
              <a:t>Degree of a Relationship set = number of entities participating in the relationship set</a:t>
            </a:r>
          </a:p>
          <a:p>
            <a:pPr marL="39688">
              <a:spcBef>
                <a:spcPts val="413"/>
              </a:spcBef>
            </a:pPr>
            <a:r>
              <a:rPr lang="en-US">
                <a:solidFill>
                  <a:srgbClr val="000000"/>
                </a:solidFill>
                <a:ea typeface="Arial" pitchFamily="8" charset="0"/>
                <a:cs typeface="Arial" pitchFamily="8" charset="0"/>
                <a:sym typeface="Arial" pitchFamily="8" charset="0"/>
              </a:rPr>
              <a:t>Relationships could have descriptive attributes</a:t>
            </a:r>
          </a:p>
          <a:p>
            <a:pPr marL="39688">
              <a:spcBef>
                <a:spcPts val="413"/>
              </a:spcBef>
            </a:pPr>
            <a:r>
              <a:rPr lang="en-US">
                <a:solidFill>
                  <a:srgbClr val="000000"/>
                </a:solidFill>
                <a:ea typeface="Arial" pitchFamily="8" charset="0"/>
                <a:cs typeface="Arial" pitchFamily="8" charset="0"/>
                <a:sym typeface="Arial" pitchFamily="8" charset="0"/>
              </a:rPr>
              <a:t>A relationship must be uniquely identified by the participating entities without reference to the descriptive attributes</a:t>
            </a:r>
          </a:p>
          <a:p>
            <a:pPr marL="39688">
              <a:spcBef>
                <a:spcPts val="413"/>
              </a:spcBef>
            </a:pPr>
            <a:r>
              <a:rPr lang="en-US">
                <a:solidFill>
                  <a:srgbClr val="000000"/>
                </a:solidFill>
                <a:ea typeface="Arial" pitchFamily="8" charset="0"/>
                <a:cs typeface="Arial" pitchFamily="8" charset="0"/>
                <a:sym typeface="Arial" pitchFamily="8" charset="0"/>
              </a:rPr>
              <a:t>Snapshot of a relationship set is called an instance. </a:t>
            </a:r>
          </a:p>
        </p:txBody>
      </p:sp>
    </p:spTree>
    <p:extLst>
      <p:ext uri="{BB962C8B-B14F-4D97-AF65-F5344CB8AC3E}">
        <p14:creationId xmlns:p14="http://schemas.microsoft.com/office/powerpoint/2010/main" val="13831669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9688">
              <a:spcBef>
                <a:spcPts val="413"/>
              </a:spcBef>
            </a:pPr>
            <a:r>
              <a:rPr lang="en-US">
                <a:solidFill>
                  <a:srgbClr val="000000"/>
                </a:solidFill>
                <a:ea typeface="Arial" pitchFamily="8" charset="0"/>
                <a:cs typeface="Arial" pitchFamily="8" charset="0"/>
                <a:sym typeface="Arial" pitchFamily="8" charset="0"/>
              </a:rPr>
              <a:t>Many-to-one from Citizens to Pr-Cand: Many citizens can vote for a single candidate</a:t>
            </a:r>
          </a:p>
          <a:p>
            <a:pPr marL="39688">
              <a:spcBef>
                <a:spcPts val="413"/>
              </a:spcBef>
            </a:pPr>
            <a:r>
              <a:rPr lang="en-US">
                <a:solidFill>
                  <a:srgbClr val="000000"/>
                </a:solidFill>
                <a:ea typeface="Arial" pitchFamily="8" charset="0"/>
                <a:cs typeface="Arial" pitchFamily="8" charset="0"/>
                <a:sym typeface="Arial" pitchFamily="8" charset="0"/>
              </a:rPr>
              <a:t>Works with ternary relationships too!</a:t>
            </a:r>
          </a:p>
        </p:txBody>
      </p:sp>
    </p:spTree>
    <p:extLst>
      <p:ext uri="{BB962C8B-B14F-4D97-AF65-F5344CB8AC3E}">
        <p14:creationId xmlns:p14="http://schemas.microsoft.com/office/powerpoint/2010/main" val="3766683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9688">
              <a:spcBef>
                <a:spcPts val="413"/>
              </a:spcBef>
            </a:pPr>
            <a:r>
              <a:rPr lang="en-US">
                <a:solidFill>
                  <a:srgbClr val="000000"/>
                </a:solidFill>
                <a:ea typeface="Arial" pitchFamily="8" charset="0"/>
                <a:cs typeface="Arial" pitchFamily="8" charset="0"/>
                <a:sym typeface="Arial" pitchFamily="8" charset="0"/>
              </a:rPr>
              <a:t>This also works with ternary (or any n-degree) relationship set</a:t>
            </a:r>
          </a:p>
        </p:txBody>
      </p:sp>
    </p:spTree>
    <p:extLst>
      <p:ext uri="{BB962C8B-B14F-4D97-AF65-F5344CB8AC3E}">
        <p14:creationId xmlns:p14="http://schemas.microsoft.com/office/powerpoint/2010/main" val="14493422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9688">
              <a:spcBef>
                <a:spcPts val="413"/>
              </a:spcBef>
            </a:pPr>
            <a:r>
              <a:rPr lang="en-US">
                <a:solidFill>
                  <a:srgbClr val="000000"/>
                </a:solidFill>
                <a:ea typeface="Arial" pitchFamily="8" charset="0"/>
                <a:cs typeface="Arial" pitchFamily="8" charset="0"/>
                <a:sym typeface="Arial" pitchFamily="8" charset="0"/>
              </a:rPr>
              <a:t>This also works with ternary (or any n-degree) relationship set</a:t>
            </a:r>
          </a:p>
        </p:txBody>
      </p:sp>
    </p:spTree>
    <p:extLst>
      <p:ext uri="{BB962C8B-B14F-4D97-AF65-F5344CB8AC3E}">
        <p14:creationId xmlns:p14="http://schemas.microsoft.com/office/powerpoint/2010/main" val="15615225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9688">
              <a:spcBef>
                <a:spcPts val="413"/>
              </a:spcBef>
            </a:pPr>
            <a:r>
              <a:rPr lang="en-US">
                <a:solidFill>
                  <a:srgbClr val="000000"/>
                </a:solidFill>
                <a:ea typeface="Arial" pitchFamily="8" charset="0"/>
                <a:cs typeface="Arial" pitchFamily="8" charset="0"/>
                <a:sym typeface="Arial" pitchFamily="8" charset="0"/>
              </a:rPr>
              <a:t>So far we have assumed that entities always have keys</a:t>
            </a:r>
          </a:p>
        </p:txBody>
      </p:sp>
    </p:spTree>
    <p:extLst>
      <p:ext uri="{BB962C8B-B14F-4D97-AF65-F5344CB8AC3E}">
        <p14:creationId xmlns:p14="http://schemas.microsoft.com/office/powerpoint/2010/main" val="1118982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9688">
              <a:spcBef>
                <a:spcPts val="413"/>
              </a:spcBef>
            </a:pPr>
            <a:r>
              <a:rPr lang="en-US">
                <a:solidFill>
                  <a:srgbClr val="000000"/>
                </a:solidFill>
                <a:ea typeface="Arial" pitchFamily="8" charset="0"/>
                <a:cs typeface="Arial" pitchFamily="8" charset="0"/>
                <a:sym typeface="Arial" pitchFamily="8" charset="0"/>
              </a:rPr>
              <a:t>Model hierarchies. Employees of two types, hourly and contract.</a:t>
            </a:r>
          </a:p>
        </p:txBody>
      </p:sp>
    </p:spTree>
    <p:extLst>
      <p:ext uri="{BB962C8B-B14F-4D97-AF65-F5344CB8AC3E}">
        <p14:creationId xmlns:p14="http://schemas.microsoft.com/office/powerpoint/2010/main" val="16262680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I was on</a:t>
            </a:r>
            <a:r>
              <a:rPr lang="en-US" baseline="0" smtClean="0"/>
              <a:t> slide 40 in both lectures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1204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Employee is a manager. Add an attribute of</a:t>
            </a:r>
            <a:r>
              <a:rPr lang="en-US" baseline="0" dirty="0" smtClean="0"/>
              <a:t> budget to the manager.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8191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9688">
              <a:spcBef>
                <a:spcPts val="413"/>
              </a:spcBef>
            </a:pPr>
            <a:r>
              <a:rPr lang="en-US">
                <a:solidFill>
                  <a:srgbClr val="000000"/>
                </a:solidFill>
                <a:ea typeface="Arial" pitchFamily="8" charset="0"/>
                <a:cs typeface="Arial" pitchFamily="8" charset="0"/>
                <a:sym typeface="Arial" pitchFamily="8" charset="0"/>
              </a:rPr>
              <a:t>ER 1: Employee can own several policies, each policy owned by several employees, each dependent can be covered by several policies</a:t>
            </a:r>
          </a:p>
          <a:p>
            <a:pPr marL="39688">
              <a:spcBef>
                <a:spcPts val="413"/>
              </a:spcBef>
            </a:pPr>
            <a:endParaRPr lang="en-US">
              <a:solidFill>
                <a:srgbClr val="000000"/>
              </a:solidFill>
              <a:ea typeface="Arial" pitchFamily="8" charset="0"/>
              <a:cs typeface="Arial" pitchFamily="8" charset="0"/>
              <a:sym typeface="Arial" pitchFamily="8" charset="0"/>
            </a:endParaRPr>
          </a:p>
          <a:p>
            <a:pPr marL="39688">
              <a:spcBef>
                <a:spcPts val="413"/>
              </a:spcBef>
            </a:pPr>
            <a:r>
              <a:rPr lang="en-US">
                <a:solidFill>
                  <a:srgbClr val="000000"/>
                </a:solidFill>
                <a:ea typeface="Arial" pitchFamily="8" charset="0"/>
                <a:cs typeface="Arial" pitchFamily="8" charset="0"/>
                <a:sym typeface="Arial" pitchFamily="8" charset="0"/>
              </a:rPr>
              <a:t>Problems: If we add a key constraint from Policies to Covers, it would also imply that a policy can only cover one dependent!</a:t>
            </a:r>
          </a:p>
          <a:p>
            <a:pPr marL="39688">
              <a:spcBef>
                <a:spcPts val="413"/>
              </a:spcBef>
            </a:pPr>
            <a:endParaRPr lang="en-US">
              <a:solidFill>
                <a:srgbClr val="000000"/>
              </a:solidFill>
              <a:ea typeface="Arial" pitchFamily="8" charset="0"/>
              <a:cs typeface="Arial" pitchFamily="8" charset="0"/>
              <a:sym typeface="Arial" pitchFamily="8" charset="0"/>
            </a:endParaRPr>
          </a:p>
          <a:p>
            <a:pPr marL="39688">
              <a:spcBef>
                <a:spcPts val="413"/>
              </a:spcBef>
            </a:pPr>
            <a:r>
              <a:rPr lang="en-US">
                <a:solidFill>
                  <a:srgbClr val="000000"/>
                </a:solidFill>
                <a:ea typeface="Arial" pitchFamily="8" charset="0"/>
                <a:cs typeface="Arial" pitchFamily="8" charset="0"/>
                <a:sym typeface="Arial" pitchFamily="8" charset="0"/>
              </a:rPr>
              <a:t>If we add a total participation constraint to Policies, that would imply that every policy also must have at least dependent</a:t>
            </a:r>
          </a:p>
        </p:txBody>
      </p:sp>
    </p:spTree>
    <p:extLst>
      <p:ext uri="{BB962C8B-B14F-4D97-AF65-F5344CB8AC3E}">
        <p14:creationId xmlns:p14="http://schemas.microsoft.com/office/powerpoint/2010/main" val="15431980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9688">
              <a:spcBef>
                <a:spcPts val="413"/>
              </a:spcBef>
            </a:pPr>
            <a:r>
              <a:rPr lang="en-US">
                <a:solidFill>
                  <a:srgbClr val="000000"/>
                </a:solidFill>
                <a:ea typeface="Arial" pitchFamily="8" charset="0"/>
                <a:cs typeface="Arial" pitchFamily="8" charset="0"/>
                <a:sym typeface="Arial" pitchFamily="8" charset="0"/>
              </a:rPr>
              <a:t>Example of relationship: Mary works in the toy department</a:t>
            </a:r>
          </a:p>
          <a:p>
            <a:pPr marL="39688">
              <a:spcBef>
                <a:spcPts val="413"/>
              </a:spcBef>
            </a:pPr>
            <a:r>
              <a:rPr lang="en-US">
                <a:solidFill>
                  <a:srgbClr val="000000"/>
                </a:solidFill>
                <a:ea typeface="Arial" pitchFamily="8" charset="0"/>
                <a:cs typeface="Arial" pitchFamily="8" charset="0"/>
                <a:sym typeface="Arial" pitchFamily="8" charset="0"/>
              </a:rPr>
              <a:t>Degree of a Relationship set = number of entities participating in the relationship set</a:t>
            </a:r>
          </a:p>
          <a:p>
            <a:pPr marL="39688">
              <a:spcBef>
                <a:spcPts val="413"/>
              </a:spcBef>
            </a:pPr>
            <a:r>
              <a:rPr lang="en-US">
                <a:solidFill>
                  <a:srgbClr val="000000"/>
                </a:solidFill>
                <a:ea typeface="Arial" pitchFamily="8" charset="0"/>
                <a:cs typeface="Arial" pitchFamily="8" charset="0"/>
                <a:sym typeface="Arial" pitchFamily="8" charset="0"/>
              </a:rPr>
              <a:t>Relationships could have descriptive attributes</a:t>
            </a:r>
          </a:p>
          <a:p>
            <a:pPr marL="39688">
              <a:spcBef>
                <a:spcPts val="413"/>
              </a:spcBef>
            </a:pPr>
            <a:r>
              <a:rPr lang="en-US">
                <a:solidFill>
                  <a:srgbClr val="000000"/>
                </a:solidFill>
                <a:ea typeface="Arial" pitchFamily="8" charset="0"/>
                <a:cs typeface="Arial" pitchFamily="8" charset="0"/>
                <a:sym typeface="Arial" pitchFamily="8" charset="0"/>
              </a:rPr>
              <a:t>A relationship must be uniquely identified by the participating entities without reference to the descriptive attributes</a:t>
            </a:r>
          </a:p>
          <a:p>
            <a:pPr marL="39688">
              <a:spcBef>
                <a:spcPts val="413"/>
              </a:spcBef>
            </a:pPr>
            <a:r>
              <a:rPr lang="en-US">
                <a:solidFill>
                  <a:srgbClr val="000000"/>
                </a:solidFill>
                <a:ea typeface="Arial" pitchFamily="8" charset="0"/>
                <a:cs typeface="Arial" pitchFamily="8" charset="0"/>
                <a:sym typeface="Arial" pitchFamily="8" charset="0"/>
              </a:rPr>
              <a:t>Snapshot of a relationship set is called an instance. </a:t>
            </a:r>
          </a:p>
        </p:txBody>
      </p:sp>
    </p:spTree>
    <p:extLst>
      <p:ext uri="{BB962C8B-B14F-4D97-AF65-F5344CB8AC3E}">
        <p14:creationId xmlns:p14="http://schemas.microsoft.com/office/powerpoint/2010/main" val="18192185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CB790715-A3B7-4866-B345-00356928244C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433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Lecture 2 stopped here.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039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780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9688">
              <a:spcBef>
                <a:spcPts val="413"/>
              </a:spcBef>
            </a:pPr>
            <a:r>
              <a:rPr lang="en-US">
                <a:solidFill>
                  <a:srgbClr val="000000"/>
                </a:solidFill>
                <a:ea typeface="Arial" pitchFamily="8" charset="0"/>
                <a:cs typeface="Arial" pitchFamily="8" charset="0"/>
                <a:sym typeface="Arial" pitchFamily="8" charset="0"/>
              </a:rPr>
              <a:t>Pictorial representation: Rectangle = entity set, attribute = oval, primary key attributes are underlined</a:t>
            </a:r>
          </a:p>
          <a:p>
            <a:pPr marL="39688">
              <a:spcBef>
                <a:spcPts val="413"/>
              </a:spcBef>
            </a:pPr>
            <a:r>
              <a:rPr lang="en-US">
                <a:solidFill>
                  <a:srgbClr val="000000"/>
                </a:solidFill>
                <a:ea typeface="Arial" pitchFamily="8" charset="0"/>
                <a:cs typeface="Arial" pitchFamily="8" charset="0"/>
                <a:sym typeface="Arial" pitchFamily="8" charset="0"/>
              </a:rPr>
              <a:t>Each entity set has a key.</a:t>
            </a:r>
          </a:p>
        </p:txBody>
      </p:sp>
    </p:spTree>
    <p:extLst>
      <p:ext uri="{BB962C8B-B14F-4D97-AF65-F5344CB8AC3E}">
        <p14:creationId xmlns:p14="http://schemas.microsoft.com/office/powerpoint/2010/main" val="1870919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9688">
              <a:spcBef>
                <a:spcPts val="413"/>
              </a:spcBef>
            </a:pPr>
            <a:r>
              <a:rPr lang="en-US">
                <a:solidFill>
                  <a:srgbClr val="000000"/>
                </a:solidFill>
                <a:ea typeface="Arial" pitchFamily="8" charset="0"/>
                <a:cs typeface="Arial" pitchFamily="8" charset="0"/>
                <a:sym typeface="Arial" pitchFamily="8" charset="0"/>
              </a:rPr>
              <a:t>Pictorial representation: Rectangle = entity set, attribute = oval, primary key attributes are underlined</a:t>
            </a:r>
          </a:p>
          <a:p>
            <a:pPr marL="39688">
              <a:spcBef>
                <a:spcPts val="413"/>
              </a:spcBef>
            </a:pPr>
            <a:r>
              <a:rPr lang="en-US">
                <a:solidFill>
                  <a:srgbClr val="000000"/>
                </a:solidFill>
                <a:ea typeface="Arial" pitchFamily="8" charset="0"/>
                <a:cs typeface="Arial" pitchFamily="8" charset="0"/>
                <a:sym typeface="Arial" pitchFamily="8" charset="0"/>
              </a:rPr>
              <a:t>Each entity set has a key.</a:t>
            </a:r>
          </a:p>
        </p:txBody>
      </p:sp>
    </p:spTree>
    <p:extLst>
      <p:ext uri="{BB962C8B-B14F-4D97-AF65-F5344CB8AC3E}">
        <p14:creationId xmlns:p14="http://schemas.microsoft.com/office/powerpoint/2010/main" val="417387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9688">
              <a:spcBef>
                <a:spcPts val="413"/>
              </a:spcBef>
            </a:pPr>
            <a:r>
              <a:rPr lang="en-US" dirty="0" err="1" smtClean="0">
                <a:solidFill>
                  <a:srgbClr val="000000"/>
                </a:solidFill>
                <a:ea typeface="Arial" pitchFamily="8" charset="0"/>
                <a:cs typeface="Arial" pitchFamily="8" charset="0"/>
                <a:sym typeface="Arial" pitchFamily="8" charset="0"/>
              </a:rPr>
              <a:t>Ssn</a:t>
            </a:r>
            <a:r>
              <a:rPr lang="en-US" baseline="0" dirty="0" smtClean="0">
                <a:solidFill>
                  <a:srgbClr val="000000"/>
                </a:solidFill>
                <a:ea typeface="Arial" pitchFamily="8" charset="0"/>
                <a:cs typeface="Arial" pitchFamily="8" charset="0"/>
                <a:sym typeface="Arial" pitchFamily="8" charset="0"/>
              </a:rPr>
              <a:t> not being used as the primary key for better privacy.</a:t>
            </a:r>
            <a:endParaRPr lang="en-US" dirty="0">
              <a:solidFill>
                <a:srgbClr val="000000"/>
              </a:solidFill>
              <a:ea typeface="Arial" pitchFamily="8" charset="0"/>
              <a:cs typeface="Arial" pitchFamily="8" charset="0"/>
              <a:sym typeface="Arial" pitchFamily="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30568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9688">
              <a:spcBef>
                <a:spcPts val="413"/>
              </a:spcBef>
            </a:pPr>
            <a:r>
              <a:rPr lang="en-US" dirty="0">
                <a:solidFill>
                  <a:srgbClr val="000000"/>
                </a:solidFill>
                <a:ea typeface="Arial" pitchFamily="8" charset="0"/>
                <a:cs typeface="Arial" pitchFamily="8" charset="0"/>
                <a:sym typeface="Arial" pitchFamily="8" charset="0"/>
              </a:rPr>
              <a:t>Example of relationship: Mary works in the toy department</a:t>
            </a:r>
          </a:p>
          <a:p>
            <a:pPr marL="39688">
              <a:spcBef>
                <a:spcPts val="413"/>
              </a:spcBef>
            </a:pPr>
            <a:r>
              <a:rPr lang="en-US" dirty="0">
                <a:solidFill>
                  <a:srgbClr val="000000"/>
                </a:solidFill>
                <a:ea typeface="Arial" pitchFamily="8" charset="0"/>
                <a:cs typeface="Arial" pitchFamily="8" charset="0"/>
                <a:sym typeface="Arial" pitchFamily="8" charset="0"/>
              </a:rPr>
              <a:t>Degree of a Relationship set = number of entities participating in the relationship set</a:t>
            </a:r>
          </a:p>
          <a:p>
            <a:pPr marL="39688">
              <a:spcBef>
                <a:spcPts val="413"/>
              </a:spcBef>
            </a:pPr>
            <a:r>
              <a:rPr lang="en-US" dirty="0">
                <a:solidFill>
                  <a:srgbClr val="000000"/>
                </a:solidFill>
                <a:ea typeface="Arial" pitchFamily="8" charset="0"/>
                <a:cs typeface="Arial" pitchFamily="8" charset="0"/>
                <a:sym typeface="Arial" pitchFamily="8" charset="0"/>
              </a:rPr>
              <a:t>Relationships could have descriptive attributes</a:t>
            </a:r>
          </a:p>
          <a:p>
            <a:pPr marL="39688">
              <a:spcBef>
                <a:spcPts val="413"/>
              </a:spcBef>
            </a:pPr>
            <a:r>
              <a:rPr lang="en-US" dirty="0">
                <a:solidFill>
                  <a:srgbClr val="000000"/>
                </a:solidFill>
                <a:ea typeface="Arial" pitchFamily="8" charset="0"/>
                <a:cs typeface="Arial" pitchFamily="8" charset="0"/>
                <a:sym typeface="Arial" pitchFamily="8" charset="0"/>
              </a:rPr>
              <a:t>A relationship must be uniquely identified by the participating entities without reference to the descriptive attributes</a:t>
            </a:r>
          </a:p>
          <a:p>
            <a:pPr marL="39688">
              <a:spcBef>
                <a:spcPts val="413"/>
              </a:spcBef>
            </a:pPr>
            <a:r>
              <a:rPr lang="en-US" dirty="0">
                <a:solidFill>
                  <a:srgbClr val="000000"/>
                </a:solidFill>
                <a:ea typeface="Arial" pitchFamily="8" charset="0"/>
                <a:cs typeface="Arial" pitchFamily="8" charset="0"/>
                <a:sym typeface="Arial" pitchFamily="8" charset="0"/>
              </a:rPr>
              <a:t>Snapshot of a relationship set is called an instance. </a:t>
            </a:r>
            <a:endParaRPr lang="en-US" dirty="0" smtClean="0">
              <a:solidFill>
                <a:srgbClr val="000000"/>
              </a:solidFill>
              <a:ea typeface="Arial" pitchFamily="8" charset="0"/>
              <a:cs typeface="Arial" pitchFamily="8" charset="0"/>
              <a:sym typeface="Arial" pitchFamily="8" charset="0"/>
            </a:endParaRPr>
          </a:p>
          <a:p>
            <a:pPr marL="39688">
              <a:spcBef>
                <a:spcPts val="413"/>
              </a:spcBef>
            </a:pPr>
            <a:endParaRPr lang="en-US" dirty="0" smtClean="0">
              <a:solidFill>
                <a:srgbClr val="000000"/>
              </a:solidFill>
              <a:ea typeface="Arial" pitchFamily="8" charset="0"/>
              <a:cs typeface="Arial" pitchFamily="8" charset="0"/>
              <a:sym typeface="Arial" pitchFamily="8" charset="0"/>
            </a:endParaRPr>
          </a:p>
          <a:p>
            <a:pPr marL="39688">
              <a:spcBef>
                <a:spcPts val="413"/>
              </a:spcBef>
            </a:pPr>
            <a:r>
              <a:rPr lang="en-US" dirty="0" smtClean="0">
                <a:solidFill>
                  <a:srgbClr val="000000"/>
                </a:solidFill>
                <a:ea typeface="Arial" pitchFamily="8" charset="0"/>
                <a:cs typeface="Arial" pitchFamily="8" charset="0"/>
                <a:sym typeface="Arial" pitchFamily="8" charset="0"/>
              </a:rPr>
              <a:t>Went to </a:t>
            </a:r>
            <a:r>
              <a:rPr lang="en-US" dirty="0" err="1" smtClean="0">
                <a:solidFill>
                  <a:srgbClr val="000000"/>
                </a:solidFill>
                <a:ea typeface="Arial" pitchFamily="8" charset="0"/>
                <a:cs typeface="Arial" pitchFamily="8" charset="0"/>
                <a:sym typeface="Arial" pitchFamily="8" charset="0"/>
              </a:rPr>
              <a:t>thi</a:t>
            </a:r>
            <a:r>
              <a:rPr lang="en-US" baseline="0" dirty="0" smtClean="0">
                <a:solidFill>
                  <a:srgbClr val="000000"/>
                </a:solidFill>
                <a:ea typeface="Arial" pitchFamily="8" charset="0"/>
                <a:cs typeface="Arial" pitchFamily="8" charset="0"/>
                <a:sym typeface="Arial" pitchFamily="8" charset="0"/>
              </a:rPr>
              <a:t> lecture in Lecture 1</a:t>
            </a:r>
            <a:endParaRPr lang="en-US" dirty="0">
              <a:solidFill>
                <a:srgbClr val="000000"/>
              </a:solidFill>
              <a:ea typeface="Arial" pitchFamily="8" charset="0"/>
              <a:cs typeface="Arial" pitchFamily="8" charset="0"/>
              <a:sym typeface="Arial" pitchFamily="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36031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9688">
              <a:spcBef>
                <a:spcPts val="413"/>
              </a:spcBef>
            </a:pPr>
            <a:r>
              <a:rPr lang="en-US">
                <a:solidFill>
                  <a:srgbClr val="000000"/>
                </a:solidFill>
                <a:ea typeface="Arial" pitchFamily="8" charset="0"/>
                <a:cs typeface="Arial" pitchFamily="8" charset="0"/>
                <a:sym typeface="Arial" pitchFamily="8" charset="0"/>
              </a:rPr>
              <a:t>Example of relationship: Mary works in the toy department</a:t>
            </a:r>
          </a:p>
          <a:p>
            <a:pPr marL="39688">
              <a:spcBef>
                <a:spcPts val="413"/>
              </a:spcBef>
            </a:pPr>
            <a:r>
              <a:rPr lang="en-US">
                <a:solidFill>
                  <a:srgbClr val="000000"/>
                </a:solidFill>
                <a:ea typeface="Arial" pitchFamily="8" charset="0"/>
                <a:cs typeface="Arial" pitchFamily="8" charset="0"/>
                <a:sym typeface="Arial" pitchFamily="8" charset="0"/>
              </a:rPr>
              <a:t>Degree of a Relationship set = number of entities participating in the relationship set</a:t>
            </a:r>
          </a:p>
          <a:p>
            <a:pPr marL="39688">
              <a:spcBef>
                <a:spcPts val="413"/>
              </a:spcBef>
            </a:pPr>
            <a:r>
              <a:rPr lang="en-US">
                <a:solidFill>
                  <a:srgbClr val="000000"/>
                </a:solidFill>
                <a:ea typeface="Arial" pitchFamily="8" charset="0"/>
                <a:cs typeface="Arial" pitchFamily="8" charset="0"/>
                <a:sym typeface="Arial" pitchFamily="8" charset="0"/>
              </a:rPr>
              <a:t>Relationships could have descriptive attributes</a:t>
            </a:r>
          </a:p>
          <a:p>
            <a:pPr marL="39688">
              <a:spcBef>
                <a:spcPts val="413"/>
              </a:spcBef>
            </a:pPr>
            <a:r>
              <a:rPr lang="en-US">
                <a:solidFill>
                  <a:srgbClr val="000000"/>
                </a:solidFill>
                <a:ea typeface="Arial" pitchFamily="8" charset="0"/>
                <a:cs typeface="Arial" pitchFamily="8" charset="0"/>
                <a:sym typeface="Arial" pitchFamily="8" charset="0"/>
              </a:rPr>
              <a:t>A relationship must be uniquely identified by the participating entities without reference to the descriptive attributes</a:t>
            </a:r>
          </a:p>
          <a:p>
            <a:pPr marL="39688">
              <a:spcBef>
                <a:spcPts val="413"/>
              </a:spcBef>
            </a:pPr>
            <a:r>
              <a:rPr lang="en-US">
                <a:solidFill>
                  <a:srgbClr val="000000"/>
                </a:solidFill>
                <a:ea typeface="Arial" pitchFamily="8" charset="0"/>
                <a:cs typeface="Arial" pitchFamily="8" charset="0"/>
                <a:sym typeface="Arial" pitchFamily="8" charset="0"/>
              </a:rPr>
              <a:t>Snapshot of a relationship set is called an instance. </a:t>
            </a:r>
          </a:p>
        </p:txBody>
      </p:sp>
    </p:spTree>
    <p:extLst>
      <p:ext uri="{BB962C8B-B14F-4D97-AF65-F5344CB8AC3E}">
        <p14:creationId xmlns:p14="http://schemas.microsoft.com/office/powerpoint/2010/main" val="6219851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FCA14-C19C-3F47-8004-7A827B82EDE8}" type="datetimeFigureOut">
              <a:rPr lang="en-US" smtClean="0"/>
              <a:pPr/>
              <a:t>9/16/16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0235F-9C4D-2D40-AB08-CB624E48DC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FCA14-C19C-3F47-8004-7A827B82EDE8}" type="datetimeFigureOut">
              <a:rPr lang="en-US" smtClean="0"/>
              <a:pPr/>
              <a:t>9/16/16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7EBDF-2056-F547-8954-8922F4D247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FCA14-C19C-3F47-8004-7A827B82EDE8}" type="datetimeFigureOut">
              <a:rPr lang="en-US" smtClean="0"/>
              <a:pPr/>
              <a:t>9/16/16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3D52C-BDD1-6C44-AE05-A41439E69F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FCA14-C19C-3F47-8004-7A827B82EDE8}" type="datetimeFigureOut">
              <a:rPr lang="en-US" smtClean="0"/>
              <a:pPr/>
              <a:t>9/16/16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CDA0-4BA2-D341-9132-D3A04310FD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FCA14-C19C-3F47-8004-7A827B82EDE8}" type="datetimeFigureOut">
              <a:rPr lang="en-US" smtClean="0"/>
              <a:pPr/>
              <a:t>9/16/16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33A07-2590-454A-8D9D-A884233CEE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FCA14-C19C-3F47-8004-7A827B82EDE8}" type="datetimeFigureOut">
              <a:rPr lang="en-US" smtClean="0"/>
              <a:pPr/>
              <a:t>9/16/16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B0D98-637F-CF42-9420-2D50434CBC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FCA14-C19C-3F47-8004-7A827B82EDE8}" type="datetimeFigureOut">
              <a:rPr lang="en-US" smtClean="0"/>
              <a:pPr/>
              <a:t>9/16/16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94A0-5A43-D64C-B29F-E7BB6CC443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FCA14-C19C-3F47-8004-7A827B82EDE8}" type="datetimeFigureOut">
              <a:rPr lang="en-US" smtClean="0"/>
              <a:pPr/>
              <a:t>9/16/16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E25D5-1CDF-B141-884A-3138FE022C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FCA14-C19C-3F47-8004-7A827B82EDE8}" type="datetimeFigureOut">
              <a:rPr lang="en-US" smtClean="0"/>
              <a:pPr/>
              <a:t>9/16/16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B0DB6-20BB-4A4B-8BE4-2884D80CB5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FCA14-C19C-3F47-8004-7A827B82EDE8}" type="datetimeFigureOut">
              <a:rPr lang="en-US" smtClean="0"/>
              <a:pPr/>
              <a:t>9/16/16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F57CB-C5C9-294A-B298-70D5A9822D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FCA14-C19C-3F47-8004-7A827B82EDE8}" type="datetimeFigureOut">
              <a:rPr lang="en-US" smtClean="0"/>
              <a:pPr/>
              <a:t>9/16/16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5B055-A367-554C-BDE7-516FA7DD7F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BFCA14-C19C-3F47-8004-7A827B82EDE8}" type="datetimeFigureOut">
              <a:rPr lang="en-US" smtClean="0"/>
              <a:pPr/>
              <a:t>9/16/16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3FADA6-17BC-2B4B-BD40-179CDD8D8CD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4" name="Rectangle 12"/>
          <p:cNvSpPr>
            <a:spLocks noGrp="1" noChangeArrowheads="1"/>
          </p:cNvSpPr>
          <p:nvPr>
            <p:ph type="title"/>
          </p:nvPr>
        </p:nvSpPr>
        <p:spPr>
          <a:xfrm>
            <a:off x="990600" y="609600"/>
            <a:ext cx="7772400" cy="1905000"/>
          </a:xfrm>
          <a:ln/>
        </p:spPr>
        <p:txBody>
          <a:bodyPr rIns="39688" anchor="ctr"/>
          <a:lstStyle/>
          <a:p>
            <a:r>
              <a:rPr lang="en-US"/>
              <a:t>The Entity-Relationship Model</a:t>
            </a:r>
          </a:p>
        </p:txBody>
      </p:sp>
      <p:sp>
        <p:nvSpPr>
          <p:cNvPr id="3085" name="Rectangle 13"/>
          <p:cNvSpPr>
            <a:spLocks noGrp="1" noChangeArrowheads="1"/>
          </p:cNvSpPr>
          <p:nvPr>
            <p:ph idx="1"/>
          </p:nvPr>
        </p:nvSpPr>
        <p:spPr>
          <a:xfrm>
            <a:off x="1295400" y="2133600"/>
            <a:ext cx="8229600" cy="4525963"/>
          </a:xfrm>
          <a:ln/>
        </p:spPr>
        <p:txBody>
          <a:bodyPr rIns="39688"/>
          <a:lstStyle/>
          <a:p>
            <a:r>
              <a:rPr lang="en-US" dirty="0"/>
              <a:t>Chapter 2</a:t>
            </a:r>
          </a:p>
        </p:txBody>
      </p:sp>
      <p:sp>
        <p:nvSpPr>
          <p:cNvPr id="1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E7398-B4EE-3C48-8E64-D7EA0ECC227C}" type="slidenum">
              <a:rPr lang="en-US"/>
              <a:pPr/>
              <a:t>1</a:t>
            </a:fld>
            <a:endParaRPr lang="en-US"/>
          </a:p>
        </p:txBody>
      </p:sp>
      <p:grpSp>
        <p:nvGrpSpPr>
          <p:cNvPr id="3082" name="Group 10"/>
          <p:cNvGrpSpPr>
            <a:grpSpLocks/>
          </p:cNvGrpSpPr>
          <p:nvPr/>
        </p:nvGrpSpPr>
        <p:grpSpPr bwMode="auto">
          <a:xfrm>
            <a:off x="58738" y="1081088"/>
            <a:ext cx="9009062" cy="1052512"/>
            <a:chOff x="0" y="0"/>
            <a:chExt cx="5675" cy="663"/>
          </a:xfrm>
        </p:grpSpPr>
        <p:grpSp>
          <p:nvGrpSpPr>
            <p:cNvPr id="3075" name="Group 3"/>
            <p:cNvGrpSpPr>
              <a:grpSpLocks/>
            </p:cNvGrpSpPr>
            <p:nvPr/>
          </p:nvGrpSpPr>
          <p:grpSpPr bwMode="auto">
            <a:xfrm>
              <a:off x="182" y="68"/>
              <a:ext cx="449" cy="299"/>
              <a:chOff x="0" y="0"/>
              <a:chExt cx="448" cy="299"/>
            </a:xfrm>
          </p:grpSpPr>
          <p:sp>
            <p:nvSpPr>
              <p:cNvPr id="3073" name="Rectangle 1"/>
              <p:cNvSpPr>
                <a:spLocks/>
              </p:cNvSpPr>
              <p:nvPr/>
            </p:nvSpPr>
            <p:spPr bwMode="auto">
              <a:xfrm>
                <a:off x="0" y="0"/>
                <a:ext cx="275" cy="299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noFill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4" name="Rectangle 2"/>
              <p:cNvSpPr>
                <a:spLocks/>
              </p:cNvSpPr>
              <p:nvPr/>
            </p:nvSpPr>
            <p:spPr bwMode="auto">
              <a:xfrm>
                <a:off x="241" y="0"/>
                <a:ext cx="207" cy="299"/>
              </a:xfrm>
              <a:prstGeom prst="rect">
                <a:avLst/>
              </a:prstGeom>
              <a:gradFill rotWithShape="0">
                <a:gsLst>
                  <a:gs pos="0">
                    <a:srgbClr val="F3DD0D"/>
                  </a:gs>
                  <a:gs pos="100000">
                    <a:srgbClr val="FFFFFF"/>
                  </a:gs>
                </a:gsLst>
                <a:lin ang="0" scaled="1"/>
              </a:gradFill>
              <a:ln w="9525" cap="flat">
                <a:noFill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078" name="Group 6"/>
            <p:cNvGrpSpPr>
              <a:grpSpLocks/>
            </p:cNvGrpSpPr>
            <p:nvPr/>
          </p:nvGrpSpPr>
          <p:grpSpPr bwMode="auto">
            <a:xfrm>
              <a:off x="261" y="334"/>
              <a:ext cx="465" cy="299"/>
              <a:chOff x="0" y="0"/>
              <a:chExt cx="465" cy="299"/>
            </a:xfrm>
          </p:grpSpPr>
          <p:sp>
            <p:nvSpPr>
              <p:cNvPr id="3076" name="Rectangle 4"/>
              <p:cNvSpPr>
                <a:spLocks/>
              </p:cNvSpPr>
              <p:nvPr/>
            </p:nvSpPr>
            <p:spPr bwMode="auto">
              <a:xfrm>
                <a:off x="0" y="0"/>
                <a:ext cx="265" cy="299"/>
              </a:xfrm>
              <a:prstGeom prst="rect">
                <a:avLst/>
              </a:prstGeom>
              <a:solidFill>
                <a:srgbClr val="9900CC"/>
              </a:solidFill>
              <a:ln w="9525" cap="flat">
                <a:noFill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7" name="Rectangle 5"/>
              <p:cNvSpPr>
                <a:spLocks/>
              </p:cNvSpPr>
              <p:nvPr/>
            </p:nvSpPr>
            <p:spPr bwMode="auto">
              <a:xfrm>
                <a:off x="232" y="0"/>
                <a:ext cx="233" cy="299"/>
              </a:xfrm>
              <a:prstGeom prst="rect">
                <a:avLst/>
              </a:prstGeom>
              <a:gradFill rotWithShape="0">
                <a:gsLst>
                  <a:gs pos="0">
                    <a:srgbClr val="9900CC"/>
                  </a:gs>
                  <a:gs pos="100000">
                    <a:srgbClr val="FFFFFF"/>
                  </a:gs>
                </a:gsLst>
                <a:lin ang="0" scaled="1"/>
              </a:gradFill>
              <a:ln w="9525" cap="flat">
                <a:noFill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079" name="Rectangle 7"/>
            <p:cNvSpPr>
              <a:spLocks/>
            </p:cNvSpPr>
            <p:nvPr/>
          </p:nvSpPr>
          <p:spPr bwMode="auto">
            <a:xfrm>
              <a:off x="0" y="288"/>
              <a:ext cx="353" cy="266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3300"/>
                </a:gs>
              </a:gsLst>
              <a:lin ang="18900000" scaled="1"/>
            </a:gradFill>
            <a:ln w="9525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80" name="Rectangle 8"/>
            <p:cNvSpPr>
              <a:spLocks/>
            </p:cNvSpPr>
            <p:nvPr/>
          </p:nvSpPr>
          <p:spPr bwMode="auto">
            <a:xfrm>
              <a:off x="400" y="0"/>
              <a:ext cx="20" cy="663"/>
            </a:xfrm>
            <a:prstGeom prst="rect">
              <a:avLst/>
            </a:prstGeom>
            <a:solidFill>
              <a:srgbClr val="1C1C1C"/>
            </a:solidFill>
            <a:ln w="9525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81" name="Rectangle 9"/>
            <p:cNvSpPr>
              <a:spLocks/>
            </p:cNvSpPr>
            <p:nvPr/>
          </p:nvSpPr>
          <p:spPr bwMode="auto">
            <a:xfrm rot="10800000" flipH="1">
              <a:off x="199" y="518"/>
              <a:ext cx="5476" cy="35"/>
            </a:xfrm>
            <a:prstGeom prst="rect">
              <a:avLst/>
            </a:prstGeom>
            <a:gradFill rotWithShape="0">
              <a:gsLst>
                <a:gs pos="0">
                  <a:srgbClr val="1C1C1C"/>
                </a:gs>
                <a:gs pos="100000">
                  <a:srgbClr val="FFFFFF"/>
                </a:gs>
              </a:gsLst>
              <a:lin ang="0" scaled="1"/>
            </a:gradFill>
            <a:ln w="9525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083" name="Rectangle 11"/>
          <p:cNvSpPr>
            <a:spLocks/>
          </p:cNvSpPr>
          <p:nvPr/>
        </p:nvSpPr>
        <p:spPr bwMode="auto">
          <a:xfrm>
            <a:off x="2133600" y="6502400"/>
            <a:ext cx="4965700" cy="279400"/>
          </a:xfrm>
          <a:prstGeom prst="rect">
            <a:avLst/>
          </a:prstGeom>
          <a:noFill/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40639" bIns="0" anchor="b">
            <a:prstTxWarp prst="textNoShape">
              <a:avLst/>
            </a:prstTxWarp>
          </a:bodyPr>
          <a:lstStyle/>
          <a:p>
            <a:pPr marL="39688" algn="ctr"/>
            <a:r>
              <a:rPr lang="en-US" sz="1200">
                <a:solidFill>
                  <a:schemeClr val="tx1"/>
                </a:solidFill>
                <a:latin typeface="Tahoma" pitchFamily="8" charset="0"/>
                <a:ea typeface="Tahoma" pitchFamily="8" charset="0"/>
                <a:cs typeface="Tahoma" pitchFamily="8" charset="0"/>
                <a:sym typeface="Tahoma" pitchFamily="8" charset="0"/>
              </a:rPr>
              <a:t>EECS 484: Database Management Systems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1905000"/>
            <a:ext cx="5562600" cy="3584492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sp>
        <p:nvSpPr>
          <p:cNvPr id="4" name="Rounded Rectangle 3"/>
          <p:cNvSpPr/>
          <p:nvPr/>
        </p:nvSpPr>
        <p:spPr>
          <a:xfrm>
            <a:off x="1600200" y="195263"/>
            <a:ext cx="5715000" cy="94773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lvl="0" algn="ctr"/>
            <a:r>
              <a:rPr lang="en-US" sz="3600" b="1" dirty="0" smtClean="0"/>
              <a:t>ER Diagram</a:t>
            </a:r>
            <a:endParaRPr lang="en-US" sz="3600" b="1" dirty="0"/>
          </a:p>
        </p:txBody>
      </p:sp>
      <p:sp>
        <p:nvSpPr>
          <p:cNvPr id="6" name="Content Placeholder 13"/>
          <p:cNvSpPr txBox="1">
            <a:spLocks/>
          </p:cNvSpPr>
          <p:nvPr/>
        </p:nvSpPr>
        <p:spPr>
          <a:xfrm>
            <a:off x="609600" y="15240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37160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Rectangle 3"/>
          <p:cNvSpPr>
            <a:spLocks/>
          </p:cNvSpPr>
          <p:nvPr/>
        </p:nvSpPr>
        <p:spPr bwMode="auto">
          <a:xfrm>
            <a:off x="1371600" y="3810000"/>
            <a:ext cx="4038600" cy="7620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l"/>
            <a:r>
              <a:rPr lang="en-US" sz="2400" dirty="0" smtClean="0">
                <a:solidFill>
                  <a:srgbClr val="C00000"/>
                </a:solidFill>
                <a:ea typeface="Gill Sans" charset="0"/>
                <a:cs typeface="Gill Sans" charset="0"/>
              </a:rPr>
              <a:t>Actor </a:t>
            </a:r>
            <a:r>
              <a:rPr lang="en-US" sz="2400" dirty="0" smtClean="0">
                <a:solidFill>
                  <a:srgbClr val="0070C0"/>
                </a:solidFill>
                <a:ea typeface="Gill Sans" charset="0"/>
                <a:cs typeface="Gill Sans" charset="0"/>
              </a:rPr>
              <a:t> Acted In  </a:t>
            </a:r>
            <a:r>
              <a:rPr lang="en-US" sz="2400" dirty="0" smtClean="0">
                <a:solidFill>
                  <a:srgbClr val="C00000"/>
                </a:solidFill>
                <a:ea typeface="Gill Sans" charset="0"/>
                <a:cs typeface="Gill Sans" charset="0"/>
              </a:rPr>
              <a:t>Movie</a:t>
            </a:r>
          </a:p>
          <a:p>
            <a:r>
              <a:rPr lang="en-US" sz="2400" dirty="0" smtClean="0">
                <a:solidFill>
                  <a:srgbClr val="C00000"/>
                </a:solidFill>
                <a:ea typeface="Gill Sans" charset="0"/>
                <a:cs typeface="Gill Sans" charset="0"/>
              </a:rPr>
              <a:t>Director </a:t>
            </a:r>
            <a:r>
              <a:rPr lang="en-US" sz="2400" dirty="0" smtClean="0">
                <a:solidFill>
                  <a:srgbClr val="0070C0"/>
                </a:solidFill>
                <a:ea typeface="Gill Sans" charset="0"/>
                <a:cs typeface="Gill Sans" charset="0"/>
              </a:rPr>
              <a:t>Directed  </a:t>
            </a:r>
            <a:r>
              <a:rPr lang="en-US" sz="2400" dirty="0" smtClean="0">
                <a:solidFill>
                  <a:srgbClr val="C00000"/>
                </a:solidFill>
                <a:ea typeface="Gill Sans" charset="0"/>
                <a:cs typeface="Gill Sans" charset="0"/>
              </a:rPr>
              <a:t>Movie</a:t>
            </a:r>
            <a:endParaRPr lang="en-US" sz="2400" dirty="0">
              <a:solidFill>
                <a:srgbClr val="C00000"/>
              </a:solidFill>
              <a:ea typeface="Gill Sans" charset="0"/>
              <a:cs typeface="Gill Sans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600200" y="195263"/>
            <a:ext cx="5715000" cy="94773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lvl="0" algn="ctr"/>
            <a:r>
              <a:rPr lang="en-US" sz="3600" b="1" dirty="0" smtClean="0"/>
              <a:t>ER Diagram</a:t>
            </a:r>
            <a:endParaRPr lang="en-US" sz="3600" b="1" dirty="0"/>
          </a:p>
        </p:txBody>
      </p:sp>
      <p:sp>
        <p:nvSpPr>
          <p:cNvPr id="6" name="Content Placeholder 13"/>
          <p:cNvSpPr txBox="1">
            <a:spLocks/>
          </p:cNvSpPr>
          <p:nvPr/>
        </p:nvSpPr>
        <p:spPr>
          <a:xfrm>
            <a:off x="609600" y="15240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indent="-514350">
              <a:spcBef>
                <a:spcPct val="20000"/>
              </a:spcBef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Relationship</a:t>
            </a:r>
            <a:r>
              <a:rPr kumimoji="0" lang="en-US" sz="2400" b="1" i="0" u="none" strike="noStrike" kern="120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Types</a:t>
            </a:r>
          </a:p>
          <a:p>
            <a:pPr marL="457200" indent="-51435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2400" noProof="0" dirty="0" smtClean="0"/>
          </a:p>
          <a:p>
            <a:pPr marL="457200" indent="-51435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400" noProof="0" dirty="0" smtClean="0"/>
              <a:t>Many-to-Many</a:t>
            </a:r>
          </a:p>
          <a:p>
            <a:pPr marL="457200" indent="-51435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kumimoji="0" lang="en-US" sz="24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One-to-Many (or Many-to-one)</a:t>
            </a:r>
          </a:p>
          <a:p>
            <a:pPr marL="457200" indent="-51435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400" noProof="0" dirty="0" smtClean="0"/>
              <a:t>One-to-One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57887" y="2286000"/>
            <a:ext cx="4552713" cy="2933700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sp>
        <p:nvSpPr>
          <p:cNvPr id="4" name="Rounded Rectangle 3"/>
          <p:cNvSpPr/>
          <p:nvPr/>
        </p:nvSpPr>
        <p:spPr>
          <a:xfrm>
            <a:off x="1600200" y="195263"/>
            <a:ext cx="5715000" cy="94773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lvl="0" algn="ctr"/>
            <a:r>
              <a:rPr lang="en-US" sz="3600" b="1" dirty="0" smtClean="0"/>
              <a:t>ER Diagram</a:t>
            </a:r>
            <a:endParaRPr lang="en-US" sz="3600" b="1" dirty="0"/>
          </a:p>
        </p:txBody>
      </p:sp>
      <p:sp>
        <p:nvSpPr>
          <p:cNvPr id="6" name="Content Placeholder 13"/>
          <p:cNvSpPr txBox="1">
            <a:spLocks/>
          </p:cNvSpPr>
          <p:nvPr/>
        </p:nvSpPr>
        <p:spPr>
          <a:xfrm>
            <a:off x="457200" y="15240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457200" indent="-514350">
              <a:spcBef>
                <a:spcPct val="20000"/>
              </a:spcBef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What are the relationship</a:t>
            </a:r>
            <a:r>
              <a:rPr kumimoji="0" lang="en-US" sz="2400" b="1" i="0" u="none" strike="noStrike" kern="120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types here?</a:t>
            </a:r>
          </a:p>
          <a:p>
            <a:pPr marL="457200" indent="-51435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2400" noProof="0" dirty="0" smtClean="0"/>
          </a:p>
          <a:p>
            <a:pPr marL="457200" indent="-514350">
              <a:spcBef>
                <a:spcPct val="20000"/>
              </a:spcBef>
              <a:buFont typeface="Arial" pitchFamily="34" charset="0"/>
              <a:buChar char="•"/>
              <a:defRPr/>
            </a:pPr>
            <a:endParaRPr kumimoji="0" lang="en-US" sz="2400" b="0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indent="-51435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2400" dirty="0" smtClean="0"/>
          </a:p>
          <a:p>
            <a:pPr marL="457200" indent="-514350">
              <a:spcBef>
                <a:spcPct val="20000"/>
              </a:spcBef>
              <a:buFont typeface="Arial" pitchFamily="34" charset="0"/>
              <a:buChar char="•"/>
              <a:defRPr/>
            </a:pPr>
            <a:endParaRPr kumimoji="0" lang="en-US" sz="2400" b="0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indent="-514350">
              <a:spcBef>
                <a:spcPct val="20000"/>
              </a:spcBef>
              <a:defRPr/>
            </a:pPr>
            <a:r>
              <a:rPr kumimoji="0" lang="en-US" sz="2400" b="0" i="0" u="none" strike="noStrike" kern="1200" cap="none" spc="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Acted</a:t>
            </a:r>
            <a:r>
              <a:rPr kumimoji="0" lang="en-US" sz="2400" b="0" i="0" u="none" strike="noStrike" kern="1200" cap="none" spc="0" normalizeH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In:</a:t>
            </a:r>
            <a:r>
              <a:rPr kumimoji="0" lang="en-US" sz="2400" b="0" i="0" u="none" strike="noStrike" kern="120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Many-to-Many</a:t>
            </a:r>
          </a:p>
          <a:p>
            <a:pPr marL="457200" indent="-514350">
              <a:spcBef>
                <a:spcPct val="20000"/>
              </a:spcBef>
              <a:defRPr/>
            </a:pPr>
            <a:r>
              <a:rPr lang="en-US" sz="1600" dirty="0" smtClean="0"/>
              <a:t>      An actor can act in multiple movies  and a movie can have multiple actors</a:t>
            </a:r>
          </a:p>
          <a:p>
            <a:pPr marL="457200" indent="-514350">
              <a:spcBef>
                <a:spcPct val="20000"/>
              </a:spcBef>
              <a:defRPr/>
            </a:pP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indent="-514350">
              <a:spcBef>
                <a:spcPct val="20000"/>
              </a:spcBef>
              <a:defRPr/>
            </a:pPr>
            <a:r>
              <a:rPr lang="en-US" sz="2400" dirty="0" smtClean="0">
                <a:solidFill>
                  <a:srgbClr val="0070C0"/>
                </a:solidFill>
              </a:rPr>
              <a:t>Directed:</a:t>
            </a:r>
            <a:r>
              <a:rPr lang="en-US" sz="2400" dirty="0" smtClean="0"/>
              <a:t>  One-to-Many</a:t>
            </a:r>
          </a:p>
          <a:p>
            <a:pPr marL="457200" lvl="3" indent="-514350">
              <a:spcBef>
                <a:spcPct val="20000"/>
              </a:spcBef>
              <a:defRPr/>
            </a:pPr>
            <a:r>
              <a:rPr lang="en-US" sz="1600" dirty="0" smtClean="0"/>
              <a:t>      A movie has at most </a:t>
            </a:r>
            <a:r>
              <a:rPr lang="en-US" sz="1600" b="1" dirty="0" smtClean="0"/>
              <a:t>one</a:t>
            </a:r>
            <a:r>
              <a:rPr lang="en-US" sz="1600" dirty="0" smtClean="0"/>
              <a:t> director, but a director can direct multiple movies</a:t>
            </a:r>
          </a:p>
          <a:p>
            <a:pPr marL="457200" lvl="3" indent="-514350">
              <a:spcBef>
                <a:spcPct val="20000"/>
              </a:spcBef>
              <a:defRPr/>
            </a:pPr>
            <a:r>
              <a:rPr lang="en-US" sz="1600" dirty="0" smtClean="0"/>
              <a:t>      </a:t>
            </a:r>
            <a:r>
              <a:rPr lang="en-US" sz="1600" dirty="0" smtClean="0">
                <a:solidFill>
                  <a:srgbClr val="C00000"/>
                </a:solidFill>
              </a:rPr>
              <a:t>Notice:</a:t>
            </a:r>
            <a:r>
              <a:rPr lang="en-US" sz="1600" dirty="0" smtClean="0"/>
              <a:t> Think of the arrow in the ER diagram as saying that a movie can </a:t>
            </a:r>
            <a:r>
              <a:rPr lang="en-US" sz="1600" i="1" dirty="0" smtClean="0"/>
              <a:t>map </a:t>
            </a:r>
            <a:r>
              <a:rPr lang="en-US" sz="1600" dirty="0" smtClean="0"/>
              <a:t>to at most one director</a:t>
            </a:r>
          </a:p>
          <a:p>
            <a:pPr marL="457200" lvl="3" indent="-514350">
              <a:spcBef>
                <a:spcPct val="20000"/>
              </a:spcBef>
              <a:defRPr/>
            </a:pPr>
            <a:r>
              <a:rPr lang="en-US" sz="1600" dirty="0" smtClean="0"/>
              <a:t>	The arrow indicates that there is a </a:t>
            </a:r>
            <a:r>
              <a:rPr lang="en-US" sz="1600" b="1" i="1" dirty="0" smtClean="0"/>
              <a:t>Key Constraint </a:t>
            </a:r>
            <a:r>
              <a:rPr lang="en-US" sz="1600" dirty="0" smtClean="0"/>
              <a:t>on Directed relationship: a movie in the relationship must be unique.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600200" y="195263"/>
            <a:ext cx="5715000" cy="94773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lvl="0" algn="ctr"/>
            <a:r>
              <a:rPr lang="en-US" sz="3600" b="1" dirty="0" smtClean="0"/>
              <a:t>ER Diagram</a:t>
            </a:r>
            <a:endParaRPr lang="en-US" sz="3600" b="1" dirty="0"/>
          </a:p>
        </p:txBody>
      </p:sp>
      <p:sp>
        <p:nvSpPr>
          <p:cNvPr id="6" name="Content Placeholder 13"/>
          <p:cNvSpPr txBox="1">
            <a:spLocks/>
          </p:cNvSpPr>
          <p:nvPr/>
        </p:nvSpPr>
        <p:spPr>
          <a:xfrm>
            <a:off x="457200" y="15240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indent="-514350">
              <a:spcBef>
                <a:spcPct val="20000"/>
              </a:spcBef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Participation Constraints</a:t>
            </a:r>
            <a:endParaRPr kumimoji="0" lang="en-US" sz="2400" b="1" i="0" u="none" strike="noStrike" kern="1200" cap="none" spc="0" normalizeH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indent="-51435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2400" noProof="0" dirty="0" smtClean="0"/>
          </a:p>
          <a:p>
            <a:pPr marL="457200" indent="-514350">
              <a:spcBef>
                <a:spcPct val="20000"/>
              </a:spcBef>
              <a:buFont typeface="Arial" pitchFamily="34" charset="0"/>
              <a:buChar char="•"/>
              <a:defRPr/>
            </a:pPr>
            <a:endParaRPr kumimoji="0" lang="en-US" sz="2400" b="0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indent="-51435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2400" dirty="0" smtClean="0"/>
          </a:p>
          <a:p>
            <a:pPr marL="457200" indent="-514350">
              <a:spcBef>
                <a:spcPct val="20000"/>
              </a:spcBef>
              <a:buFont typeface="Arial" pitchFamily="34" charset="0"/>
              <a:buChar char="•"/>
              <a:defRPr/>
            </a:pPr>
            <a:endParaRPr kumimoji="0" lang="en-US" sz="2400" b="0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indent="-514350">
              <a:spcBef>
                <a:spcPct val="20000"/>
              </a:spcBef>
              <a:defRPr/>
            </a:pPr>
            <a:r>
              <a:rPr lang="en-US" sz="2000" noProof="0" dirty="0" smtClean="0"/>
              <a:t>Bold line means participation constraint – every </a:t>
            </a:r>
            <a:r>
              <a:rPr lang="en-US" sz="2000" dirty="0" smtClean="0"/>
              <a:t>Movie entity must participate in a relationship with an Actor. </a:t>
            </a:r>
          </a:p>
          <a:p>
            <a:pPr marL="457200" indent="-514350">
              <a:spcBef>
                <a:spcPct val="20000"/>
              </a:spcBef>
              <a:defRPr/>
            </a:pPr>
            <a:r>
              <a:rPr lang="en-US" sz="2000" noProof="0" dirty="0" smtClean="0"/>
              <a:t>In other words, every movie must have </a:t>
            </a:r>
            <a:r>
              <a:rPr lang="en-US" sz="2000" i="1" noProof="0" dirty="0" smtClean="0"/>
              <a:t>at least </a:t>
            </a:r>
            <a:r>
              <a:rPr lang="en-US" sz="2000" noProof="0" dirty="0" smtClean="0"/>
              <a:t>one actor. </a:t>
            </a:r>
          </a:p>
          <a:p>
            <a:pPr marL="457200" indent="-514350">
              <a:spcBef>
                <a:spcPct val="20000"/>
              </a:spcBef>
              <a:defRPr/>
            </a:pPr>
            <a:endParaRPr lang="en-US" sz="2000" dirty="0" smtClean="0"/>
          </a:p>
          <a:p>
            <a:pPr marL="457200" indent="-514350">
              <a:spcBef>
                <a:spcPct val="20000"/>
              </a:spcBef>
              <a:defRPr/>
            </a:pPr>
            <a:r>
              <a:rPr lang="en-US" sz="2000" dirty="0" smtClean="0"/>
              <a:t>On the other hand, an actor can participate in 0 or more movies. With the above design, there can be actors who have not yet acted in movies.</a:t>
            </a:r>
          </a:p>
        </p:txBody>
      </p:sp>
      <p:sp>
        <p:nvSpPr>
          <p:cNvPr id="5" name="Rectangle 4"/>
          <p:cNvSpPr/>
          <p:nvPr/>
        </p:nvSpPr>
        <p:spPr>
          <a:xfrm>
            <a:off x="1905000" y="2423160"/>
            <a:ext cx="1066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Movie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248400" y="2438400"/>
            <a:ext cx="1066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Actor</a:t>
            </a:r>
            <a:endParaRPr lang="en-US" dirty="0"/>
          </a:p>
        </p:txBody>
      </p:sp>
      <p:sp>
        <p:nvSpPr>
          <p:cNvPr id="9" name="Diamond 8"/>
          <p:cNvSpPr/>
          <p:nvPr/>
        </p:nvSpPr>
        <p:spPr>
          <a:xfrm>
            <a:off x="3733800" y="2316480"/>
            <a:ext cx="1676400" cy="83820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Acted In</a:t>
            </a:r>
            <a:endParaRPr lang="en-US" sz="2000" dirty="0"/>
          </a:p>
        </p:txBody>
      </p:sp>
      <p:cxnSp>
        <p:nvCxnSpPr>
          <p:cNvPr id="11" name="Straight Connector 10"/>
          <p:cNvCxnSpPr>
            <a:stCxn id="5" idx="3"/>
            <a:endCxn id="9" idx="1"/>
          </p:cNvCxnSpPr>
          <p:nvPr/>
        </p:nvCxnSpPr>
        <p:spPr>
          <a:xfrm>
            <a:off x="2971800" y="2727960"/>
            <a:ext cx="762000" cy="7620"/>
          </a:xfrm>
          <a:prstGeom prst="line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9" idx="3"/>
            <a:endCxn id="8" idx="1"/>
          </p:cNvCxnSpPr>
          <p:nvPr/>
        </p:nvCxnSpPr>
        <p:spPr>
          <a:xfrm>
            <a:off x="5410200" y="2735580"/>
            <a:ext cx="838200" cy="76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600200" y="195263"/>
            <a:ext cx="5715000" cy="94773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lvl="0" algn="ctr"/>
            <a:r>
              <a:rPr lang="en-US" sz="3600" b="1" dirty="0" smtClean="0"/>
              <a:t>ER Diagram</a:t>
            </a:r>
            <a:endParaRPr lang="en-US" sz="3600" b="1" dirty="0"/>
          </a:p>
        </p:txBody>
      </p:sp>
      <p:sp>
        <p:nvSpPr>
          <p:cNvPr id="6" name="Content Placeholder 13"/>
          <p:cNvSpPr txBox="1">
            <a:spLocks/>
          </p:cNvSpPr>
          <p:nvPr/>
        </p:nvSpPr>
        <p:spPr>
          <a:xfrm>
            <a:off x="457200" y="15240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indent="-514350">
              <a:spcBef>
                <a:spcPct val="20000"/>
              </a:spcBef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Combining</a:t>
            </a:r>
            <a:r>
              <a:rPr kumimoji="0" lang="en-US" sz="2400" b="1" i="0" u="none" strike="noStrike" kern="120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Participation and Key Constraints</a:t>
            </a:r>
          </a:p>
          <a:p>
            <a:pPr marL="457200" indent="-51435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2400" noProof="0" dirty="0" smtClean="0"/>
          </a:p>
          <a:p>
            <a:pPr marL="457200" indent="-514350">
              <a:spcBef>
                <a:spcPct val="20000"/>
              </a:spcBef>
              <a:buFont typeface="Arial" pitchFamily="34" charset="0"/>
              <a:buChar char="•"/>
              <a:defRPr/>
            </a:pPr>
            <a:endParaRPr kumimoji="0" lang="en-US" sz="2400" b="0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indent="-51435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2400" dirty="0" smtClean="0"/>
          </a:p>
          <a:p>
            <a:pPr marL="457200" indent="-514350">
              <a:spcBef>
                <a:spcPct val="20000"/>
              </a:spcBef>
              <a:buFont typeface="Arial" pitchFamily="34" charset="0"/>
              <a:buChar char="•"/>
              <a:defRPr/>
            </a:pPr>
            <a:endParaRPr kumimoji="0" lang="en-US" sz="2400" b="0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indent="-514350">
              <a:spcBef>
                <a:spcPct val="20000"/>
              </a:spcBef>
              <a:defRPr/>
            </a:pPr>
            <a:r>
              <a:rPr kumimoji="0" lang="en-US" sz="24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Key-Constraint:</a:t>
            </a:r>
            <a:endParaRPr kumimoji="0" lang="en-US" sz="2400" b="0" i="0" u="none" strike="noStrike" kern="1200" cap="none" spc="0" normalizeH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indent="-514350">
              <a:spcBef>
                <a:spcPct val="20000"/>
              </a:spcBef>
              <a:defRPr/>
            </a:pPr>
            <a:r>
              <a:rPr lang="en-US" sz="2000" dirty="0" smtClean="0"/>
              <a:t>      A child has at most one mother but a mother may have several children</a:t>
            </a:r>
          </a:p>
          <a:p>
            <a:pPr marL="457200" indent="-514350">
              <a:spcBef>
                <a:spcPct val="20000"/>
              </a:spcBef>
              <a:defRPr/>
            </a:pPr>
            <a:r>
              <a:rPr lang="en-US" sz="2400" dirty="0" smtClean="0"/>
              <a:t>Participation constraint:</a:t>
            </a:r>
            <a:endParaRPr lang="en-US" sz="2000" noProof="0" dirty="0" smtClean="0"/>
          </a:p>
          <a:p>
            <a:pPr marL="457200" indent="-514350">
              <a:spcBef>
                <a:spcPct val="20000"/>
              </a:spcBef>
              <a:defRPr/>
            </a:pPr>
            <a:r>
              <a:rPr lang="en-US" sz="2000" noProof="0" dirty="0" smtClean="0"/>
              <a:t>      Each child must have at least one mother</a:t>
            </a:r>
          </a:p>
          <a:p>
            <a:pPr marL="457200" indent="-514350">
              <a:spcBef>
                <a:spcPct val="20000"/>
              </a:spcBef>
              <a:defRPr/>
            </a:pPr>
            <a:endParaRPr kumimoji="0" lang="en-US" sz="2000" b="0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indent="-514350">
              <a:spcBef>
                <a:spcPct val="20000"/>
              </a:spcBef>
              <a:defRPr/>
            </a:pPr>
            <a:r>
              <a:rPr lang="en-US" sz="2000" noProof="0" dirty="0" smtClean="0"/>
              <a:t>Net Result: Every child has exactly one mother.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05000" y="2423160"/>
            <a:ext cx="1066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Child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248400" y="2438400"/>
            <a:ext cx="12954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Mother</a:t>
            </a:r>
            <a:endParaRPr lang="en-US" dirty="0"/>
          </a:p>
        </p:txBody>
      </p:sp>
      <p:sp>
        <p:nvSpPr>
          <p:cNvPr id="9" name="Diamond 8"/>
          <p:cNvSpPr/>
          <p:nvPr/>
        </p:nvSpPr>
        <p:spPr>
          <a:xfrm>
            <a:off x="3977640" y="2316480"/>
            <a:ext cx="1219200" cy="83820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has</a:t>
            </a:r>
            <a:endParaRPr lang="en-US" dirty="0"/>
          </a:p>
        </p:txBody>
      </p:sp>
      <p:cxnSp>
        <p:nvCxnSpPr>
          <p:cNvPr id="11" name="Straight Connector 10"/>
          <p:cNvCxnSpPr>
            <a:stCxn id="5" idx="3"/>
            <a:endCxn id="9" idx="1"/>
          </p:cNvCxnSpPr>
          <p:nvPr/>
        </p:nvCxnSpPr>
        <p:spPr>
          <a:xfrm>
            <a:off x="2971800" y="2727960"/>
            <a:ext cx="1005840" cy="7620"/>
          </a:xfrm>
          <a:prstGeom prst="line">
            <a:avLst/>
          </a:prstGeom>
          <a:ln w="571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9" idx="3"/>
            <a:endCxn id="8" idx="1"/>
          </p:cNvCxnSpPr>
          <p:nvPr/>
        </p:nvCxnSpPr>
        <p:spPr>
          <a:xfrm>
            <a:off x="5196840" y="2735580"/>
            <a:ext cx="1051560" cy="76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600200" y="195263"/>
            <a:ext cx="5715000" cy="94773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lvl="0" algn="ctr"/>
            <a:r>
              <a:rPr lang="en-US" sz="3600" b="1" dirty="0" smtClean="0"/>
              <a:t>ER Diagram</a:t>
            </a:r>
            <a:endParaRPr lang="en-US" sz="3600" b="1" dirty="0"/>
          </a:p>
        </p:txBody>
      </p:sp>
      <p:sp>
        <p:nvSpPr>
          <p:cNvPr id="6" name="Content Placeholder 13"/>
          <p:cNvSpPr txBox="1">
            <a:spLocks/>
          </p:cNvSpPr>
          <p:nvPr/>
        </p:nvSpPr>
        <p:spPr>
          <a:xfrm>
            <a:off x="457200" y="15240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indent="-514350">
              <a:spcBef>
                <a:spcPct val="20000"/>
              </a:spcBef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What is the relationship</a:t>
            </a:r>
            <a:r>
              <a:rPr kumimoji="0" lang="en-US" sz="2400" b="1" i="0" u="none" strike="noStrike" kern="120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type here?</a:t>
            </a:r>
          </a:p>
          <a:p>
            <a:pPr marL="457200" indent="-51435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2400" noProof="0" dirty="0" smtClean="0"/>
          </a:p>
          <a:p>
            <a:pPr marL="457200" indent="-514350">
              <a:spcBef>
                <a:spcPct val="20000"/>
              </a:spcBef>
              <a:buFont typeface="Arial" pitchFamily="34" charset="0"/>
              <a:buChar char="•"/>
              <a:defRPr/>
            </a:pPr>
            <a:endParaRPr kumimoji="0" lang="en-US" sz="2400" b="0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indent="-51435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2400" dirty="0" smtClean="0"/>
          </a:p>
          <a:p>
            <a:pPr marL="457200" indent="-514350">
              <a:spcBef>
                <a:spcPct val="20000"/>
              </a:spcBef>
              <a:buFont typeface="Arial" pitchFamily="34" charset="0"/>
              <a:buChar char="•"/>
              <a:defRPr/>
            </a:pPr>
            <a:endParaRPr kumimoji="0" lang="en-US" sz="2400" b="0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indent="-514350">
              <a:spcBef>
                <a:spcPct val="20000"/>
              </a:spcBef>
              <a:defRPr/>
            </a:pPr>
            <a:r>
              <a:rPr lang="en-US" sz="1600" baseline="0" dirty="0" smtClean="0"/>
              <a:t>	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0" y="2621280"/>
            <a:ext cx="1447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Manager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248400" y="2636520"/>
            <a:ext cx="1828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Department</a:t>
            </a:r>
            <a:endParaRPr lang="en-US" dirty="0"/>
          </a:p>
        </p:txBody>
      </p:sp>
      <p:sp>
        <p:nvSpPr>
          <p:cNvPr id="9" name="Diamond 8"/>
          <p:cNvSpPr/>
          <p:nvPr/>
        </p:nvSpPr>
        <p:spPr>
          <a:xfrm>
            <a:off x="3688080" y="2514600"/>
            <a:ext cx="1798320" cy="83820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Manages</a:t>
            </a:r>
            <a:endParaRPr lang="en-US" sz="1400" dirty="0"/>
          </a:p>
        </p:txBody>
      </p:sp>
      <p:cxnSp>
        <p:nvCxnSpPr>
          <p:cNvPr id="11" name="Straight Connector 10"/>
          <p:cNvCxnSpPr>
            <a:stCxn id="5" idx="3"/>
            <a:endCxn id="9" idx="1"/>
          </p:cNvCxnSpPr>
          <p:nvPr/>
        </p:nvCxnSpPr>
        <p:spPr>
          <a:xfrm>
            <a:off x="2971800" y="2926080"/>
            <a:ext cx="716280" cy="7620"/>
          </a:xfrm>
          <a:prstGeom prst="line">
            <a:avLst/>
          </a:prstGeom>
          <a:ln w="571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9" idx="3"/>
            <a:endCxn id="8" idx="1"/>
          </p:cNvCxnSpPr>
          <p:nvPr/>
        </p:nvCxnSpPr>
        <p:spPr>
          <a:xfrm>
            <a:off x="5486400" y="2933700"/>
            <a:ext cx="762000" cy="7620"/>
          </a:xfrm>
          <a:prstGeom prst="line">
            <a:avLst/>
          </a:prstGeom>
          <a:ln w="571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600200" y="195263"/>
            <a:ext cx="5715000" cy="94773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lvl="0" algn="ctr"/>
            <a:r>
              <a:rPr lang="en-US" sz="3600" b="1" dirty="0" smtClean="0"/>
              <a:t>ER Diagram</a:t>
            </a:r>
            <a:endParaRPr lang="en-US" sz="3600" b="1" dirty="0"/>
          </a:p>
        </p:txBody>
      </p:sp>
      <p:sp>
        <p:nvSpPr>
          <p:cNvPr id="6" name="Content Placeholder 13"/>
          <p:cNvSpPr txBox="1">
            <a:spLocks/>
          </p:cNvSpPr>
          <p:nvPr/>
        </p:nvSpPr>
        <p:spPr>
          <a:xfrm>
            <a:off x="457200" y="15240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indent="-514350">
              <a:spcBef>
                <a:spcPct val="20000"/>
              </a:spcBef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Attributes: 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Represented by ovals</a:t>
            </a:r>
            <a:endParaRPr kumimoji="0" lang="en-US" sz="2400" i="0" u="none" strike="noStrike" kern="1200" cap="none" spc="0" normalizeH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indent="-514350">
              <a:spcBef>
                <a:spcPct val="20000"/>
              </a:spcBef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498725"/>
            <a:ext cx="4007751" cy="1997075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57800" y="2743200"/>
            <a:ext cx="3618991" cy="1804395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84947" y="4961103"/>
            <a:ext cx="4506453" cy="1363497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600200" y="195263"/>
            <a:ext cx="5715000" cy="94773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lvl="0" algn="ctr"/>
            <a:r>
              <a:rPr lang="en-US" sz="3600" b="1" dirty="0" smtClean="0"/>
              <a:t>Keys</a:t>
            </a:r>
            <a:endParaRPr lang="en-US" sz="3600" b="1" dirty="0"/>
          </a:p>
        </p:txBody>
      </p:sp>
      <p:sp>
        <p:nvSpPr>
          <p:cNvPr id="6" name="Content Placeholder 13"/>
          <p:cNvSpPr txBox="1">
            <a:spLocks/>
          </p:cNvSpPr>
          <p:nvPr/>
        </p:nvSpPr>
        <p:spPr>
          <a:xfrm>
            <a:off x="457200" y="1524000"/>
            <a:ext cx="8229600" cy="472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indent="-514350">
              <a:spcBef>
                <a:spcPct val="20000"/>
              </a:spcBef>
              <a:defRPr/>
            </a:pPr>
            <a:endParaRPr kumimoji="0" lang="en-US" i="0" u="none" strike="noStrike" kern="1200" cap="none" spc="0" normalizeH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457200" indent="-514350">
              <a:defRPr/>
            </a:pPr>
            <a:r>
              <a:rPr lang="en-US" b="1" dirty="0">
                <a:solidFill>
                  <a:srgbClr val="C00000"/>
                </a:solidFill>
              </a:rPr>
              <a:t>Key: </a:t>
            </a:r>
            <a:r>
              <a:rPr lang="en-US" b="1" dirty="0"/>
              <a:t>  </a:t>
            </a:r>
            <a:r>
              <a:rPr lang="en-US" dirty="0"/>
              <a:t>a set of one or more attributes that has unique value for each </a:t>
            </a:r>
            <a:r>
              <a:rPr lang="en-US" dirty="0" smtClean="0"/>
              <a:t>record</a:t>
            </a:r>
            <a:endParaRPr lang="en-US" dirty="0"/>
          </a:p>
          <a:p>
            <a:pPr marL="407988" indent="-465138">
              <a:buFont typeface="Arial" pitchFamily="34" charset="0"/>
              <a:buChar char="•"/>
              <a:defRPr/>
            </a:pPr>
            <a:r>
              <a:rPr lang="en-US" dirty="0"/>
              <a:t>Students in a student database have multiple potential keys (they must be unique to be a key): </a:t>
            </a:r>
            <a:endParaRPr lang="en-US" sz="2800" dirty="0"/>
          </a:p>
          <a:p>
            <a:pPr marL="1371600" lvl="2" indent="-514350">
              <a:buFont typeface="Arial" pitchFamily="34" charset="0"/>
              <a:buChar char="•"/>
              <a:defRPr/>
            </a:pPr>
            <a:r>
              <a:rPr lang="en-US" sz="2800" dirty="0"/>
              <a:t>Student ID</a:t>
            </a:r>
          </a:p>
          <a:p>
            <a:pPr marL="1371600" lvl="2" indent="-514350">
              <a:buFont typeface="Arial" pitchFamily="34" charset="0"/>
              <a:buChar char="•"/>
              <a:defRPr/>
            </a:pPr>
            <a:r>
              <a:rPr lang="en-US" sz="2800" dirty="0"/>
              <a:t>Login name</a:t>
            </a:r>
          </a:p>
          <a:p>
            <a:pPr marL="1371600" lvl="2" indent="-514350">
              <a:buFont typeface="Arial" pitchFamily="34" charset="0"/>
              <a:buChar char="•"/>
              <a:defRPr/>
            </a:pPr>
            <a:r>
              <a:rPr lang="en-US" sz="2800" dirty="0"/>
              <a:t>SSN</a:t>
            </a:r>
          </a:p>
          <a:p>
            <a:pPr marL="1371600" lvl="2" indent="-514350">
              <a:buFont typeface="Arial" pitchFamily="34" charset="0"/>
              <a:buChar char="•"/>
              <a:defRPr/>
            </a:pPr>
            <a:r>
              <a:rPr lang="en-US" sz="2800" dirty="0"/>
              <a:t>(Name, address</a:t>
            </a:r>
            <a:r>
              <a:rPr lang="en-US" sz="2800" dirty="0" smtClean="0"/>
              <a:t>)</a:t>
            </a:r>
            <a:endParaRPr lang="en-US" sz="2800" dirty="0"/>
          </a:p>
          <a:p>
            <a:pPr marL="457200" indent="-514350">
              <a:buFont typeface="Arial" pitchFamily="34" charset="0"/>
              <a:buChar char="•"/>
              <a:defRPr/>
            </a:pPr>
            <a:r>
              <a:rPr lang="en-US" sz="3600" dirty="0"/>
              <a:t>These are called </a:t>
            </a:r>
            <a:r>
              <a:rPr lang="en-US" sz="3600" b="1" dirty="0">
                <a:solidFill>
                  <a:srgbClr val="0070C0"/>
                </a:solidFill>
              </a:rPr>
              <a:t>candidate</a:t>
            </a:r>
            <a:r>
              <a:rPr lang="en-US" sz="3600" dirty="0"/>
              <a:t> keys.</a:t>
            </a:r>
          </a:p>
          <a:p>
            <a:pPr marL="457200" indent="-514350">
              <a:buFont typeface="Arial" pitchFamily="34" charset="0"/>
              <a:buChar char="•"/>
              <a:defRPr/>
            </a:pPr>
            <a:r>
              <a:rPr lang="en-US" sz="3600" dirty="0"/>
              <a:t>A candidate key must be </a:t>
            </a:r>
            <a:r>
              <a:rPr lang="en-US" sz="3600" b="1" dirty="0">
                <a:solidFill>
                  <a:schemeClr val="accent1"/>
                </a:solidFill>
              </a:rPr>
              <a:t>minimal</a:t>
            </a:r>
            <a:r>
              <a:rPr lang="en-US" sz="3600" dirty="0">
                <a:solidFill>
                  <a:schemeClr val="accent1"/>
                </a:solidFill>
              </a:rPr>
              <a:t>.</a:t>
            </a:r>
            <a:r>
              <a:rPr lang="en-US" sz="3600" dirty="0"/>
              <a:t> In other words, a subset of attributes of the proposed candidate key must not be a key</a:t>
            </a:r>
          </a:p>
          <a:p>
            <a:pPr marL="457200" indent="-514350">
              <a:buFont typeface="Arial" pitchFamily="34" charset="0"/>
              <a:buChar char="•"/>
              <a:defRPr/>
            </a:pPr>
            <a:r>
              <a:rPr lang="en-US" sz="3600" dirty="0"/>
              <a:t>For example, For (Name, address) to be a candidate key, neither Name and nor Address can be a candidate key. If either were, then (Name, address) would no longer be minimal.</a:t>
            </a:r>
            <a:endParaRPr lang="en-US" sz="3600" dirty="0">
              <a:solidFill>
                <a:srgbClr val="C00000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600200" y="195263"/>
            <a:ext cx="5715000" cy="94773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lvl="0" algn="ctr"/>
            <a:r>
              <a:rPr lang="en-US" sz="3600" b="1" dirty="0" smtClean="0"/>
              <a:t>Primary Key</a:t>
            </a:r>
            <a:endParaRPr lang="en-US" sz="3600" b="1" dirty="0"/>
          </a:p>
        </p:txBody>
      </p:sp>
      <p:sp>
        <p:nvSpPr>
          <p:cNvPr id="6" name="Content Placeholder 13"/>
          <p:cNvSpPr txBox="1">
            <a:spLocks/>
          </p:cNvSpPr>
          <p:nvPr/>
        </p:nvSpPr>
        <p:spPr>
          <a:xfrm>
            <a:off x="457200" y="15240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indent="-514350">
              <a:spcBef>
                <a:spcPct val="20000"/>
              </a:spcBef>
              <a:defRPr/>
            </a:pP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Primary Key: 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6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One of the candidate keys</a:t>
            </a:r>
          </a:p>
          <a:p>
            <a:pPr marL="288925" indent="-288925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2600" dirty="0" smtClean="0"/>
          </a:p>
          <a:p>
            <a:pPr marL="288925" indent="-288925">
              <a:buFont typeface="Arial" pitchFamily="34" charset="0"/>
              <a:buChar char="•"/>
            </a:pPr>
            <a:r>
              <a:rPr lang="en-US" sz="2800" dirty="0" smtClean="0"/>
              <a:t>As a database designer, you will choose one of the candidate keys as the </a:t>
            </a:r>
            <a:r>
              <a:rPr lang="en-US" sz="2800" b="1" dirty="0" smtClean="0">
                <a:solidFill>
                  <a:srgbClr val="0070C0"/>
                </a:solidFill>
              </a:rPr>
              <a:t>primary</a:t>
            </a:r>
            <a:r>
              <a:rPr lang="en-US" sz="2800" dirty="0" smtClean="0"/>
              <a:t> key to identify a row in a table. This key is cross-referenced in other tables to represent relationships</a:t>
            </a:r>
          </a:p>
          <a:p>
            <a:pPr marL="288925" indent="-288925">
              <a:buFont typeface="Arial" pitchFamily="34" charset="0"/>
              <a:buChar char="•"/>
            </a:pPr>
            <a:endParaRPr lang="en-US" sz="2800" dirty="0" smtClean="0"/>
          </a:p>
          <a:p>
            <a:pPr marL="288925" indent="-288925">
              <a:buFont typeface="Arial" pitchFamily="34" charset="0"/>
              <a:buChar char="•"/>
            </a:pPr>
            <a:r>
              <a:rPr lang="en-US" sz="2800" dirty="0" smtClean="0"/>
              <a:t>For students, </a:t>
            </a:r>
            <a:r>
              <a:rPr lang="en-US" sz="2800" dirty="0" smtClean="0">
                <a:solidFill>
                  <a:srgbClr val="0070C0"/>
                </a:solidFill>
              </a:rPr>
              <a:t>Student ID </a:t>
            </a:r>
            <a:r>
              <a:rPr lang="en-US" sz="2800" dirty="0" smtClean="0"/>
              <a:t>is a good primary key</a:t>
            </a:r>
          </a:p>
          <a:p>
            <a:pPr marL="288925" indent="-288925">
              <a:buFont typeface="Arial" pitchFamily="34" charset="0"/>
              <a:buChar char="•"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88925" indent="-288925">
              <a:buFont typeface="Arial" pitchFamily="34" charset="0"/>
              <a:buChar char="•"/>
            </a:pPr>
            <a:r>
              <a:rPr lang="en-US" sz="2800" dirty="0" smtClean="0"/>
              <a:t>The primary key  attribute(s) is (are) </a:t>
            </a:r>
            <a:r>
              <a:rPr lang="en-US" sz="2800" u="sng" dirty="0" smtClean="0"/>
              <a:t>underlined</a:t>
            </a:r>
            <a:r>
              <a:rPr lang="en-US" sz="2800" dirty="0" smtClean="0"/>
              <a:t> in the ER diagram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600200" y="195263"/>
            <a:ext cx="5715000" cy="94773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lvl="0" algn="ctr"/>
            <a:r>
              <a:rPr lang="en-US" sz="3600" b="1" dirty="0" smtClean="0"/>
              <a:t>Primary keys</a:t>
            </a:r>
            <a:endParaRPr lang="en-US" sz="3600" b="1" dirty="0"/>
          </a:p>
        </p:txBody>
      </p:sp>
      <p:sp>
        <p:nvSpPr>
          <p:cNvPr id="6" name="Content Placeholder 13"/>
          <p:cNvSpPr txBox="1">
            <a:spLocks/>
          </p:cNvSpPr>
          <p:nvPr/>
        </p:nvSpPr>
        <p:spPr>
          <a:xfrm>
            <a:off x="457200" y="15240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indent="-514350">
              <a:spcBef>
                <a:spcPct val="20000"/>
              </a:spcBef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Often,</a:t>
            </a:r>
            <a:r>
              <a:rPr kumimoji="0" lang="en-US" sz="2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each Entity is assigned a unique </a:t>
            </a:r>
            <a:r>
              <a:rPr kumimoji="0" lang="en-US" sz="2400" b="1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ID</a:t>
            </a:r>
            <a:r>
              <a:rPr kumimoji="0" lang="en-US" sz="2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which serves as a primary key.</a:t>
            </a:r>
            <a:endParaRPr kumimoji="0" lang="en-US" sz="240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indent="-514350">
              <a:spcBef>
                <a:spcPct val="20000"/>
              </a:spcBef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498725"/>
            <a:ext cx="4007751" cy="1997075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57800" y="2743200"/>
            <a:ext cx="3618991" cy="1804395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84947" y="4961103"/>
            <a:ext cx="4506453" cy="1363497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62082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lvl="1" indent="0">
              <a:buNone/>
            </a:pPr>
            <a:r>
              <a:rPr lang="en-US" sz="3000" b="1" dirty="0" smtClean="0">
                <a:solidFill>
                  <a:srgbClr val="C00000"/>
                </a:solidFill>
              </a:rPr>
              <a:t>Database model: </a:t>
            </a:r>
            <a:r>
              <a:rPr lang="en-US" sz="3200" dirty="0" smtClean="0"/>
              <a:t>determines in which manner data can be stored, organized and manipulated in a database system</a:t>
            </a:r>
          </a:p>
          <a:p>
            <a:pPr marL="457200" lvl="1" indent="0">
              <a:buNone/>
            </a:pPr>
            <a:r>
              <a:rPr lang="en-US" sz="3200" b="1" dirty="0" smtClean="0">
                <a:solidFill>
                  <a:srgbClr val="0070C0"/>
                </a:solidFill>
              </a:rPr>
              <a:t>Common Models:</a:t>
            </a:r>
          </a:p>
          <a:p>
            <a:pPr marL="1265238" lvl="2" indent="-407988"/>
            <a:r>
              <a:rPr lang="en-US" b="1" dirty="0" smtClean="0"/>
              <a:t>Relational Model (implemented in Databases)</a:t>
            </a:r>
          </a:p>
          <a:p>
            <a:pPr marL="1265238" lvl="2" indent="-407988"/>
            <a:r>
              <a:rPr lang="en-US" b="1" dirty="0" smtClean="0"/>
              <a:t>Entity Relationship Model (useful for discussing with end-users)</a:t>
            </a:r>
          </a:p>
          <a:p>
            <a:pPr marL="1265238" lvl="2" indent="-407988"/>
            <a:r>
              <a:rPr lang="en-US" dirty="0" smtClean="0"/>
              <a:t>Network Model</a:t>
            </a:r>
          </a:p>
          <a:p>
            <a:pPr marL="1265238" lvl="2" indent="-407988"/>
            <a:r>
              <a:rPr lang="en-US" dirty="0" smtClean="0"/>
              <a:t>Object Model</a:t>
            </a:r>
          </a:p>
          <a:p>
            <a:pPr marL="1265238" lvl="2" indent="-407988"/>
            <a:r>
              <a:rPr lang="en-US" dirty="0" smtClean="0"/>
              <a:t>….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600200" y="195263"/>
            <a:ext cx="5715000" cy="94773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lvl="0" algn="ctr"/>
            <a:r>
              <a:rPr lang="en-US" sz="3600" b="1" dirty="0" smtClean="0"/>
              <a:t>Database Models</a:t>
            </a:r>
            <a:endParaRPr 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098176" y="173832"/>
            <a:ext cx="7321924" cy="106060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lvl="0" algn="ctr"/>
            <a:r>
              <a:rPr lang="en-US" sz="3600" b="1" dirty="0" smtClean="0"/>
              <a:t>What are the Primary Keys for  Instructor? Course? Teaches?</a:t>
            </a:r>
            <a:endParaRPr lang="en-US" sz="3600" b="1" dirty="0"/>
          </a:p>
        </p:txBody>
      </p:sp>
      <p:graphicFrame>
        <p:nvGraphicFramePr>
          <p:cNvPr id="36" name="Table 35"/>
          <p:cNvGraphicFramePr>
            <a:graphicFrameLocks noGrp="1"/>
          </p:cNvGraphicFramePr>
          <p:nvPr/>
        </p:nvGraphicFramePr>
        <p:xfrm>
          <a:off x="304800" y="4175760"/>
          <a:ext cx="2667000" cy="2225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87779"/>
                <a:gridCol w="790222"/>
                <a:gridCol w="88899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Instructor</a:t>
                      </a:r>
                      <a:r>
                        <a:rPr lang="en-US" sz="1050" baseline="0" dirty="0" smtClean="0"/>
                        <a:t> ID</a:t>
                      </a:r>
                      <a:endParaRPr 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First Name</a:t>
                      </a:r>
                      <a:endParaRPr 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Last Name</a:t>
                      </a:r>
                      <a:endParaRPr lang="en-US" sz="105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394953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John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Smith</a:t>
                      </a:r>
                      <a:endParaRPr 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454544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Sara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King</a:t>
                      </a:r>
                      <a:endParaRPr 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439849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Alex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/>
                        <a:t>Dee</a:t>
                      </a:r>
                      <a:endParaRPr 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….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….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….</a:t>
                      </a:r>
                      <a:endParaRPr 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….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….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….</a:t>
                      </a:r>
                      <a:endParaRPr lang="en-US" sz="12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41" name="Table 40"/>
          <p:cNvGraphicFramePr>
            <a:graphicFrameLocks noGrp="1"/>
          </p:cNvGraphicFramePr>
          <p:nvPr/>
        </p:nvGraphicFramePr>
        <p:xfrm>
          <a:off x="3276600" y="4191000"/>
          <a:ext cx="2743201" cy="2265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/>
                <a:gridCol w="838200"/>
                <a:gridCol w="533400"/>
                <a:gridCol w="53340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Instructor</a:t>
                      </a:r>
                      <a:r>
                        <a:rPr lang="en-US" sz="1050" baseline="0" dirty="0" smtClean="0"/>
                        <a:t> ID</a:t>
                      </a:r>
                      <a:endParaRPr 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Course ID</a:t>
                      </a:r>
                      <a:endParaRPr 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Year</a:t>
                      </a:r>
                      <a:endParaRPr 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Term</a:t>
                      </a:r>
                      <a:endParaRPr lang="en-US" sz="105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454544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E302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2009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F</a:t>
                      </a:r>
                      <a:endParaRPr 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394953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C210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2010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W</a:t>
                      </a:r>
                      <a:endParaRPr 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439849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M184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2010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F</a:t>
                      </a:r>
                      <a:endParaRPr 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….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….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….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….</a:t>
                      </a:r>
                      <a:endParaRPr 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….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….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….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….</a:t>
                      </a:r>
                      <a:endParaRPr lang="en-US" sz="12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951976"/>
              </p:ext>
            </p:extLst>
          </p:nvPr>
        </p:nvGraphicFramePr>
        <p:xfrm>
          <a:off x="6248400" y="4191000"/>
          <a:ext cx="2667000" cy="2225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87779"/>
                <a:gridCol w="917221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Course </a:t>
                      </a:r>
                      <a:r>
                        <a:rPr lang="en-US" sz="1050" baseline="0" dirty="0" smtClean="0"/>
                        <a:t>ID</a:t>
                      </a:r>
                      <a:endParaRPr 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Name</a:t>
                      </a:r>
                      <a:endParaRPr 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Credits</a:t>
                      </a:r>
                      <a:endParaRPr lang="en-US" sz="105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M184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Calculus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C210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Physics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E302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Algorithms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….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….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….</a:t>
                      </a:r>
                      <a:endParaRPr 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….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….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….</a:t>
                      </a:r>
                      <a:endParaRPr lang="en-US" sz="1200" dirty="0"/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58" name="Group 57"/>
          <p:cNvGrpSpPr/>
          <p:nvPr/>
        </p:nvGrpSpPr>
        <p:grpSpPr>
          <a:xfrm>
            <a:off x="228600" y="1447800"/>
            <a:ext cx="8763000" cy="2590800"/>
            <a:chOff x="228600" y="2286000"/>
            <a:chExt cx="8763000" cy="2590800"/>
          </a:xfrm>
        </p:grpSpPr>
        <p:sp>
          <p:nvSpPr>
            <p:cNvPr id="59" name="Rectangle 58"/>
            <p:cNvSpPr/>
            <p:nvPr/>
          </p:nvSpPr>
          <p:spPr>
            <a:xfrm>
              <a:off x="6553200" y="3124200"/>
              <a:ext cx="1371600" cy="685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rgbClr val="000000"/>
                  </a:solidFill>
                </a:rPr>
                <a:t>Course</a:t>
              </a:r>
              <a:endParaRPr lang="en-US" sz="1400" b="1" dirty="0">
                <a:solidFill>
                  <a:srgbClr val="000000"/>
                </a:solidFill>
              </a:endParaRPr>
            </a:p>
          </p:txBody>
        </p:sp>
        <p:sp>
          <p:nvSpPr>
            <p:cNvPr id="60" name="Diamond 59"/>
            <p:cNvSpPr/>
            <p:nvPr/>
          </p:nvSpPr>
          <p:spPr>
            <a:xfrm>
              <a:off x="3886200" y="3048000"/>
              <a:ext cx="1676400" cy="838200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rgbClr val="000000"/>
                  </a:solidFill>
                </a:rPr>
                <a:t>Teaches</a:t>
              </a:r>
              <a:endParaRPr lang="en-US" sz="1400" b="1" dirty="0">
                <a:solidFill>
                  <a:srgbClr val="000000"/>
                </a:solidFill>
              </a:endParaRPr>
            </a:p>
          </p:txBody>
        </p:sp>
        <p:cxnSp>
          <p:nvCxnSpPr>
            <p:cNvPr id="61" name="Straight Connector 60"/>
            <p:cNvCxnSpPr>
              <a:stCxn id="60" idx="3"/>
              <a:endCxn id="59" idx="1"/>
            </p:cNvCxnSpPr>
            <p:nvPr/>
          </p:nvCxnSpPr>
          <p:spPr>
            <a:xfrm>
              <a:off x="5562600" y="3467100"/>
              <a:ext cx="990600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60" idx="1"/>
              <a:endCxn id="73" idx="3"/>
            </p:cNvCxnSpPr>
            <p:nvPr/>
          </p:nvCxnSpPr>
          <p:spPr>
            <a:xfrm rot="10800000">
              <a:off x="2819400" y="3467100"/>
              <a:ext cx="1066800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62"/>
            <p:cNvSpPr/>
            <p:nvPr/>
          </p:nvSpPr>
          <p:spPr>
            <a:xfrm>
              <a:off x="5943600" y="4038600"/>
              <a:ext cx="1143000" cy="381000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u="sng" dirty="0" smtClean="0"/>
                <a:t>Course ID</a:t>
              </a:r>
              <a:endParaRPr lang="en-US" sz="1100" u="sng" dirty="0"/>
            </a:p>
          </p:txBody>
        </p:sp>
        <p:sp>
          <p:nvSpPr>
            <p:cNvPr id="64" name="Oval 63"/>
            <p:cNvSpPr/>
            <p:nvPr/>
          </p:nvSpPr>
          <p:spPr>
            <a:xfrm>
              <a:off x="6934200" y="4495800"/>
              <a:ext cx="1143000" cy="381000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Name</a:t>
              </a:r>
              <a:endParaRPr lang="en-US" sz="1100" dirty="0"/>
            </a:p>
          </p:txBody>
        </p:sp>
        <p:sp>
          <p:nvSpPr>
            <p:cNvPr id="65" name="Oval 64"/>
            <p:cNvSpPr/>
            <p:nvPr/>
          </p:nvSpPr>
          <p:spPr>
            <a:xfrm>
              <a:off x="7848600" y="4038600"/>
              <a:ext cx="1143000" cy="381000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Credits</a:t>
              </a:r>
              <a:endParaRPr lang="en-US" sz="1100" dirty="0"/>
            </a:p>
          </p:txBody>
        </p:sp>
        <p:cxnSp>
          <p:nvCxnSpPr>
            <p:cNvPr id="66" name="Straight Connector 65"/>
            <p:cNvCxnSpPr>
              <a:stCxn id="63" idx="7"/>
              <a:endCxn id="59" idx="2"/>
            </p:cNvCxnSpPr>
            <p:nvPr/>
          </p:nvCxnSpPr>
          <p:spPr>
            <a:xfrm rot="5400000" flipH="1" flipV="1">
              <a:off x="6936907" y="3792304"/>
              <a:ext cx="284396" cy="3197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64" idx="0"/>
              <a:endCxn id="59" idx="2"/>
            </p:cNvCxnSpPr>
            <p:nvPr/>
          </p:nvCxnSpPr>
          <p:spPr>
            <a:xfrm rot="16200000" flipV="1">
              <a:off x="7029450" y="4019550"/>
              <a:ext cx="685800" cy="2667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>
              <a:stCxn id="65" idx="0"/>
              <a:endCxn id="59" idx="2"/>
            </p:cNvCxnSpPr>
            <p:nvPr/>
          </p:nvCxnSpPr>
          <p:spPr>
            <a:xfrm rot="16200000" flipV="1">
              <a:off x="7715250" y="3333750"/>
              <a:ext cx="228600" cy="11811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Oval 68"/>
            <p:cNvSpPr/>
            <p:nvPr/>
          </p:nvSpPr>
          <p:spPr>
            <a:xfrm>
              <a:off x="4160520" y="4191000"/>
              <a:ext cx="1143000" cy="381000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Term</a:t>
              </a:r>
              <a:endParaRPr lang="en-US" sz="1100" dirty="0"/>
            </a:p>
          </p:txBody>
        </p:sp>
        <p:sp>
          <p:nvSpPr>
            <p:cNvPr id="70" name="Oval 69"/>
            <p:cNvSpPr/>
            <p:nvPr/>
          </p:nvSpPr>
          <p:spPr>
            <a:xfrm>
              <a:off x="4145280" y="2286000"/>
              <a:ext cx="1143000" cy="381000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Year</a:t>
              </a:r>
              <a:endParaRPr lang="en-US" sz="1100" dirty="0"/>
            </a:p>
          </p:txBody>
        </p:sp>
        <p:cxnSp>
          <p:nvCxnSpPr>
            <p:cNvPr id="71" name="Straight Connector 70"/>
            <p:cNvCxnSpPr>
              <a:stCxn id="60" idx="0"/>
              <a:endCxn id="70" idx="4"/>
            </p:cNvCxnSpPr>
            <p:nvPr/>
          </p:nvCxnSpPr>
          <p:spPr>
            <a:xfrm rot="16200000" flipV="1">
              <a:off x="4530090" y="2853690"/>
              <a:ext cx="381000" cy="76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60" idx="2"/>
              <a:endCxn id="69" idx="0"/>
            </p:cNvCxnSpPr>
            <p:nvPr/>
          </p:nvCxnSpPr>
          <p:spPr>
            <a:xfrm rot="16200000" flipH="1">
              <a:off x="4575810" y="4034790"/>
              <a:ext cx="304800" cy="76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Rectangle 72"/>
            <p:cNvSpPr/>
            <p:nvPr/>
          </p:nvSpPr>
          <p:spPr>
            <a:xfrm>
              <a:off x="1447800" y="3124200"/>
              <a:ext cx="1371600" cy="685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rgbClr val="000000"/>
                  </a:solidFill>
                </a:rPr>
                <a:t>Instructor</a:t>
              </a:r>
              <a:endParaRPr lang="en-US" sz="1400" b="1" dirty="0">
                <a:solidFill>
                  <a:srgbClr val="000000"/>
                </a:solidFill>
              </a:endParaRPr>
            </a:p>
          </p:txBody>
        </p:sp>
        <p:sp>
          <p:nvSpPr>
            <p:cNvPr id="74" name="Oval 73"/>
            <p:cNvSpPr/>
            <p:nvPr/>
          </p:nvSpPr>
          <p:spPr>
            <a:xfrm>
              <a:off x="1066800" y="4419600"/>
              <a:ext cx="1143000" cy="381000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First Name</a:t>
              </a:r>
              <a:endParaRPr lang="en-US" sz="1100" dirty="0"/>
            </a:p>
          </p:txBody>
        </p:sp>
        <p:sp>
          <p:nvSpPr>
            <p:cNvPr id="75" name="Oval 74"/>
            <p:cNvSpPr/>
            <p:nvPr/>
          </p:nvSpPr>
          <p:spPr>
            <a:xfrm>
              <a:off x="2286000" y="4267200"/>
              <a:ext cx="1143000" cy="381000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Last Name</a:t>
              </a:r>
              <a:endParaRPr lang="en-US" sz="1100" dirty="0"/>
            </a:p>
          </p:txBody>
        </p:sp>
        <p:cxnSp>
          <p:nvCxnSpPr>
            <p:cNvPr id="76" name="Straight Connector 75"/>
            <p:cNvCxnSpPr>
              <a:stCxn id="74" idx="7"/>
              <a:endCxn id="73" idx="2"/>
            </p:cNvCxnSpPr>
            <p:nvPr/>
          </p:nvCxnSpPr>
          <p:spPr>
            <a:xfrm rot="5400000" flipH="1" flipV="1">
              <a:off x="1755307" y="4097104"/>
              <a:ext cx="665396" cy="911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75" idx="0"/>
              <a:endCxn id="73" idx="2"/>
            </p:cNvCxnSpPr>
            <p:nvPr/>
          </p:nvCxnSpPr>
          <p:spPr>
            <a:xfrm rot="16200000" flipV="1">
              <a:off x="2266950" y="3676650"/>
              <a:ext cx="457200" cy="7239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Oval 77"/>
            <p:cNvSpPr/>
            <p:nvPr/>
          </p:nvSpPr>
          <p:spPr>
            <a:xfrm>
              <a:off x="228600" y="4038600"/>
              <a:ext cx="1143000" cy="381000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u="sng" dirty="0" smtClean="0"/>
                <a:t>Instructor ID</a:t>
              </a:r>
              <a:endParaRPr lang="en-US" sz="1100" u="sng" dirty="0"/>
            </a:p>
          </p:txBody>
        </p:sp>
        <p:cxnSp>
          <p:nvCxnSpPr>
            <p:cNvPr id="79" name="Straight Connector 78"/>
            <p:cNvCxnSpPr>
              <a:stCxn id="78" idx="7"/>
              <a:endCxn id="73" idx="2"/>
            </p:cNvCxnSpPr>
            <p:nvPr/>
          </p:nvCxnSpPr>
          <p:spPr>
            <a:xfrm rot="5400000" flipH="1" flipV="1">
              <a:off x="1526707" y="3487504"/>
              <a:ext cx="284396" cy="9293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06895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7" name="Rectangle 9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  <a:ln/>
        </p:spPr>
        <p:txBody>
          <a:bodyPr rIns="132080"/>
          <a:lstStyle/>
          <a:p>
            <a:r>
              <a:rPr lang="en-US" dirty="0" smtClean="0"/>
              <a:t>   Practice ER Modeling Problem</a:t>
            </a:r>
            <a:endParaRPr lang="en-US" dirty="0"/>
          </a:p>
        </p:txBody>
      </p:sp>
      <p:sp>
        <p:nvSpPr>
          <p:cNvPr id="7178" name="Rectangle 10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 rIns="132080"/>
          <a:lstStyle/>
          <a:p>
            <a:pPr>
              <a:lnSpc>
                <a:spcPct val="90000"/>
              </a:lnSpc>
            </a:pPr>
            <a:r>
              <a:rPr lang="en-US" sz="2400" dirty="0"/>
              <a:t>Citizens vote on initiatives at polling stations </a:t>
            </a: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Polling </a:t>
            </a:r>
            <a:r>
              <a:rPr lang="en-US" sz="2400" dirty="0"/>
              <a:t>stations </a:t>
            </a:r>
            <a:r>
              <a:rPr lang="en-US" sz="2400" dirty="0" smtClean="0"/>
              <a:t>have </a:t>
            </a:r>
            <a:r>
              <a:rPr lang="en-US" sz="2400" dirty="0"/>
              <a:t>a location and size.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Citizen info: </a:t>
            </a:r>
            <a:r>
              <a:rPr lang="en-US" sz="2000" dirty="0" smtClean="0"/>
              <a:t>         SSN</a:t>
            </a:r>
            <a:r>
              <a:rPr lang="en-US" sz="2000" dirty="0"/>
              <a:t>, name, </a:t>
            </a:r>
            <a:r>
              <a:rPr lang="en-US" sz="2000" dirty="0" err="1" smtClean="0"/>
              <a:t>bday</a:t>
            </a:r>
            <a:r>
              <a:rPr lang="en-US" sz="2000" dirty="0" smtClean="0"/>
              <a:t> (SSN is unique)</a:t>
            </a:r>
            <a:endParaRPr lang="en-US" sz="2000" dirty="0"/>
          </a:p>
          <a:p>
            <a:pPr lvl="1">
              <a:lnSpc>
                <a:spcPct val="90000"/>
              </a:lnSpc>
            </a:pPr>
            <a:r>
              <a:rPr lang="en-US" sz="2000" dirty="0"/>
              <a:t>Initiatives </a:t>
            </a:r>
            <a:r>
              <a:rPr lang="en-US" sz="2000" dirty="0" smtClean="0"/>
              <a:t>info:     Id</a:t>
            </a:r>
            <a:r>
              <a:rPr lang="en-US" sz="2000" dirty="0"/>
              <a:t>, name, </a:t>
            </a:r>
            <a:r>
              <a:rPr lang="en-US" sz="2000" dirty="0" smtClean="0"/>
              <a:t>description (Id is unique)</a:t>
            </a: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400" dirty="0"/>
              <a:t>Citizens are represented by an elected </a:t>
            </a:r>
            <a:r>
              <a:rPr lang="en-US" sz="2400" dirty="0" smtClean="0"/>
              <a:t>official, who is also a citizen</a:t>
            </a:r>
          </a:p>
          <a:p>
            <a:pPr marL="0" indent="0">
              <a:lnSpc>
                <a:spcPct val="90000"/>
              </a:lnSpc>
              <a:buNone/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Exercise: </a:t>
            </a:r>
          </a:p>
          <a:p>
            <a:pPr marL="782638" lvl="1">
              <a:lnSpc>
                <a:spcPct val="90000"/>
              </a:lnSpc>
            </a:pPr>
            <a:r>
              <a:rPr lang="en-US" sz="2000" dirty="0"/>
              <a:t>identify entities (objects), relationships between entities</a:t>
            </a:r>
          </a:p>
          <a:p>
            <a:pPr marL="782638" lvl="1">
              <a:lnSpc>
                <a:spcPct val="90000"/>
              </a:lnSpc>
            </a:pPr>
            <a:r>
              <a:rPr lang="en-US" sz="2000" dirty="0"/>
              <a:t>Attach attributes</a:t>
            </a:r>
          </a:p>
          <a:p>
            <a:pPr marL="782638" lvl="1">
              <a:lnSpc>
                <a:spcPct val="90000"/>
              </a:lnSpc>
            </a:pPr>
            <a:r>
              <a:rPr lang="en-US" sz="2000" dirty="0"/>
              <a:t>Keys: something that uniquely identify an attribute</a:t>
            </a: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8F14A-C244-6549-8E1A-62295C738C62}" type="slidenum">
              <a:rPr lang="en-US"/>
              <a:pPr/>
              <a:t>21</a:t>
            </a:fld>
            <a:endParaRPr lang="en-US"/>
          </a:p>
        </p:txBody>
      </p:sp>
      <p:sp>
        <p:nvSpPr>
          <p:cNvPr id="7169" name="Rectangle 1"/>
          <p:cNvSpPr>
            <a:spLocks/>
          </p:cNvSpPr>
          <p:nvPr/>
        </p:nvSpPr>
        <p:spPr bwMode="auto">
          <a:xfrm>
            <a:off x="417513" y="258763"/>
            <a:ext cx="438150" cy="474662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0" name="Rectangle 2"/>
          <p:cNvSpPr>
            <a:spLocks/>
          </p:cNvSpPr>
          <p:nvPr/>
        </p:nvSpPr>
        <p:spPr bwMode="auto">
          <a:xfrm>
            <a:off x="800100" y="258763"/>
            <a:ext cx="328613" cy="474662"/>
          </a:xfrm>
          <a:prstGeom prst="rect">
            <a:avLst/>
          </a:prstGeom>
          <a:gradFill rotWithShape="0">
            <a:gsLst>
              <a:gs pos="0">
                <a:srgbClr val="9900CC"/>
              </a:gs>
              <a:gs pos="100000">
                <a:srgbClr val="FFFFFF"/>
              </a:gs>
            </a:gsLst>
            <a:lin ang="0" scaled="1"/>
          </a:gra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1" name="Rectangle 3"/>
          <p:cNvSpPr>
            <a:spLocks/>
          </p:cNvSpPr>
          <p:nvPr/>
        </p:nvSpPr>
        <p:spPr bwMode="auto">
          <a:xfrm>
            <a:off x="541338" y="681038"/>
            <a:ext cx="422275" cy="474662"/>
          </a:xfrm>
          <a:prstGeom prst="rect">
            <a:avLst/>
          </a:prstGeom>
          <a:solidFill>
            <a:srgbClr val="F3DD0D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2" name="Rectangle 4"/>
          <p:cNvSpPr>
            <a:spLocks/>
          </p:cNvSpPr>
          <p:nvPr/>
        </p:nvSpPr>
        <p:spPr bwMode="auto">
          <a:xfrm>
            <a:off x="911225" y="681038"/>
            <a:ext cx="368300" cy="474662"/>
          </a:xfrm>
          <a:prstGeom prst="rect">
            <a:avLst/>
          </a:prstGeom>
          <a:gradFill rotWithShape="0">
            <a:gsLst>
              <a:gs pos="0">
                <a:srgbClr val="F3DD0D"/>
              </a:gs>
              <a:gs pos="100000">
                <a:srgbClr val="FFFFFF"/>
              </a:gs>
            </a:gsLst>
            <a:lin ang="0" scaled="1"/>
          </a:gra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3" name="Rectangle 5"/>
          <p:cNvSpPr>
            <a:spLocks/>
          </p:cNvSpPr>
          <p:nvPr/>
        </p:nvSpPr>
        <p:spPr bwMode="auto">
          <a:xfrm>
            <a:off x="127000" y="608013"/>
            <a:ext cx="560388" cy="42227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3300"/>
              </a:gs>
            </a:gsLst>
            <a:lin ang="18900000" scaled="1"/>
          </a:gra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4" name="Rectangle 6"/>
          <p:cNvSpPr>
            <a:spLocks/>
          </p:cNvSpPr>
          <p:nvPr/>
        </p:nvSpPr>
        <p:spPr bwMode="auto">
          <a:xfrm>
            <a:off x="762000" y="150813"/>
            <a:ext cx="31750" cy="1052512"/>
          </a:xfrm>
          <a:prstGeom prst="rect">
            <a:avLst/>
          </a:prstGeom>
          <a:solidFill>
            <a:srgbClr val="1C1C1C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5" name="Rectangle 7"/>
          <p:cNvSpPr>
            <a:spLocks/>
          </p:cNvSpPr>
          <p:nvPr/>
        </p:nvSpPr>
        <p:spPr bwMode="auto">
          <a:xfrm>
            <a:off x="442913" y="941388"/>
            <a:ext cx="8226425" cy="31750"/>
          </a:xfrm>
          <a:prstGeom prst="rect">
            <a:avLst/>
          </a:prstGeom>
          <a:gradFill rotWithShape="0">
            <a:gsLst>
              <a:gs pos="0">
                <a:srgbClr val="1C1C1C"/>
              </a:gs>
              <a:gs pos="100000">
                <a:srgbClr val="FFFFFF"/>
              </a:gs>
            </a:gsLst>
            <a:lin ang="0" scaled="1"/>
          </a:gra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6" name="Rectangle 8"/>
          <p:cNvSpPr>
            <a:spLocks/>
          </p:cNvSpPr>
          <p:nvPr/>
        </p:nvSpPr>
        <p:spPr bwMode="auto">
          <a:xfrm>
            <a:off x="2133600" y="6502400"/>
            <a:ext cx="4965700" cy="279400"/>
          </a:xfrm>
          <a:prstGeom prst="rect">
            <a:avLst/>
          </a:prstGeom>
          <a:noFill/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40639" bIns="0" anchor="b">
            <a:prstTxWarp prst="textNoShape">
              <a:avLst/>
            </a:prstTxWarp>
          </a:bodyPr>
          <a:lstStyle/>
          <a:p>
            <a:pPr marL="39688" algn="ctr"/>
            <a:r>
              <a:rPr lang="en-US" sz="1200">
                <a:solidFill>
                  <a:schemeClr val="tx1"/>
                </a:solidFill>
                <a:latin typeface="Tahoma" pitchFamily="8" charset="0"/>
                <a:ea typeface="Tahoma" pitchFamily="8" charset="0"/>
                <a:cs typeface="Tahoma" pitchFamily="8" charset="0"/>
                <a:sym typeface="Tahoma" pitchFamily="8" charset="0"/>
              </a:rPr>
              <a:t>EECS 484: Database Management Systems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7" name="Rectangle 9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  <a:ln/>
        </p:spPr>
        <p:txBody>
          <a:bodyPr rIns="132080"/>
          <a:lstStyle/>
          <a:p>
            <a:r>
              <a:rPr lang="en-US" dirty="0" smtClean="0"/>
              <a:t>   Practice ER Modeling Problem</a:t>
            </a:r>
            <a:endParaRPr lang="en-US" dirty="0"/>
          </a:p>
        </p:txBody>
      </p:sp>
      <p:sp>
        <p:nvSpPr>
          <p:cNvPr id="7178" name="Rectangle 10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 rIns="13208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First step: Identify the </a:t>
            </a:r>
            <a:r>
              <a:rPr lang="en-US" sz="2400" b="1" dirty="0" smtClean="0"/>
              <a:t>entities</a:t>
            </a:r>
            <a:r>
              <a:rPr lang="en-US" sz="2400" dirty="0" smtClean="0"/>
              <a:t>.</a:t>
            </a:r>
          </a:p>
          <a:p>
            <a:pPr>
              <a:lnSpc>
                <a:spcPct val="90000"/>
              </a:lnSpc>
            </a:pPr>
            <a:r>
              <a:rPr lang="en-US" sz="2400" b="1" dirty="0" smtClean="0"/>
              <a:t>Citizens</a:t>
            </a:r>
            <a:r>
              <a:rPr lang="en-US" sz="2400" dirty="0" smtClean="0"/>
              <a:t> </a:t>
            </a:r>
            <a:r>
              <a:rPr lang="en-US" sz="2400" dirty="0"/>
              <a:t>vote on </a:t>
            </a:r>
            <a:r>
              <a:rPr lang="en-US" sz="2400" b="1" dirty="0"/>
              <a:t>initiatives</a:t>
            </a:r>
            <a:r>
              <a:rPr lang="en-US" sz="2400" dirty="0"/>
              <a:t> at </a:t>
            </a:r>
            <a:r>
              <a:rPr lang="en-US" sz="2400" b="1" dirty="0"/>
              <a:t>polling stations </a:t>
            </a:r>
            <a:endParaRPr lang="en-US" sz="2400" b="1" dirty="0" smtClean="0"/>
          </a:p>
          <a:p>
            <a:pPr>
              <a:lnSpc>
                <a:spcPct val="90000"/>
              </a:lnSpc>
            </a:pPr>
            <a:r>
              <a:rPr lang="en-US" sz="2400" b="1" dirty="0" smtClean="0"/>
              <a:t>Polling </a:t>
            </a:r>
            <a:r>
              <a:rPr lang="en-US" sz="2400" b="1" dirty="0"/>
              <a:t>stations </a:t>
            </a:r>
            <a:r>
              <a:rPr lang="en-US" sz="2400" dirty="0" smtClean="0"/>
              <a:t>have </a:t>
            </a:r>
            <a:r>
              <a:rPr lang="en-US" sz="2400" dirty="0"/>
              <a:t>a location and size.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Citizen info: </a:t>
            </a:r>
            <a:r>
              <a:rPr lang="en-US" sz="2000" dirty="0" smtClean="0"/>
              <a:t>         SSN</a:t>
            </a:r>
            <a:r>
              <a:rPr lang="en-US" sz="2000" dirty="0"/>
              <a:t>, name, </a:t>
            </a:r>
            <a:r>
              <a:rPr lang="en-US" sz="2000" dirty="0" err="1" smtClean="0"/>
              <a:t>bday</a:t>
            </a:r>
            <a:r>
              <a:rPr lang="en-US" sz="2000" dirty="0" smtClean="0"/>
              <a:t> (SSN is unique)</a:t>
            </a:r>
            <a:endParaRPr lang="en-US" sz="2000" dirty="0"/>
          </a:p>
          <a:p>
            <a:pPr lvl="1">
              <a:lnSpc>
                <a:spcPct val="90000"/>
              </a:lnSpc>
            </a:pPr>
            <a:r>
              <a:rPr lang="en-US" sz="2000" dirty="0"/>
              <a:t>Initiatives </a:t>
            </a:r>
            <a:r>
              <a:rPr lang="en-US" sz="2000" dirty="0" smtClean="0"/>
              <a:t>info:     Id</a:t>
            </a:r>
            <a:r>
              <a:rPr lang="en-US" sz="2000" dirty="0"/>
              <a:t>, name, </a:t>
            </a:r>
            <a:r>
              <a:rPr lang="en-US" sz="2000" dirty="0" smtClean="0"/>
              <a:t>description (Id is unique)</a:t>
            </a: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400" b="1" dirty="0"/>
              <a:t>Citizens</a:t>
            </a:r>
            <a:r>
              <a:rPr lang="en-US" sz="2400" dirty="0"/>
              <a:t> are represented by an elected </a:t>
            </a:r>
            <a:r>
              <a:rPr lang="en-US" sz="2400" dirty="0" smtClean="0"/>
              <a:t>official, who is also a </a:t>
            </a:r>
            <a:r>
              <a:rPr lang="en-US" sz="2400" b="1" dirty="0" smtClean="0"/>
              <a:t>citizen</a:t>
            </a:r>
          </a:p>
          <a:p>
            <a:pPr marL="0" indent="0">
              <a:lnSpc>
                <a:spcPct val="90000"/>
              </a:lnSpc>
              <a:buNone/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Exercise: </a:t>
            </a:r>
          </a:p>
          <a:p>
            <a:pPr marL="782638" lvl="1">
              <a:lnSpc>
                <a:spcPct val="90000"/>
              </a:lnSpc>
            </a:pPr>
            <a:r>
              <a:rPr lang="en-US" sz="2000" dirty="0"/>
              <a:t>I</a:t>
            </a:r>
            <a:r>
              <a:rPr lang="en-US" sz="2000" dirty="0" smtClean="0"/>
              <a:t>dentify </a:t>
            </a:r>
            <a:r>
              <a:rPr lang="en-US" sz="2000" dirty="0"/>
              <a:t>entities (objects), </a:t>
            </a:r>
            <a:r>
              <a:rPr lang="en-US" sz="2000" dirty="0" smtClean="0"/>
              <a:t>attach attributes </a:t>
            </a:r>
          </a:p>
          <a:p>
            <a:pPr marL="782638" lvl="1">
              <a:lnSpc>
                <a:spcPct val="90000"/>
              </a:lnSpc>
            </a:pPr>
            <a:r>
              <a:rPr lang="en-US" sz="2000" dirty="0" smtClean="0"/>
              <a:t>Identify or add key for each attribute</a:t>
            </a:r>
            <a:endParaRPr lang="en-US" sz="2000" dirty="0"/>
          </a:p>
          <a:p>
            <a:pPr marL="782638" lvl="1">
              <a:lnSpc>
                <a:spcPct val="90000"/>
              </a:lnSpc>
            </a:pPr>
            <a:r>
              <a:rPr lang="en-US" sz="2000" dirty="0" smtClean="0"/>
              <a:t>Identify relationships</a:t>
            </a:r>
            <a:endParaRPr lang="en-US" sz="2000" dirty="0"/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8F14A-C244-6549-8E1A-62295C738C62}" type="slidenum">
              <a:rPr lang="en-US"/>
              <a:pPr/>
              <a:t>22</a:t>
            </a:fld>
            <a:endParaRPr lang="en-US"/>
          </a:p>
        </p:txBody>
      </p:sp>
      <p:sp>
        <p:nvSpPr>
          <p:cNvPr id="7169" name="Rectangle 1"/>
          <p:cNvSpPr>
            <a:spLocks/>
          </p:cNvSpPr>
          <p:nvPr/>
        </p:nvSpPr>
        <p:spPr bwMode="auto">
          <a:xfrm>
            <a:off x="417513" y="258763"/>
            <a:ext cx="438150" cy="474662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0" name="Rectangle 2"/>
          <p:cNvSpPr>
            <a:spLocks/>
          </p:cNvSpPr>
          <p:nvPr/>
        </p:nvSpPr>
        <p:spPr bwMode="auto">
          <a:xfrm>
            <a:off x="800100" y="258763"/>
            <a:ext cx="328613" cy="474662"/>
          </a:xfrm>
          <a:prstGeom prst="rect">
            <a:avLst/>
          </a:prstGeom>
          <a:gradFill rotWithShape="0">
            <a:gsLst>
              <a:gs pos="0">
                <a:srgbClr val="9900CC"/>
              </a:gs>
              <a:gs pos="100000">
                <a:srgbClr val="FFFFFF"/>
              </a:gs>
            </a:gsLst>
            <a:lin ang="0" scaled="1"/>
          </a:gra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1" name="Rectangle 3"/>
          <p:cNvSpPr>
            <a:spLocks/>
          </p:cNvSpPr>
          <p:nvPr/>
        </p:nvSpPr>
        <p:spPr bwMode="auto">
          <a:xfrm>
            <a:off x="541338" y="681038"/>
            <a:ext cx="422275" cy="474662"/>
          </a:xfrm>
          <a:prstGeom prst="rect">
            <a:avLst/>
          </a:prstGeom>
          <a:solidFill>
            <a:srgbClr val="F3DD0D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2" name="Rectangle 4"/>
          <p:cNvSpPr>
            <a:spLocks/>
          </p:cNvSpPr>
          <p:nvPr/>
        </p:nvSpPr>
        <p:spPr bwMode="auto">
          <a:xfrm>
            <a:off x="911225" y="681038"/>
            <a:ext cx="368300" cy="474662"/>
          </a:xfrm>
          <a:prstGeom prst="rect">
            <a:avLst/>
          </a:prstGeom>
          <a:gradFill rotWithShape="0">
            <a:gsLst>
              <a:gs pos="0">
                <a:srgbClr val="F3DD0D"/>
              </a:gs>
              <a:gs pos="100000">
                <a:srgbClr val="FFFFFF"/>
              </a:gs>
            </a:gsLst>
            <a:lin ang="0" scaled="1"/>
          </a:gra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3" name="Rectangle 5"/>
          <p:cNvSpPr>
            <a:spLocks/>
          </p:cNvSpPr>
          <p:nvPr/>
        </p:nvSpPr>
        <p:spPr bwMode="auto">
          <a:xfrm>
            <a:off x="127000" y="608013"/>
            <a:ext cx="560388" cy="42227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3300"/>
              </a:gs>
            </a:gsLst>
            <a:lin ang="18900000" scaled="1"/>
          </a:gra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4" name="Rectangle 6"/>
          <p:cNvSpPr>
            <a:spLocks/>
          </p:cNvSpPr>
          <p:nvPr/>
        </p:nvSpPr>
        <p:spPr bwMode="auto">
          <a:xfrm>
            <a:off x="762000" y="150813"/>
            <a:ext cx="31750" cy="1052512"/>
          </a:xfrm>
          <a:prstGeom prst="rect">
            <a:avLst/>
          </a:prstGeom>
          <a:solidFill>
            <a:srgbClr val="1C1C1C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5" name="Rectangle 7"/>
          <p:cNvSpPr>
            <a:spLocks/>
          </p:cNvSpPr>
          <p:nvPr/>
        </p:nvSpPr>
        <p:spPr bwMode="auto">
          <a:xfrm>
            <a:off x="442913" y="941388"/>
            <a:ext cx="8226425" cy="31750"/>
          </a:xfrm>
          <a:prstGeom prst="rect">
            <a:avLst/>
          </a:prstGeom>
          <a:gradFill rotWithShape="0">
            <a:gsLst>
              <a:gs pos="0">
                <a:srgbClr val="1C1C1C"/>
              </a:gs>
              <a:gs pos="100000">
                <a:srgbClr val="FFFFFF"/>
              </a:gs>
            </a:gsLst>
            <a:lin ang="0" scaled="1"/>
          </a:gra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6" name="Rectangle 8"/>
          <p:cNvSpPr>
            <a:spLocks/>
          </p:cNvSpPr>
          <p:nvPr/>
        </p:nvSpPr>
        <p:spPr bwMode="auto">
          <a:xfrm>
            <a:off x="2133600" y="6502400"/>
            <a:ext cx="4965700" cy="279400"/>
          </a:xfrm>
          <a:prstGeom prst="rect">
            <a:avLst/>
          </a:prstGeom>
          <a:noFill/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40639" bIns="0" anchor="b">
            <a:prstTxWarp prst="textNoShape">
              <a:avLst/>
            </a:prstTxWarp>
          </a:bodyPr>
          <a:lstStyle/>
          <a:p>
            <a:pPr marL="39688" algn="ctr"/>
            <a:r>
              <a:rPr lang="en-US" sz="1200">
                <a:solidFill>
                  <a:schemeClr val="tx1"/>
                </a:solidFill>
                <a:latin typeface="Tahoma" pitchFamily="8" charset="0"/>
                <a:ea typeface="Tahoma" pitchFamily="8" charset="0"/>
                <a:cs typeface="Tahoma" pitchFamily="8" charset="0"/>
                <a:sym typeface="Tahoma" pitchFamily="8" charset="0"/>
              </a:rPr>
              <a:t>EECS 484: Database Management Systems</a:t>
            </a:r>
          </a:p>
        </p:txBody>
      </p:sp>
    </p:spTree>
    <p:extLst>
      <p:ext uri="{BB962C8B-B14F-4D97-AF65-F5344CB8AC3E}">
        <p14:creationId xmlns:p14="http://schemas.microsoft.com/office/powerpoint/2010/main" val="8953157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1" name="Rectangle 9"/>
          <p:cNvSpPr>
            <a:spLocks noGrp="1" noChangeArrowheads="1"/>
          </p:cNvSpPr>
          <p:nvPr>
            <p:ph type="title"/>
          </p:nvPr>
        </p:nvSpPr>
        <p:spPr>
          <a:xfrm>
            <a:off x="969963" y="76200"/>
            <a:ext cx="7793037" cy="1143000"/>
          </a:xfrm>
          <a:ln/>
        </p:spPr>
        <p:txBody>
          <a:bodyPr rIns="39688" anchor="ctr"/>
          <a:lstStyle/>
          <a:p>
            <a:r>
              <a:rPr lang="en-US" dirty="0" smtClean="0"/>
              <a:t>Entities</a:t>
            </a:r>
            <a:endParaRPr lang="en-US" dirty="0"/>
          </a:p>
        </p:txBody>
      </p:sp>
      <p:sp>
        <p:nvSpPr>
          <p:cNvPr id="2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EBAA6-629B-9C45-AB85-64A70A968567}" type="slidenum">
              <a:rPr lang="en-US"/>
              <a:pPr/>
              <a:t>23</a:t>
            </a:fld>
            <a:endParaRPr lang="en-US"/>
          </a:p>
        </p:txBody>
      </p:sp>
      <p:sp>
        <p:nvSpPr>
          <p:cNvPr id="8193" name="Rectangle 1"/>
          <p:cNvSpPr>
            <a:spLocks/>
          </p:cNvSpPr>
          <p:nvPr/>
        </p:nvSpPr>
        <p:spPr bwMode="auto">
          <a:xfrm>
            <a:off x="417513" y="258763"/>
            <a:ext cx="438150" cy="474662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94" name="Rectangle 2"/>
          <p:cNvSpPr>
            <a:spLocks/>
          </p:cNvSpPr>
          <p:nvPr/>
        </p:nvSpPr>
        <p:spPr bwMode="auto">
          <a:xfrm>
            <a:off x="800100" y="258763"/>
            <a:ext cx="328613" cy="474662"/>
          </a:xfrm>
          <a:prstGeom prst="rect">
            <a:avLst/>
          </a:prstGeom>
          <a:gradFill rotWithShape="0">
            <a:gsLst>
              <a:gs pos="0">
                <a:srgbClr val="9900CC"/>
              </a:gs>
              <a:gs pos="100000">
                <a:srgbClr val="FFFFFF"/>
              </a:gs>
            </a:gsLst>
            <a:lin ang="0" scaled="1"/>
          </a:gra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95" name="Rectangle 3"/>
          <p:cNvSpPr>
            <a:spLocks/>
          </p:cNvSpPr>
          <p:nvPr/>
        </p:nvSpPr>
        <p:spPr bwMode="auto">
          <a:xfrm>
            <a:off x="541338" y="681038"/>
            <a:ext cx="422275" cy="474662"/>
          </a:xfrm>
          <a:prstGeom prst="rect">
            <a:avLst/>
          </a:prstGeom>
          <a:solidFill>
            <a:srgbClr val="F3DD0D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96" name="Rectangle 4"/>
          <p:cNvSpPr>
            <a:spLocks/>
          </p:cNvSpPr>
          <p:nvPr/>
        </p:nvSpPr>
        <p:spPr bwMode="auto">
          <a:xfrm>
            <a:off x="911225" y="681038"/>
            <a:ext cx="368300" cy="474662"/>
          </a:xfrm>
          <a:prstGeom prst="rect">
            <a:avLst/>
          </a:prstGeom>
          <a:gradFill rotWithShape="0">
            <a:gsLst>
              <a:gs pos="0">
                <a:srgbClr val="F3DD0D"/>
              </a:gs>
              <a:gs pos="100000">
                <a:srgbClr val="FFFFFF"/>
              </a:gs>
            </a:gsLst>
            <a:lin ang="0" scaled="1"/>
          </a:gra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97" name="Rectangle 5"/>
          <p:cNvSpPr>
            <a:spLocks/>
          </p:cNvSpPr>
          <p:nvPr/>
        </p:nvSpPr>
        <p:spPr bwMode="auto">
          <a:xfrm>
            <a:off x="127000" y="608013"/>
            <a:ext cx="560388" cy="42227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3300"/>
              </a:gs>
            </a:gsLst>
            <a:lin ang="18900000" scaled="1"/>
          </a:gra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98" name="Rectangle 6"/>
          <p:cNvSpPr>
            <a:spLocks/>
          </p:cNvSpPr>
          <p:nvPr/>
        </p:nvSpPr>
        <p:spPr bwMode="auto">
          <a:xfrm>
            <a:off x="762000" y="150813"/>
            <a:ext cx="31750" cy="1052512"/>
          </a:xfrm>
          <a:prstGeom prst="rect">
            <a:avLst/>
          </a:prstGeom>
          <a:solidFill>
            <a:srgbClr val="1C1C1C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99" name="Rectangle 7"/>
          <p:cNvSpPr>
            <a:spLocks/>
          </p:cNvSpPr>
          <p:nvPr/>
        </p:nvSpPr>
        <p:spPr bwMode="auto">
          <a:xfrm>
            <a:off x="442913" y="941388"/>
            <a:ext cx="8226425" cy="31750"/>
          </a:xfrm>
          <a:prstGeom prst="rect">
            <a:avLst/>
          </a:prstGeom>
          <a:gradFill rotWithShape="0">
            <a:gsLst>
              <a:gs pos="0">
                <a:srgbClr val="1C1C1C"/>
              </a:gs>
              <a:gs pos="100000">
                <a:srgbClr val="FFFFFF"/>
              </a:gs>
            </a:gsLst>
            <a:lin ang="0" scaled="1"/>
          </a:gra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00" name="Rectangle 8"/>
          <p:cNvSpPr>
            <a:spLocks/>
          </p:cNvSpPr>
          <p:nvPr/>
        </p:nvSpPr>
        <p:spPr bwMode="auto">
          <a:xfrm>
            <a:off x="2133600" y="6502400"/>
            <a:ext cx="4965700" cy="279400"/>
          </a:xfrm>
          <a:prstGeom prst="rect">
            <a:avLst/>
          </a:prstGeom>
          <a:noFill/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40639" bIns="0" anchor="b">
            <a:prstTxWarp prst="textNoShape">
              <a:avLst/>
            </a:prstTxWarp>
          </a:bodyPr>
          <a:lstStyle/>
          <a:p>
            <a:pPr marL="39688" algn="ctr"/>
            <a:r>
              <a:rPr lang="en-US" sz="1200">
                <a:solidFill>
                  <a:schemeClr val="tx1"/>
                </a:solidFill>
                <a:latin typeface="Tahoma" pitchFamily="8" charset="0"/>
                <a:ea typeface="Tahoma" pitchFamily="8" charset="0"/>
                <a:cs typeface="Tahoma" pitchFamily="8" charset="0"/>
                <a:sym typeface="Tahoma" pitchFamily="8" charset="0"/>
              </a:rPr>
              <a:t>EECS 484: Database Management Systems</a:t>
            </a:r>
          </a:p>
        </p:txBody>
      </p:sp>
      <p:grpSp>
        <p:nvGrpSpPr>
          <p:cNvPr id="8218" name="Group 26"/>
          <p:cNvGrpSpPr>
            <a:grpSpLocks/>
          </p:cNvGrpSpPr>
          <p:nvPr/>
        </p:nvGrpSpPr>
        <p:grpSpPr bwMode="auto">
          <a:xfrm>
            <a:off x="1522413" y="1643063"/>
            <a:ext cx="2955925" cy="1401763"/>
            <a:chOff x="527" y="27"/>
            <a:chExt cx="1862" cy="883"/>
          </a:xfrm>
        </p:grpSpPr>
        <p:grpSp>
          <p:nvGrpSpPr>
            <p:cNvPr id="8205" name="Group 13"/>
            <p:cNvGrpSpPr>
              <a:grpSpLocks/>
            </p:cNvGrpSpPr>
            <p:nvPr/>
          </p:nvGrpSpPr>
          <p:grpSpPr bwMode="auto">
            <a:xfrm>
              <a:off x="527" y="576"/>
              <a:ext cx="1631" cy="334"/>
              <a:chOff x="0" y="0"/>
              <a:chExt cx="1630" cy="334"/>
            </a:xfrm>
          </p:grpSpPr>
          <p:sp>
            <p:nvSpPr>
              <p:cNvPr id="8203" name="Rectangle 11"/>
              <p:cNvSpPr>
                <a:spLocks/>
              </p:cNvSpPr>
              <p:nvPr/>
            </p:nvSpPr>
            <p:spPr bwMode="auto">
              <a:xfrm>
                <a:off x="0" y="0"/>
                <a:ext cx="1630" cy="334"/>
              </a:xfrm>
              <a:prstGeom prst="rect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04" name="Rectangle 12"/>
              <p:cNvSpPr>
                <a:spLocks/>
              </p:cNvSpPr>
              <p:nvPr/>
            </p:nvSpPr>
            <p:spPr bwMode="auto">
              <a:xfrm>
                <a:off x="486" y="19"/>
                <a:ext cx="657" cy="296"/>
              </a:xfrm>
              <a:prstGeom prst="rect">
                <a:avLst/>
              </a:prstGeom>
              <a:noFill/>
              <a:ln w="12700" cap="flat">
                <a:noFill/>
                <a:miter lim="800000"/>
                <a:headEnd type="none" w="med" len="med"/>
                <a:tailEnd type="none" w="med" len="med"/>
              </a:ln>
            </p:spPr>
            <p:txBody>
              <a:bodyPr wrap="none" lIns="0" tIns="0" rIns="40639" bIns="0" anchor="ctr">
                <a:prstTxWarp prst="textNoShape">
                  <a:avLst/>
                </a:prstTxWarp>
                <a:spAutoFit/>
              </a:bodyPr>
              <a:lstStyle/>
              <a:p>
                <a:pPr marL="39688" algn="ctr"/>
                <a:r>
                  <a:rPr lang="en-US">
                    <a:solidFill>
                      <a:schemeClr val="tx1"/>
                    </a:solidFill>
                    <a:latin typeface="Tahoma" pitchFamily="8" charset="0"/>
                    <a:ea typeface="Tahoma" pitchFamily="8" charset="0"/>
                    <a:cs typeface="Tahoma" pitchFamily="8" charset="0"/>
                    <a:sym typeface="Tahoma" pitchFamily="8" charset="0"/>
                  </a:rPr>
                  <a:t>Citizen</a:t>
                </a:r>
              </a:p>
            </p:txBody>
          </p:sp>
        </p:grpSp>
        <p:sp>
          <p:nvSpPr>
            <p:cNvPr id="8213" name="Rectangle 21"/>
            <p:cNvSpPr>
              <a:spLocks/>
            </p:cNvSpPr>
            <p:nvPr/>
          </p:nvSpPr>
          <p:spPr bwMode="auto">
            <a:xfrm>
              <a:off x="2314" y="27"/>
              <a:ext cx="75" cy="281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78049" bIns="38100" anchor="ctr">
              <a:prstTxWarp prst="textNoShape">
                <a:avLst/>
              </a:prstTxWarp>
              <a:spAutoFit/>
            </a:bodyPr>
            <a:lstStyle/>
            <a:p>
              <a:pPr marL="1588" algn="ctr"/>
              <a:endParaRPr lang="en-US" dirty="0">
                <a:solidFill>
                  <a:schemeClr val="tx1"/>
                </a:solidFill>
                <a:latin typeface="Tahoma" pitchFamily="8" charset="0"/>
                <a:ea typeface="Tahoma" pitchFamily="8" charset="0"/>
                <a:cs typeface="Tahoma" pitchFamily="8" charset="0"/>
                <a:sym typeface="Tahoma" pitchFamily="8" charset="0"/>
              </a:endParaRPr>
            </a:p>
          </p:txBody>
        </p:sp>
      </p:grpSp>
      <p:grpSp>
        <p:nvGrpSpPr>
          <p:cNvPr id="35" name="Group 57"/>
          <p:cNvGrpSpPr>
            <a:grpSpLocks/>
          </p:cNvGrpSpPr>
          <p:nvPr/>
        </p:nvGrpSpPr>
        <p:grpSpPr bwMode="auto">
          <a:xfrm>
            <a:off x="1600201" y="4962525"/>
            <a:ext cx="1338263" cy="406400"/>
            <a:chOff x="0" y="0"/>
            <a:chExt cx="843" cy="256"/>
          </a:xfrm>
        </p:grpSpPr>
        <p:sp>
          <p:nvSpPr>
            <p:cNvPr id="45" name="Rectangle 55"/>
            <p:cNvSpPr>
              <a:spLocks/>
            </p:cNvSpPr>
            <p:nvPr/>
          </p:nvSpPr>
          <p:spPr bwMode="auto">
            <a:xfrm>
              <a:off x="0" y="0"/>
              <a:ext cx="843" cy="255"/>
            </a:xfrm>
            <a:prstGeom prst="rect">
              <a:avLst/>
            </a:prstGeom>
            <a:noFill/>
            <a:ln w="1905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Rectangle 56"/>
            <p:cNvSpPr>
              <a:spLocks/>
            </p:cNvSpPr>
            <p:nvPr/>
          </p:nvSpPr>
          <p:spPr bwMode="auto">
            <a:xfrm>
              <a:off x="109" y="0"/>
              <a:ext cx="624" cy="256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40639" bIns="0" anchor="ctr">
              <a:prstTxWarp prst="textNoShape">
                <a:avLst/>
              </a:prstTxWarp>
              <a:spAutoFit/>
            </a:bodyPr>
            <a:lstStyle/>
            <a:p>
              <a:pPr marL="39688" algn="ctr"/>
              <a:r>
                <a:rPr lang="en-US" sz="2000" dirty="0">
                  <a:solidFill>
                    <a:schemeClr val="tx1"/>
                  </a:solidFill>
                  <a:latin typeface="Tahoma" pitchFamily="8" charset="0"/>
                  <a:ea typeface="Tahoma" pitchFamily="8" charset="0"/>
                  <a:cs typeface="Tahoma" pitchFamily="8" charset="0"/>
                  <a:sym typeface="Tahoma" pitchFamily="8" charset="0"/>
                </a:rPr>
                <a:t>Poll </a:t>
              </a:r>
              <a:r>
                <a:rPr lang="en-US" sz="2000" dirty="0" err="1">
                  <a:solidFill>
                    <a:schemeClr val="tx1"/>
                  </a:solidFill>
                  <a:latin typeface="Tahoma" pitchFamily="8" charset="0"/>
                  <a:ea typeface="Tahoma" pitchFamily="8" charset="0"/>
                  <a:cs typeface="Tahoma" pitchFamily="8" charset="0"/>
                  <a:sym typeface="Tahoma" pitchFamily="8" charset="0"/>
                </a:rPr>
                <a:t>Stn</a:t>
              </a:r>
              <a:endParaRPr lang="en-US" sz="2000" dirty="0">
                <a:solidFill>
                  <a:schemeClr val="tx1"/>
                </a:solidFill>
                <a:latin typeface="Tahoma" pitchFamily="8" charset="0"/>
                <a:ea typeface="Tahoma" pitchFamily="8" charset="0"/>
                <a:cs typeface="Tahoma" pitchFamily="8" charset="0"/>
                <a:sym typeface="Tahoma" pitchFamily="8" charset="0"/>
              </a:endParaRPr>
            </a:p>
          </p:txBody>
        </p:sp>
      </p:grpSp>
      <p:grpSp>
        <p:nvGrpSpPr>
          <p:cNvPr id="51" name="Group 30"/>
          <p:cNvGrpSpPr>
            <a:grpSpLocks/>
          </p:cNvGrpSpPr>
          <p:nvPr/>
        </p:nvGrpSpPr>
        <p:grpSpPr bwMode="auto">
          <a:xfrm>
            <a:off x="6427788" y="4048125"/>
            <a:ext cx="1338263" cy="406400"/>
            <a:chOff x="0" y="0"/>
            <a:chExt cx="843" cy="256"/>
          </a:xfrm>
        </p:grpSpPr>
        <p:sp>
          <p:nvSpPr>
            <p:cNvPr id="61" name="Rectangle 28"/>
            <p:cNvSpPr>
              <a:spLocks/>
            </p:cNvSpPr>
            <p:nvPr/>
          </p:nvSpPr>
          <p:spPr bwMode="auto">
            <a:xfrm>
              <a:off x="0" y="0"/>
              <a:ext cx="843" cy="255"/>
            </a:xfrm>
            <a:prstGeom prst="rect">
              <a:avLst/>
            </a:prstGeom>
            <a:noFill/>
            <a:ln w="1905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Rectangle 29"/>
            <p:cNvSpPr>
              <a:spLocks/>
            </p:cNvSpPr>
            <p:nvPr/>
          </p:nvSpPr>
          <p:spPr bwMode="auto">
            <a:xfrm>
              <a:off x="66" y="0"/>
              <a:ext cx="710" cy="256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40639" bIns="0" anchor="ctr">
              <a:prstTxWarp prst="textNoShape">
                <a:avLst/>
              </a:prstTxWarp>
              <a:spAutoFit/>
            </a:bodyPr>
            <a:lstStyle/>
            <a:p>
              <a:pPr marL="39688" algn="ctr"/>
              <a:r>
                <a:rPr lang="en-US" sz="2000">
                  <a:solidFill>
                    <a:schemeClr val="tx1"/>
                  </a:solidFill>
                  <a:latin typeface="Tahoma" pitchFamily="8" charset="0"/>
                  <a:ea typeface="Tahoma" pitchFamily="8" charset="0"/>
                  <a:cs typeface="Tahoma" pitchFamily="8" charset="0"/>
                  <a:sym typeface="Tahoma" pitchFamily="8" charset="0"/>
                </a:rPr>
                <a:t>Initiative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247869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1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1" name="Rectangle 9"/>
          <p:cNvSpPr>
            <a:spLocks noGrp="1" noChangeArrowheads="1"/>
          </p:cNvSpPr>
          <p:nvPr>
            <p:ph type="title"/>
          </p:nvPr>
        </p:nvSpPr>
        <p:spPr>
          <a:xfrm>
            <a:off x="969963" y="76200"/>
            <a:ext cx="7793037" cy="1143000"/>
          </a:xfrm>
          <a:ln/>
        </p:spPr>
        <p:txBody>
          <a:bodyPr rIns="39688" anchor="ctr">
            <a:normAutofit/>
          </a:bodyPr>
          <a:lstStyle/>
          <a:p>
            <a:r>
              <a:rPr lang="en-US" sz="3600" dirty="0" smtClean="0"/>
              <a:t>Add attributes and underline keys</a:t>
            </a:r>
            <a:endParaRPr lang="en-US" sz="3600" dirty="0"/>
          </a:p>
        </p:txBody>
      </p:sp>
      <p:sp>
        <p:nvSpPr>
          <p:cNvPr id="2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EBAA6-629B-9C45-AB85-64A70A968567}" type="slidenum">
              <a:rPr lang="en-US"/>
              <a:pPr/>
              <a:t>24</a:t>
            </a:fld>
            <a:endParaRPr lang="en-US"/>
          </a:p>
        </p:txBody>
      </p:sp>
      <p:sp>
        <p:nvSpPr>
          <p:cNvPr id="8193" name="Rectangle 1"/>
          <p:cNvSpPr>
            <a:spLocks/>
          </p:cNvSpPr>
          <p:nvPr/>
        </p:nvSpPr>
        <p:spPr bwMode="auto">
          <a:xfrm>
            <a:off x="417513" y="258763"/>
            <a:ext cx="438150" cy="474662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94" name="Rectangle 2"/>
          <p:cNvSpPr>
            <a:spLocks/>
          </p:cNvSpPr>
          <p:nvPr/>
        </p:nvSpPr>
        <p:spPr bwMode="auto">
          <a:xfrm>
            <a:off x="800100" y="258763"/>
            <a:ext cx="328613" cy="474662"/>
          </a:xfrm>
          <a:prstGeom prst="rect">
            <a:avLst/>
          </a:prstGeom>
          <a:gradFill rotWithShape="0">
            <a:gsLst>
              <a:gs pos="0">
                <a:srgbClr val="9900CC"/>
              </a:gs>
              <a:gs pos="100000">
                <a:srgbClr val="FFFFFF"/>
              </a:gs>
            </a:gsLst>
            <a:lin ang="0" scaled="1"/>
          </a:gra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95" name="Rectangle 3"/>
          <p:cNvSpPr>
            <a:spLocks/>
          </p:cNvSpPr>
          <p:nvPr/>
        </p:nvSpPr>
        <p:spPr bwMode="auto">
          <a:xfrm>
            <a:off x="541338" y="681038"/>
            <a:ext cx="422275" cy="474662"/>
          </a:xfrm>
          <a:prstGeom prst="rect">
            <a:avLst/>
          </a:prstGeom>
          <a:solidFill>
            <a:srgbClr val="F3DD0D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96" name="Rectangle 4"/>
          <p:cNvSpPr>
            <a:spLocks/>
          </p:cNvSpPr>
          <p:nvPr/>
        </p:nvSpPr>
        <p:spPr bwMode="auto">
          <a:xfrm>
            <a:off x="911225" y="681038"/>
            <a:ext cx="368300" cy="474662"/>
          </a:xfrm>
          <a:prstGeom prst="rect">
            <a:avLst/>
          </a:prstGeom>
          <a:gradFill rotWithShape="0">
            <a:gsLst>
              <a:gs pos="0">
                <a:srgbClr val="F3DD0D"/>
              </a:gs>
              <a:gs pos="100000">
                <a:srgbClr val="FFFFFF"/>
              </a:gs>
            </a:gsLst>
            <a:lin ang="0" scaled="1"/>
          </a:gra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97" name="Rectangle 5"/>
          <p:cNvSpPr>
            <a:spLocks/>
          </p:cNvSpPr>
          <p:nvPr/>
        </p:nvSpPr>
        <p:spPr bwMode="auto">
          <a:xfrm>
            <a:off x="127000" y="608013"/>
            <a:ext cx="560388" cy="42227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3300"/>
              </a:gs>
            </a:gsLst>
            <a:lin ang="18900000" scaled="1"/>
          </a:gra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98" name="Rectangle 6"/>
          <p:cNvSpPr>
            <a:spLocks/>
          </p:cNvSpPr>
          <p:nvPr/>
        </p:nvSpPr>
        <p:spPr bwMode="auto">
          <a:xfrm>
            <a:off x="762000" y="150813"/>
            <a:ext cx="31750" cy="1052512"/>
          </a:xfrm>
          <a:prstGeom prst="rect">
            <a:avLst/>
          </a:prstGeom>
          <a:solidFill>
            <a:srgbClr val="1C1C1C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99" name="Rectangle 7"/>
          <p:cNvSpPr>
            <a:spLocks/>
          </p:cNvSpPr>
          <p:nvPr/>
        </p:nvSpPr>
        <p:spPr bwMode="auto">
          <a:xfrm>
            <a:off x="442913" y="941388"/>
            <a:ext cx="8226425" cy="31750"/>
          </a:xfrm>
          <a:prstGeom prst="rect">
            <a:avLst/>
          </a:prstGeom>
          <a:gradFill rotWithShape="0">
            <a:gsLst>
              <a:gs pos="0">
                <a:srgbClr val="1C1C1C"/>
              </a:gs>
              <a:gs pos="100000">
                <a:srgbClr val="FFFFFF"/>
              </a:gs>
            </a:gsLst>
            <a:lin ang="0" scaled="1"/>
          </a:gra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00" name="Rectangle 8"/>
          <p:cNvSpPr>
            <a:spLocks/>
          </p:cNvSpPr>
          <p:nvPr/>
        </p:nvSpPr>
        <p:spPr bwMode="auto">
          <a:xfrm>
            <a:off x="2133600" y="6502400"/>
            <a:ext cx="4965700" cy="279400"/>
          </a:xfrm>
          <a:prstGeom prst="rect">
            <a:avLst/>
          </a:prstGeom>
          <a:noFill/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40639" bIns="0" anchor="b">
            <a:prstTxWarp prst="textNoShape">
              <a:avLst/>
            </a:prstTxWarp>
          </a:bodyPr>
          <a:lstStyle/>
          <a:p>
            <a:pPr marL="39688" algn="ctr"/>
            <a:r>
              <a:rPr lang="en-US" sz="1200">
                <a:solidFill>
                  <a:schemeClr val="tx1"/>
                </a:solidFill>
                <a:latin typeface="Tahoma" pitchFamily="8" charset="0"/>
                <a:ea typeface="Tahoma" pitchFamily="8" charset="0"/>
                <a:cs typeface="Tahoma" pitchFamily="8" charset="0"/>
                <a:sym typeface="Tahoma" pitchFamily="8" charset="0"/>
              </a:rPr>
              <a:t>EECS 484: Database Management Systems</a:t>
            </a:r>
          </a:p>
        </p:txBody>
      </p:sp>
      <p:grpSp>
        <p:nvGrpSpPr>
          <p:cNvPr id="8218" name="Group 26"/>
          <p:cNvGrpSpPr>
            <a:grpSpLocks/>
          </p:cNvGrpSpPr>
          <p:nvPr/>
        </p:nvGrpSpPr>
        <p:grpSpPr bwMode="auto">
          <a:xfrm>
            <a:off x="685800" y="1600200"/>
            <a:ext cx="4267200" cy="1444625"/>
            <a:chOff x="0" y="0"/>
            <a:chExt cx="2688" cy="910"/>
          </a:xfrm>
        </p:grpSpPr>
        <p:grpSp>
          <p:nvGrpSpPr>
            <p:cNvPr id="8205" name="Group 13"/>
            <p:cNvGrpSpPr>
              <a:grpSpLocks/>
            </p:cNvGrpSpPr>
            <p:nvPr/>
          </p:nvGrpSpPr>
          <p:grpSpPr bwMode="auto">
            <a:xfrm>
              <a:off x="527" y="576"/>
              <a:ext cx="1631" cy="334"/>
              <a:chOff x="0" y="0"/>
              <a:chExt cx="1630" cy="334"/>
            </a:xfrm>
          </p:grpSpPr>
          <p:sp>
            <p:nvSpPr>
              <p:cNvPr id="8203" name="Rectangle 11"/>
              <p:cNvSpPr>
                <a:spLocks/>
              </p:cNvSpPr>
              <p:nvPr/>
            </p:nvSpPr>
            <p:spPr bwMode="auto">
              <a:xfrm>
                <a:off x="0" y="0"/>
                <a:ext cx="1630" cy="334"/>
              </a:xfrm>
              <a:prstGeom prst="rect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04" name="Rectangle 12"/>
              <p:cNvSpPr>
                <a:spLocks/>
              </p:cNvSpPr>
              <p:nvPr/>
            </p:nvSpPr>
            <p:spPr bwMode="auto">
              <a:xfrm>
                <a:off x="486" y="19"/>
                <a:ext cx="657" cy="296"/>
              </a:xfrm>
              <a:prstGeom prst="rect">
                <a:avLst/>
              </a:prstGeom>
              <a:noFill/>
              <a:ln w="12700" cap="flat">
                <a:noFill/>
                <a:miter lim="800000"/>
                <a:headEnd type="none" w="med" len="med"/>
                <a:tailEnd type="none" w="med" len="med"/>
              </a:ln>
            </p:spPr>
            <p:txBody>
              <a:bodyPr wrap="none" lIns="0" tIns="0" rIns="40639" bIns="0" anchor="ctr">
                <a:prstTxWarp prst="textNoShape">
                  <a:avLst/>
                </a:prstTxWarp>
                <a:spAutoFit/>
              </a:bodyPr>
              <a:lstStyle/>
              <a:p>
                <a:pPr marL="39688" algn="ctr"/>
                <a:r>
                  <a:rPr lang="en-US">
                    <a:solidFill>
                      <a:schemeClr val="tx1"/>
                    </a:solidFill>
                    <a:latin typeface="Tahoma" pitchFamily="8" charset="0"/>
                    <a:ea typeface="Tahoma" pitchFamily="8" charset="0"/>
                    <a:cs typeface="Tahoma" pitchFamily="8" charset="0"/>
                    <a:sym typeface="Tahoma" pitchFamily="8" charset="0"/>
                  </a:rPr>
                  <a:t>Citizen</a:t>
                </a:r>
              </a:p>
            </p:txBody>
          </p:sp>
        </p:grpSp>
        <p:grpSp>
          <p:nvGrpSpPr>
            <p:cNvPr id="8208" name="Group 16"/>
            <p:cNvGrpSpPr>
              <a:grpSpLocks/>
            </p:cNvGrpSpPr>
            <p:nvPr/>
          </p:nvGrpSpPr>
          <p:grpSpPr bwMode="auto">
            <a:xfrm>
              <a:off x="0" y="0"/>
              <a:ext cx="672" cy="336"/>
              <a:chOff x="0" y="0"/>
              <a:chExt cx="672" cy="336"/>
            </a:xfrm>
          </p:grpSpPr>
          <p:sp>
            <p:nvSpPr>
              <p:cNvPr id="8206" name="Oval 14"/>
              <p:cNvSpPr>
                <a:spLocks/>
              </p:cNvSpPr>
              <p:nvPr/>
            </p:nvSpPr>
            <p:spPr bwMode="auto">
              <a:xfrm>
                <a:off x="0" y="0"/>
                <a:ext cx="672" cy="336"/>
              </a:xfrm>
              <a:prstGeom prst="ellipse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07" name="Rectangle 15"/>
              <p:cNvSpPr>
                <a:spLocks/>
              </p:cNvSpPr>
              <p:nvPr/>
            </p:nvSpPr>
            <p:spPr bwMode="auto">
              <a:xfrm>
                <a:off x="156" y="28"/>
                <a:ext cx="359" cy="280"/>
              </a:xfrm>
              <a:prstGeom prst="rect">
                <a:avLst/>
              </a:prstGeom>
              <a:noFill/>
              <a:ln w="12700" cap="flat">
                <a:noFill/>
                <a:miter lim="800000"/>
                <a:headEnd type="none" w="med" len="med"/>
                <a:tailEnd type="none" w="med" len="med"/>
              </a:ln>
            </p:spPr>
            <p:txBody>
              <a:bodyPr wrap="none" lIns="38100" tIns="38100" rIns="78049" bIns="38100" anchor="ctr">
                <a:prstTxWarp prst="textNoShape">
                  <a:avLst/>
                </a:prstTxWarp>
                <a:spAutoFit/>
              </a:bodyPr>
              <a:lstStyle/>
              <a:p>
                <a:pPr marL="1588" algn="ctr"/>
                <a:r>
                  <a:rPr lang="en-US" u="sng">
                    <a:solidFill>
                      <a:schemeClr val="tx1"/>
                    </a:solidFill>
                    <a:latin typeface="Tahoma" pitchFamily="8" charset="0"/>
                    <a:ea typeface="Tahoma" pitchFamily="8" charset="0"/>
                    <a:cs typeface="Tahoma" pitchFamily="8" charset="0"/>
                    <a:sym typeface="Tahoma" pitchFamily="8" charset="0"/>
                  </a:rPr>
                  <a:t>ssn</a:t>
                </a:r>
              </a:p>
            </p:txBody>
          </p:sp>
        </p:grpSp>
        <p:grpSp>
          <p:nvGrpSpPr>
            <p:cNvPr id="8211" name="Group 19"/>
            <p:cNvGrpSpPr>
              <a:grpSpLocks/>
            </p:cNvGrpSpPr>
            <p:nvPr/>
          </p:nvGrpSpPr>
          <p:grpSpPr bwMode="auto">
            <a:xfrm>
              <a:off x="1008" y="0"/>
              <a:ext cx="672" cy="336"/>
              <a:chOff x="0" y="0"/>
              <a:chExt cx="672" cy="336"/>
            </a:xfrm>
          </p:grpSpPr>
          <p:sp>
            <p:nvSpPr>
              <p:cNvPr id="8209" name="Oval 17"/>
              <p:cNvSpPr>
                <a:spLocks/>
              </p:cNvSpPr>
              <p:nvPr/>
            </p:nvSpPr>
            <p:spPr bwMode="auto">
              <a:xfrm>
                <a:off x="0" y="0"/>
                <a:ext cx="672" cy="336"/>
              </a:xfrm>
              <a:prstGeom prst="ellipse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10" name="Rectangle 18"/>
              <p:cNvSpPr>
                <a:spLocks/>
              </p:cNvSpPr>
              <p:nvPr/>
            </p:nvSpPr>
            <p:spPr bwMode="auto">
              <a:xfrm>
                <a:off x="60" y="28"/>
                <a:ext cx="551" cy="280"/>
              </a:xfrm>
              <a:prstGeom prst="rect">
                <a:avLst/>
              </a:prstGeom>
              <a:noFill/>
              <a:ln w="12700" cap="flat">
                <a:noFill/>
                <a:miter lim="800000"/>
                <a:headEnd type="none" w="med" len="med"/>
                <a:tailEnd type="none" w="med" len="med"/>
              </a:ln>
            </p:spPr>
            <p:txBody>
              <a:bodyPr wrap="none" lIns="38100" tIns="38100" rIns="78049" bIns="38100" anchor="ctr">
                <a:prstTxWarp prst="textNoShape">
                  <a:avLst/>
                </a:prstTxWarp>
                <a:spAutoFit/>
              </a:bodyPr>
              <a:lstStyle/>
              <a:p>
                <a:pPr marL="1588" algn="ctr"/>
                <a:r>
                  <a:rPr lang="en-US">
                    <a:solidFill>
                      <a:schemeClr val="tx1"/>
                    </a:solidFill>
                    <a:latin typeface="Tahoma" pitchFamily="8" charset="0"/>
                    <a:ea typeface="Tahoma" pitchFamily="8" charset="0"/>
                    <a:cs typeface="Tahoma" pitchFamily="8" charset="0"/>
                    <a:sym typeface="Tahoma" pitchFamily="8" charset="0"/>
                  </a:rPr>
                  <a:t>name</a:t>
                </a:r>
              </a:p>
            </p:txBody>
          </p:sp>
        </p:grpSp>
        <p:grpSp>
          <p:nvGrpSpPr>
            <p:cNvPr id="8214" name="Group 22"/>
            <p:cNvGrpSpPr>
              <a:grpSpLocks/>
            </p:cNvGrpSpPr>
            <p:nvPr/>
          </p:nvGrpSpPr>
          <p:grpSpPr bwMode="auto">
            <a:xfrm>
              <a:off x="2016" y="0"/>
              <a:ext cx="672" cy="336"/>
              <a:chOff x="0" y="0"/>
              <a:chExt cx="672" cy="336"/>
            </a:xfrm>
          </p:grpSpPr>
          <p:sp>
            <p:nvSpPr>
              <p:cNvPr id="8212" name="Oval 20"/>
              <p:cNvSpPr>
                <a:spLocks/>
              </p:cNvSpPr>
              <p:nvPr/>
            </p:nvSpPr>
            <p:spPr bwMode="auto">
              <a:xfrm>
                <a:off x="0" y="0"/>
                <a:ext cx="672" cy="336"/>
              </a:xfrm>
              <a:prstGeom prst="ellipse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13" name="Rectangle 21"/>
              <p:cNvSpPr>
                <a:spLocks/>
              </p:cNvSpPr>
              <p:nvPr/>
            </p:nvSpPr>
            <p:spPr bwMode="auto">
              <a:xfrm>
                <a:off x="91" y="28"/>
                <a:ext cx="489" cy="280"/>
              </a:xfrm>
              <a:prstGeom prst="rect">
                <a:avLst/>
              </a:prstGeom>
              <a:noFill/>
              <a:ln w="12700" cap="flat">
                <a:noFill/>
                <a:miter lim="800000"/>
                <a:headEnd type="none" w="med" len="med"/>
                <a:tailEnd type="none" w="med" len="med"/>
              </a:ln>
            </p:spPr>
            <p:txBody>
              <a:bodyPr wrap="none" lIns="38100" tIns="38100" rIns="78049" bIns="38100" anchor="ctr">
                <a:prstTxWarp prst="textNoShape">
                  <a:avLst/>
                </a:prstTxWarp>
                <a:spAutoFit/>
              </a:bodyPr>
              <a:lstStyle/>
              <a:p>
                <a:pPr marL="1588" algn="ctr"/>
                <a:r>
                  <a:rPr lang="en-US">
                    <a:solidFill>
                      <a:schemeClr val="tx1"/>
                    </a:solidFill>
                    <a:latin typeface="Tahoma" pitchFamily="8" charset="0"/>
                    <a:ea typeface="Tahoma" pitchFamily="8" charset="0"/>
                    <a:cs typeface="Tahoma" pitchFamily="8" charset="0"/>
                    <a:sym typeface="Tahoma" pitchFamily="8" charset="0"/>
                  </a:rPr>
                  <a:t>bday</a:t>
                </a:r>
              </a:p>
            </p:txBody>
          </p:sp>
        </p:grpSp>
        <p:sp>
          <p:nvSpPr>
            <p:cNvPr id="8215" name="Line 23"/>
            <p:cNvSpPr>
              <a:spLocks noChangeShapeType="1"/>
            </p:cNvSpPr>
            <p:nvPr/>
          </p:nvSpPr>
          <p:spPr bwMode="auto">
            <a:xfrm>
              <a:off x="336" y="342"/>
              <a:ext cx="1007" cy="228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16" name="Line 24"/>
            <p:cNvSpPr>
              <a:spLocks noChangeShapeType="1"/>
            </p:cNvSpPr>
            <p:nvPr/>
          </p:nvSpPr>
          <p:spPr bwMode="auto">
            <a:xfrm flipH="1">
              <a:off x="1343" y="342"/>
              <a:ext cx="1" cy="228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17" name="Line 25"/>
            <p:cNvSpPr>
              <a:spLocks noChangeShapeType="1"/>
            </p:cNvSpPr>
            <p:nvPr/>
          </p:nvSpPr>
          <p:spPr bwMode="auto">
            <a:xfrm flipH="1">
              <a:off x="1343" y="342"/>
              <a:ext cx="1009" cy="228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0" name="Group 67"/>
          <p:cNvGrpSpPr>
            <a:grpSpLocks/>
          </p:cNvGrpSpPr>
          <p:nvPr/>
        </p:nvGrpSpPr>
        <p:grpSpPr bwMode="auto">
          <a:xfrm>
            <a:off x="990600" y="4267200"/>
            <a:ext cx="2563812" cy="1101725"/>
            <a:chOff x="0" y="0"/>
            <a:chExt cx="1615" cy="694"/>
          </a:xfrm>
        </p:grpSpPr>
        <p:sp>
          <p:nvSpPr>
            <p:cNvPr id="32" name="Line 52"/>
            <p:cNvSpPr>
              <a:spLocks noChangeShapeType="1"/>
            </p:cNvSpPr>
            <p:nvPr/>
          </p:nvSpPr>
          <p:spPr bwMode="auto">
            <a:xfrm>
              <a:off x="257" y="262"/>
              <a:ext cx="549" cy="171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Line 53"/>
            <p:cNvSpPr>
              <a:spLocks noChangeShapeType="1"/>
            </p:cNvSpPr>
            <p:nvPr/>
          </p:nvSpPr>
          <p:spPr bwMode="auto">
            <a:xfrm flipH="1">
              <a:off x="806" y="262"/>
              <a:ext cx="1" cy="171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Line 54"/>
            <p:cNvSpPr>
              <a:spLocks noChangeShapeType="1"/>
            </p:cNvSpPr>
            <p:nvPr/>
          </p:nvSpPr>
          <p:spPr bwMode="auto">
            <a:xfrm flipH="1">
              <a:off x="806" y="262"/>
              <a:ext cx="552" cy="171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35" name="Group 57"/>
            <p:cNvGrpSpPr>
              <a:grpSpLocks/>
            </p:cNvGrpSpPr>
            <p:nvPr/>
          </p:nvGrpSpPr>
          <p:grpSpPr bwMode="auto">
            <a:xfrm>
              <a:off x="384" y="438"/>
              <a:ext cx="843" cy="256"/>
              <a:chOff x="0" y="0"/>
              <a:chExt cx="843" cy="256"/>
            </a:xfrm>
          </p:grpSpPr>
          <p:sp>
            <p:nvSpPr>
              <p:cNvPr id="45" name="Rectangle 55"/>
              <p:cNvSpPr>
                <a:spLocks/>
              </p:cNvSpPr>
              <p:nvPr/>
            </p:nvSpPr>
            <p:spPr bwMode="auto">
              <a:xfrm>
                <a:off x="0" y="0"/>
                <a:ext cx="843" cy="255"/>
              </a:xfrm>
              <a:prstGeom prst="rect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Rectangle 56"/>
              <p:cNvSpPr>
                <a:spLocks/>
              </p:cNvSpPr>
              <p:nvPr/>
            </p:nvSpPr>
            <p:spPr bwMode="auto">
              <a:xfrm>
                <a:off x="109" y="0"/>
                <a:ext cx="624" cy="256"/>
              </a:xfrm>
              <a:prstGeom prst="rect">
                <a:avLst/>
              </a:prstGeom>
              <a:noFill/>
              <a:ln w="12700" cap="flat">
                <a:noFill/>
                <a:miter lim="800000"/>
                <a:headEnd type="none" w="med" len="med"/>
                <a:tailEnd type="none" w="med" len="med"/>
              </a:ln>
            </p:spPr>
            <p:txBody>
              <a:bodyPr wrap="none" lIns="0" tIns="0" rIns="40639" bIns="0" anchor="ctr">
                <a:prstTxWarp prst="textNoShape">
                  <a:avLst/>
                </a:prstTxWarp>
                <a:spAutoFit/>
              </a:bodyPr>
              <a:lstStyle/>
              <a:p>
                <a:pPr marL="39688" algn="ctr"/>
                <a:r>
                  <a:rPr lang="en-US" sz="2000" dirty="0">
                    <a:solidFill>
                      <a:schemeClr val="tx1"/>
                    </a:solidFill>
                    <a:latin typeface="Tahoma" pitchFamily="8" charset="0"/>
                    <a:ea typeface="Tahoma" pitchFamily="8" charset="0"/>
                    <a:cs typeface="Tahoma" pitchFamily="8" charset="0"/>
                    <a:sym typeface="Tahoma" pitchFamily="8" charset="0"/>
                  </a:rPr>
                  <a:t>Poll </a:t>
                </a:r>
                <a:r>
                  <a:rPr lang="en-US" sz="2000" dirty="0" err="1">
                    <a:solidFill>
                      <a:schemeClr val="tx1"/>
                    </a:solidFill>
                    <a:latin typeface="Tahoma" pitchFamily="8" charset="0"/>
                    <a:ea typeface="Tahoma" pitchFamily="8" charset="0"/>
                    <a:cs typeface="Tahoma" pitchFamily="8" charset="0"/>
                    <a:sym typeface="Tahoma" pitchFamily="8" charset="0"/>
                  </a:rPr>
                  <a:t>Stn</a:t>
                </a:r>
                <a:endParaRPr lang="en-US" sz="2000" dirty="0">
                  <a:solidFill>
                    <a:schemeClr val="tx1"/>
                  </a:solidFill>
                  <a:latin typeface="Tahoma" pitchFamily="8" charset="0"/>
                  <a:ea typeface="Tahoma" pitchFamily="8" charset="0"/>
                  <a:cs typeface="Tahoma" pitchFamily="8" charset="0"/>
                  <a:sym typeface="Tahoma" pitchFamily="8" charset="0"/>
                </a:endParaRPr>
              </a:p>
            </p:txBody>
          </p:sp>
        </p:grpSp>
        <p:grpSp>
          <p:nvGrpSpPr>
            <p:cNvPr id="36" name="Group 60"/>
            <p:cNvGrpSpPr>
              <a:grpSpLocks/>
            </p:cNvGrpSpPr>
            <p:nvPr/>
          </p:nvGrpSpPr>
          <p:grpSpPr bwMode="auto">
            <a:xfrm>
              <a:off x="0" y="0"/>
              <a:ext cx="514" cy="256"/>
              <a:chOff x="0" y="0"/>
              <a:chExt cx="514" cy="256"/>
            </a:xfrm>
          </p:grpSpPr>
          <p:sp>
            <p:nvSpPr>
              <p:cNvPr id="43" name="Oval 58"/>
              <p:cNvSpPr>
                <a:spLocks/>
              </p:cNvSpPr>
              <p:nvPr/>
            </p:nvSpPr>
            <p:spPr bwMode="auto">
              <a:xfrm>
                <a:off x="0" y="0"/>
                <a:ext cx="514" cy="256"/>
              </a:xfrm>
              <a:prstGeom prst="ellipse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Rectangle 59"/>
              <p:cNvSpPr>
                <a:spLocks/>
              </p:cNvSpPr>
              <p:nvPr/>
            </p:nvSpPr>
            <p:spPr bwMode="auto">
              <a:xfrm>
                <a:off x="109" y="8"/>
                <a:ext cx="295" cy="240"/>
              </a:xfrm>
              <a:prstGeom prst="rect">
                <a:avLst/>
              </a:prstGeom>
              <a:noFill/>
              <a:ln w="12700" cap="flat">
                <a:noFill/>
                <a:miter lim="800000"/>
                <a:headEnd type="none" w="med" len="med"/>
                <a:tailEnd type="none" w="med" len="med"/>
              </a:ln>
            </p:spPr>
            <p:txBody>
              <a:bodyPr wrap="none" lIns="38100" tIns="38100" rIns="78049" bIns="38100" anchor="ctr">
                <a:prstTxWarp prst="textNoShape">
                  <a:avLst/>
                </a:prstTxWarp>
                <a:spAutoFit/>
              </a:bodyPr>
              <a:lstStyle/>
              <a:p>
                <a:pPr marL="1588" algn="ctr"/>
                <a:r>
                  <a:rPr lang="en-US" sz="2000" u="sng">
                    <a:solidFill>
                      <a:schemeClr val="tx1"/>
                    </a:solidFill>
                    <a:latin typeface="Tahoma" pitchFamily="8" charset="0"/>
                    <a:ea typeface="Tahoma" pitchFamily="8" charset="0"/>
                    <a:cs typeface="Tahoma" pitchFamily="8" charset="0"/>
                    <a:sym typeface="Tahoma" pitchFamily="8" charset="0"/>
                  </a:rPr>
                  <a:t>pid</a:t>
                </a:r>
              </a:p>
            </p:txBody>
          </p:sp>
        </p:grpSp>
        <p:grpSp>
          <p:nvGrpSpPr>
            <p:cNvPr id="37" name="Group 63"/>
            <p:cNvGrpSpPr>
              <a:grpSpLocks/>
            </p:cNvGrpSpPr>
            <p:nvPr/>
          </p:nvGrpSpPr>
          <p:grpSpPr bwMode="auto">
            <a:xfrm>
              <a:off x="550" y="0"/>
              <a:ext cx="514" cy="256"/>
              <a:chOff x="0" y="0"/>
              <a:chExt cx="514" cy="256"/>
            </a:xfrm>
          </p:grpSpPr>
          <p:sp>
            <p:nvSpPr>
              <p:cNvPr id="41" name="Oval 61"/>
              <p:cNvSpPr>
                <a:spLocks/>
              </p:cNvSpPr>
              <p:nvPr/>
            </p:nvSpPr>
            <p:spPr bwMode="auto">
              <a:xfrm>
                <a:off x="0" y="0"/>
                <a:ext cx="514" cy="256"/>
              </a:xfrm>
              <a:prstGeom prst="ellipse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Rectangle 62"/>
              <p:cNvSpPr>
                <a:spLocks/>
              </p:cNvSpPr>
              <p:nvPr/>
            </p:nvSpPr>
            <p:spPr bwMode="auto">
              <a:xfrm>
                <a:off x="57" y="8"/>
                <a:ext cx="399" cy="240"/>
              </a:xfrm>
              <a:prstGeom prst="rect">
                <a:avLst/>
              </a:prstGeom>
              <a:noFill/>
              <a:ln w="12700" cap="flat">
                <a:noFill/>
                <a:miter lim="800000"/>
                <a:headEnd type="none" w="med" len="med"/>
                <a:tailEnd type="none" w="med" len="med"/>
              </a:ln>
            </p:spPr>
            <p:txBody>
              <a:bodyPr wrap="none" lIns="38100" tIns="38100" rIns="78049" bIns="38100" anchor="ctr">
                <a:prstTxWarp prst="textNoShape">
                  <a:avLst/>
                </a:prstTxWarp>
                <a:spAutoFit/>
              </a:bodyPr>
              <a:lstStyle/>
              <a:p>
                <a:pPr marL="1588" algn="ctr"/>
                <a:r>
                  <a:rPr lang="en-US" sz="2000">
                    <a:solidFill>
                      <a:schemeClr val="tx1"/>
                    </a:solidFill>
                    <a:latin typeface="Tahoma" pitchFamily="8" charset="0"/>
                    <a:ea typeface="Tahoma" pitchFamily="8" charset="0"/>
                    <a:cs typeface="Tahoma" pitchFamily="8" charset="0"/>
                    <a:sym typeface="Tahoma" pitchFamily="8" charset="0"/>
                  </a:rPr>
                  <a:t>addr</a:t>
                </a:r>
              </a:p>
            </p:txBody>
          </p:sp>
        </p:grpSp>
        <p:grpSp>
          <p:nvGrpSpPr>
            <p:cNvPr id="38" name="Group 66"/>
            <p:cNvGrpSpPr>
              <a:grpSpLocks/>
            </p:cNvGrpSpPr>
            <p:nvPr/>
          </p:nvGrpSpPr>
          <p:grpSpPr bwMode="auto">
            <a:xfrm>
              <a:off x="1101" y="0"/>
              <a:ext cx="514" cy="256"/>
              <a:chOff x="0" y="0"/>
              <a:chExt cx="514" cy="256"/>
            </a:xfrm>
          </p:grpSpPr>
          <p:sp>
            <p:nvSpPr>
              <p:cNvPr id="39" name="Oval 64"/>
              <p:cNvSpPr>
                <a:spLocks/>
              </p:cNvSpPr>
              <p:nvPr/>
            </p:nvSpPr>
            <p:spPr bwMode="auto">
              <a:xfrm>
                <a:off x="0" y="0"/>
                <a:ext cx="514" cy="256"/>
              </a:xfrm>
              <a:prstGeom prst="ellipse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Rectangle 65"/>
              <p:cNvSpPr>
                <a:spLocks/>
              </p:cNvSpPr>
              <p:nvPr/>
            </p:nvSpPr>
            <p:spPr bwMode="auto">
              <a:xfrm>
                <a:off x="85" y="8"/>
                <a:ext cx="343" cy="240"/>
              </a:xfrm>
              <a:prstGeom prst="rect">
                <a:avLst/>
              </a:prstGeom>
              <a:noFill/>
              <a:ln w="12700" cap="flat">
                <a:noFill/>
                <a:miter lim="800000"/>
                <a:headEnd type="none" w="med" len="med"/>
                <a:tailEnd type="none" w="med" len="med"/>
              </a:ln>
            </p:spPr>
            <p:txBody>
              <a:bodyPr wrap="none" lIns="38100" tIns="38100" rIns="78049" bIns="38100" anchor="ctr">
                <a:prstTxWarp prst="textNoShape">
                  <a:avLst/>
                </a:prstTxWarp>
                <a:spAutoFit/>
              </a:bodyPr>
              <a:lstStyle/>
              <a:p>
                <a:pPr marL="1588" algn="ctr"/>
                <a:r>
                  <a:rPr lang="en-US" sz="2000">
                    <a:solidFill>
                      <a:schemeClr val="tx1"/>
                    </a:solidFill>
                    <a:latin typeface="Tahoma" pitchFamily="8" charset="0"/>
                    <a:ea typeface="Tahoma" pitchFamily="8" charset="0"/>
                    <a:cs typeface="Tahoma" pitchFamily="8" charset="0"/>
                    <a:sym typeface="Tahoma" pitchFamily="8" charset="0"/>
                  </a:rPr>
                  <a:t>size</a:t>
                </a:r>
              </a:p>
            </p:txBody>
          </p:sp>
        </p:grpSp>
      </p:grpSp>
      <p:grpSp>
        <p:nvGrpSpPr>
          <p:cNvPr id="47" name="Group 40"/>
          <p:cNvGrpSpPr>
            <a:grpSpLocks/>
          </p:cNvGrpSpPr>
          <p:nvPr/>
        </p:nvGrpSpPr>
        <p:grpSpPr bwMode="auto">
          <a:xfrm>
            <a:off x="5791200" y="3352800"/>
            <a:ext cx="2563812" cy="1101725"/>
            <a:chOff x="0" y="0"/>
            <a:chExt cx="1615" cy="694"/>
          </a:xfrm>
        </p:grpSpPr>
        <p:sp>
          <p:nvSpPr>
            <p:cNvPr id="48" name="Line 25"/>
            <p:cNvSpPr>
              <a:spLocks noChangeShapeType="1"/>
            </p:cNvSpPr>
            <p:nvPr/>
          </p:nvSpPr>
          <p:spPr bwMode="auto">
            <a:xfrm>
              <a:off x="257" y="262"/>
              <a:ext cx="566" cy="171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Line 26"/>
            <p:cNvSpPr>
              <a:spLocks noChangeShapeType="1"/>
            </p:cNvSpPr>
            <p:nvPr/>
          </p:nvSpPr>
          <p:spPr bwMode="auto">
            <a:xfrm>
              <a:off x="807" y="262"/>
              <a:ext cx="16" cy="171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Line 27"/>
            <p:cNvSpPr>
              <a:spLocks noChangeShapeType="1"/>
            </p:cNvSpPr>
            <p:nvPr/>
          </p:nvSpPr>
          <p:spPr bwMode="auto">
            <a:xfrm flipH="1">
              <a:off x="823" y="262"/>
              <a:ext cx="535" cy="171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51" name="Group 30"/>
            <p:cNvGrpSpPr>
              <a:grpSpLocks/>
            </p:cNvGrpSpPr>
            <p:nvPr/>
          </p:nvGrpSpPr>
          <p:grpSpPr bwMode="auto">
            <a:xfrm>
              <a:off x="401" y="438"/>
              <a:ext cx="843" cy="256"/>
              <a:chOff x="0" y="0"/>
              <a:chExt cx="843" cy="256"/>
            </a:xfrm>
          </p:grpSpPr>
          <p:sp>
            <p:nvSpPr>
              <p:cNvPr id="61" name="Rectangle 28"/>
              <p:cNvSpPr>
                <a:spLocks/>
              </p:cNvSpPr>
              <p:nvPr/>
            </p:nvSpPr>
            <p:spPr bwMode="auto">
              <a:xfrm>
                <a:off x="0" y="0"/>
                <a:ext cx="843" cy="255"/>
              </a:xfrm>
              <a:prstGeom prst="rect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Rectangle 29"/>
              <p:cNvSpPr>
                <a:spLocks/>
              </p:cNvSpPr>
              <p:nvPr/>
            </p:nvSpPr>
            <p:spPr bwMode="auto">
              <a:xfrm>
                <a:off x="66" y="0"/>
                <a:ext cx="710" cy="256"/>
              </a:xfrm>
              <a:prstGeom prst="rect">
                <a:avLst/>
              </a:prstGeom>
              <a:noFill/>
              <a:ln w="12700" cap="flat">
                <a:noFill/>
                <a:miter lim="800000"/>
                <a:headEnd type="none" w="med" len="med"/>
                <a:tailEnd type="none" w="med" len="med"/>
              </a:ln>
            </p:spPr>
            <p:txBody>
              <a:bodyPr wrap="none" lIns="0" tIns="0" rIns="40639" bIns="0" anchor="ctr">
                <a:prstTxWarp prst="textNoShape">
                  <a:avLst/>
                </a:prstTxWarp>
                <a:spAutoFit/>
              </a:bodyPr>
              <a:lstStyle/>
              <a:p>
                <a:pPr marL="39688" algn="ctr"/>
                <a:r>
                  <a:rPr lang="en-US" sz="2000">
                    <a:solidFill>
                      <a:schemeClr val="tx1"/>
                    </a:solidFill>
                    <a:latin typeface="Tahoma" pitchFamily="8" charset="0"/>
                    <a:ea typeface="Tahoma" pitchFamily="8" charset="0"/>
                    <a:cs typeface="Tahoma" pitchFamily="8" charset="0"/>
                    <a:sym typeface="Tahoma" pitchFamily="8" charset="0"/>
                  </a:rPr>
                  <a:t>Initiative</a:t>
                </a:r>
              </a:p>
            </p:txBody>
          </p:sp>
        </p:grpSp>
        <p:grpSp>
          <p:nvGrpSpPr>
            <p:cNvPr id="52" name="Group 33"/>
            <p:cNvGrpSpPr>
              <a:grpSpLocks/>
            </p:cNvGrpSpPr>
            <p:nvPr/>
          </p:nvGrpSpPr>
          <p:grpSpPr bwMode="auto">
            <a:xfrm>
              <a:off x="0" y="0"/>
              <a:ext cx="514" cy="256"/>
              <a:chOff x="0" y="0"/>
              <a:chExt cx="514" cy="256"/>
            </a:xfrm>
          </p:grpSpPr>
          <p:sp>
            <p:nvSpPr>
              <p:cNvPr id="59" name="Oval 31"/>
              <p:cNvSpPr>
                <a:spLocks/>
              </p:cNvSpPr>
              <p:nvPr/>
            </p:nvSpPr>
            <p:spPr bwMode="auto">
              <a:xfrm>
                <a:off x="0" y="0"/>
                <a:ext cx="514" cy="256"/>
              </a:xfrm>
              <a:prstGeom prst="ellipse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Rectangle 32"/>
              <p:cNvSpPr>
                <a:spLocks/>
              </p:cNvSpPr>
              <p:nvPr/>
            </p:nvSpPr>
            <p:spPr bwMode="auto">
              <a:xfrm>
                <a:off x="135" y="8"/>
                <a:ext cx="243" cy="240"/>
              </a:xfrm>
              <a:prstGeom prst="rect">
                <a:avLst/>
              </a:prstGeom>
              <a:noFill/>
              <a:ln w="12700" cap="flat">
                <a:noFill/>
                <a:miter lim="800000"/>
                <a:headEnd type="none" w="med" len="med"/>
                <a:tailEnd type="none" w="med" len="med"/>
              </a:ln>
            </p:spPr>
            <p:txBody>
              <a:bodyPr wrap="none" lIns="38100" tIns="38100" rIns="78049" bIns="38100" anchor="ctr">
                <a:prstTxWarp prst="textNoShape">
                  <a:avLst/>
                </a:prstTxWarp>
                <a:spAutoFit/>
              </a:bodyPr>
              <a:lstStyle/>
              <a:p>
                <a:pPr marL="1588" algn="ctr"/>
                <a:r>
                  <a:rPr lang="en-US" sz="2000" u="sng">
                    <a:solidFill>
                      <a:schemeClr val="tx1"/>
                    </a:solidFill>
                    <a:latin typeface="Tahoma" pitchFamily="8" charset="0"/>
                    <a:ea typeface="Tahoma" pitchFamily="8" charset="0"/>
                    <a:cs typeface="Tahoma" pitchFamily="8" charset="0"/>
                    <a:sym typeface="Tahoma" pitchFamily="8" charset="0"/>
                  </a:rPr>
                  <a:t>iid</a:t>
                </a:r>
              </a:p>
            </p:txBody>
          </p:sp>
        </p:grpSp>
        <p:grpSp>
          <p:nvGrpSpPr>
            <p:cNvPr id="53" name="Group 36"/>
            <p:cNvGrpSpPr>
              <a:grpSpLocks/>
            </p:cNvGrpSpPr>
            <p:nvPr/>
          </p:nvGrpSpPr>
          <p:grpSpPr bwMode="auto">
            <a:xfrm>
              <a:off x="550" y="0"/>
              <a:ext cx="514" cy="256"/>
              <a:chOff x="0" y="0"/>
              <a:chExt cx="514" cy="256"/>
            </a:xfrm>
          </p:grpSpPr>
          <p:sp>
            <p:nvSpPr>
              <p:cNvPr id="57" name="Oval 34"/>
              <p:cNvSpPr>
                <a:spLocks/>
              </p:cNvSpPr>
              <p:nvPr/>
            </p:nvSpPr>
            <p:spPr bwMode="auto">
              <a:xfrm>
                <a:off x="0" y="0"/>
                <a:ext cx="514" cy="256"/>
              </a:xfrm>
              <a:prstGeom prst="ellipse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Rectangle 35"/>
              <p:cNvSpPr>
                <a:spLocks/>
              </p:cNvSpPr>
              <p:nvPr/>
            </p:nvSpPr>
            <p:spPr bwMode="auto">
              <a:xfrm>
                <a:off x="2" y="8"/>
                <a:ext cx="509" cy="240"/>
              </a:xfrm>
              <a:prstGeom prst="rect">
                <a:avLst/>
              </a:prstGeom>
              <a:noFill/>
              <a:ln w="12700" cap="flat">
                <a:noFill/>
                <a:miter lim="800000"/>
                <a:headEnd type="none" w="med" len="med"/>
                <a:tailEnd type="none" w="med" len="med"/>
              </a:ln>
            </p:spPr>
            <p:txBody>
              <a:bodyPr wrap="none" lIns="38100" tIns="38100" rIns="78049" bIns="38100" anchor="ctr">
                <a:prstTxWarp prst="textNoShape">
                  <a:avLst/>
                </a:prstTxWarp>
                <a:spAutoFit/>
              </a:bodyPr>
              <a:lstStyle/>
              <a:p>
                <a:pPr marL="1588" algn="ctr"/>
                <a:r>
                  <a:rPr lang="en-US" sz="2000">
                    <a:solidFill>
                      <a:schemeClr val="tx1"/>
                    </a:solidFill>
                    <a:latin typeface="Tahoma" pitchFamily="8" charset="0"/>
                    <a:ea typeface="Tahoma" pitchFamily="8" charset="0"/>
                    <a:cs typeface="Tahoma" pitchFamily="8" charset="0"/>
                    <a:sym typeface="Tahoma" pitchFamily="8" charset="0"/>
                  </a:rPr>
                  <a:t>iname</a:t>
                </a:r>
              </a:p>
            </p:txBody>
          </p:sp>
        </p:grpSp>
        <p:grpSp>
          <p:nvGrpSpPr>
            <p:cNvPr id="54" name="Group 39"/>
            <p:cNvGrpSpPr>
              <a:grpSpLocks/>
            </p:cNvGrpSpPr>
            <p:nvPr/>
          </p:nvGrpSpPr>
          <p:grpSpPr bwMode="auto">
            <a:xfrm>
              <a:off x="1101" y="0"/>
              <a:ext cx="514" cy="256"/>
              <a:chOff x="0" y="0"/>
              <a:chExt cx="514" cy="256"/>
            </a:xfrm>
          </p:grpSpPr>
          <p:sp>
            <p:nvSpPr>
              <p:cNvPr id="55" name="Oval 37"/>
              <p:cNvSpPr>
                <a:spLocks/>
              </p:cNvSpPr>
              <p:nvPr/>
            </p:nvSpPr>
            <p:spPr bwMode="auto">
              <a:xfrm>
                <a:off x="0" y="0"/>
                <a:ext cx="514" cy="256"/>
              </a:xfrm>
              <a:prstGeom prst="ellipse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Rectangle 38"/>
              <p:cNvSpPr>
                <a:spLocks/>
              </p:cNvSpPr>
              <p:nvPr/>
            </p:nvSpPr>
            <p:spPr bwMode="auto">
              <a:xfrm>
                <a:off x="39" y="8"/>
                <a:ext cx="435" cy="240"/>
              </a:xfrm>
              <a:prstGeom prst="rect">
                <a:avLst/>
              </a:prstGeom>
              <a:noFill/>
              <a:ln w="12700" cap="flat">
                <a:noFill/>
                <a:miter lim="800000"/>
                <a:headEnd type="none" w="med" len="med"/>
                <a:tailEnd type="none" w="med" len="med"/>
              </a:ln>
            </p:spPr>
            <p:txBody>
              <a:bodyPr wrap="none" lIns="38100" tIns="38100" rIns="78049" bIns="38100" anchor="ctr">
                <a:prstTxWarp prst="textNoShape">
                  <a:avLst/>
                </a:prstTxWarp>
                <a:spAutoFit/>
              </a:bodyPr>
              <a:lstStyle/>
              <a:p>
                <a:pPr marL="1588" algn="ctr"/>
                <a:r>
                  <a:rPr lang="en-US" sz="2000">
                    <a:solidFill>
                      <a:schemeClr val="tx1"/>
                    </a:solidFill>
                    <a:latin typeface="Tahoma" pitchFamily="8" charset="0"/>
                    <a:ea typeface="Tahoma" pitchFamily="8" charset="0"/>
                    <a:cs typeface="Tahoma" pitchFamily="8" charset="0"/>
                    <a:sym typeface="Tahoma" pitchFamily="8" charset="0"/>
                  </a:rPr>
                  <a:t>idesc</a:t>
                </a:r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1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1" name="Rectangle 9"/>
          <p:cNvSpPr>
            <a:spLocks noGrp="1" noChangeArrowheads="1"/>
          </p:cNvSpPr>
          <p:nvPr>
            <p:ph type="title"/>
          </p:nvPr>
        </p:nvSpPr>
        <p:spPr>
          <a:xfrm>
            <a:off x="969963" y="76200"/>
            <a:ext cx="7793037" cy="1143000"/>
          </a:xfrm>
          <a:ln/>
        </p:spPr>
        <p:txBody>
          <a:bodyPr rIns="39688" anchor="ctr"/>
          <a:lstStyle/>
          <a:p>
            <a:r>
              <a:rPr lang="en-US" dirty="0" smtClean="0"/>
              <a:t>Alternate key for Citizen</a:t>
            </a:r>
            <a:endParaRPr lang="en-US" dirty="0"/>
          </a:p>
        </p:txBody>
      </p:sp>
      <p:sp>
        <p:nvSpPr>
          <p:cNvPr id="2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EBAA6-629B-9C45-AB85-64A70A968567}" type="slidenum">
              <a:rPr lang="en-US"/>
              <a:pPr/>
              <a:t>25</a:t>
            </a:fld>
            <a:endParaRPr lang="en-US"/>
          </a:p>
        </p:txBody>
      </p:sp>
      <p:sp>
        <p:nvSpPr>
          <p:cNvPr id="8193" name="Rectangle 1"/>
          <p:cNvSpPr>
            <a:spLocks/>
          </p:cNvSpPr>
          <p:nvPr/>
        </p:nvSpPr>
        <p:spPr bwMode="auto">
          <a:xfrm>
            <a:off x="417513" y="258763"/>
            <a:ext cx="438150" cy="474662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94" name="Rectangle 2"/>
          <p:cNvSpPr>
            <a:spLocks/>
          </p:cNvSpPr>
          <p:nvPr/>
        </p:nvSpPr>
        <p:spPr bwMode="auto">
          <a:xfrm>
            <a:off x="800100" y="258763"/>
            <a:ext cx="328613" cy="474662"/>
          </a:xfrm>
          <a:prstGeom prst="rect">
            <a:avLst/>
          </a:prstGeom>
          <a:gradFill rotWithShape="0">
            <a:gsLst>
              <a:gs pos="0">
                <a:srgbClr val="9900CC"/>
              </a:gs>
              <a:gs pos="100000">
                <a:srgbClr val="FFFFFF"/>
              </a:gs>
            </a:gsLst>
            <a:lin ang="0" scaled="1"/>
          </a:gra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95" name="Rectangle 3"/>
          <p:cNvSpPr>
            <a:spLocks/>
          </p:cNvSpPr>
          <p:nvPr/>
        </p:nvSpPr>
        <p:spPr bwMode="auto">
          <a:xfrm>
            <a:off x="541338" y="681038"/>
            <a:ext cx="422275" cy="474662"/>
          </a:xfrm>
          <a:prstGeom prst="rect">
            <a:avLst/>
          </a:prstGeom>
          <a:solidFill>
            <a:srgbClr val="F3DD0D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96" name="Rectangle 4"/>
          <p:cNvSpPr>
            <a:spLocks/>
          </p:cNvSpPr>
          <p:nvPr/>
        </p:nvSpPr>
        <p:spPr bwMode="auto">
          <a:xfrm>
            <a:off x="911225" y="681038"/>
            <a:ext cx="368300" cy="474662"/>
          </a:xfrm>
          <a:prstGeom prst="rect">
            <a:avLst/>
          </a:prstGeom>
          <a:gradFill rotWithShape="0">
            <a:gsLst>
              <a:gs pos="0">
                <a:srgbClr val="F3DD0D"/>
              </a:gs>
              <a:gs pos="100000">
                <a:srgbClr val="FFFFFF"/>
              </a:gs>
            </a:gsLst>
            <a:lin ang="0" scaled="1"/>
          </a:gra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97" name="Rectangle 5"/>
          <p:cNvSpPr>
            <a:spLocks/>
          </p:cNvSpPr>
          <p:nvPr/>
        </p:nvSpPr>
        <p:spPr bwMode="auto">
          <a:xfrm>
            <a:off x="127000" y="608013"/>
            <a:ext cx="560388" cy="42227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3300"/>
              </a:gs>
            </a:gsLst>
            <a:lin ang="18900000" scaled="1"/>
          </a:gra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98" name="Rectangle 6"/>
          <p:cNvSpPr>
            <a:spLocks/>
          </p:cNvSpPr>
          <p:nvPr/>
        </p:nvSpPr>
        <p:spPr bwMode="auto">
          <a:xfrm>
            <a:off x="762000" y="150813"/>
            <a:ext cx="31750" cy="1052512"/>
          </a:xfrm>
          <a:prstGeom prst="rect">
            <a:avLst/>
          </a:prstGeom>
          <a:solidFill>
            <a:srgbClr val="1C1C1C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99" name="Rectangle 7"/>
          <p:cNvSpPr>
            <a:spLocks/>
          </p:cNvSpPr>
          <p:nvPr/>
        </p:nvSpPr>
        <p:spPr bwMode="auto">
          <a:xfrm>
            <a:off x="442913" y="941388"/>
            <a:ext cx="8226425" cy="31750"/>
          </a:xfrm>
          <a:prstGeom prst="rect">
            <a:avLst/>
          </a:prstGeom>
          <a:gradFill rotWithShape="0">
            <a:gsLst>
              <a:gs pos="0">
                <a:srgbClr val="1C1C1C"/>
              </a:gs>
              <a:gs pos="100000">
                <a:srgbClr val="FFFFFF"/>
              </a:gs>
            </a:gsLst>
            <a:lin ang="0" scaled="1"/>
          </a:gra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00" name="Rectangle 8"/>
          <p:cNvSpPr>
            <a:spLocks/>
          </p:cNvSpPr>
          <p:nvPr/>
        </p:nvSpPr>
        <p:spPr bwMode="auto">
          <a:xfrm>
            <a:off x="2133600" y="6502400"/>
            <a:ext cx="4965700" cy="279400"/>
          </a:xfrm>
          <a:prstGeom prst="rect">
            <a:avLst/>
          </a:prstGeom>
          <a:noFill/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40639" bIns="0" anchor="b">
            <a:prstTxWarp prst="textNoShape">
              <a:avLst/>
            </a:prstTxWarp>
          </a:bodyPr>
          <a:lstStyle/>
          <a:p>
            <a:pPr marL="39688" algn="ctr"/>
            <a:r>
              <a:rPr lang="en-US" sz="1200">
                <a:solidFill>
                  <a:schemeClr val="tx1"/>
                </a:solidFill>
                <a:latin typeface="Tahoma" pitchFamily="8" charset="0"/>
                <a:ea typeface="Tahoma" pitchFamily="8" charset="0"/>
                <a:cs typeface="Tahoma" pitchFamily="8" charset="0"/>
                <a:sym typeface="Tahoma" pitchFamily="8" charset="0"/>
              </a:rPr>
              <a:t>EECS 484: Database Management Systems</a:t>
            </a:r>
          </a:p>
        </p:txBody>
      </p:sp>
      <p:grpSp>
        <p:nvGrpSpPr>
          <p:cNvPr id="8218" name="Group 26"/>
          <p:cNvGrpSpPr>
            <a:grpSpLocks/>
          </p:cNvGrpSpPr>
          <p:nvPr/>
        </p:nvGrpSpPr>
        <p:grpSpPr bwMode="auto">
          <a:xfrm>
            <a:off x="685800" y="1600200"/>
            <a:ext cx="4267200" cy="1444625"/>
            <a:chOff x="0" y="0"/>
            <a:chExt cx="2688" cy="910"/>
          </a:xfrm>
        </p:grpSpPr>
        <p:grpSp>
          <p:nvGrpSpPr>
            <p:cNvPr id="8205" name="Group 13"/>
            <p:cNvGrpSpPr>
              <a:grpSpLocks/>
            </p:cNvGrpSpPr>
            <p:nvPr/>
          </p:nvGrpSpPr>
          <p:grpSpPr bwMode="auto">
            <a:xfrm>
              <a:off x="527" y="576"/>
              <a:ext cx="1631" cy="334"/>
              <a:chOff x="0" y="0"/>
              <a:chExt cx="1630" cy="334"/>
            </a:xfrm>
          </p:grpSpPr>
          <p:sp>
            <p:nvSpPr>
              <p:cNvPr id="8203" name="Rectangle 11"/>
              <p:cNvSpPr>
                <a:spLocks/>
              </p:cNvSpPr>
              <p:nvPr/>
            </p:nvSpPr>
            <p:spPr bwMode="auto">
              <a:xfrm>
                <a:off x="0" y="0"/>
                <a:ext cx="1630" cy="334"/>
              </a:xfrm>
              <a:prstGeom prst="rect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04" name="Rectangle 12"/>
              <p:cNvSpPr>
                <a:spLocks/>
              </p:cNvSpPr>
              <p:nvPr/>
            </p:nvSpPr>
            <p:spPr bwMode="auto">
              <a:xfrm>
                <a:off x="486" y="19"/>
                <a:ext cx="657" cy="296"/>
              </a:xfrm>
              <a:prstGeom prst="rect">
                <a:avLst/>
              </a:prstGeom>
              <a:noFill/>
              <a:ln w="12700" cap="flat">
                <a:noFill/>
                <a:miter lim="800000"/>
                <a:headEnd type="none" w="med" len="med"/>
                <a:tailEnd type="none" w="med" len="med"/>
              </a:ln>
            </p:spPr>
            <p:txBody>
              <a:bodyPr wrap="none" lIns="0" tIns="0" rIns="40639" bIns="0" anchor="ctr">
                <a:prstTxWarp prst="textNoShape">
                  <a:avLst/>
                </a:prstTxWarp>
                <a:spAutoFit/>
              </a:bodyPr>
              <a:lstStyle/>
              <a:p>
                <a:pPr marL="39688" algn="ctr"/>
                <a:r>
                  <a:rPr lang="en-US">
                    <a:solidFill>
                      <a:schemeClr val="tx1"/>
                    </a:solidFill>
                    <a:latin typeface="Tahoma" pitchFamily="8" charset="0"/>
                    <a:ea typeface="Tahoma" pitchFamily="8" charset="0"/>
                    <a:cs typeface="Tahoma" pitchFamily="8" charset="0"/>
                    <a:sym typeface="Tahoma" pitchFamily="8" charset="0"/>
                  </a:rPr>
                  <a:t>Citizen</a:t>
                </a:r>
              </a:p>
            </p:txBody>
          </p:sp>
        </p:grpSp>
        <p:grpSp>
          <p:nvGrpSpPr>
            <p:cNvPr id="8208" name="Group 16"/>
            <p:cNvGrpSpPr>
              <a:grpSpLocks/>
            </p:cNvGrpSpPr>
            <p:nvPr/>
          </p:nvGrpSpPr>
          <p:grpSpPr bwMode="auto">
            <a:xfrm>
              <a:off x="0" y="0"/>
              <a:ext cx="672" cy="336"/>
              <a:chOff x="0" y="0"/>
              <a:chExt cx="672" cy="336"/>
            </a:xfrm>
          </p:grpSpPr>
          <p:sp>
            <p:nvSpPr>
              <p:cNvPr id="8206" name="Oval 14"/>
              <p:cNvSpPr>
                <a:spLocks/>
              </p:cNvSpPr>
              <p:nvPr/>
            </p:nvSpPr>
            <p:spPr bwMode="auto">
              <a:xfrm>
                <a:off x="0" y="0"/>
                <a:ext cx="672" cy="336"/>
              </a:xfrm>
              <a:prstGeom prst="ellipse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07" name="Rectangle 15"/>
              <p:cNvSpPr>
                <a:spLocks/>
              </p:cNvSpPr>
              <p:nvPr/>
            </p:nvSpPr>
            <p:spPr bwMode="auto">
              <a:xfrm>
                <a:off x="177" y="27"/>
                <a:ext cx="316" cy="281"/>
              </a:xfrm>
              <a:prstGeom prst="rect">
                <a:avLst/>
              </a:prstGeom>
              <a:noFill/>
              <a:ln w="12700" cap="flat">
                <a:noFill/>
                <a:miter lim="800000"/>
                <a:headEnd type="none" w="med" len="med"/>
                <a:tailEnd type="none" w="med" len="med"/>
              </a:ln>
            </p:spPr>
            <p:txBody>
              <a:bodyPr wrap="none" lIns="38100" tIns="38100" rIns="78049" bIns="38100" anchor="ctr">
                <a:prstTxWarp prst="textNoShape">
                  <a:avLst/>
                </a:prstTxWarp>
                <a:spAutoFit/>
              </a:bodyPr>
              <a:lstStyle/>
              <a:p>
                <a:pPr marL="1588" algn="ctr"/>
                <a:r>
                  <a:rPr lang="en-US" u="sng" dirty="0" err="1" smtClean="0">
                    <a:solidFill>
                      <a:schemeClr val="tx1"/>
                    </a:solidFill>
                    <a:latin typeface="Tahoma" pitchFamily="8" charset="0"/>
                    <a:ea typeface="Tahoma" pitchFamily="8" charset="0"/>
                    <a:cs typeface="Tahoma" pitchFamily="8" charset="0"/>
                    <a:sym typeface="Tahoma" pitchFamily="8" charset="0"/>
                  </a:rPr>
                  <a:t>cid</a:t>
                </a:r>
                <a:endParaRPr lang="en-US" u="sng" dirty="0">
                  <a:solidFill>
                    <a:schemeClr val="tx1"/>
                  </a:solidFill>
                  <a:latin typeface="Tahoma" pitchFamily="8" charset="0"/>
                  <a:ea typeface="Tahoma" pitchFamily="8" charset="0"/>
                  <a:cs typeface="Tahoma" pitchFamily="8" charset="0"/>
                  <a:sym typeface="Tahoma" pitchFamily="8" charset="0"/>
                </a:endParaRPr>
              </a:p>
            </p:txBody>
          </p:sp>
        </p:grpSp>
        <p:grpSp>
          <p:nvGrpSpPr>
            <p:cNvPr id="8211" name="Group 19"/>
            <p:cNvGrpSpPr>
              <a:grpSpLocks/>
            </p:cNvGrpSpPr>
            <p:nvPr/>
          </p:nvGrpSpPr>
          <p:grpSpPr bwMode="auto">
            <a:xfrm>
              <a:off x="1008" y="0"/>
              <a:ext cx="672" cy="336"/>
              <a:chOff x="0" y="0"/>
              <a:chExt cx="672" cy="336"/>
            </a:xfrm>
          </p:grpSpPr>
          <p:sp>
            <p:nvSpPr>
              <p:cNvPr id="8209" name="Oval 17"/>
              <p:cNvSpPr>
                <a:spLocks/>
              </p:cNvSpPr>
              <p:nvPr/>
            </p:nvSpPr>
            <p:spPr bwMode="auto">
              <a:xfrm>
                <a:off x="0" y="0"/>
                <a:ext cx="672" cy="336"/>
              </a:xfrm>
              <a:prstGeom prst="ellipse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10" name="Rectangle 18"/>
              <p:cNvSpPr>
                <a:spLocks/>
              </p:cNvSpPr>
              <p:nvPr/>
            </p:nvSpPr>
            <p:spPr bwMode="auto">
              <a:xfrm>
                <a:off x="60" y="28"/>
                <a:ext cx="551" cy="280"/>
              </a:xfrm>
              <a:prstGeom prst="rect">
                <a:avLst/>
              </a:prstGeom>
              <a:noFill/>
              <a:ln w="12700" cap="flat">
                <a:noFill/>
                <a:miter lim="800000"/>
                <a:headEnd type="none" w="med" len="med"/>
                <a:tailEnd type="none" w="med" len="med"/>
              </a:ln>
            </p:spPr>
            <p:txBody>
              <a:bodyPr wrap="none" lIns="38100" tIns="38100" rIns="78049" bIns="38100" anchor="ctr">
                <a:prstTxWarp prst="textNoShape">
                  <a:avLst/>
                </a:prstTxWarp>
                <a:spAutoFit/>
              </a:bodyPr>
              <a:lstStyle/>
              <a:p>
                <a:pPr marL="1588" algn="ctr"/>
                <a:r>
                  <a:rPr lang="en-US">
                    <a:solidFill>
                      <a:schemeClr val="tx1"/>
                    </a:solidFill>
                    <a:latin typeface="Tahoma" pitchFamily="8" charset="0"/>
                    <a:ea typeface="Tahoma" pitchFamily="8" charset="0"/>
                    <a:cs typeface="Tahoma" pitchFamily="8" charset="0"/>
                    <a:sym typeface="Tahoma" pitchFamily="8" charset="0"/>
                  </a:rPr>
                  <a:t>name</a:t>
                </a:r>
              </a:p>
            </p:txBody>
          </p:sp>
        </p:grpSp>
        <p:grpSp>
          <p:nvGrpSpPr>
            <p:cNvPr id="8214" name="Group 22"/>
            <p:cNvGrpSpPr>
              <a:grpSpLocks/>
            </p:cNvGrpSpPr>
            <p:nvPr/>
          </p:nvGrpSpPr>
          <p:grpSpPr bwMode="auto">
            <a:xfrm>
              <a:off x="2016" y="0"/>
              <a:ext cx="672" cy="336"/>
              <a:chOff x="0" y="0"/>
              <a:chExt cx="672" cy="336"/>
            </a:xfrm>
          </p:grpSpPr>
          <p:sp>
            <p:nvSpPr>
              <p:cNvPr id="8212" name="Oval 20"/>
              <p:cNvSpPr>
                <a:spLocks/>
              </p:cNvSpPr>
              <p:nvPr/>
            </p:nvSpPr>
            <p:spPr bwMode="auto">
              <a:xfrm>
                <a:off x="0" y="0"/>
                <a:ext cx="672" cy="336"/>
              </a:xfrm>
              <a:prstGeom prst="ellipse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13" name="Rectangle 21"/>
              <p:cNvSpPr>
                <a:spLocks/>
              </p:cNvSpPr>
              <p:nvPr/>
            </p:nvSpPr>
            <p:spPr bwMode="auto">
              <a:xfrm>
                <a:off x="91" y="28"/>
                <a:ext cx="489" cy="280"/>
              </a:xfrm>
              <a:prstGeom prst="rect">
                <a:avLst/>
              </a:prstGeom>
              <a:noFill/>
              <a:ln w="12700" cap="flat">
                <a:noFill/>
                <a:miter lim="800000"/>
                <a:headEnd type="none" w="med" len="med"/>
                <a:tailEnd type="none" w="med" len="med"/>
              </a:ln>
            </p:spPr>
            <p:txBody>
              <a:bodyPr wrap="none" lIns="38100" tIns="38100" rIns="78049" bIns="38100" anchor="ctr">
                <a:prstTxWarp prst="textNoShape">
                  <a:avLst/>
                </a:prstTxWarp>
                <a:spAutoFit/>
              </a:bodyPr>
              <a:lstStyle/>
              <a:p>
                <a:pPr marL="1588" algn="ctr"/>
                <a:r>
                  <a:rPr lang="en-US">
                    <a:solidFill>
                      <a:schemeClr val="tx1"/>
                    </a:solidFill>
                    <a:latin typeface="Tahoma" pitchFamily="8" charset="0"/>
                    <a:ea typeface="Tahoma" pitchFamily="8" charset="0"/>
                    <a:cs typeface="Tahoma" pitchFamily="8" charset="0"/>
                    <a:sym typeface="Tahoma" pitchFamily="8" charset="0"/>
                  </a:rPr>
                  <a:t>bday</a:t>
                </a:r>
              </a:p>
            </p:txBody>
          </p:sp>
        </p:grpSp>
        <p:sp>
          <p:nvSpPr>
            <p:cNvPr id="8215" name="Line 23"/>
            <p:cNvSpPr>
              <a:spLocks noChangeShapeType="1"/>
            </p:cNvSpPr>
            <p:nvPr/>
          </p:nvSpPr>
          <p:spPr bwMode="auto">
            <a:xfrm>
              <a:off x="336" y="342"/>
              <a:ext cx="1007" cy="228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16" name="Line 24"/>
            <p:cNvSpPr>
              <a:spLocks noChangeShapeType="1"/>
            </p:cNvSpPr>
            <p:nvPr/>
          </p:nvSpPr>
          <p:spPr bwMode="auto">
            <a:xfrm flipH="1">
              <a:off x="1343" y="342"/>
              <a:ext cx="1" cy="228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17" name="Line 25"/>
            <p:cNvSpPr>
              <a:spLocks noChangeShapeType="1"/>
            </p:cNvSpPr>
            <p:nvPr/>
          </p:nvSpPr>
          <p:spPr bwMode="auto">
            <a:xfrm flipH="1">
              <a:off x="1343" y="342"/>
              <a:ext cx="1009" cy="228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0" name="Group 67"/>
          <p:cNvGrpSpPr>
            <a:grpSpLocks/>
          </p:cNvGrpSpPr>
          <p:nvPr/>
        </p:nvGrpSpPr>
        <p:grpSpPr bwMode="auto">
          <a:xfrm>
            <a:off x="990600" y="4267200"/>
            <a:ext cx="2563812" cy="1101725"/>
            <a:chOff x="0" y="0"/>
            <a:chExt cx="1615" cy="694"/>
          </a:xfrm>
        </p:grpSpPr>
        <p:sp>
          <p:nvSpPr>
            <p:cNvPr id="32" name="Line 52"/>
            <p:cNvSpPr>
              <a:spLocks noChangeShapeType="1"/>
            </p:cNvSpPr>
            <p:nvPr/>
          </p:nvSpPr>
          <p:spPr bwMode="auto">
            <a:xfrm>
              <a:off x="257" y="262"/>
              <a:ext cx="549" cy="171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Line 53"/>
            <p:cNvSpPr>
              <a:spLocks noChangeShapeType="1"/>
            </p:cNvSpPr>
            <p:nvPr/>
          </p:nvSpPr>
          <p:spPr bwMode="auto">
            <a:xfrm flipH="1">
              <a:off x="806" y="262"/>
              <a:ext cx="1" cy="171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Line 54"/>
            <p:cNvSpPr>
              <a:spLocks noChangeShapeType="1"/>
            </p:cNvSpPr>
            <p:nvPr/>
          </p:nvSpPr>
          <p:spPr bwMode="auto">
            <a:xfrm flipH="1">
              <a:off x="806" y="262"/>
              <a:ext cx="552" cy="171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35" name="Group 57"/>
            <p:cNvGrpSpPr>
              <a:grpSpLocks/>
            </p:cNvGrpSpPr>
            <p:nvPr/>
          </p:nvGrpSpPr>
          <p:grpSpPr bwMode="auto">
            <a:xfrm>
              <a:off x="384" y="438"/>
              <a:ext cx="843" cy="256"/>
              <a:chOff x="0" y="0"/>
              <a:chExt cx="843" cy="256"/>
            </a:xfrm>
          </p:grpSpPr>
          <p:sp>
            <p:nvSpPr>
              <p:cNvPr id="45" name="Rectangle 55"/>
              <p:cNvSpPr>
                <a:spLocks/>
              </p:cNvSpPr>
              <p:nvPr/>
            </p:nvSpPr>
            <p:spPr bwMode="auto">
              <a:xfrm>
                <a:off x="0" y="0"/>
                <a:ext cx="843" cy="255"/>
              </a:xfrm>
              <a:prstGeom prst="rect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Rectangle 56"/>
              <p:cNvSpPr>
                <a:spLocks/>
              </p:cNvSpPr>
              <p:nvPr/>
            </p:nvSpPr>
            <p:spPr bwMode="auto">
              <a:xfrm>
                <a:off x="109" y="0"/>
                <a:ext cx="624" cy="256"/>
              </a:xfrm>
              <a:prstGeom prst="rect">
                <a:avLst/>
              </a:prstGeom>
              <a:noFill/>
              <a:ln w="12700" cap="flat">
                <a:noFill/>
                <a:miter lim="800000"/>
                <a:headEnd type="none" w="med" len="med"/>
                <a:tailEnd type="none" w="med" len="med"/>
              </a:ln>
            </p:spPr>
            <p:txBody>
              <a:bodyPr wrap="none" lIns="0" tIns="0" rIns="40639" bIns="0" anchor="ctr">
                <a:prstTxWarp prst="textNoShape">
                  <a:avLst/>
                </a:prstTxWarp>
                <a:spAutoFit/>
              </a:bodyPr>
              <a:lstStyle/>
              <a:p>
                <a:pPr marL="39688" algn="ctr"/>
                <a:r>
                  <a:rPr lang="en-US" sz="2000" dirty="0">
                    <a:solidFill>
                      <a:schemeClr val="tx1"/>
                    </a:solidFill>
                    <a:latin typeface="Tahoma" pitchFamily="8" charset="0"/>
                    <a:ea typeface="Tahoma" pitchFamily="8" charset="0"/>
                    <a:cs typeface="Tahoma" pitchFamily="8" charset="0"/>
                    <a:sym typeface="Tahoma" pitchFamily="8" charset="0"/>
                  </a:rPr>
                  <a:t>Poll </a:t>
                </a:r>
                <a:r>
                  <a:rPr lang="en-US" sz="2000" dirty="0" err="1">
                    <a:solidFill>
                      <a:schemeClr val="tx1"/>
                    </a:solidFill>
                    <a:latin typeface="Tahoma" pitchFamily="8" charset="0"/>
                    <a:ea typeface="Tahoma" pitchFamily="8" charset="0"/>
                    <a:cs typeface="Tahoma" pitchFamily="8" charset="0"/>
                    <a:sym typeface="Tahoma" pitchFamily="8" charset="0"/>
                  </a:rPr>
                  <a:t>Stn</a:t>
                </a:r>
                <a:endParaRPr lang="en-US" sz="2000" dirty="0">
                  <a:solidFill>
                    <a:schemeClr val="tx1"/>
                  </a:solidFill>
                  <a:latin typeface="Tahoma" pitchFamily="8" charset="0"/>
                  <a:ea typeface="Tahoma" pitchFamily="8" charset="0"/>
                  <a:cs typeface="Tahoma" pitchFamily="8" charset="0"/>
                  <a:sym typeface="Tahoma" pitchFamily="8" charset="0"/>
                </a:endParaRPr>
              </a:p>
            </p:txBody>
          </p:sp>
        </p:grpSp>
        <p:grpSp>
          <p:nvGrpSpPr>
            <p:cNvPr id="36" name="Group 60"/>
            <p:cNvGrpSpPr>
              <a:grpSpLocks/>
            </p:cNvGrpSpPr>
            <p:nvPr/>
          </p:nvGrpSpPr>
          <p:grpSpPr bwMode="auto">
            <a:xfrm>
              <a:off x="0" y="0"/>
              <a:ext cx="514" cy="256"/>
              <a:chOff x="0" y="0"/>
              <a:chExt cx="514" cy="256"/>
            </a:xfrm>
          </p:grpSpPr>
          <p:sp>
            <p:nvSpPr>
              <p:cNvPr id="43" name="Oval 58"/>
              <p:cNvSpPr>
                <a:spLocks/>
              </p:cNvSpPr>
              <p:nvPr/>
            </p:nvSpPr>
            <p:spPr bwMode="auto">
              <a:xfrm>
                <a:off x="0" y="0"/>
                <a:ext cx="514" cy="256"/>
              </a:xfrm>
              <a:prstGeom prst="ellipse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Rectangle 59"/>
              <p:cNvSpPr>
                <a:spLocks/>
              </p:cNvSpPr>
              <p:nvPr/>
            </p:nvSpPr>
            <p:spPr bwMode="auto">
              <a:xfrm>
                <a:off x="109" y="8"/>
                <a:ext cx="295" cy="240"/>
              </a:xfrm>
              <a:prstGeom prst="rect">
                <a:avLst/>
              </a:prstGeom>
              <a:noFill/>
              <a:ln w="12700" cap="flat">
                <a:noFill/>
                <a:miter lim="800000"/>
                <a:headEnd type="none" w="med" len="med"/>
                <a:tailEnd type="none" w="med" len="med"/>
              </a:ln>
            </p:spPr>
            <p:txBody>
              <a:bodyPr wrap="none" lIns="38100" tIns="38100" rIns="78049" bIns="38100" anchor="ctr">
                <a:prstTxWarp prst="textNoShape">
                  <a:avLst/>
                </a:prstTxWarp>
                <a:spAutoFit/>
              </a:bodyPr>
              <a:lstStyle/>
              <a:p>
                <a:pPr marL="1588" algn="ctr"/>
                <a:r>
                  <a:rPr lang="en-US" sz="2000" u="sng">
                    <a:solidFill>
                      <a:schemeClr val="tx1"/>
                    </a:solidFill>
                    <a:latin typeface="Tahoma" pitchFamily="8" charset="0"/>
                    <a:ea typeface="Tahoma" pitchFamily="8" charset="0"/>
                    <a:cs typeface="Tahoma" pitchFamily="8" charset="0"/>
                    <a:sym typeface="Tahoma" pitchFamily="8" charset="0"/>
                  </a:rPr>
                  <a:t>pid</a:t>
                </a:r>
              </a:p>
            </p:txBody>
          </p:sp>
        </p:grpSp>
        <p:grpSp>
          <p:nvGrpSpPr>
            <p:cNvPr id="37" name="Group 63"/>
            <p:cNvGrpSpPr>
              <a:grpSpLocks/>
            </p:cNvGrpSpPr>
            <p:nvPr/>
          </p:nvGrpSpPr>
          <p:grpSpPr bwMode="auto">
            <a:xfrm>
              <a:off x="550" y="0"/>
              <a:ext cx="514" cy="256"/>
              <a:chOff x="0" y="0"/>
              <a:chExt cx="514" cy="256"/>
            </a:xfrm>
          </p:grpSpPr>
          <p:sp>
            <p:nvSpPr>
              <p:cNvPr id="41" name="Oval 61"/>
              <p:cNvSpPr>
                <a:spLocks/>
              </p:cNvSpPr>
              <p:nvPr/>
            </p:nvSpPr>
            <p:spPr bwMode="auto">
              <a:xfrm>
                <a:off x="0" y="0"/>
                <a:ext cx="514" cy="256"/>
              </a:xfrm>
              <a:prstGeom prst="ellipse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Rectangle 62"/>
              <p:cNvSpPr>
                <a:spLocks/>
              </p:cNvSpPr>
              <p:nvPr/>
            </p:nvSpPr>
            <p:spPr bwMode="auto">
              <a:xfrm>
                <a:off x="57" y="8"/>
                <a:ext cx="399" cy="240"/>
              </a:xfrm>
              <a:prstGeom prst="rect">
                <a:avLst/>
              </a:prstGeom>
              <a:noFill/>
              <a:ln w="12700" cap="flat">
                <a:noFill/>
                <a:miter lim="800000"/>
                <a:headEnd type="none" w="med" len="med"/>
                <a:tailEnd type="none" w="med" len="med"/>
              </a:ln>
            </p:spPr>
            <p:txBody>
              <a:bodyPr wrap="none" lIns="38100" tIns="38100" rIns="78049" bIns="38100" anchor="ctr">
                <a:prstTxWarp prst="textNoShape">
                  <a:avLst/>
                </a:prstTxWarp>
                <a:spAutoFit/>
              </a:bodyPr>
              <a:lstStyle/>
              <a:p>
                <a:pPr marL="1588" algn="ctr"/>
                <a:r>
                  <a:rPr lang="en-US" sz="2000">
                    <a:solidFill>
                      <a:schemeClr val="tx1"/>
                    </a:solidFill>
                    <a:latin typeface="Tahoma" pitchFamily="8" charset="0"/>
                    <a:ea typeface="Tahoma" pitchFamily="8" charset="0"/>
                    <a:cs typeface="Tahoma" pitchFamily="8" charset="0"/>
                    <a:sym typeface="Tahoma" pitchFamily="8" charset="0"/>
                  </a:rPr>
                  <a:t>addr</a:t>
                </a:r>
              </a:p>
            </p:txBody>
          </p:sp>
        </p:grpSp>
        <p:grpSp>
          <p:nvGrpSpPr>
            <p:cNvPr id="38" name="Group 66"/>
            <p:cNvGrpSpPr>
              <a:grpSpLocks/>
            </p:cNvGrpSpPr>
            <p:nvPr/>
          </p:nvGrpSpPr>
          <p:grpSpPr bwMode="auto">
            <a:xfrm>
              <a:off x="1101" y="0"/>
              <a:ext cx="514" cy="256"/>
              <a:chOff x="0" y="0"/>
              <a:chExt cx="514" cy="256"/>
            </a:xfrm>
          </p:grpSpPr>
          <p:sp>
            <p:nvSpPr>
              <p:cNvPr id="39" name="Oval 64"/>
              <p:cNvSpPr>
                <a:spLocks/>
              </p:cNvSpPr>
              <p:nvPr/>
            </p:nvSpPr>
            <p:spPr bwMode="auto">
              <a:xfrm>
                <a:off x="0" y="0"/>
                <a:ext cx="514" cy="256"/>
              </a:xfrm>
              <a:prstGeom prst="ellipse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Rectangle 65"/>
              <p:cNvSpPr>
                <a:spLocks/>
              </p:cNvSpPr>
              <p:nvPr/>
            </p:nvSpPr>
            <p:spPr bwMode="auto">
              <a:xfrm>
                <a:off x="85" y="8"/>
                <a:ext cx="343" cy="240"/>
              </a:xfrm>
              <a:prstGeom prst="rect">
                <a:avLst/>
              </a:prstGeom>
              <a:noFill/>
              <a:ln w="12700" cap="flat">
                <a:noFill/>
                <a:miter lim="800000"/>
                <a:headEnd type="none" w="med" len="med"/>
                <a:tailEnd type="none" w="med" len="med"/>
              </a:ln>
            </p:spPr>
            <p:txBody>
              <a:bodyPr wrap="none" lIns="38100" tIns="38100" rIns="78049" bIns="38100" anchor="ctr">
                <a:prstTxWarp prst="textNoShape">
                  <a:avLst/>
                </a:prstTxWarp>
                <a:spAutoFit/>
              </a:bodyPr>
              <a:lstStyle/>
              <a:p>
                <a:pPr marL="1588" algn="ctr"/>
                <a:r>
                  <a:rPr lang="en-US" sz="2000">
                    <a:solidFill>
                      <a:schemeClr val="tx1"/>
                    </a:solidFill>
                    <a:latin typeface="Tahoma" pitchFamily="8" charset="0"/>
                    <a:ea typeface="Tahoma" pitchFamily="8" charset="0"/>
                    <a:cs typeface="Tahoma" pitchFamily="8" charset="0"/>
                    <a:sym typeface="Tahoma" pitchFamily="8" charset="0"/>
                  </a:rPr>
                  <a:t>size</a:t>
                </a:r>
              </a:p>
            </p:txBody>
          </p:sp>
        </p:grpSp>
      </p:grpSp>
      <p:grpSp>
        <p:nvGrpSpPr>
          <p:cNvPr id="47" name="Group 40"/>
          <p:cNvGrpSpPr>
            <a:grpSpLocks/>
          </p:cNvGrpSpPr>
          <p:nvPr/>
        </p:nvGrpSpPr>
        <p:grpSpPr bwMode="auto">
          <a:xfrm>
            <a:off x="5791200" y="3352800"/>
            <a:ext cx="2563812" cy="1101725"/>
            <a:chOff x="0" y="0"/>
            <a:chExt cx="1615" cy="694"/>
          </a:xfrm>
        </p:grpSpPr>
        <p:sp>
          <p:nvSpPr>
            <p:cNvPr id="48" name="Line 25"/>
            <p:cNvSpPr>
              <a:spLocks noChangeShapeType="1"/>
            </p:cNvSpPr>
            <p:nvPr/>
          </p:nvSpPr>
          <p:spPr bwMode="auto">
            <a:xfrm>
              <a:off x="257" y="262"/>
              <a:ext cx="566" cy="171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Line 26"/>
            <p:cNvSpPr>
              <a:spLocks noChangeShapeType="1"/>
            </p:cNvSpPr>
            <p:nvPr/>
          </p:nvSpPr>
          <p:spPr bwMode="auto">
            <a:xfrm>
              <a:off x="807" y="262"/>
              <a:ext cx="16" cy="171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Line 27"/>
            <p:cNvSpPr>
              <a:spLocks noChangeShapeType="1"/>
            </p:cNvSpPr>
            <p:nvPr/>
          </p:nvSpPr>
          <p:spPr bwMode="auto">
            <a:xfrm flipH="1">
              <a:off x="823" y="262"/>
              <a:ext cx="535" cy="171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51" name="Group 30"/>
            <p:cNvGrpSpPr>
              <a:grpSpLocks/>
            </p:cNvGrpSpPr>
            <p:nvPr/>
          </p:nvGrpSpPr>
          <p:grpSpPr bwMode="auto">
            <a:xfrm>
              <a:off x="401" y="438"/>
              <a:ext cx="843" cy="256"/>
              <a:chOff x="0" y="0"/>
              <a:chExt cx="843" cy="256"/>
            </a:xfrm>
          </p:grpSpPr>
          <p:sp>
            <p:nvSpPr>
              <p:cNvPr id="61" name="Rectangle 28"/>
              <p:cNvSpPr>
                <a:spLocks/>
              </p:cNvSpPr>
              <p:nvPr/>
            </p:nvSpPr>
            <p:spPr bwMode="auto">
              <a:xfrm>
                <a:off x="0" y="0"/>
                <a:ext cx="843" cy="255"/>
              </a:xfrm>
              <a:prstGeom prst="rect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Rectangle 29"/>
              <p:cNvSpPr>
                <a:spLocks/>
              </p:cNvSpPr>
              <p:nvPr/>
            </p:nvSpPr>
            <p:spPr bwMode="auto">
              <a:xfrm>
                <a:off x="66" y="0"/>
                <a:ext cx="710" cy="256"/>
              </a:xfrm>
              <a:prstGeom prst="rect">
                <a:avLst/>
              </a:prstGeom>
              <a:noFill/>
              <a:ln w="12700" cap="flat">
                <a:noFill/>
                <a:miter lim="800000"/>
                <a:headEnd type="none" w="med" len="med"/>
                <a:tailEnd type="none" w="med" len="med"/>
              </a:ln>
            </p:spPr>
            <p:txBody>
              <a:bodyPr wrap="none" lIns="0" tIns="0" rIns="40639" bIns="0" anchor="ctr">
                <a:prstTxWarp prst="textNoShape">
                  <a:avLst/>
                </a:prstTxWarp>
                <a:spAutoFit/>
              </a:bodyPr>
              <a:lstStyle/>
              <a:p>
                <a:pPr marL="39688" algn="ctr"/>
                <a:r>
                  <a:rPr lang="en-US" sz="2000">
                    <a:solidFill>
                      <a:schemeClr val="tx1"/>
                    </a:solidFill>
                    <a:latin typeface="Tahoma" pitchFamily="8" charset="0"/>
                    <a:ea typeface="Tahoma" pitchFamily="8" charset="0"/>
                    <a:cs typeface="Tahoma" pitchFamily="8" charset="0"/>
                    <a:sym typeface="Tahoma" pitchFamily="8" charset="0"/>
                  </a:rPr>
                  <a:t>Initiative</a:t>
                </a:r>
              </a:p>
            </p:txBody>
          </p:sp>
        </p:grpSp>
        <p:grpSp>
          <p:nvGrpSpPr>
            <p:cNvPr id="52" name="Group 33"/>
            <p:cNvGrpSpPr>
              <a:grpSpLocks/>
            </p:cNvGrpSpPr>
            <p:nvPr/>
          </p:nvGrpSpPr>
          <p:grpSpPr bwMode="auto">
            <a:xfrm>
              <a:off x="0" y="0"/>
              <a:ext cx="514" cy="256"/>
              <a:chOff x="0" y="0"/>
              <a:chExt cx="514" cy="256"/>
            </a:xfrm>
          </p:grpSpPr>
          <p:sp>
            <p:nvSpPr>
              <p:cNvPr id="59" name="Oval 31"/>
              <p:cNvSpPr>
                <a:spLocks/>
              </p:cNvSpPr>
              <p:nvPr/>
            </p:nvSpPr>
            <p:spPr bwMode="auto">
              <a:xfrm>
                <a:off x="0" y="0"/>
                <a:ext cx="514" cy="256"/>
              </a:xfrm>
              <a:prstGeom prst="ellipse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Rectangle 32"/>
              <p:cNvSpPr>
                <a:spLocks/>
              </p:cNvSpPr>
              <p:nvPr/>
            </p:nvSpPr>
            <p:spPr bwMode="auto">
              <a:xfrm>
                <a:off x="135" y="8"/>
                <a:ext cx="243" cy="240"/>
              </a:xfrm>
              <a:prstGeom prst="rect">
                <a:avLst/>
              </a:prstGeom>
              <a:noFill/>
              <a:ln w="12700" cap="flat">
                <a:noFill/>
                <a:miter lim="800000"/>
                <a:headEnd type="none" w="med" len="med"/>
                <a:tailEnd type="none" w="med" len="med"/>
              </a:ln>
            </p:spPr>
            <p:txBody>
              <a:bodyPr wrap="none" lIns="38100" tIns="38100" rIns="78049" bIns="38100" anchor="ctr">
                <a:prstTxWarp prst="textNoShape">
                  <a:avLst/>
                </a:prstTxWarp>
                <a:spAutoFit/>
              </a:bodyPr>
              <a:lstStyle/>
              <a:p>
                <a:pPr marL="1588" algn="ctr"/>
                <a:r>
                  <a:rPr lang="en-US" sz="2000" u="sng">
                    <a:solidFill>
                      <a:schemeClr val="tx1"/>
                    </a:solidFill>
                    <a:latin typeface="Tahoma" pitchFamily="8" charset="0"/>
                    <a:ea typeface="Tahoma" pitchFamily="8" charset="0"/>
                    <a:cs typeface="Tahoma" pitchFamily="8" charset="0"/>
                    <a:sym typeface="Tahoma" pitchFamily="8" charset="0"/>
                  </a:rPr>
                  <a:t>iid</a:t>
                </a:r>
              </a:p>
            </p:txBody>
          </p:sp>
        </p:grpSp>
        <p:grpSp>
          <p:nvGrpSpPr>
            <p:cNvPr id="53" name="Group 36"/>
            <p:cNvGrpSpPr>
              <a:grpSpLocks/>
            </p:cNvGrpSpPr>
            <p:nvPr/>
          </p:nvGrpSpPr>
          <p:grpSpPr bwMode="auto">
            <a:xfrm>
              <a:off x="550" y="0"/>
              <a:ext cx="514" cy="256"/>
              <a:chOff x="0" y="0"/>
              <a:chExt cx="514" cy="256"/>
            </a:xfrm>
          </p:grpSpPr>
          <p:sp>
            <p:nvSpPr>
              <p:cNvPr id="57" name="Oval 34"/>
              <p:cNvSpPr>
                <a:spLocks/>
              </p:cNvSpPr>
              <p:nvPr/>
            </p:nvSpPr>
            <p:spPr bwMode="auto">
              <a:xfrm>
                <a:off x="0" y="0"/>
                <a:ext cx="514" cy="256"/>
              </a:xfrm>
              <a:prstGeom prst="ellipse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Rectangle 35"/>
              <p:cNvSpPr>
                <a:spLocks/>
              </p:cNvSpPr>
              <p:nvPr/>
            </p:nvSpPr>
            <p:spPr bwMode="auto">
              <a:xfrm>
                <a:off x="2" y="8"/>
                <a:ext cx="509" cy="240"/>
              </a:xfrm>
              <a:prstGeom prst="rect">
                <a:avLst/>
              </a:prstGeom>
              <a:noFill/>
              <a:ln w="12700" cap="flat">
                <a:noFill/>
                <a:miter lim="800000"/>
                <a:headEnd type="none" w="med" len="med"/>
                <a:tailEnd type="none" w="med" len="med"/>
              </a:ln>
            </p:spPr>
            <p:txBody>
              <a:bodyPr wrap="none" lIns="38100" tIns="38100" rIns="78049" bIns="38100" anchor="ctr">
                <a:prstTxWarp prst="textNoShape">
                  <a:avLst/>
                </a:prstTxWarp>
                <a:spAutoFit/>
              </a:bodyPr>
              <a:lstStyle/>
              <a:p>
                <a:pPr marL="1588" algn="ctr"/>
                <a:r>
                  <a:rPr lang="en-US" sz="2000">
                    <a:solidFill>
                      <a:schemeClr val="tx1"/>
                    </a:solidFill>
                    <a:latin typeface="Tahoma" pitchFamily="8" charset="0"/>
                    <a:ea typeface="Tahoma" pitchFamily="8" charset="0"/>
                    <a:cs typeface="Tahoma" pitchFamily="8" charset="0"/>
                    <a:sym typeface="Tahoma" pitchFamily="8" charset="0"/>
                  </a:rPr>
                  <a:t>iname</a:t>
                </a:r>
              </a:p>
            </p:txBody>
          </p:sp>
        </p:grpSp>
        <p:grpSp>
          <p:nvGrpSpPr>
            <p:cNvPr id="54" name="Group 39"/>
            <p:cNvGrpSpPr>
              <a:grpSpLocks/>
            </p:cNvGrpSpPr>
            <p:nvPr/>
          </p:nvGrpSpPr>
          <p:grpSpPr bwMode="auto">
            <a:xfrm>
              <a:off x="1101" y="0"/>
              <a:ext cx="514" cy="256"/>
              <a:chOff x="0" y="0"/>
              <a:chExt cx="514" cy="256"/>
            </a:xfrm>
          </p:grpSpPr>
          <p:sp>
            <p:nvSpPr>
              <p:cNvPr id="55" name="Oval 37"/>
              <p:cNvSpPr>
                <a:spLocks/>
              </p:cNvSpPr>
              <p:nvPr/>
            </p:nvSpPr>
            <p:spPr bwMode="auto">
              <a:xfrm>
                <a:off x="0" y="0"/>
                <a:ext cx="514" cy="256"/>
              </a:xfrm>
              <a:prstGeom prst="ellipse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Rectangle 38"/>
              <p:cNvSpPr>
                <a:spLocks/>
              </p:cNvSpPr>
              <p:nvPr/>
            </p:nvSpPr>
            <p:spPr bwMode="auto">
              <a:xfrm>
                <a:off x="39" y="8"/>
                <a:ext cx="435" cy="240"/>
              </a:xfrm>
              <a:prstGeom prst="rect">
                <a:avLst/>
              </a:prstGeom>
              <a:noFill/>
              <a:ln w="12700" cap="flat">
                <a:noFill/>
                <a:miter lim="800000"/>
                <a:headEnd type="none" w="med" len="med"/>
                <a:tailEnd type="none" w="med" len="med"/>
              </a:ln>
            </p:spPr>
            <p:txBody>
              <a:bodyPr wrap="none" lIns="38100" tIns="38100" rIns="78049" bIns="38100" anchor="ctr">
                <a:prstTxWarp prst="textNoShape">
                  <a:avLst/>
                </a:prstTxWarp>
                <a:spAutoFit/>
              </a:bodyPr>
              <a:lstStyle/>
              <a:p>
                <a:pPr marL="1588" algn="ctr"/>
                <a:r>
                  <a:rPr lang="en-US" sz="2000">
                    <a:solidFill>
                      <a:schemeClr val="tx1"/>
                    </a:solidFill>
                    <a:latin typeface="Tahoma" pitchFamily="8" charset="0"/>
                    <a:ea typeface="Tahoma" pitchFamily="8" charset="0"/>
                    <a:cs typeface="Tahoma" pitchFamily="8" charset="0"/>
                    <a:sym typeface="Tahoma" pitchFamily="8" charset="0"/>
                  </a:rPr>
                  <a:t>idesc</a:t>
                </a:r>
              </a:p>
            </p:txBody>
          </p:sp>
        </p:grpSp>
      </p:grpSp>
      <p:sp>
        <p:nvSpPr>
          <p:cNvPr id="63" name="Oval 14"/>
          <p:cNvSpPr>
            <a:spLocks/>
          </p:cNvSpPr>
          <p:nvPr/>
        </p:nvSpPr>
        <p:spPr bwMode="auto">
          <a:xfrm>
            <a:off x="5419258" y="1603841"/>
            <a:ext cx="1066800" cy="533400"/>
          </a:xfrm>
          <a:prstGeom prst="ellipse">
            <a:avLst/>
          </a:prstGeom>
          <a:noFill/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" name="Line 25"/>
          <p:cNvSpPr>
            <a:spLocks noChangeShapeType="1"/>
          </p:cNvSpPr>
          <p:nvPr/>
        </p:nvSpPr>
        <p:spPr bwMode="auto">
          <a:xfrm flipH="1">
            <a:off x="2938461" y="2084389"/>
            <a:ext cx="2624138" cy="40005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620675" y="1641120"/>
            <a:ext cx="6639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ssn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57325" y="5972175"/>
            <a:ext cx="23246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Pros and cons?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3659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1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itle 103"/>
          <p:cNvSpPr>
            <a:spLocks noGrp="1"/>
          </p:cNvSpPr>
          <p:nvPr>
            <p:ph type="title"/>
          </p:nvPr>
        </p:nvSpPr>
        <p:spPr>
          <a:xfrm>
            <a:off x="1049338" y="0"/>
            <a:ext cx="7772400" cy="914400"/>
          </a:xfrm>
        </p:spPr>
        <p:txBody>
          <a:bodyPr/>
          <a:lstStyle/>
          <a:p>
            <a:r>
              <a:rPr lang="en-US" dirty="0" smtClean="0"/>
              <a:t>Add in the relationships</a:t>
            </a:r>
            <a:endParaRPr lang="en-US" dirty="0"/>
          </a:p>
        </p:txBody>
      </p:sp>
      <p:sp>
        <p:nvSpPr>
          <p:cNvPr id="10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6CDD3-E492-6E44-8529-3F5AAFEC3752}" type="slidenum">
              <a:rPr lang="en-US"/>
              <a:pPr/>
              <a:t>26</a:t>
            </a:fld>
            <a:endParaRPr lang="en-US"/>
          </a:p>
        </p:txBody>
      </p:sp>
      <p:sp>
        <p:nvSpPr>
          <p:cNvPr id="10241" name="Rectangle 1"/>
          <p:cNvSpPr>
            <a:spLocks/>
          </p:cNvSpPr>
          <p:nvPr/>
        </p:nvSpPr>
        <p:spPr bwMode="auto">
          <a:xfrm>
            <a:off x="417513" y="258763"/>
            <a:ext cx="438150" cy="474662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42" name="Rectangle 2"/>
          <p:cNvSpPr>
            <a:spLocks/>
          </p:cNvSpPr>
          <p:nvPr/>
        </p:nvSpPr>
        <p:spPr bwMode="auto">
          <a:xfrm>
            <a:off x="800100" y="258763"/>
            <a:ext cx="328613" cy="474662"/>
          </a:xfrm>
          <a:prstGeom prst="rect">
            <a:avLst/>
          </a:prstGeom>
          <a:gradFill rotWithShape="0">
            <a:gsLst>
              <a:gs pos="0">
                <a:srgbClr val="9900CC"/>
              </a:gs>
              <a:gs pos="100000">
                <a:srgbClr val="FFFFFF"/>
              </a:gs>
            </a:gsLst>
            <a:lin ang="0" scaled="1"/>
          </a:gra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43" name="Rectangle 3"/>
          <p:cNvSpPr>
            <a:spLocks/>
          </p:cNvSpPr>
          <p:nvPr/>
        </p:nvSpPr>
        <p:spPr bwMode="auto">
          <a:xfrm>
            <a:off x="541338" y="681038"/>
            <a:ext cx="422275" cy="474662"/>
          </a:xfrm>
          <a:prstGeom prst="rect">
            <a:avLst/>
          </a:prstGeom>
          <a:solidFill>
            <a:srgbClr val="F3DD0D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44" name="Rectangle 4"/>
          <p:cNvSpPr>
            <a:spLocks/>
          </p:cNvSpPr>
          <p:nvPr/>
        </p:nvSpPr>
        <p:spPr bwMode="auto">
          <a:xfrm>
            <a:off x="911225" y="681038"/>
            <a:ext cx="368300" cy="474662"/>
          </a:xfrm>
          <a:prstGeom prst="rect">
            <a:avLst/>
          </a:prstGeom>
          <a:gradFill rotWithShape="0">
            <a:gsLst>
              <a:gs pos="0">
                <a:srgbClr val="F3DD0D"/>
              </a:gs>
              <a:gs pos="100000">
                <a:srgbClr val="FFFFFF"/>
              </a:gs>
            </a:gsLst>
            <a:lin ang="0" scaled="1"/>
          </a:gra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45" name="Rectangle 5"/>
          <p:cNvSpPr>
            <a:spLocks/>
          </p:cNvSpPr>
          <p:nvPr/>
        </p:nvSpPr>
        <p:spPr bwMode="auto">
          <a:xfrm>
            <a:off x="127000" y="608013"/>
            <a:ext cx="560388" cy="42227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3300"/>
              </a:gs>
            </a:gsLst>
            <a:lin ang="18900000" scaled="1"/>
          </a:gra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46" name="Rectangle 6"/>
          <p:cNvSpPr>
            <a:spLocks/>
          </p:cNvSpPr>
          <p:nvPr/>
        </p:nvSpPr>
        <p:spPr bwMode="auto">
          <a:xfrm>
            <a:off x="762000" y="150813"/>
            <a:ext cx="31750" cy="1052512"/>
          </a:xfrm>
          <a:prstGeom prst="rect">
            <a:avLst/>
          </a:prstGeom>
          <a:solidFill>
            <a:srgbClr val="1C1C1C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47" name="Rectangle 7"/>
          <p:cNvSpPr>
            <a:spLocks/>
          </p:cNvSpPr>
          <p:nvPr/>
        </p:nvSpPr>
        <p:spPr bwMode="auto">
          <a:xfrm>
            <a:off x="442913" y="941388"/>
            <a:ext cx="8226425" cy="31750"/>
          </a:xfrm>
          <a:prstGeom prst="rect">
            <a:avLst/>
          </a:prstGeom>
          <a:gradFill rotWithShape="0">
            <a:gsLst>
              <a:gs pos="0">
                <a:srgbClr val="1C1C1C"/>
              </a:gs>
              <a:gs pos="100000">
                <a:srgbClr val="FFFFFF"/>
              </a:gs>
            </a:gsLst>
            <a:lin ang="0" scaled="1"/>
          </a:gra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48" name="Rectangle 8"/>
          <p:cNvSpPr>
            <a:spLocks/>
          </p:cNvSpPr>
          <p:nvPr/>
        </p:nvSpPr>
        <p:spPr bwMode="auto">
          <a:xfrm>
            <a:off x="2133600" y="6502400"/>
            <a:ext cx="4965700" cy="279400"/>
          </a:xfrm>
          <a:prstGeom prst="rect">
            <a:avLst/>
          </a:prstGeom>
          <a:noFill/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40639" bIns="0" anchor="b">
            <a:prstTxWarp prst="textNoShape">
              <a:avLst/>
            </a:prstTxWarp>
          </a:bodyPr>
          <a:lstStyle/>
          <a:p>
            <a:pPr marL="39688" algn="ctr"/>
            <a:r>
              <a:rPr lang="en-US" sz="1200">
                <a:solidFill>
                  <a:schemeClr val="tx1"/>
                </a:solidFill>
                <a:latin typeface="Tahoma" pitchFamily="8" charset="0"/>
                <a:ea typeface="Tahoma" pitchFamily="8" charset="0"/>
                <a:cs typeface="Tahoma" pitchFamily="8" charset="0"/>
                <a:sym typeface="Tahoma" pitchFamily="8" charset="0"/>
              </a:rPr>
              <a:t>EECS 484: Database Management Systems</a:t>
            </a:r>
          </a:p>
        </p:txBody>
      </p:sp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57150" y="2187575"/>
            <a:ext cx="2565400" cy="1101725"/>
            <a:chOff x="0" y="0"/>
            <a:chExt cx="1616" cy="694"/>
          </a:xfrm>
        </p:grpSpPr>
        <p:grpSp>
          <p:nvGrpSpPr>
            <p:cNvPr id="3" name="Group 11"/>
            <p:cNvGrpSpPr>
              <a:grpSpLocks/>
            </p:cNvGrpSpPr>
            <p:nvPr/>
          </p:nvGrpSpPr>
          <p:grpSpPr bwMode="auto">
            <a:xfrm>
              <a:off x="390" y="438"/>
              <a:ext cx="844" cy="256"/>
              <a:chOff x="0" y="0"/>
              <a:chExt cx="844" cy="256"/>
            </a:xfrm>
          </p:grpSpPr>
          <p:sp>
            <p:nvSpPr>
              <p:cNvPr id="10249" name="Rectangle 9"/>
              <p:cNvSpPr>
                <a:spLocks/>
              </p:cNvSpPr>
              <p:nvPr/>
            </p:nvSpPr>
            <p:spPr bwMode="auto">
              <a:xfrm>
                <a:off x="0" y="0"/>
                <a:ext cx="844" cy="255"/>
              </a:xfrm>
              <a:prstGeom prst="rect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50" name="Rectangle 10"/>
              <p:cNvSpPr>
                <a:spLocks/>
              </p:cNvSpPr>
              <p:nvPr/>
            </p:nvSpPr>
            <p:spPr bwMode="auto">
              <a:xfrm>
                <a:off x="140" y="0"/>
                <a:ext cx="564" cy="256"/>
              </a:xfrm>
              <a:prstGeom prst="rect">
                <a:avLst/>
              </a:prstGeom>
              <a:noFill/>
              <a:ln w="12700" cap="flat">
                <a:noFill/>
                <a:miter lim="800000"/>
                <a:headEnd type="none" w="med" len="med"/>
                <a:tailEnd type="none" w="med" len="med"/>
              </a:ln>
            </p:spPr>
            <p:txBody>
              <a:bodyPr wrap="none" lIns="0" tIns="0" rIns="40639" bIns="0" anchor="ctr">
                <a:prstTxWarp prst="textNoShape">
                  <a:avLst/>
                </a:prstTxWarp>
                <a:spAutoFit/>
              </a:bodyPr>
              <a:lstStyle/>
              <a:p>
                <a:pPr marL="39688" algn="ctr"/>
                <a:r>
                  <a:rPr lang="en-US" sz="2000">
                    <a:solidFill>
                      <a:schemeClr val="tx1"/>
                    </a:solidFill>
                    <a:latin typeface="Tahoma" pitchFamily="8" charset="0"/>
                    <a:ea typeface="Tahoma" pitchFamily="8" charset="0"/>
                    <a:cs typeface="Tahoma" pitchFamily="8" charset="0"/>
                    <a:sym typeface="Tahoma" pitchFamily="8" charset="0"/>
                  </a:rPr>
                  <a:t>Citizen</a:t>
                </a:r>
              </a:p>
            </p:txBody>
          </p:sp>
        </p:grpSp>
        <p:grpSp>
          <p:nvGrpSpPr>
            <p:cNvPr id="4" name="Group 14"/>
            <p:cNvGrpSpPr>
              <a:grpSpLocks/>
            </p:cNvGrpSpPr>
            <p:nvPr/>
          </p:nvGrpSpPr>
          <p:grpSpPr bwMode="auto">
            <a:xfrm>
              <a:off x="0" y="0"/>
              <a:ext cx="514" cy="256"/>
              <a:chOff x="0" y="0"/>
              <a:chExt cx="514" cy="256"/>
            </a:xfrm>
          </p:grpSpPr>
          <p:sp>
            <p:nvSpPr>
              <p:cNvPr id="10252" name="Oval 12"/>
              <p:cNvSpPr>
                <a:spLocks/>
              </p:cNvSpPr>
              <p:nvPr/>
            </p:nvSpPr>
            <p:spPr bwMode="auto">
              <a:xfrm>
                <a:off x="0" y="0"/>
                <a:ext cx="514" cy="256"/>
              </a:xfrm>
              <a:prstGeom prst="ellipse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53" name="Rectangle 13"/>
              <p:cNvSpPr>
                <a:spLocks/>
              </p:cNvSpPr>
              <p:nvPr/>
            </p:nvSpPr>
            <p:spPr bwMode="auto">
              <a:xfrm>
                <a:off x="100" y="8"/>
                <a:ext cx="313" cy="240"/>
              </a:xfrm>
              <a:prstGeom prst="rect">
                <a:avLst/>
              </a:prstGeom>
              <a:noFill/>
              <a:ln w="12700" cap="flat">
                <a:noFill/>
                <a:miter lim="800000"/>
                <a:headEnd type="none" w="med" len="med"/>
                <a:tailEnd type="none" w="med" len="med"/>
              </a:ln>
            </p:spPr>
            <p:txBody>
              <a:bodyPr wrap="none" lIns="38100" tIns="38100" rIns="78049" bIns="38100" anchor="ctr">
                <a:prstTxWarp prst="textNoShape">
                  <a:avLst/>
                </a:prstTxWarp>
                <a:spAutoFit/>
              </a:bodyPr>
              <a:lstStyle/>
              <a:p>
                <a:pPr marL="1588" algn="ctr"/>
                <a:r>
                  <a:rPr lang="en-US" sz="2000" u="sng">
                    <a:solidFill>
                      <a:schemeClr val="tx1"/>
                    </a:solidFill>
                    <a:latin typeface="Tahoma" pitchFamily="8" charset="0"/>
                    <a:ea typeface="Tahoma" pitchFamily="8" charset="0"/>
                    <a:cs typeface="Tahoma" pitchFamily="8" charset="0"/>
                    <a:sym typeface="Tahoma" pitchFamily="8" charset="0"/>
                  </a:rPr>
                  <a:t>ssn</a:t>
                </a:r>
              </a:p>
            </p:txBody>
          </p:sp>
        </p:grpSp>
        <p:grpSp>
          <p:nvGrpSpPr>
            <p:cNvPr id="5" name="Group 17"/>
            <p:cNvGrpSpPr>
              <a:grpSpLocks/>
            </p:cNvGrpSpPr>
            <p:nvPr/>
          </p:nvGrpSpPr>
          <p:grpSpPr bwMode="auto">
            <a:xfrm>
              <a:off x="550" y="0"/>
              <a:ext cx="515" cy="256"/>
              <a:chOff x="0" y="0"/>
              <a:chExt cx="514" cy="256"/>
            </a:xfrm>
          </p:grpSpPr>
          <p:sp>
            <p:nvSpPr>
              <p:cNvPr id="10255" name="Oval 15"/>
              <p:cNvSpPr>
                <a:spLocks/>
              </p:cNvSpPr>
              <p:nvPr/>
            </p:nvSpPr>
            <p:spPr bwMode="auto">
              <a:xfrm>
                <a:off x="0" y="0"/>
                <a:ext cx="514" cy="256"/>
              </a:xfrm>
              <a:prstGeom prst="ellipse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56" name="Rectangle 16"/>
              <p:cNvSpPr>
                <a:spLocks/>
              </p:cNvSpPr>
              <p:nvPr/>
            </p:nvSpPr>
            <p:spPr bwMode="auto">
              <a:xfrm>
                <a:off x="20" y="8"/>
                <a:ext cx="473" cy="240"/>
              </a:xfrm>
              <a:prstGeom prst="rect">
                <a:avLst/>
              </a:prstGeom>
              <a:noFill/>
              <a:ln w="12700" cap="flat">
                <a:noFill/>
                <a:miter lim="800000"/>
                <a:headEnd type="none" w="med" len="med"/>
                <a:tailEnd type="none" w="med" len="med"/>
              </a:ln>
            </p:spPr>
            <p:txBody>
              <a:bodyPr wrap="none" lIns="38100" tIns="38100" rIns="78049" bIns="38100" anchor="ctr">
                <a:prstTxWarp prst="textNoShape">
                  <a:avLst/>
                </a:prstTxWarp>
                <a:spAutoFit/>
              </a:bodyPr>
              <a:lstStyle/>
              <a:p>
                <a:pPr marL="1588" algn="ctr"/>
                <a:r>
                  <a:rPr lang="en-US" sz="2000" dirty="0">
                    <a:solidFill>
                      <a:schemeClr val="tx1"/>
                    </a:solidFill>
                    <a:latin typeface="Tahoma" pitchFamily="8" charset="0"/>
                    <a:ea typeface="Tahoma" pitchFamily="8" charset="0"/>
                    <a:cs typeface="Tahoma" pitchFamily="8" charset="0"/>
                    <a:sym typeface="Tahoma" pitchFamily="8" charset="0"/>
                  </a:rPr>
                  <a:t>name</a:t>
                </a:r>
              </a:p>
            </p:txBody>
          </p:sp>
        </p:grpSp>
        <p:grpSp>
          <p:nvGrpSpPr>
            <p:cNvPr id="6" name="Group 20"/>
            <p:cNvGrpSpPr>
              <a:grpSpLocks/>
            </p:cNvGrpSpPr>
            <p:nvPr/>
          </p:nvGrpSpPr>
          <p:grpSpPr bwMode="auto">
            <a:xfrm>
              <a:off x="1101" y="0"/>
              <a:ext cx="515" cy="256"/>
              <a:chOff x="0" y="0"/>
              <a:chExt cx="514" cy="256"/>
            </a:xfrm>
          </p:grpSpPr>
          <p:sp>
            <p:nvSpPr>
              <p:cNvPr id="10258" name="Oval 18"/>
              <p:cNvSpPr>
                <a:spLocks/>
              </p:cNvSpPr>
              <p:nvPr/>
            </p:nvSpPr>
            <p:spPr bwMode="auto">
              <a:xfrm>
                <a:off x="0" y="0"/>
                <a:ext cx="514" cy="256"/>
              </a:xfrm>
              <a:prstGeom prst="ellipse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59" name="Rectangle 19"/>
              <p:cNvSpPr>
                <a:spLocks/>
              </p:cNvSpPr>
              <p:nvPr/>
            </p:nvSpPr>
            <p:spPr bwMode="auto">
              <a:xfrm>
                <a:off x="46" y="8"/>
                <a:ext cx="421" cy="240"/>
              </a:xfrm>
              <a:prstGeom prst="rect">
                <a:avLst/>
              </a:prstGeom>
              <a:noFill/>
              <a:ln w="12700" cap="flat">
                <a:noFill/>
                <a:miter lim="800000"/>
                <a:headEnd type="none" w="med" len="med"/>
                <a:tailEnd type="none" w="med" len="med"/>
              </a:ln>
            </p:spPr>
            <p:txBody>
              <a:bodyPr wrap="none" lIns="38100" tIns="38100" rIns="78049" bIns="38100" anchor="ctr">
                <a:prstTxWarp prst="textNoShape">
                  <a:avLst/>
                </a:prstTxWarp>
                <a:spAutoFit/>
              </a:bodyPr>
              <a:lstStyle/>
              <a:p>
                <a:pPr marL="1588" algn="ctr"/>
                <a:r>
                  <a:rPr lang="en-US" sz="2000">
                    <a:solidFill>
                      <a:schemeClr val="tx1"/>
                    </a:solidFill>
                    <a:latin typeface="Tahoma" pitchFamily="8" charset="0"/>
                    <a:ea typeface="Tahoma" pitchFamily="8" charset="0"/>
                    <a:cs typeface="Tahoma" pitchFamily="8" charset="0"/>
                    <a:sym typeface="Tahoma" pitchFamily="8" charset="0"/>
                  </a:rPr>
                  <a:t>bday</a:t>
                </a:r>
              </a:p>
            </p:txBody>
          </p:sp>
        </p:grpSp>
        <p:sp>
          <p:nvSpPr>
            <p:cNvPr id="10261" name="Line 21"/>
            <p:cNvSpPr>
              <a:spLocks noChangeShapeType="1"/>
            </p:cNvSpPr>
            <p:nvPr/>
          </p:nvSpPr>
          <p:spPr bwMode="auto">
            <a:xfrm>
              <a:off x="257" y="260"/>
              <a:ext cx="555" cy="174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62" name="Line 22"/>
            <p:cNvSpPr>
              <a:spLocks noChangeShapeType="1"/>
            </p:cNvSpPr>
            <p:nvPr/>
          </p:nvSpPr>
          <p:spPr bwMode="auto">
            <a:xfrm>
              <a:off x="807" y="260"/>
              <a:ext cx="5" cy="174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63" name="Line 23"/>
            <p:cNvSpPr>
              <a:spLocks noChangeShapeType="1"/>
            </p:cNvSpPr>
            <p:nvPr/>
          </p:nvSpPr>
          <p:spPr bwMode="auto">
            <a:xfrm flipH="1">
              <a:off x="812" y="260"/>
              <a:ext cx="546" cy="174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" name="Group 40"/>
          <p:cNvGrpSpPr>
            <a:grpSpLocks/>
          </p:cNvGrpSpPr>
          <p:nvPr/>
        </p:nvGrpSpPr>
        <p:grpSpPr bwMode="auto">
          <a:xfrm>
            <a:off x="3989388" y="2198688"/>
            <a:ext cx="2563812" cy="1101725"/>
            <a:chOff x="0" y="0"/>
            <a:chExt cx="1615" cy="694"/>
          </a:xfrm>
        </p:grpSpPr>
        <p:sp>
          <p:nvSpPr>
            <p:cNvPr id="10265" name="Line 25"/>
            <p:cNvSpPr>
              <a:spLocks noChangeShapeType="1"/>
            </p:cNvSpPr>
            <p:nvPr/>
          </p:nvSpPr>
          <p:spPr bwMode="auto">
            <a:xfrm>
              <a:off x="257" y="262"/>
              <a:ext cx="566" cy="171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66" name="Line 26"/>
            <p:cNvSpPr>
              <a:spLocks noChangeShapeType="1"/>
            </p:cNvSpPr>
            <p:nvPr/>
          </p:nvSpPr>
          <p:spPr bwMode="auto">
            <a:xfrm>
              <a:off x="807" y="262"/>
              <a:ext cx="16" cy="171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67" name="Line 27"/>
            <p:cNvSpPr>
              <a:spLocks noChangeShapeType="1"/>
            </p:cNvSpPr>
            <p:nvPr/>
          </p:nvSpPr>
          <p:spPr bwMode="auto">
            <a:xfrm flipH="1">
              <a:off x="823" y="262"/>
              <a:ext cx="535" cy="171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8" name="Group 30"/>
            <p:cNvGrpSpPr>
              <a:grpSpLocks/>
            </p:cNvGrpSpPr>
            <p:nvPr/>
          </p:nvGrpSpPr>
          <p:grpSpPr bwMode="auto">
            <a:xfrm>
              <a:off x="401" y="438"/>
              <a:ext cx="843" cy="256"/>
              <a:chOff x="0" y="0"/>
              <a:chExt cx="843" cy="256"/>
            </a:xfrm>
          </p:grpSpPr>
          <p:sp>
            <p:nvSpPr>
              <p:cNvPr id="10268" name="Rectangle 28"/>
              <p:cNvSpPr>
                <a:spLocks/>
              </p:cNvSpPr>
              <p:nvPr/>
            </p:nvSpPr>
            <p:spPr bwMode="auto">
              <a:xfrm>
                <a:off x="0" y="0"/>
                <a:ext cx="843" cy="255"/>
              </a:xfrm>
              <a:prstGeom prst="rect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69" name="Rectangle 29"/>
              <p:cNvSpPr>
                <a:spLocks/>
              </p:cNvSpPr>
              <p:nvPr/>
            </p:nvSpPr>
            <p:spPr bwMode="auto">
              <a:xfrm>
                <a:off x="66" y="0"/>
                <a:ext cx="710" cy="256"/>
              </a:xfrm>
              <a:prstGeom prst="rect">
                <a:avLst/>
              </a:prstGeom>
              <a:noFill/>
              <a:ln w="12700" cap="flat">
                <a:noFill/>
                <a:miter lim="800000"/>
                <a:headEnd type="none" w="med" len="med"/>
                <a:tailEnd type="none" w="med" len="med"/>
              </a:ln>
            </p:spPr>
            <p:txBody>
              <a:bodyPr wrap="none" lIns="0" tIns="0" rIns="40639" bIns="0" anchor="ctr">
                <a:prstTxWarp prst="textNoShape">
                  <a:avLst/>
                </a:prstTxWarp>
                <a:spAutoFit/>
              </a:bodyPr>
              <a:lstStyle/>
              <a:p>
                <a:pPr marL="39688" algn="ctr"/>
                <a:r>
                  <a:rPr lang="en-US" sz="2000">
                    <a:solidFill>
                      <a:schemeClr val="tx1"/>
                    </a:solidFill>
                    <a:latin typeface="Tahoma" pitchFamily="8" charset="0"/>
                    <a:ea typeface="Tahoma" pitchFamily="8" charset="0"/>
                    <a:cs typeface="Tahoma" pitchFamily="8" charset="0"/>
                    <a:sym typeface="Tahoma" pitchFamily="8" charset="0"/>
                  </a:rPr>
                  <a:t>Initiative</a:t>
                </a:r>
              </a:p>
            </p:txBody>
          </p:sp>
        </p:grpSp>
        <p:grpSp>
          <p:nvGrpSpPr>
            <p:cNvPr id="9" name="Group 33"/>
            <p:cNvGrpSpPr>
              <a:grpSpLocks/>
            </p:cNvGrpSpPr>
            <p:nvPr/>
          </p:nvGrpSpPr>
          <p:grpSpPr bwMode="auto">
            <a:xfrm>
              <a:off x="0" y="0"/>
              <a:ext cx="514" cy="256"/>
              <a:chOff x="0" y="0"/>
              <a:chExt cx="514" cy="256"/>
            </a:xfrm>
          </p:grpSpPr>
          <p:sp>
            <p:nvSpPr>
              <p:cNvPr id="10271" name="Oval 31"/>
              <p:cNvSpPr>
                <a:spLocks/>
              </p:cNvSpPr>
              <p:nvPr/>
            </p:nvSpPr>
            <p:spPr bwMode="auto">
              <a:xfrm>
                <a:off x="0" y="0"/>
                <a:ext cx="514" cy="256"/>
              </a:xfrm>
              <a:prstGeom prst="ellipse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72" name="Rectangle 32"/>
              <p:cNvSpPr>
                <a:spLocks/>
              </p:cNvSpPr>
              <p:nvPr/>
            </p:nvSpPr>
            <p:spPr bwMode="auto">
              <a:xfrm>
                <a:off x="135" y="8"/>
                <a:ext cx="243" cy="240"/>
              </a:xfrm>
              <a:prstGeom prst="rect">
                <a:avLst/>
              </a:prstGeom>
              <a:noFill/>
              <a:ln w="12700" cap="flat">
                <a:noFill/>
                <a:miter lim="800000"/>
                <a:headEnd type="none" w="med" len="med"/>
                <a:tailEnd type="none" w="med" len="med"/>
              </a:ln>
            </p:spPr>
            <p:txBody>
              <a:bodyPr wrap="none" lIns="38100" tIns="38100" rIns="78049" bIns="38100" anchor="ctr">
                <a:prstTxWarp prst="textNoShape">
                  <a:avLst/>
                </a:prstTxWarp>
                <a:spAutoFit/>
              </a:bodyPr>
              <a:lstStyle/>
              <a:p>
                <a:pPr marL="1588" algn="ctr"/>
                <a:r>
                  <a:rPr lang="en-US" sz="2000" u="sng">
                    <a:solidFill>
                      <a:schemeClr val="tx1"/>
                    </a:solidFill>
                    <a:latin typeface="Tahoma" pitchFamily="8" charset="0"/>
                    <a:ea typeface="Tahoma" pitchFamily="8" charset="0"/>
                    <a:cs typeface="Tahoma" pitchFamily="8" charset="0"/>
                    <a:sym typeface="Tahoma" pitchFamily="8" charset="0"/>
                  </a:rPr>
                  <a:t>iid</a:t>
                </a:r>
              </a:p>
            </p:txBody>
          </p:sp>
        </p:grpSp>
        <p:grpSp>
          <p:nvGrpSpPr>
            <p:cNvPr id="10" name="Group 36"/>
            <p:cNvGrpSpPr>
              <a:grpSpLocks/>
            </p:cNvGrpSpPr>
            <p:nvPr/>
          </p:nvGrpSpPr>
          <p:grpSpPr bwMode="auto">
            <a:xfrm>
              <a:off x="550" y="0"/>
              <a:ext cx="514" cy="256"/>
              <a:chOff x="0" y="0"/>
              <a:chExt cx="514" cy="256"/>
            </a:xfrm>
          </p:grpSpPr>
          <p:sp>
            <p:nvSpPr>
              <p:cNvPr id="10274" name="Oval 34"/>
              <p:cNvSpPr>
                <a:spLocks/>
              </p:cNvSpPr>
              <p:nvPr/>
            </p:nvSpPr>
            <p:spPr bwMode="auto">
              <a:xfrm>
                <a:off x="0" y="0"/>
                <a:ext cx="514" cy="256"/>
              </a:xfrm>
              <a:prstGeom prst="ellipse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75" name="Rectangle 35"/>
              <p:cNvSpPr>
                <a:spLocks/>
              </p:cNvSpPr>
              <p:nvPr/>
            </p:nvSpPr>
            <p:spPr bwMode="auto">
              <a:xfrm>
                <a:off x="2" y="8"/>
                <a:ext cx="509" cy="240"/>
              </a:xfrm>
              <a:prstGeom prst="rect">
                <a:avLst/>
              </a:prstGeom>
              <a:noFill/>
              <a:ln w="12700" cap="flat">
                <a:noFill/>
                <a:miter lim="800000"/>
                <a:headEnd type="none" w="med" len="med"/>
                <a:tailEnd type="none" w="med" len="med"/>
              </a:ln>
            </p:spPr>
            <p:txBody>
              <a:bodyPr wrap="none" lIns="38100" tIns="38100" rIns="78049" bIns="38100" anchor="ctr">
                <a:prstTxWarp prst="textNoShape">
                  <a:avLst/>
                </a:prstTxWarp>
                <a:spAutoFit/>
              </a:bodyPr>
              <a:lstStyle/>
              <a:p>
                <a:pPr marL="1588" algn="ctr"/>
                <a:r>
                  <a:rPr lang="en-US" sz="2000">
                    <a:solidFill>
                      <a:schemeClr val="tx1"/>
                    </a:solidFill>
                    <a:latin typeface="Tahoma" pitchFamily="8" charset="0"/>
                    <a:ea typeface="Tahoma" pitchFamily="8" charset="0"/>
                    <a:cs typeface="Tahoma" pitchFamily="8" charset="0"/>
                    <a:sym typeface="Tahoma" pitchFamily="8" charset="0"/>
                  </a:rPr>
                  <a:t>iname</a:t>
                </a:r>
              </a:p>
            </p:txBody>
          </p:sp>
        </p:grpSp>
        <p:grpSp>
          <p:nvGrpSpPr>
            <p:cNvPr id="11" name="Group 39"/>
            <p:cNvGrpSpPr>
              <a:grpSpLocks/>
            </p:cNvGrpSpPr>
            <p:nvPr/>
          </p:nvGrpSpPr>
          <p:grpSpPr bwMode="auto">
            <a:xfrm>
              <a:off x="1101" y="0"/>
              <a:ext cx="514" cy="256"/>
              <a:chOff x="0" y="0"/>
              <a:chExt cx="514" cy="256"/>
            </a:xfrm>
          </p:grpSpPr>
          <p:sp>
            <p:nvSpPr>
              <p:cNvPr id="10277" name="Oval 37"/>
              <p:cNvSpPr>
                <a:spLocks/>
              </p:cNvSpPr>
              <p:nvPr/>
            </p:nvSpPr>
            <p:spPr bwMode="auto">
              <a:xfrm>
                <a:off x="0" y="0"/>
                <a:ext cx="514" cy="256"/>
              </a:xfrm>
              <a:prstGeom prst="ellipse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78" name="Rectangle 38"/>
              <p:cNvSpPr>
                <a:spLocks/>
              </p:cNvSpPr>
              <p:nvPr/>
            </p:nvSpPr>
            <p:spPr bwMode="auto">
              <a:xfrm>
                <a:off x="39" y="8"/>
                <a:ext cx="435" cy="240"/>
              </a:xfrm>
              <a:prstGeom prst="rect">
                <a:avLst/>
              </a:prstGeom>
              <a:noFill/>
              <a:ln w="12700" cap="flat">
                <a:noFill/>
                <a:miter lim="800000"/>
                <a:headEnd type="none" w="med" len="med"/>
                <a:tailEnd type="none" w="med" len="med"/>
              </a:ln>
            </p:spPr>
            <p:txBody>
              <a:bodyPr wrap="none" lIns="38100" tIns="38100" rIns="78049" bIns="38100" anchor="ctr">
                <a:prstTxWarp prst="textNoShape">
                  <a:avLst/>
                </a:prstTxWarp>
                <a:spAutoFit/>
              </a:bodyPr>
              <a:lstStyle/>
              <a:p>
                <a:pPr marL="1588" algn="ctr"/>
                <a:r>
                  <a:rPr lang="en-US" sz="2000">
                    <a:solidFill>
                      <a:schemeClr val="tx1"/>
                    </a:solidFill>
                    <a:latin typeface="Tahoma" pitchFamily="8" charset="0"/>
                    <a:ea typeface="Tahoma" pitchFamily="8" charset="0"/>
                    <a:cs typeface="Tahoma" pitchFamily="8" charset="0"/>
                    <a:sym typeface="Tahoma" pitchFamily="8" charset="0"/>
                  </a:rPr>
                  <a:t>idesc</a:t>
                </a:r>
              </a:p>
            </p:txBody>
          </p:sp>
        </p:grpSp>
      </p:grpSp>
      <p:grpSp>
        <p:nvGrpSpPr>
          <p:cNvPr id="12" name="Group 46"/>
          <p:cNvGrpSpPr>
            <a:grpSpLocks/>
          </p:cNvGrpSpPr>
          <p:nvPr/>
        </p:nvGrpSpPr>
        <p:grpSpPr bwMode="auto">
          <a:xfrm>
            <a:off x="2027238" y="2697163"/>
            <a:ext cx="2589212" cy="792162"/>
            <a:chOff x="0" y="0"/>
            <a:chExt cx="1631" cy="499"/>
          </a:xfrm>
        </p:grpSpPr>
        <p:grpSp>
          <p:nvGrpSpPr>
            <p:cNvPr id="13" name="Group 43"/>
            <p:cNvGrpSpPr>
              <a:grpSpLocks/>
            </p:cNvGrpSpPr>
            <p:nvPr/>
          </p:nvGrpSpPr>
          <p:grpSpPr bwMode="auto">
            <a:xfrm>
              <a:off x="315" y="0"/>
              <a:ext cx="792" cy="499"/>
              <a:chOff x="0" y="0"/>
              <a:chExt cx="791" cy="499"/>
            </a:xfrm>
          </p:grpSpPr>
          <p:sp>
            <p:nvSpPr>
              <p:cNvPr id="10281" name="AutoShape 41"/>
              <p:cNvSpPr>
                <a:spLocks/>
              </p:cNvSpPr>
              <p:nvPr/>
            </p:nvSpPr>
            <p:spPr bwMode="auto">
              <a:xfrm>
                <a:off x="0" y="0"/>
                <a:ext cx="791" cy="499"/>
              </a:xfrm>
              <a:custGeom>
                <a:avLst/>
                <a:gdLst>
                  <a:gd name="T0" fmla="*/ 10800 w 21600"/>
                  <a:gd name="T1" fmla="*/ 10800 h 21600"/>
                </a:gdLst>
                <a:ahLst/>
                <a:cxnLst>
                  <a:cxn ang="0">
                    <a:pos x="T0" y="T1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lnTo>
                      <a:pt x="0" y="10800"/>
                    </a:lnTo>
                    <a:lnTo>
                      <a:pt x="10800" y="21600"/>
                    </a:lnTo>
                    <a:lnTo>
                      <a:pt x="21600" y="10800"/>
                    </a:lnTo>
                    <a:close/>
                    <a:moveTo>
                      <a:pt x="10800" y="0"/>
                    </a:moveTo>
                  </a:path>
                </a:pathLst>
              </a:custGeom>
              <a:noFill/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82" name="Rectangle 42"/>
              <p:cNvSpPr>
                <a:spLocks/>
              </p:cNvSpPr>
              <p:nvPr/>
            </p:nvSpPr>
            <p:spPr bwMode="auto">
              <a:xfrm>
                <a:off x="170" y="109"/>
                <a:ext cx="451" cy="280"/>
              </a:xfrm>
              <a:prstGeom prst="rect">
                <a:avLst/>
              </a:prstGeom>
              <a:noFill/>
              <a:ln w="12700" cap="flat">
                <a:noFill/>
                <a:miter lim="800000"/>
                <a:headEnd type="none" w="med" len="med"/>
                <a:tailEnd type="none" w="med" len="med"/>
              </a:ln>
            </p:spPr>
            <p:txBody>
              <a:bodyPr wrap="none" lIns="38100" tIns="38100" rIns="68580" bIns="38100" anchor="ctr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  <a:latin typeface="Tahoma" pitchFamily="8" charset="0"/>
                    <a:ea typeface="Tahoma" pitchFamily="8" charset="0"/>
                    <a:cs typeface="Tahoma" pitchFamily="8" charset="0"/>
                    <a:sym typeface="Tahoma" pitchFamily="8" charset="0"/>
                  </a:rPr>
                  <a:t>Vote</a:t>
                </a:r>
              </a:p>
            </p:txBody>
          </p:sp>
        </p:grpSp>
        <p:sp>
          <p:nvSpPr>
            <p:cNvPr id="10284" name="Line 44"/>
            <p:cNvSpPr>
              <a:spLocks noChangeShapeType="1"/>
            </p:cNvSpPr>
            <p:nvPr/>
          </p:nvSpPr>
          <p:spPr bwMode="auto">
            <a:xfrm rot="10800000">
              <a:off x="0" y="246"/>
              <a:ext cx="307" cy="4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85" name="Line 45"/>
            <p:cNvSpPr>
              <a:spLocks noChangeShapeType="1"/>
            </p:cNvSpPr>
            <p:nvPr/>
          </p:nvSpPr>
          <p:spPr bwMode="auto">
            <a:xfrm rot="10800000">
              <a:off x="1115" y="250"/>
              <a:ext cx="516" cy="3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6" name="Group 69"/>
          <p:cNvGrpSpPr>
            <a:grpSpLocks/>
          </p:cNvGrpSpPr>
          <p:nvPr/>
        </p:nvGrpSpPr>
        <p:grpSpPr bwMode="auto">
          <a:xfrm>
            <a:off x="1884363" y="1069975"/>
            <a:ext cx="2563812" cy="1614488"/>
            <a:chOff x="0" y="0"/>
            <a:chExt cx="1615" cy="1017"/>
          </a:xfrm>
        </p:grpSpPr>
        <p:grpSp>
          <p:nvGrpSpPr>
            <p:cNvPr id="17" name="Group 67"/>
            <p:cNvGrpSpPr>
              <a:grpSpLocks/>
            </p:cNvGrpSpPr>
            <p:nvPr/>
          </p:nvGrpSpPr>
          <p:grpSpPr bwMode="auto">
            <a:xfrm>
              <a:off x="0" y="0"/>
              <a:ext cx="1615" cy="694"/>
              <a:chOff x="0" y="0"/>
              <a:chExt cx="1615" cy="694"/>
            </a:xfrm>
          </p:grpSpPr>
          <p:sp>
            <p:nvSpPr>
              <p:cNvPr id="10292" name="Line 52"/>
              <p:cNvSpPr>
                <a:spLocks noChangeShapeType="1"/>
              </p:cNvSpPr>
              <p:nvPr/>
            </p:nvSpPr>
            <p:spPr bwMode="auto">
              <a:xfrm>
                <a:off x="257" y="262"/>
                <a:ext cx="549" cy="171"/>
              </a:xfrm>
              <a:prstGeom prst="line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93" name="Line 53"/>
              <p:cNvSpPr>
                <a:spLocks noChangeShapeType="1"/>
              </p:cNvSpPr>
              <p:nvPr/>
            </p:nvSpPr>
            <p:spPr bwMode="auto">
              <a:xfrm flipH="1">
                <a:off x="806" y="262"/>
                <a:ext cx="1" cy="171"/>
              </a:xfrm>
              <a:prstGeom prst="line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94" name="Line 54"/>
              <p:cNvSpPr>
                <a:spLocks noChangeShapeType="1"/>
              </p:cNvSpPr>
              <p:nvPr/>
            </p:nvSpPr>
            <p:spPr bwMode="auto">
              <a:xfrm flipH="1">
                <a:off x="806" y="262"/>
                <a:ext cx="552" cy="171"/>
              </a:xfrm>
              <a:prstGeom prst="line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18" name="Group 57"/>
              <p:cNvGrpSpPr>
                <a:grpSpLocks/>
              </p:cNvGrpSpPr>
              <p:nvPr/>
            </p:nvGrpSpPr>
            <p:grpSpPr bwMode="auto">
              <a:xfrm>
                <a:off x="384" y="438"/>
                <a:ext cx="843" cy="256"/>
                <a:chOff x="0" y="0"/>
                <a:chExt cx="843" cy="256"/>
              </a:xfrm>
            </p:grpSpPr>
            <p:sp>
              <p:nvSpPr>
                <p:cNvPr id="10295" name="Rectangle 55"/>
                <p:cNvSpPr>
                  <a:spLocks/>
                </p:cNvSpPr>
                <p:nvPr/>
              </p:nvSpPr>
              <p:spPr bwMode="auto">
                <a:xfrm>
                  <a:off x="0" y="0"/>
                  <a:ext cx="843" cy="255"/>
                </a:xfrm>
                <a:prstGeom prst="rect">
                  <a:avLst/>
                </a:prstGeom>
                <a:noFill/>
                <a:ln w="1905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296" name="Rectangle 56"/>
                <p:cNvSpPr>
                  <a:spLocks/>
                </p:cNvSpPr>
                <p:nvPr/>
              </p:nvSpPr>
              <p:spPr bwMode="auto">
                <a:xfrm>
                  <a:off x="109" y="0"/>
                  <a:ext cx="624" cy="256"/>
                </a:xfrm>
                <a:prstGeom prst="rect">
                  <a:avLst/>
                </a:prstGeom>
                <a:noFill/>
                <a:ln w="12700" cap="flat">
                  <a:noFill/>
                  <a:miter lim="800000"/>
                  <a:headEnd type="none" w="med" len="med"/>
                  <a:tailEnd type="none" w="med" len="med"/>
                </a:ln>
              </p:spPr>
              <p:txBody>
                <a:bodyPr wrap="none" lIns="0" tIns="0" rIns="40639" bIns="0" anchor="ctr">
                  <a:prstTxWarp prst="textNoShape">
                    <a:avLst/>
                  </a:prstTxWarp>
                  <a:spAutoFit/>
                </a:bodyPr>
                <a:lstStyle/>
                <a:p>
                  <a:pPr marL="39688" algn="ctr"/>
                  <a:r>
                    <a:rPr lang="en-US" sz="2000" dirty="0">
                      <a:solidFill>
                        <a:schemeClr val="tx1"/>
                      </a:solidFill>
                      <a:latin typeface="Tahoma" pitchFamily="8" charset="0"/>
                      <a:ea typeface="Tahoma" pitchFamily="8" charset="0"/>
                      <a:cs typeface="Tahoma" pitchFamily="8" charset="0"/>
                      <a:sym typeface="Tahoma" pitchFamily="8" charset="0"/>
                    </a:rPr>
                    <a:t>Poll </a:t>
                  </a:r>
                  <a:r>
                    <a:rPr lang="en-US" sz="2000" dirty="0" err="1">
                      <a:solidFill>
                        <a:schemeClr val="tx1"/>
                      </a:solidFill>
                      <a:latin typeface="Tahoma" pitchFamily="8" charset="0"/>
                      <a:ea typeface="Tahoma" pitchFamily="8" charset="0"/>
                      <a:cs typeface="Tahoma" pitchFamily="8" charset="0"/>
                      <a:sym typeface="Tahoma" pitchFamily="8" charset="0"/>
                    </a:rPr>
                    <a:t>Stn</a:t>
                  </a:r>
                  <a:endParaRPr lang="en-US" sz="2000" dirty="0">
                    <a:solidFill>
                      <a:schemeClr val="tx1"/>
                    </a:solidFill>
                    <a:latin typeface="Tahoma" pitchFamily="8" charset="0"/>
                    <a:ea typeface="Tahoma" pitchFamily="8" charset="0"/>
                    <a:cs typeface="Tahoma" pitchFamily="8" charset="0"/>
                    <a:sym typeface="Tahoma" pitchFamily="8" charset="0"/>
                  </a:endParaRPr>
                </a:p>
              </p:txBody>
            </p:sp>
          </p:grpSp>
          <p:grpSp>
            <p:nvGrpSpPr>
              <p:cNvPr id="19" name="Group 60"/>
              <p:cNvGrpSpPr>
                <a:grpSpLocks/>
              </p:cNvGrpSpPr>
              <p:nvPr/>
            </p:nvGrpSpPr>
            <p:grpSpPr bwMode="auto">
              <a:xfrm>
                <a:off x="0" y="0"/>
                <a:ext cx="514" cy="256"/>
                <a:chOff x="0" y="0"/>
                <a:chExt cx="514" cy="256"/>
              </a:xfrm>
            </p:grpSpPr>
            <p:sp>
              <p:nvSpPr>
                <p:cNvPr id="10298" name="Oval 58"/>
                <p:cNvSpPr>
                  <a:spLocks/>
                </p:cNvSpPr>
                <p:nvPr/>
              </p:nvSpPr>
              <p:spPr bwMode="auto">
                <a:xfrm>
                  <a:off x="0" y="0"/>
                  <a:ext cx="514" cy="256"/>
                </a:xfrm>
                <a:prstGeom prst="ellipse">
                  <a:avLst/>
                </a:prstGeom>
                <a:noFill/>
                <a:ln w="1905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299" name="Rectangle 59"/>
                <p:cNvSpPr>
                  <a:spLocks/>
                </p:cNvSpPr>
                <p:nvPr/>
              </p:nvSpPr>
              <p:spPr bwMode="auto">
                <a:xfrm>
                  <a:off x="109" y="8"/>
                  <a:ext cx="295" cy="240"/>
                </a:xfrm>
                <a:prstGeom prst="rect">
                  <a:avLst/>
                </a:prstGeom>
                <a:noFill/>
                <a:ln w="12700" cap="flat">
                  <a:noFill/>
                  <a:miter lim="800000"/>
                  <a:headEnd type="none" w="med" len="med"/>
                  <a:tailEnd type="none" w="med" len="med"/>
                </a:ln>
              </p:spPr>
              <p:txBody>
                <a:bodyPr wrap="none" lIns="38100" tIns="38100" rIns="78049" bIns="38100" anchor="ctr">
                  <a:prstTxWarp prst="textNoShape">
                    <a:avLst/>
                  </a:prstTxWarp>
                  <a:spAutoFit/>
                </a:bodyPr>
                <a:lstStyle/>
                <a:p>
                  <a:pPr marL="1588" algn="ctr"/>
                  <a:r>
                    <a:rPr lang="en-US" sz="2000" u="sng" dirty="0" err="1">
                      <a:solidFill>
                        <a:schemeClr val="tx1"/>
                      </a:solidFill>
                      <a:latin typeface="Tahoma" pitchFamily="8" charset="0"/>
                      <a:ea typeface="Tahoma" pitchFamily="8" charset="0"/>
                      <a:cs typeface="Tahoma" pitchFamily="8" charset="0"/>
                      <a:sym typeface="Tahoma" pitchFamily="8" charset="0"/>
                    </a:rPr>
                    <a:t>pid</a:t>
                  </a:r>
                  <a:endParaRPr lang="en-US" sz="2000" u="sng" dirty="0">
                    <a:solidFill>
                      <a:schemeClr val="tx1"/>
                    </a:solidFill>
                    <a:latin typeface="Tahoma" pitchFamily="8" charset="0"/>
                    <a:ea typeface="Tahoma" pitchFamily="8" charset="0"/>
                    <a:cs typeface="Tahoma" pitchFamily="8" charset="0"/>
                    <a:sym typeface="Tahoma" pitchFamily="8" charset="0"/>
                  </a:endParaRPr>
                </a:p>
              </p:txBody>
            </p:sp>
          </p:grpSp>
          <p:grpSp>
            <p:nvGrpSpPr>
              <p:cNvPr id="20" name="Group 63"/>
              <p:cNvGrpSpPr>
                <a:grpSpLocks/>
              </p:cNvGrpSpPr>
              <p:nvPr/>
            </p:nvGrpSpPr>
            <p:grpSpPr bwMode="auto">
              <a:xfrm>
                <a:off x="550" y="0"/>
                <a:ext cx="514" cy="256"/>
                <a:chOff x="0" y="0"/>
                <a:chExt cx="514" cy="256"/>
              </a:xfrm>
            </p:grpSpPr>
            <p:sp>
              <p:nvSpPr>
                <p:cNvPr id="10301" name="Oval 61"/>
                <p:cNvSpPr>
                  <a:spLocks/>
                </p:cNvSpPr>
                <p:nvPr/>
              </p:nvSpPr>
              <p:spPr bwMode="auto">
                <a:xfrm>
                  <a:off x="0" y="0"/>
                  <a:ext cx="514" cy="256"/>
                </a:xfrm>
                <a:prstGeom prst="ellipse">
                  <a:avLst/>
                </a:prstGeom>
                <a:noFill/>
                <a:ln w="1905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302" name="Rectangle 62"/>
                <p:cNvSpPr>
                  <a:spLocks/>
                </p:cNvSpPr>
                <p:nvPr/>
              </p:nvSpPr>
              <p:spPr bwMode="auto">
                <a:xfrm>
                  <a:off x="57" y="8"/>
                  <a:ext cx="399" cy="240"/>
                </a:xfrm>
                <a:prstGeom prst="rect">
                  <a:avLst/>
                </a:prstGeom>
                <a:noFill/>
                <a:ln w="12700" cap="flat">
                  <a:noFill/>
                  <a:miter lim="800000"/>
                  <a:headEnd type="none" w="med" len="med"/>
                  <a:tailEnd type="none" w="med" len="med"/>
                </a:ln>
              </p:spPr>
              <p:txBody>
                <a:bodyPr wrap="none" lIns="38100" tIns="38100" rIns="78049" bIns="38100" anchor="ctr">
                  <a:prstTxWarp prst="textNoShape">
                    <a:avLst/>
                  </a:prstTxWarp>
                  <a:spAutoFit/>
                </a:bodyPr>
                <a:lstStyle/>
                <a:p>
                  <a:pPr marL="1588" algn="ctr"/>
                  <a:r>
                    <a:rPr lang="en-US" sz="2000">
                      <a:solidFill>
                        <a:schemeClr val="tx1"/>
                      </a:solidFill>
                      <a:latin typeface="Tahoma" pitchFamily="8" charset="0"/>
                      <a:ea typeface="Tahoma" pitchFamily="8" charset="0"/>
                      <a:cs typeface="Tahoma" pitchFamily="8" charset="0"/>
                      <a:sym typeface="Tahoma" pitchFamily="8" charset="0"/>
                    </a:rPr>
                    <a:t>addr</a:t>
                  </a:r>
                </a:p>
              </p:txBody>
            </p:sp>
          </p:grpSp>
          <p:grpSp>
            <p:nvGrpSpPr>
              <p:cNvPr id="21" name="Group 66"/>
              <p:cNvGrpSpPr>
                <a:grpSpLocks/>
              </p:cNvGrpSpPr>
              <p:nvPr/>
            </p:nvGrpSpPr>
            <p:grpSpPr bwMode="auto">
              <a:xfrm>
                <a:off x="1101" y="0"/>
                <a:ext cx="514" cy="256"/>
                <a:chOff x="0" y="0"/>
                <a:chExt cx="514" cy="256"/>
              </a:xfrm>
            </p:grpSpPr>
            <p:sp>
              <p:nvSpPr>
                <p:cNvPr id="10304" name="Oval 64"/>
                <p:cNvSpPr>
                  <a:spLocks/>
                </p:cNvSpPr>
                <p:nvPr/>
              </p:nvSpPr>
              <p:spPr bwMode="auto">
                <a:xfrm>
                  <a:off x="0" y="0"/>
                  <a:ext cx="514" cy="256"/>
                </a:xfrm>
                <a:prstGeom prst="ellipse">
                  <a:avLst/>
                </a:prstGeom>
                <a:noFill/>
                <a:ln w="1905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305" name="Rectangle 65"/>
                <p:cNvSpPr>
                  <a:spLocks/>
                </p:cNvSpPr>
                <p:nvPr/>
              </p:nvSpPr>
              <p:spPr bwMode="auto">
                <a:xfrm>
                  <a:off x="85" y="8"/>
                  <a:ext cx="343" cy="240"/>
                </a:xfrm>
                <a:prstGeom prst="rect">
                  <a:avLst/>
                </a:prstGeom>
                <a:noFill/>
                <a:ln w="12700" cap="flat">
                  <a:noFill/>
                  <a:miter lim="800000"/>
                  <a:headEnd type="none" w="med" len="med"/>
                  <a:tailEnd type="none" w="med" len="med"/>
                </a:ln>
              </p:spPr>
              <p:txBody>
                <a:bodyPr wrap="none" lIns="38100" tIns="38100" rIns="78049" bIns="38100" anchor="ctr">
                  <a:prstTxWarp prst="textNoShape">
                    <a:avLst/>
                  </a:prstTxWarp>
                  <a:spAutoFit/>
                </a:bodyPr>
                <a:lstStyle/>
                <a:p>
                  <a:pPr marL="1588" algn="ctr"/>
                  <a:r>
                    <a:rPr lang="en-US" sz="2000">
                      <a:solidFill>
                        <a:schemeClr val="tx1"/>
                      </a:solidFill>
                      <a:latin typeface="Tahoma" pitchFamily="8" charset="0"/>
                      <a:ea typeface="Tahoma" pitchFamily="8" charset="0"/>
                      <a:cs typeface="Tahoma" pitchFamily="8" charset="0"/>
                      <a:sym typeface="Tahoma" pitchFamily="8" charset="0"/>
                    </a:rPr>
                    <a:t>size</a:t>
                  </a:r>
                </a:p>
              </p:txBody>
            </p:sp>
          </p:grpSp>
        </p:grpSp>
        <p:sp>
          <p:nvSpPr>
            <p:cNvPr id="10308" name="Line 68"/>
            <p:cNvSpPr>
              <a:spLocks noChangeShapeType="1"/>
            </p:cNvSpPr>
            <p:nvPr/>
          </p:nvSpPr>
          <p:spPr bwMode="auto">
            <a:xfrm rot="10800000" flipH="1">
              <a:off x="801" y="700"/>
              <a:ext cx="5" cy="317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2" name="Group 94"/>
          <p:cNvGrpSpPr>
            <a:grpSpLocks/>
          </p:cNvGrpSpPr>
          <p:nvPr/>
        </p:nvGrpSpPr>
        <p:grpSpPr bwMode="auto">
          <a:xfrm>
            <a:off x="6518275" y="1081088"/>
            <a:ext cx="2568575" cy="3567112"/>
            <a:chOff x="0" y="0"/>
            <a:chExt cx="1617" cy="2247"/>
          </a:xfrm>
        </p:grpSpPr>
        <p:grpSp>
          <p:nvGrpSpPr>
            <p:cNvPr id="23" name="Group 85"/>
            <p:cNvGrpSpPr>
              <a:grpSpLocks/>
            </p:cNvGrpSpPr>
            <p:nvPr/>
          </p:nvGrpSpPr>
          <p:grpSpPr bwMode="auto">
            <a:xfrm>
              <a:off x="0" y="0"/>
              <a:ext cx="1617" cy="695"/>
              <a:chOff x="0" y="0"/>
              <a:chExt cx="1617" cy="695"/>
            </a:xfrm>
          </p:grpSpPr>
          <p:grpSp>
            <p:nvGrpSpPr>
              <p:cNvPr id="24" name="Group 72"/>
              <p:cNvGrpSpPr>
                <a:grpSpLocks/>
              </p:cNvGrpSpPr>
              <p:nvPr/>
            </p:nvGrpSpPr>
            <p:grpSpPr bwMode="auto">
              <a:xfrm>
                <a:off x="390" y="439"/>
                <a:ext cx="846" cy="256"/>
                <a:chOff x="0" y="0"/>
                <a:chExt cx="845" cy="256"/>
              </a:xfrm>
            </p:grpSpPr>
            <p:sp>
              <p:nvSpPr>
                <p:cNvPr id="10310" name="Rectangle 70"/>
                <p:cNvSpPr>
                  <a:spLocks/>
                </p:cNvSpPr>
                <p:nvPr/>
              </p:nvSpPr>
              <p:spPr bwMode="auto">
                <a:xfrm>
                  <a:off x="0" y="0"/>
                  <a:ext cx="845" cy="255"/>
                </a:xfrm>
                <a:prstGeom prst="rect">
                  <a:avLst/>
                </a:prstGeom>
                <a:noFill/>
                <a:ln w="19050" cap="flat">
                  <a:solidFill>
                    <a:srgbClr val="CC3300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311" name="Rectangle 71"/>
                <p:cNvSpPr>
                  <a:spLocks/>
                </p:cNvSpPr>
                <p:nvPr/>
              </p:nvSpPr>
              <p:spPr bwMode="auto">
                <a:xfrm>
                  <a:off x="140" y="0"/>
                  <a:ext cx="565" cy="256"/>
                </a:xfrm>
                <a:prstGeom prst="rect">
                  <a:avLst/>
                </a:prstGeom>
                <a:noFill/>
                <a:ln w="12700" cap="flat">
                  <a:noFill/>
                  <a:miter lim="800000"/>
                  <a:headEnd type="none" w="med" len="med"/>
                  <a:tailEnd type="none" w="med" len="med"/>
                </a:ln>
              </p:spPr>
              <p:txBody>
                <a:bodyPr wrap="none" lIns="0" tIns="0" rIns="40639" bIns="0" anchor="ctr">
                  <a:prstTxWarp prst="textNoShape">
                    <a:avLst/>
                  </a:prstTxWarp>
                  <a:spAutoFit/>
                </a:bodyPr>
                <a:lstStyle/>
                <a:p>
                  <a:pPr marL="39688" algn="ctr"/>
                  <a:r>
                    <a:rPr lang="en-US" sz="2000">
                      <a:solidFill>
                        <a:srgbClr val="0000FF"/>
                      </a:solidFill>
                      <a:latin typeface="Tahoma" pitchFamily="8" charset="0"/>
                      <a:ea typeface="Tahoma" pitchFamily="8" charset="0"/>
                      <a:cs typeface="Tahoma" pitchFamily="8" charset="0"/>
                      <a:sym typeface="Tahoma" pitchFamily="8" charset="0"/>
                    </a:rPr>
                    <a:t>Citizen</a:t>
                  </a:r>
                </a:p>
              </p:txBody>
            </p:sp>
          </p:grpSp>
          <p:grpSp>
            <p:nvGrpSpPr>
              <p:cNvPr id="25" name="Group 75"/>
              <p:cNvGrpSpPr>
                <a:grpSpLocks/>
              </p:cNvGrpSpPr>
              <p:nvPr/>
            </p:nvGrpSpPr>
            <p:grpSpPr bwMode="auto">
              <a:xfrm>
                <a:off x="0" y="0"/>
                <a:ext cx="514" cy="256"/>
                <a:chOff x="0" y="0"/>
                <a:chExt cx="514" cy="256"/>
              </a:xfrm>
            </p:grpSpPr>
            <p:sp>
              <p:nvSpPr>
                <p:cNvPr id="10313" name="Oval 73"/>
                <p:cNvSpPr>
                  <a:spLocks/>
                </p:cNvSpPr>
                <p:nvPr/>
              </p:nvSpPr>
              <p:spPr bwMode="auto">
                <a:xfrm>
                  <a:off x="0" y="0"/>
                  <a:ext cx="514" cy="256"/>
                </a:xfrm>
                <a:prstGeom prst="ellipse">
                  <a:avLst/>
                </a:prstGeom>
                <a:noFill/>
                <a:ln w="19050" cap="flat">
                  <a:solidFill>
                    <a:srgbClr val="CC3300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314" name="Rectangle 74"/>
                <p:cNvSpPr>
                  <a:spLocks/>
                </p:cNvSpPr>
                <p:nvPr/>
              </p:nvSpPr>
              <p:spPr bwMode="auto">
                <a:xfrm>
                  <a:off x="100" y="8"/>
                  <a:ext cx="314" cy="240"/>
                </a:xfrm>
                <a:prstGeom prst="rect">
                  <a:avLst/>
                </a:prstGeom>
                <a:noFill/>
                <a:ln w="12700" cap="flat">
                  <a:noFill/>
                  <a:miter lim="800000"/>
                  <a:headEnd type="none" w="med" len="med"/>
                  <a:tailEnd type="none" w="med" len="med"/>
                </a:ln>
              </p:spPr>
              <p:txBody>
                <a:bodyPr wrap="none" lIns="38100" tIns="38100" rIns="78049" bIns="38100" anchor="ctr">
                  <a:prstTxWarp prst="textNoShape">
                    <a:avLst/>
                  </a:prstTxWarp>
                  <a:spAutoFit/>
                </a:bodyPr>
                <a:lstStyle/>
                <a:p>
                  <a:pPr marL="1588" algn="ctr"/>
                  <a:r>
                    <a:rPr lang="en-US" sz="2000" u="sng">
                      <a:solidFill>
                        <a:srgbClr val="0000FF"/>
                      </a:solidFill>
                      <a:latin typeface="Tahoma" pitchFamily="8" charset="0"/>
                      <a:ea typeface="Tahoma" pitchFamily="8" charset="0"/>
                      <a:cs typeface="Tahoma" pitchFamily="8" charset="0"/>
                      <a:sym typeface="Tahoma" pitchFamily="8" charset="0"/>
                    </a:rPr>
                    <a:t>ssn</a:t>
                  </a:r>
                </a:p>
              </p:txBody>
            </p:sp>
          </p:grpSp>
          <p:grpSp>
            <p:nvGrpSpPr>
              <p:cNvPr id="26" name="Group 78"/>
              <p:cNvGrpSpPr>
                <a:grpSpLocks/>
              </p:cNvGrpSpPr>
              <p:nvPr/>
            </p:nvGrpSpPr>
            <p:grpSpPr bwMode="auto">
              <a:xfrm>
                <a:off x="551" y="0"/>
                <a:ext cx="515" cy="256"/>
                <a:chOff x="0" y="0"/>
                <a:chExt cx="514" cy="256"/>
              </a:xfrm>
            </p:grpSpPr>
            <p:sp>
              <p:nvSpPr>
                <p:cNvPr id="10316" name="Oval 76"/>
                <p:cNvSpPr>
                  <a:spLocks/>
                </p:cNvSpPr>
                <p:nvPr/>
              </p:nvSpPr>
              <p:spPr bwMode="auto">
                <a:xfrm>
                  <a:off x="0" y="0"/>
                  <a:ext cx="514" cy="256"/>
                </a:xfrm>
                <a:prstGeom prst="ellipse">
                  <a:avLst/>
                </a:prstGeom>
                <a:noFill/>
                <a:ln w="19050" cap="flat">
                  <a:solidFill>
                    <a:srgbClr val="CC3300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317" name="Rectangle 77"/>
                <p:cNvSpPr>
                  <a:spLocks/>
                </p:cNvSpPr>
                <p:nvPr/>
              </p:nvSpPr>
              <p:spPr bwMode="auto">
                <a:xfrm>
                  <a:off x="20" y="8"/>
                  <a:ext cx="473" cy="240"/>
                </a:xfrm>
                <a:prstGeom prst="rect">
                  <a:avLst/>
                </a:prstGeom>
                <a:noFill/>
                <a:ln w="12700" cap="flat">
                  <a:noFill/>
                  <a:miter lim="800000"/>
                  <a:headEnd type="none" w="med" len="med"/>
                  <a:tailEnd type="none" w="med" len="med"/>
                </a:ln>
              </p:spPr>
              <p:txBody>
                <a:bodyPr wrap="none" lIns="38100" tIns="38100" rIns="78049" bIns="38100" anchor="ctr">
                  <a:prstTxWarp prst="textNoShape">
                    <a:avLst/>
                  </a:prstTxWarp>
                  <a:spAutoFit/>
                </a:bodyPr>
                <a:lstStyle/>
                <a:p>
                  <a:pPr marL="1588" algn="ctr"/>
                  <a:r>
                    <a:rPr lang="en-US" sz="2000">
                      <a:solidFill>
                        <a:srgbClr val="0000FF"/>
                      </a:solidFill>
                      <a:latin typeface="Tahoma" pitchFamily="8" charset="0"/>
                      <a:ea typeface="Tahoma" pitchFamily="8" charset="0"/>
                      <a:cs typeface="Tahoma" pitchFamily="8" charset="0"/>
                      <a:sym typeface="Tahoma" pitchFamily="8" charset="0"/>
                    </a:rPr>
                    <a:t>name</a:t>
                  </a:r>
                </a:p>
              </p:txBody>
            </p:sp>
          </p:grpSp>
          <p:grpSp>
            <p:nvGrpSpPr>
              <p:cNvPr id="27" name="Group 81"/>
              <p:cNvGrpSpPr>
                <a:grpSpLocks/>
              </p:cNvGrpSpPr>
              <p:nvPr/>
            </p:nvGrpSpPr>
            <p:grpSpPr bwMode="auto">
              <a:xfrm>
                <a:off x="1103" y="0"/>
                <a:ext cx="514" cy="256"/>
                <a:chOff x="0" y="0"/>
                <a:chExt cx="514" cy="256"/>
              </a:xfrm>
            </p:grpSpPr>
            <p:sp>
              <p:nvSpPr>
                <p:cNvPr id="10319" name="Oval 79"/>
                <p:cNvSpPr>
                  <a:spLocks/>
                </p:cNvSpPr>
                <p:nvPr/>
              </p:nvSpPr>
              <p:spPr bwMode="auto">
                <a:xfrm>
                  <a:off x="0" y="0"/>
                  <a:ext cx="514" cy="256"/>
                </a:xfrm>
                <a:prstGeom prst="ellipse">
                  <a:avLst/>
                </a:prstGeom>
                <a:noFill/>
                <a:ln w="19050" cap="flat">
                  <a:solidFill>
                    <a:srgbClr val="CC3300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320" name="Rectangle 80"/>
                <p:cNvSpPr>
                  <a:spLocks/>
                </p:cNvSpPr>
                <p:nvPr/>
              </p:nvSpPr>
              <p:spPr bwMode="auto">
                <a:xfrm>
                  <a:off x="47" y="8"/>
                  <a:ext cx="420" cy="240"/>
                </a:xfrm>
                <a:prstGeom prst="rect">
                  <a:avLst/>
                </a:prstGeom>
                <a:noFill/>
                <a:ln w="12700" cap="flat">
                  <a:noFill/>
                  <a:miter lim="800000"/>
                  <a:headEnd type="none" w="med" len="med"/>
                  <a:tailEnd type="none" w="med" len="med"/>
                </a:ln>
              </p:spPr>
              <p:txBody>
                <a:bodyPr wrap="none" lIns="38100" tIns="38100" rIns="78049" bIns="38100" anchor="ctr">
                  <a:prstTxWarp prst="textNoShape">
                    <a:avLst/>
                  </a:prstTxWarp>
                  <a:spAutoFit/>
                </a:bodyPr>
                <a:lstStyle/>
                <a:p>
                  <a:pPr marL="1588" algn="ctr"/>
                  <a:r>
                    <a:rPr lang="en-US" sz="2000">
                      <a:solidFill>
                        <a:srgbClr val="0000FF"/>
                      </a:solidFill>
                      <a:latin typeface="Tahoma" pitchFamily="8" charset="0"/>
                      <a:ea typeface="Tahoma" pitchFamily="8" charset="0"/>
                      <a:cs typeface="Tahoma" pitchFamily="8" charset="0"/>
                      <a:sym typeface="Tahoma" pitchFamily="8" charset="0"/>
                    </a:rPr>
                    <a:t>bday</a:t>
                  </a:r>
                </a:p>
              </p:txBody>
            </p:sp>
          </p:grpSp>
          <p:sp>
            <p:nvSpPr>
              <p:cNvPr id="10322" name="Line 82"/>
              <p:cNvSpPr>
                <a:spLocks noChangeShapeType="1"/>
              </p:cNvSpPr>
              <p:nvPr/>
            </p:nvSpPr>
            <p:spPr bwMode="auto">
              <a:xfrm>
                <a:off x="257" y="261"/>
                <a:ext cx="556" cy="174"/>
              </a:xfrm>
              <a:prstGeom prst="line">
                <a:avLst/>
              </a:prstGeom>
              <a:noFill/>
              <a:ln w="25400" cap="flat">
                <a:solidFill>
                  <a:srgbClr val="CC33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23" name="Line 83"/>
              <p:cNvSpPr>
                <a:spLocks noChangeShapeType="1"/>
              </p:cNvSpPr>
              <p:nvPr/>
            </p:nvSpPr>
            <p:spPr bwMode="auto">
              <a:xfrm>
                <a:off x="809" y="261"/>
                <a:ext cx="4" cy="174"/>
              </a:xfrm>
              <a:prstGeom prst="line">
                <a:avLst/>
              </a:prstGeom>
              <a:noFill/>
              <a:ln w="25400" cap="flat">
                <a:solidFill>
                  <a:srgbClr val="CC33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24" name="Line 84"/>
              <p:cNvSpPr>
                <a:spLocks noChangeShapeType="1"/>
              </p:cNvSpPr>
              <p:nvPr/>
            </p:nvSpPr>
            <p:spPr bwMode="auto">
              <a:xfrm flipH="1">
                <a:off x="813" y="261"/>
                <a:ext cx="547" cy="174"/>
              </a:xfrm>
              <a:prstGeom prst="line">
                <a:avLst/>
              </a:prstGeom>
              <a:noFill/>
              <a:ln w="25400" cap="flat">
                <a:solidFill>
                  <a:srgbClr val="CC33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8" name="Group 88"/>
            <p:cNvGrpSpPr>
              <a:grpSpLocks/>
            </p:cNvGrpSpPr>
            <p:nvPr/>
          </p:nvGrpSpPr>
          <p:grpSpPr bwMode="auto">
            <a:xfrm>
              <a:off x="259" y="1747"/>
              <a:ext cx="1104" cy="500"/>
              <a:chOff x="0" y="0"/>
              <a:chExt cx="1104" cy="499"/>
            </a:xfrm>
          </p:grpSpPr>
          <p:sp>
            <p:nvSpPr>
              <p:cNvPr id="10326" name="AutoShape 86"/>
              <p:cNvSpPr>
                <a:spLocks/>
              </p:cNvSpPr>
              <p:nvPr/>
            </p:nvSpPr>
            <p:spPr bwMode="auto">
              <a:xfrm>
                <a:off x="0" y="0"/>
                <a:ext cx="1104" cy="499"/>
              </a:xfrm>
              <a:custGeom>
                <a:avLst/>
                <a:gdLst>
                  <a:gd name="T0" fmla="*/ 10800 w 21600"/>
                  <a:gd name="T1" fmla="*/ 10800 h 21600"/>
                </a:gdLst>
                <a:ahLst/>
                <a:cxnLst>
                  <a:cxn ang="0">
                    <a:pos x="T0" y="T1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lnTo>
                      <a:pt x="0" y="10800"/>
                    </a:lnTo>
                    <a:lnTo>
                      <a:pt x="10800" y="21600"/>
                    </a:lnTo>
                    <a:lnTo>
                      <a:pt x="21600" y="10800"/>
                    </a:lnTo>
                    <a:close/>
                    <a:moveTo>
                      <a:pt x="10800" y="0"/>
                    </a:moveTo>
                  </a:path>
                </a:pathLst>
              </a:custGeom>
              <a:noFill/>
              <a:ln w="25400" cap="flat">
                <a:solidFill>
                  <a:srgbClr val="CC33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27" name="Rectangle 87"/>
              <p:cNvSpPr>
                <a:spLocks/>
              </p:cNvSpPr>
              <p:nvPr/>
            </p:nvSpPr>
            <p:spPr bwMode="auto">
              <a:xfrm>
                <a:off x="124" y="130"/>
                <a:ext cx="855" cy="240"/>
              </a:xfrm>
              <a:prstGeom prst="rect">
                <a:avLst/>
              </a:prstGeom>
              <a:noFill/>
              <a:ln w="12700" cap="flat">
                <a:noFill/>
                <a:miter lim="800000"/>
                <a:headEnd type="none" w="med" len="med"/>
                <a:tailEnd type="none" w="med" len="med"/>
              </a:ln>
            </p:spPr>
            <p:txBody>
              <a:bodyPr wrap="none" lIns="38100" tIns="38100" rIns="68580" bIns="38100" anchor="ctr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00FF"/>
                    </a:solidFill>
                    <a:latin typeface="Tahoma" pitchFamily="8" charset="0"/>
                    <a:ea typeface="Tahoma" pitchFamily="8" charset="0"/>
                    <a:cs typeface="Tahoma" pitchFamily="8" charset="0"/>
                    <a:sym typeface="Tahoma" pitchFamily="8" charset="0"/>
                  </a:rPr>
                  <a:t>Represents</a:t>
                </a:r>
              </a:p>
            </p:txBody>
          </p:sp>
        </p:grpSp>
        <p:grpSp>
          <p:nvGrpSpPr>
            <p:cNvPr id="29" name="Group 91"/>
            <p:cNvGrpSpPr>
              <a:grpSpLocks/>
            </p:cNvGrpSpPr>
            <p:nvPr/>
          </p:nvGrpSpPr>
          <p:grpSpPr bwMode="auto">
            <a:xfrm>
              <a:off x="542" y="688"/>
              <a:ext cx="544" cy="1162"/>
              <a:chOff x="0" y="0"/>
              <a:chExt cx="544" cy="1162"/>
            </a:xfrm>
          </p:grpSpPr>
          <p:sp>
            <p:nvSpPr>
              <p:cNvPr id="10329" name="Line 89"/>
              <p:cNvSpPr>
                <a:spLocks noChangeShapeType="1"/>
              </p:cNvSpPr>
              <p:nvPr/>
            </p:nvSpPr>
            <p:spPr bwMode="auto">
              <a:xfrm>
                <a:off x="0" y="0"/>
                <a:ext cx="1" cy="1162"/>
              </a:xfrm>
              <a:prstGeom prst="line">
                <a:avLst/>
              </a:prstGeom>
              <a:noFill/>
              <a:ln w="25400" cap="flat">
                <a:solidFill>
                  <a:srgbClr val="CC33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30" name="Line 90"/>
              <p:cNvSpPr>
                <a:spLocks noChangeShapeType="1"/>
              </p:cNvSpPr>
              <p:nvPr/>
            </p:nvSpPr>
            <p:spPr bwMode="auto">
              <a:xfrm>
                <a:off x="543" y="0"/>
                <a:ext cx="1" cy="1162"/>
              </a:xfrm>
              <a:prstGeom prst="line">
                <a:avLst/>
              </a:prstGeom>
              <a:noFill/>
              <a:ln w="25400" cap="flat">
                <a:solidFill>
                  <a:srgbClr val="CC33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332" name="Rectangle 92"/>
            <p:cNvSpPr>
              <a:spLocks/>
            </p:cNvSpPr>
            <p:nvPr/>
          </p:nvSpPr>
          <p:spPr bwMode="auto">
            <a:xfrm rot="5400000">
              <a:off x="-73" y="1145"/>
              <a:ext cx="1086" cy="256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-5080" bIns="0">
              <a:prstTxWarp prst="textNoShape">
                <a:avLst/>
              </a:prstTxWarp>
              <a:spAutoFit/>
            </a:bodyPr>
            <a:lstStyle/>
            <a:p>
              <a:r>
                <a:rPr lang="en-US" sz="2000" dirty="0">
                  <a:solidFill>
                    <a:srgbClr val="CC3300"/>
                  </a:solidFill>
                  <a:latin typeface="Tahoma" pitchFamily="8" charset="0"/>
                  <a:ea typeface="Tahoma" pitchFamily="8" charset="0"/>
                  <a:cs typeface="Tahoma" pitchFamily="8" charset="0"/>
                  <a:sym typeface="Tahoma" pitchFamily="8" charset="0"/>
                </a:rPr>
                <a:t>Elected official</a:t>
              </a:r>
            </a:p>
          </p:txBody>
        </p:sp>
        <p:sp>
          <p:nvSpPr>
            <p:cNvPr id="10333" name="Rectangle 93"/>
            <p:cNvSpPr>
              <a:spLocks/>
            </p:cNvSpPr>
            <p:nvPr/>
          </p:nvSpPr>
          <p:spPr bwMode="auto">
            <a:xfrm rot="5400000">
              <a:off x="744" y="1158"/>
              <a:ext cx="947" cy="256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-5080" bIns="0">
              <a:prstTxWarp prst="textNoShape">
                <a:avLst/>
              </a:prstTxWarp>
              <a:spAutoFit/>
            </a:bodyPr>
            <a:lstStyle/>
            <a:p>
              <a:r>
                <a:rPr lang="en-US" sz="2000">
                  <a:solidFill>
                    <a:srgbClr val="CC3300"/>
                  </a:solidFill>
                  <a:latin typeface="Tahoma" pitchFamily="8" charset="0"/>
                  <a:ea typeface="Tahoma" pitchFamily="8" charset="0"/>
                  <a:cs typeface="Tahoma" pitchFamily="8" charset="0"/>
                  <a:sym typeface="Tahoma" pitchFamily="8" charset="0"/>
                </a:rPr>
                <a:t>Constituents</a:t>
              </a:r>
            </a:p>
          </p:txBody>
        </p:sp>
      </p:grpSp>
      <p:sp>
        <p:nvSpPr>
          <p:cNvPr id="10335" name="Rectangle 95"/>
          <p:cNvSpPr>
            <a:spLocks/>
          </p:cNvSpPr>
          <p:nvPr/>
        </p:nvSpPr>
        <p:spPr bwMode="auto">
          <a:xfrm>
            <a:off x="990600" y="76200"/>
            <a:ext cx="8013700" cy="9144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39688" bIns="0">
            <a:prstTxWarp prst="textNoShape">
              <a:avLst/>
            </a:prstTxWarp>
          </a:bodyPr>
          <a:lstStyle/>
          <a:p>
            <a:pPr marL="382588" indent="-342900">
              <a:spcBef>
                <a:spcPts val="575"/>
              </a:spcBef>
              <a:buClr>
                <a:srgbClr val="0000FF"/>
              </a:buClr>
              <a:buSzPct val="60000"/>
            </a:pPr>
            <a:endParaRPr lang="en-US" dirty="0">
              <a:solidFill>
                <a:schemeClr val="tx1"/>
              </a:solidFill>
              <a:latin typeface="Tahoma" pitchFamily="8" charset="0"/>
              <a:ea typeface="Tahoma" pitchFamily="8" charset="0"/>
              <a:cs typeface="Tahoma" pitchFamily="8" charset="0"/>
              <a:sym typeface="Tahoma" pitchFamily="8" charset="0"/>
            </a:endParaRPr>
          </a:p>
        </p:txBody>
      </p:sp>
      <p:grpSp>
        <p:nvGrpSpPr>
          <p:cNvPr id="30" name="Group 98"/>
          <p:cNvGrpSpPr>
            <a:grpSpLocks/>
          </p:cNvGrpSpPr>
          <p:nvPr/>
        </p:nvGrpSpPr>
        <p:grpSpPr bwMode="auto">
          <a:xfrm>
            <a:off x="152400" y="4572000"/>
            <a:ext cx="8851900" cy="1689100"/>
            <a:chOff x="0" y="96"/>
            <a:chExt cx="5576" cy="1064"/>
          </a:xfrm>
        </p:grpSpPr>
        <p:pic>
          <p:nvPicPr>
            <p:cNvPr id="10336" name="Picture 96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12" y="249"/>
              <a:ext cx="3420" cy="282"/>
            </a:xfrm>
            <a:prstGeom prst="rect">
              <a:avLst/>
            </a:prstGeom>
            <a:noFill/>
            <a:ln w="9525" cap="flat">
              <a:noFill/>
              <a:miter lim="800000"/>
              <a:headEnd/>
              <a:tailEnd/>
            </a:ln>
          </p:spPr>
        </p:pic>
        <p:sp>
          <p:nvSpPr>
            <p:cNvPr id="10337" name="Rectangle 97"/>
            <p:cNvSpPr>
              <a:spLocks/>
            </p:cNvSpPr>
            <p:nvPr/>
          </p:nvSpPr>
          <p:spPr bwMode="auto">
            <a:xfrm>
              <a:off x="0" y="96"/>
              <a:ext cx="5576" cy="1064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0" tIns="0" rIns="39688" bIns="0">
              <a:prstTxWarp prst="textNoShape">
                <a:avLst/>
              </a:prstTxWarp>
            </a:bodyPr>
            <a:lstStyle/>
            <a:p>
              <a:pPr marL="382588" indent="-342900">
                <a:lnSpc>
                  <a:spcPct val="90000"/>
                </a:lnSpc>
                <a:spcBef>
                  <a:spcPts val="575"/>
                </a:spcBef>
                <a:buClr>
                  <a:srgbClr val="CC3300"/>
                </a:buClr>
                <a:buSzPct val="55000"/>
                <a:buFont typeface="Wingdings" pitchFamily="8" charset="2"/>
                <a:buChar char="n"/>
              </a:pPr>
              <a:r>
                <a:rPr lang="en-US" dirty="0">
                  <a:solidFill>
                    <a:schemeClr val="tx1"/>
                  </a:solidFill>
                  <a:latin typeface="Tahoma" pitchFamily="8" charset="0"/>
                  <a:ea typeface="Tahoma" pitchFamily="8" charset="0"/>
                  <a:cs typeface="Tahoma" pitchFamily="8" charset="0"/>
                  <a:sym typeface="Tahoma" pitchFamily="8" charset="0"/>
                </a:rPr>
                <a:t>Relationship set: E.g., Vote: {(c1, </a:t>
              </a:r>
              <a:r>
                <a:rPr lang="en-US" dirty="0" err="1">
                  <a:solidFill>
                    <a:schemeClr val="tx1"/>
                  </a:solidFill>
                  <a:latin typeface="Tahoma" pitchFamily="8" charset="0"/>
                  <a:ea typeface="Tahoma" pitchFamily="8" charset="0"/>
                  <a:cs typeface="Tahoma" pitchFamily="8" charset="0"/>
                  <a:sym typeface="Tahoma" pitchFamily="8" charset="0"/>
                </a:rPr>
                <a:t>p</a:t>
              </a:r>
              <a:r>
                <a:rPr lang="en-US" dirty="0">
                  <a:solidFill>
                    <a:schemeClr val="tx1"/>
                  </a:solidFill>
                  <a:latin typeface="Tahoma" pitchFamily="8" charset="0"/>
                  <a:ea typeface="Tahoma" pitchFamily="8" charset="0"/>
                  <a:cs typeface="Tahoma" pitchFamily="8" charset="0"/>
                  <a:sym typeface="Tahoma" pitchFamily="8" charset="0"/>
                </a:rPr>
                <a:t>, </a:t>
              </a:r>
              <a:r>
                <a:rPr lang="en-US" dirty="0" err="1">
                  <a:solidFill>
                    <a:schemeClr val="tx1"/>
                  </a:solidFill>
                  <a:latin typeface="Tahoma" pitchFamily="8" charset="0"/>
                  <a:ea typeface="Tahoma" pitchFamily="8" charset="0"/>
                  <a:cs typeface="Tahoma" pitchFamily="8" charset="0"/>
                  <a:sym typeface="Tahoma" pitchFamily="8" charset="0"/>
                </a:rPr>
                <a:t>i</a:t>
              </a:r>
              <a:r>
                <a:rPr lang="en-US" dirty="0">
                  <a:solidFill>
                    <a:schemeClr val="tx1"/>
                  </a:solidFill>
                  <a:latin typeface="Tahoma" pitchFamily="8" charset="0"/>
                  <a:ea typeface="Tahoma" pitchFamily="8" charset="0"/>
                  <a:cs typeface="Tahoma" pitchFamily="8" charset="0"/>
                  <a:sym typeface="Tahoma" pitchFamily="8" charset="0"/>
                </a:rPr>
                <a:t>), (c2, </a:t>
              </a:r>
              <a:r>
                <a:rPr lang="en-US" dirty="0" err="1">
                  <a:solidFill>
                    <a:schemeClr val="tx1"/>
                  </a:solidFill>
                  <a:latin typeface="Tahoma" pitchFamily="8" charset="0"/>
                  <a:ea typeface="Tahoma" pitchFamily="8" charset="0"/>
                  <a:cs typeface="Tahoma" pitchFamily="8" charset="0"/>
                  <a:sym typeface="Tahoma" pitchFamily="8" charset="0"/>
                </a:rPr>
                <a:t>p</a:t>
              </a:r>
              <a:r>
                <a:rPr lang="en-US" dirty="0">
                  <a:solidFill>
                    <a:schemeClr val="tx1"/>
                  </a:solidFill>
                  <a:latin typeface="Tahoma" pitchFamily="8" charset="0"/>
                  <a:ea typeface="Tahoma" pitchFamily="8" charset="0"/>
                  <a:cs typeface="Tahoma" pitchFamily="8" charset="0"/>
                  <a:sym typeface="Tahoma" pitchFamily="8" charset="0"/>
                </a:rPr>
                <a:t>, </a:t>
              </a:r>
              <a:r>
                <a:rPr lang="en-US" dirty="0" err="1">
                  <a:solidFill>
                    <a:schemeClr val="tx1"/>
                  </a:solidFill>
                  <a:latin typeface="Tahoma" pitchFamily="8" charset="0"/>
                  <a:ea typeface="Tahoma" pitchFamily="8" charset="0"/>
                  <a:cs typeface="Tahoma" pitchFamily="8" charset="0"/>
                  <a:sym typeface="Tahoma" pitchFamily="8" charset="0"/>
                </a:rPr>
                <a:t>i</a:t>
              </a:r>
              <a:r>
                <a:rPr lang="en-US" dirty="0">
                  <a:solidFill>
                    <a:schemeClr val="tx1"/>
                  </a:solidFill>
                  <a:latin typeface="Tahoma" pitchFamily="8" charset="0"/>
                  <a:ea typeface="Tahoma" pitchFamily="8" charset="0"/>
                  <a:cs typeface="Tahoma" pitchFamily="8" charset="0"/>
                  <a:sym typeface="Tahoma" pitchFamily="8" charset="0"/>
                </a:rPr>
                <a:t>), …}</a:t>
              </a:r>
            </a:p>
            <a:p>
              <a:pPr marL="382588" indent="-342900">
                <a:lnSpc>
                  <a:spcPct val="90000"/>
                </a:lnSpc>
                <a:spcBef>
                  <a:spcPts val="575"/>
                </a:spcBef>
                <a:buClr>
                  <a:srgbClr val="CC3300"/>
                </a:buClr>
                <a:buSzPct val="55000"/>
                <a:buFont typeface="Wingdings" pitchFamily="8" charset="2"/>
                <a:buChar char="n"/>
              </a:pPr>
              <a:endParaRPr lang="en-US" dirty="0">
                <a:solidFill>
                  <a:schemeClr val="tx1"/>
                </a:solidFill>
                <a:latin typeface="Tahoma" pitchFamily="8" charset="0"/>
                <a:ea typeface="Tahoma" pitchFamily="8" charset="0"/>
                <a:cs typeface="Tahoma" pitchFamily="8" charset="0"/>
                <a:sym typeface="Tahoma" pitchFamily="8" charset="0"/>
              </a:endParaRPr>
            </a:p>
            <a:p>
              <a:pPr marL="382588" indent="-342900">
                <a:lnSpc>
                  <a:spcPct val="90000"/>
                </a:lnSpc>
                <a:spcBef>
                  <a:spcPts val="575"/>
                </a:spcBef>
                <a:buClr>
                  <a:srgbClr val="CC3300"/>
                </a:buClr>
                <a:buSzPct val="55000"/>
                <a:buFont typeface="Wingdings" pitchFamily="8" charset="2"/>
                <a:buChar char="n"/>
              </a:pPr>
              <a:r>
                <a:rPr lang="en-US" dirty="0">
                  <a:solidFill>
                    <a:schemeClr val="tx1"/>
                  </a:solidFill>
                  <a:latin typeface="Tahoma" pitchFamily="8" charset="0"/>
                  <a:ea typeface="Tahoma" pitchFamily="8" charset="0"/>
                  <a:cs typeface="Tahoma" pitchFamily="8" charset="0"/>
                  <a:sym typeface="Tahoma" pitchFamily="8" charset="0"/>
                </a:rPr>
                <a:t>Entity sets:</a:t>
              </a:r>
            </a:p>
            <a:p>
              <a:pPr marL="839788" lvl="1" indent="-342900">
                <a:lnSpc>
                  <a:spcPct val="90000"/>
                </a:lnSpc>
                <a:spcBef>
                  <a:spcPts val="575"/>
                </a:spcBef>
                <a:buClr>
                  <a:srgbClr val="CC3300"/>
                </a:buClr>
                <a:buSzPct val="55000"/>
                <a:buFont typeface="Wingdings" pitchFamily="8" charset="2"/>
                <a:buChar char="n"/>
              </a:pPr>
              <a:r>
                <a:rPr lang="en-US" dirty="0">
                  <a:solidFill>
                    <a:schemeClr val="tx1"/>
                  </a:solidFill>
                  <a:latin typeface="Tahoma" pitchFamily="8" charset="0"/>
                  <a:ea typeface="Tahoma" pitchFamily="8" charset="0"/>
                  <a:cs typeface="Tahoma" pitchFamily="8" charset="0"/>
                  <a:sym typeface="Tahoma" pitchFamily="8" charset="0"/>
                </a:rPr>
                <a:t>Collection of </a:t>
              </a:r>
              <a:r>
                <a:rPr lang="en-US" dirty="0" smtClean="0">
                  <a:solidFill>
                    <a:schemeClr val="tx1"/>
                  </a:solidFill>
                  <a:latin typeface="Tahoma" pitchFamily="8" charset="0"/>
                  <a:ea typeface="Tahoma" pitchFamily="8" charset="0"/>
                  <a:cs typeface="Tahoma" pitchFamily="8" charset="0"/>
                  <a:sym typeface="Tahoma" pitchFamily="8" charset="0"/>
                </a:rPr>
                <a:t>entity instances. </a:t>
              </a:r>
              <a:r>
                <a:rPr lang="en-US" dirty="0">
                  <a:solidFill>
                    <a:schemeClr val="tx1"/>
                  </a:solidFill>
                  <a:latin typeface="Tahoma" pitchFamily="8" charset="0"/>
                  <a:ea typeface="Tahoma" pitchFamily="8" charset="0"/>
                  <a:cs typeface="Tahoma" pitchFamily="8" charset="0"/>
                  <a:sym typeface="Tahoma" pitchFamily="8" charset="0"/>
                </a:rPr>
                <a:t>E.g., set of citizens.</a:t>
              </a: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528085" y="3513564"/>
            <a:ext cx="633057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Citizens </a:t>
            </a:r>
            <a:r>
              <a:rPr lang="en-US" b="1" dirty="0"/>
              <a:t>vote</a:t>
            </a:r>
            <a:r>
              <a:rPr lang="en-US" dirty="0"/>
              <a:t> on initiatives at polling stations </a:t>
            </a:r>
          </a:p>
          <a:p>
            <a:r>
              <a:rPr lang="en-US" dirty="0"/>
              <a:t>Citizens are </a:t>
            </a:r>
            <a:r>
              <a:rPr lang="en-US" b="1" dirty="0"/>
              <a:t>represented</a:t>
            </a:r>
            <a:r>
              <a:rPr lang="en-US" dirty="0"/>
              <a:t> </a:t>
            </a:r>
            <a:r>
              <a:rPr lang="en-US" dirty="0" smtClean="0"/>
              <a:t>by a </a:t>
            </a:r>
            <a:r>
              <a:rPr lang="en-US" dirty="0"/>
              <a:t>citizen</a:t>
            </a:r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itle 103"/>
          <p:cNvSpPr>
            <a:spLocks noGrp="1"/>
          </p:cNvSpPr>
          <p:nvPr>
            <p:ph type="title"/>
          </p:nvPr>
        </p:nvSpPr>
        <p:spPr>
          <a:xfrm>
            <a:off x="1049338" y="0"/>
            <a:ext cx="7772400" cy="914400"/>
          </a:xfrm>
        </p:spPr>
        <p:txBody>
          <a:bodyPr/>
          <a:lstStyle/>
          <a:p>
            <a:r>
              <a:rPr lang="en-US" dirty="0" smtClean="0"/>
              <a:t> Problem</a:t>
            </a:r>
            <a:endParaRPr lang="en-US" dirty="0"/>
          </a:p>
        </p:txBody>
      </p:sp>
      <p:sp>
        <p:nvSpPr>
          <p:cNvPr id="10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6CDD3-E492-6E44-8529-3F5AAFEC3752}" type="slidenum">
              <a:rPr lang="en-US"/>
              <a:pPr/>
              <a:t>27</a:t>
            </a:fld>
            <a:endParaRPr lang="en-US"/>
          </a:p>
        </p:txBody>
      </p:sp>
      <p:sp>
        <p:nvSpPr>
          <p:cNvPr id="10241" name="Rectangle 1"/>
          <p:cNvSpPr>
            <a:spLocks/>
          </p:cNvSpPr>
          <p:nvPr/>
        </p:nvSpPr>
        <p:spPr bwMode="auto">
          <a:xfrm>
            <a:off x="417513" y="258763"/>
            <a:ext cx="438150" cy="474662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42" name="Rectangle 2"/>
          <p:cNvSpPr>
            <a:spLocks/>
          </p:cNvSpPr>
          <p:nvPr/>
        </p:nvSpPr>
        <p:spPr bwMode="auto">
          <a:xfrm>
            <a:off x="800100" y="258763"/>
            <a:ext cx="328613" cy="474662"/>
          </a:xfrm>
          <a:prstGeom prst="rect">
            <a:avLst/>
          </a:prstGeom>
          <a:gradFill rotWithShape="0">
            <a:gsLst>
              <a:gs pos="0">
                <a:srgbClr val="9900CC"/>
              </a:gs>
              <a:gs pos="100000">
                <a:srgbClr val="FFFFFF"/>
              </a:gs>
            </a:gsLst>
            <a:lin ang="0" scaled="1"/>
          </a:gra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43" name="Rectangle 3"/>
          <p:cNvSpPr>
            <a:spLocks/>
          </p:cNvSpPr>
          <p:nvPr/>
        </p:nvSpPr>
        <p:spPr bwMode="auto">
          <a:xfrm>
            <a:off x="541338" y="681038"/>
            <a:ext cx="422275" cy="474662"/>
          </a:xfrm>
          <a:prstGeom prst="rect">
            <a:avLst/>
          </a:prstGeom>
          <a:solidFill>
            <a:srgbClr val="F3DD0D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44" name="Rectangle 4"/>
          <p:cNvSpPr>
            <a:spLocks/>
          </p:cNvSpPr>
          <p:nvPr/>
        </p:nvSpPr>
        <p:spPr bwMode="auto">
          <a:xfrm>
            <a:off x="911225" y="681038"/>
            <a:ext cx="368300" cy="474662"/>
          </a:xfrm>
          <a:prstGeom prst="rect">
            <a:avLst/>
          </a:prstGeom>
          <a:gradFill rotWithShape="0">
            <a:gsLst>
              <a:gs pos="0">
                <a:srgbClr val="F3DD0D"/>
              </a:gs>
              <a:gs pos="100000">
                <a:srgbClr val="FFFFFF"/>
              </a:gs>
            </a:gsLst>
            <a:lin ang="0" scaled="1"/>
          </a:gra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45" name="Rectangle 5"/>
          <p:cNvSpPr>
            <a:spLocks/>
          </p:cNvSpPr>
          <p:nvPr/>
        </p:nvSpPr>
        <p:spPr bwMode="auto">
          <a:xfrm>
            <a:off x="127000" y="608013"/>
            <a:ext cx="560388" cy="42227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3300"/>
              </a:gs>
            </a:gsLst>
            <a:lin ang="18900000" scaled="1"/>
          </a:gra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46" name="Rectangle 6"/>
          <p:cNvSpPr>
            <a:spLocks/>
          </p:cNvSpPr>
          <p:nvPr/>
        </p:nvSpPr>
        <p:spPr bwMode="auto">
          <a:xfrm>
            <a:off x="762000" y="150813"/>
            <a:ext cx="31750" cy="1052512"/>
          </a:xfrm>
          <a:prstGeom prst="rect">
            <a:avLst/>
          </a:prstGeom>
          <a:solidFill>
            <a:srgbClr val="1C1C1C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47" name="Rectangle 7"/>
          <p:cNvSpPr>
            <a:spLocks/>
          </p:cNvSpPr>
          <p:nvPr/>
        </p:nvSpPr>
        <p:spPr bwMode="auto">
          <a:xfrm>
            <a:off x="442913" y="941388"/>
            <a:ext cx="8226425" cy="31750"/>
          </a:xfrm>
          <a:prstGeom prst="rect">
            <a:avLst/>
          </a:prstGeom>
          <a:gradFill rotWithShape="0">
            <a:gsLst>
              <a:gs pos="0">
                <a:srgbClr val="1C1C1C"/>
              </a:gs>
              <a:gs pos="100000">
                <a:srgbClr val="FFFFFF"/>
              </a:gs>
            </a:gsLst>
            <a:lin ang="0" scaled="1"/>
          </a:gra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48" name="Rectangle 8"/>
          <p:cNvSpPr>
            <a:spLocks/>
          </p:cNvSpPr>
          <p:nvPr/>
        </p:nvSpPr>
        <p:spPr bwMode="auto">
          <a:xfrm>
            <a:off x="2133600" y="6502400"/>
            <a:ext cx="4965700" cy="279400"/>
          </a:xfrm>
          <a:prstGeom prst="rect">
            <a:avLst/>
          </a:prstGeom>
          <a:noFill/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40639" bIns="0" anchor="b">
            <a:prstTxWarp prst="textNoShape">
              <a:avLst/>
            </a:prstTxWarp>
          </a:bodyPr>
          <a:lstStyle/>
          <a:p>
            <a:pPr marL="39688" algn="ctr"/>
            <a:r>
              <a:rPr lang="en-US" sz="1200">
                <a:solidFill>
                  <a:schemeClr val="tx1"/>
                </a:solidFill>
                <a:latin typeface="Tahoma" pitchFamily="8" charset="0"/>
                <a:ea typeface="Tahoma" pitchFamily="8" charset="0"/>
                <a:cs typeface="Tahoma" pitchFamily="8" charset="0"/>
                <a:sym typeface="Tahoma" pitchFamily="8" charset="0"/>
              </a:rPr>
              <a:t>EECS 484: Database Management Systems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1066800" y="1695450"/>
            <a:ext cx="6496050" cy="2419350"/>
            <a:chOff x="57150" y="1069975"/>
            <a:chExt cx="6496050" cy="2419350"/>
          </a:xfrm>
        </p:grpSpPr>
        <p:grpSp>
          <p:nvGrpSpPr>
            <p:cNvPr id="2" name="Group 24"/>
            <p:cNvGrpSpPr>
              <a:grpSpLocks/>
            </p:cNvGrpSpPr>
            <p:nvPr/>
          </p:nvGrpSpPr>
          <p:grpSpPr bwMode="auto">
            <a:xfrm>
              <a:off x="57150" y="2187575"/>
              <a:ext cx="2565400" cy="1101725"/>
              <a:chOff x="0" y="0"/>
              <a:chExt cx="1616" cy="694"/>
            </a:xfrm>
          </p:grpSpPr>
          <p:grpSp>
            <p:nvGrpSpPr>
              <p:cNvPr id="3" name="Group 11"/>
              <p:cNvGrpSpPr>
                <a:grpSpLocks/>
              </p:cNvGrpSpPr>
              <p:nvPr/>
            </p:nvGrpSpPr>
            <p:grpSpPr bwMode="auto">
              <a:xfrm>
                <a:off x="390" y="438"/>
                <a:ext cx="844" cy="256"/>
                <a:chOff x="0" y="0"/>
                <a:chExt cx="844" cy="256"/>
              </a:xfrm>
            </p:grpSpPr>
            <p:sp>
              <p:nvSpPr>
                <p:cNvPr id="10249" name="Rectangle 9"/>
                <p:cNvSpPr>
                  <a:spLocks/>
                </p:cNvSpPr>
                <p:nvPr/>
              </p:nvSpPr>
              <p:spPr bwMode="auto">
                <a:xfrm>
                  <a:off x="0" y="0"/>
                  <a:ext cx="844" cy="255"/>
                </a:xfrm>
                <a:prstGeom prst="rect">
                  <a:avLst/>
                </a:prstGeom>
                <a:noFill/>
                <a:ln w="1905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250" name="Rectangle 10"/>
                <p:cNvSpPr>
                  <a:spLocks/>
                </p:cNvSpPr>
                <p:nvPr/>
              </p:nvSpPr>
              <p:spPr bwMode="auto">
                <a:xfrm>
                  <a:off x="140" y="0"/>
                  <a:ext cx="564" cy="256"/>
                </a:xfrm>
                <a:prstGeom prst="rect">
                  <a:avLst/>
                </a:prstGeom>
                <a:noFill/>
                <a:ln w="12700" cap="flat">
                  <a:noFill/>
                  <a:miter lim="800000"/>
                  <a:headEnd type="none" w="med" len="med"/>
                  <a:tailEnd type="none" w="med" len="med"/>
                </a:ln>
              </p:spPr>
              <p:txBody>
                <a:bodyPr wrap="none" lIns="0" tIns="0" rIns="40639" bIns="0" anchor="ctr">
                  <a:prstTxWarp prst="textNoShape">
                    <a:avLst/>
                  </a:prstTxWarp>
                  <a:spAutoFit/>
                </a:bodyPr>
                <a:lstStyle/>
                <a:p>
                  <a:pPr marL="39688" algn="ctr"/>
                  <a:r>
                    <a:rPr lang="en-US" sz="2000">
                      <a:solidFill>
                        <a:schemeClr val="tx1"/>
                      </a:solidFill>
                      <a:latin typeface="Tahoma" pitchFamily="8" charset="0"/>
                      <a:ea typeface="Tahoma" pitchFamily="8" charset="0"/>
                      <a:cs typeface="Tahoma" pitchFamily="8" charset="0"/>
                      <a:sym typeface="Tahoma" pitchFamily="8" charset="0"/>
                    </a:rPr>
                    <a:t>Citizen</a:t>
                  </a:r>
                </a:p>
              </p:txBody>
            </p:sp>
          </p:grpSp>
          <p:grpSp>
            <p:nvGrpSpPr>
              <p:cNvPr id="4" name="Group 14"/>
              <p:cNvGrpSpPr>
                <a:grpSpLocks/>
              </p:cNvGrpSpPr>
              <p:nvPr/>
            </p:nvGrpSpPr>
            <p:grpSpPr bwMode="auto">
              <a:xfrm>
                <a:off x="0" y="0"/>
                <a:ext cx="514" cy="256"/>
                <a:chOff x="0" y="0"/>
                <a:chExt cx="514" cy="256"/>
              </a:xfrm>
            </p:grpSpPr>
            <p:sp>
              <p:nvSpPr>
                <p:cNvPr id="10252" name="Oval 12"/>
                <p:cNvSpPr>
                  <a:spLocks/>
                </p:cNvSpPr>
                <p:nvPr/>
              </p:nvSpPr>
              <p:spPr bwMode="auto">
                <a:xfrm>
                  <a:off x="0" y="0"/>
                  <a:ext cx="514" cy="256"/>
                </a:xfrm>
                <a:prstGeom prst="ellipse">
                  <a:avLst/>
                </a:prstGeom>
                <a:noFill/>
                <a:ln w="1905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253" name="Rectangle 13"/>
                <p:cNvSpPr>
                  <a:spLocks/>
                </p:cNvSpPr>
                <p:nvPr/>
              </p:nvSpPr>
              <p:spPr bwMode="auto">
                <a:xfrm>
                  <a:off x="100" y="8"/>
                  <a:ext cx="313" cy="240"/>
                </a:xfrm>
                <a:prstGeom prst="rect">
                  <a:avLst/>
                </a:prstGeom>
                <a:noFill/>
                <a:ln w="12700" cap="flat">
                  <a:noFill/>
                  <a:miter lim="800000"/>
                  <a:headEnd type="none" w="med" len="med"/>
                  <a:tailEnd type="none" w="med" len="med"/>
                </a:ln>
              </p:spPr>
              <p:txBody>
                <a:bodyPr wrap="none" lIns="38100" tIns="38100" rIns="78049" bIns="38100" anchor="ctr">
                  <a:prstTxWarp prst="textNoShape">
                    <a:avLst/>
                  </a:prstTxWarp>
                  <a:spAutoFit/>
                </a:bodyPr>
                <a:lstStyle/>
                <a:p>
                  <a:pPr marL="1588" algn="ctr"/>
                  <a:r>
                    <a:rPr lang="en-US" sz="2000" u="sng">
                      <a:solidFill>
                        <a:schemeClr val="tx1"/>
                      </a:solidFill>
                      <a:latin typeface="Tahoma" pitchFamily="8" charset="0"/>
                      <a:ea typeface="Tahoma" pitchFamily="8" charset="0"/>
                      <a:cs typeface="Tahoma" pitchFamily="8" charset="0"/>
                      <a:sym typeface="Tahoma" pitchFamily="8" charset="0"/>
                    </a:rPr>
                    <a:t>ssn</a:t>
                  </a:r>
                </a:p>
              </p:txBody>
            </p:sp>
          </p:grpSp>
          <p:grpSp>
            <p:nvGrpSpPr>
              <p:cNvPr id="5" name="Group 17"/>
              <p:cNvGrpSpPr>
                <a:grpSpLocks/>
              </p:cNvGrpSpPr>
              <p:nvPr/>
            </p:nvGrpSpPr>
            <p:grpSpPr bwMode="auto">
              <a:xfrm>
                <a:off x="550" y="0"/>
                <a:ext cx="515" cy="256"/>
                <a:chOff x="0" y="0"/>
                <a:chExt cx="514" cy="256"/>
              </a:xfrm>
            </p:grpSpPr>
            <p:sp>
              <p:nvSpPr>
                <p:cNvPr id="10255" name="Oval 15"/>
                <p:cNvSpPr>
                  <a:spLocks/>
                </p:cNvSpPr>
                <p:nvPr/>
              </p:nvSpPr>
              <p:spPr bwMode="auto">
                <a:xfrm>
                  <a:off x="0" y="0"/>
                  <a:ext cx="514" cy="256"/>
                </a:xfrm>
                <a:prstGeom prst="ellipse">
                  <a:avLst/>
                </a:prstGeom>
                <a:noFill/>
                <a:ln w="1905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256" name="Rectangle 16"/>
                <p:cNvSpPr>
                  <a:spLocks/>
                </p:cNvSpPr>
                <p:nvPr/>
              </p:nvSpPr>
              <p:spPr bwMode="auto">
                <a:xfrm>
                  <a:off x="20" y="8"/>
                  <a:ext cx="473" cy="240"/>
                </a:xfrm>
                <a:prstGeom prst="rect">
                  <a:avLst/>
                </a:prstGeom>
                <a:noFill/>
                <a:ln w="12700" cap="flat">
                  <a:noFill/>
                  <a:miter lim="800000"/>
                  <a:headEnd type="none" w="med" len="med"/>
                  <a:tailEnd type="none" w="med" len="med"/>
                </a:ln>
              </p:spPr>
              <p:txBody>
                <a:bodyPr wrap="none" lIns="38100" tIns="38100" rIns="78049" bIns="38100" anchor="ctr">
                  <a:prstTxWarp prst="textNoShape">
                    <a:avLst/>
                  </a:prstTxWarp>
                  <a:spAutoFit/>
                </a:bodyPr>
                <a:lstStyle/>
                <a:p>
                  <a:pPr marL="1588" algn="ctr"/>
                  <a:r>
                    <a:rPr lang="en-US" sz="2000" dirty="0">
                      <a:solidFill>
                        <a:schemeClr val="tx1"/>
                      </a:solidFill>
                      <a:latin typeface="Tahoma" pitchFamily="8" charset="0"/>
                      <a:ea typeface="Tahoma" pitchFamily="8" charset="0"/>
                      <a:cs typeface="Tahoma" pitchFamily="8" charset="0"/>
                      <a:sym typeface="Tahoma" pitchFamily="8" charset="0"/>
                    </a:rPr>
                    <a:t>name</a:t>
                  </a:r>
                </a:p>
              </p:txBody>
            </p:sp>
          </p:grpSp>
          <p:grpSp>
            <p:nvGrpSpPr>
              <p:cNvPr id="6" name="Group 20"/>
              <p:cNvGrpSpPr>
                <a:grpSpLocks/>
              </p:cNvGrpSpPr>
              <p:nvPr/>
            </p:nvGrpSpPr>
            <p:grpSpPr bwMode="auto">
              <a:xfrm>
                <a:off x="1101" y="0"/>
                <a:ext cx="515" cy="256"/>
                <a:chOff x="0" y="0"/>
                <a:chExt cx="514" cy="256"/>
              </a:xfrm>
            </p:grpSpPr>
            <p:sp>
              <p:nvSpPr>
                <p:cNvPr id="10258" name="Oval 18"/>
                <p:cNvSpPr>
                  <a:spLocks/>
                </p:cNvSpPr>
                <p:nvPr/>
              </p:nvSpPr>
              <p:spPr bwMode="auto">
                <a:xfrm>
                  <a:off x="0" y="0"/>
                  <a:ext cx="514" cy="256"/>
                </a:xfrm>
                <a:prstGeom prst="ellipse">
                  <a:avLst/>
                </a:prstGeom>
                <a:noFill/>
                <a:ln w="1905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259" name="Rectangle 19"/>
                <p:cNvSpPr>
                  <a:spLocks/>
                </p:cNvSpPr>
                <p:nvPr/>
              </p:nvSpPr>
              <p:spPr bwMode="auto">
                <a:xfrm>
                  <a:off x="46" y="8"/>
                  <a:ext cx="421" cy="240"/>
                </a:xfrm>
                <a:prstGeom prst="rect">
                  <a:avLst/>
                </a:prstGeom>
                <a:noFill/>
                <a:ln w="12700" cap="flat">
                  <a:noFill/>
                  <a:miter lim="800000"/>
                  <a:headEnd type="none" w="med" len="med"/>
                  <a:tailEnd type="none" w="med" len="med"/>
                </a:ln>
              </p:spPr>
              <p:txBody>
                <a:bodyPr wrap="none" lIns="38100" tIns="38100" rIns="78049" bIns="38100" anchor="ctr">
                  <a:prstTxWarp prst="textNoShape">
                    <a:avLst/>
                  </a:prstTxWarp>
                  <a:spAutoFit/>
                </a:bodyPr>
                <a:lstStyle/>
                <a:p>
                  <a:pPr marL="1588" algn="ctr"/>
                  <a:r>
                    <a:rPr lang="en-US" sz="2000" dirty="0" err="1">
                      <a:solidFill>
                        <a:schemeClr val="tx1"/>
                      </a:solidFill>
                      <a:latin typeface="Tahoma" pitchFamily="8" charset="0"/>
                      <a:ea typeface="Tahoma" pitchFamily="8" charset="0"/>
                      <a:cs typeface="Tahoma" pitchFamily="8" charset="0"/>
                      <a:sym typeface="Tahoma" pitchFamily="8" charset="0"/>
                    </a:rPr>
                    <a:t>bday</a:t>
                  </a:r>
                  <a:endParaRPr lang="en-US" sz="2000" dirty="0">
                    <a:solidFill>
                      <a:schemeClr val="tx1"/>
                    </a:solidFill>
                    <a:latin typeface="Tahoma" pitchFamily="8" charset="0"/>
                    <a:ea typeface="Tahoma" pitchFamily="8" charset="0"/>
                    <a:cs typeface="Tahoma" pitchFamily="8" charset="0"/>
                    <a:sym typeface="Tahoma" pitchFamily="8" charset="0"/>
                  </a:endParaRPr>
                </a:p>
              </p:txBody>
            </p:sp>
          </p:grpSp>
          <p:sp>
            <p:nvSpPr>
              <p:cNvPr id="10261" name="Line 21"/>
              <p:cNvSpPr>
                <a:spLocks noChangeShapeType="1"/>
              </p:cNvSpPr>
              <p:nvPr/>
            </p:nvSpPr>
            <p:spPr bwMode="auto">
              <a:xfrm>
                <a:off x="257" y="260"/>
                <a:ext cx="555" cy="174"/>
              </a:xfrm>
              <a:prstGeom prst="line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62" name="Line 22"/>
              <p:cNvSpPr>
                <a:spLocks noChangeShapeType="1"/>
              </p:cNvSpPr>
              <p:nvPr/>
            </p:nvSpPr>
            <p:spPr bwMode="auto">
              <a:xfrm>
                <a:off x="807" y="260"/>
                <a:ext cx="5" cy="174"/>
              </a:xfrm>
              <a:prstGeom prst="line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63" name="Line 23"/>
              <p:cNvSpPr>
                <a:spLocks noChangeShapeType="1"/>
              </p:cNvSpPr>
              <p:nvPr/>
            </p:nvSpPr>
            <p:spPr bwMode="auto">
              <a:xfrm flipH="1">
                <a:off x="812" y="260"/>
                <a:ext cx="546" cy="174"/>
              </a:xfrm>
              <a:prstGeom prst="line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7" name="Group 40"/>
            <p:cNvGrpSpPr>
              <a:grpSpLocks/>
            </p:cNvGrpSpPr>
            <p:nvPr/>
          </p:nvGrpSpPr>
          <p:grpSpPr bwMode="auto">
            <a:xfrm>
              <a:off x="3989388" y="2198688"/>
              <a:ext cx="2563812" cy="1101725"/>
              <a:chOff x="0" y="0"/>
              <a:chExt cx="1615" cy="694"/>
            </a:xfrm>
          </p:grpSpPr>
          <p:sp>
            <p:nvSpPr>
              <p:cNvPr id="10265" name="Line 25"/>
              <p:cNvSpPr>
                <a:spLocks noChangeShapeType="1"/>
              </p:cNvSpPr>
              <p:nvPr/>
            </p:nvSpPr>
            <p:spPr bwMode="auto">
              <a:xfrm>
                <a:off x="257" y="262"/>
                <a:ext cx="566" cy="171"/>
              </a:xfrm>
              <a:prstGeom prst="line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66" name="Line 26"/>
              <p:cNvSpPr>
                <a:spLocks noChangeShapeType="1"/>
              </p:cNvSpPr>
              <p:nvPr/>
            </p:nvSpPr>
            <p:spPr bwMode="auto">
              <a:xfrm>
                <a:off x="807" y="262"/>
                <a:ext cx="16" cy="171"/>
              </a:xfrm>
              <a:prstGeom prst="line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67" name="Line 27"/>
              <p:cNvSpPr>
                <a:spLocks noChangeShapeType="1"/>
              </p:cNvSpPr>
              <p:nvPr/>
            </p:nvSpPr>
            <p:spPr bwMode="auto">
              <a:xfrm flipH="1">
                <a:off x="823" y="262"/>
                <a:ext cx="535" cy="171"/>
              </a:xfrm>
              <a:prstGeom prst="line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8" name="Group 30"/>
              <p:cNvGrpSpPr>
                <a:grpSpLocks/>
              </p:cNvGrpSpPr>
              <p:nvPr/>
            </p:nvGrpSpPr>
            <p:grpSpPr bwMode="auto">
              <a:xfrm>
                <a:off x="401" y="438"/>
                <a:ext cx="843" cy="256"/>
                <a:chOff x="0" y="0"/>
                <a:chExt cx="843" cy="256"/>
              </a:xfrm>
            </p:grpSpPr>
            <p:sp>
              <p:nvSpPr>
                <p:cNvPr id="10268" name="Rectangle 28"/>
                <p:cNvSpPr>
                  <a:spLocks/>
                </p:cNvSpPr>
                <p:nvPr/>
              </p:nvSpPr>
              <p:spPr bwMode="auto">
                <a:xfrm>
                  <a:off x="0" y="0"/>
                  <a:ext cx="843" cy="255"/>
                </a:xfrm>
                <a:prstGeom prst="rect">
                  <a:avLst/>
                </a:prstGeom>
                <a:noFill/>
                <a:ln w="1905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269" name="Rectangle 29"/>
                <p:cNvSpPr>
                  <a:spLocks/>
                </p:cNvSpPr>
                <p:nvPr/>
              </p:nvSpPr>
              <p:spPr bwMode="auto">
                <a:xfrm>
                  <a:off x="66" y="0"/>
                  <a:ext cx="710" cy="256"/>
                </a:xfrm>
                <a:prstGeom prst="rect">
                  <a:avLst/>
                </a:prstGeom>
                <a:noFill/>
                <a:ln w="12700" cap="flat">
                  <a:noFill/>
                  <a:miter lim="800000"/>
                  <a:headEnd type="none" w="med" len="med"/>
                  <a:tailEnd type="none" w="med" len="med"/>
                </a:ln>
              </p:spPr>
              <p:txBody>
                <a:bodyPr wrap="none" lIns="0" tIns="0" rIns="40639" bIns="0" anchor="ctr">
                  <a:prstTxWarp prst="textNoShape">
                    <a:avLst/>
                  </a:prstTxWarp>
                  <a:spAutoFit/>
                </a:bodyPr>
                <a:lstStyle/>
                <a:p>
                  <a:pPr marL="39688" algn="ctr"/>
                  <a:r>
                    <a:rPr lang="en-US" sz="2000">
                      <a:solidFill>
                        <a:schemeClr val="tx1"/>
                      </a:solidFill>
                      <a:latin typeface="Tahoma" pitchFamily="8" charset="0"/>
                      <a:ea typeface="Tahoma" pitchFamily="8" charset="0"/>
                      <a:cs typeface="Tahoma" pitchFamily="8" charset="0"/>
                      <a:sym typeface="Tahoma" pitchFamily="8" charset="0"/>
                    </a:rPr>
                    <a:t>Initiative</a:t>
                  </a:r>
                </a:p>
              </p:txBody>
            </p:sp>
          </p:grpSp>
          <p:grpSp>
            <p:nvGrpSpPr>
              <p:cNvPr id="9" name="Group 33"/>
              <p:cNvGrpSpPr>
                <a:grpSpLocks/>
              </p:cNvGrpSpPr>
              <p:nvPr/>
            </p:nvGrpSpPr>
            <p:grpSpPr bwMode="auto">
              <a:xfrm>
                <a:off x="0" y="0"/>
                <a:ext cx="514" cy="256"/>
                <a:chOff x="0" y="0"/>
                <a:chExt cx="514" cy="256"/>
              </a:xfrm>
            </p:grpSpPr>
            <p:sp>
              <p:nvSpPr>
                <p:cNvPr id="10271" name="Oval 31"/>
                <p:cNvSpPr>
                  <a:spLocks/>
                </p:cNvSpPr>
                <p:nvPr/>
              </p:nvSpPr>
              <p:spPr bwMode="auto">
                <a:xfrm>
                  <a:off x="0" y="0"/>
                  <a:ext cx="514" cy="256"/>
                </a:xfrm>
                <a:prstGeom prst="ellipse">
                  <a:avLst/>
                </a:prstGeom>
                <a:noFill/>
                <a:ln w="1905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272" name="Rectangle 32"/>
                <p:cNvSpPr>
                  <a:spLocks/>
                </p:cNvSpPr>
                <p:nvPr/>
              </p:nvSpPr>
              <p:spPr bwMode="auto">
                <a:xfrm>
                  <a:off x="135" y="8"/>
                  <a:ext cx="243" cy="240"/>
                </a:xfrm>
                <a:prstGeom prst="rect">
                  <a:avLst/>
                </a:prstGeom>
                <a:noFill/>
                <a:ln w="12700" cap="flat">
                  <a:noFill/>
                  <a:miter lim="800000"/>
                  <a:headEnd type="none" w="med" len="med"/>
                  <a:tailEnd type="none" w="med" len="med"/>
                </a:ln>
              </p:spPr>
              <p:txBody>
                <a:bodyPr wrap="none" lIns="38100" tIns="38100" rIns="78049" bIns="38100" anchor="ctr">
                  <a:prstTxWarp prst="textNoShape">
                    <a:avLst/>
                  </a:prstTxWarp>
                  <a:spAutoFit/>
                </a:bodyPr>
                <a:lstStyle/>
                <a:p>
                  <a:pPr marL="1588" algn="ctr"/>
                  <a:r>
                    <a:rPr lang="en-US" sz="2000" u="sng">
                      <a:solidFill>
                        <a:schemeClr val="tx1"/>
                      </a:solidFill>
                      <a:latin typeface="Tahoma" pitchFamily="8" charset="0"/>
                      <a:ea typeface="Tahoma" pitchFamily="8" charset="0"/>
                      <a:cs typeface="Tahoma" pitchFamily="8" charset="0"/>
                      <a:sym typeface="Tahoma" pitchFamily="8" charset="0"/>
                    </a:rPr>
                    <a:t>iid</a:t>
                  </a:r>
                </a:p>
              </p:txBody>
            </p:sp>
          </p:grpSp>
          <p:grpSp>
            <p:nvGrpSpPr>
              <p:cNvPr id="10" name="Group 36"/>
              <p:cNvGrpSpPr>
                <a:grpSpLocks/>
              </p:cNvGrpSpPr>
              <p:nvPr/>
            </p:nvGrpSpPr>
            <p:grpSpPr bwMode="auto">
              <a:xfrm>
                <a:off x="550" y="0"/>
                <a:ext cx="514" cy="256"/>
                <a:chOff x="0" y="0"/>
                <a:chExt cx="514" cy="256"/>
              </a:xfrm>
            </p:grpSpPr>
            <p:sp>
              <p:nvSpPr>
                <p:cNvPr id="10274" name="Oval 34"/>
                <p:cNvSpPr>
                  <a:spLocks/>
                </p:cNvSpPr>
                <p:nvPr/>
              </p:nvSpPr>
              <p:spPr bwMode="auto">
                <a:xfrm>
                  <a:off x="0" y="0"/>
                  <a:ext cx="514" cy="256"/>
                </a:xfrm>
                <a:prstGeom prst="ellipse">
                  <a:avLst/>
                </a:prstGeom>
                <a:noFill/>
                <a:ln w="1905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275" name="Rectangle 35"/>
                <p:cNvSpPr>
                  <a:spLocks/>
                </p:cNvSpPr>
                <p:nvPr/>
              </p:nvSpPr>
              <p:spPr bwMode="auto">
                <a:xfrm>
                  <a:off x="2" y="8"/>
                  <a:ext cx="509" cy="240"/>
                </a:xfrm>
                <a:prstGeom prst="rect">
                  <a:avLst/>
                </a:prstGeom>
                <a:noFill/>
                <a:ln w="12700" cap="flat">
                  <a:noFill/>
                  <a:miter lim="800000"/>
                  <a:headEnd type="none" w="med" len="med"/>
                  <a:tailEnd type="none" w="med" len="med"/>
                </a:ln>
              </p:spPr>
              <p:txBody>
                <a:bodyPr wrap="none" lIns="38100" tIns="38100" rIns="78049" bIns="38100" anchor="ctr">
                  <a:prstTxWarp prst="textNoShape">
                    <a:avLst/>
                  </a:prstTxWarp>
                  <a:spAutoFit/>
                </a:bodyPr>
                <a:lstStyle/>
                <a:p>
                  <a:pPr marL="1588" algn="ctr"/>
                  <a:r>
                    <a:rPr lang="en-US" sz="2000">
                      <a:solidFill>
                        <a:schemeClr val="tx1"/>
                      </a:solidFill>
                      <a:latin typeface="Tahoma" pitchFamily="8" charset="0"/>
                      <a:ea typeface="Tahoma" pitchFamily="8" charset="0"/>
                      <a:cs typeface="Tahoma" pitchFamily="8" charset="0"/>
                      <a:sym typeface="Tahoma" pitchFamily="8" charset="0"/>
                    </a:rPr>
                    <a:t>iname</a:t>
                  </a:r>
                </a:p>
              </p:txBody>
            </p:sp>
          </p:grpSp>
          <p:grpSp>
            <p:nvGrpSpPr>
              <p:cNvPr id="11" name="Group 39"/>
              <p:cNvGrpSpPr>
                <a:grpSpLocks/>
              </p:cNvGrpSpPr>
              <p:nvPr/>
            </p:nvGrpSpPr>
            <p:grpSpPr bwMode="auto">
              <a:xfrm>
                <a:off x="1101" y="0"/>
                <a:ext cx="514" cy="256"/>
                <a:chOff x="0" y="0"/>
                <a:chExt cx="514" cy="256"/>
              </a:xfrm>
            </p:grpSpPr>
            <p:sp>
              <p:nvSpPr>
                <p:cNvPr id="10277" name="Oval 37"/>
                <p:cNvSpPr>
                  <a:spLocks/>
                </p:cNvSpPr>
                <p:nvPr/>
              </p:nvSpPr>
              <p:spPr bwMode="auto">
                <a:xfrm>
                  <a:off x="0" y="0"/>
                  <a:ext cx="514" cy="256"/>
                </a:xfrm>
                <a:prstGeom prst="ellipse">
                  <a:avLst/>
                </a:prstGeom>
                <a:noFill/>
                <a:ln w="1905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278" name="Rectangle 38"/>
                <p:cNvSpPr>
                  <a:spLocks/>
                </p:cNvSpPr>
                <p:nvPr/>
              </p:nvSpPr>
              <p:spPr bwMode="auto">
                <a:xfrm>
                  <a:off x="39" y="8"/>
                  <a:ext cx="435" cy="240"/>
                </a:xfrm>
                <a:prstGeom prst="rect">
                  <a:avLst/>
                </a:prstGeom>
                <a:noFill/>
                <a:ln w="12700" cap="flat">
                  <a:noFill/>
                  <a:miter lim="800000"/>
                  <a:headEnd type="none" w="med" len="med"/>
                  <a:tailEnd type="none" w="med" len="med"/>
                </a:ln>
              </p:spPr>
              <p:txBody>
                <a:bodyPr wrap="none" lIns="38100" tIns="38100" rIns="78049" bIns="38100" anchor="ctr">
                  <a:prstTxWarp prst="textNoShape">
                    <a:avLst/>
                  </a:prstTxWarp>
                  <a:spAutoFit/>
                </a:bodyPr>
                <a:lstStyle/>
                <a:p>
                  <a:pPr marL="1588" algn="ctr"/>
                  <a:r>
                    <a:rPr lang="en-US" sz="2000">
                      <a:solidFill>
                        <a:schemeClr val="tx1"/>
                      </a:solidFill>
                      <a:latin typeface="Tahoma" pitchFamily="8" charset="0"/>
                      <a:ea typeface="Tahoma" pitchFamily="8" charset="0"/>
                      <a:cs typeface="Tahoma" pitchFamily="8" charset="0"/>
                      <a:sym typeface="Tahoma" pitchFamily="8" charset="0"/>
                    </a:rPr>
                    <a:t>idesc</a:t>
                  </a:r>
                </a:p>
              </p:txBody>
            </p:sp>
          </p:grpSp>
        </p:grpSp>
        <p:grpSp>
          <p:nvGrpSpPr>
            <p:cNvPr id="12" name="Group 46"/>
            <p:cNvGrpSpPr>
              <a:grpSpLocks/>
            </p:cNvGrpSpPr>
            <p:nvPr/>
          </p:nvGrpSpPr>
          <p:grpSpPr bwMode="auto">
            <a:xfrm>
              <a:off x="2027238" y="2697163"/>
              <a:ext cx="2589212" cy="792162"/>
              <a:chOff x="0" y="0"/>
              <a:chExt cx="1631" cy="499"/>
            </a:xfrm>
          </p:grpSpPr>
          <p:grpSp>
            <p:nvGrpSpPr>
              <p:cNvPr id="13" name="Group 43"/>
              <p:cNvGrpSpPr>
                <a:grpSpLocks/>
              </p:cNvGrpSpPr>
              <p:nvPr/>
            </p:nvGrpSpPr>
            <p:grpSpPr bwMode="auto">
              <a:xfrm>
                <a:off x="315" y="0"/>
                <a:ext cx="792" cy="499"/>
                <a:chOff x="0" y="0"/>
                <a:chExt cx="791" cy="499"/>
              </a:xfrm>
            </p:grpSpPr>
            <p:sp>
              <p:nvSpPr>
                <p:cNvPr id="10281" name="AutoShape 41"/>
                <p:cNvSpPr>
                  <a:spLocks/>
                </p:cNvSpPr>
                <p:nvPr/>
              </p:nvSpPr>
              <p:spPr bwMode="auto">
                <a:xfrm>
                  <a:off x="0" y="0"/>
                  <a:ext cx="791" cy="499"/>
                </a:xfrm>
                <a:custGeom>
                  <a:avLst/>
                  <a:gdLst>
                    <a:gd name="T0" fmla="*/ 10800 w 21600"/>
                    <a:gd name="T1" fmla="*/ 10800 h 21600"/>
                  </a:gdLst>
                  <a:ahLst/>
                  <a:cxnLst>
                    <a:cxn ang="0">
                      <a:pos x="T0" y="T1"/>
                    </a:cxn>
                  </a:cxnLst>
                  <a:rect l="0" t="0" r="r" b="b"/>
                  <a:pathLst>
                    <a:path w="21600" h="21600">
                      <a:moveTo>
                        <a:pt x="10800" y="0"/>
                      </a:moveTo>
                      <a:lnTo>
                        <a:pt x="0" y="10800"/>
                      </a:lnTo>
                      <a:lnTo>
                        <a:pt x="10800" y="21600"/>
                      </a:lnTo>
                      <a:lnTo>
                        <a:pt x="21600" y="10800"/>
                      </a:lnTo>
                      <a:close/>
                      <a:moveTo>
                        <a:pt x="10800" y="0"/>
                      </a:moveTo>
                    </a:path>
                  </a:pathLst>
                </a:custGeom>
                <a:noFill/>
                <a:ln w="254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282" name="Rectangle 42"/>
                <p:cNvSpPr>
                  <a:spLocks/>
                </p:cNvSpPr>
                <p:nvPr/>
              </p:nvSpPr>
              <p:spPr bwMode="auto">
                <a:xfrm>
                  <a:off x="170" y="109"/>
                  <a:ext cx="451" cy="280"/>
                </a:xfrm>
                <a:prstGeom prst="rect">
                  <a:avLst/>
                </a:prstGeom>
                <a:noFill/>
                <a:ln w="12700" cap="flat">
                  <a:noFill/>
                  <a:miter lim="800000"/>
                  <a:headEnd type="none" w="med" len="med"/>
                  <a:tailEnd type="none" w="med" len="med"/>
                </a:ln>
              </p:spPr>
              <p:txBody>
                <a:bodyPr wrap="none" lIns="38100" tIns="38100" rIns="68580" bIns="381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/>
                  <a:r>
                    <a:rPr lang="en-US">
                      <a:solidFill>
                        <a:schemeClr val="tx1"/>
                      </a:solidFill>
                      <a:latin typeface="Tahoma" pitchFamily="8" charset="0"/>
                      <a:ea typeface="Tahoma" pitchFamily="8" charset="0"/>
                      <a:cs typeface="Tahoma" pitchFamily="8" charset="0"/>
                      <a:sym typeface="Tahoma" pitchFamily="8" charset="0"/>
                    </a:rPr>
                    <a:t>Vote</a:t>
                  </a:r>
                </a:p>
              </p:txBody>
            </p:sp>
          </p:grpSp>
          <p:sp>
            <p:nvSpPr>
              <p:cNvPr id="10284" name="Line 44"/>
              <p:cNvSpPr>
                <a:spLocks noChangeShapeType="1"/>
              </p:cNvSpPr>
              <p:nvPr/>
            </p:nvSpPr>
            <p:spPr bwMode="auto">
              <a:xfrm rot="10800000">
                <a:off x="0" y="246"/>
                <a:ext cx="307" cy="4"/>
              </a:xfrm>
              <a:prstGeom prst="line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85" name="Line 45"/>
              <p:cNvSpPr>
                <a:spLocks noChangeShapeType="1"/>
              </p:cNvSpPr>
              <p:nvPr/>
            </p:nvSpPr>
            <p:spPr bwMode="auto">
              <a:xfrm rot="10800000">
                <a:off x="1115" y="250"/>
                <a:ext cx="516" cy="3"/>
              </a:xfrm>
              <a:prstGeom prst="line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6" name="Group 69"/>
            <p:cNvGrpSpPr>
              <a:grpSpLocks/>
            </p:cNvGrpSpPr>
            <p:nvPr/>
          </p:nvGrpSpPr>
          <p:grpSpPr bwMode="auto">
            <a:xfrm>
              <a:off x="1884363" y="1069975"/>
              <a:ext cx="2563812" cy="1614488"/>
              <a:chOff x="0" y="0"/>
              <a:chExt cx="1615" cy="1017"/>
            </a:xfrm>
          </p:grpSpPr>
          <p:grpSp>
            <p:nvGrpSpPr>
              <p:cNvPr id="17" name="Group 67"/>
              <p:cNvGrpSpPr>
                <a:grpSpLocks/>
              </p:cNvGrpSpPr>
              <p:nvPr/>
            </p:nvGrpSpPr>
            <p:grpSpPr bwMode="auto">
              <a:xfrm>
                <a:off x="0" y="0"/>
                <a:ext cx="1615" cy="694"/>
                <a:chOff x="0" y="0"/>
                <a:chExt cx="1615" cy="694"/>
              </a:xfrm>
            </p:grpSpPr>
            <p:sp>
              <p:nvSpPr>
                <p:cNvPr id="10292" name="Line 52"/>
                <p:cNvSpPr>
                  <a:spLocks noChangeShapeType="1"/>
                </p:cNvSpPr>
                <p:nvPr/>
              </p:nvSpPr>
              <p:spPr bwMode="auto">
                <a:xfrm>
                  <a:off x="257" y="262"/>
                  <a:ext cx="549" cy="171"/>
                </a:xfrm>
                <a:prstGeom prst="line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293" name="Line 53"/>
                <p:cNvSpPr>
                  <a:spLocks noChangeShapeType="1"/>
                </p:cNvSpPr>
                <p:nvPr/>
              </p:nvSpPr>
              <p:spPr bwMode="auto">
                <a:xfrm flipH="1">
                  <a:off x="806" y="262"/>
                  <a:ext cx="1" cy="171"/>
                </a:xfrm>
                <a:prstGeom prst="line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294" name="Line 54"/>
                <p:cNvSpPr>
                  <a:spLocks noChangeShapeType="1"/>
                </p:cNvSpPr>
                <p:nvPr/>
              </p:nvSpPr>
              <p:spPr bwMode="auto">
                <a:xfrm flipH="1">
                  <a:off x="806" y="262"/>
                  <a:ext cx="552" cy="171"/>
                </a:xfrm>
                <a:prstGeom prst="line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grpSp>
              <p:nvGrpSpPr>
                <p:cNvPr id="18" name="Group 57"/>
                <p:cNvGrpSpPr>
                  <a:grpSpLocks/>
                </p:cNvGrpSpPr>
                <p:nvPr/>
              </p:nvGrpSpPr>
              <p:grpSpPr bwMode="auto">
                <a:xfrm>
                  <a:off x="384" y="438"/>
                  <a:ext cx="843" cy="256"/>
                  <a:chOff x="0" y="0"/>
                  <a:chExt cx="843" cy="256"/>
                </a:xfrm>
              </p:grpSpPr>
              <p:sp>
                <p:nvSpPr>
                  <p:cNvPr id="10295" name="Rectangle 55"/>
                  <p:cNvSpPr>
                    <a:spLocks/>
                  </p:cNvSpPr>
                  <p:nvPr/>
                </p:nvSpPr>
                <p:spPr bwMode="auto">
                  <a:xfrm>
                    <a:off x="0" y="0"/>
                    <a:ext cx="843" cy="255"/>
                  </a:xfrm>
                  <a:prstGeom prst="rect">
                    <a:avLst/>
                  </a:prstGeom>
                  <a:noFill/>
                  <a:ln w="19050" cap="flat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</p:spPr>
                <p:txBody>
                  <a:bodyPr lIns="0" tIns="0" rIns="0" bIns="0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296" name="Rectangle 56"/>
                  <p:cNvSpPr>
                    <a:spLocks/>
                  </p:cNvSpPr>
                  <p:nvPr/>
                </p:nvSpPr>
                <p:spPr bwMode="auto">
                  <a:xfrm>
                    <a:off x="109" y="0"/>
                    <a:ext cx="624" cy="256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800000"/>
                    <a:headEnd type="none" w="med" len="med"/>
                    <a:tailEnd type="none" w="med" len="med"/>
                  </a:ln>
                </p:spPr>
                <p:txBody>
                  <a:bodyPr wrap="none" lIns="0" tIns="0" rIns="40639" bIns="0"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39688" algn="ctr"/>
                    <a:r>
                      <a:rPr lang="en-US" sz="2000" dirty="0">
                        <a:solidFill>
                          <a:schemeClr val="tx1"/>
                        </a:solidFill>
                        <a:latin typeface="Tahoma" pitchFamily="8" charset="0"/>
                        <a:ea typeface="Tahoma" pitchFamily="8" charset="0"/>
                        <a:cs typeface="Tahoma" pitchFamily="8" charset="0"/>
                        <a:sym typeface="Tahoma" pitchFamily="8" charset="0"/>
                      </a:rPr>
                      <a:t>Poll </a:t>
                    </a:r>
                    <a:r>
                      <a:rPr lang="en-US" sz="2000" dirty="0" err="1">
                        <a:solidFill>
                          <a:schemeClr val="tx1"/>
                        </a:solidFill>
                        <a:latin typeface="Tahoma" pitchFamily="8" charset="0"/>
                        <a:ea typeface="Tahoma" pitchFamily="8" charset="0"/>
                        <a:cs typeface="Tahoma" pitchFamily="8" charset="0"/>
                        <a:sym typeface="Tahoma" pitchFamily="8" charset="0"/>
                      </a:rPr>
                      <a:t>Stn</a:t>
                    </a:r>
                    <a:endParaRPr lang="en-US" sz="2000" dirty="0">
                      <a:solidFill>
                        <a:schemeClr val="tx1"/>
                      </a:solidFill>
                      <a:latin typeface="Tahoma" pitchFamily="8" charset="0"/>
                      <a:ea typeface="Tahoma" pitchFamily="8" charset="0"/>
                      <a:cs typeface="Tahoma" pitchFamily="8" charset="0"/>
                      <a:sym typeface="Tahoma" pitchFamily="8" charset="0"/>
                    </a:endParaRPr>
                  </a:p>
                </p:txBody>
              </p:sp>
            </p:grpSp>
            <p:grpSp>
              <p:nvGrpSpPr>
                <p:cNvPr id="19" name="Group 60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514" cy="256"/>
                  <a:chOff x="0" y="0"/>
                  <a:chExt cx="514" cy="256"/>
                </a:xfrm>
              </p:grpSpPr>
              <p:sp>
                <p:nvSpPr>
                  <p:cNvPr id="10298" name="Oval 58"/>
                  <p:cNvSpPr>
                    <a:spLocks/>
                  </p:cNvSpPr>
                  <p:nvPr/>
                </p:nvSpPr>
                <p:spPr bwMode="auto">
                  <a:xfrm>
                    <a:off x="0" y="0"/>
                    <a:ext cx="514" cy="256"/>
                  </a:xfrm>
                  <a:prstGeom prst="ellipse">
                    <a:avLst/>
                  </a:prstGeom>
                  <a:noFill/>
                  <a:ln w="19050" cap="flat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</p:spPr>
                <p:txBody>
                  <a:bodyPr lIns="0" tIns="0" rIns="0" bIns="0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299" name="Rectangle 59"/>
                  <p:cNvSpPr>
                    <a:spLocks/>
                  </p:cNvSpPr>
                  <p:nvPr/>
                </p:nvSpPr>
                <p:spPr bwMode="auto">
                  <a:xfrm>
                    <a:off x="109" y="8"/>
                    <a:ext cx="295" cy="240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800000"/>
                    <a:headEnd type="none" w="med" len="med"/>
                    <a:tailEnd type="none" w="med" len="med"/>
                  </a:ln>
                </p:spPr>
                <p:txBody>
                  <a:bodyPr wrap="none" lIns="38100" tIns="38100" rIns="78049" bIns="38100"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1588" algn="ctr"/>
                    <a:r>
                      <a:rPr lang="en-US" sz="2000" u="sng" dirty="0" err="1">
                        <a:solidFill>
                          <a:schemeClr val="tx1"/>
                        </a:solidFill>
                        <a:latin typeface="Tahoma" pitchFamily="8" charset="0"/>
                        <a:ea typeface="Tahoma" pitchFamily="8" charset="0"/>
                        <a:cs typeface="Tahoma" pitchFamily="8" charset="0"/>
                        <a:sym typeface="Tahoma" pitchFamily="8" charset="0"/>
                      </a:rPr>
                      <a:t>pid</a:t>
                    </a:r>
                    <a:endParaRPr lang="en-US" sz="2000" u="sng" dirty="0">
                      <a:solidFill>
                        <a:schemeClr val="tx1"/>
                      </a:solidFill>
                      <a:latin typeface="Tahoma" pitchFamily="8" charset="0"/>
                      <a:ea typeface="Tahoma" pitchFamily="8" charset="0"/>
                      <a:cs typeface="Tahoma" pitchFamily="8" charset="0"/>
                      <a:sym typeface="Tahoma" pitchFamily="8" charset="0"/>
                    </a:endParaRPr>
                  </a:p>
                </p:txBody>
              </p:sp>
            </p:grpSp>
            <p:grpSp>
              <p:nvGrpSpPr>
                <p:cNvPr id="20" name="Group 63"/>
                <p:cNvGrpSpPr>
                  <a:grpSpLocks/>
                </p:cNvGrpSpPr>
                <p:nvPr/>
              </p:nvGrpSpPr>
              <p:grpSpPr bwMode="auto">
                <a:xfrm>
                  <a:off x="550" y="0"/>
                  <a:ext cx="514" cy="256"/>
                  <a:chOff x="0" y="0"/>
                  <a:chExt cx="514" cy="256"/>
                </a:xfrm>
              </p:grpSpPr>
              <p:sp>
                <p:nvSpPr>
                  <p:cNvPr id="10301" name="Oval 61"/>
                  <p:cNvSpPr>
                    <a:spLocks/>
                  </p:cNvSpPr>
                  <p:nvPr/>
                </p:nvSpPr>
                <p:spPr bwMode="auto">
                  <a:xfrm>
                    <a:off x="0" y="0"/>
                    <a:ext cx="514" cy="256"/>
                  </a:xfrm>
                  <a:prstGeom prst="ellipse">
                    <a:avLst/>
                  </a:prstGeom>
                  <a:noFill/>
                  <a:ln w="19050" cap="flat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</p:spPr>
                <p:txBody>
                  <a:bodyPr lIns="0" tIns="0" rIns="0" bIns="0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302" name="Rectangle 62"/>
                  <p:cNvSpPr>
                    <a:spLocks/>
                  </p:cNvSpPr>
                  <p:nvPr/>
                </p:nvSpPr>
                <p:spPr bwMode="auto">
                  <a:xfrm>
                    <a:off x="57" y="8"/>
                    <a:ext cx="399" cy="240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800000"/>
                    <a:headEnd type="none" w="med" len="med"/>
                    <a:tailEnd type="none" w="med" len="med"/>
                  </a:ln>
                </p:spPr>
                <p:txBody>
                  <a:bodyPr wrap="none" lIns="38100" tIns="38100" rIns="78049" bIns="38100"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1588" algn="ctr"/>
                    <a:r>
                      <a:rPr lang="en-US" sz="2000">
                        <a:solidFill>
                          <a:schemeClr val="tx1"/>
                        </a:solidFill>
                        <a:latin typeface="Tahoma" pitchFamily="8" charset="0"/>
                        <a:ea typeface="Tahoma" pitchFamily="8" charset="0"/>
                        <a:cs typeface="Tahoma" pitchFamily="8" charset="0"/>
                        <a:sym typeface="Tahoma" pitchFamily="8" charset="0"/>
                      </a:rPr>
                      <a:t>addr</a:t>
                    </a:r>
                  </a:p>
                </p:txBody>
              </p:sp>
            </p:grpSp>
            <p:grpSp>
              <p:nvGrpSpPr>
                <p:cNvPr id="21" name="Group 66"/>
                <p:cNvGrpSpPr>
                  <a:grpSpLocks/>
                </p:cNvGrpSpPr>
                <p:nvPr/>
              </p:nvGrpSpPr>
              <p:grpSpPr bwMode="auto">
                <a:xfrm>
                  <a:off x="1101" y="0"/>
                  <a:ext cx="514" cy="256"/>
                  <a:chOff x="0" y="0"/>
                  <a:chExt cx="514" cy="256"/>
                </a:xfrm>
              </p:grpSpPr>
              <p:sp>
                <p:nvSpPr>
                  <p:cNvPr id="10304" name="Oval 64"/>
                  <p:cNvSpPr>
                    <a:spLocks/>
                  </p:cNvSpPr>
                  <p:nvPr/>
                </p:nvSpPr>
                <p:spPr bwMode="auto">
                  <a:xfrm>
                    <a:off x="0" y="0"/>
                    <a:ext cx="514" cy="256"/>
                  </a:xfrm>
                  <a:prstGeom prst="ellipse">
                    <a:avLst/>
                  </a:prstGeom>
                  <a:noFill/>
                  <a:ln w="19050" cap="flat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</p:spPr>
                <p:txBody>
                  <a:bodyPr lIns="0" tIns="0" rIns="0" bIns="0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305" name="Rectangle 65"/>
                  <p:cNvSpPr>
                    <a:spLocks/>
                  </p:cNvSpPr>
                  <p:nvPr/>
                </p:nvSpPr>
                <p:spPr bwMode="auto">
                  <a:xfrm>
                    <a:off x="85" y="8"/>
                    <a:ext cx="343" cy="240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800000"/>
                    <a:headEnd type="none" w="med" len="med"/>
                    <a:tailEnd type="none" w="med" len="med"/>
                  </a:ln>
                </p:spPr>
                <p:txBody>
                  <a:bodyPr wrap="none" lIns="38100" tIns="38100" rIns="78049" bIns="38100"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1588" algn="ctr"/>
                    <a:r>
                      <a:rPr lang="en-US" sz="2000">
                        <a:solidFill>
                          <a:schemeClr val="tx1"/>
                        </a:solidFill>
                        <a:latin typeface="Tahoma" pitchFamily="8" charset="0"/>
                        <a:ea typeface="Tahoma" pitchFamily="8" charset="0"/>
                        <a:cs typeface="Tahoma" pitchFamily="8" charset="0"/>
                        <a:sym typeface="Tahoma" pitchFamily="8" charset="0"/>
                      </a:rPr>
                      <a:t>size</a:t>
                    </a:r>
                  </a:p>
                </p:txBody>
              </p:sp>
            </p:grpSp>
          </p:grpSp>
          <p:sp>
            <p:nvSpPr>
              <p:cNvPr id="10308" name="Line 68"/>
              <p:cNvSpPr>
                <a:spLocks noChangeShapeType="1"/>
              </p:cNvSpPr>
              <p:nvPr/>
            </p:nvSpPr>
            <p:spPr bwMode="auto">
              <a:xfrm rot="10800000" flipH="1">
                <a:off x="801" y="700"/>
                <a:ext cx="5" cy="317"/>
              </a:xfrm>
              <a:prstGeom prst="line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10335" name="Rectangle 95"/>
          <p:cNvSpPr>
            <a:spLocks/>
          </p:cNvSpPr>
          <p:nvPr/>
        </p:nvSpPr>
        <p:spPr bwMode="auto">
          <a:xfrm>
            <a:off x="990600" y="76200"/>
            <a:ext cx="8013700" cy="9144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39688" bIns="0">
            <a:prstTxWarp prst="textNoShape">
              <a:avLst/>
            </a:prstTxWarp>
          </a:bodyPr>
          <a:lstStyle/>
          <a:p>
            <a:pPr marL="382588" indent="-342900">
              <a:spcBef>
                <a:spcPts val="575"/>
              </a:spcBef>
              <a:buClr>
                <a:srgbClr val="0000FF"/>
              </a:buClr>
              <a:buSzPct val="60000"/>
            </a:pPr>
            <a:endParaRPr lang="en-US" dirty="0">
              <a:solidFill>
                <a:schemeClr val="tx1"/>
              </a:solidFill>
              <a:latin typeface="Tahoma" pitchFamily="8" charset="0"/>
              <a:ea typeface="Tahoma" pitchFamily="8" charset="0"/>
              <a:cs typeface="Tahoma" pitchFamily="8" charset="0"/>
              <a:sym typeface="Tahoma" pitchFamily="8" charset="0"/>
            </a:endParaRPr>
          </a:p>
        </p:txBody>
      </p:sp>
      <p:sp>
        <p:nvSpPr>
          <p:cNvPr id="10337" name="Rectangle 97"/>
          <p:cNvSpPr>
            <a:spLocks/>
          </p:cNvSpPr>
          <p:nvPr/>
        </p:nvSpPr>
        <p:spPr bwMode="auto">
          <a:xfrm>
            <a:off x="57150" y="4962525"/>
            <a:ext cx="8851900" cy="16891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39688" bIns="0">
            <a:prstTxWarp prst="textNoShape">
              <a:avLst/>
            </a:prstTxWarp>
          </a:bodyPr>
          <a:lstStyle/>
          <a:p>
            <a:pPr marL="382588" indent="-342900">
              <a:lnSpc>
                <a:spcPct val="90000"/>
              </a:lnSpc>
              <a:spcBef>
                <a:spcPts val="575"/>
              </a:spcBef>
              <a:buClr>
                <a:srgbClr val="CC3300"/>
              </a:buClr>
              <a:buSzPct val="55000"/>
              <a:buFont typeface="Wingdings" pitchFamily="8" charset="2"/>
              <a:buChar char="n"/>
            </a:pPr>
            <a:r>
              <a:rPr lang="en-US" dirty="0" smtClean="0">
                <a:solidFill>
                  <a:schemeClr val="tx1"/>
                </a:solidFill>
                <a:latin typeface="Tahoma" pitchFamily="8" charset="0"/>
                <a:ea typeface="Tahoma" pitchFamily="8" charset="0"/>
                <a:cs typeface="Tahoma" pitchFamily="8" charset="0"/>
                <a:sym typeface="Tahoma" pitchFamily="8" charset="0"/>
              </a:rPr>
              <a:t>Suppose we want to also record </a:t>
            </a:r>
            <a:r>
              <a:rPr lang="en-US" i="1" dirty="0" smtClean="0">
                <a:solidFill>
                  <a:schemeClr val="tx1"/>
                </a:solidFill>
                <a:latin typeface="Tahoma" pitchFamily="8" charset="0"/>
                <a:ea typeface="Tahoma" pitchFamily="8" charset="0"/>
                <a:cs typeface="Tahoma" pitchFamily="8" charset="0"/>
                <a:sym typeface="Tahoma" pitchFamily="8" charset="0"/>
              </a:rPr>
              <a:t>when</a:t>
            </a:r>
            <a:r>
              <a:rPr lang="en-US" dirty="0" smtClean="0">
                <a:solidFill>
                  <a:schemeClr val="tx1"/>
                </a:solidFill>
                <a:latin typeface="Tahoma" pitchFamily="8" charset="0"/>
                <a:ea typeface="Tahoma" pitchFamily="8" charset="0"/>
                <a:cs typeface="Tahoma" pitchFamily="8" charset="0"/>
                <a:sym typeface="Tahoma" pitchFamily="8" charset="0"/>
              </a:rPr>
              <a:t> a Citizen voted.</a:t>
            </a:r>
          </a:p>
          <a:p>
            <a:pPr marL="382588" indent="-342900">
              <a:lnSpc>
                <a:spcPct val="90000"/>
              </a:lnSpc>
              <a:spcBef>
                <a:spcPts val="575"/>
              </a:spcBef>
              <a:buClr>
                <a:srgbClr val="CC3300"/>
              </a:buClr>
              <a:buSzPct val="55000"/>
              <a:buFont typeface="Wingdings" pitchFamily="8" charset="2"/>
              <a:buChar char="n"/>
            </a:pPr>
            <a:r>
              <a:rPr lang="en-US" dirty="0" smtClean="0">
                <a:solidFill>
                  <a:schemeClr val="tx1"/>
                </a:solidFill>
                <a:latin typeface="Tahoma" pitchFamily="8" charset="0"/>
                <a:ea typeface="Tahoma" pitchFamily="8" charset="0"/>
                <a:cs typeface="Tahoma" pitchFamily="8" charset="0"/>
                <a:sym typeface="Tahoma" pitchFamily="8" charset="0"/>
              </a:rPr>
              <a:t>How should we represent that?</a:t>
            </a:r>
            <a:endParaRPr lang="en-US" dirty="0">
              <a:solidFill>
                <a:schemeClr val="tx1"/>
              </a:solidFill>
              <a:latin typeface="Tahoma" pitchFamily="8" charset="0"/>
              <a:ea typeface="Tahoma" pitchFamily="8" charset="0"/>
              <a:cs typeface="Tahoma" pitchFamily="8" charset="0"/>
              <a:sym typeface="Tahoma" pitchFamily="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0825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itle 103"/>
          <p:cNvSpPr>
            <a:spLocks noGrp="1"/>
          </p:cNvSpPr>
          <p:nvPr>
            <p:ph type="title"/>
          </p:nvPr>
        </p:nvSpPr>
        <p:spPr>
          <a:xfrm>
            <a:off x="1049338" y="0"/>
            <a:ext cx="7772400" cy="914400"/>
          </a:xfrm>
        </p:spPr>
        <p:txBody>
          <a:bodyPr/>
          <a:lstStyle/>
          <a:p>
            <a:r>
              <a:rPr lang="en-US" dirty="0" smtClean="0"/>
              <a:t> Attributes on Relationships</a:t>
            </a:r>
            <a:endParaRPr lang="en-US" dirty="0"/>
          </a:p>
        </p:txBody>
      </p:sp>
      <p:sp>
        <p:nvSpPr>
          <p:cNvPr id="10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6CDD3-E492-6E44-8529-3F5AAFEC3752}" type="slidenum">
              <a:rPr lang="en-US"/>
              <a:pPr/>
              <a:t>28</a:t>
            </a:fld>
            <a:endParaRPr lang="en-US"/>
          </a:p>
        </p:txBody>
      </p:sp>
      <p:sp>
        <p:nvSpPr>
          <p:cNvPr id="10241" name="Rectangle 1"/>
          <p:cNvSpPr>
            <a:spLocks/>
          </p:cNvSpPr>
          <p:nvPr/>
        </p:nvSpPr>
        <p:spPr bwMode="auto">
          <a:xfrm>
            <a:off x="417513" y="258763"/>
            <a:ext cx="438150" cy="474662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42" name="Rectangle 2"/>
          <p:cNvSpPr>
            <a:spLocks/>
          </p:cNvSpPr>
          <p:nvPr/>
        </p:nvSpPr>
        <p:spPr bwMode="auto">
          <a:xfrm>
            <a:off x="800100" y="258763"/>
            <a:ext cx="328613" cy="474662"/>
          </a:xfrm>
          <a:prstGeom prst="rect">
            <a:avLst/>
          </a:prstGeom>
          <a:gradFill rotWithShape="0">
            <a:gsLst>
              <a:gs pos="0">
                <a:srgbClr val="9900CC"/>
              </a:gs>
              <a:gs pos="100000">
                <a:srgbClr val="FFFFFF"/>
              </a:gs>
            </a:gsLst>
            <a:lin ang="0" scaled="1"/>
          </a:gra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43" name="Rectangle 3"/>
          <p:cNvSpPr>
            <a:spLocks/>
          </p:cNvSpPr>
          <p:nvPr/>
        </p:nvSpPr>
        <p:spPr bwMode="auto">
          <a:xfrm>
            <a:off x="541338" y="681038"/>
            <a:ext cx="422275" cy="474662"/>
          </a:xfrm>
          <a:prstGeom prst="rect">
            <a:avLst/>
          </a:prstGeom>
          <a:solidFill>
            <a:srgbClr val="F3DD0D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44" name="Rectangle 4"/>
          <p:cNvSpPr>
            <a:spLocks/>
          </p:cNvSpPr>
          <p:nvPr/>
        </p:nvSpPr>
        <p:spPr bwMode="auto">
          <a:xfrm>
            <a:off x="911225" y="681038"/>
            <a:ext cx="368300" cy="474662"/>
          </a:xfrm>
          <a:prstGeom prst="rect">
            <a:avLst/>
          </a:prstGeom>
          <a:gradFill rotWithShape="0">
            <a:gsLst>
              <a:gs pos="0">
                <a:srgbClr val="F3DD0D"/>
              </a:gs>
              <a:gs pos="100000">
                <a:srgbClr val="FFFFFF"/>
              </a:gs>
            </a:gsLst>
            <a:lin ang="0" scaled="1"/>
          </a:gra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45" name="Rectangle 5"/>
          <p:cNvSpPr>
            <a:spLocks/>
          </p:cNvSpPr>
          <p:nvPr/>
        </p:nvSpPr>
        <p:spPr bwMode="auto">
          <a:xfrm>
            <a:off x="127000" y="608013"/>
            <a:ext cx="560388" cy="42227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3300"/>
              </a:gs>
            </a:gsLst>
            <a:lin ang="18900000" scaled="1"/>
          </a:gra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46" name="Rectangle 6"/>
          <p:cNvSpPr>
            <a:spLocks/>
          </p:cNvSpPr>
          <p:nvPr/>
        </p:nvSpPr>
        <p:spPr bwMode="auto">
          <a:xfrm>
            <a:off x="762000" y="150813"/>
            <a:ext cx="31750" cy="1052512"/>
          </a:xfrm>
          <a:prstGeom prst="rect">
            <a:avLst/>
          </a:prstGeom>
          <a:solidFill>
            <a:srgbClr val="1C1C1C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47" name="Rectangle 7"/>
          <p:cNvSpPr>
            <a:spLocks/>
          </p:cNvSpPr>
          <p:nvPr/>
        </p:nvSpPr>
        <p:spPr bwMode="auto">
          <a:xfrm>
            <a:off x="442913" y="941388"/>
            <a:ext cx="8226425" cy="31750"/>
          </a:xfrm>
          <a:prstGeom prst="rect">
            <a:avLst/>
          </a:prstGeom>
          <a:gradFill rotWithShape="0">
            <a:gsLst>
              <a:gs pos="0">
                <a:srgbClr val="1C1C1C"/>
              </a:gs>
              <a:gs pos="100000">
                <a:srgbClr val="FFFFFF"/>
              </a:gs>
            </a:gsLst>
            <a:lin ang="0" scaled="1"/>
          </a:gra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48" name="Rectangle 8"/>
          <p:cNvSpPr>
            <a:spLocks/>
          </p:cNvSpPr>
          <p:nvPr/>
        </p:nvSpPr>
        <p:spPr bwMode="auto">
          <a:xfrm>
            <a:off x="2133600" y="6502400"/>
            <a:ext cx="4965700" cy="279400"/>
          </a:xfrm>
          <a:prstGeom prst="rect">
            <a:avLst/>
          </a:prstGeom>
          <a:noFill/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40639" bIns="0" anchor="b">
            <a:prstTxWarp prst="textNoShape">
              <a:avLst/>
            </a:prstTxWarp>
          </a:bodyPr>
          <a:lstStyle/>
          <a:p>
            <a:pPr marL="39688" algn="ctr"/>
            <a:r>
              <a:rPr lang="en-US" sz="1200">
                <a:solidFill>
                  <a:schemeClr val="tx1"/>
                </a:solidFill>
                <a:latin typeface="Tahoma" pitchFamily="8" charset="0"/>
                <a:ea typeface="Tahoma" pitchFamily="8" charset="0"/>
                <a:cs typeface="Tahoma" pitchFamily="8" charset="0"/>
                <a:sym typeface="Tahoma" pitchFamily="8" charset="0"/>
              </a:rPr>
              <a:t>EECS 484: Database Management Systems</a:t>
            </a:r>
          </a:p>
        </p:txBody>
      </p:sp>
      <p:grpSp>
        <p:nvGrpSpPr>
          <p:cNvPr id="10264" name="Group 24"/>
          <p:cNvGrpSpPr>
            <a:grpSpLocks/>
          </p:cNvGrpSpPr>
          <p:nvPr/>
        </p:nvGrpSpPr>
        <p:grpSpPr bwMode="auto">
          <a:xfrm>
            <a:off x="1276350" y="2903537"/>
            <a:ext cx="2565400" cy="1101725"/>
            <a:chOff x="0" y="0"/>
            <a:chExt cx="1616" cy="694"/>
          </a:xfrm>
        </p:grpSpPr>
        <p:grpSp>
          <p:nvGrpSpPr>
            <p:cNvPr id="10251" name="Group 11"/>
            <p:cNvGrpSpPr>
              <a:grpSpLocks/>
            </p:cNvGrpSpPr>
            <p:nvPr/>
          </p:nvGrpSpPr>
          <p:grpSpPr bwMode="auto">
            <a:xfrm>
              <a:off x="390" y="438"/>
              <a:ext cx="844" cy="256"/>
              <a:chOff x="0" y="0"/>
              <a:chExt cx="844" cy="256"/>
            </a:xfrm>
          </p:grpSpPr>
          <p:sp>
            <p:nvSpPr>
              <p:cNvPr id="10249" name="Rectangle 9"/>
              <p:cNvSpPr>
                <a:spLocks/>
              </p:cNvSpPr>
              <p:nvPr/>
            </p:nvSpPr>
            <p:spPr bwMode="auto">
              <a:xfrm>
                <a:off x="0" y="0"/>
                <a:ext cx="844" cy="255"/>
              </a:xfrm>
              <a:prstGeom prst="rect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50" name="Rectangle 10"/>
              <p:cNvSpPr>
                <a:spLocks/>
              </p:cNvSpPr>
              <p:nvPr/>
            </p:nvSpPr>
            <p:spPr bwMode="auto">
              <a:xfrm>
                <a:off x="140" y="0"/>
                <a:ext cx="564" cy="256"/>
              </a:xfrm>
              <a:prstGeom prst="rect">
                <a:avLst/>
              </a:prstGeom>
              <a:noFill/>
              <a:ln w="12700" cap="flat">
                <a:noFill/>
                <a:miter lim="800000"/>
                <a:headEnd type="none" w="med" len="med"/>
                <a:tailEnd type="none" w="med" len="med"/>
              </a:ln>
            </p:spPr>
            <p:txBody>
              <a:bodyPr wrap="none" lIns="0" tIns="0" rIns="40639" bIns="0" anchor="ctr">
                <a:prstTxWarp prst="textNoShape">
                  <a:avLst/>
                </a:prstTxWarp>
                <a:spAutoFit/>
              </a:bodyPr>
              <a:lstStyle/>
              <a:p>
                <a:pPr marL="39688" algn="ctr"/>
                <a:r>
                  <a:rPr lang="en-US" sz="2000" dirty="0">
                    <a:solidFill>
                      <a:schemeClr val="tx1"/>
                    </a:solidFill>
                    <a:latin typeface="Tahoma" pitchFamily="8" charset="0"/>
                    <a:ea typeface="Tahoma" pitchFamily="8" charset="0"/>
                    <a:cs typeface="Tahoma" pitchFamily="8" charset="0"/>
                    <a:sym typeface="Tahoma" pitchFamily="8" charset="0"/>
                  </a:rPr>
                  <a:t>Citizen</a:t>
                </a:r>
              </a:p>
            </p:txBody>
          </p:sp>
        </p:grpSp>
        <p:grpSp>
          <p:nvGrpSpPr>
            <p:cNvPr id="10254" name="Group 14"/>
            <p:cNvGrpSpPr>
              <a:grpSpLocks/>
            </p:cNvGrpSpPr>
            <p:nvPr/>
          </p:nvGrpSpPr>
          <p:grpSpPr bwMode="auto">
            <a:xfrm>
              <a:off x="0" y="0"/>
              <a:ext cx="514" cy="256"/>
              <a:chOff x="0" y="0"/>
              <a:chExt cx="514" cy="256"/>
            </a:xfrm>
          </p:grpSpPr>
          <p:sp>
            <p:nvSpPr>
              <p:cNvPr id="10252" name="Oval 12"/>
              <p:cNvSpPr>
                <a:spLocks/>
              </p:cNvSpPr>
              <p:nvPr/>
            </p:nvSpPr>
            <p:spPr bwMode="auto">
              <a:xfrm>
                <a:off x="0" y="0"/>
                <a:ext cx="514" cy="256"/>
              </a:xfrm>
              <a:prstGeom prst="ellipse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53" name="Rectangle 13"/>
              <p:cNvSpPr>
                <a:spLocks/>
              </p:cNvSpPr>
              <p:nvPr/>
            </p:nvSpPr>
            <p:spPr bwMode="auto">
              <a:xfrm>
                <a:off x="100" y="8"/>
                <a:ext cx="313" cy="240"/>
              </a:xfrm>
              <a:prstGeom prst="rect">
                <a:avLst/>
              </a:prstGeom>
              <a:noFill/>
              <a:ln w="12700" cap="flat">
                <a:noFill/>
                <a:miter lim="800000"/>
                <a:headEnd type="none" w="med" len="med"/>
                <a:tailEnd type="none" w="med" len="med"/>
              </a:ln>
            </p:spPr>
            <p:txBody>
              <a:bodyPr wrap="none" lIns="38100" tIns="38100" rIns="78049" bIns="38100" anchor="ctr">
                <a:prstTxWarp prst="textNoShape">
                  <a:avLst/>
                </a:prstTxWarp>
                <a:spAutoFit/>
              </a:bodyPr>
              <a:lstStyle/>
              <a:p>
                <a:pPr marL="1588" algn="ctr"/>
                <a:r>
                  <a:rPr lang="en-US" sz="2000" u="sng">
                    <a:solidFill>
                      <a:schemeClr val="tx1"/>
                    </a:solidFill>
                    <a:latin typeface="Tahoma" pitchFamily="8" charset="0"/>
                    <a:ea typeface="Tahoma" pitchFamily="8" charset="0"/>
                    <a:cs typeface="Tahoma" pitchFamily="8" charset="0"/>
                    <a:sym typeface="Tahoma" pitchFamily="8" charset="0"/>
                  </a:rPr>
                  <a:t>ssn</a:t>
                </a:r>
              </a:p>
            </p:txBody>
          </p:sp>
        </p:grpSp>
        <p:grpSp>
          <p:nvGrpSpPr>
            <p:cNvPr id="10257" name="Group 17"/>
            <p:cNvGrpSpPr>
              <a:grpSpLocks/>
            </p:cNvGrpSpPr>
            <p:nvPr/>
          </p:nvGrpSpPr>
          <p:grpSpPr bwMode="auto">
            <a:xfrm>
              <a:off x="550" y="0"/>
              <a:ext cx="515" cy="256"/>
              <a:chOff x="0" y="0"/>
              <a:chExt cx="514" cy="256"/>
            </a:xfrm>
          </p:grpSpPr>
          <p:sp>
            <p:nvSpPr>
              <p:cNvPr id="10255" name="Oval 15"/>
              <p:cNvSpPr>
                <a:spLocks/>
              </p:cNvSpPr>
              <p:nvPr/>
            </p:nvSpPr>
            <p:spPr bwMode="auto">
              <a:xfrm>
                <a:off x="0" y="0"/>
                <a:ext cx="514" cy="256"/>
              </a:xfrm>
              <a:prstGeom prst="ellipse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56" name="Rectangle 16"/>
              <p:cNvSpPr>
                <a:spLocks/>
              </p:cNvSpPr>
              <p:nvPr/>
            </p:nvSpPr>
            <p:spPr bwMode="auto">
              <a:xfrm>
                <a:off x="20" y="8"/>
                <a:ext cx="473" cy="240"/>
              </a:xfrm>
              <a:prstGeom prst="rect">
                <a:avLst/>
              </a:prstGeom>
              <a:noFill/>
              <a:ln w="12700" cap="flat">
                <a:noFill/>
                <a:miter lim="800000"/>
                <a:headEnd type="none" w="med" len="med"/>
                <a:tailEnd type="none" w="med" len="med"/>
              </a:ln>
            </p:spPr>
            <p:txBody>
              <a:bodyPr wrap="none" lIns="38100" tIns="38100" rIns="78049" bIns="38100" anchor="ctr">
                <a:prstTxWarp prst="textNoShape">
                  <a:avLst/>
                </a:prstTxWarp>
                <a:spAutoFit/>
              </a:bodyPr>
              <a:lstStyle/>
              <a:p>
                <a:pPr marL="1588" algn="ctr"/>
                <a:r>
                  <a:rPr lang="en-US" sz="2000" dirty="0">
                    <a:solidFill>
                      <a:schemeClr val="tx1"/>
                    </a:solidFill>
                    <a:latin typeface="Tahoma" pitchFamily="8" charset="0"/>
                    <a:ea typeface="Tahoma" pitchFamily="8" charset="0"/>
                    <a:cs typeface="Tahoma" pitchFamily="8" charset="0"/>
                    <a:sym typeface="Tahoma" pitchFamily="8" charset="0"/>
                  </a:rPr>
                  <a:t>name</a:t>
                </a:r>
              </a:p>
            </p:txBody>
          </p:sp>
        </p:grpSp>
        <p:grpSp>
          <p:nvGrpSpPr>
            <p:cNvPr id="10260" name="Group 20"/>
            <p:cNvGrpSpPr>
              <a:grpSpLocks/>
            </p:cNvGrpSpPr>
            <p:nvPr/>
          </p:nvGrpSpPr>
          <p:grpSpPr bwMode="auto">
            <a:xfrm>
              <a:off x="1101" y="0"/>
              <a:ext cx="515" cy="256"/>
              <a:chOff x="0" y="0"/>
              <a:chExt cx="514" cy="256"/>
            </a:xfrm>
          </p:grpSpPr>
          <p:sp>
            <p:nvSpPr>
              <p:cNvPr id="10258" name="Oval 18"/>
              <p:cNvSpPr>
                <a:spLocks/>
              </p:cNvSpPr>
              <p:nvPr/>
            </p:nvSpPr>
            <p:spPr bwMode="auto">
              <a:xfrm>
                <a:off x="0" y="0"/>
                <a:ext cx="514" cy="256"/>
              </a:xfrm>
              <a:prstGeom prst="ellipse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59" name="Rectangle 19"/>
              <p:cNvSpPr>
                <a:spLocks/>
              </p:cNvSpPr>
              <p:nvPr/>
            </p:nvSpPr>
            <p:spPr bwMode="auto">
              <a:xfrm>
                <a:off x="46" y="8"/>
                <a:ext cx="421" cy="240"/>
              </a:xfrm>
              <a:prstGeom prst="rect">
                <a:avLst/>
              </a:prstGeom>
              <a:noFill/>
              <a:ln w="12700" cap="flat">
                <a:noFill/>
                <a:miter lim="800000"/>
                <a:headEnd type="none" w="med" len="med"/>
                <a:tailEnd type="none" w="med" len="med"/>
              </a:ln>
            </p:spPr>
            <p:txBody>
              <a:bodyPr wrap="none" lIns="38100" tIns="38100" rIns="78049" bIns="38100" anchor="ctr">
                <a:prstTxWarp prst="textNoShape">
                  <a:avLst/>
                </a:prstTxWarp>
                <a:spAutoFit/>
              </a:bodyPr>
              <a:lstStyle/>
              <a:p>
                <a:pPr marL="1588" algn="ctr"/>
                <a:r>
                  <a:rPr lang="en-US" sz="2000">
                    <a:solidFill>
                      <a:schemeClr val="tx1"/>
                    </a:solidFill>
                    <a:latin typeface="Tahoma" pitchFamily="8" charset="0"/>
                    <a:ea typeface="Tahoma" pitchFamily="8" charset="0"/>
                    <a:cs typeface="Tahoma" pitchFamily="8" charset="0"/>
                    <a:sym typeface="Tahoma" pitchFamily="8" charset="0"/>
                  </a:rPr>
                  <a:t>bday</a:t>
                </a:r>
              </a:p>
            </p:txBody>
          </p:sp>
        </p:grpSp>
        <p:sp>
          <p:nvSpPr>
            <p:cNvPr id="10261" name="Line 21"/>
            <p:cNvSpPr>
              <a:spLocks noChangeShapeType="1"/>
            </p:cNvSpPr>
            <p:nvPr/>
          </p:nvSpPr>
          <p:spPr bwMode="auto">
            <a:xfrm>
              <a:off x="257" y="260"/>
              <a:ext cx="555" cy="174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62" name="Line 22"/>
            <p:cNvSpPr>
              <a:spLocks noChangeShapeType="1"/>
            </p:cNvSpPr>
            <p:nvPr/>
          </p:nvSpPr>
          <p:spPr bwMode="auto">
            <a:xfrm>
              <a:off x="807" y="260"/>
              <a:ext cx="5" cy="174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63" name="Line 23"/>
            <p:cNvSpPr>
              <a:spLocks noChangeShapeType="1"/>
            </p:cNvSpPr>
            <p:nvPr/>
          </p:nvSpPr>
          <p:spPr bwMode="auto">
            <a:xfrm flipH="1">
              <a:off x="812" y="260"/>
              <a:ext cx="546" cy="174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280" name="Group 40"/>
          <p:cNvGrpSpPr>
            <a:grpSpLocks/>
          </p:cNvGrpSpPr>
          <p:nvPr/>
        </p:nvGrpSpPr>
        <p:grpSpPr bwMode="auto">
          <a:xfrm>
            <a:off x="5208588" y="2914650"/>
            <a:ext cx="2563812" cy="1101725"/>
            <a:chOff x="0" y="0"/>
            <a:chExt cx="1615" cy="694"/>
          </a:xfrm>
        </p:grpSpPr>
        <p:sp>
          <p:nvSpPr>
            <p:cNvPr id="10265" name="Line 25"/>
            <p:cNvSpPr>
              <a:spLocks noChangeShapeType="1"/>
            </p:cNvSpPr>
            <p:nvPr/>
          </p:nvSpPr>
          <p:spPr bwMode="auto">
            <a:xfrm>
              <a:off x="257" y="262"/>
              <a:ext cx="566" cy="171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66" name="Line 26"/>
            <p:cNvSpPr>
              <a:spLocks noChangeShapeType="1"/>
            </p:cNvSpPr>
            <p:nvPr/>
          </p:nvSpPr>
          <p:spPr bwMode="auto">
            <a:xfrm>
              <a:off x="807" y="262"/>
              <a:ext cx="16" cy="171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67" name="Line 27"/>
            <p:cNvSpPr>
              <a:spLocks noChangeShapeType="1"/>
            </p:cNvSpPr>
            <p:nvPr/>
          </p:nvSpPr>
          <p:spPr bwMode="auto">
            <a:xfrm flipH="1">
              <a:off x="823" y="262"/>
              <a:ext cx="535" cy="171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0270" name="Group 30"/>
            <p:cNvGrpSpPr>
              <a:grpSpLocks/>
            </p:cNvGrpSpPr>
            <p:nvPr/>
          </p:nvGrpSpPr>
          <p:grpSpPr bwMode="auto">
            <a:xfrm>
              <a:off x="401" y="438"/>
              <a:ext cx="843" cy="256"/>
              <a:chOff x="0" y="0"/>
              <a:chExt cx="843" cy="256"/>
            </a:xfrm>
          </p:grpSpPr>
          <p:sp>
            <p:nvSpPr>
              <p:cNvPr id="10268" name="Rectangle 28"/>
              <p:cNvSpPr>
                <a:spLocks/>
              </p:cNvSpPr>
              <p:nvPr/>
            </p:nvSpPr>
            <p:spPr bwMode="auto">
              <a:xfrm>
                <a:off x="0" y="0"/>
                <a:ext cx="843" cy="255"/>
              </a:xfrm>
              <a:prstGeom prst="rect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69" name="Rectangle 29"/>
              <p:cNvSpPr>
                <a:spLocks/>
              </p:cNvSpPr>
              <p:nvPr/>
            </p:nvSpPr>
            <p:spPr bwMode="auto">
              <a:xfrm>
                <a:off x="66" y="0"/>
                <a:ext cx="710" cy="256"/>
              </a:xfrm>
              <a:prstGeom prst="rect">
                <a:avLst/>
              </a:prstGeom>
              <a:noFill/>
              <a:ln w="12700" cap="flat">
                <a:noFill/>
                <a:miter lim="800000"/>
                <a:headEnd type="none" w="med" len="med"/>
                <a:tailEnd type="none" w="med" len="med"/>
              </a:ln>
            </p:spPr>
            <p:txBody>
              <a:bodyPr wrap="none" lIns="0" tIns="0" rIns="40639" bIns="0" anchor="ctr">
                <a:prstTxWarp prst="textNoShape">
                  <a:avLst/>
                </a:prstTxWarp>
                <a:spAutoFit/>
              </a:bodyPr>
              <a:lstStyle/>
              <a:p>
                <a:pPr marL="39688" algn="ctr"/>
                <a:r>
                  <a:rPr lang="en-US" sz="2000">
                    <a:solidFill>
                      <a:schemeClr val="tx1"/>
                    </a:solidFill>
                    <a:latin typeface="Tahoma" pitchFamily="8" charset="0"/>
                    <a:ea typeface="Tahoma" pitchFamily="8" charset="0"/>
                    <a:cs typeface="Tahoma" pitchFamily="8" charset="0"/>
                    <a:sym typeface="Tahoma" pitchFamily="8" charset="0"/>
                  </a:rPr>
                  <a:t>Initiative</a:t>
                </a:r>
              </a:p>
            </p:txBody>
          </p:sp>
        </p:grpSp>
        <p:grpSp>
          <p:nvGrpSpPr>
            <p:cNvPr id="10273" name="Group 33"/>
            <p:cNvGrpSpPr>
              <a:grpSpLocks/>
            </p:cNvGrpSpPr>
            <p:nvPr/>
          </p:nvGrpSpPr>
          <p:grpSpPr bwMode="auto">
            <a:xfrm>
              <a:off x="0" y="0"/>
              <a:ext cx="514" cy="256"/>
              <a:chOff x="0" y="0"/>
              <a:chExt cx="514" cy="256"/>
            </a:xfrm>
          </p:grpSpPr>
          <p:sp>
            <p:nvSpPr>
              <p:cNvPr id="10271" name="Oval 31"/>
              <p:cNvSpPr>
                <a:spLocks/>
              </p:cNvSpPr>
              <p:nvPr/>
            </p:nvSpPr>
            <p:spPr bwMode="auto">
              <a:xfrm>
                <a:off x="0" y="0"/>
                <a:ext cx="514" cy="256"/>
              </a:xfrm>
              <a:prstGeom prst="ellipse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72" name="Rectangle 32"/>
              <p:cNvSpPr>
                <a:spLocks/>
              </p:cNvSpPr>
              <p:nvPr/>
            </p:nvSpPr>
            <p:spPr bwMode="auto">
              <a:xfrm>
                <a:off x="135" y="8"/>
                <a:ext cx="243" cy="240"/>
              </a:xfrm>
              <a:prstGeom prst="rect">
                <a:avLst/>
              </a:prstGeom>
              <a:noFill/>
              <a:ln w="12700" cap="flat">
                <a:noFill/>
                <a:miter lim="800000"/>
                <a:headEnd type="none" w="med" len="med"/>
                <a:tailEnd type="none" w="med" len="med"/>
              </a:ln>
            </p:spPr>
            <p:txBody>
              <a:bodyPr wrap="none" lIns="38100" tIns="38100" rIns="78049" bIns="38100" anchor="ctr">
                <a:prstTxWarp prst="textNoShape">
                  <a:avLst/>
                </a:prstTxWarp>
                <a:spAutoFit/>
              </a:bodyPr>
              <a:lstStyle/>
              <a:p>
                <a:pPr marL="1588" algn="ctr"/>
                <a:r>
                  <a:rPr lang="en-US" sz="2000" u="sng">
                    <a:solidFill>
                      <a:schemeClr val="tx1"/>
                    </a:solidFill>
                    <a:latin typeface="Tahoma" pitchFamily="8" charset="0"/>
                    <a:ea typeface="Tahoma" pitchFamily="8" charset="0"/>
                    <a:cs typeface="Tahoma" pitchFamily="8" charset="0"/>
                    <a:sym typeface="Tahoma" pitchFamily="8" charset="0"/>
                  </a:rPr>
                  <a:t>iid</a:t>
                </a:r>
              </a:p>
            </p:txBody>
          </p:sp>
        </p:grpSp>
        <p:grpSp>
          <p:nvGrpSpPr>
            <p:cNvPr id="10276" name="Group 36"/>
            <p:cNvGrpSpPr>
              <a:grpSpLocks/>
            </p:cNvGrpSpPr>
            <p:nvPr/>
          </p:nvGrpSpPr>
          <p:grpSpPr bwMode="auto">
            <a:xfrm>
              <a:off x="550" y="0"/>
              <a:ext cx="514" cy="256"/>
              <a:chOff x="0" y="0"/>
              <a:chExt cx="514" cy="256"/>
            </a:xfrm>
          </p:grpSpPr>
          <p:sp>
            <p:nvSpPr>
              <p:cNvPr id="10274" name="Oval 34"/>
              <p:cNvSpPr>
                <a:spLocks/>
              </p:cNvSpPr>
              <p:nvPr/>
            </p:nvSpPr>
            <p:spPr bwMode="auto">
              <a:xfrm>
                <a:off x="0" y="0"/>
                <a:ext cx="514" cy="256"/>
              </a:xfrm>
              <a:prstGeom prst="ellipse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75" name="Rectangle 35"/>
              <p:cNvSpPr>
                <a:spLocks/>
              </p:cNvSpPr>
              <p:nvPr/>
            </p:nvSpPr>
            <p:spPr bwMode="auto">
              <a:xfrm>
                <a:off x="2" y="8"/>
                <a:ext cx="509" cy="240"/>
              </a:xfrm>
              <a:prstGeom prst="rect">
                <a:avLst/>
              </a:prstGeom>
              <a:noFill/>
              <a:ln w="12700" cap="flat">
                <a:noFill/>
                <a:miter lim="800000"/>
                <a:headEnd type="none" w="med" len="med"/>
                <a:tailEnd type="none" w="med" len="med"/>
              </a:ln>
            </p:spPr>
            <p:txBody>
              <a:bodyPr wrap="none" lIns="38100" tIns="38100" rIns="78049" bIns="38100" anchor="ctr">
                <a:prstTxWarp prst="textNoShape">
                  <a:avLst/>
                </a:prstTxWarp>
                <a:spAutoFit/>
              </a:bodyPr>
              <a:lstStyle/>
              <a:p>
                <a:pPr marL="1588" algn="ctr"/>
                <a:r>
                  <a:rPr lang="en-US" sz="2000">
                    <a:solidFill>
                      <a:schemeClr val="tx1"/>
                    </a:solidFill>
                    <a:latin typeface="Tahoma" pitchFamily="8" charset="0"/>
                    <a:ea typeface="Tahoma" pitchFamily="8" charset="0"/>
                    <a:cs typeface="Tahoma" pitchFamily="8" charset="0"/>
                    <a:sym typeface="Tahoma" pitchFamily="8" charset="0"/>
                  </a:rPr>
                  <a:t>iname</a:t>
                </a:r>
              </a:p>
            </p:txBody>
          </p:sp>
        </p:grpSp>
        <p:grpSp>
          <p:nvGrpSpPr>
            <p:cNvPr id="10279" name="Group 39"/>
            <p:cNvGrpSpPr>
              <a:grpSpLocks/>
            </p:cNvGrpSpPr>
            <p:nvPr/>
          </p:nvGrpSpPr>
          <p:grpSpPr bwMode="auto">
            <a:xfrm>
              <a:off x="1101" y="0"/>
              <a:ext cx="514" cy="256"/>
              <a:chOff x="0" y="0"/>
              <a:chExt cx="514" cy="256"/>
            </a:xfrm>
          </p:grpSpPr>
          <p:sp>
            <p:nvSpPr>
              <p:cNvPr id="10277" name="Oval 37"/>
              <p:cNvSpPr>
                <a:spLocks/>
              </p:cNvSpPr>
              <p:nvPr/>
            </p:nvSpPr>
            <p:spPr bwMode="auto">
              <a:xfrm>
                <a:off x="0" y="0"/>
                <a:ext cx="514" cy="256"/>
              </a:xfrm>
              <a:prstGeom prst="ellipse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78" name="Rectangle 38"/>
              <p:cNvSpPr>
                <a:spLocks/>
              </p:cNvSpPr>
              <p:nvPr/>
            </p:nvSpPr>
            <p:spPr bwMode="auto">
              <a:xfrm>
                <a:off x="39" y="8"/>
                <a:ext cx="435" cy="240"/>
              </a:xfrm>
              <a:prstGeom prst="rect">
                <a:avLst/>
              </a:prstGeom>
              <a:noFill/>
              <a:ln w="12700" cap="flat">
                <a:noFill/>
                <a:miter lim="800000"/>
                <a:headEnd type="none" w="med" len="med"/>
                <a:tailEnd type="none" w="med" len="med"/>
              </a:ln>
            </p:spPr>
            <p:txBody>
              <a:bodyPr wrap="none" lIns="38100" tIns="38100" rIns="78049" bIns="38100" anchor="ctr">
                <a:prstTxWarp prst="textNoShape">
                  <a:avLst/>
                </a:prstTxWarp>
                <a:spAutoFit/>
              </a:bodyPr>
              <a:lstStyle/>
              <a:p>
                <a:pPr marL="1588" algn="ctr"/>
                <a:r>
                  <a:rPr lang="en-US" sz="2000">
                    <a:solidFill>
                      <a:schemeClr val="tx1"/>
                    </a:solidFill>
                    <a:latin typeface="Tahoma" pitchFamily="8" charset="0"/>
                    <a:ea typeface="Tahoma" pitchFamily="8" charset="0"/>
                    <a:cs typeface="Tahoma" pitchFamily="8" charset="0"/>
                    <a:sym typeface="Tahoma" pitchFamily="8" charset="0"/>
                  </a:rPr>
                  <a:t>idesc</a:t>
                </a:r>
              </a:p>
            </p:txBody>
          </p:sp>
        </p:grpSp>
      </p:grpSp>
      <p:grpSp>
        <p:nvGrpSpPr>
          <p:cNvPr id="10286" name="Group 46"/>
          <p:cNvGrpSpPr>
            <a:grpSpLocks/>
          </p:cNvGrpSpPr>
          <p:nvPr/>
        </p:nvGrpSpPr>
        <p:grpSpPr bwMode="auto">
          <a:xfrm>
            <a:off x="3246438" y="3413125"/>
            <a:ext cx="2589212" cy="792162"/>
            <a:chOff x="0" y="0"/>
            <a:chExt cx="1631" cy="499"/>
          </a:xfrm>
        </p:grpSpPr>
        <p:grpSp>
          <p:nvGrpSpPr>
            <p:cNvPr id="10283" name="Group 43"/>
            <p:cNvGrpSpPr>
              <a:grpSpLocks/>
            </p:cNvGrpSpPr>
            <p:nvPr/>
          </p:nvGrpSpPr>
          <p:grpSpPr bwMode="auto">
            <a:xfrm>
              <a:off x="315" y="0"/>
              <a:ext cx="792" cy="499"/>
              <a:chOff x="0" y="0"/>
              <a:chExt cx="791" cy="499"/>
            </a:xfrm>
          </p:grpSpPr>
          <p:sp>
            <p:nvSpPr>
              <p:cNvPr id="10281" name="AutoShape 41"/>
              <p:cNvSpPr>
                <a:spLocks/>
              </p:cNvSpPr>
              <p:nvPr/>
            </p:nvSpPr>
            <p:spPr bwMode="auto">
              <a:xfrm>
                <a:off x="0" y="0"/>
                <a:ext cx="791" cy="499"/>
              </a:xfrm>
              <a:custGeom>
                <a:avLst/>
                <a:gdLst>
                  <a:gd name="T0" fmla="*/ 10800 w 21600"/>
                  <a:gd name="T1" fmla="*/ 10800 h 21600"/>
                </a:gdLst>
                <a:ahLst/>
                <a:cxnLst>
                  <a:cxn ang="0">
                    <a:pos x="T0" y="T1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lnTo>
                      <a:pt x="0" y="10800"/>
                    </a:lnTo>
                    <a:lnTo>
                      <a:pt x="10800" y="21600"/>
                    </a:lnTo>
                    <a:lnTo>
                      <a:pt x="21600" y="10800"/>
                    </a:lnTo>
                    <a:close/>
                    <a:moveTo>
                      <a:pt x="10800" y="0"/>
                    </a:moveTo>
                  </a:path>
                </a:pathLst>
              </a:custGeom>
              <a:noFill/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82" name="Rectangle 42"/>
              <p:cNvSpPr>
                <a:spLocks/>
              </p:cNvSpPr>
              <p:nvPr/>
            </p:nvSpPr>
            <p:spPr bwMode="auto">
              <a:xfrm>
                <a:off x="170" y="109"/>
                <a:ext cx="451" cy="280"/>
              </a:xfrm>
              <a:prstGeom prst="rect">
                <a:avLst/>
              </a:prstGeom>
              <a:noFill/>
              <a:ln w="12700" cap="flat">
                <a:noFill/>
                <a:miter lim="800000"/>
                <a:headEnd type="none" w="med" len="med"/>
                <a:tailEnd type="none" w="med" len="med"/>
              </a:ln>
            </p:spPr>
            <p:txBody>
              <a:bodyPr wrap="none" lIns="38100" tIns="38100" rIns="68580" bIns="38100" anchor="ctr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  <a:latin typeface="Tahoma" pitchFamily="8" charset="0"/>
                    <a:ea typeface="Tahoma" pitchFamily="8" charset="0"/>
                    <a:cs typeface="Tahoma" pitchFamily="8" charset="0"/>
                    <a:sym typeface="Tahoma" pitchFamily="8" charset="0"/>
                  </a:rPr>
                  <a:t>Vote</a:t>
                </a:r>
              </a:p>
            </p:txBody>
          </p:sp>
        </p:grpSp>
        <p:sp>
          <p:nvSpPr>
            <p:cNvPr id="10284" name="Line 44"/>
            <p:cNvSpPr>
              <a:spLocks noChangeShapeType="1"/>
            </p:cNvSpPr>
            <p:nvPr/>
          </p:nvSpPr>
          <p:spPr bwMode="auto">
            <a:xfrm rot="10800000">
              <a:off x="0" y="246"/>
              <a:ext cx="307" cy="4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85" name="Line 45"/>
            <p:cNvSpPr>
              <a:spLocks noChangeShapeType="1"/>
            </p:cNvSpPr>
            <p:nvPr/>
          </p:nvSpPr>
          <p:spPr bwMode="auto">
            <a:xfrm rot="10800000">
              <a:off x="1115" y="250"/>
              <a:ext cx="516" cy="3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291" name="Group 51"/>
          <p:cNvGrpSpPr>
            <a:grpSpLocks/>
          </p:cNvGrpSpPr>
          <p:nvPr/>
        </p:nvGrpSpPr>
        <p:grpSpPr bwMode="auto">
          <a:xfrm>
            <a:off x="3959225" y="4217987"/>
            <a:ext cx="815975" cy="658813"/>
            <a:chOff x="0" y="0"/>
            <a:chExt cx="514" cy="415"/>
          </a:xfrm>
        </p:grpSpPr>
        <p:grpSp>
          <p:nvGrpSpPr>
            <p:cNvPr id="10289" name="Group 49"/>
            <p:cNvGrpSpPr>
              <a:grpSpLocks/>
            </p:cNvGrpSpPr>
            <p:nvPr/>
          </p:nvGrpSpPr>
          <p:grpSpPr bwMode="auto">
            <a:xfrm>
              <a:off x="0" y="159"/>
              <a:ext cx="514" cy="256"/>
              <a:chOff x="0" y="0"/>
              <a:chExt cx="514" cy="256"/>
            </a:xfrm>
          </p:grpSpPr>
          <p:sp>
            <p:nvSpPr>
              <p:cNvPr id="10287" name="Oval 47"/>
              <p:cNvSpPr>
                <a:spLocks/>
              </p:cNvSpPr>
              <p:nvPr/>
            </p:nvSpPr>
            <p:spPr bwMode="auto">
              <a:xfrm>
                <a:off x="0" y="0"/>
                <a:ext cx="514" cy="256"/>
              </a:xfrm>
              <a:prstGeom prst="ellipse">
                <a:avLst/>
              </a:prstGeom>
              <a:noFill/>
              <a:ln w="19050" cap="flat">
                <a:solidFill>
                  <a:srgbClr val="9933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88" name="Rectangle 48"/>
              <p:cNvSpPr>
                <a:spLocks/>
              </p:cNvSpPr>
              <p:nvPr/>
            </p:nvSpPr>
            <p:spPr bwMode="auto">
              <a:xfrm>
                <a:off x="25" y="8"/>
                <a:ext cx="463" cy="240"/>
              </a:xfrm>
              <a:prstGeom prst="rect">
                <a:avLst/>
              </a:prstGeom>
              <a:noFill/>
              <a:ln w="12700" cap="flat">
                <a:noFill/>
                <a:miter lim="800000"/>
                <a:headEnd type="none" w="med" len="med"/>
                <a:tailEnd type="none" w="med" len="med"/>
              </a:ln>
            </p:spPr>
            <p:txBody>
              <a:bodyPr wrap="none" lIns="38100" tIns="38100" rIns="78049" bIns="38100" anchor="ctr">
                <a:prstTxWarp prst="textNoShape">
                  <a:avLst/>
                </a:prstTxWarp>
                <a:spAutoFit/>
              </a:bodyPr>
              <a:lstStyle/>
              <a:p>
                <a:pPr marL="1588" algn="ctr"/>
                <a:r>
                  <a:rPr lang="en-US" sz="2000">
                    <a:solidFill>
                      <a:schemeClr val="tx1"/>
                    </a:solidFill>
                    <a:latin typeface="Tahoma" pitchFamily="8" charset="0"/>
                    <a:ea typeface="Tahoma" pitchFamily="8" charset="0"/>
                    <a:cs typeface="Tahoma" pitchFamily="8" charset="0"/>
                    <a:sym typeface="Tahoma" pitchFamily="8" charset="0"/>
                  </a:rPr>
                  <a:t>when</a:t>
                </a:r>
              </a:p>
            </p:txBody>
          </p:sp>
        </p:grpSp>
        <p:sp>
          <p:nvSpPr>
            <p:cNvPr id="10290" name="Line 50"/>
            <p:cNvSpPr>
              <a:spLocks noChangeShapeType="1"/>
            </p:cNvSpPr>
            <p:nvPr/>
          </p:nvSpPr>
          <p:spPr bwMode="auto">
            <a:xfrm rot="10800000" flipH="1">
              <a:off x="257" y="0"/>
              <a:ext cx="5" cy="153"/>
            </a:xfrm>
            <a:prstGeom prst="line">
              <a:avLst/>
            </a:prstGeom>
            <a:noFill/>
            <a:ln w="25400" cap="flat">
              <a:solidFill>
                <a:srgbClr val="993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309" name="Group 69"/>
          <p:cNvGrpSpPr>
            <a:grpSpLocks/>
          </p:cNvGrpSpPr>
          <p:nvPr/>
        </p:nvGrpSpPr>
        <p:grpSpPr bwMode="auto">
          <a:xfrm>
            <a:off x="3103563" y="1785937"/>
            <a:ext cx="2563812" cy="1614488"/>
            <a:chOff x="0" y="0"/>
            <a:chExt cx="1615" cy="1017"/>
          </a:xfrm>
        </p:grpSpPr>
        <p:grpSp>
          <p:nvGrpSpPr>
            <p:cNvPr id="10307" name="Group 67"/>
            <p:cNvGrpSpPr>
              <a:grpSpLocks/>
            </p:cNvGrpSpPr>
            <p:nvPr/>
          </p:nvGrpSpPr>
          <p:grpSpPr bwMode="auto">
            <a:xfrm>
              <a:off x="0" y="0"/>
              <a:ext cx="1615" cy="694"/>
              <a:chOff x="0" y="0"/>
              <a:chExt cx="1615" cy="694"/>
            </a:xfrm>
          </p:grpSpPr>
          <p:sp>
            <p:nvSpPr>
              <p:cNvPr id="10292" name="Line 52"/>
              <p:cNvSpPr>
                <a:spLocks noChangeShapeType="1"/>
              </p:cNvSpPr>
              <p:nvPr/>
            </p:nvSpPr>
            <p:spPr bwMode="auto">
              <a:xfrm>
                <a:off x="257" y="262"/>
                <a:ext cx="549" cy="171"/>
              </a:xfrm>
              <a:prstGeom prst="line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93" name="Line 53"/>
              <p:cNvSpPr>
                <a:spLocks noChangeShapeType="1"/>
              </p:cNvSpPr>
              <p:nvPr/>
            </p:nvSpPr>
            <p:spPr bwMode="auto">
              <a:xfrm flipH="1">
                <a:off x="806" y="262"/>
                <a:ext cx="1" cy="171"/>
              </a:xfrm>
              <a:prstGeom prst="line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94" name="Line 54"/>
              <p:cNvSpPr>
                <a:spLocks noChangeShapeType="1"/>
              </p:cNvSpPr>
              <p:nvPr/>
            </p:nvSpPr>
            <p:spPr bwMode="auto">
              <a:xfrm flipH="1">
                <a:off x="806" y="262"/>
                <a:ext cx="552" cy="171"/>
              </a:xfrm>
              <a:prstGeom prst="line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10297" name="Group 57"/>
              <p:cNvGrpSpPr>
                <a:grpSpLocks/>
              </p:cNvGrpSpPr>
              <p:nvPr/>
            </p:nvGrpSpPr>
            <p:grpSpPr bwMode="auto">
              <a:xfrm>
                <a:off x="384" y="438"/>
                <a:ext cx="843" cy="256"/>
                <a:chOff x="0" y="0"/>
                <a:chExt cx="843" cy="256"/>
              </a:xfrm>
            </p:grpSpPr>
            <p:sp>
              <p:nvSpPr>
                <p:cNvPr id="10295" name="Rectangle 55"/>
                <p:cNvSpPr>
                  <a:spLocks/>
                </p:cNvSpPr>
                <p:nvPr/>
              </p:nvSpPr>
              <p:spPr bwMode="auto">
                <a:xfrm>
                  <a:off x="0" y="0"/>
                  <a:ext cx="843" cy="255"/>
                </a:xfrm>
                <a:prstGeom prst="rect">
                  <a:avLst/>
                </a:prstGeom>
                <a:noFill/>
                <a:ln w="1905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296" name="Rectangle 56"/>
                <p:cNvSpPr>
                  <a:spLocks/>
                </p:cNvSpPr>
                <p:nvPr/>
              </p:nvSpPr>
              <p:spPr bwMode="auto">
                <a:xfrm>
                  <a:off x="109" y="0"/>
                  <a:ext cx="624" cy="256"/>
                </a:xfrm>
                <a:prstGeom prst="rect">
                  <a:avLst/>
                </a:prstGeom>
                <a:noFill/>
                <a:ln w="12700" cap="flat">
                  <a:noFill/>
                  <a:miter lim="800000"/>
                  <a:headEnd type="none" w="med" len="med"/>
                  <a:tailEnd type="none" w="med" len="med"/>
                </a:ln>
              </p:spPr>
              <p:txBody>
                <a:bodyPr wrap="none" lIns="0" tIns="0" rIns="40639" bIns="0" anchor="ctr">
                  <a:prstTxWarp prst="textNoShape">
                    <a:avLst/>
                  </a:prstTxWarp>
                  <a:spAutoFit/>
                </a:bodyPr>
                <a:lstStyle/>
                <a:p>
                  <a:pPr marL="39688" algn="ctr"/>
                  <a:r>
                    <a:rPr lang="en-US" sz="2000" dirty="0">
                      <a:solidFill>
                        <a:schemeClr val="tx1"/>
                      </a:solidFill>
                      <a:latin typeface="Tahoma" pitchFamily="8" charset="0"/>
                      <a:ea typeface="Tahoma" pitchFamily="8" charset="0"/>
                      <a:cs typeface="Tahoma" pitchFamily="8" charset="0"/>
                      <a:sym typeface="Tahoma" pitchFamily="8" charset="0"/>
                    </a:rPr>
                    <a:t>Poll </a:t>
                  </a:r>
                  <a:r>
                    <a:rPr lang="en-US" sz="2000" dirty="0" err="1">
                      <a:solidFill>
                        <a:schemeClr val="tx1"/>
                      </a:solidFill>
                      <a:latin typeface="Tahoma" pitchFamily="8" charset="0"/>
                      <a:ea typeface="Tahoma" pitchFamily="8" charset="0"/>
                      <a:cs typeface="Tahoma" pitchFamily="8" charset="0"/>
                      <a:sym typeface="Tahoma" pitchFamily="8" charset="0"/>
                    </a:rPr>
                    <a:t>Stn</a:t>
                  </a:r>
                  <a:endParaRPr lang="en-US" sz="2000" dirty="0">
                    <a:solidFill>
                      <a:schemeClr val="tx1"/>
                    </a:solidFill>
                    <a:latin typeface="Tahoma" pitchFamily="8" charset="0"/>
                    <a:ea typeface="Tahoma" pitchFamily="8" charset="0"/>
                    <a:cs typeface="Tahoma" pitchFamily="8" charset="0"/>
                    <a:sym typeface="Tahoma" pitchFamily="8" charset="0"/>
                  </a:endParaRPr>
                </a:p>
              </p:txBody>
            </p:sp>
          </p:grpSp>
          <p:grpSp>
            <p:nvGrpSpPr>
              <p:cNvPr id="10300" name="Group 60"/>
              <p:cNvGrpSpPr>
                <a:grpSpLocks/>
              </p:cNvGrpSpPr>
              <p:nvPr/>
            </p:nvGrpSpPr>
            <p:grpSpPr bwMode="auto">
              <a:xfrm>
                <a:off x="0" y="0"/>
                <a:ext cx="514" cy="256"/>
                <a:chOff x="0" y="0"/>
                <a:chExt cx="514" cy="256"/>
              </a:xfrm>
            </p:grpSpPr>
            <p:sp>
              <p:nvSpPr>
                <p:cNvPr id="10298" name="Oval 58"/>
                <p:cNvSpPr>
                  <a:spLocks/>
                </p:cNvSpPr>
                <p:nvPr/>
              </p:nvSpPr>
              <p:spPr bwMode="auto">
                <a:xfrm>
                  <a:off x="0" y="0"/>
                  <a:ext cx="514" cy="256"/>
                </a:xfrm>
                <a:prstGeom prst="ellipse">
                  <a:avLst/>
                </a:prstGeom>
                <a:noFill/>
                <a:ln w="1905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299" name="Rectangle 59"/>
                <p:cNvSpPr>
                  <a:spLocks/>
                </p:cNvSpPr>
                <p:nvPr/>
              </p:nvSpPr>
              <p:spPr bwMode="auto">
                <a:xfrm>
                  <a:off x="109" y="8"/>
                  <a:ext cx="295" cy="240"/>
                </a:xfrm>
                <a:prstGeom prst="rect">
                  <a:avLst/>
                </a:prstGeom>
                <a:noFill/>
                <a:ln w="12700" cap="flat">
                  <a:noFill/>
                  <a:miter lim="800000"/>
                  <a:headEnd type="none" w="med" len="med"/>
                  <a:tailEnd type="none" w="med" len="med"/>
                </a:ln>
              </p:spPr>
              <p:txBody>
                <a:bodyPr wrap="none" lIns="38100" tIns="38100" rIns="78049" bIns="38100" anchor="ctr">
                  <a:prstTxWarp prst="textNoShape">
                    <a:avLst/>
                  </a:prstTxWarp>
                  <a:spAutoFit/>
                </a:bodyPr>
                <a:lstStyle/>
                <a:p>
                  <a:pPr marL="1588" algn="ctr"/>
                  <a:r>
                    <a:rPr lang="en-US" sz="2000" u="sng" dirty="0" err="1">
                      <a:solidFill>
                        <a:schemeClr val="tx1"/>
                      </a:solidFill>
                      <a:latin typeface="Tahoma" pitchFamily="8" charset="0"/>
                      <a:ea typeface="Tahoma" pitchFamily="8" charset="0"/>
                      <a:cs typeface="Tahoma" pitchFamily="8" charset="0"/>
                      <a:sym typeface="Tahoma" pitchFamily="8" charset="0"/>
                    </a:rPr>
                    <a:t>pid</a:t>
                  </a:r>
                  <a:endParaRPr lang="en-US" sz="2000" u="sng" dirty="0">
                    <a:solidFill>
                      <a:schemeClr val="tx1"/>
                    </a:solidFill>
                    <a:latin typeface="Tahoma" pitchFamily="8" charset="0"/>
                    <a:ea typeface="Tahoma" pitchFamily="8" charset="0"/>
                    <a:cs typeface="Tahoma" pitchFamily="8" charset="0"/>
                    <a:sym typeface="Tahoma" pitchFamily="8" charset="0"/>
                  </a:endParaRPr>
                </a:p>
              </p:txBody>
            </p:sp>
          </p:grpSp>
          <p:grpSp>
            <p:nvGrpSpPr>
              <p:cNvPr id="10303" name="Group 63"/>
              <p:cNvGrpSpPr>
                <a:grpSpLocks/>
              </p:cNvGrpSpPr>
              <p:nvPr/>
            </p:nvGrpSpPr>
            <p:grpSpPr bwMode="auto">
              <a:xfrm>
                <a:off x="550" y="0"/>
                <a:ext cx="514" cy="256"/>
                <a:chOff x="0" y="0"/>
                <a:chExt cx="514" cy="256"/>
              </a:xfrm>
            </p:grpSpPr>
            <p:sp>
              <p:nvSpPr>
                <p:cNvPr id="10301" name="Oval 61"/>
                <p:cNvSpPr>
                  <a:spLocks/>
                </p:cNvSpPr>
                <p:nvPr/>
              </p:nvSpPr>
              <p:spPr bwMode="auto">
                <a:xfrm>
                  <a:off x="0" y="0"/>
                  <a:ext cx="514" cy="256"/>
                </a:xfrm>
                <a:prstGeom prst="ellipse">
                  <a:avLst/>
                </a:prstGeom>
                <a:noFill/>
                <a:ln w="1905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302" name="Rectangle 62"/>
                <p:cNvSpPr>
                  <a:spLocks/>
                </p:cNvSpPr>
                <p:nvPr/>
              </p:nvSpPr>
              <p:spPr bwMode="auto">
                <a:xfrm>
                  <a:off x="57" y="8"/>
                  <a:ext cx="399" cy="240"/>
                </a:xfrm>
                <a:prstGeom prst="rect">
                  <a:avLst/>
                </a:prstGeom>
                <a:noFill/>
                <a:ln w="12700" cap="flat">
                  <a:noFill/>
                  <a:miter lim="800000"/>
                  <a:headEnd type="none" w="med" len="med"/>
                  <a:tailEnd type="none" w="med" len="med"/>
                </a:ln>
              </p:spPr>
              <p:txBody>
                <a:bodyPr wrap="none" lIns="38100" tIns="38100" rIns="78049" bIns="38100" anchor="ctr">
                  <a:prstTxWarp prst="textNoShape">
                    <a:avLst/>
                  </a:prstTxWarp>
                  <a:spAutoFit/>
                </a:bodyPr>
                <a:lstStyle/>
                <a:p>
                  <a:pPr marL="1588" algn="ctr"/>
                  <a:r>
                    <a:rPr lang="en-US" sz="2000">
                      <a:solidFill>
                        <a:schemeClr val="tx1"/>
                      </a:solidFill>
                      <a:latin typeface="Tahoma" pitchFamily="8" charset="0"/>
                      <a:ea typeface="Tahoma" pitchFamily="8" charset="0"/>
                      <a:cs typeface="Tahoma" pitchFamily="8" charset="0"/>
                      <a:sym typeface="Tahoma" pitchFamily="8" charset="0"/>
                    </a:rPr>
                    <a:t>addr</a:t>
                  </a:r>
                </a:p>
              </p:txBody>
            </p:sp>
          </p:grpSp>
          <p:grpSp>
            <p:nvGrpSpPr>
              <p:cNvPr id="10306" name="Group 66"/>
              <p:cNvGrpSpPr>
                <a:grpSpLocks/>
              </p:cNvGrpSpPr>
              <p:nvPr/>
            </p:nvGrpSpPr>
            <p:grpSpPr bwMode="auto">
              <a:xfrm>
                <a:off x="1101" y="0"/>
                <a:ext cx="514" cy="256"/>
                <a:chOff x="0" y="0"/>
                <a:chExt cx="514" cy="256"/>
              </a:xfrm>
            </p:grpSpPr>
            <p:sp>
              <p:nvSpPr>
                <p:cNvPr id="10304" name="Oval 64"/>
                <p:cNvSpPr>
                  <a:spLocks/>
                </p:cNvSpPr>
                <p:nvPr/>
              </p:nvSpPr>
              <p:spPr bwMode="auto">
                <a:xfrm>
                  <a:off x="0" y="0"/>
                  <a:ext cx="514" cy="256"/>
                </a:xfrm>
                <a:prstGeom prst="ellipse">
                  <a:avLst/>
                </a:prstGeom>
                <a:noFill/>
                <a:ln w="1905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305" name="Rectangle 65"/>
                <p:cNvSpPr>
                  <a:spLocks/>
                </p:cNvSpPr>
                <p:nvPr/>
              </p:nvSpPr>
              <p:spPr bwMode="auto">
                <a:xfrm>
                  <a:off x="85" y="8"/>
                  <a:ext cx="343" cy="240"/>
                </a:xfrm>
                <a:prstGeom prst="rect">
                  <a:avLst/>
                </a:prstGeom>
                <a:noFill/>
                <a:ln w="12700" cap="flat">
                  <a:noFill/>
                  <a:miter lim="800000"/>
                  <a:headEnd type="none" w="med" len="med"/>
                  <a:tailEnd type="none" w="med" len="med"/>
                </a:ln>
              </p:spPr>
              <p:txBody>
                <a:bodyPr wrap="none" lIns="38100" tIns="38100" rIns="78049" bIns="38100" anchor="ctr">
                  <a:prstTxWarp prst="textNoShape">
                    <a:avLst/>
                  </a:prstTxWarp>
                  <a:spAutoFit/>
                </a:bodyPr>
                <a:lstStyle/>
                <a:p>
                  <a:pPr marL="1588" algn="ctr"/>
                  <a:r>
                    <a:rPr lang="en-US" sz="2000">
                      <a:solidFill>
                        <a:schemeClr val="tx1"/>
                      </a:solidFill>
                      <a:latin typeface="Tahoma" pitchFamily="8" charset="0"/>
                      <a:ea typeface="Tahoma" pitchFamily="8" charset="0"/>
                      <a:cs typeface="Tahoma" pitchFamily="8" charset="0"/>
                      <a:sym typeface="Tahoma" pitchFamily="8" charset="0"/>
                    </a:rPr>
                    <a:t>size</a:t>
                  </a:r>
                </a:p>
              </p:txBody>
            </p:sp>
          </p:grpSp>
        </p:grpSp>
        <p:sp>
          <p:nvSpPr>
            <p:cNvPr id="10308" name="Line 68"/>
            <p:cNvSpPr>
              <a:spLocks noChangeShapeType="1"/>
            </p:cNvSpPr>
            <p:nvPr/>
          </p:nvSpPr>
          <p:spPr bwMode="auto">
            <a:xfrm rot="10800000" flipH="1">
              <a:off x="801" y="700"/>
              <a:ext cx="5" cy="317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335" name="Rectangle 95"/>
          <p:cNvSpPr>
            <a:spLocks/>
          </p:cNvSpPr>
          <p:nvPr/>
        </p:nvSpPr>
        <p:spPr bwMode="auto">
          <a:xfrm>
            <a:off x="990600" y="76200"/>
            <a:ext cx="8013700" cy="9144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39688" bIns="0">
            <a:prstTxWarp prst="textNoShape">
              <a:avLst/>
            </a:prstTxWarp>
          </a:bodyPr>
          <a:lstStyle/>
          <a:p>
            <a:pPr marL="382588" indent="-342900">
              <a:spcBef>
                <a:spcPts val="575"/>
              </a:spcBef>
              <a:buClr>
                <a:srgbClr val="0000FF"/>
              </a:buClr>
              <a:buSzPct val="60000"/>
            </a:pPr>
            <a:endParaRPr lang="en-US" dirty="0">
              <a:solidFill>
                <a:schemeClr val="tx1"/>
              </a:solidFill>
              <a:latin typeface="Tahoma" pitchFamily="8" charset="0"/>
              <a:ea typeface="Tahoma" pitchFamily="8" charset="0"/>
              <a:cs typeface="Tahoma" pitchFamily="8" charset="0"/>
              <a:sym typeface="Tahoma" pitchFamily="8" charset="0"/>
            </a:endParaRPr>
          </a:p>
        </p:txBody>
      </p:sp>
      <p:grpSp>
        <p:nvGrpSpPr>
          <p:cNvPr id="10341" name="Group 101"/>
          <p:cNvGrpSpPr>
            <a:grpSpLocks/>
          </p:cNvGrpSpPr>
          <p:nvPr/>
        </p:nvGrpSpPr>
        <p:grpSpPr bwMode="auto">
          <a:xfrm>
            <a:off x="4830763" y="4189412"/>
            <a:ext cx="2579687" cy="631825"/>
            <a:chOff x="0" y="0"/>
            <a:chExt cx="1624" cy="398"/>
          </a:xfrm>
        </p:grpSpPr>
        <p:sp>
          <p:nvSpPr>
            <p:cNvPr id="10339" name="AutoShape 99"/>
            <p:cNvSpPr>
              <a:spLocks/>
            </p:cNvSpPr>
            <p:nvPr/>
          </p:nvSpPr>
          <p:spPr bwMode="auto">
            <a:xfrm>
              <a:off x="0" y="0"/>
              <a:ext cx="1624" cy="386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10434" y="0"/>
                  </a:moveTo>
                  <a:cubicBezTo>
                    <a:pt x="9201" y="0"/>
                    <a:pt x="8201" y="1612"/>
                    <a:pt x="8201" y="3600"/>
                  </a:cubicBezTo>
                  <a:lnTo>
                    <a:pt x="8201" y="12600"/>
                  </a:lnTo>
                  <a:lnTo>
                    <a:pt x="0" y="17683"/>
                  </a:lnTo>
                  <a:lnTo>
                    <a:pt x="8201" y="18000"/>
                  </a:lnTo>
                  <a:cubicBezTo>
                    <a:pt x="8201" y="19988"/>
                    <a:pt x="9201" y="21600"/>
                    <a:pt x="10434" y="21600"/>
                  </a:cubicBezTo>
                  <a:lnTo>
                    <a:pt x="13784" y="21600"/>
                  </a:lnTo>
                  <a:lnTo>
                    <a:pt x="19367" y="21600"/>
                  </a:lnTo>
                  <a:cubicBezTo>
                    <a:pt x="20600" y="21600"/>
                    <a:pt x="21600" y="19988"/>
                    <a:pt x="21600" y="18000"/>
                  </a:cubicBezTo>
                  <a:lnTo>
                    <a:pt x="21600" y="12600"/>
                  </a:lnTo>
                  <a:lnTo>
                    <a:pt x="21600" y="3600"/>
                  </a:lnTo>
                  <a:cubicBezTo>
                    <a:pt x="21600" y="1612"/>
                    <a:pt x="20600" y="0"/>
                    <a:pt x="19367" y="0"/>
                  </a:cubicBezTo>
                  <a:lnTo>
                    <a:pt x="13784" y="0"/>
                  </a:lnTo>
                  <a:lnTo>
                    <a:pt x="10434" y="0"/>
                  </a:lnTo>
                  <a:close/>
                  <a:moveTo>
                    <a:pt x="10434" y="0"/>
                  </a:moveTo>
                </a:path>
              </a:pathLst>
            </a:custGeom>
            <a:solidFill>
              <a:srgbClr val="F8CDC6">
                <a:alpha val="49803"/>
              </a:srgbClr>
            </a:solidFill>
            <a:ln w="9525" cap="flat">
              <a:solidFill>
                <a:srgbClr val="CC3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40" name="Rectangle 100"/>
            <p:cNvSpPr>
              <a:spLocks/>
            </p:cNvSpPr>
            <p:nvPr/>
          </p:nvSpPr>
          <p:spPr bwMode="auto">
            <a:xfrm>
              <a:off x="652" y="14"/>
              <a:ext cx="936" cy="384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88091" bIns="38100">
              <a:prstTxWarp prst="textNoShape">
                <a:avLst/>
              </a:prstTxWarp>
            </a:bodyPr>
            <a:lstStyle/>
            <a:p>
              <a:pPr marL="11113" algn="ctr">
                <a:lnSpc>
                  <a:spcPct val="90000"/>
                </a:lnSpc>
              </a:pPr>
              <a:r>
                <a:rPr lang="en-US" sz="1800">
                  <a:solidFill>
                    <a:srgbClr val="CC3300"/>
                  </a:solidFill>
                  <a:latin typeface="Tahoma Bold" charset="0"/>
                  <a:ea typeface="Tahoma Bold" charset="0"/>
                  <a:cs typeface="Tahoma Bold" charset="0"/>
                  <a:sym typeface="Tahoma Bold" charset="0"/>
                </a:rPr>
                <a:t>Descriptive Attribute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requirement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citizen also votes for a candidate. He can vote at most once for a candidate, who is also a citizen and has a work address (</a:t>
            </a:r>
            <a:r>
              <a:rPr lang="en-US" dirty="0" err="1" smtClean="0"/>
              <a:t>waddr</a:t>
            </a:r>
            <a:r>
              <a:rPr lang="en-US" dirty="0" smtClean="0"/>
              <a:t>) on a particular date.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CDA0-4BA2-D341-9132-D3A04310FDDD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002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600200" y="195263"/>
            <a:ext cx="5715000" cy="94773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lvl="0" algn="ctr"/>
            <a:r>
              <a:rPr lang="en-US" sz="3600" b="1" dirty="0" smtClean="0"/>
              <a:t>ER Model</a:t>
            </a:r>
            <a:endParaRPr lang="en-US" sz="3600" b="1" dirty="0"/>
          </a:p>
        </p:txBody>
      </p:sp>
      <p:sp>
        <p:nvSpPr>
          <p:cNvPr id="5" name="Rounded Rectangle 4"/>
          <p:cNvSpPr/>
          <p:nvPr/>
        </p:nvSpPr>
        <p:spPr>
          <a:xfrm>
            <a:off x="1371600" y="2362200"/>
            <a:ext cx="6163056" cy="1295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Describes the data as a set of </a:t>
            </a:r>
            <a:r>
              <a:rPr lang="en-US" sz="2800" dirty="0" smtClean="0">
                <a:solidFill>
                  <a:srgbClr val="C00000"/>
                </a:solidFill>
              </a:rPr>
              <a:t>entities</a:t>
            </a:r>
            <a:r>
              <a:rPr lang="en-US" sz="2800" dirty="0" smtClean="0"/>
              <a:t> and </a:t>
            </a:r>
            <a:r>
              <a:rPr lang="en-US" sz="2800" dirty="0" smtClean="0">
                <a:solidFill>
                  <a:srgbClr val="C00000"/>
                </a:solidFill>
              </a:rPr>
              <a:t>relationships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47800" y="4572000"/>
            <a:ext cx="1371600" cy="685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Entity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553200" y="4572000"/>
            <a:ext cx="1371600" cy="685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Entity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9" name="Diamond 8"/>
          <p:cNvSpPr/>
          <p:nvPr/>
        </p:nvSpPr>
        <p:spPr>
          <a:xfrm>
            <a:off x="3657600" y="4495800"/>
            <a:ext cx="2286000" cy="838200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smtClean="0">
                <a:solidFill>
                  <a:schemeClr val="tx1"/>
                </a:solidFill>
              </a:rPr>
              <a:t>Relationship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/>
          <p:cNvCxnSpPr>
            <a:stCxn id="9" idx="3"/>
            <a:endCxn id="8" idx="1"/>
          </p:cNvCxnSpPr>
          <p:nvPr/>
        </p:nvCxnSpPr>
        <p:spPr>
          <a:xfrm>
            <a:off x="5943600" y="4914900"/>
            <a:ext cx="6096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9" idx="1"/>
            <a:endCxn id="7" idx="3"/>
          </p:cNvCxnSpPr>
          <p:nvPr/>
        </p:nvCxnSpPr>
        <p:spPr>
          <a:xfrm flipH="1">
            <a:off x="2819400" y="4914900"/>
            <a:ext cx="8382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304800" y="5410200"/>
            <a:ext cx="1143000" cy="38100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Attribute </a:t>
            </a:r>
            <a:endParaRPr lang="en-US" sz="1100" dirty="0"/>
          </a:p>
        </p:txBody>
      </p:sp>
      <p:sp>
        <p:nvSpPr>
          <p:cNvPr id="20" name="Oval 19"/>
          <p:cNvSpPr/>
          <p:nvPr/>
        </p:nvSpPr>
        <p:spPr>
          <a:xfrm>
            <a:off x="1219200" y="5867400"/>
            <a:ext cx="1143000" cy="38100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Attribute </a:t>
            </a:r>
            <a:endParaRPr lang="en-US" sz="1100" dirty="0"/>
          </a:p>
        </p:txBody>
      </p:sp>
      <p:sp>
        <p:nvSpPr>
          <p:cNvPr id="21" name="Oval 20"/>
          <p:cNvSpPr/>
          <p:nvPr/>
        </p:nvSpPr>
        <p:spPr>
          <a:xfrm>
            <a:off x="2286000" y="5486400"/>
            <a:ext cx="1143000" cy="38100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Attribute </a:t>
            </a:r>
            <a:endParaRPr lang="en-US" sz="1100" dirty="0"/>
          </a:p>
        </p:txBody>
      </p:sp>
      <p:cxnSp>
        <p:nvCxnSpPr>
          <p:cNvPr id="23" name="Straight Connector 22"/>
          <p:cNvCxnSpPr>
            <a:stCxn id="19" idx="7"/>
            <a:endCxn id="7" idx="2"/>
          </p:cNvCxnSpPr>
          <p:nvPr/>
        </p:nvCxnSpPr>
        <p:spPr>
          <a:xfrm rot="5400000" flipH="1" flipV="1">
            <a:off x="1602907" y="4935304"/>
            <a:ext cx="208196" cy="8531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0" idx="0"/>
            <a:endCxn id="7" idx="2"/>
          </p:cNvCxnSpPr>
          <p:nvPr/>
        </p:nvCxnSpPr>
        <p:spPr>
          <a:xfrm rot="5400000" flipH="1" flipV="1">
            <a:off x="1657350" y="5391150"/>
            <a:ext cx="609600" cy="342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1" idx="0"/>
            <a:endCxn id="7" idx="2"/>
          </p:cNvCxnSpPr>
          <p:nvPr/>
        </p:nvCxnSpPr>
        <p:spPr>
          <a:xfrm rot="16200000" flipV="1">
            <a:off x="2381250" y="5010150"/>
            <a:ext cx="228600" cy="723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5943600" y="5486400"/>
            <a:ext cx="1143000" cy="38100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Attribute </a:t>
            </a:r>
            <a:endParaRPr lang="en-US" sz="1100" dirty="0"/>
          </a:p>
        </p:txBody>
      </p:sp>
      <p:sp>
        <p:nvSpPr>
          <p:cNvPr id="29" name="Oval 28"/>
          <p:cNvSpPr/>
          <p:nvPr/>
        </p:nvSpPr>
        <p:spPr>
          <a:xfrm>
            <a:off x="6934200" y="5943600"/>
            <a:ext cx="1143000" cy="38100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Attribute </a:t>
            </a:r>
            <a:endParaRPr lang="en-US" sz="1100" dirty="0"/>
          </a:p>
        </p:txBody>
      </p:sp>
      <p:sp>
        <p:nvSpPr>
          <p:cNvPr id="30" name="Oval 29"/>
          <p:cNvSpPr/>
          <p:nvPr/>
        </p:nvSpPr>
        <p:spPr>
          <a:xfrm>
            <a:off x="7848600" y="5486400"/>
            <a:ext cx="1143000" cy="38100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Attribute </a:t>
            </a:r>
            <a:endParaRPr lang="en-US" sz="1100" dirty="0"/>
          </a:p>
        </p:txBody>
      </p:sp>
      <p:cxnSp>
        <p:nvCxnSpPr>
          <p:cNvPr id="32" name="Straight Connector 31"/>
          <p:cNvCxnSpPr>
            <a:stCxn id="28" idx="7"/>
            <a:endCxn id="8" idx="2"/>
          </p:cNvCxnSpPr>
          <p:nvPr/>
        </p:nvCxnSpPr>
        <p:spPr>
          <a:xfrm rot="5400000" flipH="1" flipV="1">
            <a:off x="6936907" y="5240104"/>
            <a:ext cx="284396" cy="3197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29" idx="0"/>
            <a:endCxn id="8" idx="2"/>
          </p:cNvCxnSpPr>
          <p:nvPr/>
        </p:nvCxnSpPr>
        <p:spPr>
          <a:xfrm rot="16200000" flipV="1">
            <a:off x="7029450" y="5467350"/>
            <a:ext cx="685800" cy="266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0" idx="0"/>
            <a:endCxn id="8" idx="2"/>
          </p:cNvCxnSpPr>
          <p:nvPr/>
        </p:nvCxnSpPr>
        <p:spPr>
          <a:xfrm rot="16200000" flipV="1">
            <a:off x="7715250" y="4781550"/>
            <a:ext cx="228600" cy="1181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4160520" y="5638800"/>
            <a:ext cx="1143000" cy="38100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Attribute </a:t>
            </a:r>
            <a:endParaRPr lang="en-US" sz="1100" dirty="0"/>
          </a:p>
        </p:txBody>
      </p:sp>
      <p:sp>
        <p:nvSpPr>
          <p:cNvPr id="42" name="Oval 41"/>
          <p:cNvSpPr/>
          <p:nvPr/>
        </p:nvSpPr>
        <p:spPr>
          <a:xfrm>
            <a:off x="4145280" y="3733800"/>
            <a:ext cx="1143000" cy="38100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Attribute </a:t>
            </a:r>
            <a:endParaRPr lang="en-US" sz="1100" dirty="0"/>
          </a:p>
        </p:txBody>
      </p:sp>
      <p:cxnSp>
        <p:nvCxnSpPr>
          <p:cNvPr id="44" name="Straight Connector 43"/>
          <p:cNvCxnSpPr>
            <a:stCxn id="9" idx="0"/>
            <a:endCxn id="42" idx="4"/>
          </p:cNvCxnSpPr>
          <p:nvPr/>
        </p:nvCxnSpPr>
        <p:spPr>
          <a:xfrm flipH="1" flipV="1">
            <a:off x="4716780" y="4114800"/>
            <a:ext cx="83820" cy="381000"/>
          </a:xfrm>
          <a:prstGeom prst="lin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9" idx="2"/>
            <a:endCxn id="41" idx="0"/>
          </p:cNvCxnSpPr>
          <p:nvPr/>
        </p:nvCxnSpPr>
        <p:spPr>
          <a:xfrm flipH="1">
            <a:off x="4732020" y="5334000"/>
            <a:ext cx="68580" cy="3048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514600" y="6339840"/>
            <a:ext cx="50931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This diagram is called the </a:t>
            </a:r>
            <a:r>
              <a:rPr lang="en-US" sz="1400" b="1" dirty="0" smtClean="0"/>
              <a:t>Entity-Relationship (ER) Diagram</a:t>
            </a:r>
            <a:endParaRPr lang="en-US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8" grpId="0" animBg="1"/>
      <p:bldP spid="29" grpId="0" animBg="1"/>
      <p:bldP spid="30" grpId="0" animBg="1"/>
      <p:bldP spid="41" grpId="0" animBg="1"/>
      <p:bldP spid="42" grpId="0" animBg="1"/>
      <p:bldP spid="4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7" name="Rectangle 9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7772400" cy="1104900"/>
          </a:xfrm>
          <a:ln/>
        </p:spPr>
        <p:txBody>
          <a:bodyPr rIns="39688" anchor="ctr"/>
          <a:lstStyle/>
          <a:p>
            <a:r>
              <a:rPr lang="en-US"/>
              <a:t>Key Constraints</a:t>
            </a:r>
          </a:p>
        </p:txBody>
      </p:sp>
      <p:sp>
        <p:nvSpPr>
          <p:cNvPr id="12298" name="Rectangle 10"/>
          <p:cNvSpPr>
            <a:spLocks noGrp="1" noChangeArrowheads="1"/>
          </p:cNvSpPr>
          <p:nvPr>
            <p:ph idx="1"/>
          </p:nvPr>
        </p:nvSpPr>
        <p:spPr>
          <a:xfrm>
            <a:off x="838200" y="914400"/>
            <a:ext cx="7772400" cy="533400"/>
          </a:xfrm>
          <a:ln/>
        </p:spPr>
        <p:txBody>
          <a:bodyPr rIns="39688"/>
          <a:lstStyle/>
          <a:p>
            <a:r>
              <a:rPr lang="en-US" sz="2800">
                <a:solidFill>
                  <a:srgbClr val="CC3300"/>
                </a:solidFill>
              </a:rPr>
              <a:t>Key Constraint </a:t>
            </a:r>
            <a:r>
              <a:rPr lang="en-US" sz="2800"/>
              <a:t>: Each citizen votes at most once</a:t>
            </a:r>
          </a:p>
        </p:txBody>
      </p:sp>
      <p:sp>
        <p:nvSpPr>
          <p:cNvPr id="14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0C1FE-27DB-8C4A-87A2-DF9DB0C2769C}" type="slidenum">
              <a:rPr lang="en-US"/>
              <a:pPr/>
              <a:t>30</a:t>
            </a:fld>
            <a:endParaRPr lang="en-US"/>
          </a:p>
        </p:txBody>
      </p:sp>
      <p:sp>
        <p:nvSpPr>
          <p:cNvPr id="12289" name="Rectangle 1"/>
          <p:cNvSpPr>
            <a:spLocks/>
          </p:cNvSpPr>
          <p:nvPr/>
        </p:nvSpPr>
        <p:spPr bwMode="auto">
          <a:xfrm>
            <a:off x="417513" y="258763"/>
            <a:ext cx="438150" cy="474662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0" name="Rectangle 2"/>
          <p:cNvSpPr>
            <a:spLocks/>
          </p:cNvSpPr>
          <p:nvPr/>
        </p:nvSpPr>
        <p:spPr bwMode="auto">
          <a:xfrm>
            <a:off x="800100" y="258763"/>
            <a:ext cx="328613" cy="474662"/>
          </a:xfrm>
          <a:prstGeom prst="rect">
            <a:avLst/>
          </a:prstGeom>
          <a:gradFill rotWithShape="0">
            <a:gsLst>
              <a:gs pos="0">
                <a:srgbClr val="9900CC"/>
              </a:gs>
              <a:gs pos="100000">
                <a:srgbClr val="FFFFFF"/>
              </a:gs>
            </a:gsLst>
            <a:lin ang="0" scaled="1"/>
          </a:gra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1" name="Rectangle 3"/>
          <p:cNvSpPr>
            <a:spLocks/>
          </p:cNvSpPr>
          <p:nvPr/>
        </p:nvSpPr>
        <p:spPr bwMode="auto">
          <a:xfrm>
            <a:off x="541338" y="681038"/>
            <a:ext cx="422275" cy="474662"/>
          </a:xfrm>
          <a:prstGeom prst="rect">
            <a:avLst/>
          </a:prstGeom>
          <a:solidFill>
            <a:srgbClr val="F3DD0D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2" name="Rectangle 4"/>
          <p:cNvSpPr>
            <a:spLocks/>
          </p:cNvSpPr>
          <p:nvPr/>
        </p:nvSpPr>
        <p:spPr bwMode="auto">
          <a:xfrm>
            <a:off x="911225" y="681038"/>
            <a:ext cx="368300" cy="474662"/>
          </a:xfrm>
          <a:prstGeom prst="rect">
            <a:avLst/>
          </a:prstGeom>
          <a:gradFill rotWithShape="0">
            <a:gsLst>
              <a:gs pos="0">
                <a:srgbClr val="F3DD0D"/>
              </a:gs>
              <a:gs pos="100000">
                <a:srgbClr val="FFFFFF"/>
              </a:gs>
            </a:gsLst>
            <a:lin ang="0" scaled="1"/>
          </a:gra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3" name="Rectangle 5"/>
          <p:cNvSpPr>
            <a:spLocks/>
          </p:cNvSpPr>
          <p:nvPr/>
        </p:nvSpPr>
        <p:spPr bwMode="auto">
          <a:xfrm>
            <a:off x="127000" y="608013"/>
            <a:ext cx="560388" cy="42227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3300"/>
              </a:gs>
            </a:gsLst>
            <a:lin ang="18900000" scaled="1"/>
          </a:gra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4" name="Rectangle 6"/>
          <p:cNvSpPr>
            <a:spLocks/>
          </p:cNvSpPr>
          <p:nvPr/>
        </p:nvSpPr>
        <p:spPr bwMode="auto">
          <a:xfrm>
            <a:off x="762000" y="150813"/>
            <a:ext cx="31750" cy="1052512"/>
          </a:xfrm>
          <a:prstGeom prst="rect">
            <a:avLst/>
          </a:prstGeom>
          <a:solidFill>
            <a:srgbClr val="1C1C1C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5" name="Rectangle 7"/>
          <p:cNvSpPr>
            <a:spLocks/>
          </p:cNvSpPr>
          <p:nvPr/>
        </p:nvSpPr>
        <p:spPr bwMode="auto">
          <a:xfrm>
            <a:off x="442913" y="941388"/>
            <a:ext cx="8226425" cy="31750"/>
          </a:xfrm>
          <a:prstGeom prst="rect">
            <a:avLst/>
          </a:prstGeom>
          <a:gradFill rotWithShape="0">
            <a:gsLst>
              <a:gs pos="0">
                <a:srgbClr val="1C1C1C"/>
              </a:gs>
              <a:gs pos="100000">
                <a:srgbClr val="FFFFFF"/>
              </a:gs>
            </a:gsLst>
            <a:lin ang="0" scaled="1"/>
          </a:gra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6" name="Rectangle 8"/>
          <p:cNvSpPr>
            <a:spLocks/>
          </p:cNvSpPr>
          <p:nvPr/>
        </p:nvSpPr>
        <p:spPr bwMode="auto">
          <a:xfrm>
            <a:off x="2133600" y="6502400"/>
            <a:ext cx="4965700" cy="279400"/>
          </a:xfrm>
          <a:prstGeom prst="rect">
            <a:avLst/>
          </a:prstGeom>
          <a:noFill/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40639" bIns="0" anchor="b">
            <a:prstTxWarp prst="textNoShape">
              <a:avLst/>
            </a:prstTxWarp>
          </a:bodyPr>
          <a:lstStyle/>
          <a:p>
            <a:pPr marL="39688" algn="ctr"/>
            <a:r>
              <a:rPr lang="en-US" sz="1200">
                <a:solidFill>
                  <a:schemeClr val="tx1"/>
                </a:solidFill>
                <a:latin typeface="Tahoma" pitchFamily="8" charset="0"/>
                <a:ea typeface="Tahoma" pitchFamily="8" charset="0"/>
                <a:cs typeface="Tahoma" pitchFamily="8" charset="0"/>
                <a:sym typeface="Tahoma" pitchFamily="8" charset="0"/>
              </a:rPr>
              <a:t>EECS 484: Database Management Systems</a:t>
            </a:r>
          </a:p>
        </p:txBody>
      </p:sp>
      <p:grpSp>
        <p:nvGrpSpPr>
          <p:cNvPr id="12303" name="Group 15"/>
          <p:cNvGrpSpPr>
            <a:grpSpLocks/>
          </p:cNvGrpSpPr>
          <p:nvPr/>
        </p:nvGrpSpPr>
        <p:grpSpPr bwMode="auto">
          <a:xfrm>
            <a:off x="3289300" y="5529263"/>
            <a:ext cx="5572125" cy="341312"/>
            <a:chOff x="0" y="0"/>
            <a:chExt cx="3510" cy="215"/>
          </a:xfrm>
        </p:grpSpPr>
        <p:sp>
          <p:nvSpPr>
            <p:cNvPr id="12299" name="Rectangle 11"/>
            <p:cNvSpPr>
              <a:spLocks/>
            </p:cNvSpPr>
            <p:nvPr/>
          </p:nvSpPr>
          <p:spPr bwMode="auto">
            <a:xfrm>
              <a:off x="923" y="0"/>
              <a:ext cx="445" cy="200"/>
            </a:xfrm>
            <a:prstGeom prst="rect">
              <a:avLst/>
            </a:prstGeom>
            <a:noFill/>
            <a:ln w="1905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39688" bIns="0">
              <a:prstTxWarp prst="textNoShape">
                <a:avLst/>
              </a:prstTxWarp>
              <a:spAutoFit/>
            </a:bodyPr>
            <a:lstStyle/>
            <a:p>
              <a:pPr marL="39688"/>
              <a:r>
                <a:rPr lang="en-US" sz="1600" b="1">
                  <a:solidFill>
                    <a:srgbClr val="9900CC"/>
                  </a:solidFill>
                  <a:ea typeface="Arial" pitchFamily="8" charset="0"/>
                  <a:cs typeface="Arial" pitchFamily="8" charset="0"/>
                </a:rPr>
                <a:t>1-to-1</a:t>
              </a:r>
            </a:p>
          </p:txBody>
        </p:sp>
        <p:sp>
          <p:nvSpPr>
            <p:cNvPr id="12300" name="Rectangle 12"/>
            <p:cNvSpPr>
              <a:spLocks/>
            </p:cNvSpPr>
            <p:nvPr/>
          </p:nvSpPr>
          <p:spPr bwMode="auto">
            <a:xfrm>
              <a:off x="0" y="0"/>
              <a:ext cx="694" cy="200"/>
            </a:xfrm>
            <a:prstGeom prst="rect">
              <a:avLst/>
            </a:prstGeom>
            <a:noFill/>
            <a:ln w="1905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39688" bIns="0">
              <a:prstTxWarp prst="textNoShape">
                <a:avLst/>
              </a:prstTxWarp>
              <a:spAutoFit/>
            </a:bodyPr>
            <a:lstStyle/>
            <a:p>
              <a:pPr marL="39688"/>
              <a:r>
                <a:rPr lang="en-US" sz="1600" b="1">
                  <a:solidFill>
                    <a:srgbClr val="9900CC"/>
                  </a:solidFill>
                  <a:ea typeface="Arial" pitchFamily="8" charset="0"/>
                  <a:cs typeface="Arial" pitchFamily="8" charset="0"/>
                </a:rPr>
                <a:t>1-to Many</a:t>
              </a:r>
            </a:p>
          </p:txBody>
        </p:sp>
        <p:sp>
          <p:nvSpPr>
            <p:cNvPr id="12301" name="Rectangle 13"/>
            <p:cNvSpPr>
              <a:spLocks/>
            </p:cNvSpPr>
            <p:nvPr/>
          </p:nvSpPr>
          <p:spPr bwMode="auto">
            <a:xfrm>
              <a:off x="1721" y="0"/>
              <a:ext cx="701" cy="200"/>
            </a:xfrm>
            <a:prstGeom prst="rect">
              <a:avLst/>
            </a:prstGeom>
            <a:noFill/>
            <a:ln w="1905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39688" bIns="0">
              <a:prstTxWarp prst="textNoShape">
                <a:avLst/>
              </a:prstTxWarp>
              <a:spAutoFit/>
            </a:bodyPr>
            <a:lstStyle/>
            <a:p>
              <a:pPr marL="39688"/>
              <a:r>
                <a:rPr lang="en-US" sz="1600" b="1">
                  <a:solidFill>
                    <a:srgbClr val="9900CC"/>
                  </a:solidFill>
                  <a:ea typeface="Arial" pitchFamily="8" charset="0"/>
                  <a:cs typeface="Arial" pitchFamily="8" charset="0"/>
                </a:rPr>
                <a:t>Many-to-1</a:t>
              </a:r>
            </a:p>
          </p:txBody>
        </p:sp>
        <p:sp>
          <p:nvSpPr>
            <p:cNvPr id="12302" name="Rectangle 14"/>
            <p:cNvSpPr>
              <a:spLocks/>
            </p:cNvSpPr>
            <p:nvPr/>
          </p:nvSpPr>
          <p:spPr bwMode="auto">
            <a:xfrm>
              <a:off x="2553" y="15"/>
              <a:ext cx="957" cy="200"/>
            </a:xfrm>
            <a:prstGeom prst="rect">
              <a:avLst/>
            </a:prstGeom>
            <a:noFill/>
            <a:ln w="1905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39688" bIns="0">
              <a:prstTxWarp prst="textNoShape">
                <a:avLst/>
              </a:prstTxWarp>
              <a:spAutoFit/>
            </a:bodyPr>
            <a:lstStyle/>
            <a:p>
              <a:pPr marL="39688"/>
              <a:r>
                <a:rPr lang="en-US" sz="1600" b="1">
                  <a:solidFill>
                    <a:srgbClr val="9900CC"/>
                  </a:solidFill>
                  <a:ea typeface="Arial" pitchFamily="8" charset="0"/>
                  <a:cs typeface="Arial" pitchFamily="8" charset="0"/>
                </a:rPr>
                <a:t>Many-to-Many</a:t>
              </a:r>
            </a:p>
          </p:txBody>
        </p:sp>
      </p:grpSp>
      <p:grpSp>
        <p:nvGrpSpPr>
          <p:cNvPr id="12369" name="Group 81"/>
          <p:cNvGrpSpPr>
            <a:grpSpLocks/>
          </p:cNvGrpSpPr>
          <p:nvPr/>
        </p:nvGrpSpPr>
        <p:grpSpPr bwMode="auto">
          <a:xfrm>
            <a:off x="3295650" y="3344863"/>
            <a:ext cx="5241925" cy="2163762"/>
            <a:chOff x="0" y="0"/>
            <a:chExt cx="3302" cy="1363"/>
          </a:xfrm>
        </p:grpSpPr>
        <p:sp>
          <p:nvSpPr>
            <p:cNvPr id="12304" name="Freeform 16"/>
            <p:cNvSpPr>
              <a:spLocks/>
            </p:cNvSpPr>
            <p:nvPr/>
          </p:nvSpPr>
          <p:spPr bwMode="auto">
            <a:xfrm>
              <a:off x="1263" y="0"/>
              <a:ext cx="212" cy="1353"/>
            </a:xfrm>
            <a:custGeom>
              <a:avLst/>
              <a:gdLst/>
              <a:ahLst/>
              <a:cxnLst>
                <a:cxn ang="0">
                  <a:pos x="21498" y="9850"/>
                </a:cxn>
                <a:cxn ang="0">
                  <a:pos x="21192" y="7998"/>
                </a:cxn>
                <a:cxn ang="0">
                  <a:pos x="20581" y="6226"/>
                </a:cxn>
                <a:cxn ang="0">
                  <a:pos x="19664" y="4598"/>
                </a:cxn>
                <a:cxn ang="0">
                  <a:pos x="18442" y="3161"/>
                </a:cxn>
                <a:cxn ang="0">
                  <a:pos x="17015" y="1948"/>
                </a:cxn>
                <a:cxn ang="0">
                  <a:pos x="15385" y="1006"/>
                </a:cxn>
                <a:cxn ang="0">
                  <a:pos x="13551" y="351"/>
                </a:cxn>
                <a:cxn ang="0">
                  <a:pos x="11717" y="32"/>
                </a:cxn>
                <a:cxn ang="0">
                  <a:pos x="9883" y="32"/>
                </a:cxn>
                <a:cxn ang="0">
                  <a:pos x="8049" y="351"/>
                </a:cxn>
                <a:cxn ang="0">
                  <a:pos x="6215" y="1006"/>
                </a:cxn>
                <a:cxn ang="0">
                  <a:pos x="4585" y="1948"/>
                </a:cxn>
                <a:cxn ang="0">
                  <a:pos x="3158" y="3161"/>
                </a:cxn>
                <a:cxn ang="0">
                  <a:pos x="1936" y="4598"/>
                </a:cxn>
                <a:cxn ang="0">
                  <a:pos x="1019" y="6226"/>
                </a:cxn>
                <a:cxn ang="0">
                  <a:pos x="408" y="7998"/>
                </a:cxn>
                <a:cxn ang="0">
                  <a:pos x="102" y="9850"/>
                </a:cxn>
                <a:cxn ang="0">
                  <a:pos x="102" y="11734"/>
                </a:cxn>
                <a:cxn ang="0">
                  <a:pos x="408" y="13586"/>
                </a:cxn>
                <a:cxn ang="0">
                  <a:pos x="1019" y="15358"/>
                </a:cxn>
                <a:cxn ang="0">
                  <a:pos x="1936" y="16986"/>
                </a:cxn>
                <a:cxn ang="0">
                  <a:pos x="3158" y="18439"/>
                </a:cxn>
                <a:cxn ang="0">
                  <a:pos x="4585" y="19652"/>
                </a:cxn>
                <a:cxn ang="0">
                  <a:pos x="6215" y="20578"/>
                </a:cxn>
                <a:cxn ang="0">
                  <a:pos x="8049" y="21233"/>
                </a:cxn>
                <a:cxn ang="0">
                  <a:pos x="9883" y="21568"/>
                </a:cxn>
                <a:cxn ang="0">
                  <a:pos x="11717" y="21568"/>
                </a:cxn>
                <a:cxn ang="0">
                  <a:pos x="13551" y="21233"/>
                </a:cxn>
                <a:cxn ang="0">
                  <a:pos x="15385" y="20578"/>
                </a:cxn>
                <a:cxn ang="0">
                  <a:pos x="17015" y="19652"/>
                </a:cxn>
                <a:cxn ang="0">
                  <a:pos x="18442" y="18439"/>
                </a:cxn>
                <a:cxn ang="0">
                  <a:pos x="19664" y="16986"/>
                </a:cxn>
                <a:cxn ang="0">
                  <a:pos x="20581" y="15358"/>
                </a:cxn>
                <a:cxn ang="0">
                  <a:pos x="21192" y="13586"/>
                </a:cxn>
                <a:cxn ang="0">
                  <a:pos x="21498" y="11734"/>
                </a:cxn>
              </a:cxnLst>
              <a:rect l="0" t="0" r="r" b="b"/>
              <a:pathLst>
                <a:path w="21600" h="21600">
                  <a:moveTo>
                    <a:pt x="21600" y="10808"/>
                  </a:moveTo>
                  <a:lnTo>
                    <a:pt x="21498" y="9850"/>
                  </a:lnTo>
                  <a:lnTo>
                    <a:pt x="21396" y="8924"/>
                  </a:lnTo>
                  <a:lnTo>
                    <a:pt x="21192" y="7998"/>
                  </a:lnTo>
                  <a:lnTo>
                    <a:pt x="20989" y="7104"/>
                  </a:lnTo>
                  <a:lnTo>
                    <a:pt x="20581" y="6226"/>
                  </a:lnTo>
                  <a:lnTo>
                    <a:pt x="20174" y="5396"/>
                  </a:lnTo>
                  <a:lnTo>
                    <a:pt x="19664" y="4598"/>
                  </a:lnTo>
                  <a:lnTo>
                    <a:pt x="19053" y="3847"/>
                  </a:lnTo>
                  <a:lnTo>
                    <a:pt x="18442" y="3161"/>
                  </a:lnTo>
                  <a:lnTo>
                    <a:pt x="17728" y="2522"/>
                  </a:lnTo>
                  <a:lnTo>
                    <a:pt x="17015" y="1948"/>
                  </a:lnTo>
                  <a:lnTo>
                    <a:pt x="16200" y="1437"/>
                  </a:lnTo>
                  <a:lnTo>
                    <a:pt x="15385" y="1006"/>
                  </a:lnTo>
                  <a:lnTo>
                    <a:pt x="14468" y="639"/>
                  </a:lnTo>
                  <a:lnTo>
                    <a:pt x="13551" y="351"/>
                  </a:lnTo>
                  <a:lnTo>
                    <a:pt x="12634" y="160"/>
                  </a:lnTo>
                  <a:lnTo>
                    <a:pt x="11717" y="32"/>
                  </a:lnTo>
                  <a:lnTo>
                    <a:pt x="10800" y="0"/>
                  </a:lnTo>
                  <a:lnTo>
                    <a:pt x="9883" y="32"/>
                  </a:lnTo>
                  <a:lnTo>
                    <a:pt x="8864" y="160"/>
                  </a:lnTo>
                  <a:lnTo>
                    <a:pt x="8049" y="351"/>
                  </a:lnTo>
                  <a:lnTo>
                    <a:pt x="7132" y="639"/>
                  </a:lnTo>
                  <a:lnTo>
                    <a:pt x="6215" y="1006"/>
                  </a:lnTo>
                  <a:lnTo>
                    <a:pt x="5400" y="1437"/>
                  </a:lnTo>
                  <a:lnTo>
                    <a:pt x="4585" y="1948"/>
                  </a:lnTo>
                  <a:lnTo>
                    <a:pt x="3872" y="2522"/>
                  </a:lnTo>
                  <a:lnTo>
                    <a:pt x="3158" y="3161"/>
                  </a:lnTo>
                  <a:lnTo>
                    <a:pt x="2547" y="3847"/>
                  </a:lnTo>
                  <a:lnTo>
                    <a:pt x="1936" y="4598"/>
                  </a:lnTo>
                  <a:lnTo>
                    <a:pt x="1426" y="5396"/>
                  </a:lnTo>
                  <a:lnTo>
                    <a:pt x="1019" y="6226"/>
                  </a:lnTo>
                  <a:lnTo>
                    <a:pt x="611" y="7104"/>
                  </a:lnTo>
                  <a:lnTo>
                    <a:pt x="408" y="7998"/>
                  </a:lnTo>
                  <a:lnTo>
                    <a:pt x="204" y="8924"/>
                  </a:lnTo>
                  <a:lnTo>
                    <a:pt x="102" y="9850"/>
                  </a:lnTo>
                  <a:lnTo>
                    <a:pt x="0" y="10808"/>
                  </a:lnTo>
                  <a:lnTo>
                    <a:pt x="102" y="11734"/>
                  </a:lnTo>
                  <a:lnTo>
                    <a:pt x="204" y="12676"/>
                  </a:lnTo>
                  <a:lnTo>
                    <a:pt x="408" y="13586"/>
                  </a:lnTo>
                  <a:lnTo>
                    <a:pt x="611" y="14496"/>
                  </a:lnTo>
                  <a:lnTo>
                    <a:pt x="1019" y="15358"/>
                  </a:lnTo>
                  <a:lnTo>
                    <a:pt x="1426" y="16204"/>
                  </a:lnTo>
                  <a:lnTo>
                    <a:pt x="1936" y="16986"/>
                  </a:lnTo>
                  <a:lnTo>
                    <a:pt x="2547" y="17753"/>
                  </a:lnTo>
                  <a:lnTo>
                    <a:pt x="3158" y="18439"/>
                  </a:lnTo>
                  <a:lnTo>
                    <a:pt x="3872" y="19078"/>
                  </a:lnTo>
                  <a:lnTo>
                    <a:pt x="4585" y="19652"/>
                  </a:lnTo>
                  <a:lnTo>
                    <a:pt x="5400" y="20147"/>
                  </a:lnTo>
                  <a:lnTo>
                    <a:pt x="6215" y="20578"/>
                  </a:lnTo>
                  <a:lnTo>
                    <a:pt x="7132" y="20945"/>
                  </a:lnTo>
                  <a:lnTo>
                    <a:pt x="8049" y="21233"/>
                  </a:lnTo>
                  <a:lnTo>
                    <a:pt x="8864" y="21440"/>
                  </a:lnTo>
                  <a:lnTo>
                    <a:pt x="9883" y="21568"/>
                  </a:lnTo>
                  <a:lnTo>
                    <a:pt x="10800" y="21600"/>
                  </a:lnTo>
                  <a:lnTo>
                    <a:pt x="11717" y="21568"/>
                  </a:lnTo>
                  <a:lnTo>
                    <a:pt x="12634" y="21440"/>
                  </a:lnTo>
                  <a:lnTo>
                    <a:pt x="13551" y="21233"/>
                  </a:lnTo>
                  <a:lnTo>
                    <a:pt x="14468" y="20945"/>
                  </a:lnTo>
                  <a:lnTo>
                    <a:pt x="15385" y="20578"/>
                  </a:lnTo>
                  <a:lnTo>
                    <a:pt x="16200" y="20147"/>
                  </a:lnTo>
                  <a:lnTo>
                    <a:pt x="17015" y="19652"/>
                  </a:lnTo>
                  <a:lnTo>
                    <a:pt x="17728" y="19078"/>
                  </a:lnTo>
                  <a:lnTo>
                    <a:pt x="18442" y="18439"/>
                  </a:lnTo>
                  <a:lnTo>
                    <a:pt x="19053" y="17753"/>
                  </a:lnTo>
                  <a:lnTo>
                    <a:pt x="19664" y="16986"/>
                  </a:lnTo>
                  <a:lnTo>
                    <a:pt x="20174" y="16204"/>
                  </a:lnTo>
                  <a:lnTo>
                    <a:pt x="20581" y="15358"/>
                  </a:lnTo>
                  <a:lnTo>
                    <a:pt x="20989" y="14496"/>
                  </a:lnTo>
                  <a:lnTo>
                    <a:pt x="21192" y="13586"/>
                  </a:lnTo>
                  <a:lnTo>
                    <a:pt x="21396" y="12676"/>
                  </a:lnTo>
                  <a:lnTo>
                    <a:pt x="21498" y="11734"/>
                  </a:lnTo>
                  <a:lnTo>
                    <a:pt x="21600" y="10808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05" name="Freeform 17"/>
            <p:cNvSpPr>
              <a:spLocks/>
            </p:cNvSpPr>
            <p:nvPr/>
          </p:nvSpPr>
          <p:spPr bwMode="auto">
            <a:xfrm>
              <a:off x="858" y="5"/>
              <a:ext cx="212" cy="1353"/>
            </a:xfrm>
            <a:custGeom>
              <a:avLst/>
              <a:gdLst/>
              <a:ahLst/>
              <a:cxnLst>
                <a:cxn ang="0">
                  <a:pos x="21498" y="9850"/>
                </a:cxn>
                <a:cxn ang="0">
                  <a:pos x="21294" y="7998"/>
                </a:cxn>
                <a:cxn ang="0">
                  <a:pos x="20581" y="6226"/>
                </a:cxn>
                <a:cxn ang="0">
                  <a:pos x="19664" y="4598"/>
                </a:cxn>
                <a:cxn ang="0">
                  <a:pos x="18442" y="3161"/>
                </a:cxn>
                <a:cxn ang="0">
                  <a:pos x="17015" y="1948"/>
                </a:cxn>
                <a:cxn ang="0">
                  <a:pos x="15385" y="1006"/>
                </a:cxn>
                <a:cxn ang="0">
                  <a:pos x="13653" y="351"/>
                </a:cxn>
                <a:cxn ang="0">
                  <a:pos x="11717" y="32"/>
                </a:cxn>
                <a:cxn ang="0">
                  <a:pos x="9883" y="32"/>
                </a:cxn>
                <a:cxn ang="0">
                  <a:pos x="8049" y="351"/>
                </a:cxn>
                <a:cxn ang="0">
                  <a:pos x="6215" y="1006"/>
                </a:cxn>
                <a:cxn ang="0">
                  <a:pos x="4687" y="1948"/>
                </a:cxn>
                <a:cxn ang="0">
                  <a:pos x="3260" y="3161"/>
                </a:cxn>
                <a:cxn ang="0">
                  <a:pos x="2038" y="4598"/>
                </a:cxn>
                <a:cxn ang="0">
                  <a:pos x="1019" y="6226"/>
                </a:cxn>
                <a:cxn ang="0">
                  <a:pos x="408" y="7998"/>
                </a:cxn>
                <a:cxn ang="0">
                  <a:pos x="102" y="9850"/>
                </a:cxn>
                <a:cxn ang="0">
                  <a:pos x="102" y="11734"/>
                </a:cxn>
                <a:cxn ang="0">
                  <a:pos x="408" y="13586"/>
                </a:cxn>
                <a:cxn ang="0">
                  <a:pos x="1019" y="15358"/>
                </a:cxn>
                <a:cxn ang="0">
                  <a:pos x="2038" y="16986"/>
                </a:cxn>
                <a:cxn ang="0">
                  <a:pos x="3260" y="18439"/>
                </a:cxn>
                <a:cxn ang="0">
                  <a:pos x="4687" y="19652"/>
                </a:cxn>
                <a:cxn ang="0">
                  <a:pos x="6215" y="20578"/>
                </a:cxn>
                <a:cxn ang="0">
                  <a:pos x="8049" y="21233"/>
                </a:cxn>
                <a:cxn ang="0">
                  <a:pos x="9883" y="21568"/>
                </a:cxn>
                <a:cxn ang="0">
                  <a:pos x="11717" y="21568"/>
                </a:cxn>
                <a:cxn ang="0">
                  <a:pos x="13653" y="21233"/>
                </a:cxn>
                <a:cxn ang="0">
                  <a:pos x="15385" y="20578"/>
                </a:cxn>
                <a:cxn ang="0">
                  <a:pos x="17015" y="19652"/>
                </a:cxn>
                <a:cxn ang="0">
                  <a:pos x="18442" y="18439"/>
                </a:cxn>
                <a:cxn ang="0">
                  <a:pos x="19664" y="16986"/>
                </a:cxn>
                <a:cxn ang="0">
                  <a:pos x="20581" y="15358"/>
                </a:cxn>
                <a:cxn ang="0">
                  <a:pos x="21294" y="13586"/>
                </a:cxn>
                <a:cxn ang="0">
                  <a:pos x="21498" y="11734"/>
                </a:cxn>
              </a:cxnLst>
              <a:rect l="0" t="0" r="r" b="b"/>
              <a:pathLst>
                <a:path w="21600" h="21600">
                  <a:moveTo>
                    <a:pt x="21600" y="10808"/>
                  </a:moveTo>
                  <a:lnTo>
                    <a:pt x="21498" y="9850"/>
                  </a:lnTo>
                  <a:lnTo>
                    <a:pt x="21396" y="8924"/>
                  </a:lnTo>
                  <a:lnTo>
                    <a:pt x="21294" y="7998"/>
                  </a:lnTo>
                  <a:lnTo>
                    <a:pt x="20989" y="7104"/>
                  </a:lnTo>
                  <a:lnTo>
                    <a:pt x="20581" y="6226"/>
                  </a:lnTo>
                  <a:lnTo>
                    <a:pt x="20174" y="5396"/>
                  </a:lnTo>
                  <a:lnTo>
                    <a:pt x="19664" y="4598"/>
                  </a:lnTo>
                  <a:lnTo>
                    <a:pt x="19053" y="3847"/>
                  </a:lnTo>
                  <a:lnTo>
                    <a:pt x="18442" y="3161"/>
                  </a:lnTo>
                  <a:lnTo>
                    <a:pt x="17728" y="2522"/>
                  </a:lnTo>
                  <a:lnTo>
                    <a:pt x="17015" y="1948"/>
                  </a:lnTo>
                  <a:lnTo>
                    <a:pt x="16200" y="1437"/>
                  </a:lnTo>
                  <a:lnTo>
                    <a:pt x="15385" y="1006"/>
                  </a:lnTo>
                  <a:lnTo>
                    <a:pt x="14468" y="639"/>
                  </a:lnTo>
                  <a:lnTo>
                    <a:pt x="13653" y="351"/>
                  </a:lnTo>
                  <a:lnTo>
                    <a:pt x="12736" y="160"/>
                  </a:lnTo>
                  <a:lnTo>
                    <a:pt x="11717" y="32"/>
                  </a:lnTo>
                  <a:lnTo>
                    <a:pt x="10800" y="0"/>
                  </a:lnTo>
                  <a:lnTo>
                    <a:pt x="9883" y="32"/>
                  </a:lnTo>
                  <a:lnTo>
                    <a:pt x="8966" y="160"/>
                  </a:lnTo>
                  <a:lnTo>
                    <a:pt x="8049" y="351"/>
                  </a:lnTo>
                  <a:lnTo>
                    <a:pt x="7132" y="639"/>
                  </a:lnTo>
                  <a:lnTo>
                    <a:pt x="6215" y="1006"/>
                  </a:lnTo>
                  <a:lnTo>
                    <a:pt x="5400" y="1437"/>
                  </a:lnTo>
                  <a:lnTo>
                    <a:pt x="4687" y="1948"/>
                  </a:lnTo>
                  <a:lnTo>
                    <a:pt x="3872" y="2522"/>
                  </a:lnTo>
                  <a:lnTo>
                    <a:pt x="3260" y="3161"/>
                  </a:lnTo>
                  <a:lnTo>
                    <a:pt x="2547" y="3847"/>
                  </a:lnTo>
                  <a:lnTo>
                    <a:pt x="2038" y="4598"/>
                  </a:lnTo>
                  <a:lnTo>
                    <a:pt x="1426" y="5396"/>
                  </a:lnTo>
                  <a:lnTo>
                    <a:pt x="1019" y="6226"/>
                  </a:lnTo>
                  <a:lnTo>
                    <a:pt x="713" y="7104"/>
                  </a:lnTo>
                  <a:lnTo>
                    <a:pt x="408" y="7998"/>
                  </a:lnTo>
                  <a:lnTo>
                    <a:pt x="204" y="8924"/>
                  </a:lnTo>
                  <a:lnTo>
                    <a:pt x="102" y="9850"/>
                  </a:lnTo>
                  <a:lnTo>
                    <a:pt x="0" y="10808"/>
                  </a:lnTo>
                  <a:lnTo>
                    <a:pt x="102" y="11734"/>
                  </a:lnTo>
                  <a:lnTo>
                    <a:pt x="204" y="12676"/>
                  </a:lnTo>
                  <a:lnTo>
                    <a:pt x="408" y="13586"/>
                  </a:lnTo>
                  <a:lnTo>
                    <a:pt x="713" y="14496"/>
                  </a:lnTo>
                  <a:lnTo>
                    <a:pt x="1019" y="15358"/>
                  </a:lnTo>
                  <a:lnTo>
                    <a:pt x="1426" y="16204"/>
                  </a:lnTo>
                  <a:lnTo>
                    <a:pt x="2038" y="16986"/>
                  </a:lnTo>
                  <a:lnTo>
                    <a:pt x="2547" y="17753"/>
                  </a:lnTo>
                  <a:lnTo>
                    <a:pt x="3260" y="18439"/>
                  </a:lnTo>
                  <a:lnTo>
                    <a:pt x="3872" y="19078"/>
                  </a:lnTo>
                  <a:lnTo>
                    <a:pt x="4687" y="19652"/>
                  </a:lnTo>
                  <a:lnTo>
                    <a:pt x="5400" y="20147"/>
                  </a:lnTo>
                  <a:lnTo>
                    <a:pt x="6215" y="20578"/>
                  </a:lnTo>
                  <a:lnTo>
                    <a:pt x="7132" y="20945"/>
                  </a:lnTo>
                  <a:lnTo>
                    <a:pt x="8049" y="21233"/>
                  </a:lnTo>
                  <a:lnTo>
                    <a:pt x="8966" y="21440"/>
                  </a:lnTo>
                  <a:lnTo>
                    <a:pt x="9883" y="21568"/>
                  </a:lnTo>
                  <a:lnTo>
                    <a:pt x="10800" y="21600"/>
                  </a:lnTo>
                  <a:lnTo>
                    <a:pt x="11717" y="21568"/>
                  </a:lnTo>
                  <a:lnTo>
                    <a:pt x="12736" y="21440"/>
                  </a:lnTo>
                  <a:lnTo>
                    <a:pt x="13653" y="21233"/>
                  </a:lnTo>
                  <a:lnTo>
                    <a:pt x="14468" y="20945"/>
                  </a:lnTo>
                  <a:lnTo>
                    <a:pt x="15385" y="20578"/>
                  </a:lnTo>
                  <a:lnTo>
                    <a:pt x="16200" y="20147"/>
                  </a:lnTo>
                  <a:lnTo>
                    <a:pt x="17015" y="19652"/>
                  </a:lnTo>
                  <a:lnTo>
                    <a:pt x="17728" y="19078"/>
                  </a:lnTo>
                  <a:lnTo>
                    <a:pt x="18442" y="18439"/>
                  </a:lnTo>
                  <a:lnTo>
                    <a:pt x="19053" y="17753"/>
                  </a:lnTo>
                  <a:lnTo>
                    <a:pt x="19664" y="16986"/>
                  </a:lnTo>
                  <a:lnTo>
                    <a:pt x="20174" y="16204"/>
                  </a:lnTo>
                  <a:lnTo>
                    <a:pt x="20581" y="15358"/>
                  </a:lnTo>
                  <a:lnTo>
                    <a:pt x="20989" y="14496"/>
                  </a:lnTo>
                  <a:lnTo>
                    <a:pt x="21294" y="13586"/>
                  </a:lnTo>
                  <a:lnTo>
                    <a:pt x="21396" y="12676"/>
                  </a:lnTo>
                  <a:lnTo>
                    <a:pt x="21498" y="11734"/>
                  </a:lnTo>
                  <a:lnTo>
                    <a:pt x="21600" y="10808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06" name="Line 18"/>
            <p:cNvSpPr>
              <a:spLocks noChangeShapeType="1"/>
            </p:cNvSpPr>
            <p:nvPr/>
          </p:nvSpPr>
          <p:spPr bwMode="auto">
            <a:xfrm>
              <a:off x="974" y="222"/>
              <a:ext cx="384" cy="55"/>
            </a:xfrm>
            <a:prstGeom prst="line">
              <a:avLst/>
            </a:prstGeom>
            <a:noFill/>
            <a:ln w="19050" cap="flat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07" name="Line 19"/>
            <p:cNvSpPr>
              <a:spLocks noChangeShapeType="1"/>
            </p:cNvSpPr>
            <p:nvPr/>
          </p:nvSpPr>
          <p:spPr bwMode="auto">
            <a:xfrm>
              <a:off x="962" y="449"/>
              <a:ext cx="409" cy="80"/>
            </a:xfrm>
            <a:prstGeom prst="line">
              <a:avLst/>
            </a:prstGeom>
            <a:noFill/>
            <a:ln w="19050" cap="flat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08" name="Line 20"/>
            <p:cNvSpPr>
              <a:spLocks noChangeShapeType="1"/>
            </p:cNvSpPr>
            <p:nvPr/>
          </p:nvSpPr>
          <p:spPr bwMode="auto">
            <a:xfrm rot="10800000" flipH="1">
              <a:off x="946" y="769"/>
              <a:ext cx="409" cy="400"/>
            </a:xfrm>
            <a:prstGeom prst="line">
              <a:avLst/>
            </a:prstGeom>
            <a:noFill/>
            <a:ln w="19050" cap="flat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09" name="Oval 21"/>
            <p:cNvSpPr>
              <a:spLocks/>
            </p:cNvSpPr>
            <p:nvPr/>
          </p:nvSpPr>
          <p:spPr bwMode="auto">
            <a:xfrm>
              <a:off x="920" y="196"/>
              <a:ext cx="55" cy="66"/>
            </a:xfrm>
            <a:prstGeom prst="ellipse">
              <a:avLst/>
            </a:prstGeom>
            <a:solidFill>
              <a:srgbClr val="0000FF"/>
            </a:solidFill>
            <a:ln w="19050" cap="flat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10" name="Oval 22"/>
            <p:cNvSpPr>
              <a:spLocks/>
            </p:cNvSpPr>
            <p:nvPr/>
          </p:nvSpPr>
          <p:spPr bwMode="auto">
            <a:xfrm>
              <a:off x="920" y="433"/>
              <a:ext cx="55" cy="66"/>
            </a:xfrm>
            <a:prstGeom prst="ellipse">
              <a:avLst/>
            </a:prstGeom>
            <a:solidFill>
              <a:srgbClr val="0000FF"/>
            </a:solidFill>
            <a:ln w="19050" cap="flat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11" name="Oval 23"/>
            <p:cNvSpPr>
              <a:spLocks/>
            </p:cNvSpPr>
            <p:nvPr/>
          </p:nvSpPr>
          <p:spPr bwMode="auto">
            <a:xfrm>
              <a:off x="920" y="664"/>
              <a:ext cx="55" cy="66"/>
            </a:xfrm>
            <a:prstGeom prst="ellipse">
              <a:avLst/>
            </a:prstGeom>
            <a:solidFill>
              <a:srgbClr val="0000FF"/>
            </a:solidFill>
            <a:ln w="19050" cap="flat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12" name="Oval 24"/>
            <p:cNvSpPr>
              <a:spLocks/>
            </p:cNvSpPr>
            <p:nvPr/>
          </p:nvSpPr>
          <p:spPr bwMode="auto">
            <a:xfrm>
              <a:off x="920" y="897"/>
              <a:ext cx="55" cy="66"/>
            </a:xfrm>
            <a:prstGeom prst="ellipse">
              <a:avLst/>
            </a:prstGeom>
            <a:solidFill>
              <a:srgbClr val="0000FF"/>
            </a:solidFill>
            <a:ln w="19050" cap="flat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13" name="Oval 25"/>
            <p:cNvSpPr>
              <a:spLocks/>
            </p:cNvSpPr>
            <p:nvPr/>
          </p:nvSpPr>
          <p:spPr bwMode="auto">
            <a:xfrm>
              <a:off x="920" y="1129"/>
              <a:ext cx="55" cy="66"/>
            </a:xfrm>
            <a:prstGeom prst="ellipse">
              <a:avLst/>
            </a:prstGeom>
            <a:solidFill>
              <a:srgbClr val="0000FF"/>
            </a:solidFill>
            <a:ln w="19050" cap="flat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2318" name="Group 30"/>
            <p:cNvGrpSpPr>
              <a:grpSpLocks/>
            </p:cNvGrpSpPr>
            <p:nvPr/>
          </p:nvGrpSpPr>
          <p:grpSpPr bwMode="auto">
            <a:xfrm>
              <a:off x="1332" y="246"/>
              <a:ext cx="55" cy="816"/>
              <a:chOff x="0" y="0"/>
              <a:chExt cx="55" cy="816"/>
            </a:xfrm>
          </p:grpSpPr>
          <p:sp>
            <p:nvSpPr>
              <p:cNvPr id="12314" name="Oval 26"/>
              <p:cNvSpPr>
                <a:spLocks/>
              </p:cNvSpPr>
              <p:nvPr/>
            </p:nvSpPr>
            <p:spPr bwMode="auto">
              <a:xfrm>
                <a:off x="0" y="0"/>
                <a:ext cx="55" cy="66"/>
              </a:xfrm>
              <a:prstGeom prst="ellipse">
                <a:avLst/>
              </a:prstGeom>
              <a:solidFill>
                <a:srgbClr val="0000FF"/>
              </a:solidFill>
              <a:ln w="19050" cap="flat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15" name="Oval 27"/>
              <p:cNvSpPr>
                <a:spLocks/>
              </p:cNvSpPr>
              <p:nvPr/>
            </p:nvSpPr>
            <p:spPr bwMode="auto">
              <a:xfrm>
                <a:off x="0" y="247"/>
                <a:ext cx="55" cy="66"/>
              </a:xfrm>
              <a:prstGeom prst="ellipse">
                <a:avLst/>
              </a:prstGeom>
              <a:solidFill>
                <a:srgbClr val="0000FF"/>
              </a:solidFill>
              <a:ln w="19050" cap="flat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16" name="Oval 28"/>
              <p:cNvSpPr>
                <a:spLocks/>
              </p:cNvSpPr>
              <p:nvPr/>
            </p:nvSpPr>
            <p:spPr bwMode="auto">
              <a:xfrm>
                <a:off x="0" y="500"/>
                <a:ext cx="55" cy="66"/>
              </a:xfrm>
              <a:prstGeom prst="ellipse">
                <a:avLst/>
              </a:prstGeom>
              <a:solidFill>
                <a:srgbClr val="0000FF"/>
              </a:solidFill>
              <a:ln w="19050" cap="flat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17" name="Oval 29"/>
              <p:cNvSpPr>
                <a:spLocks/>
              </p:cNvSpPr>
              <p:nvPr/>
            </p:nvSpPr>
            <p:spPr bwMode="auto">
              <a:xfrm>
                <a:off x="0" y="750"/>
                <a:ext cx="55" cy="66"/>
              </a:xfrm>
              <a:prstGeom prst="ellipse">
                <a:avLst/>
              </a:prstGeom>
              <a:solidFill>
                <a:srgbClr val="0000FF"/>
              </a:solidFill>
              <a:ln w="19050" cap="flat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2319" name="Freeform 31"/>
            <p:cNvSpPr>
              <a:spLocks/>
            </p:cNvSpPr>
            <p:nvPr/>
          </p:nvSpPr>
          <p:spPr bwMode="auto">
            <a:xfrm>
              <a:off x="0" y="5"/>
              <a:ext cx="212" cy="1353"/>
            </a:xfrm>
            <a:custGeom>
              <a:avLst/>
              <a:gdLst/>
              <a:ahLst/>
              <a:cxnLst>
                <a:cxn ang="0">
                  <a:pos x="21498" y="9850"/>
                </a:cxn>
                <a:cxn ang="0">
                  <a:pos x="21192" y="7998"/>
                </a:cxn>
                <a:cxn ang="0">
                  <a:pos x="20581" y="6226"/>
                </a:cxn>
                <a:cxn ang="0">
                  <a:pos x="19664" y="4598"/>
                </a:cxn>
                <a:cxn ang="0">
                  <a:pos x="18442" y="3161"/>
                </a:cxn>
                <a:cxn ang="0">
                  <a:pos x="17015" y="1948"/>
                </a:cxn>
                <a:cxn ang="0">
                  <a:pos x="15385" y="1006"/>
                </a:cxn>
                <a:cxn ang="0">
                  <a:pos x="13551" y="351"/>
                </a:cxn>
                <a:cxn ang="0">
                  <a:pos x="11717" y="32"/>
                </a:cxn>
                <a:cxn ang="0">
                  <a:pos x="9883" y="32"/>
                </a:cxn>
                <a:cxn ang="0">
                  <a:pos x="8049" y="351"/>
                </a:cxn>
                <a:cxn ang="0">
                  <a:pos x="6215" y="1006"/>
                </a:cxn>
                <a:cxn ang="0">
                  <a:pos x="4687" y="1948"/>
                </a:cxn>
                <a:cxn ang="0">
                  <a:pos x="3158" y="3161"/>
                </a:cxn>
                <a:cxn ang="0">
                  <a:pos x="2038" y="4598"/>
                </a:cxn>
                <a:cxn ang="0">
                  <a:pos x="1019" y="6226"/>
                </a:cxn>
                <a:cxn ang="0">
                  <a:pos x="408" y="7998"/>
                </a:cxn>
                <a:cxn ang="0">
                  <a:pos x="102" y="9850"/>
                </a:cxn>
                <a:cxn ang="0">
                  <a:pos x="102" y="11734"/>
                </a:cxn>
                <a:cxn ang="0">
                  <a:pos x="408" y="13586"/>
                </a:cxn>
                <a:cxn ang="0">
                  <a:pos x="1019" y="15358"/>
                </a:cxn>
                <a:cxn ang="0">
                  <a:pos x="2038" y="16986"/>
                </a:cxn>
                <a:cxn ang="0">
                  <a:pos x="3158" y="18439"/>
                </a:cxn>
                <a:cxn ang="0">
                  <a:pos x="4687" y="19652"/>
                </a:cxn>
                <a:cxn ang="0">
                  <a:pos x="6215" y="20578"/>
                </a:cxn>
                <a:cxn ang="0">
                  <a:pos x="8049" y="21233"/>
                </a:cxn>
                <a:cxn ang="0">
                  <a:pos x="9883" y="21568"/>
                </a:cxn>
                <a:cxn ang="0">
                  <a:pos x="11717" y="21568"/>
                </a:cxn>
                <a:cxn ang="0">
                  <a:pos x="13551" y="21233"/>
                </a:cxn>
                <a:cxn ang="0">
                  <a:pos x="15385" y="20578"/>
                </a:cxn>
                <a:cxn ang="0">
                  <a:pos x="17015" y="19652"/>
                </a:cxn>
                <a:cxn ang="0">
                  <a:pos x="18442" y="18439"/>
                </a:cxn>
                <a:cxn ang="0">
                  <a:pos x="19664" y="16986"/>
                </a:cxn>
                <a:cxn ang="0">
                  <a:pos x="20581" y="15358"/>
                </a:cxn>
                <a:cxn ang="0">
                  <a:pos x="21192" y="13586"/>
                </a:cxn>
                <a:cxn ang="0">
                  <a:pos x="21498" y="11734"/>
                </a:cxn>
              </a:cxnLst>
              <a:rect l="0" t="0" r="r" b="b"/>
              <a:pathLst>
                <a:path w="21600" h="21600">
                  <a:moveTo>
                    <a:pt x="21600" y="10808"/>
                  </a:moveTo>
                  <a:lnTo>
                    <a:pt x="21498" y="9850"/>
                  </a:lnTo>
                  <a:lnTo>
                    <a:pt x="21396" y="8924"/>
                  </a:lnTo>
                  <a:lnTo>
                    <a:pt x="21192" y="7998"/>
                  </a:lnTo>
                  <a:lnTo>
                    <a:pt x="20887" y="7104"/>
                  </a:lnTo>
                  <a:lnTo>
                    <a:pt x="20581" y="6226"/>
                  </a:lnTo>
                  <a:lnTo>
                    <a:pt x="20174" y="5396"/>
                  </a:lnTo>
                  <a:lnTo>
                    <a:pt x="19664" y="4598"/>
                  </a:lnTo>
                  <a:lnTo>
                    <a:pt x="19053" y="3847"/>
                  </a:lnTo>
                  <a:lnTo>
                    <a:pt x="18442" y="3161"/>
                  </a:lnTo>
                  <a:lnTo>
                    <a:pt x="17728" y="2522"/>
                  </a:lnTo>
                  <a:lnTo>
                    <a:pt x="17015" y="1948"/>
                  </a:lnTo>
                  <a:lnTo>
                    <a:pt x="16200" y="1437"/>
                  </a:lnTo>
                  <a:lnTo>
                    <a:pt x="15385" y="1006"/>
                  </a:lnTo>
                  <a:lnTo>
                    <a:pt x="14468" y="639"/>
                  </a:lnTo>
                  <a:lnTo>
                    <a:pt x="13551" y="351"/>
                  </a:lnTo>
                  <a:lnTo>
                    <a:pt x="12736" y="160"/>
                  </a:lnTo>
                  <a:lnTo>
                    <a:pt x="11717" y="32"/>
                  </a:lnTo>
                  <a:lnTo>
                    <a:pt x="10800" y="0"/>
                  </a:lnTo>
                  <a:lnTo>
                    <a:pt x="9883" y="32"/>
                  </a:lnTo>
                  <a:lnTo>
                    <a:pt x="8966" y="160"/>
                  </a:lnTo>
                  <a:lnTo>
                    <a:pt x="8049" y="351"/>
                  </a:lnTo>
                  <a:lnTo>
                    <a:pt x="7132" y="639"/>
                  </a:lnTo>
                  <a:lnTo>
                    <a:pt x="6215" y="1006"/>
                  </a:lnTo>
                  <a:lnTo>
                    <a:pt x="5400" y="1437"/>
                  </a:lnTo>
                  <a:lnTo>
                    <a:pt x="4687" y="1948"/>
                  </a:lnTo>
                  <a:lnTo>
                    <a:pt x="3872" y="2522"/>
                  </a:lnTo>
                  <a:lnTo>
                    <a:pt x="3158" y="3161"/>
                  </a:lnTo>
                  <a:lnTo>
                    <a:pt x="2547" y="3847"/>
                  </a:lnTo>
                  <a:lnTo>
                    <a:pt x="2038" y="4598"/>
                  </a:lnTo>
                  <a:lnTo>
                    <a:pt x="1426" y="5396"/>
                  </a:lnTo>
                  <a:lnTo>
                    <a:pt x="1019" y="6226"/>
                  </a:lnTo>
                  <a:lnTo>
                    <a:pt x="713" y="7104"/>
                  </a:lnTo>
                  <a:lnTo>
                    <a:pt x="408" y="7998"/>
                  </a:lnTo>
                  <a:lnTo>
                    <a:pt x="204" y="8924"/>
                  </a:lnTo>
                  <a:lnTo>
                    <a:pt x="102" y="9850"/>
                  </a:lnTo>
                  <a:lnTo>
                    <a:pt x="0" y="10808"/>
                  </a:lnTo>
                  <a:lnTo>
                    <a:pt x="102" y="11734"/>
                  </a:lnTo>
                  <a:lnTo>
                    <a:pt x="204" y="12676"/>
                  </a:lnTo>
                  <a:lnTo>
                    <a:pt x="408" y="13586"/>
                  </a:lnTo>
                  <a:lnTo>
                    <a:pt x="713" y="14496"/>
                  </a:lnTo>
                  <a:lnTo>
                    <a:pt x="1019" y="15358"/>
                  </a:lnTo>
                  <a:lnTo>
                    <a:pt x="1426" y="16204"/>
                  </a:lnTo>
                  <a:lnTo>
                    <a:pt x="2038" y="16986"/>
                  </a:lnTo>
                  <a:lnTo>
                    <a:pt x="2547" y="17753"/>
                  </a:lnTo>
                  <a:lnTo>
                    <a:pt x="3158" y="18439"/>
                  </a:lnTo>
                  <a:lnTo>
                    <a:pt x="3872" y="19078"/>
                  </a:lnTo>
                  <a:lnTo>
                    <a:pt x="4687" y="19652"/>
                  </a:lnTo>
                  <a:lnTo>
                    <a:pt x="5400" y="20147"/>
                  </a:lnTo>
                  <a:lnTo>
                    <a:pt x="6215" y="20578"/>
                  </a:lnTo>
                  <a:lnTo>
                    <a:pt x="7132" y="20945"/>
                  </a:lnTo>
                  <a:lnTo>
                    <a:pt x="8049" y="21233"/>
                  </a:lnTo>
                  <a:lnTo>
                    <a:pt x="8966" y="21440"/>
                  </a:lnTo>
                  <a:lnTo>
                    <a:pt x="9883" y="21568"/>
                  </a:lnTo>
                  <a:lnTo>
                    <a:pt x="10800" y="21600"/>
                  </a:lnTo>
                  <a:lnTo>
                    <a:pt x="11717" y="21568"/>
                  </a:lnTo>
                  <a:lnTo>
                    <a:pt x="12736" y="21440"/>
                  </a:lnTo>
                  <a:lnTo>
                    <a:pt x="13551" y="21233"/>
                  </a:lnTo>
                  <a:lnTo>
                    <a:pt x="14468" y="20945"/>
                  </a:lnTo>
                  <a:lnTo>
                    <a:pt x="15385" y="20578"/>
                  </a:lnTo>
                  <a:lnTo>
                    <a:pt x="16200" y="20147"/>
                  </a:lnTo>
                  <a:lnTo>
                    <a:pt x="17015" y="19652"/>
                  </a:lnTo>
                  <a:lnTo>
                    <a:pt x="17728" y="19078"/>
                  </a:lnTo>
                  <a:lnTo>
                    <a:pt x="18442" y="18439"/>
                  </a:lnTo>
                  <a:lnTo>
                    <a:pt x="19053" y="17753"/>
                  </a:lnTo>
                  <a:lnTo>
                    <a:pt x="19664" y="16986"/>
                  </a:lnTo>
                  <a:lnTo>
                    <a:pt x="20174" y="16204"/>
                  </a:lnTo>
                  <a:lnTo>
                    <a:pt x="20581" y="15358"/>
                  </a:lnTo>
                  <a:lnTo>
                    <a:pt x="20887" y="14496"/>
                  </a:lnTo>
                  <a:lnTo>
                    <a:pt x="21192" y="13586"/>
                  </a:lnTo>
                  <a:lnTo>
                    <a:pt x="21396" y="12676"/>
                  </a:lnTo>
                  <a:lnTo>
                    <a:pt x="21498" y="11734"/>
                  </a:lnTo>
                  <a:lnTo>
                    <a:pt x="21600" y="10808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20" name="Freeform 32"/>
            <p:cNvSpPr>
              <a:spLocks/>
            </p:cNvSpPr>
            <p:nvPr/>
          </p:nvSpPr>
          <p:spPr bwMode="auto">
            <a:xfrm>
              <a:off x="415" y="0"/>
              <a:ext cx="212" cy="1353"/>
            </a:xfrm>
            <a:custGeom>
              <a:avLst/>
              <a:gdLst/>
              <a:ahLst/>
              <a:cxnLst>
                <a:cxn ang="0">
                  <a:pos x="21498" y="9850"/>
                </a:cxn>
                <a:cxn ang="0">
                  <a:pos x="21192" y="7998"/>
                </a:cxn>
                <a:cxn ang="0">
                  <a:pos x="20581" y="6226"/>
                </a:cxn>
                <a:cxn ang="0">
                  <a:pos x="19664" y="4598"/>
                </a:cxn>
                <a:cxn ang="0">
                  <a:pos x="18442" y="3161"/>
                </a:cxn>
                <a:cxn ang="0">
                  <a:pos x="17015" y="1948"/>
                </a:cxn>
                <a:cxn ang="0">
                  <a:pos x="15283" y="1006"/>
                </a:cxn>
                <a:cxn ang="0">
                  <a:pos x="13551" y="351"/>
                </a:cxn>
                <a:cxn ang="0">
                  <a:pos x="11717" y="32"/>
                </a:cxn>
                <a:cxn ang="0">
                  <a:pos x="9883" y="32"/>
                </a:cxn>
                <a:cxn ang="0">
                  <a:pos x="7947" y="351"/>
                </a:cxn>
                <a:cxn ang="0">
                  <a:pos x="6215" y="1006"/>
                </a:cxn>
                <a:cxn ang="0">
                  <a:pos x="4585" y="1948"/>
                </a:cxn>
                <a:cxn ang="0">
                  <a:pos x="3158" y="3161"/>
                </a:cxn>
                <a:cxn ang="0">
                  <a:pos x="1936" y="4598"/>
                </a:cxn>
                <a:cxn ang="0">
                  <a:pos x="1019" y="6226"/>
                </a:cxn>
                <a:cxn ang="0">
                  <a:pos x="306" y="7998"/>
                </a:cxn>
                <a:cxn ang="0">
                  <a:pos x="0" y="9850"/>
                </a:cxn>
                <a:cxn ang="0">
                  <a:pos x="0" y="11734"/>
                </a:cxn>
                <a:cxn ang="0">
                  <a:pos x="306" y="13586"/>
                </a:cxn>
                <a:cxn ang="0">
                  <a:pos x="1019" y="15358"/>
                </a:cxn>
                <a:cxn ang="0">
                  <a:pos x="1936" y="16986"/>
                </a:cxn>
                <a:cxn ang="0">
                  <a:pos x="3158" y="18439"/>
                </a:cxn>
                <a:cxn ang="0">
                  <a:pos x="4585" y="19652"/>
                </a:cxn>
                <a:cxn ang="0">
                  <a:pos x="6215" y="20578"/>
                </a:cxn>
                <a:cxn ang="0">
                  <a:pos x="7947" y="21233"/>
                </a:cxn>
                <a:cxn ang="0">
                  <a:pos x="9883" y="21568"/>
                </a:cxn>
                <a:cxn ang="0">
                  <a:pos x="11717" y="21568"/>
                </a:cxn>
                <a:cxn ang="0">
                  <a:pos x="13551" y="21233"/>
                </a:cxn>
                <a:cxn ang="0">
                  <a:pos x="15283" y="20578"/>
                </a:cxn>
                <a:cxn ang="0">
                  <a:pos x="17015" y="19652"/>
                </a:cxn>
                <a:cxn ang="0">
                  <a:pos x="18442" y="18439"/>
                </a:cxn>
                <a:cxn ang="0">
                  <a:pos x="19664" y="16986"/>
                </a:cxn>
                <a:cxn ang="0">
                  <a:pos x="20581" y="15358"/>
                </a:cxn>
                <a:cxn ang="0">
                  <a:pos x="21192" y="13586"/>
                </a:cxn>
                <a:cxn ang="0">
                  <a:pos x="21498" y="11734"/>
                </a:cxn>
              </a:cxnLst>
              <a:rect l="0" t="0" r="r" b="b"/>
              <a:pathLst>
                <a:path w="21600" h="21600">
                  <a:moveTo>
                    <a:pt x="21600" y="10808"/>
                  </a:moveTo>
                  <a:lnTo>
                    <a:pt x="21498" y="9850"/>
                  </a:lnTo>
                  <a:lnTo>
                    <a:pt x="21396" y="8924"/>
                  </a:lnTo>
                  <a:lnTo>
                    <a:pt x="21192" y="7998"/>
                  </a:lnTo>
                  <a:lnTo>
                    <a:pt x="20887" y="7104"/>
                  </a:lnTo>
                  <a:lnTo>
                    <a:pt x="20581" y="6226"/>
                  </a:lnTo>
                  <a:lnTo>
                    <a:pt x="20174" y="5396"/>
                  </a:lnTo>
                  <a:lnTo>
                    <a:pt x="19664" y="4598"/>
                  </a:lnTo>
                  <a:lnTo>
                    <a:pt x="19053" y="3847"/>
                  </a:lnTo>
                  <a:lnTo>
                    <a:pt x="18442" y="3161"/>
                  </a:lnTo>
                  <a:lnTo>
                    <a:pt x="17728" y="2522"/>
                  </a:lnTo>
                  <a:lnTo>
                    <a:pt x="17015" y="1948"/>
                  </a:lnTo>
                  <a:lnTo>
                    <a:pt x="16200" y="1437"/>
                  </a:lnTo>
                  <a:lnTo>
                    <a:pt x="15283" y="1006"/>
                  </a:lnTo>
                  <a:lnTo>
                    <a:pt x="14468" y="639"/>
                  </a:lnTo>
                  <a:lnTo>
                    <a:pt x="13551" y="351"/>
                  </a:lnTo>
                  <a:lnTo>
                    <a:pt x="12634" y="160"/>
                  </a:lnTo>
                  <a:lnTo>
                    <a:pt x="11717" y="32"/>
                  </a:lnTo>
                  <a:lnTo>
                    <a:pt x="10800" y="0"/>
                  </a:lnTo>
                  <a:lnTo>
                    <a:pt x="9883" y="32"/>
                  </a:lnTo>
                  <a:lnTo>
                    <a:pt x="8864" y="160"/>
                  </a:lnTo>
                  <a:lnTo>
                    <a:pt x="7947" y="351"/>
                  </a:lnTo>
                  <a:lnTo>
                    <a:pt x="7132" y="639"/>
                  </a:lnTo>
                  <a:lnTo>
                    <a:pt x="6215" y="1006"/>
                  </a:lnTo>
                  <a:lnTo>
                    <a:pt x="5400" y="1437"/>
                  </a:lnTo>
                  <a:lnTo>
                    <a:pt x="4585" y="1948"/>
                  </a:lnTo>
                  <a:lnTo>
                    <a:pt x="3872" y="2522"/>
                  </a:lnTo>
                  <a:lnTo>
                    <a:pt x="3158" y="3161"/>
                  </a:lnTo>
                  <a:lnTo>
                    <a:pt x="2547" y="3847"/>
                  </a:lnTo>
                  <a:lnTo>
                    <a:pt x="1936" y="4598"/>
                  </a:lnTo>
                  <a:lnTo>
                    <a:pt x="1426" y="5396"/>
                  </a:lnTo>
                  <a:lnTo>
                    <a:pt x="1019" y="6226"/>
                  </a:lnTo>
                  <a:lnTo>
                    <a:pt x="611" y="7104"/>
                  </a:lnTo>
                  <a:lnTo>
                    <a:pt x="306" y="7998"/>
                  </a:lnTo>
                  <a:lnTo>
                    <a:pt x="102" y="8924"/>
                  </a:lnTo>
                  <a:lnTo>
                    <a:pt x="0" y="9850"/>
                  </a:lnTo>
                  <a:lnTo>
                    <a:pt x="0" y="10808"/>
                  </a:lnTo>
                  <a:lnTo>
                    <a:pt x="0" y="11734"/>
                  </a:lnTo>
                  <a:lnTo>
                    <a:pt x="102" y="12676"/>
                  </a:lnTo>
                  <a:lnTo>
                    <a:pt x="306" y="13586"/>
                  </a:lnTo>
                  <a:lnTo>
                    <a:pt x="611" y="14496"/>
                  </a:lnTo>
                  <a:lnTo>
                    <a:pt x="1019" y="15358"/>
                  </a:lnTo>
                  <a:lnTo>
                    <a:pt x="1426" y="16204"/>
                  </a:lnTo>
                  <a:lnTo>
                    <a:pt x="1936" y="16986"/>
                  </a:lnTo>
                  <a:lnTo>
                    <a:pt x="2547" y="17753"/>
                  </a:lnTo>
                  <a:lnTo>
                    <a:pt x="3158" y="18439"/>
                  </a:lnTo>
                  <a:lnTo>
                    <a:pt x="3872" y="19078"/>
                  </a:lnTo>
                  <a:lnTo>
                    <a:pt x="4585" y="19652"/>
                  </a:lnTo>
                  <a:lnTo>
                    <a:pt x="5400" y="20147"/>
                  </a:lnTo>
                  <a:lnTo>
                    <a:pt x="6215" y="20578"/>
                  </a:lnTo>
                  <a:lnTo>
                    <a:pt x="7132" y="20945"/>
                  </a:lnTo>
                  <a:lnTo>
                    <a:pt x="7947" y="21233"/>
                  </a:lnTo>
                  <a:lnTo>
                    <a:pt x="8864" y="21440"/>
                  </a:lnTo>
                  <a:lnTo>
                    <a:pt x="9883" y="21568"/>
                  </a:lnTo>
                  <a:lnTo>
                    <a:pt x="10800" y="21600"/>
                  </a:lnTo>
                  <a:lnTo>
                    <a:pt x="11717" y="21568"/>
                  </a:lnTo>
                  <a:lnTo>
                    <a:pt x="12634" y="21440"/>
                  </a:lnTo>
                  <a:lnTo>
                    <a:pt x="13551" y="21233"/>
                  </a:lnTo>
                  <a:lnTo>
                    <a:pt x="14468" y="20945"/>
                  </a:lnTo>
                  <a:lnTo>
                    <a:pt x="15283" y="20578"/>
                  </a:lnTo>
                  <a:lnTo>
                    <a:pt x="16200" y="20147"/>
                  </a:lnTo>
                  <a:lnTo>
                    <a:pt x="17015" y="19652"/>
                  </a:lnTo>
                  <a:lnTo>
                    <a:pt x="17728" y="19078"/>
                  </a:lnTo>
                  <a:lnTo>
                    <a:pt x="18442" y="18439"/>
                  </a:lnTo>
                  <a:lnTo>
                    <a:pt x="19053" y="17753"/>
                  </a:lnTo>
                  <a:lnTo>
                    <a:pt x="19664" y="16986"/>
                  </a:lnTo>
                  <a:lnTo>
                    <a:pt x="20174" y="16204"/>
                  </a:lnTo>
                  <a:lnTo>
                    <a:pt x="20581" y="15358"/>
                  </a:lnTo>
                  <a:lnTo>
                    <a:pt x="20887" y="14496"/>
                  </a:lnTo>
                  <a:lnTo>
                    <a:pt x="21192" y="13586"/>
                  </a:lnTo>
                  <a:lnTo>
                    <a:pt x="21396" y="12676"/>
                  </a:lnTo>
                  <a:lnTo>
                    <a:pt x="21498" y="11734"/>
                  </a:lnTo>
                  <a:lnTo>
                    <a:pt x="21600" y="10808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21" name="Line 33"/>
            <p:cNvSpPr>
              <a:spLocks noChangeShapeType="1"/>
            </p:cNvSpPr>
            <p:nvPr/>
          </p:nvSpPr>
          <p:spPr bwMode="auto">
            <a:xfrm>
              <a:off x="127" y="209"/>
              <a:ext cx="397" cy="68"/>
            </a:xfrm>
            <a:prstGeom prst="line">
              <a:avLst/>
            </a:prstGeom>
            <a:noFill/>
            <a:ln w="19050" cap="flat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22" name="Line 34"/>
            <p:cNvSpPr>
              <a:spLocks noChangeShapeType="1"/>
            </p:cNvSpPr>
            <p:nvPr/>
          </p:nvSpPr>
          <p:spPr bwMode="auto">
            <a:xfrm>
              <a:off x="115" y="449"/>
              <a:ext cx="396" cy="93"/>
            </a:xfrm>
            <a:prstGeom prst="line">
              <a:avLst/>
            </a:prstGeom>
            <a:noFill/>
            <a:ln w="19050" cap="flat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23" name="Line 35"/>
            <p:cNvSpPr>
              <a:spLocks noChangeShapeType="1"/>
            </p:cNvSpPr>
            <p:nvPr/>
          </p:nvSpPr>
          <p:spPr bwMode="auto">
            <a:xfrm>
              <a:off x="127" y="462"/>
              <a:ext cx="384" cy="585"/>
            </a:xfrm>
            <a:prstGeom prst="line">
              <a:avLst/>
            </a:prstGeom>
            <a:noFill/>
            <a:ln w="19050" cap="flat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2329" name="Group 41"/>
            <p:cNvGrpSpPr>
              <a:grpSpLocks/>
            </p:cNvGrpSpPr>
            <p:nvPr/>
          </p:nvGrpSpPr>
          <p:grpSpPr bwMode="auto">
            <a:xfrm>
              <a:off x="85" y="182"/>
              <a:ext cx="55" cy="999"/>
              <a:chOff x="0" y="0"/>
              <a:chExt cx="55" cy="999"/>
            </a:xfrm>
          </p:grpSpPr>
          <p:sp>
            <p:nvSpPr>
              <p:cNvPr id="12324" name="Oval 36"/>
              <p:cNvSpPr>
                <a:spLocks/>
              </p:cNvSpPr>
              <p:nvPr/>
            </p:nvSpPr>
            <p:spPr bwMode="auto">
              <a:xfrm>
                <a:off x="0" y="0"/>
                <a:ext cx="55" cy="66"/>
              </a:xfrm>
              <a:prstGeom prst="ellipse">
                <a:avLst/>
              </a:prstGeom>
              <a:solidFill>
                <a:srgbClr val="0000FF"/>
              </a:solidFill>
              <a:ln w="19050" cap="flat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25" name="Oval 37"/>
              <p:cNvSpPr>
                <a:spLocks/>
              </p:cNvSpPr>
              <p:nvPr/>
            </p:nvSpPr>
            <p:spPr bwMode="auto">
              <a:xfrm>
                <a:off x="0" y="237"/>
                <a:ext cx="55" cy="66"/>
              </a:xfrm>
              <a:prstGeom prst="ellipse">
                <a:avLst/>
              </a:prstGeom>
              <a:solidFill>
                <a:srgbClr val="0000FF"/>
              </a:solidFill>
              <a:ln w="19050" cap="flat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26" name="Oval 38"/>
              <p:cNvSpPr>
                <a:spLocks/>
              </p:cNvSpPr>
              <p:nvPr/>
            </p:nvSpPr>
            <p:spPr bwMode="auto">
              <a:xfrm>
                <a:off x="0" y="468"/>
                <a:ext cx="55" cy="66"/>
              </a:xfrm>
              <a:prstGeom prst="ellipse">
                <a:avLst/>
              </a:prstGeom>
              <a:solidFill>
                <a:srgbClr val="0000FF"/>
              </a:solidFill>
              <a:ln w="19050" cap="flat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27" name="Oval 39"/>
              <p:cNvSpPr>
                <a:spLocks/>
              </p:cNvSpPr>
              <p:nvPr/>
            </p:nvSpPr>
            <p:spPr bwMode="auto">
              <a:xfrm>
                <a:off x="0" y="701"/>
                <a:ext cx="55" cy="66"/>
              </a:xfrm>
              <a:prstGeom prst="ellipse">
                <a:avLst/>
              </a:prstGeom>
              <a:solidFill>
                <a:srgbClr val="0000FF"/>
              </a:solidFill>
              <a:ln w="19050" cap="flat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28" name="Oval 40"/>
              <p:cNvSpPr>
                <a:spLocks/>
              </p:cNvSpPr>
              <p:nvPr/>
            </p:nvSpPr>
            <p:spPr bwMode="auto">
              <a:xfrm>
                <a:off x="0" y="933"/>
                <a:ext cx="55" cy="66"/>
              </a:xfrm>
              <a:prstGeom prst="ellipse">
                <a:avLst/>
              </a:prstGeom>
              <a:solidFill>
                <a:srgbClr val="0000FF"/>
              </a:solidFill>
              <a:ln w="19050" cap="flat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2334" name="Group 46"/>
            <p:cNvGrpSpPr>
              <a:grpSpLocks/>
            </p:cNvGrpSpPr>
            <p:nvPr/>
          </p:nvGrpSpPr>
          <p:grpSpPr bwMode="auto">
            <a:xfrm>
              <a:off x="491" y="253"/>
              <a:ext cx="55" cy="816"/>
              <a:chOff x="0" y="0"/>
              <a:chExt cx="55" cy="816"/>
            </a:xfrm>
          </p:grpSpPr>
          <p:sp>
            <p:nvSpPr>
              <p:cNvPr id="12330" name="Oval 42"/>
              <p:cNvSpPr>
                <a:spLocks/>
              </p:cNvSpPr>
              <p:nvPr/>
            </p:nvSpPr>
            <p:spPr bwMode="auto">
              <a:xfrm>
                <a:off x="0" y="0"/>
                <a:ext cx="55" cy="66"/>
              </a:xfrm>
              <a:prstGeom prst="ellipse">
                <a:avLst/>
              </a:prstGeom>
              <a:solidFill>
                <a:srgbClr val="0000FF"/>
              </a:solidFill>
              <a:ln w="19050" cap="flat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31" name="Oval 43"/>
              <p:cNvSpPr>
                <a:spLocks/>
              </p:cNvSpPr>
              <p:nvPr/>
            </p:nvSpPr>
            <p:spPr bwMode="auto">
              <a:xfrm>
                <a:off x="0" y="247"/>
                <a:ext cx="55" cy="66"/>
              </a:xfrm>
              <a:prstGeom prst="ellipse">
                <a:avLst/>
              </a:prstGeom>
              <a:solidFill>
                <a:srgbClr val="0000FF"/>
              </a:solidFill>
              <a:ln w="19050" cap="flat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32" name="Oval 44"/>
              <p:cNvSpPr>
                <a:spLocks/>
              </p:cNvSpPr>
              <p:nvPr/>
            </p:nvSpPr>
            <p:spPr bwMode="auto">
              <a:xfrm>
                <a:off x="0" y="500"/>
                <a:ext cx="55" cy="66"/>
              </a:xfrm>
              <a:prstGeom prst="ellipse">
                <a:avLst/>
              </a:prstGeom>
              <a:solidFill>
                <a:srgbClr val="0000FF"/>
              </a:solidFill>
              <a:ln w="19050" cap="flat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33" name="Oval 45"/>
              <p:cNvSpPr>
                <a:spLocks/>
              </p:cNvSpPr>
              <p:nvPr/>
            </p:nvSpPr>
            <p:spPr bwMode="auto">
              <a:xfrm>
                <a:off x="0" y="750"/>
                <a:ext cx="55" cy="66"/>
              </a:xfrm>
              <a:prstGeom prst="ellipse">
                <a:avLst/>
              </a:prstGeom>
              <a:solidFill>
                <a:srgbClr val="0000FF"/>
              </a:solidFill>
              <a:ln w="19050" cap="flat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2335" name="Freeform 47"/>
            <p:cNvSpPr>
              <a:spLocks/>
            </p:cNvSpPr>
            <p:nvPr/>
          </p:nvSpPr>
          <p:spPr bwMode="auto">
            <a:xfrm>
              <a:off x="1751" y="0"/>
              <a:ext cx="212" cy="1353"/>
            </a:xfrm>
            <a:custGeom>
              <a:avLst/>
              <a:gdLst/>
              <a:ahLst/>
              <a:cxnLst>
                <a:cxn ang="0">
                  <a:pos x="21498" y="9850"/>
                </a:cxn>
                <a:cxn ang="0">
                  <a:pos x="21192" y="7998"/>
                </a:cxn>
                <a:cxn ang="0">
                  <a:pos x="20581" y="6226"/>
                </a:cxn>
                <a:cxn ang="0">
                  <a:pos x="19664" y="4598"/>
                </a:cxn>
                <a:cxn ang="0">
                  <a:pos x="18442" y="3161"/>
                </a:cxn>
                <a:cxn ang="0">
                  <a:pos x="17015" y="1948"/>
                </a:cxn>
                <a:cxn ang="0">
                  <a:pos x="15385" y="1006"/>
                </a:cxn>
                <a:cxn ang="0">
                  <a:pos x="13551" y="351"/>
                </a:cxn>
                <a:cxn ang="0">
                  <a:pos x="11717" y="32"/>
                </a:cxn>
                <a:cxn ang="0">
                  <a:pos x="9883" y="32"/>
                </a:cxn>
                <a:cxn ang="0">
                  <a:pos x="8049" y="351"/>
                </a:cxn>
                <a:cxn ang="0">
                  <a:pos x="6215" y="1006"/>
                </a:cxn>
                <a:cxn ang="0">
                  <a:pos x="4687" y="1948"/>
                </a:cxn>
                <a:cxn ang="0">
                  <a:pos x="3158" y="3161"/>
                </a:cxn>
                <a:cxn ang="0">
                  <a:pos x="2038" y="4598"/>
                </a:cxn>
                <a:cxn ang="0">
                  <a:pos x="1019" y="6226"/>
                </a:cxn>
                <a:cxn ang="0">
                  <a:pos x="408" y="7998"/>
                </a:cxn>
                <a:cxn ang="0">
                  <a:pos x="0" y="9850"/>
                </a:cxn>
                <a:cxn ang="0">
                  <a:pos x="0" y="11734"/>
                </a:cxn>
                <a:cxn ang="0">
                  <a:pos x="408" y="13586"/>
                </a:cxn>
                <a:cxn ang="0">
                  <a:pos x="1019" y="15358"/>
                </a:cxn>
                <a:cxn ang="0">
                  <a:pos x="2038" y="16986"/>
                </a:cxn>
                <a:cxn ang="0">
                  <a:pos x="3158" y="18439"/>
                </a:cxn>
                <a:cxn ang="0">
                  <a:pos x="4687" y="19652"/>
                </a:cxn>
                <a:cxn ang="0">
                  <a:pos x="6215" y="20578"/>
                </a:cxn>
                <a:cxn ang="0">
                  <a:pos x="8049" y="21233"/>
                </a:cxn>
                <a:cxn ang="0">
                  <a:pos x="9883" y="21568"/>
                </a:cxn>
                <a:cxn ang="0">
                  <a:pos x="11717" y="21568"/>
                </a:cxn>
                <a:cxn ang="0">
                  <a:pos x="13551" y="21233"/>
                </a:cxn>
                <a:cxn ang="0">
                  <a:pos x="15385" y="20578"/>
                </a:cxn>
                <a:cxn ang="0">
                  <a:pos x="17015" y="19652"/>
                </a:cxn>
                <a:cxn ang="0">
                  <a:pos x="18442" y="18439"/>
                </a:cxn>
                <a:cxn ang="0">
                  <a:pos x="19664" y="16986"/>
                </a:cxn>
                <a:cxn ang="0">
                  <a:pos x="20581" y="15358"/>
                </a:cxn>
                <a:cxn ang="0">
                  <a:pos x="21192" y="13586"/>
                </a:cxn>
                <a:cxn ang="0">
                  <a:pos x="21498" y="11734"/>
                </a:cxn>
              </a:cxnLst>
              <a:rect l="0" t="0" r="r" b="b"/>
              <a:pathLst>
                <a:path w="21600" h="21600">
                  <a:moveTo>
                    <a:pt x="21600" y="10808"/>
                  </a:moveTo>
                  <a:lnTo>
                    <a:pt x="21498" y="9850"/>
                  </a:lnTo>
                  <a:lnTo>
                    <a:pt x="21396" y="8924"/>
                  </a:lnTo>
                  <a:lnTo>
                    <a:pt x="21192" y="7998"/>
                  </a:lnTo>
                  <a:lnTo>
                    <a:pt x="20887" y="7104"/>
                  </a:lnTo>
                  <a:lnTo>
                    <a:pt x="20581" y="6226"/>
                  </a:lnTo>
                  <a:lnTo>
                    <a:pt x="20174" y="5396"/>
                  </a:lnTo>
                  <a:lnTo>
                    <a:pt x="19664" y="4598"/>
                  </a:lnTo>
                  <a:lnTo>
                    <a:pt x="19053" y="3847"/>
                  </a:lnTo>
                  <a:lnTo>
                    <a:pt x="18442" y="3161"/>
                  </a:lnTo>
                  <a:lnTo>
                    <a:pt x="17728" y="2522"/>
                  </a:lnTo>
                  <a:lnTo>
                    <a:pt x="17015" y="1948"/>
                  </a:lnTo>
                  <a:lnTo>
                    <a:pt x="16200" y="1437"/>
                  </a:lnTo>
                  <a:lnTo>
                    <a:pt x="15385" y="1006"/>
                  </a:lnTo>
                  <a:lnTo>
                    <a:pt x="14468" y="639"/>
                  </a:lnTo>
                  <a:lnTo>
                    <a:pt x="13551" y="351"/>
                  </a:lnTo>
                  <a:lnTo>
                    <a:pt x="12634" y="160"/>
                  </a:lnTo>
                  <a:lnTo>
                    <a:pt x="11717" y="32"/>
                  </a:lnTo>
                  <a:lnTo>
                    <a:pt x="10800" y="0"/>
                  </a:lnTo>
                  <a:lnTo>
                    <a:pt x="9883" y="32"/>
                  </a:lnTo>
                  <a:lnTo>
                    <a:pt x="8966" y="160"/>
                  </a:lnTo>
                  <a:lnTo>
                    <a:pt x="8049" y="351"/>
                  </a:lnTo>
                  <a:lnTo>
                    <a:pt x="7132" y="639"/>
                  </a:lnTo>
                  <a:lnTo>
                    <a:pt x="6215" y="1006"/>
                  </a:lnTo>
                  <a:lnTo>
                    <a:pt x="5400" y="1437"/>
                  </a:lnTo>
                  <a:lnTo>
                    <a:pt x="4687" y="1948"/>
                  </a:lnTo>
                  <a:lnTo>
                    <a:pt x="3872" y="2522"/>
                  </a:lnTo>
                  <a:lnTo>
                    <a:pt x="3158" y="3161"/>
                  </a:lnTo>
                  <a:lnTo>
                    <a:pt x="2547" y="3847"/>
                  </a:lnTo>
                  <a:lnTo>
                    <a:pt x="2038" y="4598"/>
                  </a:lnTo>
                  <a:lnTo>
                    <a:pt x="1426" y="5396"/>
                  </a:lnTo>
                  <a:lnTo>
                    <a:pt x="1019" y="6226"/>
                  </a:lnTo>
                  <a:lnTo>
                    <a:pt x="713" y="7104"/>
                  </a:lnTo>
                  <a:lnTo>
                    <a:pt x="408" y="7998"/>
                  </a:lnTo>
                  <a:lnTo>
                    <a:pt x="204" y="8924"/>
                  </a:lnTo>
                  <a:lnTo>
                    <a:pt x="0" y="9850"/>
                  </a:lnTo>
                  <a:lnTo>
                    <a:pt x="0" y="10808"/>
                  </a:lnTo>
                  <a:lnTo>
                    <a:pt x="0" y="11734"/>
                  </a:lnTo>
                  <a:lnTo>
                    <a:pt x="204" y="12676"/>
                  </a:lnTo>
                  <a:lnTo>
                    <a:pt x="408" y="13586"/>
                  </a:lnTo>
                  <a:lnTo>
                    <a:pt x="713" y="14496"/>
                  </a:lnTo>
                  <a:lnTo>
                    <a:pt x="1019" y="15358"/>
                  </a:lnTo>
                  <a:lnTo>
                    <a:pt x="1426" y="16204"/>
                  </a:lnTo>
                  <a:lnTo>
                    <a:pt x="2038" y="16986"/>
                  </a:lnTo>
                  <a:lnTo>
                    <a:pt x="2547" y="17753"/>
                  </a:lnTo>
                  <a:lnTo>
                    <a:pt x="3158" y="18439"/>
                  </a:lnTo>
                  <a:lnTo>
                    <a:pt x="3872" y="19078"/>
                  </a:lnTo>
                  <a:lnTo>
                    <a:pt x="4687" y="19652"/>
                  </a:lnTo>
                  <a:lnTo>
                    <a:pt x="5400" y="20147"/>
                  </a:lnTo>
                  <a:lnTo>
                    <a:pt x="6215" y="20578"/>
                  </a:lnTo>
                  <a:lnTo>
                    <a:pt x="7132" y="20945"/>
                  </a:lnTo>
                  <a:lnTo>
                    <a:pt x="8049" y="21233"/>
                  </a:lnTo>
                  <a:lnTo>
                    <a:pt x="8966" y="21440"/>
                  </a:lnTo>
                  <a:lnTo>
                    <a:pt x="9883" y="21568"/>
                  </a:lnTo>
                  <a:lnTo>
                    <a:pt x="10800" y="21600"/>
                  </a:lnTo>
                  <a:lnTo>
                    <a:pt x="11717" y="21568"/>
                  </a:lnTo>
                  <a:lnTo>
                    <a:pt x="12634" y="21440"/>
                  </a:lnTo>
                  <a:lnTo>
                    <a:pt x="13551" y="21233"/>
                  </a:lnTo>
                  <a:lnTo>
                    <a:pt x="14468" y="20945"/>
                  </a:lnTo>
                  <a:lnTo>
                    <a:pt x="15385" y="20578"/>
                  </a:lnTo>
                  <a:lnTo>
                    <a:pt x="16200" y="20147"/>
                  </a:lnTo>
                  <a:lnTo>
                    <a:pt x="17015" y="19652"/>
                  </a:lnTo>
                  <a:lnTo>
                    <a:pt x="17728" y="19078"/>
                  </a:lnTo>
                  <a:lnTo>
                    <a:pt x="18442" y="18439"/>
                  </a:lnTo>
                  <a:lnTo>
                    <a:pt x="19053" y="17753"/>
                  </a:lnTo>
                  <a:lnTo>
                    <a:pt x="19664" y="16986"/>
                  </a:lnTo>
                  <a:lnTo>
                    <a:pt x="20174" y="16204"/>
                  </a:lnTo>
                  <a:lnTo>
                    <a:pt x="20581" y="15358"/>
                  </a:lnTo>
                  <a:lnTo>
                    <a:pt x="20887" y="14496"/>
                  </a:lnTo>
                  <a:lnTo>
                    <a:pt x="21192" y="13586"/>
                  </a:lnTo>
                  <a:lnTo>
                    <a:pt x="21396" y="12676"/>
                  </a:lnTo>
                  <a:lnTo>
                    <a:pt x="21498" y="11734"/>
                  </a:lnTo>
                  <a:lnTo>
                    <a:pt x="21600" y="10808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36" name="Freeform 48"/>
            <p:cNvSpPr>
              <a:spLocks/>
            </p:cNvSpPr>
            <p:nvPr/>
          </p:nvSpPr>
          <p:spPr bwMode="auto">
            <a:xfrm>
              <a:off x="2161" y="10"/>
              <a:ext cx="212" cy="1353"/>
            </a:xfrm>
            <a:custGeom>
              <a:avLst/>
              <a:gdLst/>
              <a:ahLst/>
              <a:cxnLst>
                <a:cxn ang="0">
                  <a:pos x="21498" y="9850"/>
                </a:cxn>
                <a:cxn ang="0">
                  <a:pos x="21192" y="7998"/>
                </a:cxn>
                <a:cxn ang="0">
                  <a:pos x="20581" y="6226"/>
                </a:cxn>
                <a:cxn ang="0">
                  <a:pos x="19664" y="4598"/>
                </a:cxn>
                <a:cxn ang="0">
                  <a:pos x="18442" y="3161"/>
                </a:cxn>
                <a:cxn ang="0">
                  <a:pos x="17015" y="1948"/>
                </a:cxn>
                <a:cxn ang="0">
                  <a:pos x="15283" y="1006"/>
                </a:cxn>
                <a:cxn ang="0">
                  <a:pos x="13551" y="351"/>
                </a:cxn>
                <a:cxn ang="0">
                  <a:pos x="11717" y="32"/>
                </a:cxn>
                <a:cxn ang="0">
                  <a:pos x="9781" y="32"/>
                </a:cxn>
                <a:cxn ang="0">
                  <a:pos x="7947" y="351"/>
                </a:cxn>
                <a:cxn ang="0">
                  <a:pos x="6215" y="1006"/>
                </a:cxn>
                <a:cxn ang="0">
                  <a:pos x="4585" y="1948"/>
                </a:cxn>
                <a:cxn ang="0">
                  <a:pos x="3158" y="3161"/>
                </a:cxn>
                <a:cxn ang="0">
                  <a:pos x="1936" y="4598"/>
                </a:cxn>
                <a:cxn ang="0">
                  <a:pos x="1019" y="6226"/>
                </a:cxn>
                <a:cxn ang="0">
                  <a:pos x="306" y="7998"/>
                </a:cxn>
                <a:cxn ang="0">
                  <a:pos x="0" y="9850"/>
                </a:cxn>
                <a:cxn ang="0">
                  <a:pos x="0" y="11734"/>
                </a:cxn>
                <a:cxn ang="0">
                  <a:pos x="306" y="13586"/>
                </a:cxn>
                <a:cxn ang="0">
                  <a:pos x="1019" y="15358"/>
                </a:cxn>
                <a:cxn ang="0">
                  <a:pos x="1936" y="16986"/>
                </a:cxn>
                <a:cxn ang="0">
                  <a:pos x="3158" y="18439"/>
                </a:cxn>
                <a:cxn ang="0">
                  <a:pos x="4585" y="19652"/>
                </a:cxn>
                <a:cxn ang="0">
                  <a:pos x="6215" y="20578"/>
                </a:cxn>
                <a:cxn ang="0">
                  <a:pos x="7947" y="21233"/>
                </a:cxn>
                <a:cxn ang="0">
                  <a:pos x="9781" y="21568"/>
                </a:cxn>
                <a:cxn ang="0">
                  <a:pos x="11717" y="21568"/>
                </a:cxn>
                <a:cxn ang="0">
                  <a:pos x="13551" y="21233"/>
                </a:cxn>
                <a:cxn ang="0">
                  <a:pos x="15283" y="20578"/>
                </a:cxn>
                <a:cxn ang="0">
                  <a:pos x="17015" y="19652"/>
                </a:cxn>
                <a:cxn ang="0">
                  <a:pos x="18442" y="18439"/>
                </a:cxn>
                <a:cxn ang="0">
                  <a:pos x="19664" y="16986"/>
                </a:cxn>
                <a:cxn ang="0">
                  <a:pos x="20581" y="15358"/>
                </a:cxn>
                <a:cxn ang="0">
                  <a:pos x="21192" y="13586"/>
                </a:cxn>
                <a:cxn ang="0">
                  <a:pos x="21498" y="11734"/>
                </a:cxn>
              </a:cxnLst>
              <a:rect l="0" t="0" r="r" b="b"/>
              <a:pathLst>
                <a:path w="21600" h="21600">
                  <a:moveTo>
                    <a:pt x="21600" y="10808"/>
                  </a:moveTo>
                  <a:lnTo>
                    <a:pt x="21498" y="9850"/>
                  </a:lnTo>
                  <a:lnTo>
                    <a:pt x="21396" y="8924"/>
                  </a:lnTo>
                  <a:lnTo>
                    <a:pt x="21192" y="7998"/>
                  </a:lnTo>
                  <a:lnTo>
                    <a:pt x="20887" y="7104"/>
                  </a:lnTo>
                  <a:lnTo>
                    <a:pt x="20581" y="6226"/>
                  </a:lnTo>
                  <a:lnTo>
                    <a:pt x="20072" y="5396"/>
                  </a:lnTo>
                  <a:lnTo>
                    <a:pt x="19664" y="4598"/>
                  </a:lnTo>
                  <a:lnTo>
                    <a:pt x="19053" y="3847"/>
                  </a:lnTo>
                  <a:lnTo>
                    <a:pt x="18442" y="3161"/>
                  </a:lnTo>
                  <a:lnTo>
                    <a:pt x="17728" y="2522"/>
                  </a:lnTo>
                  <a:lnTo>
                    <a:pt x="17015" y="1948"/>
                  </a:lnTo>
                  <a:lnTo>
                    <a:pt x="16200" y="1437"/>
                  </a:lnTo>
                  <a:lnTo>
                    <a:pt x="15283" y="1006"/>
                  </a:lnTo>
                  <a:lnTo>
                    <a:pt x="14468" y="639"/>
                  </a:lnTo>
                  <a:lnTo>
                    <a:pt x="13551" y="351"/>
                  </a:lnTo>
                  <a:lnTo>
                    <a:pt x="12634" y="160"/>
                  </a:lnTo>
                  <a:lnTo>
                    <a:pt x="11717" y="32"/>
                  </a:lnTo>
                  <a:lnTo>
                    <a:pt x="10800" y="0"/>
                  </a:lnTo>
                  <a:lnTo>
                    <a:pt x="9781" y="32"/>
                  </a:lnTo>
                  <a:lnTo>
                    <a:pt x="8864" y="160"/>
                  </a:lnTo>
                  <a:lnTo>
                    <a:pt x="7947" y="351"/>
                  </a:lnTo>
                  <a:lnTo>
                    <a:pt x="7132" y="639"/>
                  </a:lnTo>
                  <a:lnTo>
                    <a:pt x="6215" y="1006"/>
                  </a:lnTo>
                  <a:lnTo>
                    <a:pt x="5400" y="1437"/>
                  </a:lnTo>
                  <a:lnTo>
                    <a:pt x="4585" y="1948"/>
                  </a:lnTo>
                  <a:lnTo>
                    <a:pt x="3872" y="2522"/>
                  </a:lnTo>
                  <a:lnTo>
                    <a:pt x="3158" y="3161"/>
                  </a:lnTo>
                  <a:lnTo>
                    <a:pt x="2445" y="3847"/>
                  </a:lnTo>
                  <a:lnTo>
                    <a:pt x="1936" y="4598"/>
                  </a:lnTo>
                  <a:lnTo>
                    <a:pt x="1426" y="5396"/>
                  </a:lnTo>
                  <a:lnTo>
                    <a:pt x="1019" y="6226"/>
                  </a:lnTo>
                  <a:lnTo>
                    <a:pt x="611" y="7104"/>
                  </a:lnTo>
                  <a:lnTo>
                    <a:pt x="306" y="7998"/>
                  </a:lnTo>
                  <a:lnTo>
                    <a:pt x="102" y="8924"/>
                  </a:lnTo>
                  <a:lnTo>
                    <a:pt x="0" y="9850"/>
                  </a:lnTo>
                  <a:lnTo>
                    <a:pt x="0" y="10808"/>
                  </a:lnTo>
                  <a:lnTo>
                    <a:pt x="0" y="11734"/>
                  </a:lnTo>
                  <a:lnTo>
                    <a:pt x="102" y="12676"/>
                  </a:lnTo>
                  <a:lnTo>
                    <a:pt x="306" y="13586"/>
                  </a:lnTo>
                  <a:lnTo>
                    <a:pt x="611" y="14496"/>
                  </a:lnTo>
                  <a:lnTo>
                    <a:pt x="1019" y="15358"/>
                  </a:lnTo>
                  <a:lnTo>
                    <a:pt x="1426" y="16204"/>
                  </a:lnTo>
                  <a:lnTo>
                    <a:pt x="1936" y="16986"/>
                  </a:lnTo>
                  <a:lnTo>
                    <a:pt x="2445" y="17753"/>
                  </a:lnTo>
                  <a:lnTo>
                    <a:pt x="3158" y="18439"/>
                  </a:lnTo>
                  <a:lnTo>
                    <a:pt x="3872" y="19078"/>
                  </a:lnTo>
                  <a:lnTo>
                    <a:pt x="4585" y="19652"/>
                  </a:lnTo>
                  <a:lnTo>
                    <a:pt x="5400" y="20147"/>
                  </a:lnTo>
                  <a:lnTo>
                    <a:pt x="6215" y="20578"/>
                  </a:lnTo>
                  <a:lnTo>
                    <a:pt x="7132" y="20945"/>
                  </a:lnTo>
                  <a:lnTo>
                    <a:pt x="7947" y="21233"/>
                  </a:lnTo>
                  <a:lnTo>
                    <a:pt x="8864" y="21440"/>
                  </a:lnTo>
                  <a:lnTo>
                    <a:pt x="9781" y="21568"/>
                  </a:lnTo>
                  <a:lnTo>
                    <a:pt x="10800" y="21600"/>
                  </a:lnTo>
                  <a:lnTo>
                    <a:pt x="11717" y="21568"/>
                  </a:lnTo>
                  <a:lnTo>
                    <a:pt x="12634" y="21440"/>
                  </a:lnTo>
                  <a:lnTo>
                    <a:pt x="13551" y="21233"/>
                  </a:lnTo>
                  <a:lnTo>
                    <a:pt x="14468" y="20945"/>
                  </a:lnTo>
                  <a:lnTo>
                    <a:pt x="15283" y="20578"/>
                  </a:lnTo>
                  <a:lnTo>
                    <a:pt x="16200" y="20147"/>
                  </a:lnTo>
                  <a:lnTo>
                    <a:pt x="17015" y="19652"/>
                  </a:lnTo>
                  <a:lnTo>
                    <a:pt x="17728" y="19078"/>
                  </a:lnTo>
                  <a:lnTo>
                    <a:pt x="18442" y="18439"/>
                  </a:lnTo>
                  <a:lnTo>
                    <a:pt x="19053" y="17753"/>
                  </a:lnTo>
                  <a:lnTo>
                    <a:pt x="19664" y="16986"/>
                  </a:lnTo>
                  <a:lnTo>
                    <a:pt x="20072" y="16204"/>
                  </a:lnTo>
                  <a:lnTo>
                    <a:pt x="20581" y="15358"/>
                  </a:lnTo>
                  <a:lnTo>
                    <a:pt x="20887" y="14496"/>
                  </a:lnTo>
                  <a:lnTo>
                    <a:pt x="21192" y="13586"/>
                  </a:lnTo>
                  <a:lnTo>
                    <a:pt x="21396" y="12676"/>
                  </a:lnTo>
                  <a:lnTo>
                    <a:pt x="21498" y="11734"/>
                  </a:lnTo>
                  <a:lnTo>
                    <a:pt x="21600" y="10808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37" name="Line 49"/>
            <p:cNvSpPr>
              <a:spLocks noChangeShapeType="1"/>
            </p:cNvSpPr>
            <p:nvPr/>
          </p:nvSpPr>
          <p:spPr bwMode="auto">
            <a:xfrm>
              <a:off x="1832" y="209"/>
              <a:ext cx="446" cy="68"/>
            </a:xfrm>
            <a:prstGeom prst="line">
              <a:avLst/>
            </a:prstGeom>
            <a:noFill/>
            <a:ln w="19050" cap="flat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38" name="Line 50"/>
            <p:cNvSpPr>
              <a:spLocks noChangeShapeType="1"/>
            </p:cNvSpPr>
            <p:nvPr/>
          </p:nvSpPr>
          <p:spPr bwMode="auto">
            <a:xfrm>
              <a:off x="1869" y="449"/>
              <a:ext cx="384" cy="68"/>
            </a:xfrm>
            <a:prstGeom prst="line">
              <a:avLst/>
            </a:prstGeom>
            <a:noFill/>
            <a:ln w="19050" cap="flat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39" name="Line 51"/>
            <p:cNvSpPr>
              <a:spLocks noChangeShapeType="1"/>
            </p:cNvSpPr>
            <p:nvPr/>
          </p:nvSpPr>
          <p:spPr bwMode="auto">
            <a:xfrm>
              <a:off x="1857" y="689"/>
              <a:ext cx="409" cy="106"/>
            </a:xfrm>
            <a:prstGeom prst="line">
              <a:avLst/>
            </a:prstGeom>
            <a:noFill/>
            <a:ln w="19050" cap="flat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40" name="Line 52"/>
            <p:cNvSpPr>
              <a:spLocks noChangeShapeType="1"/>
            </p:cNvSpPr>
            <p:nvPr/>
          </p:nvSpPr>
          <p:spPr bwMode="auto">
            <a:xfrm rot="10800000" flipH="1">
              <a:off x="1841" y="757"/>
              <a:ext cx="409" cy="424"/>
            </a:xfrm>
            <a:prstGeom prst="line">
              <a:avLst/>
            </a:prstGeom>
            <a:noFill/>
            <a:ln w="19050" cap="flat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2346" name="Group 58"/>
            <p:cNvGrpSpPr>
              <a:grpSpLocks/>
            </p:cNvGrpSpPr>
            <p:nvPr/>
          </p:nvGrpSpPr>
          <p:grpSpPr bwMode="auto">
            <a:xfrm>
              <a:off x="1812" y="185"/>
              <a:ext cx="55" cy="999"/>
              <a:chOff x="0" y="0"/>
              <a:chExt cx="55" cy="999"/>
            </a:xfrm>
          </p:grpSpPr>
          <p:sp>
            <p:nvSpPr>
              <p:cNvPr id="12341" name="Oval 53"/>
              <p:cNvSpPr>
                <a:spLocks/>
              </p:cNvSpPr>
              <p:nvPr/>
            </p:nvSpPr>
            <p:spPr bwMode="auto">
              <a:xfrm>
                <a:off x="0" y="0"/>
                <a:ext cx="55" cy="66"/>
              </a:xfrm>
              <a:prstGeom prst="ellipse">
                <a:avLst/>
              </a:prstGeom>
              <a:solidFill>
                <a:srgbClr val="0000FF"/>
              </a:solidFill>
              <a:ln w="19050" cap="flat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42" name="Oval 54"/>
              <p:cNvSpPr>
                <a:spLocks/>
              </p:cNvSpPr>
              <p:nvPr/>
            </p:nvSpPr>
            <p:spPr bwMode="auto">
              <a:xfrm>
                <a:off x="0" y="237"/>
                <a:ext cx="55" cy="66"/>
              </a:xfrm>
              <a:prstGeom prst="ellipse">
                <a:avLst/>
              </a:prstGeom>
              <a:solidFill>
                <a:srgbClr val="0000FF"/>
              </a:solidFill>
              <a:ln w="19050" cap="flat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43" name="Oval 55"/>
              <p:cNvSpPr>
                <a:spLocks/>
              </p:cNvSpPr>
              <p:nvPr/>
            </p:nvSpPr>
            <p:spPr bwMode="auto">
              <a:xfrm>
                <a:off x="0" y="468"/>
                <a:ext cx="55" cy="66"/>
              </a:xfrm>
              <a:prstGeom prst="ellipse">
                <a:avLst/>
              </a:prstGeom>
              <a:solidFill>
                <a:srgbClr val="0000FF"/>
              </a:solidFill>
              <a:ln w="19050" cap="flat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44" name="Oval 56"/>
              <p:cNvSpPr>
                <a:spLocks/>
              </p:cNvSpPr>
              <p:nvPr/>
            </p:nvSpPr>
            <p:spPr bwMode="auto">
              <a:xfrm>
                <a:off x="0" y="701"/>
                <a:ext cx="55" cy="66"/>
              </a:xfrm>
              <a:prstGeom prst="ellipse">
                <a:avLst/>
              </a:prstGeom>
              <a:solidFill>
                <a:srgbClr val="0000FF"/>
              </a:solidFill>
              <a:ln w="19050" cap="flat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45" name="Oval 57"/>
              <p:cNvSpPr>
                <a:spLocks/>
              </p:cNvSpPr>
              <p:nvPr/>
            </p:nvSpPr>
            <p:spPr bwMode="auto">
              <a:xfrm>
                <a:off x="0" y="933"/>
                <a:ext cx="55" cy="66"/>
              </a:xfrm>
              <a:prstGeom prst="ellipse">
                <a:avLst/>
              </a:prstGeom>
              <a:solidFill>
                <a:srgbClr val="0000FF"/>
              </a:solidFill>
              <a:ln w="19050" cap="flat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2351" name="Group 63"/>
            <p:cNvGrpSpPr>
              <a:grpSpLocks/>
            </p:cNvGrpSpPr>
            <p:nvPr/>
          </p:nvGrpSpPr>
          <p:grpSpPr bwMode="auto">
            <a:xfrm>
              <a:off x="2249" y="244"/>
              <a:ext cx="55" cy="816"/>
              <a:chOff x="0" y="0"/>
              <a:chExt cx="55" cy="816"/>
            </a:xfrm>
          </p:grpSpPr>
          <p:sp>
            <p:nvSpPr>
              <p:cNvPr id="12347" name="Oval 59"/>
              <p:cNvSpPr>
                <a:spLocks/>
              </p:cNvSpPr>
              <p:nvPr/>
            </p:nvSpPr>
            <p:spPr bwMode="auto">
              <a:xfrm>
                <a:off x="0" y="0"/>
                <a:ext cx="55" cy="66"/>
              </a:xfrm>
              <a:prstGeom prst="ellipse">
                <a:avLst/>
              </a:prstGeom>
              <a:solidFill>
                <a:srgbClr val="0000FF"/>
              </a:solidFill>
              <a:ln w="19050" cap="flat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48" name="Oval 60"/>
              <p:cNvSpPr>
                <a:spLocks/>
              </p:cNvSpPr>
              <p:nvPr/>
            </p:nvSpPr>
            <p:spPr bwMode="auto">
              <a:xfrm>
                <a:off x="0" y="247"/>
                <a:ext cx="55" cy="66"/>
              </a:xfrm>
              <a:prstGeom prst="ellipse">
                <a:avLst/>
              </a:prstGeom>
              <a:solidFill>
                <a:srgbClr val="0000FF"/>
              </a:solidFill>
              <a:ln w="19050" cap="flat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49" name="Oval 61"/>
              <p:cNvSpPr>
                <a:spLocks/>
              </p:cNvSpPr>
              <p:nvPr/>
            </p:nvSpPr>
            <p:spPr bwMode="auto">
              <a:xfrm>
                <a:off x="0" y="500"/>
                <a:ext cx="55" cy="66"/>
              </a:xfrm>
              <a:prstGeom prst="ellipse">
                <a:avLst/>
              </a:prstGeom>
              <a:solidFill>
                <a:srgbClr val="0000FF"/>
              </a:solidFill>
              <a:ln w="19050" cap="flat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50" name="Oval 62"/>
              <p:cNvSpPr>
                <a:spLocks/>
              </p:cNvSpPr>
              <p:nvPr/>
            </p:nvSpPr>
            <p:spPr bwMode="auto">
              <a:xfrm>
                <a:off x="0" y="750"/>
                <a:ext cx="55" cy="66"/>
              </a:xfrm>
              <a:prstGeom prst="ellipse">
                <a:avLst/>
              </a:prstGeom>
              <a:solidFill>
                <a:srgbClr val="0000FF"/>
              </a:solidFill>
              <a:ln w="19050" cap="flat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2352" name="Freeform 64"/>
            <p:cNvSpPr>
              <a:spLocks/>
            </p:cNvSpPr>
            <p:nvPr/>
          </p:nvSpPr>
          <p:spPr bwMode="auto">
            <a:xfrm>
              <a:off x="2685" y="0"/>
              <a:ext cx="212" cy="1353"/>
            </a:xfrm>
            <a:custGeom>
              <a:avLst/>
              <a:gdLst/>
              <a:ahLst/>
              <a:cxnLst>
                <a:cxn ang="0">
                  <a:pos x="21498" y="9850"/>
                </a:cxn>
                <a:cxn ang="0">
                  <a:pos x="21192" y="7998"/>
                </a:cxn>
                <a:cxn ang="0">
                  <a:pos x="20581" y="6226"/>
                </a:cxn>
                <a:cxn ang="0">
                  <a:pos x="19664" y="4598"/>
                </a:cxn>
                <a:cxn ang="0">
                  <a:pos x="18442" y="3161"/>
                </a:cxn>
                <a:cxn ang="0">
                  <a:pos x="17015" y="1948"/>
                </a:cxn>
                <a:cxn ang="0">
                  <a:pos x="15385" y="1006"/>
                </a:cxn>
                <a:cxn ang="0">
                  <a:pos x="13551" y="351"/>
                </a:cxn>
                <a:cxn ang="0">
                  <a:pos x="11717" y="32"/>
                </a:cxn>
                <a:cxn ang="0">
                  <a:pos x="9883" y="32"/>
                </a:cxn>
                <a:cxn ang="0">
                  <a:pos x="8049" y="351"/>
                </a:cxn>
                <a:cxn ang="0">
                  <a:pos x="6215" y="1006"/>
                </a:cxn>
                <a:cxn ang="0">
                  <a:pos x="4585" y="1948"/>
                </a:cxn>
                <a:cxn ang="0">
                  <a:pos x="3158" y="3161"/>
                </a:cxn>
                <a:cxn ang="0">
                  <a:pos x="1936" y="4598"/>
                </a:cxn>
                <a:cxn ang="0">
                  <a:pos x="1019" y="6226"/>
                </a:cxn>
                <a:cxn ang="0">
                  <a:pos x="408" y="7998"/>
                </a:cxn>
                <a:cxn ang="0">
                  <a:pos x="0" y="9850"/>
                </a:cxn>
                <a:cxn ang="0">
                  <a:pos x="0" y="11734"/>
                </a:cxn>
                <a:cxn ang="0">
                  <a:pos x="408" y="13586"/>
                </a:cxn>
                <a:cxn ang="0">
                  <a:pos x="1019" y="15358"/>
                </a:cxn>
                <a:cxn ang="0">
                  <a:pos x="1936" y="16986"/>
                </a:cxn>
                <a:cxn ang="0">
                  <a:pos x="3158" y="18439"/>
                </a:cxn>
                <a:cxn ang="0">
                  <a:pos x="4585" y="19652"/>
                </a:cxn>
                <a:cxn ang="0">
                  <a:pos x="6215" y="20578"/>
                </a:cxn>
                <a:cxn ang="0">
                  <a:pos x="8049" y="21233"/>
                </a:cxn>
                <a:cxn ang="0">
                  <a:pos x="9883" y="21568"/>
                </a:cxn>
                <a:cxn ang="0">
                  <a:pos x="11717" y="21568"/>
                </a:cxn>
                <a:cxn ang="0">
                  <a:pos x="13551" y="21233"/>
                </a:cxn>
                <a:cxn ang="0">
                  <a:pos x="15385" y="20578"/>
                </a:cxn>
                <a:cxn ang="0">
                  <a:pos x="17015" y="19652"/>
                </a:cxn>
                <a:cxn ang="0">
                  <a:pos x="18442" y="18439"/>
                </a:cxn>
                <a:cxn ang="0">
                  <a:pos x="19664" y="16986"/>
                </a:cxn>
                <a:cxn ang="0">
                  <a:pos x="20581" y="15358"/>
                </a:cxn>
                <a:cxn ang="0">
                  <a:pos x="21192" y="13586"/>
                </a:cxn>
                <a:cxn ang="0">
                  <a:pos x="21498" y="11734"/>
                </a:cxn>
              </a:cxnLst>
              <a:rect l="0" t="0" r="r" b="b"/>
              <a:pathLst>
                <a:path w="21600" h="21600">
                  <a:moveTo>
                    <a:pt x="21600" y="10808"/>
                  </a:moveTo>
                  <a:lnTo>
                    <a:pt x="21498" y="9850"/>
                  </a:lnTo>
                  <a:lnTo>
                    <a:pt x="21396" y="8924"/>
                  </a:lnTo>
                  <a:lnTo>
                    <a:pt x="21192" y="7998"/>
                  </a:lnTo>
                  <a:lnTo>
                    <a:pt x="20887" y="7104"/>
                  </a:lnTo>
                  <a:lnTo>
                    <a:pt x="20581" y="6226"/>
                  </a:lnTo>
                  <a:lnTo>
                    <a:pt x="20072" y="5396"/>
                  </a:lnTo>
                  <a:lnTo>
                    <a:pt x="19664" y="4598"/>
                  </a:lnTo>
                  <a:lnTo>
                    <a:pt x="19053" y="3847"/>
                  </a:lnTo>
                  <a:lnTo>
                    <a:pt x="18442" y="3161"/>
                  </a:lnTo>
                  <a:lnTo>
                    <a:pt x="17728" y="2522"/>
                  </a:lnTo>
                  <a:lnTo>
                    <a:pt x="17015" y="1948"/>
                  </a:lnTo>
                  <a:lnTo>
                    <a:pt x="16200" y="1437"/>
                  </a:lnTo>
                  <a:lnTo>
                    <a:pt x="15385" y="1006"/>
                  </a:lnTo>
                  <a:lnTo>
                    <a:pt x="14468" y="639"/>
                  </a:lnTo>
                  <a:lnTo>
                    <a:pt x="13551" y="351"/>
                  </a:lnTo>
                  <a:lnTo>
                    <a:pt x="12634" y="160"/>
                  </a:lnTo>
                  <a:lnTo>
                    <a:pt x="11717" y="32"/>
                  </a:lnTo>
                  <a:lnTo>
                    <a:pt x="10800" y="0"/>
                  </a:lnTo>
                  <a:lnTo>
                    <a:pt x="9883" y="32"/>
                  </a:lnTo>
                  <a:lnTo>
                    <a:pt x="8966" y="160"/>
                  </a:lnTo>
                  <a:lnTo>
                    <a:pt x="8049" y="351"/>
                  </a:lnTo>
                  <a:lnTo>
                    <a:pt x="7132" y="639"/>
                  </a:lnTo>
                  <a:lnTo>
                    <a:pt x="6215" y="1006"/>
                  </a:lnTo>
                  <a:lnTo>
                    <a:pt x="5400" y="1437"/>
                  </a:lnTo>
                  <a:lnTo>
                    <a:pt x="4585" y="1948"/>
                  </a:lnTo>
                  <a:lnTo>
                    <a:pt x="3872" y="2522"/>
                  </a:lnTo>
                  <a:lnTo>
                    <a:pt x="3158" y="3161"/>
                  </a:lnTo>
                  <a:lnTo>
                    <a:pt x="2547" y="3847"/>
                  </a:lnTo>
                  <a:lnTo>
                    <a:pt x="1936" y="4598"/>
                  </a:lnTo>
                  <a:lnTo>
                    <a:pt x="1426" y="5396"/>
                  </a:lnTo>
                  <a:lnTo>
                    <a:pt x="1019" y="6226"/>
                  </a:lnTo>
                  <a:lnTo>
                    <a:pt x="713" y="7104"/>
                  </a:lnTo>
                  <a:lnTo>
                    <a:pt x="408" y="7998"/>
                  </a:lnTo>
                  <a:lnTo>
                    <a:pt x="204" y="8924"/>
                  </a:lnTo>
                  <a:lnTo>
                    <a:pt x="0" y="9850"/>
                  </a:lnTo>
                  <a:lnTo>
                    <a:pt x="0" y="10808"/>
                  </a:lnTo>
                  <a:lnTo>
                    <a:pt x="0" y="11734"/>
                  </a:lnTo>
                  <a:lnTo>
                    <a:pt x="204" y="12676"/>
                  </a:lnTo>
                  <a:lnTo>
                    <a:pt x="408" y="13586"/>
                  </a:lnTo>
                  <a:lnTo>
                    <a:pt x="713" y="14496"/>
                  </a:lnTo>
                  <a:lnTo>
                    <a:pt x="1019" y="15358"/>
                  </a:lnTo>
                  <a:lnTo>
                    <a:pt x="1426" y="16204"/>
                  </a:lnTo>
                  <a:lnTo>
                    <a:pt x="1936" y="16986"/>
                  </a:lnTo>
                  <a:lnTo>
                    <a:pt x="2547" y="17753"/>
                  </a:lnTo>
                  <a:lnTo>
                    <a:pt x="3158" y="18439"/>
                  </a:lnTo>
                  <a:lnTo>
                    <a:pt x="3872" y="19078"/>
                  </a:lnTo>
                  <a:lnTo>
                    <a:pt x="4585" y="19652"/>
                  </a:lnTo>
                  <a:lnTo>
                    <a:pt x="5400" y="20147"/>
                  </a:lnTo>
                  <a:lnTo>
                    <a:pt x="6215" y="20578"/>
                  </a:lnTo>
                  <a:lnTo>
                    <a:pt x="7132" y="20945"/>
                  </a:lnTo>
                  <a:lnTo>
                    <a:pt x="8049" y="21233"/>
                  </a:lnTo>
                  <a:lnTo>
                    <a:pt x="8966" y="21440"/>
                  </a:lnTo>
                  <a:lnTo>
                    <a:pt x="9883" y="21568"/>
                  </a:lnTo>
                  <a:lnTo>
                    <a:pt x="10800" y="21600"/>
                  </a:lnTo>
                  <a:lnTo>
                    <a:pt x="11717" y="21568"/>
                  </a:lnTo>
                  <a:lnTo>
                    <a:pt x="12634" y="21440"/>
                  </a:lnTo>
                  <a:lnTo>
                    <a:pt x="13551" y="21233"/>
                  </a:lnTo>
                  <a:lnTo>
                    <a:pt x="14468" y="20945"/>
                  </a:lnTo>
                  <a:lnTo>
                    <a:pt x="15385" y="20578"/>
                  </a:lnTo>
                  <a:lnTo>
                    <a:pt x="16200" y="20147"/>
                  </a:lnTo>
                  <a:lnTo>
                    <a:pt x="17015" y="19652"/>
                  </a:lnTo>
                  <a:lnTo>
                    <a:pt x="17728" y="19078"/>
                  </a:lnTo>
                  <a:lnTo>
                    <a:pt x="18442" y="18439"/>
                  </a:lnTo>
                  <a:lnTo>
                    <a:pt x="19053" y="17753"/>
                  </a:lnTo>
                  <a:lnTo>
                    <a:pt x="19664" y="16986"/>
                  </a:lnTo>
                  <a:lnTo>
                    <a:pt x="20072" y="16204"/>
                  </a:lnTo>
                  <a:lnTo>
                    <a:pt x="20581" y="15358"/>
                  </a:lnTo>
                  <a:lnTo>
                    <a:pt x="20887" y="14496"/>
                  </a:lnTo>
                  <a:lnTo>
                    <a:pt x="21192" y="13586"/>
                  </a:lnTo>
                  <a:lnTo>
                    <a:pt x="21396" y="12676"/>
                  </a:lnTo>
                  <a:lnTo>
                    <a:pt x="21498" y="11734"/>
                  </a:lnTo>
                  <a:lnTo>
                    <a:pt x="21600" y="10808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53" name="Freeform 65"/>
            <p:cNvSpPr>
              <a:spLocks/>
            </p:cNvSpPr>
            <p:nvPr/>
          </p:nvSpPr>
          <p:spPr bwMode="auto">
            <a:xfrm>
              <a:off x="3090" y="0"/>
              <a:ext cx="212" cy="1353"/>
            </a:xfrm>
            <a:custGeom>
              <a:avLst/>
              <a:gdLst/>
              <a:ahLst/>
              <a:cxnLst>
                <a:cxn ang="0">
                  <a:pos x="21498" y="9850"/>
                </a:cxn>
                <a:cxn ang="0">
                  <a:pos x="21192" y="7998"/>
                </a:cxn>
                <a:cxn ang="0">
                  <a:pos x="20581" y="6226"/>
                </a:cxn>
                <a:cxn ang="0">
                  <a:pos x="19562" y="4598"/>
                </a:cxn>
                <a:cxn ang="0">
                  <a:pos x="18442" y="3161"/>
                </a:cxn>
                <a:cxn ang="0">
                  <a:pos x="16913" y="1948"/>
                </a:cxn>
                <a:cxn ang="0">
                  <a:pos x="15283" y="1006"/>
                </a:cxn>
                <a:cxn ang="0">
                  <a:pos x="13551" y="351"/>
                </a:cxn>
                <a:cxn ang="0">
                  <a:pos x="11717" y="32"/>
                </a:cxn>
                <a:cxn ang="0">
                  <a:pos x="9781" y="32"/>
                </a:cxn>
                <a:cxn ang="0">
                  <a:pos x="7947" y="351"/>
                </a:cxn>
                <a:cxn ang="0">
                  <a:pos x="6215" y="1006"/>
                </a:cxn>
                <a:cxn ang="0">
                  <a:pos x="4585" y="1948"/>
                </a:cxn>
                <a:cxn ang="0">
                  <a:pos x="3158" y="3161"/>
                </a:cxn>
                <a:cxn ang="0">
                  <a:pos x="1936" y="4598"/>
                </a:cxn>
                <a:cxn ang="0">
                  <a:pos x="1019" y="6226"/>
                </a:cxn>
                <a:cxn ang="0">
                  <a:pos x="306" y="7998"/>
                </a:cxn>
                <a:cxn ang="0">
                  <a:pos x="0" y="9850"/>
                </a:cxn>
                <a:cxn ang="0">
                  <a:pos x="0" y="11734"/>
                </a:cxn>
                <a:cxn ang="0">
                  <a:pos x="306" y="13586"/>
                </a:cxn>
                <a:cxn ang="0">
                  <a:pos x="1019" y="15358"/>
                </a:cxn>
                <a:cxn ang="0">
                  <a:pos x="1936" y="16986"/>
                </a:cxn>
                <a:cxn ang="0">
                  <a:pos x="3158" y="18439"/>
                </a:cxn>
                <a:cxn ang="0">
                  <a:pos x="4585" y="19652"/>
                </a:cxn>
                <a:cxn ang="0">
                  <a:pos x="6215" y="20578"/>
                </a:cxn>
                <a:cxn ang="0">
                  <a:pos x="7947" y="21233"/>
                </a:cxn>
                <a:cxn ang="0">
                  <a:pos x="9781" y="21568"/>
                </a:cxn>
                <a:cxn ang="0">
                  <a:pos x="11717" y="21568"/>
                </a:cxn>
                <a:cxn ang="0">
                  <a:pos x="13551" y="21233"/>
                </a:cxn>
                <a:cxn ang="0">
                  <a:pos x="15283" y="20578"/>
                </a:cxn>
                <a:cxn ang="0">
                  <a:pos x="16913" y="19652"/>
                </a:cxn>
                <a:cxn ang="0">
                  <a:pos x="18442" y="18439"/>
                </a:cxn>
                <a:cxn ang="0">
                  <a:pos x="19562" y="16986"/>
                </a:cxn>
                <a:cxn ang="0">
                  <a:pos x="20581" y="15358"/>
                </a:cxn>
                <a:cxn ang="0">
                  <a:pos x="21192" y="13586"/>
                </a:cxn>
                <a:cxn ang="0">
                  <a:pos x="21498" y="11734"/>
                </a:cxn>
              </a:cxnLst>
              <a:rect l="0" t="0" r="r" b="b"/>
              <a:pathLst>
                <a:path w="21600" h="21600">
                  <a:moveTo>
                    <a:pt x="21600" y="10808"/>
                  </a:moveTo>
                  <a:lnTo>
                    <a:pt x="21498" y="9850"/>
                  </a:lnTo>
                  <a:lnTo>
                    <a:pt x="21396" y="8924"/>
                  </a:lnTo>
                  <a:lnTo>
                    <a:pt x="21192" y="7998"/>
                  </a:lnTo>
                  <a:lnTo>
                    <a:pt x="20887" y="7104"/>
                  </a:lnTo>
                  <a:lnTo>
                    <a:pt x="20581" y="6226"/>
                  </a:lnTo>
                  <a:lnTo>
                    <a:pt x="20072" y="5396"/>
                  </a:lnTo>
                  <a:lnTo>
                    <a:pt x="19562" y="4598"/>
                  </a:lnTo>
                  <a:lnTo>
                    <a:pt x="19053" y="3847"/>
                  </a:lnTo>
                  <a:lnTo>
                    <a:pt x="18442" y="3161"/>
                  </a:lnTo>
                  <a:lnTo>
                    <a:pt x="17728" y="2522"/>
                  </a:lnTo>
                  <a:lnTo>
                    <a:pt x="16913" y="1948"/>
                  </a:lnTo>
                  <a:lnTo>
                    <a:pt x="16200" y="1437"/>
                  </a:lnTo>
                  <a:lnTo>
                    <a:pt x="15283" y="1006"/>
                  </a:lnTo>
                  <a:lnTo>
                    <a:pt x="14468" y="639"/>
                  </a:lnTo>
                  <a:lnTo>
                    <a:pt x="13551" y="351"/>
                  </a:lnTo>
                  <a:lnTo>
                    <a:pt x="12634" y="160"/>
                  </a:lnTo>
                  <a:lnTo>
                    <a:pt x="11717" y="32"/>
                  </a:lnTo>
                  <a:lnTo>
                    <a:pt x="10800" y="0"/>
                  </a:lnTo>
                  <a:lnTo>
                    <a:pt x="9781" y="32"/>
                  </a:lnTo>
                  <a:lnTo>
                    <a:pt x="8864" y="160"/>
                  </a:lnTo>
                  <a:lnTo>
                    <a:pt x="7947" y="351"/>
                  </a:lnTo>
                  <a:lnTo>
                    <a:pt x="7030" y="639"/>
                  </a:lnTo>
                  <a:lnTo>
                    <a:pt x="6215" y="1006"/>
                  </a:lnTo>
                  <a:lnTo>
                    <a:pt x="5400" y="1437"/>
                  </a:lnTo>
                  <a:lnTo>
                    <a:pt x="4585" y="1948"/>
                  </a:lnTo>
                  <a:lnTo>
                    <a:pt x="3872" y="2522"/>
                  </a:lnTo>
                  <a:lnTo>
                    <a:pt x="3158" y="3161"/>
                  </a:lnTo>
                  <a:lnTo>
                    <a:pt x="2445" y="3847"/>
                  </a:lnTo>
                  <a:lnTo>
                    <a:pt x="1936" y="4598"/>
                  </a:lnTo>
                  <a:lnTo>
                    <a:pt x="1426" y="5396"/>
                  </a:lnTo>
                  <a:lnTo>
                    <a:pt x="1019" y="6226"/>
                  </a:lnTo>
                  <a:lnTo>
                    <a:pt x="611" y="7104"/>
                  </a:lnTo>
                  <a:lnTo>
                    <a:pt x="306" y="7998"/>
                  </a:lnTo>
                  <a:lnTo>
                    <a:pt x="102" y="8924"/>
                  </a:lnTo>
                  <a:lnTo>
                    <a:pt x="0" y="9850"/>
                  </a:lnTo>
                  <a:lnTo>
                    <a:pt x="0" y="10808"/>
                  </a:lnTo>
                  <a:lnTo>
                    <a:pt x="0" y="11734"/>
                  </a:lnTo>
                  <a:lnTo>
                    <a:pt x="102" y="12676"/>
                  </a:lnTo>
                  <a:lnTo>
                    <a:pt x="306" y="13586"/>
                  </a:lnTo>
                  <a:lnTo>
                    <a:pt x="611" y="14496"/>
                  </a:lnTo>
                  <a:lnTo>
                    <a:pt x="1019" y="15358"/>
                  </a:lnTo>
                  <a:lnTo>
                    <a:pt x="1426" y="16204"/>
                  </a:lnTo>
                  <a:lnTo>
                    <a:pt x="1936" y="16986"/>
                  </a:lnTo>
                  <a:lnTo>
                    <a:pt x="2445" y="17753"/>
                  </a:lnTo>
                  <a:lnTo>
                    <a:pt x="3158" y="18439"/>
                  </a:lnTo>
                  <a:lnTo>
                    <a:pt x="3872" y="19078"/>
                  </a:lnTo>
                  <a:lnTo>
                    <a:pt x="4585" y="19652"/>
                  </a:lnTo>
                  <a:lnTo>
                    <a:pt x="5400" y="20147"/>
                  </a:lnTo>
                  <a:lnTo>
                    <a:pt x="6215" y="20578"/>
                  </a:lnTo>
                  <a:lnTo>
                    <a:pt x="7030" y="20945"/>
                  </a:lnTo>
                  <a:lnTo>
                    <a:pt x="7947" y="21233"/>
                  </a:lnTo>
                  <a:lnTo>
                    <a:pt x="8864" y="21440"/>
                  </a:lnTo>
                  <a:lnTo>
                    <a:pt x="9781" y="21568"/>
                  </a:lnTo>
                  <a:lnTo>
                    <a:pt x="10800" y="21600"/>
                  </a:lnTo>
                  <a:lnTo>
                    <a:pt x="11717" y="21568"/>
                  </a:lnTo>
                  <a:lnTo>
                    <a:pt x="12634" y="21440"/>
                  </a:lnTo>
                  <a:lnTo>
                    <a:pt x="13551" y="21233"/>
                  </a:lnTo>
                  <a:lnTo>
                    <a:pt x="14468" y="20945"/>
                  </a:lnTo>
                  <a:lnTo>
                    <a:pt x="15283" y="20578"/>
                  </a:lnTo>
                  <a:lnTo>
                    <a:pt x="16200" y="20147"/>
                  </a:lnTo>
                  <a:lnTo>
                    <a:pt x="16913" y="19652"/>
                  </a:lnTo>
                  <a:lnTo>
                    <a:pt x="17728" y="19078"/>
                  </a:lnTo>
                  <a:lnTo>
                    <a:pt x="18442" y="18439"/>
                  </a:lnTo>
                  <a:lnTo>
                    <a:pt x="19053" y="17753"/>
                  </a:lnTo>
                  <a:lnTo>
                    <a:pt x="19562" y="16986"/>
                  </a:lnTo>
                  <a:lnTo>
                    <a:pt x="20072" y="16204"/>
                  </a:lnTo>
                  <a:lnTo>
                    <a:pt x="20581" y="15358"/>
                  </a:lnTo>
                  <a:lnTo>
                    <a:pt x="20887" y="14496"/>
                  </a:lnTo>
                  <a:lnTo>
                    <a:pt x="21192" y="13586"/>
                  </a:lnTo>
                  <a:lnTo>
                    <a:pt x="21396" y="12676"/>
                  </a:lnTo>
                  <a:lnTo>
                    <a:pt x="21498" y="11734"/>
                  </a:lnTo>
                  <a:lnTo>
                    <a:pt x="21600" y="10808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54" name="Line 66"/>
            <p:cNvSpPr>
              <a:spLocks noChangeShapeType="1"/>
            </p:cNvSpPr>
            <p:nvPr/>
          </p:nvSpPr>
          <p:spPr bwMode="auto">
            <a:xfrm>
              <a:off x="2779" y="222"/>
              <a:ext cx="397" cy="55"/>
            </a:xfrm>
            <a:prstGeom prst="line">
              <a:avLst/>
            </a:prstGeom>
            <a:noFill/>
            <a:ln w="19050" cap="flat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55" name="Line 67"/>
            <p:cNvSpPr>
              <a:spLocks noChangeShapeType="1"/>
            </p:cNvSpPr>
            <p:nvPr/>
          </p:nvSpPr>
          <p:spPr bwMode="auto">
            <a:xfrm>
              <a:off x="2805" y="462"/>
              <a:ext cx="409" cy="55"/>
            </a:xfrm>
            <a:prstGeom prst="line">
              <a:avLst/>
            </a:prstGeom>
            <a:noFill/>
            <a:ln w="19050" cap="flat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56" name="Line 68"/>
            <p:cNvSpPr>
              <a:spLocks noChangeShapeType="1"/>
            </p:cNvSpPr>
            <p:nvPr/>
          </p:nvSpPr>
          <p:spPr bwMode="auto">
            <a:xfrm rot="10800000" flipH="1">
              <a:off x="2792" y="252"/>
              <a:ext cx="384" cy="664"/>
            </a:xfrm>
            <a:prstGeom prst="line">
              <a:avLst/>
            </a:prstGeom>
            <a:noFill/>
            <a:ln w="19050" cap="flat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57" name="Line 69"/>
            <p:cNvSpPr>
              <a:spLocks noChangeShapeType="1"/>
            </p:cNvSpPr>
            <p:nvPr/>
          </p:nvSpPr>
          <p:spPr bwMode="auto">
            <a:xfrm>
              <a:off x="2779" y="449"/>
              <a:ext cx="422" cy="586"/>
            </a:xfrm>
            <a:prstGeom prst="line">
              <a:avLst/>
            </a:prstGeom>
            <a:noFill/>
            <a:ln w="19050" cap="flat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2363" name="Group 75"/>
            <p:cNvGrpSpPr>
              <a:grpSpLocks/>
            </p:cNvGrpSpPr>
            <p:nvPr/>
          </p:nvGrpSpPr>
          <p:grpSpPr bwMode="auto">
            <a:xfrm>
              <a:off x="2753" y="187"/>
              <a:ext cx="55" cy="999"/>
              <a:chOff x="0" y="0"/>
              <a:chExt cx="55" cy="999"/>
            </a:xfrm>
          </p:grpSpPr>
          <p:sp>
            <p:nvSpPr>
              <p:cNvPr id="12358" name="Oval 70"/>
              <p:cNvSpPr>
                <a:spLocks/>
              </p:cNvSpPr>
              <p:nvPr/>
            </p:nvSpPr>
            <p:spPr bwMode="auto">
              <a:xfrm>
                <a:off x="0" y="0"/>
                <a:ext cx="55" cy="66"/>
              </a:xfrm>
              <a:prstGeom prst="ellipse">
                <a:avLst/>
              </a:prstGeom>
              <a:solidFill>
                <a:srgbClr val="0000FF"/>
              </a:solidFill>
              <a:ln w="19050" cap="flat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59" name="Oval 71"/>
              <p:cNvSpPr>
                <a:spLocks/>
              </p:cNvSpPr>
              <p:nvPr/>
            </p:nvSpPr>
            <p:spPr bwMode="auto">
              <a:xfrm>
                <a:off x="0" y="237"/>
                <a:ext cx="55" cy="66"/>
              </a:xfrm>
              <a:prstGeom prst="ellipse">
                <a:avLst/>
              </a:prstGeom>
              <a:solidFill>
                <a:srgbClr val="0000FF"/>
              </a:solidFill>
              <a:ln w="19050" cap="flat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60" name="Oval 72"/>
              <p:cNvSpPr>
                <a:spLocks/>
              </p:cNvSpPr>
              <p:nvPr/>
            </p:nvSpPr>
            <p:spPr bwMode="auto">
              <a:xfrm>
                <a:off x="0" y="468"/>
                <a:ext cx="55" cy="66"/>
              </a:xfrm>
              <a:prstGeom prst="ellipse">
                <a:avLst/>
              </a:prstGeom>
              <a:solidFill>
                <a:srgbClr val="0000FF"/>
              </a:solidFill>
              <a:ln w="19050" cap="flat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61" name="Oval 73"/>
              <p:cNvSpPr>
                <a:spLocks/>
              </p:cNvSpPr>
              <p:nvPr/>
            </p:nvSpPr>
            <p:spPr bwMode="auto">
              <a:xfrm>
                <a:off x="0" y="701"/>
                <a:ext cx="55" cy="66"/>
              </a:xfrm>
              <a:prstGeom prst="ellipse">
                <a:avLst/>
              </a:prstGeom>
              <a:solidFill>
                <a:srgbClr val="0000FF"/>
              </a:solidFill>
              <a:ln w="19050" cap="flat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62" name="Oval 74"/>
              <p:cNvSpPr>
                <a:spLocks/>
              </p:cNvSpPr>
              <p:nvPr/>
            </p:nvSpPr>
            <p:spPr bwMode="auto">
              <a:xfrm>
                <a:off x="0" y="933"/>
                <a:ext cx="55" cy="66"/>
              </a:xfrm>
              <a:prstGeom prst="ellipse">
                <a:avLst/>
              </a:prstGeom>
              <a:solidFill>
                <a:srgbClr val="0000FF"/>
              </a:solidFill>
              <a:ln w="19050" cap="flat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2368" name="Group 80"/>
            <p:cNvGrpSpPr>
              <a:grpSpLocks/>
            </p:cNvGrpSpPr>
            <p:nvPr/>
          </p:nvGrpSpPr>
          <p:grpSpPr bwMode="auto">
            <a:xfrm>
              <a:off x="3175" y="240"/>
              <a:ext cx="55" cy="816"/>
              <a:chOff x="0" y="0"/>
              <a:chExt cx="55" cy="816"/>
            </a:xfrm>
          </p:grpSpPr>
          <p:sp>
            <p:nvSpPr>
              <p:cNvPr id="12364" name="Oval 76"/>
              <p:cNvSpPr>
                <a:spLocks/>
              </p:cNvSpPr>
              <p:nvPr/>
            </p:nvSpPr>
            <p:spPr bwMode="auto">
              <a:xfrm>
                <a:off x="0" y="0"/>
                <a:ext cx="55" cy="66"/>
              </a:xfrm>
              <a:prstGeom prst="ellipse">
                <a:avLst/>
              </a:prstGeom>
              <a:solidFill>
                <a:srgbClr val="0000FF"/>
              </a:solidFill>
              <a:ln w="19050" cap="flat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65" name="Oval 77"/>
              <p:cNvSpPr>
                <a:spLocks/>
              </p:cNvSpPr>
              <p:nvPr/>
            </p:nvSpPr>
            <p:spPr bwMode="auto">
              <a:xfrm>
                <a:off x="0" y="247"/>
                <a:ext cx="55" cy="66"/>
              </a:xfrm>
              <a:prstGeom prst="ellipse">
                <a:avLst/>
              </a:prstGeom>
              <a:solidFill>
                <a:srgbClr val="0000FF"/>
              </a:solidFill>
              <a:ln w="19050" cap="flat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66" name="Oval 78"/>
              <p:cNvSpPr>
                <a:spLocks/>
              </p:cNvSpPr>
              <p:nvPr/>
            </p:nvSpPr>
            <p:spPr bwMode="auto">
              <a:xfrm>
                <a:off x="0" y="500"/>
                <a:ext cx="55" cy="66"/>
              </a:xfrm>
              <a:prstGeom prst="ellipse">
                <a:avLst/>
              </a:prstGeom>
              <a:solidFill>
                <a:srgbClr val="0000FF"/>
              </a:solidFill>
              <a:ln w="19050" cap="flat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67" name="Oval 79"/>
              <p:cNvSpPr>
                <a:spLocks/>
              </p:cNvSpPr>
              <p:nvPr/>
            </p:nvSpPr>
            <p:spPr bwMode="auto">
              <a:xfrm>
                <a:off x="0" y="750"/>
                <a:ext cx="55" cy="66"/>
              </a:xfrm>
              <a:prstGeom prst="ellipse">
                <a:avLst/>
              </a:prstGeom>
              <a:solidFill>
                <a:srgbClr val="0000FF"/>
              </a:solidFill>
              <a:ln w="19050" cap="flat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2390" name="Group 102"/>
          <p:cNvGrpSpPr>
            <a:grpSpLocks/>
          </p:cNvGrpSpPr>
          <p:nvPr/>
        </p:nvGrpSpPr>
        <p:grpSpPr bwMode="auto">
          <a:xfrm>
            <a:off x="336550" y="3357563"/>
            <a:ext cx="2232025" cy="2501900"/>
            <a:chOff x="0" y="0"/>
            <a:chExt cx="1405" cy="1576"/>
          </a:xfrm>
        </p:grpSpPr>
        <p:sp>
          <p:nvSpPr>
            <p:cNvPr id="12373" name="Freeform 85"/>
            <p:cNvSpPr>
              <a:spLocks/>
            </p:cNvSpPr>
            <p:nvPr/>
          </p:nvSpPr>
          <p:spPr bwMode="auto">
            <a:xfrm>
              <a:off x="870" y="0"/>
              <a:ext cx="212" cy="1353"/>
            </a:xfrm>
            <a:custGeom>
              <a:avLst/>
              <a:gdLst/>
              <a:ahLst/>
              <a:cxnLst>
                <a:cxn ang="0">
                  <a:pos x="21498" y="9850"/>
                </a:cxn>
                <a:cxn ang="0">
                  <a:pos x="21192" y="7998"/>
                </a:cxn>
                <a:cxn ang="0">
                  <a:pos x="20581" y="6226"/>
                </a:cxn>
                <a:cxn ang="0">
                  <a:pos x="19664" y="4598"/>
                </a:cxn>
                <a:cxn ang="0">
                  <a:pos x="18442" y="3161"/>
                </a:cxn>
                <a:cxn ang="0">
                  <a:pos x="17015" y="1948"/>
                </a:cxn>
                <a:cxn ang="0">
                  <a:pos x="15385" y="1006"/>
                </a:cxn>
                <a:cxn ang="0">
                  <a:pos x="13551" y="351"/>
                </a:cxn>
                <a:cxn ang="0">
                  <a:pos x="11717" y="32"/>
                </a:cxn>
                <a:cxn ang="0">
                  <a:pos x="9883" y="32"/>
                </a:cxn>
                <a:cxn ang="0">
                  <a:pos x="8049" y="351"/>
                </a:cxn>
                <a:cxn ang="0">
                  <a:pos x="6215" y="1006"/>
                </a:cxn>
                <a:cxn ang="0">
                  <a:pos x="4585" y="1948"/>
                </a:cxn>
                <a:cxn ang="0">
                  <a:pos x="3158" y="3161"/>
                </a:cxn>
                <a:cxn ang="0">
                  <a:pos x="1936" y="4598"/>
                </a:cxn>
                <a:cxn ang="0">
                  <a:pos x="1019" y="6226"/>
                </a:cxn>
                <a:cxn ang="0">
                  <a:pos x="408" y="7998"/>
                </a:cxn>
                <a:cxn ang="0">
                  <a:pos x="102" y="9850"/>
                </a:cxn>
                <a:cxn ang="0">
                  <a:pos x="102" y="11734"/>
                </a:cxn>
                <a:cxn ang="0">
                  <a:pos x="408" y="13586"/>
                </a:cxn>
                <a:cxn ang="0">
                  <a:pos x="1019" y="15358"/>
                </a:cxn>
                <a:cxn ang="0">
                  <a:pos x="1936" y="16986"/>
                </a:cxn>
                <a:cxn ang="0">
                  <a:pos x="3158" y="18439"/>
                </a:cxn>
                <a:cxn ang="0">
                  <a:pos x="4585" y="19652"/>
                </a:cxn>
                <a:cxn ang="0">
                  <a:pos x="6215" y="20578"/>
                </a:cxn>
                <a:cxn ang="0">
                  <a:pos x="8049" y="21233"/>
                </a:cxn>
                <a:cxn ang="0">
                  <a:pos x="9883" y="21568"/>
                </a:cxn>
                <a:cxn ang="0">
                  <a:pos x="11717" y="21568"/>
                </a:cxn>
                <a:cxn ang="0">
                  <a:pos x="13551" y="21233"/>
                </a:cxn>
                <a:cxn ang="0">
                  <a:pos x="15385" y="20578"/>
                </a:cxn>
                <a:cxn ang="0">
                  <a:pos x="17015" y="19652"/>
                </a:cxn>
                <a:cxn ang="0">
                  <a:pos x="18442" y="18439"/>
                </a:cxn>
                <a:cxn ang="0">
                  <a:pos x="19664" y="16986"/>
                </a:cxn>
                <a:cxn ang="0">
                  <a:pos x="20581" y="15358"/>
                </a:cxn>
                <a:cxn ang="0">
                  <a:pos x="21192" y="13586"/>
                </a:cxn>
                <a:cxn ang="0">
                  <a:pos x="21498" y="11734"/>
                </a:cxn>
              </a:cxnLst>
              <a:rect l="0" t="0" r="r" b="b"/>
              <a:pathLst>
                <a:path w="21600" h="21600">
                  <a:moveTo>
                    <a:pt x="21600" y="10808"/>
                  </a:moveTo>
                  <a:lnTo>
                    <a:pt x="21498" y="9850"/>
                  </a:lnTo>
                  <a:lnTo>
                    <a:pt x="21396" y="8924"/>
                  </a:lnTo>
                  <a:lnTo>
                    <a:pt x="21192" y="7998"/>
                  </a:lnTo>
                  <a:lnTo>
                    <a:pt x="20989" y="7104"/>
                  </a:lnTo>
                  <a:lnTo>
                    <a:pt x="20581" y="6226"/>
                  </a:lnTo>
                  <a:lnTo>
                    <a:pt x="20174" y="5396"/>
                  </a:lnTo>
                  <a:lnTo>
                    <a:pt x="19664" y="4598"/>
                  </a:lnTo>
                  <a:lnTo>
                    <a:pt x="19053" y="3847"/>
                  </a:lnTo>
                  <a:lnTo>
                    <a:pt x="18442" y="3161"/>
                  </a:lnTo>
                  <a:lnTo>
                    <a:pt x="17728" y="2522"/>
                  </a:lnTo>
                  <a:lnTo>
                    <a:pt x="17015" y="1948"/>
                  </a:lnTo>
                  <a:lnTo>
                    <a:pt x="16200" y="1437"/>
                  </a:lnTo>
                  <a:lnTo>
                    <a:pt x="15385" y="1006"/>
                  </a:lnTo>
                  <a:lnTo>
                    <a:pt x="14468" y="639"/>
                  </a:lnTo>
                  <a:lnTo>
                    <a:pt x="13551" y="351"/>
                  </a:lnTo>
                  <a:lnTo>
                    <a:pt x="12634" y="160"/>
                  </a:lnTo>
                  <a:lnTo>
                    <a:pt x="11717" y="32"/>
                  </a:lnTo>
                  <a:lnTo>
                    <a:pt x="10800" y="0"/>
                  </a:lnTo>
                  <a:lnTo>
                    <a:pt x="9883" y="32"/>
                  </a:lnTo>
                  <a:lnTo>
                    <a:pt x="8864" y="160"/>
                  </a:lnTo>
                  <a:lnTo>
                    <a:pt x="8049" y="351"/>
                  </a:lnTo>
                  <a:lnTo>
                    <a:pt x="7132" y="639"/>
                  </a:lnTo>
                  <a:lnTo>
                    <a:pt x="6215" y="1006"/>
                  </a:lnTo>
                  <a:lnTo>
                    <a:pt x="5400" y="1437"/>
                  </a:lnTo>
                  <a:lnTo>
                    <a:pt x="4585" y="1948"/>
                  </a:lnTo>
                  <a:lnTo>
                    <a:pt x="3872" y="2522"/>
                  </a:lnTo>
                  <a:lnTo>
                    <a:pt x="3158" y="3161"/>
                  </a:lnTo>
                  <a:lnTo>
                    <a:pt x="2547" y="3847"/>
                  </a:lnTo>
                  <a:lnTo>
                    <a:pt x="1936" y="4598"/>
                  </a:lnTo>
                  <a:lnTo>
                    <a:pt x="1426" y="5396"/>
                  </a:lnTo>
                  <a:lnTo>
                    <a:pt x="1019" y="6226"/>
                  </a:lnTo>
                  <a:lnTo>
                    <a:pt x="611" y="7104"/>
                  </a:lnTo>
                  <a:lnTo>
                    <a:pt x="408" y="7998"/>
                  </a:lnTo>
                  <a:lnTo>
                    <a:pt x="204" y="8924"/>
                  </a:lnTo>
                  <a:lnTo>
                    <a:pt x="102" y="9850"/>
                  </a:lnTo>
                  <a:lnTo>
                    <a:pt x="0" y="10808"/>
                  </a:lnTo>
                  <a:lnTo>
                    <a:pt x="102" y="11734"/>
                  </a:lnTo>
                  <a:lnTo>
                    <a:pt x="204" y="12676"/>
                  </a:lnTo>
                  <a:lnTo>
                    <a:pt x="408" y="13586"/>
                  </a:lnTo>
                  <a:lnTo>
                    <a:pt x="611" y="14496"/>
                  </a:lnTo>
                  <a:lnTo>
                    <a:pt x="1019" y="15358"/>
                  </a:lnTo>
                  <a:lnTo>
                    <a:pt x="1426" y="16204"/>
                  </a:lnTo>
                  <a:lnTo>
                    <a:pt x="1936" y="16986"/>
                  </a:lnTo>
                  <a:lnTo>
                    <a:pt x="2547" y="17753"/>
                  </a:lnTo>
                  <a:lnTo>
                    <a:pt x="3158" y="18439"/>
                  </a:lnTo>
                  <a:lnTo>
                    <a:pt x="3872" y="19078"/>
                  </a:lnTo>
                  <a:lnTo>
                    <a:pt x="4585" y="19652"/>
                  </a:lnTo>
                  <a:lnTo>
                    <a:pt x="5400" y="20147"/>
                  </a:lnTo>
                  <a:lnTo>
                    <a:pt x="6215" y="20578"/>
                  </a:lnTo>
                  <a:lnTo>
                    <a:pt x="7132" y="20945"/>
                  </a:lnTo>
                  <a:lnTo>
                    <a:pt x="8049" y="21233"/>
                  </a:lnTo>
                  <a:lnTo>
                    <a:pt x="8864" y="21440"/>
                  </a:lnTo>
                  <a:lnTo>
                    <a:pt x="9883" y="21568"/>
                  </a:lnTo>
                  <a:lnTo>
                    <a:pt x="10800" y="21600"/>
                  </a:lnTo>
                  <a:lnTo>
                    <a:pt x="11717" y="21568"/>
                  </a:lnTo>
                  <a:lnTo>
                    <a:pt x="12634" y="21440"/>
                  </a:lnTo>
                  <a:lnTo>
                    <a:pt x="13551" y="21233"/>
                  </a:lnTo>
                  <a:lnTo>
                    <a:pt x="14468" y="20945"/>
                  </a:lnTo>
                  <a:lnTo>
                    <a:pt x="15385" y="20578"/>
                  </a:lnTo>
                  <a:lnTo>
                    <a:pt x="16200" y="20147"/>
                  </a:lnTo>
                  <a:lnTo>
                    <a:pt x="17015" y="19652"/>
                  </a:lnTo>
                  <a:lnTo>
                    <a:pt x="17728" y="19078"/>
                  </a:lnTo>
                  <a:lnTo>
                    <a:pt x="18442" y="18439"/>
                  </a:lnTo>
                  <a:lnTo>
                    <a:pt x="19053" y="17753"/>
                  </a:lnTo>
                  <a:lnTo>
                    <a:pt x="19664" y="16986"/>
                  </a:lnTo>
                  <a:lnTo>
                    <a:pt x="20174" y="16204"/>
                  </a:lnTo>
                  <a:lnTo>
                    <a:pt x="20581" y="15358"/>
                  </a:lnTo>
                  <a:lnTo>
                    <a:pt x="20989" y="14496"/>
                  </a:lnTo>
                  <a:lnTo>
                    <a:pt x="21192" y="13586"/>
                  </a:lnTo>
                  <a:lnTo>
                    <a:pt x="21396" y="12676"/>
                  </a:lnTo>
                  <a:lnTo>
                    <a:pt x="21498" y="11734"/>
                  </a:lnTo>
                  <a:lnTo>
                    <a:pt x="21600" y="10808"/>
                  </a:lnTo>
                </a:path>
              </a:pathLst>
            </a:custGeom>
            <a:noFill/>
            <a:ln w="12700" cap="rnd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74" name="Freeform 86"/>
            <p:cNvSpPr>
              <a:spLocks/>
            </p:cNvSpPr>
            <p:nvPr/>
          </p:nvSpPr>
          <p:spPr bwMode="auto">
            <a:xfrm>
              <a:off x="465" y="5"/>
              <a:ext cx="212" cy="1353"/>
            </a:xfrm>
            <a:custGeom>
              <a:avLst/>
              <a:gdLst/>
              <a:ahLst/>
              <a:cxnLst>
                <a:cxn ang="0">
                  <a:pos x="21498" y="9850"/>
                </a:cxn>
                <a:cxn ang="0">
                  <a:pos x="21294" y="7998"/>
                </a:cxn>
                <a:cxn ang="0">
                  <a:pos x="20581" y="6226"/>
                </a:cxn>
                <a:cxn ang="0">
                  <a:pos x="19664" y="4598"/>
                </a:cxn>
                <a:cxn ang="0">
                  <a:pos x="18442" y="3161"/>
                </a:cxn>
                <a:cxn ang="0">
                  <a:pos x="17015" y="1948"/>
                </a:cxn>
                <a:cxn ang="0">
                  <a:pos x="15385" y="1006"/>
                </a:cxn>
                <a:cxn ang="0">
                  <a:pos x="13653" y="351"/>
                </a:cxn>
                <a:cxn ang="0">
                  <a:pos x="11717" y="32"/>
                </a:cxn>
                <a:cxn ang="0">
                  <a:pos x="9883" y="32"/>
                </a:cxn>
                <a:cxn ang="0">
                  <a:pos x="8049" y="351"/>
                </a:cxn>
                <a:cxn ang="0">
                  <a:pos x="6215" y="1006"/>
                </a:cxn>
                <a:cxn ang="0">
                  <a:pos x="4687" y="1948"/>
                </a:cxn>
                <a:cxn ang="0">
                  <a:pos x="3260" y="3161"/>
                </a:cxn>
                <a:cxn ang="0">
                  <a:pos x="2038" y="4598"/>
                </a:cxn>
                <a:cxn ang="0">
                  <a:pos x="1019" y="6226"/>
                </a:cxn>
                <a:cxn ang="0">
                  <a:pos x="408" y="7998"/>
                </a:cxn>
                <a:cxn ang="0">
                  <a:pos x="102" y="9850"/>
                </a:cxn>
                <a:cxn ang="0">
                  <a:pos x="102" y="11734"/>
                </a:cxn>
                <a:cxn ang="0">
                  <a:pos x="408" y="13586"/>
                </a:cxn>
                <a:cxn ang="0">
                  <a:pos x="1019" y="15358"/>
                </a:cxn>
                <a:cxn ang="0">
                  <a:pos x="2038" y="16986"/>
                </a:cxn>
                <a:cxn ang="0">
                  <a:pos x="3260" y="18439"/>
                </a:cxn>
                <a:cxn ang="0">
                  <a:pos x="4687" y="19652"/>
                </a:cxn>
                <a:cxn ang="0">
                  <a:pos x="6215" y="20578"/>
                </a:cxn>
                <a:cxn ang="0">
                  <a:pos x="8049" y="21233"/>
                </a:cxn>
                <a:cxn ang="0">
                  <a:pos x="9883" y="21568"/>
                </a:cxn>
                <a:cxn ang="0">
                  <a:pos x="11717" y="21568"/>
                </a:cxn>
                <a:cxn ang="0">
                  <a:pos x="13653" y="21233"/>
                </a:cxn>
                <a:cxn ang="0">
                  <a:pos x="15385" y="20578"/>
                </a:cxn>
                <a:cxn ang="0">
                  <a:pos x="17015" y="19652"/>
                </a:cxn>
                <a:cxn ang="0">
                  <a:pos x="18442" y="18439"/>
                </a:cxn>
                <a:cxn ang="0">
                  <a:pos x="19664" y="16986"/>
                </a:cxn>
                <a:cxn ang="0">
                  <a:pos x="20581" y="15358"/>
                </a:cxn>
                <a:cxn ang="0">
                  <a:pos x="21294" y="13586"/>
                </a:cxn>
                <a:cxn ang="0">
                  <a:pos x="21498" y="11734"/>
                </a:cxn>
              </a:cxnLst>
              <a:rect l="0" t="0" r="r" b="b"/>
              <a:pathLst>
                <a:path w="21600" h="21600">
                  <a:moveTo>
                    <a:pt x="21600" y="10808"/>
                  </a:moveTo>
                  <a:lnTo>
                    <a:pt x="21498" y="9850"/>
                  </a:lnTo>
                  <a:lnTo>
                    <a:pt x="21396" y="8924"/>
                  </a:lnTo>
                  <a:lnTo>
                    <a:pt x="21294" y="7998"/>
                  </a:lnTo>
                  <a:lnTo>
                    <a:pt x="20989" y="7104"/>
                  </a:lnTo>
                  <a:lnTo>
                    <a:pt x="20581" y="6226"/>
                  </a:lnTo>
                  <a:lnTo>
                    <a:pt x="20174" y="5396"/>
                  </a:lnTo>
                  <a:lnTo>
                    <a:pt x="19664" y="4598"/>
                  </a:lnTo>
                  <a:lnTo>
                    <a:pt x="19053" y="3847"/>
                  </a:lnTo>
                  <a:lnTo>
                    <a:pt x="18442" y="3161"/>
                  </a:lnTo>
                  <a:lnTo>
                    <a:pt x="17728" y="2522"/>
                  </a:lnTo>
                  <a:lnTo>
                    <a:pt x="17015" y="1948"/>
                  </a:lnTo>
                  <a:lnTo>
                    <a:pt x="16200" y="1437"/>
                  </a:lnTo>
                  <a:lnTo>
                    <a:pt x="15385" y="1006"/>
                  </a:lnTo>
                  <a:lnTo>
                    <a:pt x="14468" y="639"/>
                  </a:lnTo>
                  <a:lnTo>
                    <a:pt x="13653" y="351"/>
                  </a:lnTo>
                  <a:lnTo>
                    <a:pt x="12736" y="160"/>
                  </a:lnTo>
                  <a:lnTo>
                    <a:pt x="11717" y="32"/>
                  </a:lnTo>
                  <a:lnTo>
                    <a:pt x="10800" y="0"/>
                  </a:lnTo>
                  <a:lnTo>
                    <a:pt x="9883" y="32"/>
                  </a:lnTo>
                  <a:lnTo>
                    <a:pt x="8966" y="160"/>
                  </a:lnTo>
                  <a:lnTo>
                    <a:pt x="8049" y="351"/>
                  </a:lnTo>
                  <a:lnTo>
                    <a:pt x="7132" y="639"/>
                  </a:lnTo>
                  <a:lnTo>
                    <a:pt x="6215" y="1006"/>
                  </a:lnTo>
                  <a:lnTo>
                    <a:pt x="5400" y="1437"/>
                  </a:lnTo>
                  <a:lnTo>
                    <a:pt x="4687" y="1948"/>
                  </a:lnTo>
                  <a:lnTo>
                    <a:pt x="3872" y="2522"/>
                  </a:lnTo>
                  <a:lnTo>
                    <a:pt x="3260" y="3161"/>
                  </a:lnTo>
                  <a:lnTo>
                    <a:pt x="2547" y="3847"/>
                  </a:lnTo>
                  <a:lnTo>
                    <a:pt x="2038" y="4598"/>
                  </a:lnTo>
                  <a:lnTo>
                    <a:pt x="1426" y="5396"/>
                  </a:lnTo>
                  <a:lnTo>
                    <a:pt x="1019" y="6226"/>
                  </a:lnTo>
                  <a:lnTo>
                    <a:pt x="713" y="7104"/>
                  </a:lnTo>
                  <a:lnTo>
                    <a:pt x="408" y="7998"/>
                  </a:lnTo>
                  <a:lnTo>
                    <a:pt x="204" y="8924"/>
                  </a:lnTo>
                  <a:lnTo>
                    <a:pt x="102" y="9850"/>
                  </a:lnTo>
                  <a:lnTo>
                    <a:pt x="0" y="10808"/>
                  </a:lnTo>
                  <a:lnTo>
                    <a:pt x="102" y="11734"/>
                  </a:lnTo>
                  <a:lnTo>
                    <a:pt x="204" y="12676"/>
                  </a:lnTo>
                  <a:lnTo>
                    <a:pt x="408" y="13586"/>
                  </a:lnTo>
                  <a:lnTo>
                    <a:pt x="713" y="14496"/>
                  </a:lnTo>
                  <a:lnTo>
                    <a:pt x="1019" y="15358"/>
                  </a:lnTo>
                  <a:lnTo>
                    <a:pt x="1426" y="16204"/>
                  </a:lnTo>
                  <a:lnTo>
                    <a:pt x="2038" y="16986"/>
                  </a:lnTo>
                  <a:lnTo>
                    <a:pt x="2547" y="17753"/>
                  </a:lnTo>
                  <a:lnTo>
                    <a:pt x="3260" y="18439"/>
                  </a:lnTo>
                  <a:lnTo>
                    <a:pt x="3872" y="19078"/>
                  </a:lnTo>
                  <a:lnTo>
                    <a:pt x="4687" y="19652"/>
                  </a:lnTo>
                  <a:lnTo>
                    <a:pt x="5400" y="20147"/>
                  </a:lnTo>
                  <a:lnTo>
                    <a:pt x="6215" y="20578"/>
                  </a:lnTo>
                  <a:lnTo>
                    <a:pt x="7132" y="20945"/>
                  </a:lnTo>
                  <a:lnTo>
                    <a:pt x="8049" y="21233"/>
                  </a:lnTo>
                  <a:lnTo>
                    <a:pt x="8966" y="21440"/>
                  </a:lnTo>
                  <a:lnTo>
                    <a:pt x="9883" y="21568"/>
                  </a:lnTo>
                  <a:lnTo>
                    <a:pt x="10800" y="21600"/>
                  </a:lnTo>
                  <a:lnTo>
                    <a:pt x="11717" y="21568"/>
                  </a:lnTo>
                  <a:lnTo>
                    <a:pt x="12736" y="21440"/>
                  </a:lnTo>
                  <a:lnTo>
                    <a:pt x="13653" y="21233"/>
                  </a:lnTo>
                  <a:lnTo>
                    <a:pt x="14468" y="20945"/>
                  </a:lnTo>
                  <a:lnTo>
                    <a:pt x="15385" y="20578"/>
                  </a:lnTo>
                  <a:lnTo>
                    <a:pt x="16200" y="20147"/>
                  </a:lnTo>
                  <a:lnTo>
                    <a:pt x="17015" y="19652"/>
                  </a:lnTo>
                  <a:lnTo>
                    <a:pt x="17728" y="19078"/>
                  </a:lnTo>
                  <a:lnTo>
                    <a:pt x="18442" y="18439"/>
                  </a:lnTo>
                  <a:lnTo>
                    <a:pt x="19053" y="17753"/>
                  </a:lnTo>
                  <a:lnTo>
                    <a:pt x="19664" y="16986"/>
                  </a:lnTo>
                  <a:lnTo>
                    <a:pt x="20174" y="16204"/>
                  </a:lnTo>
                  <a:lnTo>
                    <a:pt x="20581" y="15358"/>
                  </a:lnTo>
                  <a:lnTo>
                    <a:pt x="20989" y="14496"/>
                  </a:lnTo>
                  <a:lnTo>
                    <a:pt x="21294" y="13586"/>
                  </a:lnTo>
                  <a:lnTo>
                    <a:pt x="21396" y="12676"/>
                  </a:lnTo>
                  <a:lnTo>
                    <a:pt x="21498" y="11734"/>
                  </a:lnTo>
                  <a:lnTo>
                    <a:pt x="21600" y="10808"/>
                  </a:lnTo>
                </a:path>
              </a:pathLst>
            </a:custGeom>
            <a:noFill/>
            <a:ln w="12700" cap="rnd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75" name="Rectangle 87"/>
            <p:cNvSpPr>
              <a:spLocks/>
            </p:cNvSpPr>
            <p:nvPr/>
          </p:nvSpPr>
          <p:spPr bwMode="auto">
            <a:xfrm>
              <a:off x="0" y="1376"/>
              <a:ext cx="1405" cy="200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39688" bIns="0">
              <a:prstTxWarp prst="textNoShape">
                <a:avLst/>
              </a:prstTxWarp>
              <a:spAutoFit/>
            </a:bodyPr>
            <a:lstStyle/>
            <a:p>
              <a:pPr marL="39688"/>
              <a:r>
                <a:rPr lang="en-US" sz="1600" b="1">
                  <a:solidFill>
                    <a:srgbClr val="9900CC"/>
                  </a:solidFill>
                  <a:ea typeface="Arial" pitchFamily="8" charset="0"/>
                  <a:cs typeface="Arial" pitchFamily="8" charset="0"/>
                </a:rPr>
                <a:t>   Citizens      Pr-Cand</a:t>
              </a:r>
            </a:p>
          </p:txBody>
        </p:sp>
        <p:sp>
          <p:nvSpPr>
            <p:cNvPr id="12376" name="Oval 88"/>
            <p:cNvSpPr>
              <a:spLocks/>
            </p:cNvSpPr>
            <p:nvPr/>
          </p:nvSpPr>
          <p:spPr bwMode="auto">
            <a:xfrm>
              <a:off x="527" y="196"/>
              <a:ext cx="55" cy="66"/>
            </a:xfrm>
            <a:prstGeom prst="ellipse">
              <a:avLst/>
            </a:prstGeom>
            <a:solidFill>
              <a:srgbClr val="0000FF"/>
            </a:solidFill>
            <a:ln w="12700" cap="flat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77" name="Oval 89"/>
            <p:cNvSpPr>
              <a:spLocks/>
            </p:cNvSpPr>
            <p:nvPr/>
          </p:nvSpPr>
          <p:spPr bwMode="auto">
            <a:xfrm>
              <a:off x="527" y="433"/>
              <a:ext cx="55" cy="66"/>
            </a:xfrm>
            <a:prstGeom prst="ellipse">
              <a:avLst/>
            </a:prstGeom>
            <a:solidFill>
              <a:srgbClr val="0000FF"/>
            </a:solidFill>
            <a:ln w="12700" cap="flat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78" name="Oval 90"/>
            <p:cNvSpPr>
              <a:spLocks/>
            </p:cNvSpPr>
            <p:nvPr/>
          </p:nvSpPr>
          <p:spPr bwMode="auto">
            <a:xfrm>
              <a:off x="527" y="664"/>
              <a:ext cx="55" cy="66"/>
            </a:xfrm>
            <a:prstGeom prst="ellipse">
              <a:avLst/>
            </a:prstGeom>
            <a:solidFill>
              <a:srgbClr val="0000FF"/>
            </a:solidFill>
            <a:ln w="12700" cap="flat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79" name="Oval 91"/>
            <p:cNvSpPr>
              <a:spLocks/>
            </p:cNvSpPr>
            <p:nvPr/>
          </p:nvSpPr>
          <p:spPr bwMode="auto">
            <a:xfrm>
              <a:off x="527" y="897"/>
              <a:ext cx="55" cy="66"/>
            </a:xfrm>
            <a:prstGeom prst="ellipse">
              <a:avLst/>
            </a:prstGeom>
            <a:solidFill>
              <a:srgbClr val="0000FF"/>
            </a:solidFill>
            <a:ln w="12700" cap="flat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80" name="Oval 92"/>
            <p:cNvSpPr>
              <a:spLocks/>
            </p:cNvSpPr>
            <p:nvPr/>
          </p:nvSpPr>
          <p:spPr bwMode="auto">
            <a:xfrm>
              <a:off x="527" y="1129"/>
              <a:ext cx="55" cy="66"/>
            </a:xfrm>
            <a:prstGeom prst="ellipse">
              <a:avLst/>
            </a:prstGeom>
            <a:solidFill>
              <a:srgbClr val="0000FF"/>
            </a:solidFill>
            <a:ln w="12700" cap="flat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2385" name="Group 97"/>
            <p:cNvGrpSpPr>
              <a:grpSpLocks/>
            </p:cNvGrpSpPr>
            <p:nvPr/>
          </p:nvGrpSpPr>
          <p:grpSpPr bwMode="auto">
            <a:xfrm>
              <a:off x="939" y="246"/>
              <a:ext cx="55" cy="816"/>
              <a:chOff x="0" y="0"/>
              <a:chExt cx="55" cy="816"/>
            </a:xfrm>
          </p:grpSpPr>
          <p:sp>
            <p:nvSpPr>
              <p:cNvPr id="12381" name="Oval 93"/>
              <p:cNvSpPr>
                <a:spLocks/>
              </p:cNvSpPr>
              <p:nvPr/>
            </p:nvSpPr>
            <p:spPr bwMode="auto">
              <a:xfrm>
                <a:off x="0" y="0"/>
                <a:ext cx="55" cy="66"/>
              </a:xfrm>
              <a:prstGeom prst="ellipse">
                <a:avLst/>
              </a:prstGeom>
              <a:solidFill>
                <a:srgbClr val="0000FF"/>
              </a:solidFill>
              <a:ln w="12700" cap="flat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82" name="Oval 94"/>
              <p:cNvSpPr>
                <a:spLocks/>
              </p:cNvSpPr>
              <p:nvPr/>
            </p:nvSpPr>
            <p:spPr bwMode="auto">
              <a:xfrm>
                <a:off x="0" y="247"/>
                <a:ext cx="55" cy="66"/>
              </a:xfrm>
              <a:prstGeom prst="ellipse">
                <a:avLst/>
              </a:prstGeom>
              <a:solidFill>
                <a:srgbClr val="0000FF"/>
              </a:solidFill>
              <a:ln w="12700" cap="flat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83" name="Oval 95"/>
              <p:cNvSpPr>
                <a:spLocks/>
              </p:cNvSpPr>
              <p:nvPr/>
            </p:nvSpPr>
            <p:spPr bwMode="auto">
              <a:xfrm>
                <a:off x="0" y="500"/>
                <a:ext cx="55" cy="66"/>
              </a:xfrm>
              <a:prstGeom prst="ellipse">
                <a:avLst/>
              </a:prstGeom>
              <a:solidFill>
                <a:srgbClr val="0000FF"/>
              </a:solidFill>
              <a:ln w="12700" cap="flat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84" name="Oval 96"/>
              <p:cNvSpPr>
                <a:spLocks/>
              </p:cNvSpPr>
              <p:nvPr/>
            </p:nvSpPr>
            <p:spPr bwMode="auto">
              <a:xfrm>
                <a:off x="0" y="750"/>
                <a:ext cx="55" cy="66"/>
              </a:xfrm>
              <a:prstGeom prst="ellipse">
                <a:avLst/>
              </a:prstGeom>
              <a:solidFill>
                <a:srgbClr val="0000FF"/>
              </a:solidFill>
              <a:ln w="12700" cap="flat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2386" name="Rectangle 98"/>
            <p:cNvSpPr>
              <a:spLocks/>
            </p:cNvSpPr>
            <p:nvPr/>
          </p:nvSpPr>
          <p:spPr bwMode="auto">
            <a:xfrm>
              <a:off x="220" y="326"/>
              <a:ext cx="258" cy="256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40639" bIns="0">
              <a:prstTxWarp prst="textNoShape">
                <a:avLst/>
              </a:prstTxWarp>
              <a:spAutoFit/>
            </a:bodyPr>
            <a:lstStyle/>
            <a:p>
              <a:pPr marL="39688"/>
              <a:r>
                <a:rPr lang="en-US" sz="2000">
                  <a:solidFill>
                    <a:srgbClr val="0000FF"/>
                  </a:solidFill>
                  <a:latin typeface="Tahoma" pitchFamily="8" charset="0"/>
                  <a:ea typeface="Tahoma" pitchFamily="8" charset="0"/>
                  <a:cs typeface="Tahoma" pitchFamily="8" charset="0"/>
                  <a:sym typeface="Tahoma" pitchFamily="8" charset="0"/>
                </a:rPr>
                <a:t>c2</a:t>
              </a:r>
            </a:p>
          </p:txBody>
        </p:sp>
        <p:sp>
          <p:nvSpPr>
            <p:cNvPr id="12387" name="Rectangle 99"/>
            <p:cNvSpPr>
              <a:spLocks/>
            </p:cNvSpPr>
            <p:nvPr/>
          </p:nvSpPr>
          <p:spPr bwMode="auto">
            <a:xfrm>
              <a:off x="220" y="566"/>
              <a:ext cx="258" cy="256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40639" bIns="0">
              <a:prstTxWarp prst="textNoShape">
                <a:avLst/>
              </a:prstTxWarp>
              <a:spAutoFit/>
            </a:bodyPr>
            <a:lstStyle/>
            <a:p>
              <a:pPr marL="39688"/>
              <a:r>
                <a:rPr lang="en-US" sz="2000">
                  <a:solidFill>
                    <a:srgbClr val="0000FF"/>
                  </a:solidFill>
                  <a:latin typeface="Tahoma" pitchFamily="8" charset="0"/>
                  <a:ea typeface="Tahoma" pitchFamily="8" charset="0"/>
                  <a:cs typeface="Tahoma" pitchFamily="8" charset="0"/>
                  <a:sym typeface="Tahoma" pitchFamily="8" charset="0"/>
                </a:rPr>
                <a:t>c3</a:t>
              </a:r>
            </a:p>
          </p:txBody>
        </p:sp>
        <p:sp>
          <p:nvSpPr>
            <p:cNvPr id="12388" name="Rectangle 100"/>
            <p:cNvSpPr>
              <a:spLocks/>
            </p:cNvSpPr>
            <p:nvPr/>
          </p:nvSpPr>
          <p:spPr bwMode="auto">
            <a:xfrm>
              <a:off x="1083" y="384"/>
              <a:ext cx="273" cy="256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40639" bIns="0">
              <a:prstTxWarp prst="textNoShape">
                <a:avLst/>
              </a:prstTxWarp>
              <a:spAutoFit/>
            </a:bodyPr>
            <a:lstStyle/>
            <a:p>
              <a:pPr marL="39688"/>
              <a:r>
                <a:rPr lang="en-US" sz="2000">
                  <a:solidFill>
                    <a:srgbClr val="0000FF"/>
                  </a:solidFill>
                  <a:latin typeface="Tahoma" pitchFamily="8" charset="0"/>
                  <a:ea typeface="Tahoma" pitchFamily="8" charset="0"/>
                  <a:cs typeface="Tahoma" pitchFamily="8" charset="0"/>
                  <a:sym typeface="Tahoma" pitchFamily="8" charset="0"/>
                </a:rPr>
                <a:t>p2</a:t>
              </a:r>
            </a:p>
          </p:txBody>
        </p:sp>
        <p:sp>
          <p:nvSpPr>
            <p:cNvPr id="12389" name="Rectangle 101"/>
            <p:cNvSpPr>
              <a:spLocks/>
            </p:cNvSpPr>
            <p:nvPr/>
          </p:nvSpPr>
          <p:spPr bwMode="auto">
            <a:xfrm>
              <a:off x="1083" y="676"/>
              <a:ext cx="273" cy="256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40639" bIns="0">
              <a:prstTxWarp prst="textNoShape">
                <a:avLst/>
              </a:prstTxWarp>
              <a:spAutoFit/>
            </a:bodyPr>
            <a:lstStyle/>
            <a:p>
              <a:pPr marL="39688"/>
              <a:r>
                <a:rPr lang="en-US" sz="2000">
                  <a:solidFill>
                    <a:srgbClr val="0000FF"/>
                  </a:solidFill>
                  <a:latin typeface="Tahoma" pitchFamily="8" charset="0"/>
                  <a:ea typeface="Tahoma" pitchFamily="8" charset="0"/>
                  <a:cs typeface="Tahoma" pitchFamily="8" charset="0"/>
                  <a:sym typeface="Tahoma" pitchFamily="8" charset="0"/>
                </a:rPr>
                <a:t>p3</a:t>
              </a:r>
            </a:p>
          </p:txBody>
        </p:sp>
      </p:grpSp>
      <p:grpSp>
        <p:nvGrpSpPr>
          <p:cNvPr id="12433" name="Group 145"/>
          <p:cNvGrpSpPr>
            <a:grpSpLocks/>
          </p:cNvGrpSpPr>
          <p:nvPr/>
        </p:nvGrpSpPr>
        <p:grpSpPr bwMode="auto">
          <a:xfrm>
            <a:off x="1473200" y="1416050"/>
            <a:ext cx="7518400" cy="1851025"/>
            <a:chOff x="0" y="0"/>
            <a:chExt cx="4736" cy="1166"/>
          </a:xfrm>
        </p:grpSpPr>
        <p:sp>
          <p:nvSpPr>
            <p:cNvPr id="12391" name="Line 103"/>
            <p:cNvSpPr>
              <a:spLocks noChangeShapeType="1"/>
            </p:cNvSpPr>
            <p:nvPr/>
          </p:nvSpPr>
          <p:spPr bwMode="auto">
            <a:xfrm flipH="1">
              <a:off x="1240" y="917"/>
              <a:ext cx="504" cy="5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2407" name="Group 119"/>
            <p:cNvGrpSpPr>
              <a:grpSpLocks/>
            </p:cNvGrpSpPr>
            <p:nvPr/>
          </p:nvGrpSpPr>
          <p:grpSpPr bwMode="auto">
            <a:xfrm>
              <a:off x="0" y="355"/>
              <a:ext cx="1616" cy="694"/>
              <a:chOff x="0" y="0"/>
              <a:chExt cx="1616" cy="694"/>
            </a:xfrm>
          </p:grpSpPr>
          <p:grpSp>
            <p:nvGrpSpPr>
              <p:cNvPr id="12394" name="Group 106"/>
              <p:cNvGrpSpPr>
                <a:grpSpLocks/>
              </p:cNvGrpSpPr>
              <p:nvPr/>
            </p:nvGrpSpPr>
            <p:grpSpPr bwMode="auto">
              <a:xfrm>
                <a:off x="390" y="438"/>
                <a:ext cx="844" cy="256"/>
                <a:chOff x="0" y="0"/>
                <a:chExt cx="844" cy="256"/>
              </a:xfrm>
            </p:grpSpPr>
            <p:sp>
              <p:nvSpPr>
                <p:cNvPr id="12392" name="Rectangle 104"/>
                <p:cNvSpPr>
                  <a:spLocks/>
                </p:cNvSpPr>
                <p:nvPr/>
              </p:nvSpPr>
              <p:spPr bwMode="auto">
                <a:xfrm>
                  <a:off x="0" y="0"/>
                  <a:ext cx="844" cy="255"/>
                </a:xfrm>
                <a:prstGeom prst="rect">
                  <a:avLst/>
                </a:prstGeom>
                <a:noFill/>
                <a:ln w="1905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393" name="Rectangle 105"/>
                <p:cNvSpPr>
                  <a:spLocks/>
                </p:cNvSpPr>
                <p:nvPr/>
              </p:nvSpPr>
              <p:spPr bwMode="auto">
                <a:xfrm>
                  <a:off x="140" y="0"/>
                  <a:ext cx="564" cy="256"/>
                </a:xfrm>
                <a:prstGeom prst="rect">
                  <a:avLst/>
                </a:prstGeom>
                <a:noFill/>
                <a:ln w="12700" cap="flat">
                  <a:noFill/>
                  <a:miter lim="800000"/>
                  <a:headEnd type="none" w="med" len="med"/>
                  <a:tailEnd type="none" w="med" len="med"/>
                </a:ln>
              </p:spPr>
              <p:txBody>
                <a:bodyPr wrap="none" lIns="0" tIns="0" rIns="40639" bIns="0" anchor="ctr">
                  <a:prstTxWarp prst="textNoShape">
                    <a:avLst/>
                  </a:prstTxWarp>
                  <a:spAutoFit/>
                </a:bodyPr>
                <a:lstStyle/>
                <a:p>
                  <a:pPr marL="39688" algn="ctr"/>
                  <a:r>
                    <a:rPr lang="en-US" sz="2000">
                      <a:solidFill>
                        <a:schemeClr val="tx1"/>
                      </a:solidFill>
                      <a:latin typeface="Tahoma" pitchFamily="8" charset="0"/>
                      <a:ea typeface="Tahoma" pitchFamily="8" charset="0"/>
                      <a:cs typeface="Tahoma" pitchFamily="8" charset="0"/>
                      <a:sym typeface="Tahoma" pitchFamily="8" charset="0"/>
                    </a:rPr>
                    <a:t>Citizen</a:t>
                  </a:r>
                </a:p>
              </p:txBody>
            </p:sp>
          </p:grpSp>
          <p:grpSp>
            <p:nvGrpSpPr>
              <p:cNvPr id="12397" name="Group 109"/>
              <p:cNvGrpSpPr>
                <a:grpSpLocks/>
              </p:cNvGrpSpPr>
              <p:nvPr/>
            </p:nvGrpSpPr>
            <p:grpSpPr bwMode="auto">
              <a:xfrm>
                <a:off x="0" y="0"/>
                <a:ext cx="514" cy="256"/>
                <a:chOff x="0" y="0"/>
                <a:chExt cx="514" cy="256"/>
              </a:xfrm>
            </p:grpSpPr>
            <p:sp>
              <p:nvSpPr>
                <p:cNvPr id="12395" name="Oval 107"/>
                <p:cNvSpPr>
                  <a:spLocks/>
                </p:cNvSpPr>
                <p:nvPr/>
              </p:nvSpPr>
              <p:spPr bwMode="auto">
                <a:xfrm>
                  <a:off x="0" y="0"/>
                  <a:ext cx="514" cy="256"/>
                </a:xfrm>
                <a:prstGeom prst="ellipse">
                  <a:avLst/>
                </a:prstGeom>
                <a:noFill/>
                <a:ln w="1905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396" name="Rectangle 108"/>
                <p:cNvSpPr>
                  <a:spLocks/>
                </p:cNvSpPr>
                <p:nvPr/>
              </p:nvSpPr>
              <p:spPr bwMode="auto">
                <a:xfrm>
                  <a:off x="100" y="8"/>
                  <a:ext cx="313" cy="240"/>
                </a:xfrm>
                <a:prstGeom prst="rect">
                  <a:avLst/>
                </a:prstGeom>
                <a:noFill/>
                <a:ln w="12700" cap="flat">
                  <a:noFill/>
                  <a:miter lim="800000"/>
                  <a:headEnd type="none" w="med" len="med"/>
                  <a:tailEnd type="none" w="med" len="med"/>
                </a:ln>
              </p:spPr>
              <p:txBody>
                <a:bodyPr wrap="none" lIns="38100" tIns="38100" rIns="78049" bIns="38100" anchor="ctr">
                  <a:prstTxWarp prst="textNoShape">
                    <a:avLst/>
                  </a:prstTxWarp>
                  <a:spAutoFit/>
                </a:bodyPr>
                <a:lstStyle/>
                <a:p>
                  <a:pPr marL="1588" algn="ctr"/>
                  <a:r>
                    <a:rPr lang="en-US" sz="2000" u="sng">
                      <a:solidFill>
                        <a:schemeClr val="tx1"/>
                      </a:solidFill>
                      <a:latin typeface="Tahoma" pitchFamily="8" charset="0"/>
                      <a:ea typeface="Tahoma" pitchFamily="8" charset="0"/>
                      <a:cs typeface="Tahoma" pitchFamily="8" charset="0"/>
                      <a:sym typeface="Tahoma" pitchFamily="8" charset="0"/>
                    </a:rPr>
                    <a:t>ssn</a:t>
                  </a:r>
                </a:p>
              </p:txBody>
            </p:sp>
          </p:grpSp>
          <p:grpSp>
            <p:nvGrpSpPr>
              <p:cNvPr id="12400" name="Group 112"/>
              <p:cNvGrpSpPr>
                <a:grpSpLocks/>
              </p:cNvGrpSpPr>
              <p:nvPr/>
            </p:nvGrpSpPr>
            <p:grpSpPr bwMode="auto">
              <a:xfrm>
                <a:off x="550" y="0"/>
                <a:ext cx="515" cy="256"/>
                <a:chOff x="0" y="0"/>
                <a:chExt cx="514" cy="256"/>
              </a:xfrm>
            </p:grpSpPr>
            <p:sp>
              <p:nvSpPr>
                <p:cNvPr id="12398" name="Oval 110"/>
                <p:cNvSpPr>
                  <a:spLocks/>
                </p:cNvSpPr>
                <p:nvPr/>
              </p:nvSpPr>
              <p:spPr bwMode="auto">
                <a:xfrm>
                  <a:off x="0" y="0"/>
                  <a:ext cx="514" cy="256"/>
                </a:xfrm>
                <a:prstGeom prst="ellipse">
                  <a:avLst/>
                </a:prstGeom>
                <a:noFill/>
                <a:ln w="1905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399" name="Rectangle 111"/>
                <p:cNvSpPr>
                  <a:spLocks/>
                </p:cNvSpPr>
                <p:nvPr/>
              </p:nvSpPr>
              <p:spPr bwMode="auto">
                <a:xfrm>
                  <a:off x="20" y="8"/>
                  <a:ext cx="473" cy="240"/>
                </a:xfrm>
                <a:prstGeom prst="rect">
                  <a:avLst/>
                </a:prstGeom>
                <a:noFill/>
                <a:ln w="12700" cap="flat">
                  <a:noFill/>
                  <a:miter lim="800000"/>
                  <a:headEnd type="none" w="med" len="med"/>
                  <a:tailEnd type="none" w="med" len="med"/>
                </a:ln>
              </p:spPr>
              <p:txBody>
                <a:bodyPr wrap="none" lIns="38100" tIns="38100" rIns="78049" bIns="38100" anchor="ctr">
                  <a:prstTxWarp prst="textNoShape">
                    <a:avLst/>
                  </a:prstTxWarp>
                  <a:spAutoFit/>
                </a:bodyPr>
                <a:lstStyle/>
                <a:p>
                  <a:pPr marL="1588" algn="ctr"/>
                  <a:r>
                    <a:rPr lang="en-US" sz="2000">
                      <a:solidFill>
                        <a:schemeClr val="tx1"/>
                      </a:solidFill>
                      <a:latin typeface="Tahoma" pitchFamily="8" charset="0"/>
                      <a:ea typeface="Tahoma" pitchFamily="8" charset="0"/>
                      <a:cs typeface="Tahoma" pitchFamily="8" charset="0"/>
                      <a:sym typeface="Tahoma" pitchFamily="8" charset="0"/>
                    </a:rPr>
                    <a:t>name</a:t>
                  </a:r>
                </a:p>
              </p:txBody>
            </p:sp>
          </p:grpSp>
          <p:grpSp>
            <p:nvGrpSpPr>
              <p:cNvPr id="12403" name="Group 115"/>
              <p:cNvGrpSpPr>
                <a:grpSpLocks/>
              </p:cNvGrpSpPr>
              <p:nvPr/>
            </p:nvGrpSpPr>
            <p:grpSpPr bwMode="auto">
              <a:xfrm>
                <a:off x="1101" y="0"/>
                <a:ext cx="515" cy="256"/>
                <a:chOff x="0" y="0"/>
                <a:chExt cx="514" cy="256"/>
              </a:xfrm>
            </p:grpSpPr>
            <p:sp>
              <p:nvSpPr>
                <p:cNvPr id="12401" name="Oval 113"/>
                <p:cNvSpPr>
                  <a:spLocks/>
                </p:cNvSpPr>
                <p:nvPr/>
              </p:nvSpPr>
              <p:spPr bwMode="auto">
                <a:xfrm>
                  <a:off x="0" y="0"/>
                  <a:ext cx="514" cy="256"/>
                </a:xfrm>
                <a:prstGeom prst="ellipse">
                  <a:avLst/>
                </a:prstGeom>
                <a:noFill/>
                <a:ln w="1905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402" name="Rectangle 114"/>
                <p:cNvSpPr>
                  <a:spLocks/>
                </p:cNvSpPr>
                <p:nvPr/>
              </p:nvSpPr>
              <p:spPr bwMode="auto">
                <a:xfrm>
                  <a:off x="46" y="8"/>
                  <a:ext cx="421" cy="240"/>
                </a:xfrm>
                <a:prstGeom prst="rect">
                  <a:avLst/>
                </a:prstGeom>
                <a:noFill/>
                <a:ln w="12700" cap="flat">
                  <a:noFill/>
                  <a:miter lim="800000"/>
                  <a:headEnd type="none" w="med" len="med"/>
                  <a:tailEnd type="none" w="med" len="med"/>
                </a:ln>
              </p:spPr>
              <p:txBody>
                <a:bodyPr wrap="none" lIns="38100" tIns="38100" rIns="78049" bIns="38100" anchor="ctr">
                  <a:prstTxWarp prst="textNoShape">
                    <a:avLst/>
                  </a:prstTxWarp>
                  <a:spAutoFit/>
                </a:bodyPr>
                <a:lstStyle/>
                <a:p>
                  <a:pPr marL="1588" algn="ctr"/>
                  <a:r>
                    <a:rPr lang="en-US" sz="2000">
                      <a:solidFill>
                        <a:schemeClr val="tx1"/>
                      </a:solidFill>
                      <a:latin typeface="Tahoma" pitchFamily="8" charset="0"/>
                      <a:ea typeface="Tahoma" pitchFamily="8" charset="0"/>
                      <a:cs typeface="Tahoma" pitchFamily="8" charset="0"/>
                      <a:sym typeface="Tahoma" pitchFamily="8" charset="0"/>
                    </a:rPr>
                    <a:t>bday</a:t>
                  </a:r>
                </a:p>
              </p:txBody>
            </p:sp>
          </p:grpSp>
          <p:sp>
            <p:nvSpPr>
              <p:cNvPr id="12404" name="Line 116"/>
              <p:cNvSpPr>
                <a:spLocks noChangeShapeType="1"/>
              </p:cNvSpPr>
              <p:nvPr/>
            </p:nvSpPr>
            <p:spPr bwMode="auto">
              <a:xfrm>
                <a:off x="257" y="260"/>
                <a:ext cx="555" cy="174"/>
              </a:xfrm>
              <a:prstGeom prst="line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05" name="Line 117"/>
              <p:cNvSpPr>
                <a:spLocks noChangeShapeType="1"/>
              </p:cNvSpPr>
              <p:nvPr/>
            </p:nvSpPr>
            <p:spPr bwMode="auto">
              <a:xfrm>
                <a:off x="807" y="260"/>
                <a:ext cx="5" cy="174"/>
              </a:xfrm>
              <a:prstGeom prst="line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06" name="Line 118"/>
              <p:cNvSpPr>
                <a:spLocks noChangeShapeType="1"/>
              </p:cNvSpPr>
              <p:nvPr/>
            </p:nvSpPr>
            <p:spPr bwMode="auto">
              <a:xfrm flipH="1">
                <a:off x="812" y="260"/>
                <a:ext cx="546" cy="174"/>
              </a:xfrm>
              <a:prstGeom prst="line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2424" name="Group 136"/>
            <p:cNvGrpSpPr>
              <a:grpSpLocks/>
            </p:cNvGrpSpPr>
            <p:nvPr/>
          </p:nvGrpSpPr>
          <p:grpSpPr bwMode="auto">
            <a:xfrm>
              <a:off x="2720" y="347"/>
              <a:ext cx="2016" cy="696"/>
              <a:chOff x="0" y="0"/>
              <a:chExt cx="2016" cy="696"/>
            </a:xfrm>
          </p:grpSpPr>
          <p:sp>
            <p:nvSpPr>
              <p:cNvPr id="12408" name="Line 120"/>
              <p:cNvSpPr>
                <a:spLocks noChangeShapeType="1"/>
              </p:cNvSpPr>
              <p:nvPr/>
            </p:nvSpPr>
            <p:spPr bwMode="auto">
              <a:xfrm flipH="1">
                <a:off x="41" y="569"/>
                <a:ext cx="371" cy="1"/>
              </a:xfrm>
              <a:prstGeom prst="line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09" name="Line 121"/>
              <p:cNvSpPr>
                <a:spLocks noChangeShapeType="1"/>
              </p:cNvSpPr>
              <p:nvPr/>
            </p:nvSpPr>
            <p:spPr bwMode="auto">
              <a:xfrm>
                <a:off x="257" y="264"/>
                <a:ext cx="583" cy="171"/>
              </a:xfrm>
              <a:prstGeom prst="line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12413" name="Group 125"/>
              <p:cNvGrpSpPr>
                <a:grpSpLocks/>
              </p:cNvGrpSpPr>
              <p:nvPr/>
            </p:nvGrpSpPr>
            <p:grpSpPr bwMode="auto">
              <a:xfrm>
                <a:off x="418" y="440"/>
                <a:ext cx="843" cy="256"/>
                <a:chOff x="0" y="0"/>
                <a:chExt cx="843" cy="256"/>
              </a:xfrm>
            </p:grpSpPr>
            <p:sp>
              <p:nvSpPr>
                <p:cNvPr id="12411" name="Rectangle 123"/>
                <p:cNvSpPr>
                  <a:spLocks/>
                </p:cNvSpPr>
                <p:nvPr/>
              </p:nvSpPr>
              <p:spPr bwMode="auto">
                <a:xfrm>
                  <a:off x="0" y="0"/>
                  <a:ext cx="843" cy="255"/>
                </a:xfrm>
                <a:prstGeom prst="rect">
                  <a:avLst/>
                </a:prstGeom>
                <a:noFill/>
                <a:ln w="1905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412" name="Rectangle 124"/>
                <p:cNvSpPr>
                  <a:spLocks/>
                </p:cNvSpPr>
                <p:nvPr/>
              </p:nvSpPr>
              <p:spPr bwMode="auto">
                <a:xfrm>
                  <a:off x="74" y="0"/>
                  <a:ext cx="694" cy="256"/>
                </a:xfrm>
                <a:prstGeom prst="rect">
                  <a:avLst/>
                </a:prstGeom>
                <a:noFill/>
                <a:ln w="12700" cap="flat">
                  <a:noFill/>
                  <a:miter lim="800000"/>
                  <a:headEnd type="none" w="med" len="med"/>
                  <a:tailEnd type="none" w="med" len="med"/>
                </a:ln>
              </p:spPr>
              <p:txBody>
                <a:bodyPr wrap="none" lIns="0" tIns="0" rIns="40639" bIns="0" anchor="ctr">
                  <a:prstTxWarp prst="textNoShape">
                    <a:avLst/>
                  </a:prstTxWarp>
                  <a:spAutoFit/>
                </a:bodyPr>
                <a:lstStyle/>
                <a:p>
                  <a:pPr marL="39688" algn="ctr"/>
                  <a:r>
                    <a:rPr lang="en-US" sz="2000">
                      <a:solidFill>
                        <a:schemeClr val="tx1"/>
                      </a:solidFill>
                      <a:latin typeface="Tahoma" pitchFamily="8" charset="0"/>
                      <a:ea typeface="Tahoma" pitchFamily="8" charset="0"/>
                      <a:cs typeface="Tahoma" pitchFamily="8" charset="0"/>
                      <a:sym typeface="Tahoma" pitchFamily="8" charset="0"/>
                    </a:rPr>
                    <a:t>PR-Cand</a:t>
                  </a:r>
                </a:p>
              </p:txBody>
            </p:sp>
          </p:grpSp>
          <p:grpSp>
            <p:nvGrpSpPr>
              <p:cNvPr id="12416" name="Group 128"/>
              <p:cNvGrpSpPr>
                <a:grpSpLocks/>
              </p:cNvGrpSpPr>
              <p:nvPr/>
            </p:nvGrpSpPr>
            <p:grpSpPr bwMode="auto">
              <a:xfrm>
                <a:off x="0" y="2"/>
                <a:ext cx="514" cy="256"/>
                <a:chOff x="0" y="0"/>
                <a:chExt cx="514" cy="256"/>
              </a:xfrm>
            </p:grpSpPr>
            <p:sp>
              <p:nvSpPr>
                <p:cNvPr id="12414" name="Oval 126"/>
                <p:cNvSpPr>
                  <a:spLocks/>
                </p:cNvSpPr>
                <p:nvPr/>
              </p:nvSpPr>
              <p:spPr bwMode="auto">
                <a:xfrm>
                  <a:off x="0" y="0"/>
                  <a:ext cx="514" cy="256"/>
                </a:xfrm>
                <a:prstGeom prst="ellipse">
                  <a:avLst/>
                </a:prstGeom>
                <a:noFill/>
                <a:ln w="1905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415" name="Rectangle 127"/>
                <p:cNvSpPr>
                  <a:spLocks/>
                </p:cNvSpPr>
                <p:nvPr/>
              </p:nvSpPr>
              <p:spPr bwMode="auto">
                <a:xfrm>
                  <a:off x="117" y="8"/>
                  <a:ext cx="279" cy="240"/>
                </a:xfrm>
                <a:prstGeom prst="rect">
                  <a:avLst/>
                </a:prstGeom>
                <a:noFill/>
                <a:ln w="12700" cap="flat">
                  <a:noFill/>
                  <a:miter lim="800000"/>
                  <a:headEnd type="none" w="med" len="med"/>
                  <a:tailEnd type="none" w="med" len="med"/>
                </a:ln>
              </p:spPr>
              <p:txBody>
                <a:bodyPr wrap="none" lIns="38100" tIns="38100" rIns="78049" bIns="38100" anchor="ctr">
                  <a:prstTxWarp prst="textNoShape">
                    <a:avLst/>
                  </a:prstTxWarp>
                  <a:spAutoFit/>
                </a:bodyPr>
                <a:lstStyle/>
                <a:p>
                  <a:pPr marL="1588" algn="ctr"/>
                  <a:r>
                    <a:rPr lang="en-US" sz="2000" u="sng">
                      <a:solidFill>
                        <a:schemeClr val="tx1"/>
                      </a:solidFill>
                      <a:latin typeface="Tahoma" pitchFamily="8" charset="0"/>
                      <a:ea typeface="Tahoma" pitchFamily="8" charset="0"/>
                      <a:cs typeface="Tahoma" pitchFamily="8" charset="0"/>
                      <a:sym typeface="Tahoma" pitchFamily="8" charset="0"/>
                    </a:rPr>
                    <a:t>cid</a:t>
                  </a:r>
                </a:p>
              </p:txBody>
            </p:sp>
          </p:grpSp>
          <p:grpSp>
            <p:nvGrpSpPr>
              <p:cNvPr id="12422" name="Group 134"/>
              <p:cNvGrpSpPr>
                <a:grpSpLocks/>
              </p:cNvGrpSpPr>
              <p:nvPr/>
            </p:nvGrpSpPr>
            <p:grpSpPr bwMode="auto">
              <a:xfrm>
                <a:off x="1406" y="0"/>
                <a:ext cx="610" cy="256"/>
                <a:chOff x="0" y="0"/>
                <a:chExt cx="610" cy="256"/>
              </a:xfrm>
            </p:grpSpPr>
            <p:sp>
              <p:nvSpPr>
                <p:cNvPr id="12420" name="Oval 132"/>
                <p:cNvSpPr>
                  <a:spLocks/>
                </p:cNvSpPr>
                <p:nvPr/>
              </p:nvSpPr>
              <p:spPr bwMode="auto">
                <a:xfrm>
                  <a:off x="0" y="0"/>
                  <a:ext cx="610" cy="256"/>
                </a:xfrm>
                <a:prstGeom prst="ellipse">
                  <a:avLst/>
                </a:prstGeom>
                <a:noFill/>
                <a:ln w="1905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421" name="Rectangle 133"/>
                <p:cNvSpPr>
                  <a:spLocks/>
                </p:cNvSpPr>
                <p:nvPr/>
              </p:nvSpPr>
              <p:spPr bwMode="auto">
                <a:xfrm>
                  <a:off x="49" y="7"/>
                  <a:ext cx="515" cy="242"/>
                </a:xfrm>
                <a:prstGeom prst="rect">
                  <a:avLst/>
                </a:prstGeom>
                <a:noFill/>
                <a:ln w="12700" cap="flat">
                  <a:noFill/>
                  <a:miter lim="800000"/>
                  <a:headEnd type="none" w="med" len="med"/>
                  <a:tailEnd type="none" w="med" len="med"/>
                </a:ln>
              </p:spPr>
              <p:txBody>
                <a:bodyPr wrap="none" lIns="38100" tIns="38100" rIns="78049" bIns="38100" anchor="ctr">
                  <a:prstTxWarp prst="textNoShape">
                    <a:avLst/>
                  </a:prstTxWarp>
                  <a:spAutoFit/>
                </a:bodyPr>
                <a:lstStyle/>
                <a:p>
                  <a:pPr marL="1588" algn="ctr"/>
                  <a:r>
                    <a:rPr lang="en-US" sz="2000" dirty="0" err="1" smtClean="0">
                      <a:solidFill>
                        <a:schemeClr val="tx1"/>
                      </a:solidFill>
                      <a:latin typeface="Tahoma" pitchFamily="8" charset="0"/>
                      <a:ea typeface="Tahoma" pitchFamily="8" charset="0"/>
                      <a:cs typeface="Tahoma" pitchFamily="8" charset="0"/>
                      <a:sym typeface="Tahoma" pitchFamily="8" charset="0"/>
                    </a:rPr>
                    <a:t>waddr</a:t>
                  </a:r>
                  <a:endParaRPr lang="en-US" sz="2000" dirty="0">
                    <a:solidFill>
                      <a:schemeClr val="tx1"/>
                    </a:solidFill>
                    <a:latin typeface="Tahoma" pitchFamily="8" charset="0"/>
                    <a:ea typeface="Tahoma" pitchFamily="8" charset="0"/>
                    <a:cs typeface="Tahoma" pitchFamily="8" charset="0"/>
                    <a:sym typeface="Tahoma" pitchFamily="8" charset="0"/>
                  </a:endParaRPr>
                </a:p>
              </p:txBody>
            </p:sp>
          </p:grpSp>
          <p:sp>
            <p:nvSpPr>
              <p:cNvPr id="12423" name="Line 135"/>
              <p:cNvSpPr>
                <a:spLocks noChangeShapeType="1"/>
              </p:cNvSpPr>
              <p:nvPr/>
            </p:nvSpPr>
            <p:spPr bwMode="auto">
              <a:xfrm flipH="1">
                <a:off x="840" y="262"/>
                <a:ext cx="871" cy="173"/>
              </a:xfrm>
              <a:prstGeom prst="line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2427" name="Group 139"/>
            <p:cNvGrpSpPr>
              <a:grpSpLocks/>
            </p:cNvGrpSpPr>
            <p:nvPr/>
          </p:nvGrpSpPr>
          <p:grpSpPr bwMode="auto">
            <a:xfrm>
              <a:off x="1752" y="667"/>
              <a:ext cx="1000" cy="499"/>
              <a:chOff x="0" y="0"/>
              <a:chExt cx="999" cy="499"/>
            </a:xfrm>
          </p:grpSpPr>
          <p:sp>
            <p:nvSpPr>
              <p:cNvPr id="12425" name="AutoShape 137"/>
              <p:cNvSpPr>
                <a:spLocks/>
              </p:cNvSpPr>
              <p:nvPr/>
            </p:nvSpPr>
            <p:spPr bwMode="auto">
              <a:xfrm>
                <a:off x="0" y="0"/>
                <a:ext cx="999" cy="499"/>
              </a:xfrm>
              <a:custGeom>
                <a:avLst/>
                <a:gdLst>
                  <a:gd name="T0" fmla="*/ 10800 w 21600"/>
                  <a:gd name="T1" fmla="*/ 10800 h 21600"/>
                </a:gdLst>
                <a:ahLst/>
                <a:cxnLst>
                  <a:cxn ang="0">
                    <a:pos x="T0" y="T1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lnTo>
                      <a:pt x="0" y="10800"/>
                    </a:lnTo>
                    <a:lnTo>
                      <a:pt x="10800" y="21600"/>
                    </a:lnTo>
                    <a:lnTo>
                      <a:pt x="21600" y="10800"/>
                    </a:lnTo>
                    <a:close/>
                    <a:moveTo>
                      <a:pt x="10800" y="0"/>
                    </a:moveTo>
                  </a:path>
                </a:pathLst>
              </a:custGeom>
              <a:noFill/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26" name="Rectangle 138"/>
              <p:cNvSpPr>
                <a:spLocks/>
              </p:cNvSpPr>
              <p:nvPr/>
            </p:nvSpPr>
            <p:spPr bwMode="auto">
              <a:xfrm>
                <a:off x="139" y="109"/>
                <a:ext cx="721" cy="280"/>
              </a:xfrm>
              <a:prstGeom prst="rect">
                <a:avLst/>
              </a:prstGeom>
              <a:noFill/>
              <a:ln w="12700" cap="flat">
                <a:noFill/>
                <a:miter lim="800000"/>
                <a:headEnd type="none" w="med" len="med"/>
                <a:tailEnd type="none" w="med" len="med"/>
              </a:ln>
            </p:spPr>
            <p:txBody>
              <a:bodyPr wrap="none" lIns="38100" tIns="38100" rIns="68580" bIns="38100" anchor="ctr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  <a:latin typeface="Tahoma" pitchFamily="8" charset="0"/>
                    <a:ea typeface="Tahoma" pitchFamily="8" charset="0"/>
                    <a:cs typeface="Tahoma" pitchFamily="8" charset="0"/>
                    <a:sym typeface="Tahoma" pitchFamily="8" charset="0"/>
                  </a:rPr>
                  <a:t>PR-vote</a:t>
                </a:r>
              </a:p>
            </p:txBody>
          </p:sp>
        </p:grpSp>
        <p:grpSp>
          <p:nvGrpSpPr>
            <p:cNvPr id="12432" name="Group 144"/>
            <p:cNvGrpSpPr>
              <a:grpSpLocks/>
            </p:cNvGrpSpPr>
            <p:nvPr/>
          </p:nvGrpSpPr>
          <p:grpSpPr bwMode="auto">
            <a:xfrm>
              <a:off x="1996" y="0"/>
              <a:ext cx="514" cy="668"/>
              <a:chOff x="0" y="0"/>
              <a:chExt cx="514" cy="668"/>
            </a:xfrm>
          </p:grpSpPr>
          <p:grpSp>
            <p:nvGrpSpPr>
              <p:cNvPr id="12430" name="Group 142"/>
              <p:cNvGrpSpPr>
                <a:grpSpLocks/>
              </p:cNvGrpSpPr>
              <p:nvPr/>
            </p:nvGrpSpPr>
            <p:grpSpPr bwMode="auto">
              <a:xfrm>
                <a:off x="0" y="0"/>
                <a:ext cx="514" cy="256"/>
                <a:chOff x="0" y="0"/>
                <a:chExt cx="514" cy="256"/>
              </a:xfrm>
            </p:grpSpPr>
            <p:sp>
              <p:nvSpPr>
                <p:cNvPr id="12428" name="Oval 140"/>
                <p:cNvSpPr>
                  <a:spLocks/>
                </p:cNvSpPr>
                <p:nvPr/>
              </p:nvSpPr>
              <p:spPr bwMode="auto">
                <a:xfrm>
                  <a:off x="0" y="0"/>
                  <a:ext cx="514" cy="256"/>
                </a:xfrm>
                <a:prstGeom prst="ellipse">
                  <a:avLst/>
                </a:prstGeom>
                <a:noFill/>
                <a:ln w="1905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429" name="Rectangle 141"/>
                <p:cNvSpPr>
                  <a:spLocks/>
                </p:cNvSpPr>
                <p:nvPr/>
              </p:nvSpPr>
              <p:spPr bwMode="auto">
                <a:xfrm>
                  <a:off x="25" y="8"/>
                  <a:ext cx="463" cy="240"/>
                </a:xfrm>
                <a:prstGeom prst="rect">
                  <a:avLst/>
                </a:prstGeom>
                <a:noFill/>
                <a:ln w="12700" cap="flat">
                  <a:noFill/>
                  <a:miter lim="800000"/>
                  <a:headEnd type="none" w="med" len="med"/>
                  <a:tailEnd type="none" w="med" len="med"/>
                </a:ln>
              </p:spPr>
              <p:txBody>
                <a:bodyPr wrap="none" lIns="38100" tIns="38100" rIns="78049" bIns="38100" anchor="ctr">
                  <a:prstTxWarp prst="textNoShape">
                    <a:avLst/>
                  </a:prstTxWarp>
                  <a:spAutoFit/>
                </a:bodyPr>
                <a:lstStyle/>
                <a:p>
                  <a:pPr marL="1588" algn="ctr"/>
                  <a:r>
                    <a:rPr lang="en-US" sz="2000">
                      <a:solidFill>
                        <a:schemeClr val="tx1"/>
                      </a:solidFill>
                      <a:latin typeface="Tahoma" pitchFamily="8" charset="0"/>
                      <a:ea typeface="Tahoma" pitchFamily="8" charset="0"/>
                      <a:cs typeface="Tahoma" pitchFamily="8" charset="0"/>
                      <a:sym typeface="Tahoma" pitchFamily="8" charset="0"/>
                    </a:rPr>
                    <a:t>when</a:t>
                  </a:r>
                </a:p>
              </p:txBody>
            </p:sp>
          </p:grpSp>
          <p:sp>
            <p:nvSpPr>
              <p:cNvPr id="12431" name="Line 143"/>
              <p:cNvSpPr>
                <a:spLocks noChangeShapeType="1"/>
              </p:cNvSpPr>
              <p:nvPr/>
            </p:nvSpPr>
            <p:spPr bwMode="auto">
              <a:xfrm>
                <a:off x="257" y="262"/>
                <a:ext cx="1" cy="406"/>
              </a:xfrm>
              <a:prstGeom prst="line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12434" name="Line 146"/>
          <p:cNvSpPr>
            <a:spLocks noChangeShapeType="1"/>
          </p:cNvSpPr>
          <p:nvPr/>
        </p:nvSpPr>
        <p:spPr bwMode="auto">
          <a:xfrm>
            <a:off x="3443288" y="2886075"/>
            <a:ext cx="838200" cy="1588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stealth" w="lg" len="lg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9" name="TextBox 148"/>
          <p:cNvSpPr txBox="1"/>
          <p:nvPr/>
        </p:nvSpPr>
        <p:spPr>
          <a:xfrm>
            <a:off x="228600" y="5791200"/>
            <a:ext cx="33267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Relationship Type from</a:t>
            </a:r>
          </a:p>
          <a:p>
            <a:r>
              <a:rPr lang="en-US" dirty="0" smtClean="0"/>
              <a:t>Choices on the right?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4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4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8" grpId="0" build="p" autoUpdateAnimBg="0"/>
      <p:bldP spid="1243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5" name="Rectangle 9"/>
          <p:cNvSpPr>
            <a:spLocks noGrp="1" noChangeArrowheads="1"/>
          </p:cNvSpPr>
          <p:nvPr>
            <p:ph type="title"/>
          </p:nvPr>
        </p:nvSpPr>
        <p:spPr>
          <a:xfrm>
            <a:off x="969963" y="0"/>
            <a:ext cx="7793037" cy="1143000"/>
          </a:xfrm>
          <a:ln/>
        </p:spPr>
        <p:txBody>
          <a:bodyPr rIns="39688" anchor="ctr"/>
          <a:lstStyle/>
          <a:p>
            <a:r>
              <a:rPr lang="en-US" dirty="0"/>
              <a:t>Key Constraints: Generalize</a:t>
            </a:r>
          </a:p>
        </p:txBody>
      </p:sp>
      <p:sp>
        <p:nvSpPr>
          <p:cNvPr id="7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F52CC-B4E1-1848-BC29-1FD7B81C513A}" type="slidenum">
              <a:rPr lang="en-US"/>
              <a:pPr/>
              <a:t>31</a:t>
            </a:fld>
            <a:endParaRPr lang="en-US"/>
          </a:p>
        </p:txBody>
      </p:sp>
      <p:sp>
        <p:nvSpPr>
          <p:cNvPr id="14337" name="Rectangle 1"/>
          <p:cNvSpPr>
            <a:spLocks/>
          </p:cNvSpPr>
          <p:nvPr/>
        </p:nvSpPr>
        <p:spPr bwMode="auto">
          <a:xfrm>
            <a:off x="417513" y="258763"/>
            <a:ext cx="438150" cy="474662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38" name="Rectangle 2"/>
          <p:cNvSpPr>
            <a:spLocks/>
          </p:cNvSpPr>
          <p:nvPr/>
        </p:nvSpPr>
        <p:spPr bwMode="auto">
          <a:xfrm>
            <a:off x="800100" y="258763"/>
            <a:ext cx="328613" cy="474662"/>
          </a:xfrm>
          <a:prstGeom prst="rect">
            <a:avLst/>
          </a:prstGeom>
          <a:gradFill rotWithShape="0">
            <a:gsLst>
              <a:gs pos="0">
                <a:srgbClr val="9900CC"/>
              </a:gs>
              <a:gs pos="100000">
                <a:srgbClr val="FFFFFF"/>
              </a:gs>
            </a:gsLst>
            <a:lin ang="0" scaled="1"/>
          </a:gra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39" name="Rectangle 3"/>
          <p:cNvSpPr>
            <a:spLocks/>
          </p:cNvSpPr>
          <p:nvPr/>
        </p:nvSpPr>
        <p:spPr bwMode="auto">
          <a:xfrm>
            <a:off x="541338" y="681038"/>
            <a:ext cx="422275" cy="474662"/>
          </a:xfrm>
          <a:prstGeom prst="rect">
            <a:avLst/>
          </a:prstGeom>
          <a:solidFill>
            <a:srgbClr val="F3DD0D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40" name="Rectangle 4"/>
          <p:cNvSpPr>
            <a:spLocks/>
          </p:cNvSpPr>
          <p:nvPr/>
        </p:nvSpPr>
        <p:spPr bwMode="auto">
          <a:xfrm>
            <a:off x="911225" y="681038"/>
            <a:ext cx="368300" cy="474662"/>
          </a:xfrm>
          <a:prstGeom prst="rect">
            <a:avLst/>
          </a:prstGeom>
          <a:gradFill rotWithShape="0">
            <a:gsLst>
              <a:gs pos="0">
                <a:srgbClr val="F3DD0D"/>
              </a:gs>
              <a:gs pos="100000">
                <a:srgbClr val="FFFFFF"/>
              </a:gs>
            </a:gsLst>
            <a:lin ang="0" scaled="1"/>
          </a:gra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41" name="Rectangle 5"/>
          <p:cNvSpPr>
            <a:spLocks/>
          </p:cNvSpPr>
          <p:nvPr/>
        </p:nvSpPr>
        <p:spPr bwMode="auto">
          <a:xfrm>
            <a:off x="127000" y="608013"/>
            <a:ext cx="560388" cy="42227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3300"/>
              </a:gs>
            </a:gsLst>
            <a:lin ang="18900000" scaled="1"/>
          </a:gra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42" name="Rectangle 6"/>
          <p:cNvSpPr>
            <a:spLocks/>
          </p:cNvSpPr>
          <p:nvPr/>
        </p:nvSpPr>
        <p:spPr bwMode="auto">
          <a:xfrm>
            <a:off x="762000" y="150813"/>
            <a:ext cx="31750" cy="1052512"/>
          </a:xfrm>
          <a:prstGeom prst="rect">
            <a:avLst/>
          </a:prstGeom>
          <a:solidFill>
            <a:srgbClr val="1C1C1C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43" name="Rectangle 7"/>
          <p:cNvSpPr>
            <a:spLocks/>
          </p:cNvSpPr>
          <p:nvPr/>
        </p:nvSpPr>
        <p:spPr bwMode="auto">
          <a:xfrm>
            <a:off x="442913" y="941388"/>
            <a:ext cx="8226425" cy="31750"/>
          </a:xfrm>
          <a:prstGeom prst="rect">
            <a:avLst/>
          </a:prstGeom>
          <a:gradFill rotWithShape="0">
            <a:gsLst>
              <a:gs pos="0">
                <a:srgbClr val="1C1C1C"/>
              </a:gs>
              <a:gs pos="100000">
                <a:srgbClr val="FFFFFF"/>
              </a:gs>
            </a:gsLst>
            <a:lin ang="0" scaled="1"/>
          </a:gra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44" name="Rectangle 8"/>
          <p:cNvSpPr>
            <a:spLocks/>
          </p:cNvSpPr>
          <p:nvPr/>
        </p:nvSpPr>
        <p:spPr bwMode="auto">
          <a:xfrm>
            <a:off x="2133600" y="6502400"/>
            <a:ext cx="4965700" cy="279400"/>
          </a:xfrm>
          <a:prstGeom prst="rect">
            <a:avLst/>
          </a:prstGeom>
          <a:noFill/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40639" bIns="0" anchor="b">
            <a:prstTxWarp prst="textNoShape">
              <a:avLst/>
            </a:prstTxWarp>
          </a:bodyPr>
          <a:lstStyle/>
          <a:p>
            <a:pPr marL="39688" algn="ctr"/>
            <a:r>
              <a:rPr lang="en-US" sz="1200">
                <a:solidFill>
                  <a:schemeClr val="tx1"/>
                </a:solidFill>
                <a:latin typeface="Tahoma" pitchFamily="8" charset="0"/>
                <a:ea typeface="Tahoma" pitchFamily="8" charset="0"/>
                <a:cs typeface="Tahoma" pitchFamily="8" charset="0"/>
                <a:sym typeface="Tahoma" pitchFamily="8" charset="0"/>
              </a:rPr>
              <a:t>EECS 484: Database Management Systems</a:t>
            </a:r>
          </a:p>
        </p:txBody>
      </p:sp>
      <p:sp>
        <p:nvSpPr>
          <p:cNvPr id="14346" name="Rectangle 10"/>
          <p:cNvSpPr>
            <a:spLocks/>
          </p:cNvSpPr>
          <p:nvPr/>
        </p:nvSpPr>
        <p:spPr bwMode="auto">
          <a:xfrm>
            <a:off x="0" y="1114425"/>
            <a:ext cx="9156700" cy="533400"/>
          </a:xfrm>
          <a:prstGeom prst="rect">
            <a:avLst/>
          </a:prstGeom>
          <a:noFill/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40639" bIns="0">
            <a:prstTxWarp prst="textNoShape">
              <a:avLst/>
            </a:prstTxWarp>
          </a:bodyPr>
          <a:lstStyle/>
          <a:p>
            <a:pPr marL="39688" algn="ctr"/>
            <a:r>
              <a:rPr lang="en-US" sz="2800" dirty="0">
                <a:solidFill>
                  <a:schemeClr val="tx1"/>
                </a:solidFill>
                <a:latin typeface="Tahoma" pitchFamily="8" charset="0"/>
                <a:ea typeface="Tahoma" pitchFamily="8" charset="0"/>
                <a:cs typeface="Tahoma" pitchFamily="8" charset="0"/>
                <a:sym typeface="Tahoma" pitchFamily="8" charset="0"/>
              </a:rPr>
              <a:t>Each voter votes at most once (for one candidate</a:t>
            </a:r>
            <a:r>
              <a:rPr lang="en-US" sz="2800" dirty="0" smtClean="0">
                <a:solidFill>
                  <a:schemeClr val="tx1"/>
                </a:solidFill>
                <a:latin typeface="Tahoma" pitchFamily="8" charset="0"/>
                <a:ea typeface="Tahoma" pitchFamily="8" charset="0"/>
                <a:cs typeface="Tahoma" pitchFamily="8" charset="0"/>
                <a:sym typeface="Tahoma" pitchFamily="8" charset="0"/>
              </a:rPr>
              <a:t>)</a:t>
            </a:r>
            <a:endParaRPr lang="en-US" sz="2800" dirty="0">
              <a:solidFill>
                <a:schemeClr val="tx1"/>
              </a:solidFill>
              <a:latin typeface="Tahoma" pitchFamily="8" charset="0"/>
              <a:ea typeface="Tahoma" pitchFamily="8" charset="0"/>
              <a:cs typeface="Tahoma" pitchFamily="8" charset="0"/>
              <a:sym typeface="Tahoma" pitchFamily="8" charset="0"/>
            </a:endParaRPr>
          </a:p>
        </p:txBody>
      </p:sp>
      <p:sp>
        <p:nvSpPr>
          <p:cNvPr id="14406" name="Rectangle 70"/>
          <p:cNvSpPr>
            <a:spLocks/>
          </p:cNvSpPr>
          <p:nvPr/>
        </p:nvSpPr>
        <p:spPr bwMode="auto">
          <a:xfrm>
            <a:off x="534988" y="1524000"/>
            <a:ext cx="7340600" cy="533400"/>
          </a:xfrm>
          <a:prstGeom prst="rect">
            <a:avLst/>
          </a:prstGeom>
          <a:noFill/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40639" bIns="0">
            <a:prstTxWarp prst="textNoShape">
              <a:avLst/>
            </a:prstTxWarp>
          </a:bodyPr>
          <a:lstStyle/>
          <a:p>
            <a:pPr marL="39688" algn="ctr"/>
            <a:r>
              <a:rPr lang="en-US" sz="2800" dirty="0" smtClean="0">
                <a:solidFill>
                  <a:srgbClr val="CC3300"/>
                </a:solidFill>
                <a:latin typeface="Tahoma" pitchFamily="8" charset="0"/>
                <a:ea typeface="Tahoma" pitchFamily="8" charset="0"/>
                <a:cs typeface="Tahoma" pitchFamily="8" charset="0"/>
                <a:sym typeface="Tahoma" pitchFamily="8" charset="0"/>
              </a:rPr>
              <a:t>and at a polling station.</a:t>
            </a:r>
            <a:endParaRPr lang="en-US" sz="2800" dirty="0">
              <a:solidFill>
                <a:srgbClr val="CC3300"/>
              </a:solidFill>
              <a:latin typeface="Tahoma" pitchFamily="8" charset="0"/>
              <a:ea typeface="Tahoma" pitchFamily="8" charset="0"/>
              <a:cs typeface="Tahoma" pitchFamily="8" charset="0"/>
              <a:sym typeface="Tahoma" pitchFamily="8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844550" y="3418967"/>
            <a:ext cx="7543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given citizen can appear at most once in (citizen, polling station, candidate) sets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6271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6" grpId="0" autoUpdateAnimBg="0"/>
      <p:bldP spid="14406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5" name="Rectangle 9"/>
          <p:cNvSpPr>
            <a:spLocks noGrp="1" noChangeArrowheads="1"/>
          </p:cNvSpPr>
          <p:nvPr>
            <p:ph type="title"/>
          </p:nvPr>
        </p:nvSpPr>
        <p:spPr>
          <a:xfrm>
            <a:off x="969963" y="0"/>
            <a:ext cx="7793037" cy="1143000"/>
          </a:xfrm>
          <a:ln/>
        </p:spPr>
        <p:txBody>
          <a:bodyPr rIns="39688" anchor="ctr"/>
          <a:lstStyle/>
          <a:p>
            <a:r>
              <a:rPr lang="en-US"/>
              <a:t>Key Constraints: Generalize</a:t>
            </a:r>
          </a:p>
        </p:txBody>
      </p:sp>
      <p:sp>
        <p:nvSpPr>
          <p:cNvPr id="7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F52CC-B4E1-1848-BC29-1FD7B81C513A}" type="slidenum">
              <a:rPr lang="en-US"/>
              <a:pPr/>
              <a:t>32</a:t>
            </a:fld>
            <a:endParaRPr lang="en-US"/>
          </a:p>
        </p:txBody>
      </p:sp>
      <p:sp>
        <p:nvSpPr>
          <p:cNvPr id="14337" name="Rectangle 1"/>
          <p:cNvSpPr>
            <a:spLocks/>
          </p:cNvSpPr>
          <p:nvPr/>
        </p:nvSpPr>
        <p:spPr bwMode="auto">
          <a:xfrm>
            <a:off x="417513" y="258763"/>
            <a:ext cx="438150" cy="474662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38" name="Rectangle 2"/>
          <p:cNvSpPr>
            <a:spLocks/>
          </p:cNvSpPr>
          <p:nvPr/>
        </p:nvSpPr>
        <p:spPr bwMode="auto">
          <a:xfrm>
            <a:off x="800100" y="258763"/>
            <a:ext cx="328613" cy="474662"/>
          </a:xfrm>
          <a:prstGeom prst="rect">
            <a:avLst/>
          </a:prstGeom>
          <a:gradFill rotWithShape="0">
            <a:gsLst>
              <a:gs pos="0">
                <a:srgbClr val="9900CC"/>
              </a:gs>
              <a:gs pos="100000">
                <a:srgbClr val="FFFFFF"/>
              </a:gs>
            </a:gsLst>
            <a:lin ang="0" scaled="1"/>
          </a:gra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39" name="Rectangle 3"/>
          <p:cNvSpPr>
            <a:spLocks/>
          </p:cNvSpPr>
          <p:nvPr/>
        </p:nvSpPr>
        <p:spPr bwMode="auto">
          <a:xfrm>
            <a:off x="541338" y="681038"/>
            <a:ext cx="422275" cy="474662"/>
          </a:xfrm>
          <a:prstGeom prst="rect">
            <a:avLst/>
          </a:prstGeom>
          <a:solidFill>
            <a:srgbClr val="F3DD0D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40" name="Rectangle 4"/>
          <p:cNvSpPr>
            <a:spLocks/>
          </p:cNvSpPr>
          <p:nvPr/>
        </p:nvSpPr>
        <p:spPr bwMode="auto">
          <a:xfrm>
            <a:off x="911225" y="681038"/>
            <a:ext cx="368300" cy="474662"/>
          </a:xfrm>
          <a:prstGeom prst="rect">
            <a:avLst/>
          </a:prstGeom>
          <a:gradFill rotWithShape="0">
            <a:gsLst>
              <a:gs pos="0">
                <a:srgbClr val="F3DD0D"/>
              </a:gs>
              <a:gs pos="100000">
                <a:srgbClr val="FFFFFF"/>
              </a:gs>
            </a:gsLst>
            <a:lin ang="0" scaled="1"/>
          </a:gra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41" name="Rectangle 5"/>
          <p:cNvSpPr>
            <a:spLocks/>
          </p:cNvSpPr>
          <p:nvPr/>
        </p:nvSpPr>
        <p:spPr bwMode="auto">
          <a:xfrm>
            <a:off x="127000" y="608013"/>
            <a:ext cx="560388" cy="42227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3300"/>
              </a:gs>
            </a:gsLst>
            <a:lin ang="18900000" scaled="1"/>
          </a:gra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42" name="Rectangle 6"/>
          <p:cNvSpPr>
            <a:spLocks/>
          </p:cNvSpPr>
          <p:nvPr/>
        </p:nvSpPr>
        <p:spPr bwMode="auto">
          <a:xfrm>
            <a:off x="762000" y="150813"/>
            <a:ext cx="31750" cy="1052512"/>
          </a:xfrm>
          <a:prstGeom prst="rect">
            <a:avLst/>
          </a:prstGeom>
          <a:solidFill>
            <a:srgbClr val="1C1C1C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43" name="Rectangle 7"/>
          <p:cNvSpPr>
            <a:spLocks/>
          </p:cNvSpPr>
          <p:nvPr/>
        </p:nvSpPr>
        <p:spPr bwMode="auto">
          <a:xfrm>
            <a:off x="442913" y="941388"/>
            <a:ext cx="8226425" cy="31750"/>
          </a:xfrm>
          <a:prstGeom prst="rect">
            <a:avLst/>
          </a:prstGeom>
          <a:gradFill rotWithShape="0">
            <a:gsLst>
              <a:gs pos="0">
                <a:srgbClr val="1C1C1C"/>
              </a:gs>
              <a:gs pos="100000">
                <a:srgbClr val="FFFFFF"/>
              </a:gs>
            </a:gsLst>
            <a:lin ang="0" scaled="1"/>
          </a:gra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44" name="Rectangle 8"/>
          <p:cNvSpPr>
            <a:spLocks/>
          </p:cNvSpPr>
          <p:nvPr/>
        </p:nvSpPr>
        <p:spPr bwMode="auto">
          <a:xfrm>
            <a:off x="2133600" y="6502400"/>
            <a:ext cx="4965700" cy="279400"/>
          </a:xfrm>
          <a:prstGeom prst="rect">
            <a:avLst/>
          </a:prstGeom>
          <a:noFill/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40639" bIns="0" anchor="b">
            <a:prstTxWarp prst="textNoShape">
              <a:avLst/>
            </a:prstTxWarp>
          </a:bodyPr>
          <a:lstStyle/>
          <a:p>
            <a:pPr marL="39688" algn="ctr"/>
            <a:r>
              <a:rPr lang="en-US" sz="1200">
                <a:solidFill>
                  <a:schemeClr val="tx1"/>
                </a:solidFill>
                <a:latin typeface="Tahoma" pitchFamily="8" charset="0"/>
                <a:ea typeface="Tahoma" pitchFamily="8" charset="0"/>
                <a:cs typeface="Tahoma" pitchFamily="8" charset="0"/>
                <a:sym typeface="Tahoma" pitchFamily="8" charset="0"/>
              </a:rPr>
              <a:t>EECS 484: Database Management Systems</a:t>
            </a:r>
          </a:p>
        </p:txBody>
      </p:sp>
      <p:sp>
        <p:nvSpPr>
          <p:cNvPr id="14346" name="Rectangle 10"/>
          <p:cNvSpPr>
            <a:spLocks/>
          </p:cNvSpPr>
          <p:nvPr/>
        </p:nvSpPr>
        <p:spPr bwMode="auto">
          <a:xfrm>
            <a:off x="0" y="1114425"/>
            <a:ext cx="9156700" cy="533400"/>
          </a:xfrm>
          <a:prstGeom prst="rect">
            <a:avLst/>
          </a:prstGeom>
          <a:noFill/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40639" bIns="0">
            <a:prstTxWarp prst="textNoShape">
              <a:avLst/>
            </a:prstTxWarp>
          </a:bodyPr>
          <a:lstStyle/>
          <a:p>
            <a:pPr marL="39688" algn="ctr"/>
            <a:r>
              <a:rPr lang="en-US" sz="2800" dirty="0">
                <a:solidFill>
                  <a:schemeClr val="tx1"/>
                </a:solidFill>
                <a:latin typeface="Tahoma" pitchFamily="8" charset="0"/>
                <a:ea typeface="Tahoma" pitchFamily="8" charset="0"/>
                <a:cs typeface="Tahoma" pitchFamily="8" charset="0"/>
                <a:sym typeface="Tahoma" pitchFamily="8" charset="0"/>
              </a:rPr>
              <a:t>Each voter votes at most once (for one candidate</a:t>
            </a:r>
            <a:r>
              <a:rPr lang="en-US" sz="2800" dirty="0" smtClean="0">
                <a:solidFill>
                  <a:schemeClr val="tx1"/>
                </a:solidFill>
                <a:latin typeface="Tahoma" pitchFamily="8" charset="0"/>
                <a:ea typeface="Tahoma" pitchFamily="8" charset="0"/>
                <a:cs typeface="Tahoma" pitchFamily="8" charset="0"/>
                <a:sym typeface="Tahoma" pitchFamily="8" charset="0"/>
              </a:rPr>
              <a:t>)</a:t>
            </a:r>
            <a:endParaRPr lang="en-US" sz="2800" dirty="0">
              <a:solidFill>
                <a:schemeClr val="tx1"/>
              </a:solidFill>
              <a:latin typeface="Tahoma" pitchFamily="8" charset="0"/>
              <a:ea typeface="Tahoma" pitchFamily="8" charset="0"/>
              <a:cs typeface="Tahoma" pitchFamily="8" charset="0"/>
              <a:sym typeface="Tahoma" pitchFamily="8" charset="0"/>
            </a:endParaRPr>
          </a:p>
        </p:txBody>
      </p:sp>
      <p:grpSp>
        <p:nvGrpSpPr>
          <p:cNvPr id="14405" name="Group 69"/>
          <p:cNvGrpSpPr>
            <a:grpSpLocks/>
          </p:cNvGrpSpPr>
          <p:nvPr/>
        </p:nvGrpSpPr>
        <p:grpSpPr bwMode="auto">
          <a:xfrm>
            <a:off x="609600" y="2517775"/>
            <a:ext cx="8229600" cy="3090863"/>
            <a:chOff x="0" y="0"/>
            <a:chExt cx="5184" cy="1947"/>
          </a:xfrm>
        </p:grpSpPr>
        <p:grpSp>
          <p:nvGrpSpPr>
            <p:cNvPr id="14362" name="Group 26"/>
            <p:cNvGrpSpPr>
              <a:grpSpLocks/>
            </p:cNvGrpSpPr>
            <p:nvPr/>
          </p:nvGrpSpPr>
          <p:grpSpPr bwMode="auto">
            <a:xfrm>
              <a:off x="0" y="704"/>
              <a:ext cx="1616" cy="694"/>
              <a:chOff x="0" y="0"/>
              <a:chExt cx="1616" cy="694"/>
            </a:xfrm>
          </p:grpSpPr>
          <p:grpSp>
            <p:nvGrpSpPr>
              <p:cNvPr id="14349" name="Group 13"/>
              <p:cNvGrpSpPr>
                <a:grpSpLocks/>
              </p:cNvGrpSpPr>
              <p:nvPr/>
            </p:nvGrpSpPr>
            <p:grpSpPr bwMode="auto">
              <a:xfrm>
                <a:off x="390" y="438"/>
                <a:ext cx="844" cy="256"/>
                <a:chOff x="0" y="0"/>
                <a:chExt cx="844" cy="256"/>
              </a:xfrm>
            </p:grpSpPr>
            <p:sp>
              <p:nvSpPr>
                <p:cNvPr id="14347" name="Rectangle 11"/>
                <p:cNvSpPr>
                  <a:spLocks/>
                </p:cNvSpPr>
                <p:nvPr/>
              </p:nvSpPr>
              <p:spPr bwMode="auto">
                <a:xfrm>
                  <a:off x="0" y="0"/>
                  <a:ext cx="844" cy="255"/>
                </a:xfrm>
                <a:prstGeom prst="rect">
                  <a:avLst/>
                </a:prstGeom>
                <a:noFill/>
                <a:ln w="1905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348" name="Rectangle 12"/>
                <p:cNvSpPr>
                  <a:spLocks/>
                </p:cNvSpPr>
                <p:nvPr/>
              </p:nvSpPr>
              <p:spPr bwMode="auto">
                <a:xfrm>
                  <a:off x="140" y="0"/>
                  <a:ext cx="564" cy="256"/>
                </a:xfrm>
                <a:prstGeom prst="rect">
                  <a:avLst/>
                </a:prstGeom>
                <a:noFill/>
                <a:ln w="12700" cap="flat">
                  <a:noFill/>
                  <a:miter lim="800000"/>
                  <a:headEnd type="none" w="med" len="med"/>
                  <a:tailEnd type="none" w="med" len="med"/>
                </a:ln>
              </p:spPr>
              <p:txBody>
                <a:bodyPr wrap="none" lIns="0" tIns="0" rIns="40639" bIns="0" anchor="ctr">
                  <a:prstTxWarp prst="textNoShape">
                    <a:avLst/>
                  </a:prstTxWarp>
                  <a:spAutoFit/>
                </a:bodyPr>
                <a:lstStyle/>
                <a:p>
                  <a:pPr marL="39688" algn="ctr"/>
                  <a:r>
                    <a:rPr lang="en-US" sz="2000">
                      <a:solidFill>
                        <a:schemeClr val="tx1"/>
                      </a:solidFill>
                      <a:latin typeface="Tahoma" pitchFamily="8" charset="0"/>
                      <a:ea typeface="Tahoma" pitchFamily="8" charset="0"/>
                      <a:cs typeface="Tahoma" pitchFamily="8" charset="0"/>
                      <a:sym typeface="Tahoma" pitchFamily="8" charset="0"/>
                    </a:rPr>
                    <a:t>Citizen</a:t>
                  </a:r>
                </a:p>
              </p:txBody>
            </p:sp>
          </p:grpSp>
          <p:grpSp>
            <p:nvGrpSpPr>
              <p:cNvPr id="14352" name="Group 16"/>
              <p:cNvGrpSpPr>
                <a:grpSpLocks/>
              </p:cNvGrpSpPr>
              <p:nvPr/>
            </p:nvGrpSpPr>
            <p:grpSpPr bwMode="auto">
              <a:xfrm>
                <a:off x="0" y="0"/>
                <a:ext cx="514" cy="256"/>
                <a:chOff x="0" y="0"/>
                <a:chExt cx="514" cy="256"/>
              </a:xfrm>
            </p:grpSpPr>
            <p:sp>
              <p:nvSpPr>
                <p:cNvPr id="14350" name="Oval 14"/>
                <p:cNvSpPr>
                  <a:spLocks/>
                </p:cNvSpPr>
                <p:nvPr/>
              </p:nvSpPr>
              <p:spPr bwMode="auto">
                <a:xfrm>
                  <a:off x="0" y="0"/>
                  <a:ext cx="514" cy="256"/>
                </a:xfrm>
                <a:prstGeom prst="ellipse">
                  <a:avLst/>
                </a:prstGeom>
                <a:noFill/>
                <a:ln w="1905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351" name="Rectangle 15"/>
                <p:cNvSpPr>
                  <a:spLocks/>
                </p:cNvSpPr>
                <p:nvPr/>
              </p:nvSpPr>
              <p:spPr bwMode="auto">
                <a:xfrm>
                  <a:off x="100" y="8"/>
                  <a:ext cx="313" cy="240"/>
                </a:xfrm>
                <a:prstGeom prst="rect">
                  <a:avLst/>
                </a:prstGeom>
                <a:noFill/>
                <a:ln w="12700" cap="flat">
                  <a:noFill/>
                  <a:miter lim="800000"/>
                  <a:headEnd type="none" w="med" len="med"/>
                  <a:tailEnd type="none" w="med" len="med"/>
                </a:ln>
              </p:spPr>
              <p:txBody>
                <a:bodyPr wrap="none" lIns="38100" tIns="38100" rIns="78049" bIns="38100" anchor="ctr">
                  <a:prstTxWarp prst="textNoShape">
                    <a:avLst/>
                  </a:prstTxWarp>
                  <a:spAutoFit/>
                </a:bodyPr>
                <a:lstStyle/>
                <a:p>
                  <a:pPr marL="1588" algn="ctr"/>
                  <a:r>
                    <a:rPr lang="en-US" sz="2000" u="sng">
                      <a:solidFill>
                        <a:schemeClr val="tx1"/>
                      </a:solidFill>
                      <a:latin typeface="Tahoma" pitchFamily="8" charset="0"/>
                      <a:ea typeface="Tahoma" pitchFamily="8" charset="0"/>
                      <a:cs typeface="Tahoma" pitchFamily="8" charset="0"/>
                      <a:sym typeface="Tahoma" pitchFamily="8" charset="0"/>
                    </a:rPr>
                    <a:t>ssn</a:t>
                  </a:r>
                </a:p>
              </p:txBody>
            </p:sp>
          </p:grpSp>
          <p:grpSp>
            <p:nvGrpSpPr>
              <p:cNvPr id="14355" name="Group 19"/>
              <p:cNvGrpSpPr>
                <a:grpSpLocks/>
              </p:cNvGrpSpPr>
              <p:nvPr/>
            </p:nvGrpSpPr>
            <p:grpSpPr bwMode="auto">
              <a:xfrm>
                <a:off x="550" y="0"/>
                <a:ext cx="515" cy="256"/>
                <a:chOff x="0" y="0"/>
                <a:chExt cx="514" cy="256"/>
              </a:xfrm>
            </p:grpSpPr>
            <p:sp>
              <p:nvSpPr>
                <p:cNvPr id="14353" name="Oval 17"/>
                <p:cNvSpPr>
                  <a:spLocks/>
                </p:cNvSpPr>
                <p:nvPr/>
              </p:nvSpPr>
              <p:spPr bwMode="auto">
                <a:xfrm>
                  <a:off x="0" y="0"/>
                  <a:ext cx="514" cy="256"/>
                </a:xfrm>
                <a:prstGeom prst="ellipse">
                  <a:avLst/>
                </a:prstGeom>
                <a:noFill/>
                <a:ln w="1905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354" name="Rectangle 18"/>
                <p:cNvSpPr>
                  <a:spLocks/>
                </p:cNvSpPr>
                <p:nvPr/>
              </p:nvSpPr>
              <p:spPr bwMode="auto">
                <a:xfrm>
                  <a:off x="20" y="8"/>
                  <a:ext cx="473" cy="240"/>
                </a:xfrm>
                <a:prstGeom prst="rect">
                  <a:avLst/>
                </a:prstGeom>
                <a:noFill/>
                <a:ln w="12700" cap="flat">
                  <a:noFill/>
                  <a:miter lim="800000"/>
                  <a:headEnd type="none" w="med" len="med"/>
                  <a:tailEnd type="none" w="med" len="med"/>
                </a:ln>
              </p:spPr>
              <p:txBody>
                <a:bodyPr wrap="none" lIns="38100" tIns="38100" rIns="78049" bIns="38100" anchor="ctr">
                  <a:prstTxWarp prst="textNoShape">
                    <a:avLst/>
                  </a:prstTxWarp>
                  <a:spAutoFit/>
                </a:bodyPr>
                <a:lstStyle/>
                <a:p>
                  <a:pPr marL="1588" algn="ctr"/>
                  <a:r>
                    <a:rPr lang="en-US" sz="2000">
                      <a:solidFill>
                        <a:schemeClr val="tx1"/>
                      </a:solidFill>
                      <a:latin typeface="Tahoma" pitchFamily="8" charset="0"/>
                      <a:ea typeface="Tahoma" pitchFamily="8" charset="0"/>
                      <a:cs typeface="Tahoma" pitchFamily="8" charset="0"/>
                      <a:sym typeface="Tahoma" pitchFamily="8" charset="0"/>
                    </a:rPr>
                    <a:t>name</a:t>
                  </a:r>
                </a:p>
              </p:txBody>
            </p:sp>
          </p:grpSp>
          <p:grpSp>
            <p:nvGrpSpPr>
              <p:cNvPr id="14358" name="Group 22"/>
              <p:cNvGrpSpPr>
                <a:grpSpLocks/>
              </p:cNvGrpSpPr>
              <p:nvPr/>
            </p:nvGrpSpPr>
            <p:grpSpPr bwMode="auto">
              <a:xfrm>
                <a:off x="1101" y="0"/>
                <a:ext cx="515" cy="256"/>
                <a:chOff x="0" y="0"/>
                <a:chExt cx="514" cy="256"/>
              </a:xfrm>
            </p:grpSpPr>
            <p:sp>
              <p:nvSpPr>
                <p:cNvPr id="14356" name="Oval 20"/>
                <p:cNvSpPr>
                  <a:spLocks/>
                </p:cNvSpPr>
                <p:nvPr/>
              </p:nvSpPr>
              <p:spPr bwMode="auto">
                <a:xfrm>
                  <a:off x="0" y="0"/>
                  <a:ext cx="514" cy="256"/>
                </a:xfrm>
                <a:prstGeom prst="ellipse">
                  <a:avLst/>
                </a:prstGeom>
                <a:noFill/>
                <a:ln w="1905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357" name="Rectangle 21"/>
                <p:cNvSpPr>
                  <a:spLocks/>
                </p:cNvSpPr>
                <p:nvPr/>
              </p:nvSpPr>
              <p:spPr bwMode="auto">
                <a:xfrm>
                  <a:off x="46" y="8"/>
                  <a:ext cx="421" cy="240"/>
                </a:xfrm>
                <a:prstGeom prst="rect">
                  <a:avLst/>
                </a:prstGeom>
                <a:noFill/>
                <a:ln w="12700" cap="flat">
                  <a:noFill/>
                  <a:miter lim="800000"/>
                  <a:headEnd type="none" w="med" len="med"/>
                  <a:tailEnd type="none" w="med" len="med"/>
                </a:ln>
              </p:spPr>
              <p:txBody>
                <a:bodyPr wrap="none" lIns="38100" tIns="38100" rIns="78049" bIns="38100" anchor="ctr">
                  <a:prstTxWarp prst="textNoShape">
                    <a:avLst/>
                  </a:prstTxWarp>
                  <a:spAutoFit/>
                </a:bodyPr>
                <a:lstStyle/>
                <a:p>
                  <a:pPr marL="1588" algn="ctr"/>
                  <a:r>
                    <a:rPr lang="en-US" sz="2000">
                      <a:solidFill>
                        <a:schemeClr val="tx1"/>
                      </a:solidFill>
                      <a:latin typeface="Tahoma" pitchFamily="8" charset="0"/>
                      <a:ea typeface="Tahoma" pitchFamily="8" charset="0"/>
                      <a:cs typeface="Tahoma" pitchFamily="8" charset="0"/>
                      <a:sym typeface="Tahoma" pitchFamily="8" charset="0"/>
                    </a:rPr>
                    <a:t>bday</a:t>
                  </a:r>
                </a:p>
              </p:txBody>
            </p:sp>
          </p:grpSp>
          <p:sp>
            <p:nvSpPr>
              <p:cNvPr id="14359" name="Line 23"/>
              <p:cNvSpPr>
                <a:spLocks noChangeShapeType="1"/>
              </p:cNvSpPr>
              <p:nvPr/>
            </p:nvSpPr>
            <p:spPr bwMode="auto">
              <a:xfrm>
                <a:off x="257" y="260"/>
                <a:ext cx="555" cy="174"/>
              </a:xfrm>
              <a:prstGeom prst="line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60" name="Line 24"/>
              <p:cNvSpPr>
                <a:spLocks noChangeShapeType="1"/>
              </p:cNvSpPr>
              <p:nvPr/>
            </p:nvSpPr>
            <p:spPr bwMode="auto">
              <a:xfrm>
                <a:off x="807" y="260"/>
                <a:ext cx="5" cy="174"/>
              </a:xfrm>
              <a:prstGeom prst="line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61" name="Line 25"/>
              <p:cNvSpPr>
                <a:spLocks noChangeShapeType="1"/>
              </p:cNvSpPr>
              <p:nvPr/>
            </p:nvSpPr>
            <p:spPr bwMode="auto">
              <a:xfrm flipH="1">
                <a:off x="812" y="260"/>
                <a:ext cx="546" cy="174"/>
              </a:xfrm>
              <a:prstGeom prst="line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4363" name="Line 27"/>
            <p:cNvSpPr>
              <a:spLocks noChangeShapeType="1"/>
            </p:cNvSpPr>
            <p:nvPr/>
          </p:nvSpPr>
          <p:spPr bwMode="auto">
            <a:xfrm>
              <a:off x="3377" y="973"/>
              <a:ext cx="727" cy="171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4367" name="Group 31"/>
            <p:cNvGrpSpPr>
              <a:grpSpLocks/>
            </p:cNvGrpSpPr>
            <p:nvPr/>
          </p:nvGrpSpPr>
          <p:grpSpPr bwMode="auto">
            <a:xfrm>
              <a:off x="3682" y="1149"/>
              <a:ext cx="843" cy="256"/>
              <a:chOff x="0" y="0"/>
              <a:chExt cx="843" cy="256"/>
            </a:xfrm>
          </p:grpSpPr>
          <p:sp>
            <p:nvSpPr>
              <p:cNvPr id="14365" name="Rectangle 29"/>
              <p:cNvSpPr>
                <a:spLocks/>
              </p:cNvSpPr>
              <p:nvPr/>
            </p:nvSpPr>
            <p:spPr bwMode="auto">
              <a:xfrm>
                <a:off x="0" y="0"/>
                <a:ext cx="843" cy="255"/>
              </a:xfrm>
              <a:prstGeom prst="rect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66" name="Rectangle 30"/>
              <p:cNvSpPr>
                <a:spLocks/>
              </p:cNvSpPr>
              <p:nvPr/>
            </p:nvSpPr>
            <p:spPr bwMode="auto">
              <a:xfrm>
                <a:off x="103" y="0"/>
                <a:ext cx="636" cy="256"/>
              </a:xfrm>
              <a:prstGeom prst="rect">
                <a:avLst/>
              </a:prstGeom>
              <a:noFill/>
              <a:ln w="12700" cap="flat">
                <a:noFill/>
                <a:miter lim="800000"/>
                <a:headEnd type="none" w="med" len="med"/>
                <a:tailEnd type="none" w="med" len="med"/>
              </a:ln>
            </p:spPr>
            <p:txBody>
              <a:bodyPr wrap="none" lIns="0" tIns="0" rIns="40639" bIns="0" anchor="ctr">
                <a:prstTxWarp prst="textNoShape">
                  <a:avLst/>
                </a:prstTxWarp>
                <a:spAutoFit/>
              </a:bodyPr>
              <a:lstStyle/>
              <a:p>
                <a:pPr marL="39688" algn="ctr"/>
                <a:r>
                  <a:rPr lang="en-US" sz="2000" dirty="0">
                    <a:solidFill>
                      <a:schemeClr val="tx1"/>
                    </a:solidFill>
                    <a:latin typeface="Tahoma" pitchFamily="8" charset="0"/>
                    <a:ea typeface="Tahoma" pitchFamily="8" charset="0"/>
                    <a:cs typeface="Tahoma" pitchFamily="8" charset="0"/>
                    <a:sym typeface="Tahoma" pitchFamily="8" charset="0"/>
                  </a:rPr>
                  <a:t>Pr-</a:t>
                </a:r>
                <a:r>
                  <a:rPr lang="en-US" sz="2000" dirty="0" err="1">
                    <a:solidFill>
                      <a:schemeClr val="tx1"/>
                    </a:solidFill>
                    <a:latin typeface="Tahoma" pitchFamily="8" charset="0"/>
                    <a:ea typeface="Tahoma" pitchFamily="8" charset="0"/>
                    <a:cs typeface="Tahoma" pitchFamily="8" charset="0"/>
                    <a:sym typeface="Tahoma" pitchFamily="8" charset="0"/>
                  </a:rPr>
                  <a:t>cand</a:t>
                </a:r>
                <a:endParaRPr lang="en-US" sz="2000" dirty="0">
                  <a:solidFill>
                    <a:schemeClr val="tx1"/>
                  </a:solidFill>
                  <a:latin typeface="Tahoma" pitchFamily="8" charset="0"/>
                  <a:ea typeface="Tahoma" pitchFamily="8" charset="0"/>
                  <a:cs typeface="Tahoma" pitchFamily="8" charset="0"/>
                  <a:sym typeface="Tahoma" pitchFamily="8" charset="0"/>
                </a:endParaRPr>
              </a:p>
            </p:txBody>
          </p:sp>
        </p:grpSp>
        <p:grpSp>
          <p:nvGrpSpPr>
            <p:cNvPr id="14370" name="Group 34"/>
            <p:cNvGrpSpPr>
              <a:grpSpLocks/>
            </p:cNvGrpSpPr>
            <p:nvPr/>
          </p:nvGrpSpPr>
          <p:grpSpPr bwMode="auto">
            <a:xfrm>
              <a:off x="3119" y="711"/>
              <a:ext cx="514" cy="256"/>
              <a:chOff x="0" y="0"/>
              <a:chExt cx="514" cy="256"/>
            </a:xfrm>
          </p:grpSpPr>
          <p:sp>
            <p:nvSpPr>
              <p:cNvPr id="14368" name="Oval 32"/>
              <p:cNvSpPr>
                <a:spLocks/>
              </p:cNvSpPr>
              <p:nvPr/>
            </p:nvSpPr>
            <p:spPr bwMode="auto">
              <a:xfrm>
                <a:off x="0" y="0"/>
                <a:ext cx="514" cy="256"/>
              </a:xfrm>
              <a:prstGeom prst="ellipse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69" name="Rectangle 33"/>
              <p:cNvSpPr>
                <a:spLocks/>
              </p:cNvSpPr>
              <p:nvPr/>
            </p:nvSpPr>
            <p:spPr bwMode="auto">
              <a:xfrm>
                <a:off x="117" y="8"/>
                <a:ext cx="279" cy="240"/>
              </a:xfrm>
              <a:prstGeom prst="rect">
                <a:avLst/>
              </a:prstGeom>
              <a:noFill/>
              <a:ln w="12700" cap="flat">
                <a:noFill/>
                <a:miter lim="800000"/>
                <a:headEnd type="none" w="med" len="med"/>
                <a:tailEnd type="none" w="med" len="med"/>
              </a:ln>
            </p:spPr>
            <p:txBody>
              <a:bodyPr wrap="none" lIns="38100" tIns="38100" rIns="78049" bIns="38100" anchor="ctr">
                <a:prstTxWarp prst="textNoShape">
                  <a:avLst/>
                </a:prstTxWarp>
                <a:spAutoFit/>
              </a:bodyPr>
              <a:lstStyle/>
              <a:p>
                <a:pPr marL="1588" algn="ctr"/>
                <a:r>
                  <a:rPr lang="en-US" sz="2000" u="sng">
                    <a:solidFill>
                      <a:schemeClr val="tx1"/>
                    </a:solidFill>
                    <a:latin typeface="Tahoma" pitchFamily="8" charset="0"/>
                    <a:ea typeface="Tahoma" pitchFamily="8" charset="0"/>
                    <a:cs typeface="Tahoma" pitchFamily="8" charset="0"/>
                    <a:sym typeface="Tahoma" pitchFamily="8" charset="0"/>
                  </a:rPr>
                  <a:t>cid</a:t>
                </a:r>
              </a:p>
            </p:txBody>
          </p:sp>
        </p:grpSp>
        <p:grpSp>
          <p:nvGrpSpPr>
            <p:cNvPr id="14376" name="Group 40"/>
            <p:cNvGrpSpPr>
              <a:grpSpLocks/>
            </p:cNvGrpSpPr>
            <p:nvPr/>
          </p:nvGrpSpPr>
          <p:grpSpPr bwMode="auto">
            <a:xfrm>
              <a:off x="4560" y="709"/>
              <a:ext cx="624" cy="256"/>
              <a:chOff x="0" y="0"/>
              <a:chExt cx="624" cy="256"/>
            </a:xfrm>
          </p:grpSpPr>
          <p:sp>
            <p:nvSpPr>
              <p:cNvPr id="14374" name="Oval 38"/>
              <p:cNvSpPr>
                <a:spLocks/>
              </p:cNvSpPr>
              <p:nvPr/>
            </p:nvSpPr>
            <p:spPr bwMode="auto">
              <a:xfrm>
                <a:off x="0" y="0"/>
                <a:ext cx="624" cy="256"/>
              </a:xfrm>
              <a:prstGeom prst="ellipse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75" name="Rectangle 39"/>
              <p:cNvSpPr>
                <a:spLocks/>
              </p:cNvSpPr>
              <p:nvPr/>
            </p:nvSpPr>
            <p:spPr bwMode="auto">
              <a:xfrm>
                <a:off x="56" y="7"/>
                <a:ext cx="515" cy="242"/>
              </a:xfrm>
              <a:prstGeom prst="rect">
                <a:avLst/>
              </a:prstGeom>
              <a:noFill/>
              <a:ln w="12700" cap="flat">
                <a:noFill/>
                <a:miter lim="800000"/>
                <a:headEnd type="none" w="med" len="med"/>
                <a:tailEnd type="none" w="med" len="med"/>
              </a:ln>
            </p:spPr>
            <p:txBody>
              <a:bodyPr wrap="none" lIns="38100" tIns="38100" rIns="78049" bIns="38100" anchor="ctr">
                <a:prstTxWarp prst="textNoShape">
                  <a:avLst/>
                </a:prstTxWarp>
                <a:spAutoFit/>
              </a:bodyPr>
              <a:lstStyle/>
              <a:p>
                <a:pPr marL="1588" algn="ctr"/>
                <a:r>
                  <a:rPr lang="en-US" sz="2000" dirty="0" err="1" smtClean="0">
                    <a:solidFill>
                      <a:schemeClr val="tx1"/>
                    </a:solidFill>
                    <a:latin typeface="Tahoma" pitchFamily="8" charset="0"/>
                    <a:ea typeface="Tahoma" pitchFamily="8" charset="0"/>
                    <a:cs typeface="Tahoma" pitchFamily="8" charset="0"/>
                    <a:sym typeface="Tahoma" pitchFamily="8" charset="0"/>
                  </a:rPr>
                  <a:t>waddr</a:t>
                </a:r>
                <a:endParaRPr lang="en-US" sz="2000" dirty="0">
                  <a:solidFill>
                    <a:schemeClr val="tx1"/>
                  </a:solidFill>
                  <a:latin typeface="Tahoma" pitchFamily="8" charset="0"/>
                  <a:ea typeface="Tahoma" pitchFamily="8" charset="0"/>
                  <a:cs typeface="Tahoma" pitchFamily="8" charset="0"/>
                  <a:sym typeface="Tahoma" pitchFamily="8" charset="0"/>
                </a:endParaRPr>
              </a:p>
            </p:txBody>
          </p:sp>
        </p:grpSp>
        <p:sp>
          <p:nvSpPr>
            <p:cNvPr id="14377" name="Line 41"/>
            <p:cNvSpPr>
              <a:spLocks noChangeShapeType="1"/>
            </p:cNvSpPr>
            <p:nvPr/>
          </p:nvSpPr>
          <p:spPr bwMode="auto">
            <a:xfrm flipH="1">
              <a:off x="4104" y="971"/>
              <a:ext cx="768" cy="173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4380" name="Group 44"/>
            <p:cNvGrpSpPr>
              <a:grpSpLocks/>
            </p:cNvGrpSpPr>
            <p:nvPr/>
          </p:nvGrpSpPr>
          <p:grpSpPr bwMode="auto">
            <a:xfrm>
              <a:off x="1891" y="1025"/>
              <a:ext cx="792" cy="499"/>
              <a:chOff x="0" y="0"/>
              <a:chExt cx="791" cy="499"/>
            </a:xfrm>
          </p:grpSpPr>
          <p:sp>
            <p:nvSpPr>
              <p:cNvPr id="14378" name="AutoShape 42"/>
              <p:cNvSpPr>
                <a:spLocks/>
              </p:cNvSpPr>
              <p:nvPr/>
            </p:nvSpPr>
            <p:spPr bwMode="auto">
              <a:xfrm>
                <a:off x="0" y="0"/>
                <a:ext cx="791" cy="499"/>
              </a:xfrm>
              <a:custGeom>
                <a:avLst/>
                <a:gdLst>
                  <a:gd name="T0" fmla="*/ 10800 w 21600"/>
                  <a:gd name="T1" fmla="*/ 10800 h 21600"/>
                </a:gdLst>
                <a:ahLst/>
                <a:cxnLst>
                  <a:cxn ang="0">
                    <a:pos x="T0" y="T1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lnTo>
                      <a:pt x="0" y="10800"/>
                    </a:lnTo>
                    <a:lnTo>
                      <a:pt x="10800" y="21600"/>
                    </a:lnTo>
                    <a:lnTo>
                      <a:pt x="21600" y="10800"/>
                    </a:lnTo>
                    <a:close/>
                    <a:moveTo>
                      <a:pt x="10800" y="0"/>
                    </a:moveTo>
                  </a:path>
                </a:pathLst>
              </a:custGeom>
              <a:noFill/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79" name="Rectangle 43"/>
              <p:cNvSpPr>
                <a:spLocks/>
              </p:cNvSpPr>
              <p:nvPr/>
            </p:nvSpPr>
            <p:spPr bwMode="auto">
              <a:xfrm>
                <a:off x="86" y="127"/>
                <a:ext cx="619" cy="242"/>
              </a:xfrm>
              <a:prstGeom prst="rect">
                <a:avLst/>
              </a:prstGeom>
              <a:noFill/>
              <a:ln w="12700" cap="flat">
                <a:noFill/>
                <a:miter lim="800000"/>
                <a:headEnd type="none" w="med" len="med"/>
                <a:tailEnd type="none" w="med" len="med"/>
              </a:ln>
            </p:spPr>
            <p:txBody>
              <a:bodyPr wrap="none" lIns="38100" tIns="38100" rIns="68580" bIns="38100" anchor="ctr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2000" dirty="0" smtClean="0">
                    <a:solidFill>
                      <a:schemeClr val="tx1"/>
                    </a:solidFill>
                    <a:latin typeface="Tahoma" pitchFamily="8" charset="0"/>
                    <a:ea typeface="Tahoma" pitchFamily="8" charset="0"/>
                    <a:cs typeface="Tahoma" pitchFamily="8" charset="0"/>
                    <a:sym typeface="Tahoma" pitchFamily="8" charset="0"/>
                  </a:rPr>
                  <a:t>PR-Vote</a:t>
                </a:r>
                <a:endParaRPr lang="en-US" sz="2000" dirty="0">
                  <a:solidFill>
                    <a:schemeClr val="tx1"/>
                  </a:solidFill>
                  <a:latin typeface="Tahoma" pitchFamily="8" charset="0"/>
                  <a:ea typeface="Tahoma" pitchFamily="8" charset="0"/>
                  <a:cs typeface="Tahoma" pitchFamily="8" charset="0"/>
                  <a:sym typeface="Tahoma" pitchFamily="8" charset="0"/>
                </a:endParaRPr>
              </a:p>
            </p:txBody>
          </p:sp>
        </p:grpSp>
        <p:sp>
          <p:nvSpPr>
            <p:cNvPr id="14381" name="Line 45"/>
            <p:cNvSpPr>
              <a:spLocks noChangeShapeType="1"/>
            </p:cNvSpPr>
            <p:nvPr/>
          </p:nvSpPr>
          <p:spPr bwMode="auto">
            <a:xfrm rot="10800000">
              <a:off x="1240" y="1264"/>
              <a:ext cx="643" cy="4"/>
            </a:xfrm>
            <a:prstGeom prst="line">
              <a:avLst/>
            </a:prstGeom>
            <a:noFill/>
            <a:ln w="25400" cap="flat">
              <a:solidFill>
                <a:srgbClr val="FF0000"/>
              </a:solidFill>
              <a:prstDash val="solid"/>
              <a:miter lim="800000"/>
              <a:headEnd type="stealth" w="lg" len="lg"/>
              <a:tailEnd type="non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82" name="Line 46"/>
            <p:cNvSpPr>
              <a:spLocks noChangeShapeType="1"/>
            </p:cNvSpPr>
            <p:nvPr/>
          </p:nvSpPr>
          <p:spPr bwMode="auto">
            <a:xfrm rot="10800000">
              <a:off x="2691" y="1275"/>
              <a:ext cx="984" cy="3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4387" name="Group 51"/>
            <p:cNvGrpSpPr>
              <a:grpSpLocks/>
            </p:cNvGrpSpPr>
            <p:nvPr/>
          </p:nvGrpSpPr>
          <p:grpSpPr bwMode="auto">
            <a:xfrm>
              <a:off x="2026" y="1532"/>
              <a:ext cx="514" cy="415"/>
              <a:chOff x="0" y="0"/>
              <a:chExt cx="514" cy="415"/>
            </a:xfrm>
          </p:grpSpPr>
          <p:grpSp>
            <p:nvGrpSpPr>
              <p:cNvPr id="14385" name="Group 49"/>
              <p:cNvGrpSpPr>
                <a:grpSpLocks/>
              </p:cNvGrpSpPr>
              <p:nvPr/>
            </p:nvGrpSpPr>
            <p:grpSpPr bwMode="auto">
              <a:xfrm>
                <a:off x="0" y="159"/>
                <a:ext cx="514" cy="256"/>
                <a:chOff x="0" y="0"/>
                <a:chExt cx="514" cy="256"/>
              </a:xfrm>
            </p:grpSpPr>
            <p:sp>
              <p:nvSpPr>
                <p:cNvPr id="14383" name="Oval 47"/>
                <p:cNvSpPr>
                  <a:spLocks/>
                </p:cNvSpPr>
                <p:nvPr/>
              </p:nvSpPr>
              <p:spPr bwMode="auto">
                <a:xfrm>
                  <a:off x="0" y="0"/>
                  <a:ext cx="514" cy="256"/>
                </a:xfrm>
                <a:prstGeom prst="ellipse">
                  <a:avLst/>
                </a:prstGeom>
                <a:noFill/>
                <a:ln w="19050" cap="flat">
                  <a:solidFill>
                    <a:srgbClr val="993300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384" name="Rectangle 48"/>
                <p:cNvSpPr>
                  <a:spLocks/>
                </p:cNvSpPr>
                <p:nvPr/>
              </p:nvSpPr>
              <p:spPr bwMode="auto">
                <a:xfrm>
                  <a:off x="25" y="8"/>
                  <a:ext cx="463" cy="240"/>
                </a:xfrm>
                <a:prstGeom prst="rect">
                  <a:avLst/>
                </a:prstGeom>
                <a:noFill/>
                <a:ln w="12700" cap="flat">
                  <a:noFill/>
                  <a:miter lim="800000"/>
                  <a:headEnd type="none" w="med" len="med"/>
                  <a:tailEnd type="none" w="med" len="med"/>
                </a:ln>
              </p:spPr>
              <p:txBody>
                <a:bodyPr wrap="none" lIns="38100" tIns="38100" rIns="78049" bIns="38100" anchor="ctr">
                  <a:prstTxWarp prst="textNoShape">
                    <a:avLst/>
                  </a:prstTxWarp>
                  <a:spAutoFit/>
                </a:bodyPr>
                <a:lstStyle/>
                <a:p>
                  <a:pPr marL="1588" algn="ctr"/>
                  <a:r>
                    <a:rPr lang="en-US" sz="2000">
                      <a:solidFill>
                        <a:schemeClr val="tx1"/>
                      </a:solidFill>
                      <a:latin typeface="Tahoma" pitchFamily="8" charset="0"/>
                      <a:ea typeface="Tahoma" pitchFamily="8" charset="0"/>
                      <a:cs typeface="Tahoma" pitchFamily="8" charset="0"/>
                      <a:sym typeface="Tahoma" pitchFamily="8" charset="0"/>
                    </a:rPr>
                    <a:t>when</a:t>
                  </a:r>
                </a:p>
              </p:txBody>
            </p:sp>
          </p:grpSp>
          <p:sp>
            <p:nvSpPr>
              <p:cNvPr id="14386" name="Line 50"/>
              <p:cNvSpPr>
                <a:spLocks noChangeShapeType="1"/>
              </p:cNvSpPr>
              <p:nvPr/>
            </p:nvSpPr>
            <p:spPr bwMode="auto">
              <a:xfrm rot="10800000" flipH="1">
                <a:off x="257" y="0"/>
                <a:ext cx="5" cy="153"/>
              </a:xfrm>
              <a:prstGeom prst="line">
                <a:avLst/>
              </a:prstGeom>
              <a:noFill/>
              <a:ln w="25400" cap="flat">
                <a:solidFill>
                  <a:srgbClr val="9933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4388" name="Line 52"/>
            <p:cNvSpPr>
              <a:spLocks noChangeShapeType="1"/>
            </p:cNvSpPr>
            <p:nvPr/>
          </p:nvSpPr>
          <p:spPr bwMode="auto">
            <a:xfrm>
              <a:off x="1745" y="262"/>
              <a:ext cx="548" cy="171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89" name="Line 53"/>
            <p:cNvSpPr>
              <a:spLocks noChangeShapeType="1"/>
            </p:cNvSpPr>
            <p:nvPr/>
          </p:nvSpPr>
          <p:spPr bwMode="auto">
            <a:xfrm flipH="1">
              <a:off x="2292" y="262"/>
              <a:ext cx="2" cy="171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90" name="Line 54"/>
            <p:cNvSpPr>
              <a:spLocks noChangeShapeType="1"/>
            </p:cNvSpPr>
            <p:nvPr/>
          </p:nvSpPr>
          <p:spPr bwMode="auto">
            <a:xfrm flipH="1">
              <a:off x="2292" y="262"/>
              <a:ext cx="553" cy="171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4393" name="Group 57"/>
            <p:cNvGrpSpPr>
              <a:grpSpLocks/>
            </p:cNvGrpSpPr>
            <p:nvPr/>
          </p:nvGrpSpPr>
          <p:grpSpPr bwMode="auto">
            <a:xfrm>
              <a:off x="1871" y="438"/>
              <a:ext cx="843" cy="256"/>
              <a:chOff x="0" y="0"/>
              <a:chExt cx="843" cy="256"/>
            </a:xfrm>
          </p:grpSpPr>
          <p:sp>
            <p:nvSpPr>
              <p:cNvPr id="14391" name="Rectangle 55"/>
              <p:cNvSpPr>
                <a:spLocks/>
              </p:cNvSpPr>
              <p:nvPr/>
            </p:nvSpPr>
            <p:spPr bwMode="auto">
              <a:xfrm>
                <a:off x="0" y="0"/>
                <a:ext cx="843" cy="255"/>
              </a:xfrm>
              <a:prstGeom prst="rect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92" name="Rectangle 56"/>
              <p:cNvSpPr>
                <a:spLocks/>
              </p:cNvSpPr>
              <p:nvPr/>
            </p:nvSpPr>
            <p:spPr bwMode="auto">
              <a:xfrm>
                <a:off x="109" y="0"/>
                <a:ext cx="624" cy="256"/>
              </a:xfrm>
              <a:prstGeom prst="rect">
                <a:avLst/>
              </a:prstGeom>
              <a:noFill/>
              <a:ln w="12700" cap="flat">
                <a:noFill/>
                <a:miter lim="800000"/>
                <a:headEnd type="none" w="med" len="med"/>
                <a:tailEnd type="none" w="med" len="med"/>
              </a:ln>
            </p:spPr>
            <p:txBody>
              <a:bodyPr wrap="none" lIns="0" tIns="0" rIns="40639" bIns="0" anchor="ctr">
                <a:prstTxWarp prst="textNoShape">
                  <a:avLst/>
                </a:prstTxWarp>
                <a:spAutoFit/>
              </a:bodyPr>
              <a:lstStyle/>
              <a:p>
                <a:pPr marL="39688" algn="ctr"/>
                <a:r>
                  <a:rPr lang="en-US" sz="2000">
                    <a:solidFill>
                      <a:schemeClr val="tx1"/>
                    </a:solidFill>
                    <a:latin typeface="Tahoma" pitchFamily="8" charset="0"/>
                    <a:ea typeface="Tahoma" pitchFamily="8" charset="0"/>
                    <a:cs typeface="Tahoma" pitchFamily="8" charset="0"/>
                    <a:sym typeface="Tahoma" pitchFamily="8" charset="0"/>
                  </a:rPr>
                  <a:t>Poll Stn</a:t>
                </a:r>
              </a:p>
            </p:txBody>
          </p:sp>
        </p:grpSp>
        <p:grpSp>
          <p:nvGrpSpPr>
            <p:cNvPr id="14403" name="Group 67"/>
            <p:cNvGrpSpPr>
              <a:grpSpLocks/>
            </p:cNvGrpSpPr>
            <p:nvPr/>
          </p:nvGrpSpPr>
          <p:grpSpPr bwMode="auto">
            <a:xfrm>
              <a:off x="1488" y="0"/>
              <a:ext cx="1615" cy="256"/>
              <a:chOff x="0" y="0"/>
              <a:chExt cx="1615" cy="256"/>
            </a:xfrm>
          </p:grpSpPr>
          <p:grpSp>
            <p:nvGrpSpPr>
              <p:cNvPr id="14396" name="Group 60"/>
              <p:cNvGrpSpPr>
                <a:grpSpLocks/>
              </p:cNvGrpSpPr>
              <p:nvPr/>
            </p:nvGrpSpPr>
            <p:grpSpPr bwMode="auto">
              <a:xfrm>
                <a:off x="0" y="0"/>
                <a:ext cx="514" cy="256"/>
                <a:chOff x="0" y="0"/>
                <a:chExt cx="514" cy="256"/>
              </a:xfrm>
            </p:grpSpPr>
            <p:sp>
              <p:nvSpPr>
                <p:cNvPr id="14394" name="Oval 58"/>
                <p:cNvSpPr>
                  <a:spLocks/>
                </p:cNvSpPr>
                <p:nvPr/>
              </p:nvSpPr>
              <p:spPr bwMode="auto">
                <a:xfrm>
                  <a:off x="0" y="0"/>
                  <a:ext cx="514" cy="256"/>
                </a:xfrm>
                <a:prstGeom prst="ellipse">
                  <a:avLst/>
                </a:prstGeom>
                <a:noFill/>
                <a:ln w="1905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395" name="Rectangle 59"/>
                <p:cNvSpPr>
                  <a:spLocks/>
                </p:cNvSpPr>
                <p:nvPr/>
              </p:nvSpPr>
              <p:spPr bwMode="auto">
                <a:xfrm>
                  <a:off x="109" y="8"/>
                  <a:ext cx="295" cy="240"/>
                </a:xfrm>
                <a:prstGeom prst="rect">
                  <a:avLst/>
                </a:prstGeom>
                <a:noFill/>
                <a:ln w="12700" cap="flat">
                  <a:noFill/>
                  <a:miter lim="800000"/>
                  <a:headEnd type="none" w="med" len="med"/>
                  <a:tailEnd type="none" w="med" len="med"/>
                </a:ln>
              </p:spPr>
              <p:txBody>
                <a:bodyPr wrap="none" lIns="38100" tIns="38100" rIns="78049" bIns="38100" anchor="ctr">
                  <a:prstTxWarp prst="textNoShape">
                    <a:avLst/>
                  </a:prstTxWarp>
                  <a:spAutoFit/>
                </a:bodyPr>
                <a:lstStyle/>
                <a:p>
                  <a:pPr marL="1588" algn="ctr"/>
                  <a:r>
                    <a:rPr lang="en-US" sz="2000" u="sng">
                      <a:solidFill>
                        <a:schemeClr val="tx1"/>
                      </a:solidFill>
                      <a:latin typeface="Tahoma" pitchFamily="8" charset="0"/>
                      <a:ea typeface="Tahoma" pitchFamily="8" charset="0"/>
                      <a:cs typeface="Tahoma" pitchFamily="8" charset="0"/>
                      <a:sym typeface="Tahoma" pitchFamily="8" charset="0"/>
                    </a:rPr>
                    <a:t>pid</a:t>
                  </a:r>
                </a:p>
              </p:txBody>
            </p:sp>
          </p:grpSp>
          <p:grpSp>
            <p:nvGrpSpPr>
              <p:cNvPr id="14399" name="Group 63"/>
              <p:cNvGrpSpPr>
                <a:grpSpLocks/>
              </p:cNvGrpSpPr>
              <p:nvPr/>
            </p:nvGrpSpPr>
            <p:grpSpPr bwMode="auto">
              <a:xfrm>
                <a:off x="550" y="0"/>
                <a:ext cx="514" cy="256"/>
                <a:chOff x="0" y="0"/>
                <a:chExt cx="514" cy="256"/>
              </a:xfrm>
            </p:grpSpPr>
            <p:sp>
              <p:nvSpPr>
                <p:cNvPr id="14397" name="Oval 61"/>
                <p:cNvSpPr>
                  <a:spLocks/>
                </p:cNvSpPr>
                <p:nvPr/>
              </p:nvSpPr>
              <p:spPr bwMode="auto">
                <a:xfrm>
                  <a:off x="0" y="0"/>
                  <a:ext cx="514" cy="256"/>
                </a:xfrm>
                <a:prstGeom prst="ellipse">
                  <a:avLst/>
                </a:prstGeom>
                <a:noFill/>
                <a:ln w="1905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398" name="Rectangle 62"/>
                <p:cNvSpPr>
                  <a:spLocks/>
                </p:cNvSpPr>
                <p:nvPr/>
              </p:nvSpPr>
              <p:spPr bwMode="auto">
                <a:xfrm>
                  <a:off x="57" y="8"/>
                  <a:ext cx="399" cy="240"/>
                </a:xfrm>
                <a:prstGeom prst="rect">
                  <a:avLst/>
                </a:prstGeom>
                <a:noFill/>
                <a:ln w="12700" cap="flat">
                  <a:noFill/>
                  <a:miter lim="800000"/>
                  <a:headEnd type="none" w="med" len="med"/>
                  <a:tailEnd type="none" w="med" len="med"/>
                </a:ln>
              </p:spPr>
              <p:txBody>
                <a:bodyPr wrap="none" lIns="38100" tIns="38100" rIns="78049" bIns="38100" anchor="ctr">
                  <a:prstTxWarp prst="textNoShape">
                    <a:avLst/>
                  </a:prstTxWarp>
                  <a:spAutoFit/>
                </a:bodyPr>
                <a:lstStyle/>
                <a:p>
                  <a:pPr marL="1588" algn="ctr"/>
                  <a:r>
                    <a:rPr lang="en-US" sz="2000">
                      <a:solidFill>
                        <a:schemeClr val="tx1"/>
                      </a:solidFill>
                      <a:latin typeface="Tahoma" pitchFamily="8" charset="0"/>
                      <a:ea typeface="Tahoma" pitchFamily="8" charset="0"/>
                      <a:cs typeface="Tahoma" pitchFamily="8" charset="0"/>
                      <a:sym typeface="Tahoma" pitchFamily="8" charset="0"/>
                    </a:rPr>
                    <a:t>addr</a:t>
                  </a:r>
                </a:p>
              </p:txBody>
            </p:sp>
          </p:grpSp>
          <p:grpSp>
            <p:nvGrpSpPr>
              <p:cNvPr id="14402" name="Group 66"/>
              <p:cNvGrpSpPr>
                <a:grpSpLocks/>
              </p:cNvGrpSpPr>
              <p:nvPr/>
            </p:nvGrpSpPr>
            <p:grpSpPr bwMode="auto">
              <a:xfrm>
                <a:off x="1101" y="0"/>
                <a:ext cx="514" cy="256"/>
                <a:chOff x="0" y="0"/>
                <a:chExt cx="514" cy="256"/>
              </a:xfrm>
            </p:grpSpPr>
            <p:sp>
              <p:nvSpPr>
                <p:cNvPr id="14400" name="Oval 64"/>
                <p:cNvSpPr>
                  <a:spLocks/>
                </p:cNvSpPr>
                <p:nvPr/>
              </p:nvSpPr>
              <p:spPr bwMode="auto">
                <a:xfrm>
                  <a:off x="0" y="0"/>
                  <a:ext cx="514" cy="256"/>
                </a:xfrm>
                <a:prstGeom prst="ellipse">
                  <a:avLst/>
                </a:prstGeom>
                <a:noFill/>
                <a:ln w="1905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401" name="Rectangle 65"/>
                <p:cNvSpPr>
                  <a:spLocks/>
                </p:cNvSpPr>
                <p:nvPr/>
              </p:nvSpPr>
              <p:spPr bwMode="auto">
                <a:xfrm>
                  <a:off x="85" y="8"/>
                  <a:ext cx="343" cy="240"/>
                </a:xfrm>
                <a:prstGeom prst="rect">
                  <a:avLst/>
                </a:prstGeom>
                <a:noFill/>
                <a:ln w="12700" cap="flat">
                  <a:noFill/>
                  <a:miter lim="800000"/>
                  <a:headEnd type="none" w="med" len="med"/>
                  <a:tailEnd type="none" w="med" len="med"/>
                </a:ln>
              </p:spPr>
              <p:txBody>
                <a:bodyPr wrap="none" lIns="38100" tIns="38100" rIns="78049" bIns="38100" anchor="ctr">
                  <a:prstTxWarp prst="textNoShape">
                    <a:avLst/>
                  </a:prstTxWarp>
                  <a:spAutoFit/>
                </a:bodyPr>
                <a:lstStyle/>
                <a:p>
                  <a:pPr marL="1588" algn="ctr"/>
                  <a:r>
                    <a:rPr lang="en-US" sz="2000">
                      <a:solidFill>
                        <a:schemeClr val="tx1"/>
                      </a:solidFill>
                      <a:latin typeface="Tahoma" pitchFamily="8" charset="0"/>
                      <a:ea typeface="Tahoma" pitchFamily="8" charset="0"/>
                      <a:cs typeface="Tahoma" pitchFamily="8" charset="0"/>
                      <a:sym typeface="Tahoma" pitchFamily="8" charset="0"/>
                    </a:rPr>
                    <a:t>size</a:t>
                  </a:r>
                </a:p>
              </p:txBody>
            </p:sp>
          </p:grpSp>
        </p:grpSp>
        <p:sp>
          <p:nvSpPr>
            <p:cNvPr id="14404" name="Line 68"/>
            <p:cNvSpPr>
              <a:spLocks noChangeShapeType="1"/>
            </p:cNvSpPr>
            <p:nvPr/>
          </p:nvSpPr>
          <p:spPr bwMode="auto">
            <a:xfrm rot="10800000" flipH="1">
              <a:off x="2287" y="700"/>
              <a:ext cx="5" cy="317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4406" name="Rectangle 70"/>
          <p:cNvSpPr>
            <a:spLocks/>
          </p:cNvSpPr>
          <p:nvPr/>
        </p:nvSpPr>
        <p:spPr bwMode="auto">
          <a:xfrm>
            <a:off x="534988" y="1524000"/>
            <a:ext cx="7340600" cy="533400"/>
          </a:xfrm>
          <a:prstGeom prst="rect">
            <a:avLst/>
          </a:prstGeom>
          <a:noFill/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40639" bIns="0">
            <a:prstTxWarp prst="textNoShape">
              <a:avLst/>
            </a:prstTxWarp>
          </a:bodyPr>
          <a:lstStyle/>
          <a:p>
            <a:pPr marL="39688" algn="ctr"/>
            <a:r>
              <a:rPr lang="en-US" sz="2800" dirty="0" smtClean="0">
                <a:solidFill>
                  <a:srgbClr val="CC3300"/>
                </a:solidFill>
                <a:latin typeface="Tahoma" pitchFamily="8" charset="0"/>
                <a:ea typeface="Tahoma" pitchFamily="8" charset="0"/>
                <a:cs typeface="Tahoma" pitchFamily="8" charset="0"/>
                <a:sym typeface="Tahoma" pitchFamily="8" charset="0"/>
              </a:rPr>
              <a:t>and at </a:t>
            </a:r>
            <a:r>
              <a:rPr lang="en-US" sz="2800" dirty="0">
                <a:solidFill>
                  <a:srgbClr val="CC3300"/>
                </a:solidFill>
                <a:latin typeface="Tahoma" pitchFamily="8" charset="0"/>
                <a:ea typeface="Tahoma" pitchFamily="8" charset="0"/>
                <a:cs typeface="Tahoma" pitchFamily="8" charset="0"/>
                <a:sym typeface="Tahoma" pitchFamily="8" charset="0"/>
              </a:rPr>
              <a:t>a</a:t>
            </a:r>
            <a:r>
              <a:rPr lang="en-US" sz="2800" dirty="0" smtClean="0">
                <a:solidFill>
                  <a:srgbClr val="CC3300"/>
                </a:solidFill>
                <a:latin typeface="Tahoma" pitchFamily="8" charset="0"/>
                <a:ea typeface="Tahoma" pitchFamily="8" charset="0"/>
                <a:cs typeface="Tahoma" pitchFamily="8" charset="0"/>
                <a:sym typeface="Tahoma" pitchFamily="8" charset="0"/>
              </a:rPr>
              <a:t> polling location.</a:t>
            </a:r>
            <a:endParaRPr lang="en-US" sz="2800" dirty="0">
              <a:solidFill>
                <a:srgbClr val="CC3300"/>
              </a:solidFill>
              <a:latin typeface="Tahoma" pitchFamily="8" charset="0"/>
              <a:ea typeface="Tahoma" pitchFamily="8" charset="0"/>
              <a:cs typeface="Tahoma" pitchFamily="8" charset="0"/>
              <a:sym typeface="Tahoma" pitchFamily="8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457200" y="5715000"/>
            <a:ext cx="7543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given citizen can appear at most once in (citizen, polling station, candidate) sets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6" grpId="0" autoUpdateAnimBg="0"/>
      <p:bldP spid="14406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citizen MUST vote for a candidate</a:t>
            </a:r>
          </a:p>
          <a:p>
            <a:r>
              <a:rPr lang="en-US" dirty="0" smtClean="0"/>
              <a:t>Each candidate belongs to a party. Parties have a name and address</a:t>
            </a:r>
          </a:p>
          <a:p>
            <a:r>
              <a:rPr lang="en-US" dirty="0" smtClean="0"/>
              <a:t>Each party has exactly one candidate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CDA0-4BA2-D341-9132-D3A04310FDDD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21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3" name="Rectangle 9"/>
          <p:cNvSpPr>
            <a:spLocks noGrp="1" noChangeArrowheads="1"/>
          </p:cNvSpPr>
          <p:nvPr>
            <p:ph type="title"/>
          </p:nvPr>
        </p:nvSpPr>
        <p:spPr>
          <a:xfrm>
            <a:off x="990600" y="76200"/>
            <a:ext cx="7772400" cy="1104900"/>
          </a:xfrm>
          <a:ln/>
        </p:spPr>
        <p:txBody>
          <a:bodyPr rIns="39688" anchor="ctr"/>
          <a:lstStyle/>
          <a:p>
            <a:r>
              <a:rPr lang="en-US"/>
              <a:t>Participation Constraints</a:t>
            </a:r>
          </a:p>
        </p:txBody>
      </p:sp>
      <p:sp>
        <p:nvSpPr>
          <p:cNvPr id="16394" name="Rectangle 10"/>
          <p:cNvSpPr>
            <a:spLocks noGrp="1" noChangeArrowheads="1"/>
          </p:cNvSpPr>
          <p:nvPr>
            <p:ph idx="1"/>
          </p:nvPr>
        </p:nvSpPr>
        <p:spPr>
          <a:xfrm>
            <a:off x="533400" y="990600"/>
            <a:ext cx="8305800" cy="1828800"/>
          </a:xfrm>
          <a:ln/>
        </p:spPr>
        <p:txBody>
          <a:bodyPr rIns="39688"/>
          <a:lstStyle/>
          <a:p>
            <a:pPr>
              <a:lnSpc>
                <a:spcPct val="90000"/>
              </a:lnSpc>
            </a:pPr>
            <a:r>
              <a:rPr lang="en-US" sz="2400" dirty="0" smtClean="0"/>
              <a:t>Q</a:t>
            </a:r>
            <a:r>
              <a:rPr lang="en-US" sz="2400" dirty="0"/>
              <a:t>: Must every citizen vote?</a:t>
            </a:r>
            <a:endParaRPr lang="en-US" sz="2400" dirty="0" smtClean="0"/>
          </a:p>
          <a:p>
            <a:pPr marL="782638" lvl="1">
              <a:lnSpc>
                <a:spcPct val="90000"/>
              </a:lnSpc>
              <a:buSzPct val="75000"/>
            </a:pPr>
            <a:r>
              <a:rPr lang="en-US" sz="2000" dirty="0" smtClean="0"/>
              <a:t>If so, this </a:t>
            </a:r>
            <a:r>
              <a:rPr lang="en-US" sz="2000" dirty="0"/>
              <a:t>is a </a:t>
            </a:r>
            <a:r>
              <a:rPr lang="en-US" sz="2000" dirty="0">
                <a:solidFill>
                  <a:srgbClr val="9900CC"/>
                </a:solidFill>
              </a:rPr>
              <a:t>participation constraint </a:t>
            </a:r>
            <a:r>
              <a:rPr lang="en-US" sz="2000" dirty="0"/>
              <a:t>:  Every citizen must </a:t>
            </a:r>
            <a:r>
              <a:rPr lang="en-US" sz="2000" dirty="0" smtClean="0"/>
              <a:t>participate, i.e., </a:t>
            </a:r>
            <a:r>
              <a:rPr lang="en-US" sz="2000" b="1" dirty="0" smtClean="0"/>
              <a:t>total  participation</a:t>
            </a:r>
            <a:r>
              <a:rPr lang="en-US" sz="2000" dirty="0" smtClean="0"/>
              <a:t> required by all citizens (vs. partial). </a:t>
            </a:r>
            <a:endParaRPr lang="en-US" sz="2000" dirty="0"/>
          </a:p>
        </p:txBody>
      </p:sp>
      <p:sp>
        <p:nvSpPr>
          <p:cNvPr id="8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B65C2-EDA7-ED47-9529-587EAB622E27}" type="slidenum">
              <a:rPr lang="en-US"/>
              <a:pPr/>
              <a:t>34</a:t>
            </a:fld>
            <a:endParaRPr lang="en-US"/>
          </a:p>
        </p:txBody>
      </p:sp>
      <p:sp>
        <p:nvSpPr>
          <p:cNvPr id="16385" name="Rectangle 1"/>
          <p:cNvSpPr>
            <a:spLocks/>
          </p:cNvSpPr>
          <p:nvPr/>
        </p:nvSpPr>
        <p:spPr bwMode="auto">
          <a:xfrm>
            <a:off x="417513" y="258763"/>
            <a:ext cx="438150" cy="474662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386" name="Rectangle 2"/>
          <p:cNvSpPr>
            <a:spLocks/>
          </p:cNvSpPr>
          <p:nvPr/>
        </p:nvSpPr>
        <p:spPr bwMode="auto">
          <a:xfrm>
            <a:off x="800100" y="258763"/>
            <a:ext cx="328613" cy="474662"/>
          </a:xfrm>
          <a:prstGeom prst="rect">
            <a:avLst/>
          </a:prstGeom>
          <a:gradFill rotWithShape="0">
            <a:gsLst>
              <a:gs pos="0">
                <a:srgbClr val="9900CC"/>
              </a:gs>
              <a:gs pos="100000">
                <a:srgbClr val="FFFFFF"/>
              </a:gs>
            </a:gsLst>
            <a:lin ang="0" scaled="1"/>
          </a:gra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387" name="Rectangle 3"/>
          <p:cNvSpPr>
            <a:spLocks/>
          </p:cNvSpPr>
          <p:nvPr/>
        </p:nvSpPr>
        <p:spPr bwMode="auto">
          <a:xfrm>
            <a:off x="541338" y="681038"/>
            <a:ext cx="422275" cy="474662"/>
          </a:xfrm>
          <a:prstGeom prst="rect">
            <a:avLst/>
          </a:prstGeom>
          <a:solidFill>
            <a:srgbClr val="F3DD0D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388" name="Rectangle 4"/>
          <p:cNvSpPr>
            <a:spLocks/>
          </p:cNvSpPr>
          <p:nvPr/>
        </p:nvSpPr>
        <p:spPr bwMode="auto">
          <a:xfrm>
            <a:off x="911225" y="681038"/>
            <a:ext cx="368300" cy="474662"/>
          </a:xfrm>
          <a:prstGeom prst="rect">
            <a:avLst/>
          </a:prstGeom>
          <a:gradFill rotWithShape="0">
            <a:gsLst>
              <a:gs pos="0">
                <a:srgbClr val="F3DD0D"/>
              </a:gs>
              <a:gs pos="100000">
                <a:srgbClr val="FFFFFF"/>
              </a:gs>
            </a:gsLst>
            <a:lin ang="0" scaled="1"/>
          </a:gra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389" name="Rectangle 5"/>
          <p:cNvSpPr>
            <a:spLocks/>
          </p:cNvSpPr>
          <p:nvPr/>
        </p:nvSpPr>
        <p:spPr bwMode="auto">
          <a:xfrm>
            <a:off x="127000" y="608013"/>
            <a:ext cx="560388" cy="42227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3300"/>
              </a:gs>
            </a:gsLst>
            <a:lin ang="18900000" scaled="1"/>
          </a:gra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390" name="Rectangle 6"/>
          <p:cNvSpPr>
            <a:spLocks/>
          </p:cNvSpPr>
          <p:nvPr/>
        </p:nvSpPr>
        <p:spPr bwMode="auto">
          <a:xfrm>
            <a:off x="762000" y="150813"/>
            <a:ext cx="31750" cy="1052512"/>
          </a:xfrm>
          <a:prstGeom prst="rect">
            <a:avLst/>
          </a:prstGeom>
          <a:solidFill>
            <a:srgbClr val="1C1C1C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391" name="Rectangle 7"/>
          <p:cNvSpPr>
            <a:spLocks/>
          </p:cNvSpPr>
          <p:nvPr/>
        </p:nvSpPr>
        <p:spPr bwMode="auto">
          <a:xfrm>
            <a:off x="442913" y="941388"/>
            <a:ext cx="8226425" cy="31750"/>
          </a:xfrm>
          <a:prstGeom prst="rect">
            <a:avLst/>
          </a:prstGeom>
          <a:gradFill rotWithShape="0">
            <a:gsLst>
              <a:gs pos="0">
                <a:srgbClr val="1C1C1C"/>
              </a:gs>
              <a:gs pos="100000">
                <a:srgbClr val="FFFFFF"/>
              </a:gs>
            </a:gsLst>
            <a:lin ang="0" scaled="1"/>
          </a:gra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392" name="Rectangle 8"/>
          <p:cNvSpPr>
            <a:spLocks/>
          </p:cNvSpPr>
          <p:nvPr/>
        </p:nvSpPr>
        <p:spPr bwMode="auto">
          <a:xfrm>
            <a:off x="2133600" y="6502400"/>
            <a:ext cx="4965700" cy="279400"/>
          </a:xfrm>
          <a:prstGeom prst="rect">
            <a:avLst/>
          </a:prstGeom>
          <a:noFill/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40639" bIns="0" anchor="b">
            <a:prstTxWarp prst="textNoShape">
              <a:avLst/>
            </a:prstTxWarp>
          </a:bodyPr>
          <a:lstStyle/>
          <a:p>
            <a:pPr marL="39688" algn="ctr"/>
            <a:r>
              <a:rPr lang="en-US" sz="1200">
                <a:solidFill>
                  <a:schemeClr val="tx1"/>
                </a:solidFill>
                <a:latin typeface="Tahoma" pitchFamily="8" charset="0"/>
                <a:ea typeface="Tahoma" pitchFamily="8" charset="0"/>
                <a:cs typeface="Tahoma" pitchFamily="8" charset="0"/>
                <a:sym typeface="Tahoma" pitchFamily="8" charset="0"/>
              </a:rPr>
              <a:t>EECS 484: Database Management Systems</a:t>
            </a:r>
          </a:p>
        </p:txBody>
      </p:sp>
      <p:sp>
        <p:nvSpPr>
          <p:cNvPr id="16395" name="Rectangle 11"/>
          <p:cNvSpPr>
            <a:spLocks/>
          </p:cNvSpPr>
          <p:nvPr/>
        </p:nvSpPr>
        <p:spPr bwMode="auto">
          <a:xfrm>
            <a:off x="1752600" y="4419600"/>
            <a:ext cx="2755900" cy="711200"/>
          </a:xfrm>
          <a:prstGeom prst="rect">
            <a:avLst/>
          </a:prstGeom>
          <a:solidFill>
            <a:srgbClr val="E2FBFE"/>
          </a:solidFill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40639" bIns="0">
            <a:prstTxWarp prst="textNoShape">
              <a:avLst/>
            </a:prstTxWarp>
          </a:bodyPr>
          <a:lstStyle/>
          <a:p>
            <a:pPr marL="39688"/>
            <a:r>
              <a:rPr lang="en-US" sz="2000" dirty="0">
                <a:solidFill>
                  <a:srgbClr val="0000FF"/>
                </a:solidFill>
                <a:latin typeface="Tahoma" pitchFamily="8" charset="0"/>
                <a:ea typeface="Tahoma" pitchFamily="8" charset="0"/>
                <a:cs typeface="Tahoma" pitchFamily="8" charset="0"/>
                <a:sym typeface="Tahoma" pitchFamily="8" charset="0"/>
              </a:rPr>
              <a:t>Every party must have exactly one candidate?</a:t>
            </a:r>
          </a:p>
        </p:txBody>
      </p:sp>
      <p:sp>
        <p:nvSpPr>
          <p:cNvPr id="16396" name="Line 12"/>
          <p:cNvSpPr>
            <a:spLocks noChangeShapeType="1"/>
          </p:cNvSpPr>
          <p:nvPr/>
        </p:nvSpPr>
        <p:spPr bwMode="auto">
          <a:xfrm>
            <a:off x="6203950" y="4756150"/>
            <a:ext cx="1588" cy="381000"/>
          </a:xfrm>
          <a:prstGeom prst="line">
            <a:avLst/>
          </a:prstGeom>
          <a:noFill/>
          <a:ln w="63500" cap="flat">
            <a:solidFill>
              <a:srgbClr val="CC3300"/>
            </a:solidFill>
            <a:prstDash val="solid"/>
            <a:miter lim="800000"/>
            <a:headEnd type="stealth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6439" name="Group 55"/>
          <p:cNvGrpSpPr>
            <a:grpSpLocks/>
          </p:cNvGrpSpPr>
          <p:nvPr/>
        </p:nvGrpSpPr>
        <p:grpSpPr bwMode="auto">
          <a:xfrm>
            <a:off x="558800" y="2590800"/>
            <a:ext cx="6680200" cy="1419225"/>
            <a:chOff x="0" y="0"/>
            <a:chExt cx="4208" cy="894"/>
          </a:xfrm>
        </p:grpSpPr>
        <p:sp>
          <p:nvSpPr>
            <p:cNvPr id="16397" name="Line 13"/>
            <p:cNvSpPr>
              <a:spLocks noChangeShapeType="1"/>
            </p:cNvSpPr>
            <p:nvPr/>
          </p:nvSpPr>
          <p:spPr bwMode="auto">
            <a:xfrm rot="10800000">
              <a:off x="1240" y="641"/>
              <a:ext cx="504" cy="4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6413" name="Group 29"/>
            <p:cNvGrpSpPr>
              <a:grpSpLocks/>
            </p:cNvGrpSpPr>
            <p:nvPr/>
          </p:nvGrpSpPr>
          <p:grpSpPr bwMode="auto">
            <a:xfrm>
              <a:off x="0" y="74"/>
              <a:ext cx="1616" cy="694"/>
              <a:chOff x="0" y="0"/>
              <a:chExt cx="1616" cy="694"/>
            </a:xfrm>
          </p:grpSpPr>
          <p:grpSp>
            <p:nvGrpSpPr>
              <p:cNvPr id="16400" name="Group 16"/>
              <p:cNvGrpSpPr>
                <a:grpSpLocks/>
              </p:cNvGrpSpPr>
              <p:nvPr/>
            </p:nvGrpSpPr>
            <p:grpSpPr bwMode="auto">
              <a:xfrm>
                <a:off x="390" y="438"/>
                <a:ext cx="844" cy="256"/>
                <a:chOff x="0" y="0"/>
                <a:chExt cx="844" cy="256"/>
              </a:xfrm>
            </p:grpSpPr>
            <p:sp>
              <p:nvSpPr>
                <p:cNvPr id="16398" name="Rectangle 14"/>
                <p:cNvSpPr>
                  <a:spLocks/>
                </p:cNvSpPr>
                <p:nvPr/>
              </p:nvSpPr>
              <p:spPr bwMode="auto">
                <a:xfrm>
                  <a:off x="0" y="0"/>
                  <a:ext cx="844" cy="255"/>
                </a:xfrm>
                <a:prstGeom prst="rect">
                  <a:avLst/>
                </a:prstGeom>
                <a:noFill/>
                <a:ln w="1905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399" name="Rectangle 15"/>
                <p:cNvSpPr>
                  <a:spLocks/>
                </p:cNvSpPr>
                <p:nvPr/>
              </p:nvSpPr>
              <p:spPr bwMode="auto">
                <a:xfrm>
                  <a:off x="140" y="0"/>
                  <a:ext cx="564" cy="256"/>
                </a:xfrm>
                <a:prstGeom prst="rect">
                  <a:avLst/>
                </a:prstGeom>
                <a:noFill/>
                <a:ln w="12700" cap="flat">
                  <a:noFill/>
                  <a:miter lim="800000"/>
                  <a:headEnd type="none" w="med" len="med"/>
                  <a:tailEnd type="none" w="med" len="med"/>
                </a:ln>
              </p:spPr>
              <p:txBody>
                <a:bodyPr wrap="none" lIns="0" tIns="0" rIns="40639" bIns="0" anchor="ctr">
                  <a:prstTxWarp prst="textNoShape">
                    <a:avLst/>
                  </a:prstTxWarp>
                  <a:spAutoFit/>
                </a:bodyPr>
                <a:lstStyle/>
                <a:p>
                  <a:pPr marL="39688" algn="ctr"/>
                  <a:r>
                    <a:rPr lang="en-US" sz="2000">
                      <a:solidFill>
                        <a:schemeClr val="tx1"/>
                      </a:solidFill>
                      <a:latin typeface="Tahoma" pitchFamily="8" charset="0"/>
                      <a:ea typeface="Tahoma" pitchFamily="8" charset="0"/>
                      <a:cs typeface="Tahoma" pitchFamily="8" charset="0"/>
                      <a:sym typeface="Tahoma" pitchFamily="8" charset="0"/>
                    </a:rPr>
                    <a:t>Citizen</a:t>
                  </a:r>
                </a:p>
              </p:txBody>
            </p:sp>
          </p:grpSp>
          <p:grpSp>
            <p:nvGrpSpPr>
              <p:cNvPr id="16403" name="Group 19"/>
              <p:cNvGrpSpPr>
                <a:grpSpLocks/>
              </p:cNvGrpSpPr>
              <p:nvPr/>
            </p:nvGrpSpPr>
            <p:grpSpPr bwMode="auto">
              <a:xfrm>
                <a:off x="0" y="0"/>
                <a:ext cx="514" cy="256"/>
                <a:chOff x="0" y="0"/>
                <a:chExt cx="514" cy="256"/>
              </a:xfrm>
            </p:grpSpPr>
            <p:sp>
              <p:nvSpPr>
                <p:cNvPr id="16401" name="Oval 17"/>
                <p:cNvSpPr>
                  <a:spLocks/>
                </p:cNvSpPr>
                <p:nvPr/>
              </p:nvSpPr>
              <p:spPr bwMode="auto">
                <a:xfrm>
                  <a:off x="0" y="0"/>
                  <a:ext cx="514" cy="256"/>
                </a:xfrm>
                <a:prstGeom prst="ellipse">
                  <a:avLst/>
                </a:prstGeom>
                <a:noFill/>
                <a:ln w="1905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402" name="Rectangle 18"/>
                <p:cNvSpPr>
                  <a:spLocks/>
                </p:cNvSpPr>
                <p:nvPr/>
              </p:nvSpPr>
              <p:spPr bwMode="auto">
                <a:xfrm>
                  <a:off x="100" y="8"/>
                  <a:ext cx="313" cy="240"/>
                </a:xfrm>
                <a:prstGeom prst="rect">
                  <a:avLst/>
                </a:prstGeom>
                <a:noFill/>
                <a:ln w="12700" cap="flat">
                  <a:noFill/>
                  <a:miter lim="800000"/>
                  <a:headEnd type="none" w="med" len="med"/>
                  <a:tailEnd type="none" w="med" len="med"/>
                </a:ln>
              </p:spPr>
              <p:txBody>
                <a:bodyPr wrap="none" lIns="38100" tIns="38100" rIns="78049" bIns="38100" anchor="ctr">
                  <a:prstTxWarp prst="textNoShape">
                    <a:avLst/>
                  </a:prstTxWarp>
                  <a:spAutoFit/>
                </a:bodyPr>
                <a:lstStyle/>
                <a:p>
                  <a:pPr marL="1588" algn="ctr"/>
                  <a:r>
                    <a:rPr lang="en-US" sz="2000" u="sng">
                      <a:solidFill>
                        <a:schemeClr val="tx1"/>
                      </a:solidFill>
                      <a:latin typeface="Tahoma" pitchFamily="8" charset="0"/>
                      <a:ea typeface="Tahoma" pitchFamily="8" charset="0"/>
                      <a:cs typeface="Tahoma" pitchFamily="8" charset="0"/>
                      <a:sym typeface="Tahoma" pitchFamily="8" charset="0"/>
                    </a:rPr>
                    <a:t>ssn</a:t>
                  </a:r>
                </a:p>
              </p:txBody>
            </p:sp>
          </p:grpSp>
          <p:grpSp>
            <p:nvGrpSpPr>
              <p:cNvPr id="16406" name="Group 22"/>
              <p:cNvGrpSpPr>
                <a:grpSpLocks/>
              </p:cNvGrpSpPr>
              <p:nvPr/>
            </p:nvGrpSpPr>
            <p:grpSpPr bwMode="auto">
              <a:xfrm>
                <a:off x="550" y="0"/>
                <a:ext cx="515" cy="256"/>
                <a:chOff x="0" y="0"/>
                <a:chExt cx="514" cy="256"/>
              </a:xfrm>
            </p:grpSpPr>
            <p:sp>
              <p:nvSpPr>
                <p:cNvPr id="16404" name="Oval 20"/>
                <p:cNvSpPr>
                  <a:spLocks/>
                </p:cNvSpPr>
                <p:nvPr/>
              </p:nvSpPr>
              <p:spPr bwMode="auto">
                <a:xfrm>
                  <a:off x="0" y="0"/>
                  <a:ext cx="514" cy="256"/>
                </a:xfrm>
                <a:prstGeom prst="ellipse">
                  <a:avLst/>
                </a:prstGeom>
                <a:noFill/>
                <a:ln w="1905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405" name="Rectangle 21"/>
                <p:cNvSpPr>
                  <a:spLocks/>
                </p:cNvSpPr>
                <p:nvPr/>
              </p:nvSpPr>
              <p:spPr bwMode="auto">
                <a:xfrm>
                  <a:off x="20" y="8"/>
                  <a:ext cx="473" cy="240"/>
                </a:xfrm>
                <a:prstGeom prst="rect">
                  <a:avLst/>
                </a:prstGeom>
                <a:noFill/>
                <a:ln w="12700" cap="flat">
                  <a:noFill/>
                  <a:miter lim="800000"/>
                  <a:headEnd type="none" w="med" len="med"/>
                  <a:tailEnd type="none" w="med" len="med"/>
                </a:ln>
              </p:spPr>
              <p:txBody>
                <a:bodyPr wrap="none" lIns="38100" tIns="38100" rIns="78049" bIns="38100" anchor="ctr">
                  <a:prstTxWarp prst="textNoShape">
                    <a:avLst/>
                  </a:prstTxWarp>
                  <a:spAutoFit/>
                </a:bodyPr>
                <a:lstStyle/>
                <a:p>
                  <a:pPr marL="1588" algn="ctr"/>
                  <a:r>
                    <a:rPr lang="en-US" sz="2000">
                      <a:solidFill>
                        <a:schemeClr val="tx1"/>
                      </a:solidFill>
                      <a:latin typeface="Tahoma" pitchFamily="8" charset="0"/>
                      <a:ea typeface="Tahoma" pitchFamily="8" charset="0"/>
                      <a:cs typeface="Tahoma" pitchFamily="8" charset="0"/>
                      <a:sym typeface="Tahoma" pitchFamily="8" charset="0"/>
                    </a:rPr>
                    <a:t>name</a:t>
                  </a:r>
                </a:p>
              </p:txBody>
            </p:sp>
          </p:grpSp>
          <p:grpSp>
            <p:nvGrpSpPr>
              <p:cNvPr id="16409" name="Group 25"/>
              <p:cNvGrpSpPr>
                <a:grpSpLocks/>
              </p:cNvGrpSpPr>
              <p:nvPr/>
            </p:nvGrpSpPr>
            <p:grpSpPr bwMode="auto">
              <a:xfrm>
                <a:off x="1101" y="0"/>
                <a:ext cx="515" cy="256"/>
                <a:chOff x="0" y="0"/>
                <a:chExt cx="514" cy="256"/>
              </a:xfrm>
            </p:grpSpPr>
            <p:sp>
              <p:nvSpPr>
                <p:cNvPr id="16407" name="Oval 23"/>
                <p:cNvSpPr>
                  <a:spLocks/>
                </p:cNvSpPr>
                <p:nvPr/>
              </p:nvSpPr>
              <p:spPr bwMode="auto">
                <a:xfrm>
                  <a:off x="0" y="0"/>
                  <a:ext cx="514" cy="256"/>
                </a:xfrm>
                <a:prstGeom prst="ellipse">
                  <a:avLst/>
                </a:prstGeom>
                <a:noFill/>
                <a:ln w="1905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408" name="Rectangle 24"/>
                <p:cNvSpPr>
                  <a:spLocks/>
                </p:cNvSpPr>
                <p:nvPr/>
              </p:nvSpPr>
              <p:spPr bwMode="auto">
                <a:xfrm>
                  <a:off x="46" y="8"/>
                  <a:ext cx="421" cy="240"/>
                </a:xfrm>
                <a:prstGeom prst="rect">
                  <a:avLst/>
                </a:prstGeom>
                <a:noFill/>
                <a:ln w="12700" cap="flat">
                  <a:noFill/>
                  <a:miter lim="800000"/>
                  <a:headEnd type="none" w="med" len="med"/>
                  <a:tailEnd type="none" w="med" len="med"/>
                </a:ln>
              </p:spPr>
              <p:txBody>
                <a:bodyPr wrap="none" lIns="38100" tIns="38100" rIns="78049" bIns="38100" anchor="ctr">
                  <a:prstTxWarp prst="textNoShape">
                    <a:avLst/>
                  </a:prstTxWarp>
                  <a:spAutoFit/>
                </a:bodyPr>
                <a:lstStyle/>
                <a:p>
                  <a:pPr marL="1588" algn="ctr"/>
                  <a:r>
                    <a:rPr lang="en-US" sz="2000">
                      <a:solidFill>
                        <a:schemeClr val="tx1"/>
                      </a:solidFill>
                      <a:latin typeface="Tahoma" pitchFamily="8" charset="0"/>
                      <a:ea typeface="Tahoma" pitchFamily="8" charset="0"/>
                      <a:cs typeface="Tahoma" pitchFamily="8" charset="0"/>
                      <a:sym typeface="Tahoma" pitchFamily="8" charset="0"/>
                    </a:rPr>
                    <a:t>bday</a:t>
                  </a:r>
                </a:p>
              </p:txBody>
            </p:sp>
          </p:grpSp>
          <p:sp>
            <p:nvSpPr>
              <p:cNvPr id="16410" name="Line 26"/>
              <p:cNvSpPr>
                <a:spLocks noChangeShapeType="1"/>
              </p:cNvSpPr>
              <p:nvPr/>
            </p:nvSpPr>
            <p:spPr bwMode="auto">
              <a:xfrm>
                <a:off x="257" y="260"/>
                <a:ext cx="555" cy="174"/>
              </a:xfrm>
              <a:prstGeom prst="line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11" name="Line 27"/>
              <p:cNvSpPr>
                <a:spLocks noChangeShapeType="1"/>
              </p:cNvSpPr>
              <p:nvPr/>
            </p:nvSpPr>
            <p:spPr bwMode="auto">
              <a:xfrm>
                <a:off x="807" y="260"/>
                <a:ext cx="5" cy="174"/>
              </a:xfrm>
              <a:prstGeom prst="line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12" name="Line 28"/>
              <p:cNvSpPr>
                <a:spLocks noChangeShapeType="1"/>
              </p:cNvSpPr>
              <p:nvPr/>
            </p:nvSpPr>
            <p:spPr bwMode="auto">
              <a:xfrm flipH="1">
                <a:off x="812" y="260"/>
                <a:ext cx="546" cy="174"/>
              </a:xfrm>
              <a:prstGeom prst="line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6430" name="Group 46"/>
            <p:cNvGrpSpPr>
              <a:grpSpLocks/>
            </p:cNvGrpSpPr>
            <p:nvPr/>
          </p:nvGrpSpPr>
          <p:grpSpPr bwMode="auto">
            <a:xfrm>
              <a:off x="2719" y="77"/>
              <a:ext cx="1489" cy="694"/>
              <a:chOff x="0" y="2"/>
              <a:chExt cx="1488" cy="694"/>
            </a:xfrm>
          </p:grpSpPr>
          <p:sp>
            <p:nvSpPr>
              <p:cNvPr id="16414" name="Line 30"/>
              <p:cNvSpPr>
                <a:spLocks noChangeShapeType="1"/>
              </p:cNvSpPr>
              <p:nvPr/>
            </p:nvSpPr>
            <p:spPr bwMode="auto">
              <a:xfrm flipH="1">
                <a:off x="41" y="569"/>
                <a:ext cx="371" cy="1"/>
              </a:xfrm>
              <a:prstGeom prst="line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15" name="Line 31"/>
              <p:cNvSpPr>
                <a:spLocks noChangeShapeType="1"/>
              </p:cNvSpPr>
              <p:nvPr/>
            </p:nvSpPr>
            <p:spPr bwMode="auto">
              <a:xfrm>
                <a:off x="257" y="264"/>
                <a:ext cx="583" cy="171"/>
              </a:xfrm>
              <a:prstGeom prst="line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16" name="Line 32"/>
              <p:cNvSpPr>
                <a:spLocks noChangeShapeType="1"/>
              </p:cNvSpPr>
              <p:nvPr/>
            </p:nvSpPr>
            <p:spPr bwMode="auto">
              <a:xfrm flipH="1">
                <a:off x="840" y="247"/>
                <a:ext cx="295" cy="188"/>
              </a:xfrm>
              <a:prstGeom prst="line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16419" name="Group 35"/>
              <p:cNvGrpSpPr>
                <a:grpSpLocks/>
              </p:cNvGrpSpPr>
              <p:nvPr/>
            </p:nvGrpSpPr>
            <p:grpSpPr bwMode="auto">
              <a:xfrm>
                <a:off x="418" y="440"/>
                <a:ext cx="843" cy="256"/>
                <a:chOff x="0" y="0"/>
                <a:chExt cx="843" cy="256"/>
              </a:xfrm>
            </p:grpSpPr>
            <p:sp>
              <p:nvSpPr>
                <p:cNvPr id="16417" name="Rectangle 33"/>
                <p:cNvSpPr>
                  <a:spLocks/>
                </p:cNvSpPr>
                <p:nvPr/>
              </p:nvSpPr>
              <p:spPr bwMode="auto">
                <a:xfrm>
                  <a:off x="0" y="0"/>
                  <a:ext cx="843" cy="255"/>
                </a:xfrm>
                <a:prstGeom prst="rect">
                  <a:avLst/>
                </a:prstGeom>
                <a:noFill/>
                <a:ln w="1905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418" name="Rectangle 34"/>
                <p:cNvSpPr>
                  <a:spLocks/>
                </p:cNvSpPr>
                <p:nvPr/>
              </p:nvSpPr>
              <p:spPr bwMode="auto">
                <a:xfrm>
                  <a:off x="74" y="0"/>
                  <a:ext cx="694" cy="256"/>
                </a:xfrm>
                <a:prstGeom prst="rect">
                  <a:avLst/>
                </a:prstGeom>
                <a:noFill/>
                <a:ln w="12700" cap="flat">
                  <a:noFill/>
                  <a:miter lim="800000"/>
                  <a:headEnd type="none" w="med" len="med"/>
                  <a:tailEnd type="none" w="med" len="med"/>
                </a:ln>
              </p:spPr>
              <p:txBody>
                <a:bodyPr wrap="none" lIns="0" tIns="0" rIns="40639" bIns="0" anchor="ctr">
                  <a:prstTxWarp prst="textNoShape">
                    <a:avLst/>
                  </a:prstTxWarp>
                  <a:spAutoFit/>
                </a:bodyPr>
                <a:lstStyle/>
                <a:p>
                  <a:pPr marL="39688" algn="ctr"/>
                  <a:r>
                    <a:rPr lang="en-US" sz="2000">
                      <a:solidFill>
                        <a:schemeClr val="tx1"/>
                      </a:solidFill>
                      <a:latin typeface="Tahoma" pitchFamily="8" charset="0"/>
                      <a:ea typeface="Tahoma" pitchFamily="8" charset="0"/>
                      <a:cs typeface="Tahoma" pitchFamily="8" charset="0"/>
                      <a:sym typeface="Tahoma" pitchFamily="8" charset="0"/>
                    </a:rPr>
                    <a:t>PR-Cand</a:t>
                  </a:r>
                </a:p>
              </p:txBody>
            </p:sp>
          </p:grpSp>
          <p:grpSp>
            <p:nvGrpSpPr>
              <p:cNvPr id="16422" name="Group 38"/>
              <p:cNvGrpSpPr>
                <a:grpSpLocks/>
              </p:cNvGrpSpPr>
              <p:nvPr/>
            </p:nvGrpSpPr>
            <p:grpSpPr bwMode="auto">
              <a:xfrm>
                <a:off x="0" y="2"/>
                <a:ext cx="514" cy="256"/>
                <a:chOff x="0" y="0"/>
                <a:chExt cx="514" cy="256"/>
              </a:xfrm>
            </p:grpSpPr>
            <p:sp>
              <p:nvSpPr>
                <p:cNvPr id="16420" name="Oval 36"/>
                <p:cNvSpPr>
                  <a:spLocks/>
                </p:cNvSpPr>
                <p:nvPr/>
              </p:nvSpPr>
              <p:spPr bwMode="auto">
                <a:xfrm>
                  <a:off x="0" y="0"/>
                  <a:ext cx="514" cy="256"/>
                </a:xfrm>
                <a:prstGeom prst="ellipse">
                  <a:avLst/>
                </a:prstGeom>
                <a:noFill/>
                <a:ln w="1905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421" name="Rectangle 37"/>
                <p:cNvSpPr>
                  <a:spLocks/>
                </p:cNvSpPr>
                <p:nvPr/>
              </p:nvSpPr>
              <p:spPr bwMode="auto">
                <a:xfrm>
                  <a:off x="117" y="8"/>
                  <a:ext cx="279" cy="240"/>
                </a:xfrm>
                <a:prstGeom prst="rect">
                  <a:avLst/>
                </a:prstGeom>
                <a:noFill/>
                <a:ln w="12700" cap="flat">
                  <a:noFill/>
                  <a:miter lim="800000"/>
                  <a:headEnd type="none" w="med" len="med"/>
                  <a:tailEnd type="none" w="med" len="med"/>
                </a:ln>
              </p:spPr>
              <p:txBody>
                <a:bodyPr wrap="none" lIns="38100" tIns="38100" rIns="78049" bIns="38100" anchor="ctr">
                  <a:prstTxWarp prst="textNoShape">
                    <a:avLst/>
                  </a:prstTxWarp>
                  <a:spAutoFit/>
                </a:bodyPr>
                <a:lstStyle/>
                <a:p>
                  <a:pPr marL="1588" algn="ctr"/>
                  <a:r>
                    <a:rPr lang="en-US" sz="2000" u="sng">
                      <a:solidFill>
                        <a:schemeClr val="tx1"/>
                      </a:solidFill>
                      <a:latin typeface="Tahoma" pitchFamily="8" charset="0"/>
                      <a:ea typeface="Tahoma" pitchFamily="8" charset="0"/>
                      <a:cs typeface="Tahoma" pitchFamily="8" charset="0"/>
                      <a:sym typeface="Tahoma" pitchFamily="8" charset="0"/>
                    </a:rPr>
                    <a:t>cid</a:t>
                  </a:r>
                </a:p>
              </p:txBody>
            </p:sp>
          </p:grpSp>
          <p:grpSp>
            <p:nvGrpSpPr>
              <p:cNvPr id="16425" name="Group 41"/>
              <p:cNvGrpSpPr>
                <a:grpSpLocks/>
              </p:cNvGrpSpPr>
              <p:nvPr/>
            </p:nvGrpSpPr>
            <p:grpSpPr bwMode="auto">
              <a:xfrm>
                <a:off x="738" y="2"/>
                <a:ext cx="750" cy="256"/>
                <a:chOff x="162" y="0"/>
                <a:chExt cx="750" cy="256"/>
              </a:xfrm>
            </p:grpSpPr>
            <p:sp>
              <p:nvSpPr>
                <p:cNvPr id="16423" name="Oval 39"/>
                <p:cNvSpPr>
                  <a:spLocks/>
                </p:cNvSpPr>
                <p:nvPr/>
              </p:nvSpPr>
              <p:spPr bwMode="auto">
                <a:xfrm>
                  <a:off x="162" y="0"/>
                  <a:ext cx="750" cy="256"/>
                </a:xfrm>
                <a:prstGeom prst="ellipse">
                  <a:avLst/>
                </a:prstGeom>
                <a:noFill/>
                <a:ln w="1905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424" name="Rectangle 40"/>
                <p:cNvSpPr>
                  <a:spLocks/>
                </p:cNvSpPr>
                <p:nvPr/>
              </p:nvSpPr>
              <p:spPr bwMode="auto">
                <a:xfrm>
                  <a:off x="290" y="7"/>
                  <a:ext cx="515" cy="242"/>
                </a:xfrm>
                <a:prstGeom prst="rect">
                  <a:avLst/>
                </a:prstGeom>
                <a:noFill/>
                <a:ln w="12700" cap="flat">
                  <a:noFill/>
                  <a:miter lim="800000"/>
                  <a:headEnd type="none" w="med" len="med"/>
                  <a:tailEnd type="none" w="med" len="med"/>
                </a:ln>
              </p:spPr>
              <p:txBody>
                <a:bodyPr wrap="none" lIns="38100" tIns="38100" rIns="78049" bIns="38100" anchor="ctr">
                  <a:prstTxWarp prst="textNoShape">
                    <a:avLst/>
                  </a:prstTxWarp>
                  <a:spAutoFit/>
                </a:bodyPr>
                <a:lstStyle/>
                <a:p>
                  <a:pPr marL="1588" algn="ctr"/>
                  <a:r>
                    <a:rPr lang="en-US" sz="2000" dirty="0" err="1" smtClean="0">
                      <a:solidFill>
                        <a:schemeClr val="tx1"/>
                      </a:solidFill>
                      <a:latin typeface="Tahoma" pitchFamily="8" charset="0"/>
                      <a:ea typeface="Tahoma" pitchFamily="8" charset="0"/>
                      <a:cs typeface="Tahoma" pitchFamily="8" charset="0"/>
                      <a:sym typeface="Tahoma" pitchFamily="8" charset="0"/>
                    </a:rPr>
                    <a:t>waddr</a:t>
                  </a:r>
                  <a:endParaRPr lang="en-US" sz="2000" dirty="0">
                    <a:solidFill>
                      <a:schemeClr val="tx1"/>
                    </a:solidFill>
                    <a:latin typeface="Tahoma" pitchFamily="8" charset="0"/>
                    <a:ea typeface="Tahoma" pitchFamily="8" charset="0"/>
                    <a:cs typeface="Tahoma" pitchFamily="8" charset="0"/>
                    <a:sym typeface="Tahoma" pitchFamily="8" charset="0"/>
                  </a:endParaRPr>
                </a:p>
              </p:txBody>
            </p:sp>
          </p:grpSp>
        </p:grpSp>
        <p:grpSp>
          <p:nvGrpSpPr>
            <p:cNvPr id="16433" name="Group 49"/>
            <p:cNvGrpSpPr>
              <a:grpSpLocks/>
            </p:cNvGrpSpPr>
            <p:nvPr/>
          </p:nvGrpSpPr>
          <p:grpSpPr bwMode="auto">
            <a:xfrm>
              <a:off x="1752" y="395"/>
              <a:ext cx="1000" cy="499"/>
              <a:chOff x="0" y="0"/>
              <a:chExt cx="999" cy="499"/>
            </a:xfrm>
          </p:grpSpPr>
          <p:sp>
            <p:nvSpPr>
              <p:cNvPr id="16431" name="AutoShape 47"/>
              <p:cNvSpPr>
                <a:spLocks/>
              </p:cNvSpPr>
              <p:nvPr/>
            </p:nvSpPr>
            <p:spPr bwMode="auto">
              <a:xfrm>
                <a:off x="0" y="0"/>
                <a:ext cx="999" cy="499"/>
              </a:xfrm>
              <a:custGeom>
                <a:avLst/>
                <a:gdLst>
                  <a:gd name="T0" fmla="*/ 10800 w 21600"/>
                  <a:gd name="T1" fmla="*/ 10800 h 21600"/>
                </a:gdLst>
                <a:ahLst/>
                <a:cxnLst>
                  <a:cxn ang="0">
                    <a:pos x="T0" y="T1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lnTo>
                      <a:pt x="0" y="10800"/>
                    </a:lnTo>
                    <a:lnTo>
                      <a:pt x="10800" y="21600"/>
                    </a:lnTo>
                    <a:lnTo>
                      <a:pt x="21600" y="10800"/>
                    </a:lnTo>
                    <a:close/>
                    <a:moveTo>
                      <a:pt x="10800" y="0"/>
                    </a:moveTo>
                  </a:path>
                </a:pathLst>
              </a:custGeom>
              <a:noFill/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32" name="Rectangle 48"/>
              <p:cNvSpPr>
                <a:spLocks/>
              </p:cNvSpPr>
              <p:nvPr/>
            </p:nvSpPr>
            <p:spPr bwMode="auto">
              <a:xfrm>
                <a:off x="139" y="109"/>
                <a:ext cx="721" cy="280"/>
              </a:xfrm>
              <a:prstGeom prst="rect">
                <a:avLst/>
              </a:prstGeom>
              <a:noFill/>
              <a:ln w="12700" cap="flat">
                <a:noFill/>
                <a:miter lim="800000"/>
                <a:headEnd type="none" w="med" len="med"/>
                <a:tailEnd type="none" w="med" len="med"/>
              </a:ln>
            </p:spPr>
            <p:txBody>
              <a:bodyPr wrap="none" lIns="38100" tIns="38100" rIns="68580" bIns="38100" anchor="ctr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  <a:latin typeface="Tahoma" pitchFamily="8" charset="0"/>
                    <a:ea typeface="Tahoma" pitchFamily="8" charset="0"/>
                    <a:cs typeface="Tahoma" pitchFamily="8" charset="0"/>
                    <a:sym typeface="Tahoma" pitchFamily="8" charset="0"/>
                  </a:rPr>
                  <a:t>PR-vote</a:t>
                </a:r>
              </a:p>
            </p:txBody>
          </p:sp>
        </p:grpSp>
        <p:grpSp>
          <p:nvGrpSpPr>
            <p:cNvPr id="16438" name="Group 54"/>
            <p:cNvGrpSpPr>
              <a:grpSpLocks/>
            </p:cNvGrpSpPr>
            <p:nvPr/>
          </p:nvGrpSpPr>
          <p:grpSpPr bwMode="auto">
            <a:xfrm>
              <a:off x="1996" y="0"/>
              <a:ext cx="514" cy="387"/>
              <a:chOff x="0" y="0"/>
              <a:chExt cx="514" cy="387"/>
            </a:xfrm>
          </p:grpSpPr>
          <p:grpSp>
            <p:nvGrpSpPr>
              <p:cNvPr id="16436" name="Group 52"/>
              <p:cNvGrpSpPr>
                <a:grpSpLocks/>
              </p:cNvGrpSpPr>
              <p:nvPr/>
            </p:nvGrpSpPr>
            <p:grpSpPr bwMode="auto">
              <a:xfrm>
                <a:off x="0" y="0"/>
                <a:ext cx="514" cy="256"/>
                <a:chOff x="0" y="0"/>
                <a:chExt cx="514" cy="256"/>
              </a:xfrm>
            </p:grpSpPr>
            <p:sp>
              <p:nvSpPr>
                <p:cNvPr id="16434" name="Oval 50"/>
                <p:cNvSpPr>
                  <a:spLocks/>
                </p:cNvSpPr>
                <p:nvPr/>
              </p:nvSpPr>
              <p:spPr bwMode="auto">
                <a:xfrm>
                  <a:off x="0" y="0"/>
                  <a:ext cx="514" cy="256"/>
                </a:xfrm>
                <a:prstGeom prst="ellipse">
                  <a:avLst/>
                </a:prstGeom>
                <a:noFill/>
                <a:ln w="1905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435" name="Rectangle 51"/>
                <p:cNvSpPr>
                  <a:spLocks/>
                </p:cNvSpPr>
                <p:nvPr/>
              </p:nvSpPr>
              <p:spPr bwMode="auto">
                <a:xfrm>
                  <a:off x="25" y="8"/>
                  <a:ext cx="463" cy="240"/>
                </a:xfrm>
                <a:prstGeom prst="rect">
                  <a:avLst/>
                </a:prstGeom>
                <a:noFill/>
                <a:ln w="12700" cap="flat">
                  <a:noFill/>
                  <a:miter lim="800000"/>
                  <a:headEnd type="none" w="med" len="med"/>
                  <a:tailEnd type="none" w="med" len="med"/>
                </a:ln>
              </p:spPr>
              <p:txBody>
                <a:bodyPr wrap="none" lIns="38100" tIns="38100" rIns="78049" bIns="38100" anchor="ctr">
                  <a:prstTxWarp prst="textNoShape">
                    <a:avLst/>
                  </a:prstTxWarp>
                  <a:spAutoFit/>
                </a:bodyPr>
                <a:lstStyle/>
                <a:p>
                  <a:pPr marL="1588" algn="ctr"/>
                  <a:r>
                    <a:rPr lang="en-US" sz="2000">
                      <a:solidFill>
                        <a:schemeClr val="tx1"/>
                      </a:solidFill>
                      <a:latin typeface="Tahoma" pitchFamily="8" charset="0"/>
                      <a:ea typeface="Tahoma" pitchFamily="8" charset="0"/>
                      <a:cs typeface="Tahoma" pitchFamily="8" charset="0"/>
                      <a:sym typeface="Tahoma" pitchFamily="8" charset="0"/>
                    </a:rPr>
                    <a:t>when</a:t>
                  </a:r>
                </a:p>
              </p:txBody>
            </p:sp>
          </p:grpSp>
          <p:sp>
            <p:nvSpPr>
              <p:cNvPr id="16437" name="Line 53"/>
              <p:cNvSpPr>
                <a:spLocks noChangeShapeType="1"/>
              </p:cNvSpPr>
              <p:nvPr/>
            </p:nvSpPr>
            <p:spPr bwMode="auto">
              <a:xfrm>
                <a:off x="257" y="262"/>
                <a:ext cx="1" cy="125"/>
              </a:xfrm>
              <a:prstGeom prst="line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16440" name="Line 56"/>
          <p:cNvSpPr>
            <a:spLocks noChangeShapeType="1"/>
          </p:cNvSpPr>
          <p:nvPr/>
        </p:nvSpPr>
        <p:spPr bwMode="auto">
          <a:xfrm>
            <a:off x="2519363" y="3614738"/>
            <a:ext cx="838200" cy="1587"/>
          </a:xfrm>
          <a:prstGeom prst="line">
            <a:avLst/>
          </a:prstGeom>
          <a:noFill/>
          <a:ln w="31750" cap="flat">
            <a:solidFill>
              <a:srgbClr val="CC3300"/>
            </a:solidFill>
            <a:prstDash val="solid"/>
            <a:miter lim="800000"/>
            <a:headEnd type="none" w="med" len="med"/>
            <a:tailEnd type="stealth" w="lg" len="lg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6462" name="Group 78"/>
          <p:cNvGrpSpPr>
            <a:grpSpLocks/>
          </p:cNvGrpSpPr>
          <p:nvPr/>
        </p:nvGrpSpPr>
        <p:grpSpPr bwMode="auto">
          <a:xfrm>
            <a:off x="4733925" y="3824288"/>
            <a:ext cx="3057525" cy="2309812"/>
            <a:chOff x="0" y="0"/>
            <a:chExt cx="1926" cy="1455"/>
          </a:xfrm>
        </p:grpSpPr>
        <p:grpSp>
          <p:nvGrpSpPr>
            <p:cNvPr id="16443" name="Group 59"/>
            <p:cNvGrpSpPr>
              <a:grpSpLocks/>
            </p:cNvGrpSpPr>
            <p:nvPr/>
          </p:nvGrpSpPr>
          <p:grpSpPr bwMode="auto">
            <a:xfrm>
              <a:off x="546" y="230"/>
              <a:ext cx="760" cy="379"/>
              <a:chOff x="0" y="0"/>
              <a:chExt cx="760" cy="379"/>
            </a:xfrm>
          </p:grpSpPr>
          <p:sp>
            <p:nvSpPr>
              <p:cNvPr id="16441" name="AutoShape 57"/>
              <p:cNvSpPr>
                <a:spLocks/>
              </p:cNvSpPr>
              <p:nvPr/>
            </p:nvSpPr>
            <p:spPr bwMode="auto">
              <a:xfrm>
                <a:off x="0" y="0"/>
                <a:ext cx="760" cy="379"/>
              </a:xfrm>
              <a:custGeom>
                <a:avLst/>
                <a:gdLst>
                  <a:gd name="T0" fmla="*/ 10800 w 21600"/>
                  <a:gd name="T1" fmla="*/ 10800 h 21600"/>
                </a:gdLst>
                <a:ahLst/>
                <a:cxnLst>
                  <a:cxn ang="0">
                    <a:pos x="T0" y="T1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lnTo>
                      <a:pt x="0" y="10800"/>
                    </a:lnTo>
                    <a:lnTo>
                      <a:pt x="10800" y="21600"/>
                    </a:lnTo>
                    <a:lnTo>
                      <a:pt x="21600" y="10800"/>
                    </a:lnTo>
                    <a:close/>
                    <a:moveTo>
                      <a:pt x="10800" y="0"/>
                    </a:moveTo>
                  </a:path>
                </a:pathLst>
              </a:custGeom>
              <a:noFill/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42" name="Rectangle 58"/>
              <p:cNvSpPr>
                <a:spLocks/>
              </p:cNvSpPr>
              <p:nvPr/>
            </p:nvSpPr>
            <p:spPr bwMode="auto">
              <a:xfrm>
                <a:off x="96" y="77"/>
                <a:ext cx="564" cy="223"/>
              </a:xfrm>
              <a:prstGeom prst="rect">
                <a:avLst/>
              </a:prstGeom>
              <a:noFill/>
              <a:ln w="12700" cap="flat">
                <a:noFill/>
                <a:miter lim="800000"/>
                <a:headEnd type="none" w="med" len="med"/>
                <a:tailEnd type="none" w="med" len="med"/>
              </a:ln>
            </p:spPr>
            <p:txBody>
              <a:bodyPr wrap="none" lIns="38100" tIns="38100" rIns="68580" bIns="38100" anchor="ctr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800" dirty="0" smtClean="0">
                    <a:solidFill>
                      <a:schemeClr val="tx1"/>
                    </a:solidFill>
                    <a:latin typeface="Tahoma" pitchFamily="8" charset="0"/>
                    <a:ea typeface="Tahoma" pitchFamily="8" charset="0"/>
                    <a:cs typeface="Tahoma" pitchFamily="8" charset="0"/>
                    <a:sym typeface="Tahoma" pitchFamily="8" charset="0"/>
                  </a:rPr>
                  <a:t>belongs</a:t>
                </a:r>
                <a:endParaRPr lang="en-US" sz="1800" dirty="0">
                  <a:solidFill>
                    <a:schemeClr val="tx1"/>
                  </a:solidFill>
                  <a:latin typeface="Tahoma" pitchFamily="8" charset="0"/>
                  <a:ea typeface="Tahoma" pitchFamily="8" charset="0"/>
                  <a:cs typeface="Tahoma" pitchFamily="8" charset="0"/>
                  <a:sym typeface="Tahoma" pitchFamily="8" charset="0"/>
                </a:endParaRPr>
              </a:p>
            </p:txBody>
          </p:sp>
        </p:grpSp>
        <p:grpSp>
          <p:nvGrpSpPr>
            <p:cNvPr id="16459" name="Group 75"/>
            <p:cNvGrpSpPr>
              <a:grpSpLocks/>
            </p:cNvGrpSpPr>
            <p:nvPr/>
          </p:nvGrpSpPr>
          <p:grpSpPr bwMode="auto">
            <a:xfrm>
              <a:off x="0" y="855"/>
              <a:ext cx="1926" cy="600"/>
              <a:chOff x="0" y="0"/>
              <a:chExt cx="1926" cy="600"/>
            </a:xfrm>
          </p:grpSpPr>
          <p:sp>
            <p:nvSpPr>
              <p:cNvPr id="16444" name="Line 60"/>
              <p:cNvSpPr>
                <a:spLocks noChangeShapeType="1"/>
              </p:cNvSpPr>
              <p:nvPr/>
            </p:nvSpPr>
            <p:spPr bwMode="auto">
              <a:xfrm rot="10800000">
                <a:off x="528" y="128"/>
                <a:ext cx="118" cy="1"/>
              </a:xfrm>
              <a:prstGeom prst="line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16447" name="Group 63"/>
              <p:cNvGrpSpPr>
                <a:grpSpLocks/>
              </p:cNvGrpSpPr>
              <p:nvPr/>
            </p:nvGrpSpPr>
            <p:grpSpPr bwMode="auto">
              <a:xfrm>
                <a:off x="652" y="0"/>
                <a:ext cx="542" cy="256"/>
                <a:chOff x="0" y="0"/>
                <a:chExt cx="542" cy="256"/>
              </a:xfrm>
            </p:grpSpPr>
            <p:sp>
              <p:nvSpPr>
                <p:cNvPr id="16445" name="Rectangle 61"/>
                <p:cNvSpPr>
                  <a:spLocks/>
                </p:cNvSpPr>
                <p:nvPr/>
              </p:nvSpPr>
              <p:spPr bwMode="auto">
                <a:xfrm>
                  <a:off x="0" y="0"/>
                  <a:ext cx="542" cy="255"/>
                </a:xfrm>
                <a:prstGeom prst="rect">
                  <a:avLst/>
                </a:prstGeom>
                <a:noFill/>
                <a:ln w="1905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446" name="Rectangle 62"/>
                <p:cNvSpPr>
                  <a:spLocks/>
                </p:cNvSpPr>
                <p:nvPr/>
              </p:nvSpPr>
              <p:spPr bwMode="auto">
                <a:xfrm>
                  <a:off x="43" y="0"/>
                  <a:ext cx="455" cy="256"/>
                </a:xfrm>
                <a:prstGeom prst="rect">
                  <a:avLst/>
                </a:prstGeom>
                <a:noFill/>
                <a:ln w="12700" cap="flat">
                  <a:noFill/>
                  <a:miter lim="800000"/>
                  <a:headEnd type="none" w="med" len="med"/>
                  <a:tailEnd type="none" w="med" len="med"/>
                </a:ln>
              </p:spPr>
              <p:txBody>
                <a:bodyPr wrap="none" lIns="0" tIns="0" rIns="40639" bIns="0" anchor="ctr">
                  <a:prstTxWarp prst="textNoShape">
                    <a:avLst/>
                  </a:prstTxWarp>
                  <a:spAutoFit/>
                </a:bodyPr>
                <a:lstStyle/>
                <a:p>
                  <a:pPr marL="39688" algn="ctr"/>
                  <a:r>
                    <a:rPr lang="en-US" sz="2000">
                      <a:solidFill>
                        <a:schemeClr val="tx1"/>
                      </a:solidFill>
                      <a:latin typeface="Tahoma" pitchFamily="8" charset="0"/>
                      <a:ea typeface="Tahoma" pitchFamily="8" charset="0"/>
                      <a:cs typeface="Tahoma" pitchFamily="8" charset="0"/>
                      <a:sym typeface="Tahoma" pitchFamily="8" charset="0"/>
                    </a:rPr>
                    <a:t>Party</a:t>
                  </a:r>
                </a:p>
              </p:txBody>
            </p:sp>
          </p:grpSp>
          <p:grpSp>
            <p:nvGrpSpPr>
              <p:cNvPr id="16450" name="Group 66"/>
              <p:cNvGrpSpPr>
                <a:grpSpLocks/>
              </p:cNvGrpSpPr>
              <p:nvPr/>
            </p:nvGrpSpPr>
            <p:grpSpPr bwMode="auto">
              <a:xfrm>
                <a:off x="0" y="0"/>
                <a:ext cx="522" cy="256"/>
                <a:chOff x="0" y="0"/>
                <a:chExt cx="522" cy="256"/>
              </a:xfrm>
            </p:grpSpPr>
            <p:sp>
              <p:nvSpPr>
                <p:cNvPr id="16448" name="Oval 64"/>
                <p:cNvSpPr>
                  <a:spLocks/>
                </p:cNvSpPr>
                <p:nvPr/>
              </p:nvSpPr>
              <p:spPr bwMode="auto">
                <a:xfrm>
                  <a:off x="0" y="0"/>
                  <a:ext cx="522" cy="256"/>
                </a:xfrm>
                <a:prstGeom prst="ellipse">
                  <a:avLst/>
                </a:prstGeom>
                <a:noFill/>
                <a:ln w="1905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449" name="Rectangle 65"/>
                <p:cNvSpPr>
                  <a:spLocks/>
                </p:cNvSpPr>
                <p:nvPr/>
              </p:nvSpPr>
              <p:spPr bwMode="auto">
                <a:xfrm>
                  <a:off x="113" y="8"/>
                  <a:ext cx="295" cy="240"/>
                </a:xfrm>
                <a:prstGeom prst="rect">
                  <a:avLst/>
                </a:prstGeom>
                <a:noFill/>
                <a:ln w="12700" cap="flat">
                  <a:noFill/>
                  <a:miter lim="800000"/>
                  <a:headEnd type="none" w="med" len="med"/>
                  <a:tailEnd type="none" w="med" len="med"/>
                </a:ln>
              </p:spPr>
              <p:txBody>
                <a:bodyPr wrap="none" lIns="38100" tIns="38100" rIns="78049" bIns="38100" anchor="ctr">
                  <a:prstTxWarp prst="textNoShape">
                    <a:avLst/>
                  </a:prstTxWarp>
                  <a:spAutoFit/>
                </a:bodyPr>
                <a:lstStyle/>
                <a:p>
                  <a:pPr marL="1588" algn="ctr"/>
                  <a:r>
                    <a:rPr lang="en-US" sz="2000" u="sng">
                      <a:solidFill>
                        <a:schemeClr val="tx1"/>
                      </a:solidFill>
                      <a:latin typeface="Tahoma" pitchFamily="8" charset="0"/>
                      <a:ea typeface="Tahoma" pitchFamily="8" charset="0"/>
                      <a:cs typeface="Tahoma" pitchFamily="8" charset="0"/>
                      <a:sym typeface="Tahoma" pitchFamily="8" charset="0"/>
                    </a:rPr>
                    <a:t>pid</a:t>
                  </a:r>
                </a:p>
              </p:txBody>
            </p:sp>
          </p:grpSp>
          <p:grpSp>
            <p:nvGrpSpPr>
              <p:cNvPr id="16453" name="Group 69"/>
              <p:cNvGrpSpPr>
                <a:grpSpLocks/>
              </p:cNvGrpSpPr>
              <p:nvPr/>
            </p:nvGrpSpPr>
            <p:grpSpPr bwMode="auto">
              <a:xfrm>
                <a:off x="1344" y="0"/>
                <a:ext cx="582" cy="256"/>
                <a:chOff x="0" y="0"/>
                <a:chExt cx="582" cy="256"/>
              </a:xfrm>
            </p:grpSpPr>
            <p:sp>
              <p:nvSpPr>
                <p:cNvPr id="16451" name="Oval 67"/>
                <p:cNvSpPr>
                  <a:spLocks/>
                </p:cNvSpPr>
                <p:nvPr/>
              </p:nvSpPr>
              <p:spPr bwMode="auto">
                <a:xfrm>
                  <a:off x="0" y="0"/>
                  <a:ext cx="582" cy="256"/>
                </a:xfrm>
                <a:prstGeom prst="ellipse">
                  <a:avLst/>
                </a:prstGeom>
                <a:noFill/>
                <a:ln w="1905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452" name="Rectangle 68"/>
                <p:cNvSpPr>
                  <a:spLocks/>
                </p:cNvSpPr>
                <p:nvPr/>
              </p:nvSpPr>
              <p:spPr bwMode="auto">
                <a:xfrm>
                  <a:off x="54" y="8"/>
                  <a:ext cx="473" cy="240"/>
                </a:xfrm>
                <a:prstGeom prst="rect">
                  <a:avLst/>
                </a:prstGeom>
                <a:noFill/>
                <a:ln w="12700" cap="flat">
                  <a:noFill/>
                  <a:miter lim="800000"/>
                  <a:headEnd type="none" w="med" len="med"/>
                  <a:tailEnd type="none" w="med" len="med"/>
                </a:ln>
              </p:spPr>
              <p:txBody>
                <a:bodyPr wrap="none" lIns="38100" tIns="38100" rIns="78049" bIns="38100" anchor="ctr">
                  <a:prstTxWarp prst="textNoShape">
                    <a:avLst/>
                  </a:prstTxWarp>
                  <a:spAutoFit/>
                </a:bodyPr>
                <a:lstStyle/>
                <a:p>
                  <a:pPr marL="1588" algn="ctr"/>
                  <a:r>
                    <a:rPr lang="en-US" sz="2000">
                      <a:solidFill>
                        <a:schemeClr val="tx1"/>
                      </a:solidFill>
                      <a:latin typeface="Tahoma" pitchFamily="8" charset="0"/>
                      <a:ea typeface="Tahoma" pitchFamily="8" charset="0"/>
                      <a:cs typeface="Tahoma" pitchFamily="8" charset="0"/>
                      <a:sym typeface="Tahoma" pitchFamily="8" charset="0"/>
                    </a:rPr>
                    <a:t>name</a:t>
                  </a:r>
                </a:p>
              </p:txBody>
            </p:sp>
          </p:grpSp>
          <p:sp>
            <p:nvSpPr>
              <p:cNvPr id="16454" name="Line 70"/>
              <p:cNvSpPr>
                <a:spLocks noChangeShapeType="1"/>
              </p:cNvSpPr>
              <p:nvPr/>
            </p:nvSpPr>
            <p:spPr bwMode="auto">
              <a:xfrm flipH="1">
                <a:off x="1200" y="128"/>
                <a:ext cx="138" cy="1"/>
              </a:xfrm>
              <a:prstGeom prst="line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16457" name="Group 73"/>
              <p:cNvGrpSpPr>
                <a:grpSpLocks/>
              </p:cNvGrpSpPr>
              <p:nvPr/>
            </p:nvGrpSpPr>
            <p:grpSpPr bwMode="auto">
              <a:xfrm>
                <a:off x="678" y="360"/>
                <a:ext cx="474" cy="240"/>
                <a:chOff x="0" y="0"/>
                <a:chExt cx="474" cy="240"/>
              </a:xfrm>
            </p:grpSpPr>
            <p:sp>
              <p:nvSpPr>
                <p:cNvPr id="16455" name="Oval 71"/>
                <p:cNvSpPr>
                  <a:spLocks/>
                </p:cNvSpPr>
                <p:nvPr/>
              </p:nvSpPr>
              <p:spPr bwMode="auto">
                <a:xfrm>
                  <a:off x="0" y="16"/>
                  <a:ext cx="474" cy="208"/>
                </a:xfrm>
                <a:prstGeom prst="ellipse">
                  <a:avLst/>
                </a:prstGeom>
                <a:noFill/>
                <a:ln w="1905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456" name="Rectangle 72"/>
                <p:cNvSpPr>
                  <a:spLocks/>
                </p:cNvSpPr>
                <p:nvPr/>
              </p:nvSpPr>
              <p:spPr bwMode="auto">
                <a:xfrm>
                  <a:off x="37" y="0"/>
                  <a:ext cx="399" cy="240"/>
                </a:xfrm>
                <a:prstGeom prst="rect">
                  <a:avLst/>
                </a:prstGeom>
                <a:noFill/>
                <a:ln w="12700" cap="flat">
                  <a:noFill/>
                  <a:miter lim="800000"/>
                  <a:headEnd type="none" w="med" len="med"/>
                  <a:tailEnd type="none" w="med" len="med"/>
                </a:ln>
              </p:spPr>
              <p:txBody>
                <a:bodyPr wrap="none" lIns="38100" tIns="38100" rIns="78049" bIns="38100" anchor="ctr">
                  <a:prstTxWarp prst="textNoShape">
                    <a:avLst/>
                  </a:prstTxWarp>
                  <a:spAutoFit/>
                </a:bodyPr>
                <a:lstStyle/>
                <a:p>
                  <a:pPr marL="1588" algn="ctr"/>
                  <a:r>
                    <a:rPr lang="en-US" sz="2000">
                      <a:solidFill>
                        <a:schemeClr val="tx1"/>
                      </a:solidFill>
                      <a:latin typeface="Tahoma" pitchFamily="8" charset="0"/>
                      <a:ea typeface="Tahoma" pitchFamily="8" charset="0"/>
                      <a:cs typeface="Tahoma" pitchFamily="8" charset="0"/>
                      <a:sym typeface="Tahoma" pitchFamily="8" charset="0"/>
                    </a:rPr>
                    <a:t>addr</a:t>
                  </a:r>
                </a:p>
              </p:txBody>
            </p:sp>
          </p:grpSp>
          <p:sp>
            <p:nvSpPr>
              <p:cNvPr id="16458" name="Line 74"/>
              <p:cNvSpPr>
                <a:spLocks noChangeShapeType="1"/>
              </p:cNvSpPr>
              <p:nvPr/>
            </p:nvSpPr>
            <p:spPr bwMode="auto">
              <a:xfrm rot="10800000" flipH="1">
                <a:off x="915" y="262"/>
                <a:ext cx="8" cy="108"/>
              </a:xfrm>
              <a:prstGeom prst="line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6460" name="Line 76"/>
            <p:cNvSpPr>
              <a:spLocks noChangeShapeType="1"/>
            </p:cNvSpPr>
            <p:nvPr/>
          </p:nvSpPr>
          <p:spPr bwMode="auto">
            <a:xfrm flipH="1">
              <a:off x="926" y="0"/>
              <a:ext cx="4" cy="222"/>
            </a:xfrm>
            <a:prstGeom prst="line">
              <a:avLst/>
            </a:prstGeom>
            <a:noFill/>
            <a:ln w="1905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61" name="Line 77"/>
            <p:cNvSpPr>
              <a:spLocks noChangeShapeType="1"/>
            </p:cNvSpPr>
            <p:nvPr/>
          </p:nvSpPr>
          <p:spPr bwMode="auto">
            <a:xfrm flipH="1">
              <a:off x="923" y="617"/>
              <a:ext cx="3" cy="233"/>
            </a:xfrm>
            <a:prstGeom prst="line">
              <a:avLst/>
            </a:prstGeom>
            <a:noFill/>
            <a:ln w="1905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6463" name="Rectangle 79"/>
          <p:cNvSpPr>
            <a:spLocks/>
          </p:cNvSpPr>
          <p:nvPr/>
        </p:nvSpPr>
        <p:spPr bwMode="auto">
          <a:xfrm>
            <a:off x="6429375" y="3790950"/>
            <a:ext cx="2527300" cy="660400"/>
          </a:xfrm>
          <a:prstGeom prst="rect">
            <a:avLst/>
          </a:prstGeom>
          <a:noFill/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40639" bIns="0">
            <a:prstTxWarp prst="textNoShape">
              <a:avLst/>
            </a:prstTxWarp>
          </a:bodyPr>
          <a:lstStyle/>
          <a:p>
            <a:pPr marL="39688"/>
            <a:r>
              <a:rPr lang="en-US" sz="1800" dirty="0">
                <a:solidFill>
                  <a:srgbClr val="CC3300"/>
                </a:solidFill>
                <a:latin typeface="Tahoma" pitchFamily="8" charset="0"/>
                <a:ea typeface="Tahoma" pitchFamily="8" charset="0"/>
                <a:cs typeface="Tahoma" pitchFamily="8" charset="0"/>
                <a:sym typeface="Tahoma" pitchFamily="8" charset="0"/>
              </a:rPr>
              <a:t>Each Candidate belong to at least one Party</a:t>
            </a:r>
          </a:p>
        </p:txBody>
      </p:sp>
      <p:sp>
        <p:nvSpPr>
          <p:cNvPr id="16464" name="Line 80"/>
          <p:cNvSpPr>
            <a:spLocks noChangeShapeType="1"/>
          </p:cNvSpPr>
          <p:nvPr/>
        </p:nvSpPr>
        <p:spPr bwMode="auto">
          <a:xfrm flipH="1">
            <a:off x="6203950" y="3824288"/>
            <a:ext cx="6350" cy="352425"/>
          </a:xfrm>
          <a:prstGeom prst="line">
            <a:avLst/>
          </a:prstGeom>
          <a:noFill/>
          <a:ln w="50800" cap="flat">
            <a:solidFill>
              <a:srgbClr val="CC33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6467" name="Group 83"/>
          <p:cNvGrpSpPr>
            <a:grpSpLocks/>
          </p:cNvGrpSpPr>
          <p:nvPr/>
        </p:nvGrpSpPr>
        <p:grpSpPr bwMode="auto">
          <a:xfrm>
            <a:off x="6199188" y="4572000"/>
            <a:ext cx="2690812" cy="660400"/>
            <a:chOff x="0" y="0"/>
            <a:chExt cx="1695" cy="416"/>
          </a:xfrm>
        </p:grpSpPr>
        <p:sp>
          <p:nvSpPr>
            <p:cNvPr id="16465" name="Rectangle 81"/>
            <p:cNvSpPr>
              <a:spLocks/>
            </p:cNvSpPr>
            <p:nvPr/>
          </p:nvSpPr>
          <p:spPr bwMode="auto">
            <a:xfrm>
              <a:off x="151" y="0"/>
              <a:ext cx="1544" cy="416"/>
            </a:xfrm>
            <a:prstGeom prst="rect">
              <a:avLst/>
            </a:prstGeom>
            <a:noFill/>
            <a:ln w="9525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0" tIns="0" rIns="40639" bIns="0">
              <a:prstTxWarp prst="textNoShape">
                <a:avLst/>
              </a:prstTxWarp>
            </a:bodyPr>
            <a:lstStyle/>
            <a:p>
              <a:pPr marL="39688"/>
              <a:r>
                <a:rPr lang="en-US" sz="1800">
                  <a:solidFill>
                    <a:srgbClr val="CC3300"/>
                  </a:solidFill>
                  <a:latin typeface="Tahoma" pitchFamily="8" charset="0"/>
                  <a:ea typeface="Tahoma" pitchFamily="8" charset="0"/>
                  <a:cs typeface="Tahoma" pitchFamily="8" charset="0"/>
                  <a:sym typeface="Tahoma" pitchFamily="8" charset="0"/>
                </a:rPr>
                <a:t>Each Party has at least one candidate</a:t>
              </a:r>
            </a:p>
          </p:txBody>
        </p:sp>
        <p:sp>
          <p:nvSpPr>
            <p:cNvPr id="16466" name="Line 82"/>
            <p:cNvSpPr>
              <a:spLocks noChangeShapeType="1"/>
            </p:cNvSpPr>
            <p:nvPr/>
          </p:nvSpPr>
          <p:spPr bwMode="auto">
            <a:xfrm flipH="1">
              <a:off x="0" y="146"/>
              <a:ext cx="3" cy="233"/>
            </a:xfrm>
            <a:prstGeom prst="line">
              <a:avLst/>
            </a:prstGeom>
            <a:noFill/>
            <a:ln w="50800" cap="flat">
              <a:solidFill>
                <a:srgbClr val="CC3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6468" name="Line 84"/>
          <p:cNvSpPr>
            <a:spLocks noChangeShapeType="1"/>
          </p:cNvSpPr>
          <p:nvPr/>
        </p:nvSpPr>
        <p:spPr bwMode="auto">
          <a:xfrm>
            <a:off x="2519363" y="3614738"/>
            <a:ext cx="838200" cy="1587"/>
          </a:xfrm>
          <a:prstGeom prst="line">
            <a:avLst/>
          </a:prstGeom>
          <a:noFill/>
          <a:ln w="63500" cap="flat">
            <a:solidFill>
              <a:srgbClr val="CC3300"/>
            </a:solidFill>
            <a:prstDash val="solid"/>
            <a:miter lim="800000"/>
            <a:headEnd type="none" w="med" len="med"/>
            <a:tailEnd type="stealth" w="lg" len="lg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4" grpId="0" build="p" bldLvl="5" autoUpdateAnimBg="0"/>
      <p:bldP spid="16395" grpId="0" animBg="1" autoUpdateAnimBg="0"/>
      <p:bldP spid="16396" grpId="0" animBg="1"/>
      <p:bldP spid="16440" grpId="0" animBg="1"/>
      <p:bldP spid="16463" grpId="0" autoUpdateAnimBg="0"/>
      <p:bldP spid="16464" grpId="0" animBg="1"/>
      <p:bldP spid="1646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7" name="Rectangle 9"/>
          <p:cNvSpPr>
            <a:spLocks noGrp="1" noChangeArrowheads="1"/>
          </p:cNvSpPr>
          <p:nvPr>
            <p:ph type="title"/>
          </p:nvPr>
        </p:nvSpPr>
        <p:spPr>
          <a:xfrm>
            <a:off x="1150938" y="76200"/>
            <a:ext cx="7793037" cy="1143000"/>
          </a:xfrm>
          <a:ln/>
        </p:spPr>
        <p:txBody>
          <a:bodyPr rIns="39688" anchor="ctr"/>
          <a:lstStyle/>
          <a:p>
            <a:r>
              <a:rPr lang="en-US" dirty="0"/>
              <a:t>Weak Entities</a:t>
            </a:r>
          </a:p>
        </p:txBody>
      </p:sp>
      <p:sp>
        <p:nvSpPr>
          <p:cNvPr id="4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F2883-493F-0E40-AF5B-B5BAD1E224A8}" type="slidenum">
              <a:rPr lang="en-US"/>
              <a:pPr/>
              <a:t>35</a:t>
            </a:fld>
            <a:endParaRPr lang="en-US"/>
          </a:p>
        </p:txBody>
      </p:sp>
      <p:sp>
        <p:nvSpPr>
          <p:cNvPr id="17409" name="Rectangle 1"/>
          <p:cNvSpPr>
            <a:spLocks/>
          </p:cNvSpPr>
          <p:nvPr/>
        </p:nvSpPr>
        <p:spPr bwMode="auto">
          <a:xfrm>
            <a:off x="417513" y="258763"/>
            <a:ext cx="438150" cy="474662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10" name="Rectangle 2"/>
          <p:cNvSpPr>
            <a:spLocks/>
          </p:cNvSpPr>
          <p:nvPr/>
        </p:nvSpPr>
        <p:spPr bwMode="auto">
          <a:xfrm>
            <a:off x="800100" y="258763"/>
            <a:ext cx="328613" cy="474662"/>
          </a:xfrm>
          <a:prstGeom prst="rect">
            <a:avLst/>
          </a:prstGeom>
          <a:gradFill rotWithShape="0">
            <a:gsLst>
              <a:gs pos="0">
                <a:srgbClr val="9900CC"/>
              </a:gs>
              <a:gs pos="100000">
                <a:srgbClr val="FFFFFF"/>
              </a:gs>
            </a:gsLst>
            <a:lin ang="0" scaled="1"/>
          </a:gra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11" name="Rectangle 3"/>
          <p:cNvSpPr>
            <a:spLocks/>
          </p:cNvSpPr>
          <p:nvPr/>
        </p:nvSpPr>
        <p:spPr bwMode="auto">
          <a:xfrm>
            <a:off x="541338" y="681038"/>
            <a:ext cx="422275" cy="474662"/>
          </a:xfrm>
          <a:prstGeom prst="rect">
            <a:avLst/>
          </a:prstGeom>
          <a:solidFill>
            <a:srgbClr val="F3DD0D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12" name="Rectangle 4"/>
          <p:cNvSpPr>
            <a:spLocks/>
          </p:cNvSpPr>
          <p:nvPr/>
        </p:nvSpPr>
        <p:spPr bwMode="auto">
          <a:xfrm>
            <a:off x="911225" y="681038"/>
            <a:ext cx="368300" cy="474662"/>
          </a:xfrm>
          <a:prstGeom prst="rect">
            <a:avLst/>
          </a:prstGeom>
          <a:gradFill rotWithShape="0">
            <a:gsLst>
              <a:gs pos="0">
                <a:srgbClr val="F3DD0D"/>
              </a:gs>
              <a:gs pos="100000">
                <a:srgbClr val="FFFFFF"/>
              </a:gs>
            </a:gsLst>
            <a:lin ang="0" scaled="1"/>
          </a:gra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13" name="Rectangle 5"/>
          <p:cNvSpPr>
            <a:spLocks/>
          </p:cNvSpPr>
          <p:nvPr/>
        </p:nvSpPr>
        <p:spPr bwMode="auto">
          <a:xfrm>
            <a:off x="127000" y="608013"/>
            <a:ext cx="560388" cy="42227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3300"/>
              </a:gs>
            </a:gsLst>
            <a:lin ang="18900000" scaled="1"/>
          </a:gra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14" name="Rectangle 6"/>
          <p:cNvSpPr>
            <a:spLocks/>
          </p:cNvSpPr>
          <p:nvPr/>
        </p:nvSpPr>
        <p:spPr bwMode="auto">
          <a:xfrm>
            <a:off x="762000" y="150813"/>
            <a:ext cx="31750" cy="1052512"/>
          </a:xfrm>
          <a:prstGeom prst="rect">
            <a:avLst/>
          </a:prstGeom>
          <a:solidFill>
            <a:srgbClr val="1C1C1C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15" name="Rectangle 7"/>
          <p:cNvSpPr>
            <a:spLocks/>
          </p:cNvSpPr>
          <p:nvPr/>
        </p:nvSpPr>
        <p:spPr bwMode="auto">
          <a:xfrm>
            <a:off x="442913" y="941388"/>
            <a:ext cx="8226425" cy="31750"/>
          </a:xfrm>
          <a:prstGeom prst="rect">
            <a:avLst/>
          </a:prstGeom>
          <a:gradFill rotWithShape="0">
            <a:gsLst>
              <a:gs pos="0">
                <a:srgbClr val="1C1C1C"/>
              </a:gs>
              <a:gs pos="100000">
                <a:srgbClr val="FFFFFF"/>
              </a:gs>
            </a:gsLst>
            <a:lin ang="0" scaled="1"/>
          </a:gra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16" name="Rectangle 8"/>
          <p:cNvSpPr>
            <a:spLocks/>
          </p:cNvSpPr>
          <p:nvPr/>
        </p:nvSpPr>
        <p:spPr bwMode="auto">
          <a:xfrm>
            <a:off x="2133600" y="6502400"/>
            <a:ext cx="4965700" cy="279400"/>
          </a:xfrm>
          <a:prstGeom prst="rect">
            <a:avLst/>
          </a:prstGeom>
          <a:noFill/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40639" bIns="0" anchor="b">
            <a:prstTxWarp prst="textNoShape">
              <a:avLst/>
            </a:prstTxWarp>
          </a:bodyPr>
          <a:lstStyle/>
          <a:p>
            <a:pPr marL="39688" algn="ctr"/>
            <a:r>
              <a:rPr lang="en-US" sz="1200">
                <a:solidFill>
                  <a:schemeClr val="tx1"/>
                </a:solidFill>
                <a:latin typeface="Tahoma" pitchFamily="8" charset="0"/>
                <a:ea typeface="Tahoma" pitchFamily="8" charset="0"/>
                <a:cs typeface="Tahoma" pitchFamily="8" charset="0"/>
                <a:sym typeface="Tahoma" pitchFamily="8" charset="0"/>
              </a:rPr>
              <a:t>EECS 484: Database Management Systems</a:t>
            </a:r>
          </a:p>
        </p:txBody>
      </p:sp>
      <p:sp>
        <p:nvSpPr>
          <p:cNvPr id="17419" name="Freeform 11"/>
          <p:cNvSpPr>
            <a:spLocks/>
          </p:cNvSpPr>
          <p:nvPr/>
        </p:nvSpPr>
        <p:spPr bwMode="auto">
          <a:xfrm>
            <a:off x="5805488" y="4803775"/>
            <a:ext cx="1252537" cy="528637"/>
          </a:xfrm>
          <a:custGeom>
            <a:avLst/>
            <a:gdLst/>
            <a:ahLst/>
            <a:cxnLst>
              <a:cxn ang="0">
                <a:pos x="21573" y="9924"/>
              </a:cxn>
              <a:cxn ang="0">
                <a:pos x="21217" y="8043"/>
              </a:cxn>
              <a:cxn ang="0">
                <a:pos x="20587" y="6292"/>
              </a:cxn>
              <a:cxn ang="0">
                <a:pos x="19656" y="4605"/>
              </a:cxn>
              <a:cxn ang="0">
                <a:pos x="18452" y="3243"/>
              </a:cxn>
              <a:cxn ang="0">
                <a:pos x="17001" y="1946"/>
              </a:cxn>
              <a:cxn ang="0">
                <a:pos x="15358" y="1103"/>
              </a:cxn>
              <a:cxn ang="0">
                <a:pos x="13606" y="389"/>
              </a:cxn>
              <a:cxn ang="0">
                <a:pos x="11744" y="65"/>
              </a:cxn>
              <a:cxn ang="0">
                <a:pos x="9856" y="65"/>
              </a:cxn>
              <a:cxn ang="0">
                <a:pos x="8021" y="389"/>
              </a:cxn>
              <a:cxn ang="0">
                <a:pos x="6242" y="1103"/>
              </a:cxn>
              <a:cxn ang="0">
                <a:pos x="4627" y="1946"/>
              </a:cxn>
              <a:cxn ang="0">
                <a:pos x="3176" y="3243"/>
              </a:cxn>
              <a:cxn ang="0">
                <a:pos x="1971" y="4605"/>
              </a:cxn>
              <a:cxn ang="0">
                <a:pos x="1040" y="6292"/>
              </a:cxn>
              <a:cxn ang="0">
                <a:pos x="383" y="8043"/>
              </a:cxn>
              <a:cxn ang="0">
                <a:pos x="55" y="9924"/>
              </a:cxn>
              <a:cxn ang="0">
                <a:pos x="55" y="11741"/>
              </a:cxn>
              <a:cxn ang="0">
                <a:pos x="383" y="13622"/>
              </a:cxn>
              <a:cxn ang="0">
                <a:pos x="1040" y="15373"/>
              </a:cxn>
              <a:cxn ang="0">
                <a:pos x="1971" y="16995"/>
              </a:cxn>
              <a:cxn ang="0">
                <a:pos x="3176" y="18422"/>
              </a:cxn>
              <a:cxn ang="0">
                <a:pos x="4627" y="19654"/>
              </a:cxn>
              <a:cxn ang="0">
                <a:pos x="6242" y="20562"/>
              </a:cxn>
              <a:cxn ang="0">
                <a:pos x="8021" y="21211"/>
              </a:cxn>
              <a:cxn ang="0">
                <a:pos x="9856" y="21535"/>
              </a:cxn>
              <a:cxn ang="0">
                <a:pos x="11744" y="21535"/>
              </a:cxn>
              <a:cxn ang="0">
                <a:pos x="13606" y="21211"/>
              </a:cxn>
              <a:cxn ang="0">
                <a:pos x="15358" y="20562"/>
              </a:cxn>
              <a:cxn ang="0">
                <a:pos x="17001" y="19654"/>
              </a:cxn>
              <a:cxn ang="0">
                <a:pos x="18452" y="18422"/>
              </a:cxn>
              <a:cxn ang="0">
                <a:pos x="19656" y="16995"/>
              </a:cxn>
              <a:cxn ang="0">
                <a:pos x="20587" y="15373"/>
              </a:cxn>
              <a:cxn ang="0">
                <a:pos x="21217" y="13622"/>
              </a:cxn>
              <a:cxn ang="0">
                <a:pos x="21573" y="11741"/>
              </a:cxn>
            </a:cxnLst>
            <a:rect l="0" t="0" r="r" b="b"/>
            <a:pathLst>
              <a:path w="21600" h="21600">
                <a:moveTo>
                  <a:pt x="21600" y="10832"/>
                </a:moveTo>
                <a:lnTo>
                  <a:pt x="21573" y="9924"/>
                </a:lnTo>
                <a:lnTo>
                  <a:pt x="21436" y="8951"/>
                </a:lnTo>
                <a:lnTo>
                  <a:pt x="21217" y="8043"/>
                </a:lnTo>
                <a:lnTo>
                  <a:pt x="20943" y="7135"/>
                </a:lnTo>
                <a:lnTo>
                  <a:pt x="20587" y="6292"/>
                </a:lnTo>
                <a:lnTo>
                  <a:pt x="20149" y="5384"/>
                </a:lnTo>
                <a:lnTo>
                  <a:pt x="19656" y="4605"/>
                </a:lnTo>
                <a:lnTo>
                  <a:pt x="19081" y="3892"/>
                </a:lnTo>
                <a:lnTo>
                  <a:pt x="18452" y="3243"/>
                </a:lnTo>
                <a:lnTo>
                  <a:pt x="17740" y="2595"/>
                </a:lnTo>
                <a:lnTo>
                  <a:pt x="17001" y="1946"/>
                </a:lnTo>
                <a:lnTo>
                  <a:pt x="16207" y="1492"/>
                </a:lnTo>
                <a:lnTo>
                  <a:pt x="15358" y="1103"/>
                </a:lnTo>
                <a:lnTo>
                  <a:pt x="14482" y="649"/>
                </a:lnTo>
                <a:lnTo>
                  <a:pt x="13606" y="389"/>
                </a:lnTo>
                <a:lnTo>
                  <a:pt x="12675" y="195"/>
                </a:lnTo>
                <a:lnTo>
                  <a:pt x="11744" y="65"/>
                </a:lnTo>
                <a:lnTo>
                  <a:pt x="10786" y="0"/>
                </a:lnTo>
                <a:lnTo>
                  <a:pt x="9856" y="65"/>
                </a:lnTo>
                <a:lnTo>
                  <a:pt x="8925" y="195"/>
                </a:lnTo>
                <a:lnTo>
                  <a:pt x="8021" y="389"/>
                </a:lnTo>
                <a:lnTo>
                  <a:pt x="7118" y="649"/>
                </a:lnTo>
                <a:lnTo>
                  <a:pt x="6242" y="1103"/>
                </a:lnTo>
                <a:lnTo>
                  <a:pt x="5393" y="1492"/>
                </a:lnTo>
                <a:lnTo>
                  <a:pt x="4627" y="1946"/>
                </a:lnTo>
                <a:lnTo>
                  <a:pt x="3887" y="2595"/>
                </a:lnTo>
                <a:lnTo>
                  <a:pt x="3176" y="3243"/>
                </a:lnTo>
                <a:lnTo>
                  <a:pt x="2546" y="3892"/>
                </a:lnTo>
                <a:lnTo>
                  <a:pt x="1971" y="4605"/>
                </a:lnTo>
                <a:lnTo>
                  <a:pt x="1478" y="5384"/>
                </a:lnTo>
                <a:lnTo>
                  <a:pt x="1040" y="6292"/>
                </a:lnTo>
                <a:lnTo>
                  <a:pt x="657" y="7135"/>
                </a:lnTo>
                <a:lnTo>
                  <a:pt x="383" y="8043"/>
                </a:lnTo>
                <a:lnTo>
                  <a:pt x="192" y="8951"/>
                </a:lnTo>
                <a:lnTo>
                  <a:pt x="55" y="9924"/>
                </a:lnTo>
                <a:lnTo>
                  <a:pt x="0" y="10832"/>
                </a:lnTo>
                <a:lnTo>
                  <a:pt x="55" y="11741"/>
                </a:lnTo>
                <a:lnTo>
                  <a:pt x="192" y="12714"/>
                </a:lnTo>
                <a:lnTo>
                  <a:pt x="383" y="13622"/>
                </a:lnTo>
                <a:lnTo>
                  <a:pt x="657" y="14530"/>
                </a:lnTo>
                <a:lnTo>
                  <a:pt x="1040" y="15373"/>
                </a:lnTo>
                <a:lnTo>
                  <a:pt x="1478" y="16216"/>
                </a:lnTo>
                <a:lnTo>
                  <a:pt x="1971" y="16995"/>
                </a:lnTo>
                <a:lnTo>
                  <a:pt x="2546" y="17773"/>
                </a:lnTo>
                <a:lnTo>
                  <a:pt x="3176" y="18422"/>
                </a:lnTo>
                <a:lnTo>
                  <a:pt x="3887" y="19070"/>
                </a:lnTo>
                <a:lnTo>
                  <a:pt x="4627" y="19654"/>
                </a:lnTo>
                <a:lnTo>
                  <a:pt x="5393" y="20173"/>
                </a:lnTo>
                <a:lnTo>
                  <a:pt x="6242" y="20562"/>
                </a:lnTo>
                <a:lnTo>
                  <a:pt x="7118" y="20951"/>
                </a:lnTo>
                <a:lnTo>
                  <a:pt x="8021" y="21211"/>
                </a:lnTo>
                <a:lnTo>
                  <a:pt x="8925" y="21470"/>
                </a:lnTo>
                <a:lnTo>
                  <a:pt x="9856" y="21535"/>
                </a:lnTo>
                <a:lnTo>
                  <a:pt x="10786" y="21600"/>
                </a:lnTo>
                <a:lnTo>
                  <a:pt x="11744" y="21535"/>
                </a:lnTo>
                <a:lnTo>
                  <a:pt x="12675" y="21470"/>
                </a:lnTo>
                <a:lnTo>
                  <a:pt x="13606" y="21211"/>
                </a:lnTo>
                <a:lnTo>
                  <a:pt x="14482" y="20951"/>
                </a:lnTo>
                <a:lnTo>
                  <a:pt x="15358" y="20562"/>
                </a:lnTo>
                <a:lnTo>
                  <a:pt x="16207" y="20173"/>
                </a:lnTo>
                <a:lnTo>
                  <a:pt x="17001" y="19654"/>
                </a:lnTo>
                <a:lnTo>
                  <a:pt x="17740" y="19070"/>
                </a:lnTo>
                <a:lnTo>
                  <a:pt x="18452" y="18422"/>
                </a:lnTo>
                <a:lnTo>
                  <a:pt x="19081" y="17773"/>
                </a:lnTo>
                <a:lnTo>
                  <a:pt x="19656" y="16995"/>
                </a:lnTo>
                <a:lnTo>
                  <a:pt x="20149" y="16216"/>
                </a:lnTo>
                <a:lnTo>
                  <a:pt x="20587" y="15373"/>
                </a:lnTo>
                <a:lnTo>
                  <a:pt x="20943" y="14530"/>
                </a:lnTo>
                <a:lnTo>
                  <a:pt x="21217" y="13622"/>
                </a:lnTo>
                <a:lnTo>
                  <a:pt x="21436" y="12714"/>
                </a:lnTo>
                <a:lnTo>
                  <a:pt x="21573" y="11741"/>
                </a:lnTo>
                <a:lnTo>
                  <a:pt x="21600" y="10832"/>
                </a:lnTo>
              </a:path>
            </a:pathLst>
          </a:custGeom>
          <a:noFill/>
          <a:ln w="12700" cap="rnd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20" name="Freeform 12"/>
          <p:cNvSpPr>
            <a:spLocks/>
          </p:cNvSpPr>
          <p:nvPr/>
        </p:nvSpPr>
        <p:spPr bwMode="auto">
          <a:xfrm>
            <a:off x="7339013" y="4819650"/>
            <a:ext cx="1252537" cy="528637"/>
          </a:xfrm>
          <a:custGeom>
            <a:avLst/>
            <a:gdLst/>
            <a:ahLst/>
            <a:cxnLst>
              <a:cxn ang="0">
                <a:pos x="55" y="11741"/>
              </a:cxn>
              <a:cxn ang="0">
                <a:pos x="356" y="13622"/>
              </a:cxn>
              <a:cxn ang="0">
                <a:pos x="1040" y="15373"/>
              </a:cxn>
              <a:cxn ang="0">
                <a:pos x="1971" y="16995"/>
              </a:cxn>
              <a:cxn ang="0">
                <a:pos x="3176" y="18422"/>
              </a:cxn>
              <a:cxn ang="0">
                <a:pos x="4627" y="19654"/>
              </a:cxn>
              <a:cxn ang="0">
                <a:pos x="6242" y="20562"/>
              </a:cxn>
              <a:cxn ang="0">
                <a:pos x="8021" y="21211"/>
              </a:cxn>
              <a:cxn ang="0">
                <a:pos x="9856" y="21535"/>
              </a:cxn>
              <a:cxn ang="0">
                <a:pos x="11744" y="21535"/>
              </a:cxn>
              <a:cxn ang="0">
                <a:pos x="13606" y="21211"/>
              </a:cxn>
              <a:cxn ang="0">
                <a:pos x="15358" y="20562"/>
              </a:cxn>
              <a:cxn ang="0">
                <a:pos x="17001" y="19654"/>
              </a:cxn>
              <a:cxn ang="0">
                <a:pos x="18424" y="18422"/>
              </a:cxn>
              <a:cxn ang="0">
                <a:pos x="19629" y="16995"/>
              </a:cxn>
              <a:cxn ang="0">
                <a:pos x="20587" y="15373"/>
              </a:cxn>
              <a:cxn ang="0">
                <a:pos x="21217" y="13622"/>
              </a:cxn>
              <a:cxn ang="0">
                <a:pos x="21545" y="11741"/>
              </a:cxn>
              <a:cxn ang="0">
                <a:pos x="21545" y="9859"/>
              </a:cxn>
              <a:cxn ang="0">
                <a:pos x="21217" y="8043"/>
              </a:cxn>
              <a:cxn ang="0">
                <a:pos x="20560" y="6292"/>
              </a:cxn>
              <a:cxn ang="0">
                <a:pos x="19629" y="4605"/>
              </a:cxn>
              <a:cxn ang="0">
                <a:pos x="18424" y="3178"/>
              </a:cxn>
              <a:cxn ang="0">
                <a:pos x="16973" y="1946"/>
              </a:cxn>
              <a:cxn ang="0">
                <a:pos x="15358" y="1038"/>
              </a:cxn>
              <a:cxn ang="0">
                <a:pos x="13579" y="389"/>
              </a:cxn>
              <a:cxn ang="0">
                <a:pos x="11744" y="65"/>
              </a:cxn>
              <a:cxn ang="0">
                <a:pos x="9856" y="65"/>
              </a:cxn>
              <a:cxn ang="0">
                <a:pos x="8021" y="454"/>
              </a:cxn>
              <a:cxn ang="0">
                <a:pos x="6242" y="1038"/>
              </a:cxn>
              <a:cxn ang="0">
                <a:pos x="4627" y="1946"/>
              </a:cxn>
              <a:cxn ang="0">
                <a:pos x="3176" y="3243"/>
              </a:cxn>
              <a:cxn ang="0">
                <a:pos x="1971" y="4605"/>
              </a:cxn>
              <a:cxn ang="0">
                <a:pos x="1040" y="6292"/>
              </a:cxn>
              <a:cxn ang="0">
                <a:pos x="356" y="8043"/>
              </a:cxn>
              <a:cxn ang="0">
                <a:pos x="55" y="9859"/>
              </a:cxn>
            </a:cxnLst>
            <a:rect l="0" t="0" r="r" b="b"/>
            <a:pathLst>
              <a:path w="21600" h="21600">
                <a:moveTo>
                  <a:pt x="0" y="10832"/>
                </a:moveTo>
                <a:lnTo>
                  <a:pt x="55" y="11741"/>
                </a:lnTo>
                <a:lnTo>
                  <a:pt x="164" y="12714"/>
                </a:lnTo>
                <a:lnTo>
                  <a:pt x="356" y="13622"/>
                </a:lnTo>
                <a:lnTo>
                  <a:pt x="657" y="14530"/>
                </a:lnTo>
                <a:lnTo>
                  <a:pt x="1040" y="15373"/>
                </a:lnTo>
                <a:lnTo>
                  <a:pt x="1451" y="16216"/>
                </a:lnTo>
                <a:lnTo>
                  <a:pt x="1971" y="16995"/>
                </a:lnTo>
                <a:lnTo>
                  <a:pt x="2546" y="17773"/>
                </a:lnTo>
                <a:lnTo>
                  <a:pt x="3176" y="18422"/>
                </a:lnTo>
                <a:lnTo>
                  <a:pt x="3860" y="19070"/>
                </a:lnTo>
                <a:lnTo>
                  <a:pt x="4627" y="19654"/>
                </a:lnTo>
                <a:lnTo>
                  <a:pt x="5393" y="20173"/>
                </a:lnTo>
                <a:lnTo>
                  <a:pt x="6242" y="20562"/>
                </a:lnTo>
                <a:lnTo>
                  <a:pt x="7090" y="20951"/>
                </a:lnTo>
                <a:lnTo>
                  <a:pt x="8021" y="21211"/>
                </a:lnTo>
                <a:lnTo>
                  <a:pt x="8925" y="21470"/>
                </a:lnTo>
                <a:lnTo>
                  <a:pt x="9856" y="21535"/>
                </a:lnTo>
                <a:lnTo>
                  <a:pt x="10786" y="21600"/>
                </a:lnTo>
                <a:lnTo>
                  <a:pt x="11744" y="21535"/>
                </a:lnTo>
                <a:lnTo>
                  <a:pt x="12675" y="21470"/>
                </a:lnTo>
                <a:lnTo>
                  <a:pt x="13606" y="21211"/>
                </a:lnTo>
                <a:lnTo>
                  <a:pt x="14482" y="20951"/>
                </a:lnTo>
                <a:lnTo>
                  <a:pt x="15358" y="20562"/>
                </a:lnTo>
                <a:lnTo>
                  <a:pt x="16179" y="20173"/>
                </a:lnTo>
                <a:lnTo>
                  <a:pt x="17001" y="19654"/>
                </a:lnTo>
                <a:lnTo>
                  <a:pt x="17740" y="19070"/>
                </a:lnTo>
                <a:lnTo>
                  <a:pt x="18424" y="18422"/>
                </a:lnTo>
                <a:lnTo>
                  <a:pt x="19054" y="17773"/>
                </a:lnTo>
                <a:lnTo>
                  <a:pt x="19629" y="16995"/>
                </a:lnTo>
                <a:lnTo>
                  <a:pt x="20149" y="16216"/>
                </a:lnTo>
                <a:lnTo>
                  <a:pt x="20587" y="15373"/>
                </a:lnTo>
                <a:lnTo>
                  <a:pt x="20943" y="14530"/>
                </a:lnTo>
                <a:lnTo>
                  <a:pt x="21217" y="13622"/>
                </a:lnTo>
                <a:lnTo>
                  <a:pt x="21408" y="12649"/>
                </a:lnTo>
                <a:lnTo>
                  <a:pt x="21545" y="11741"/>
                </a:lnTo>
                <a:lnTo>
                  <a:pt x="21600" y="10832"/>
                </a:lnTo>
                <a:lnTo>
                  <a:pt x="21545" y="9859"/>
                </a:lnTo>
                <a:lnTo>
                  <a:pt x="21408" y="8886"/>
                </a:lnTo>
                <a:lnTo>
                  <a:pt x="21217" y="8043"/>
                </a:lnTo>
                <a:lnTo>
                  <a:pt x="20943" y="7135"/>
                </a:lnTo>
                <a:lnTo>
                  <a:pt x="20560" y="6292"/>
                </a:lnTo>
                <a:lnTo>
                  <a:pt x="20149" y="5384"/>
                </a:lnTo>
                <a:lnTo>
                  <a:pt x="19629" y="4605"/>
                </a:lnTo>
                <a:lnTo>
                  <a:pt x="19054" y="3892"/>
                </a:lnTo>
                <a:lnTo>
                  <a:pt x="18424" y="3178"/>
                </a:lnTo>
                <a:lnTo>
                  <a:pt x="17740" y="2595"/>
                </a:lnTo>
                <a:lnTo>
                  <a:pt x="16973" y="1946"/>
                </a:lnTo>
                <a:lnTo>
                  <a:pt x="16179" y="1492"/>
                </a:lnTo>
                <a:lnTo>
                  <a:pt x="15358" y="1038"/>
                </a:lnTo>
                <a:lnTo>
                  <a:pt x="14482" y="649"/>
                </a:lnTo>
                <a:lnTo>
                  <a:pt x="13579" y="389"/>
                </a:lnTo>
                <a:lnTo>
                  <a:pt x="12675" y="195"/>
                </a:lnTo>
                <a:lnTo>
                  <a:pt x="11744" y="65"/>
                </a:lnTo>
                <a:lnTo>
                  <a:pt x="10786" y="0"/>
                </a:lnTo>
                <a:lnTo>
                  <a:pt x="9856" y="65"/>
                </a:lnTo>
                <a:lnTo>
                  <a:pt x="8925" y="195"/>
                </a:lnTo>
                <a:lnTo>
                  <a:pt x="8021" y="454"/>
                </a:lnTo>
                <a:lnTo>
                  <a:pt x="7090" y="649"/>
                </a:lnTo>
                <a:lnTo>
                  <a:pt x="6242" y="1038"/>
                </a:lnTo>
                <a:lnTo>
                  <a:pt x="5393" y="1492"/>
                </a:lnTo>
                <a:lnTo>
                  <a:pt x="4627" y="1946"/>
                </a:lnTo>
                <a:lnTo>
                  <a:pt x="3860" y="2595"/>
                </a:lnTo>
                <a:lnTo>
                  <a:pt x="3176" y="3243"/>
                </a:lnTo>
                <a:lnTo>
                  <a:pt x="2546" y="3892"/>
                </a:lnTo>
                <a:lnTo>
                  <a:pt x="1971" y="4605"/>
                </a:lnTo>
                <a:lnTo>
                  <a:pt x="1451" y="5384"/>
                </a:lnTo>
                <a:lnTo>
                  <a:pt x="1040" y="6292"/>
                </a:lnTo>
                <a:lnTo>
                  <a:pt x="657" y="7135"/>
                </a:lnTo>
                <a:lnTo>
                  <a:pt x="356" y="8043"/>
                </a:lnTo>
                <a:lnTo>
                  <a:pt x="164" y="8951"/>
                </a:lnTo>
                <a:lnTo>
                  <a:pt x="55" y="9859"/>
                </a:lnTo>
                <a:lnTo>
                  <a:pt x="0" y="10832"/>
                </a:lnTo>
              </a:path>
            </a:pathLst>
          </a:custGeom>
          <a:noFill/>
          <a:ln w="12700" cap="rnd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21" name="Freeform 13"/>
          <p:cNvSpPr>
            <a:spLocks/>
          </p:cNvSpPr>
          <p:nvPr/>
        </p:nvSpPr>
        <p:spPr bwMode="auto">
          <a:xfrm>
            <a:off x="457200" y="4881563"/>
            <a:ext cx="1252538" cy="528637"/>
          </a:xfrm>
          <a:custGeom>
            <a:avLst/>
            <a:gdLst/>
            <a:ahLst/>
            <a:cxnLst>
              <a:cxn ang="0">
                <a:pos x="21545" y="9859"/>
              </a:cxn>
              <a:cxn ang="0">
                <a:pos x="21244" y="8043"/>
              </a:cxn>
              <a:cxn ang="0">
                <a:pos x="20587" y="6227"/>
              </a:cxn>
              <a:cxn ang="0">
                <a:pos x="19629" y="4605"/>
              </a:cxn>
              <a:cxn ang="0">
                <a:pos x="18424" y="3178"/>
              </a:cxn>
              <a:cxn ang="0">
                <a:pos x="16973" y="1946"/>
              </a:cxn>
              <a:cxn ang="0">
                <a:pos x="15358" y="1038"/>
              </a:cxn>
              <a:cxn ang="0">
                <a:pos x="13606" y="389"/>
              </a:cxn>
              <a:cxn ang="0">
                <a:pos x="11744" y="65"/>
              </a:cxn>
              <a:cxn ang="0">
                <a:pos x="9856" y="65"/>
              </a:cxn>
              <a:cxn ang="0">
                <a:pos x="8021" y="389"/>
              </a:cxn>
              <a:cxn ang="0">
                <a:pos x="6242" y="1038"/>
              </a:cxn>
              <a:cxn ang="0">
                <a:pos x="4627" y="1946"/>
              </a:cxn>
              <a:cxn ang="0">
                <a:pos x="3176" y="3178"/>
              </a:cxn>
              <a:cxn ang="0">
                <a:pos x="1971" y="4605"/>
              </a:cxn>
              <a:cxn ang="0">
                <a:pos x="1040" y="6227"/>
              </a:cxn>
              <a:cxn ang="0">
                <a:pos x="383" y="8043"/>
              </a:cxn>
              <a:cxn ang="0">
                <a:pos x="55" y="9859"/>
              </a:cxn>
              <a:cxn ang="0">
                <a:pos x="55" y="11741"/>
              </a:cxn>
              <a:cxn ang="0">
                <a:pos x="383" y="13622"/>
              </a:cxn>
              <a:cxn ang="0">
                <a:pos x="1040" y="15373"/>
              </a:cxn>
              <a:cxn ang="0">
                <a:pos x="1971" y="16995"/>
              </a:cxn>
              <a:cxn ang="0">
                <a:pos x="3176" y="18422"/>
              </a:cxn>
              <a:cxn ang="0">
                <a:pos x="4627" y="19654"/>
              </a:cxn>
              <a:cxn ang="0">
                <a:pos x="6242" y="20562"/>
              </a:cxn>
              <a:cxn ang="0">
                <a:pos x="8021" y="21211"/>
              </a:cxn>
              <a:cxn ang="0">
                <a:pos x="9856" y="21535"/>
              </a:cxn>
              <a:cxn ang="0">
                <a:pos x="11744" y="21535"/>
              </a:cxn>
              <a:cxn ang="0">
                <a:pos x="13606" y="21211"/>
              </a:cxn>
              <a:cxn ang="0">
                <a:pos x="15358" y="20562"/>
              </a:cxn>
              <a:cxn ang="0">
                <a:pos x="16973" y="19654"/>
              </a:cxn>
              <a:cxn ang="0">
                <a:pos x="18424" y="18422"/>
              </a:cxn>
              <a:cxn ang="0">
                <a:pos x="19629" y="16995"/>
              </a:cxn>
              <a:cxn ang="0">
                <a:pos x="20587" y="15373"/>
              </a:cxn>
              <a:cxn ang="0">
                <a:pos x="21244" y="13622"/>
              </a:cxn>
              <a:cxn ang="0">
                <a:pos x="21545" y="11741"/>
              </a:cxn>
            </a:cxnLst>
            <a:rect l="0" t="0" r="r" b="b"/>
            <a:pathLst>
              <a:path w="21600" h="21600">
                <a:moveTo>
                  <a:pt x="21600" y="10832"/>
                </a:moveTo>
                <a:lnTo>
                  <a:pt x="21545" y="9859"/>
                </a:lnTo>
                <a:lnTo>
                  <a:pt x="21436" y="8886"/>
                </a:lnTo>
                <a:lnTo>
                  <a:pt x="21244" y="8043"/>
                </a:lnTo>
                <a:lnTo>
                  <a:pt x="20943" y="7135"/>
                </a:lnTo>
                <a:lnTo>
                  <a:pt x="20587" y="6227"/>
                </a:lnTo>
                <a:lnTo>
                  <a:pt x="20149" y="5384"/>
                </a:lnTo>
                <a:lnTo>
                  <a:pt x="19629" y="4605"/>
                </a:lnTo>
                <a:lnTo>
                  <a:pt x="19054" y="3892"/>
                </a:lnTo>
                <a:lnTo>
                  <a:pt x="18424" y="3178"/>
                </a:lnTo>
                <a:lnTo>
                  <a:pt x="17740" y="2530"/>
                </a:lnTo>
                <a:lnTo>
                  <a:pt x="16973" y="1946"/>
                </a:lnTo>
                <a:lnTo>
                  <a:pt x="16207" y="1492"/>
                </a:lnTo>
                <a:lnTo>
                  <a:pt x="15358" y="1038"/>
                </a:lnTo>
                <a:lnTo>
                  <a:pt x="14510" y="649"/>
                </a:lnTo>
                <a:lnTo>
                  <a:pt x="13606" y="389"/>
                </a:lnTo>
                <a:lnTo>
                  <a:pt x="12675" y="195"/>
                </a:lnTo>
                <a:lnTo>
                  <a:pt x="11744" y="65"/>
                </a:lnTo>
                <a:lnTo>
                  <a:pt x="10814" y="0"/>
                </a:lnTo>
                <a:lnTo>
                  <a:pt x="9856" y="65"/>
                </a:lnTo>
                <a:lnTo>
                  <a:pt x="8925" y="195"/>
                </a:lnTo>
                <a:lnTo>
                  <a:pt x="8021" y="389"/>
                </a:lnTo>
                <a:lnTo>
                  <a:pt x="7118" y="649"/>
                </a:lnTo>
                <a:lnTo>
                  <a:pt x="6242" y="1038"/>
                </a:lnTo>
                <a:lnTo>
                  <a:pt x="5421" y="1492"/>
                </a:lnTo>
                <a:lnTo>
                  <a:pt x="4627" y="1946"/>
                </a:lnTo>
                <a:lnTo>
                  <a:pt x="3887" y="2530"/>
                </a:lnTo>
                <a:lnTo>
                  <a:pt x="3176" y="3178"/>
                </a:lnTo>
                <a:lnTo>
                  <a:pt x="2546" y="3892"/>
                </a:lnTo>
                <a:lnTo>
                  <a:pt x="1971" y="4605"/>
                </a:lnTo>
                <a:lnTo>
                  <a:pt x="1451" y="5384"/>
                </a:lnTo>
                <a:lnTo>
                  <a:pt x="1040" y="6227"/>
                </a:lnTo>
                <a:lnTo>
                  <a:pt x="657" y="7135"/>
                </a:lnTo>
                <a:lnTo>
                  <a:pt x="383" y="8043"/>
                </a:lnTo>
                <a:lnTo>
                  <a:pt x="192" y="8886"/>
                </a:lnTo>
                <a:lnTo>
                  <a:pt x="55" y="9859"/>
                </a:lnTo>
                <a:lnTo>
                  <a:pt x="0" y="10832"/>
                </a:lnTo>
                <a:lnTo>
                  <a:pt x="55" y="11741"/>
                </a:lnTo>
                <a:lnTo>
                  <a:pt x="192" y="12649"/>
                </a:lnTo>
                <a:lnTo>
                  <a:pt x="383" y="13622"/>
                </a:lnTo>
                <a:lnTo>
                  <a:pt x="657" y="14530"/>
                </a:lnTo>
                <a:lnTo>
                  <a:pt x="1040" y="15373"/>
                </a:lnTo>
                <a:lnTo>
                  <a:pt x="1451" y="16216"/>
                </a:lnTo>
                <a:lnTo>
                  <a:pt x="1971" y="16995"/>
                </a:lnTo>
                <a:lnTo>
                  <a:pt x="2546" y="17708"/>
                </a:lnTo>
                <a:lnTo>
                  <a:pt x="3176" y="18422"/>
                </a:lnTo>
                <a:lnTo>
                  <a:pt x="3887" y="19070"/>
                </a:lnTo>
                <a:lnTo>
                  <a:pt x="4627" y="19654"/>
                </a:lnTo>
                <a:lnTo>
                  <a:pt x="5421" y="20173"/>
                </a:lnTo>
                <a:lnTo>
                  <a:pt x="6242" y="20562"/>
                </a:lnTo>
                <a:lnTo>
                  <a:pt x="7118" y="20951"/>
                </a:lnTo>
                <a:lnTo>
                  <a:pt x="8021" y="21211"/>
                </a:lnTo>
                <a:lnTo>
                  <a:pt x="8925" y="21405"/>
                </a:lnTo>
                <a:lnTo>
                  <a:pt x="9856" y="21535"/>
                </a:lnTo>
                <a:lnTo>
                  <a:pt x="10814" y="21600"/>
                </a:lnTo>
                <a:lnTo>
                  <a:pt x="11744" y="21535"/>
                </a:lnTo>
                <a:lnTo>
                  <a:pt x="12675" y="21405"/>
                </a:lnTo>
                <a:lnTo>
                  <a:pt x="13606" y="21211"/>
                </a:lnTo>
                <a:lnTo>
                  <a:pt x="14510" y="20951"/>
                </a:lnTo>
                <a:lnTo>
                  <a:pt x="15358" y="20562"/>
                </a:lnTo>
                <a:lnTo>
                  <a:pt x="16207" y="20173"/>
                </a:lnTo>
                <a:lnTo>
                  <a:pt x="16973" y="19654"/>
                </a:lnTo>
                <a:lnTo>
                  <a:pt x="17740" y="19070"/>
                </a:lnTo>
                <a:lnTo>
                  <a:pt x="18424" y="18422"/>
                </a:lnTo>
                <a:lnTo>
                  <a:pt x="19054" y="17708"/>
                </a:lnTo>
                <a:lnTo>
                  <a:pt x="19629" y="16995"/>
                </a:lnTo>
                <a:lnTo>
                  <a:pt x="20149" y="16216"/>
                </a:lnTo>
                <a:lnTo>
                  <a:pt x="20587" y="15373"/>
                </a:lnTo>
                <a:lnTo>
                  <a:pt x="20943" y="14530"/>
                </a:lnTo>
                <a:lnTo>
                  <a:pt x="21244" y="13622"/>
                </a:lnTo>
                <a:lnTo>
                  <a:pt x="21436" y="12649"/>
                </a:lnTo>
                <a:lnTo>
                  <a:pt x="21545" y="11741"/>
                </a:lnTo>
                <a:lnTo>
                  <a:pt x="21600" y="10832"/>
                </a:lnTo>
              </a:path>
            </a:pathLst>
          </a:custGeom>
          <a:noFill/>
          <a:ln w="12700" cap="rnd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23" name="Freeform 15"/>
          <p:cNvSpPr>
            <a:spLocks/>
          </p:cNvSpPr>
          <p:nvPr/>
        </p:nvSpPr>
        <p:spPr bwMode="auto">
          <a:xfrm>
            <a:off x="4305300" y="4711700"/>
            <a:ext cx="1250950" cy="527050"/>
          </a:xfrm>
          <a:custGeom>
            <a:avLst/>
            <a:gdLst/>
            <a:ahLst/>
            <a:cxnLst>
              <a:cxn ang="0">
                <a:pos x="55" y="11776"/>
              </a:cxn>
              <a:cxn ang="0">
                <a:pos x="384" y="13598"/>
              </a:cxn>
              <a:cxn ang="0">
                <a:pos x="1042" y="15419"/>
              </a:cxn>
              <a:cxn ang="0">
                <a:pos x="1974" y="17046"/>
              </a:cxn>
              <a:cxn ang="0">
                <a:pos x="3180" y="18477"/>
              </a:cxn>
              <a:cxn ang="0">
                <a:pos x="4632" y="19648"/>
              </a:cxn>
              <a:cxn ang="0">
                <a:pos x="6250" y="20624"/>
              </a:cxn>
              <a:cxn ang="0">
                <a:pos x="8004" y="21275"/>
              </a:cxn>
              <a:cxn ang="0">
                <a:pos x="9868" y="21600"/>
              </a:cxn>
              <a:cxn ang="0">
                <a:pos x="11759" y="21600"/>
              </a:cxn>
              <a:cxn ang="0">
                <a:pos x="13596" y="21275"/>
              </a:cxn>
              <a:cxn ang="0">
                <a:pos x="15350" y="20624"/>
              </a:cxn>
              <a:cxn ang="0">
                <a:pos x="16995" y="19648"/>
              </a:cxn>
              <a:cxn ang="0">
                <a:pos x="18448" y="18477"/>
              </a:cxn>
              <a:cxn ang="0">
                <a:pos x="19626" y="17046"/>
              </a:cxn>
              <a:cxn ang="0">
                <a:pos x="20586" y="15354"/>
              </a:cxn>
              <a:cxn ang="0">
                <a:pos x="21244" y="13598"/>
              </a:cxn>
              <a:cxn ang="0">
                <a:pos x="21545" y="11776"/>
              </a:cxn>
              <a:cxn ang="0">
                <a:pos x="21545" y="9824"/>
              </a:cxn>
              <a:cxn ang="0">
                <a:pos x="21244" y="8002"/>
              </a:cxn>
              <a:cxn ang="0">
                <a:pos x="20586" y="6246"/>
              </a:cxn>
              <a:cxn ang="0">
                <a:pos x="19626" y="4619"/>
              </a:cxn>
              <a:cxn ang="0">
                <a:pos x="18420" y="3123"/>
              </a:cxn>
              <a:cxn ang="0">
                <a:pos x="16995" y="1952"/>
              </a:cxn>
              <a:cxn ang="0">
                <a:pos x="15350" y="976"/>
              </a:cxn>
              <a:cxn ang="0">
                <a:pos x="13596" y="390"/>
              </a:cxn>
              <a:cxn ang="0">
                <a:pos x="11732" y="65"/>
              </a:cxn>
              <a:cxn ang="0">
                <a:pos x="9868" y="65"/>
              </a:cxn>
              <a:cxn ang="0">
                <a:pos x="8004" y="390"/>
              </a:cxn>
              <a:cxn ang="0">
                <a:pos x="6250" y="1041"/>
              </a:cxn>
              <a:cxn ang="0">
                <a:pos x="4632" y="1952"/>
              </a:cxn>
              <a:cxn ang="0">
                <a:pos x="3180" y="3188"/>
              </a:cxn>
              <a:cxn ang="0">
                <a:pos x="1974" y="4619"/>
              </a:cxn>
              <a:cxn ang="0">
                <a:pos x="1042" y="6246"/>
              </a:cxn>
              <a:cxn ang="0">
                <a:pos x="384" y="8002"/>
              </a:cxn>
              <a:cxn ang="0">
                <a:pos x="55" y="9889"/>
              </a:cxn>
            </a:cxnLst>
            <a:rect l="0" t="0" r="r" b="b"/>
            <a:pathLst>
              <a:path w="21600" h="21600">
                <a:moveTo>
                  <a:pt x="0" y="10800"/>
                </a:moveTo>
                <a:lnTo>
                  <a:pt x="55" y="11776"/>
                </a:lnTo>
                <a:lnTo>
                  <a:pt x="164" y="12687"/>
                </a:lnTo>
                <a:lnTo>
                  <a:pt x="384" y="13598"/>
                </a:lnTo>
                <a:lnTo>
                  <a:pt x="658" y="14508"/>
                </a:lnTo>
                <a:lnTo>
                  <a:pt x="1042" y="15419"/>
                </a:lnTo>
                <a:lnTo>
                  <a:pt x="1453" y="16200"/>
                </a:lnTo>
                <a:lnTo>
                  <a:pt x="1974" y="17046"/>
                </a:lnTo>
                <a:lnTo>
                  <a:pt x="2549" y="17761"/>
                </a:lnTo>
                <a:lnTo>
                  <a:pt x="3180" y="18477"/>
                </a:lnTo>
                <a:lnTo>
                  <a:pt x="3865" y="19128"/>
                </a:lnTo>
                <a:lnTo>
                  <a:pt x="4632" y="19648"/>
                </a:lnTo>
                <a:lnTo>
                  <a:pt x="5400" y="20169"/>
                </a:lnTo>
                <a:lnTo>
                  <a:pt x="6250" y="20624"/>
                </a:lnTo>
                <a:lnTo>
                  <a:pt x="7099" y="20949"/>
                </a:lnTo>
                <a:lnTo>
                  <a:pt x="8004" y="21275"/>
                </a:lnTo>
                <a:lnTo>
                  <a:pt x="8909" y="21470"/>
                </a:lnTo>
                <a:lnTo>
                  <a:pt x="9868" y="21600"/>
                </a:lnTo>
                <a:lnTo>
                  <a:pt x="10800" y="21600"/>
                </a:lnTo>
                <a:lnTo>
                  <a:pt x="11759" y="21600"/>
                </a:lnTo>
                <a:lnTo>
                  <a:pt x="12691" y="21470"/>
                </a:lnTo>
                <a:lnTo>
                  <a:pt x="13596" y="21275"/>
                </a:lnTo>
                <a:lnTo>
                  <a:pt x="14501" y="20949"/>
                </a:lnTo>
                <a:lnTo>
                  <a:pt x="15350" y="20624"/>
                </a:lnTo>
                <a:lnTo>
                  <a:pt x="16200" y="20169"/>
                </a:lnTo>
                <a:lnTo>
                  <a:pt x="16995" y="19648"/>
                </a:lnTo>
                <a:lnTo>
                  <a:pt x="17735" y="19063"/>
                </a:lnTo>
                <a:lnTo>
                  <a:pt x="18448" y="18477"/>
                </a:lnTo>
                <a:lnTo>
                  <a:pt x="19078" y="17761"/>
                </a:lnTo>
                <a:lnTo>
                  <a:pt x="19626" y="17046"/>
                </a:lnTo>
                <a:lnTo>
                  <a:pt x="20147" y="16200"/>
                </a:lnTo>
                <a:lnTo>
                  <a:pt x="20586" y="15354"/>
                </a:lnTo>
                <a:lnTo>
                  <a:pt x="20970" y="14508"/>
                </a:lnTo>
                <a:lnTo>
                  <a:pt x="21244" y="13598"/>
                </a:lnTo>
                <a:lnTo>
                  <a:pt x="21436" y="12687"/>
                </a:lnTo>
                <a:lnTo>
                  <a:pt x="21545" y="11776"/>
                </a:lnTo>
                <a:lnTo>
                  <a:pt x="21600" y="10800"/>
                </a:lnTo>
                <a:lnTo>
                  <a:pt x="21545" y="9824"/>
                </a:lnTo>
                <a:lnTo>
                  <a:pt x="21436" y="8913"/>
                </a:lnTo>
                <a:lnTo>
                  <a:pt x="21244" y="8002"/>
                </a:lnTo>
                <a:lnTo>
                  <a:pt x="20970" y="7092"/>
                </a:lnTo>
                <a:lnTo>
                  <a:pt x="20586" y="6246"/>
                </a:lnTo>
                <a:lnTo>
                  <a:pt x="20147" y="5400"/>
                </a:lnTo>
                <a:lnTo>
                  <a:pt x="19626" y="4619"/>
                </a:lnTo>
                <a:lnTo>
                  <a:pt x="19051" y="3839"/>
                </a:lnTo>
                <a:lnTo>
                  <a:pt x="18420" y="3123"/>
                </a:lnTo>
                <a:lnTo>
                  <a:pt x="17735" y="2537"/>
                </a:lnTo>
                <a:lnTo>
                  <a:pt x="16995" y="1952"/>
                </a:lnTo>
                <a:lnTo>
                  <a:pt x="16200" y="1431"/>
                </a:lnTo>
                <a:lnTo>
                  <a:pt x="15350" y="976"/>
                </a:lnTo>
                <a:lnTo>
                  <a:pt x="14501" y="651"/>
                </a:lnTo>
                <a:lnTo>
                  <a:pt x="13596" y="390"/>
                </a:lnTo>
                <a:lnTo>
                  <a:pt x="12664" y="130"/>
                </a:lnTo>
                <a:lnTo>
                  <a:pt x="11732" y="65"/>
                </a:lnTo>
                <a:lnTo>
                  <a:pt x="10800" y="0"/>
                </a:lnTo>
                <a:lnTo>
                  <a:pt x="9868" y="65"/>
                </a:lnTo>
                <a:lnTo>
                  <a:pt x="8909" y="195"/>
                </a:lnTo>
                <a:lnTo>
                  <a:pt x="8004" y="390"/>
                </a:lnTo>
                <a:lnTo>
                  <a:pt x="7099" y="651"/>
                </a:lnTo>
                <a:lnTo>
                  <a:pt x="6250" y="1041"/>
                </a:lnTo>
                <a:lnTo>
                  <a:pt x="5400" y="1431"/>
                </a:lnTo>
                <a:lnTo>
                  <a:pt x="4632" y="1952"/>
                </a:lnTo>
                <a:lnTo>
                  <a:pt x="3865" y="2537"/>
                </a:lnTo>
                <a:lnTo>
                  <a:pt x="3180" y="3188"/>
                </a:lnTo>
                <a:lnTo>
                  <a:pt x="2549" y="3904"/>
                </a:lnTo>
                <a:lnTo>
                  <a:pt x="1974" y="4619"/>
                </a:lnTo>
                <a:lnTo>
                  <a:pt x="1453" y="5400"/>
                </a:lnTo>
                <a:lnTo>
                  <a:pt x="1042" y="6246"/>
                </a:lnTo>
                <a:lnTo>
                  <a:pt x="658" y="7092"/>
                </a:lnTo>
                <a:lnTo>
                  <a:pt x="384" y="8002"/>
                </a:lnTo>
                <a:lnTo>
                  <a:pt x="164" y="8978"/>
                </a:lnTo>
                <a:lnTo>
                  <a:pt x="55" y="9889"/>
                </a:lnTo>
                <a:lnTo>
                  <a:pt x="0" y="10800"/>
                </a:lnTo>
              </a:path>
            </a:pathLst>
          </a:custGeom>
          <a:noFill/>
          <a:ln w="12700" cap="rnd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24" name="Freeform 16"/>
          <p:cNvSpPr>
            <a:spLocks/>
          </p:cNvSpPr>
          <p:nvPr/>
        </p:nvSpPr>
        <p:spPr bwMode="auto">
          <a:xfrm>
            <a:off x="6588125" y="5705475"/>
            <a:ext cx="1447800" cy="542925"/>
          </a:xfrm>
          <a:custGeom>
            <a:avLst/>
            <a:gdLst/>
            <a:ahLst/>
            <a:cxnLst>
              <a:cxn ang="0">
                <a:pos x="21600" y="21600"/>
              </a:cxn>
              <a:cxn ang="0">
                <a:pos x="21600" y="0"/>
              </a:cxn>
              <a:cxn ang="0">
                <a:pos x="0" y="0"/>
              </a:cxn>
              <a:cxn ang="0">
                <a:pos x="0" y="21600"/>
              </a:cxn>
              <a:cxn ang="0">
                <a:pos x="21600" y="21600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lnTo>
                  <a:pt x="21600" y="0"/>
                </a:ln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noFill/>
          <a:ln w="50800" cap="rnd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25" name="Freeform 17"/>
          <p:cNvSpPr>
            <a:spLocks/>
          </p:cNvSpPr>
          <p:nvPr/>
        </p:nvSpPr>
        <p:spPr bwMode="auto">
          <a:xfrm>
            <a:off x="1584325" y="5689600"/>
            <a:ext cx="1250950" cy="542925"/>
          </a:xfrm>
          <a:custGeom>
            <a:avLst/>
            <a:gdLst/>
            <a:ahLst/>
            <a:cxnLst>
              <a:cxn ang="0">
                <a:pos x="21600" y="21600"/>
              </a:cxn>
              <a:cxn ang="0">
                <a:pos x="21600" y="0"/>
              </a:cxn>
              <a:cxn ang="0">
                <a:pos x="0" y="0"/>
              </a:cxn>
              <a:cxn ang="0">
                <a:pos x="0" y="21600"/>
              </a:cxn>
              <a:cxn ang="0">
                <a:pos x="21600" y="21600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lnTo>
                  <a:pt x="21600" y="0"/>
                </a:ln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noFill/>
          <a:ln w="12700" cap="rnd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26" name="Freeform 18"/>
          <p:cNvSpPr>
            <a:spLocks/>
          </p:cNvSpPr>
          <p:nvPr/>
        </p:nvSpPr>
        <p:spPr bwMode="auto">
          <a:xfrm>
            <a:off x="1584325" y="4448175"/>
            <a:ext cx="1250950" cy="527050"/>
          </a:xfrm>
          <a:custGeom>
            <a:avLst/>
            <a:gdLst/>
            <a:ahLst/>
            <a:cxnLst>
              <a:cxn ang="0">
                <a:pos x="21573" y="9824"/>
              </a:cxn>
              <a:cxn ang="0">
                <a:pos x="21244" y="8002"/>
              </a:cxn>
              <a:cxn ang="0">
                <a:pos x="20586" y="6246"/>
              </a:cxn>
              <a:cxn ang="0">
                <a:pos x="19654" y="4554"/>
              </a:cxn>
              <a:cxn ang="0">
                <a:pos x="18448" y="3188"/>
              </a:cxn>
              <a:cxn ang="0">
                <a:pos x="16995" y="1952"/>
              </a:cxn>
              <a:cxn ang="0">
                <a:pos x="15378" y="1041"/>
              </a:cxn>
              <a:cxn ang="0">
                <a:pos x="13596" y="390"/>
              </a:cxn>
              <a:cxn ang="0">
                <a:pos x="11759" y="0"/>
              </a:cxn>
              <a:cxn ang="0">
                <a:pos x="9868" y="0"/>
              </a:cxn>
              <a:cxn ang="0">
                <a:pos x="8004" y="390"/>
              </a:cxn>
              <a:cxn ang="0">
                <a:pos x="6250" y="1041"/>
              </a:cxn>
              <a:cxn ang="0">
                <a:pos x="4605" y="1952"/>
              </a:cxn>
              <a:cxn ang="0">
                <a:pos x="3152" y="3188"/>
              </a:cxn>
              <a:cxn ang="0">
                <a:pos x="1946" y="4554"/>
              </a:cxn>
              <a:cxn ang="0">
                <a:pos x="1014" y="6246"/>
              </a:cxn>
              <a:cxn ang="0">
                <a:pos x="384" y="8002"/>
              </a:cxn>
              <a:cxn ang="0">
                <a:pos x="27" y="9824"/>
              </a:cxn>
              <a:cxn ang="0">
                <a:pos x="27" y="11711"/>
              </a:cxn>
              <a:cxn ang="0">
                <a:pos x="384" y="13598"/>
              </a:cxn>
              <a:cxn ang="0">
                <a:pos x="1014" y="15354"/>
              </a:cxn>
              <a:cxn ang="0">
                <a:pos x="1946" y="16981"/>
              </a:cxn>
              <a:cxn ang="0">
                <a:pos x="3152" y="18477"/>
              </a:cxn>
              <a:cxn ang="0">
                <a:pos x="4605" y="19648"/>
              </a:cxn>
              <a:cxn ang="0">
                <a:pos x="6250" y="20624"/>
              </a:cxn>
              <a:cxn ang="0">
                <a:pos x="8004" y="21275"/>
              </a:cxn>
              <a:cxn ang="0">
                <a:pos x="9868" y="21535"/>
              </a:cxn>
              <a:cxn ang="0">
                <a:pos x="11759" y="21535"/>
              </a:cxn>
              <a:cxn ang="0">
                <a:pos x="13596" y="21275"/>
              </a:cxn>
              <a:cxn ang="0">
                <a:pos x="15378" y="20624"/>
              </a:cxn>
              <a:cxn ang="0">
                <a:pos x="16995" y="19648"/>
              </a:cxn>
              <a:cxn ang="0">
                <a:pos x="18448" y="18477"/>
              </a:cxn>
              <a:cxn ang="0">
                <a:pos x="19654" y="16981"/>
              </a:cxn>
              <a:cxn ang="0">
                <a:pos x="20586" y="15354"/>
              </a:cxn>
              <a:cxn ang="0">
                <a:pos x="21244" y="13598"/>
              </a:cxn>
              <a:cxn ang="0">
                <a:pos x="21573" y="11711"/>
              </a:cxn>
            </a:cxnLst>
            <a:rect l="0" t="0" r="r" b="b"/>
            <a:pathLst>
              <a:path w="21600" h="21600">
                <a:moveTo>
                  <a:pt x="21600" y="10800"/>
                </a:moveTo>
                <a:lnTo>
                  <a:pt x="21573" y="9824"/>
                </a:lnTo>
                <a:lnTo>
                  <a:pt x="21436" y="8913"/>
                </a:lnTo>
                <a:lnTo>
                  <a:pt x="21244" y="8002"/>
                </a:lnTo>
                <a:lnTo>
                  <a:pt x="20970" y="7092"/>
                </a:lnTo>
                <a:lnTo>
                  <a:pt x="20586" y="6246"/>
                </a:lnTo>
                <a:lnTo>
                  <a:pt x="20147" y="5400"/>
                </a:lnTo>
                <a:lnTo>
                  <a:pt x="19654" y="4554"/>
                </a:lnTo>
                <a:lnTo>
                  <a:pt x="19078" y="3839"/>
                </a:lnTo>
                <a:lnTo>
                  <a:pt x="18448" y="3188"/>
                </a:lnTo>
                <a:lnTo>
                  <a:pt x="17735" y="2537"/>
                </a:lnTo>
                <a:lnTo>
                  <a:pt x="16995" y="1952"/>
                </a:lnTo>
                <a:lnTo>
                  <a:pt x="16200" y="1431"/>
                </a:lnTo>
                <a:lnTo>
                  <a:pt x="15378" y="1041"/>
                </a:lnTo>
                <a:lnTo>
                  <a:pt x="14501" y="651"/>
                </a:lnTo>
                <a:lnTo>
                  <a:pt x="13596" y="390"/>
                </a:lnTo>
                <a:lnTo>
                  <a:pt x="12691" y="195"/>
                </a:lnTo>
                <a:lnTo>
                  <a:pt x="11759" y="0"/>
                </a:lnTo>
                <a:lnTo>
                  <a:pt x="10800" y="0"/>
                </a:lnTo>
                <a:lnTo>
                  <a:pt x="9868" y="0"/>
                </a:lnTo>
                <a:lnTo>
                  <a:pt x="8909" y="195"/>
                </a:lnTo>
                <a:lnTo>
                  <a:pt x="8004" y="390"/>
                </a:lnTo>
                <a:lnTo>
                  <a:pt x="7127" y="651"/>
                </a:lnTo>
                <a:lnTo>
                  <a:pt x="6250" y="1041"/>
                </a:lnTo>
                <a:lnTo>
                  <a:pt x="5400" y="1431"/>
                </a:lnTo>
                <a:lnTo>
                  <a:pt x="4605" y="1952"/>
                </a:lnTo>
                <a:lnTo>
                  <a:pt x="3865" y="2537"/>
                </a:lnTo>
                <a:lnTo>
                  <a:pt x="3152" y="3188"/>
                </a:lnTo>
                <a:lnTo>
                  <a:pt x="2522" y="3839"/>
                </a:lnTo>
                <a:lnTo>
                  <a:pt x="1946" y="4554"/>
                </a:lnTo>
                <a:lnTo>
                  <a:pt x="1453" y="5400"/>
                </a:lnTo>
                <a:lnTo>
                  <a:pt x="1014" y="6246"/>
                </a:lnTo>
                <a:lnTo>
                  <a:pt x="658" y="7092"/>
                </a:lnTo>
                <a:lnTo>
                  <a:pt x="384" y="8002"/>
                </a:lnTo>
                <a:lnTo>
                  <a:pt x="164" y="8913"/>
                </a:lnTo>
                <a:lnTo>
                  <a:pt x="27" y="9824"/>
                </a:lnTo>
                <a:lnTo>
                  <a:pt x="0" y="10800"/>
                </a:lnTo>
                <a:lnTo>
                  <a:pt x="27" y="11711"/>
                </a:lnTo>
                <a:lnTo>
                  <a:pt x="164" y="12687"/>
                </a:lnTo>
                <a:lnTo>
                  <a:pt x="384" y="13598"/>
                </a:lnTo>
                <a:lnTo>
                  <a:pt x="658" y="14508"/>
                </a:lnTo>
                <a:lnTo>
                  <a:pt x="1014" y="15354"/>
                </a:lnTo>
                <a:lnTo>
                  <a:pt x="1453" y="16200"/>
                </a:lnTo>
                <a:lnTo>
                  <a:pt x="1946" y="16981"/>
                </a:lnTo>
                <a:lnTo>
                  <a:pt x="2522" y="17761"/>
                </a:lnTo>
                <a:lnTo>
                  <a:pt x="3152" y="18477"/>
                </a:lnTo>
                <a:lnTo>
                  <a:pt x="3865" y="19128"/>
                </a:lnTo>
                <a:lnTo>
                  <a:pt x="4605" y="19648"/>
                </a:lnTo>
                <a:lnTo>
                  <a:pt x="5400" y="20169"/>
                </a:lnTo>
                <a:lnTo>
                  <a:pt x="6250" y="20624"/>
                </a:lnTo>
                <a:lnTo>
                  <a:pt x="7127" y="20949"/>
                </a:lnTo>
                <a:lnTo>
                  <a:pt x="8004" y="21275"/>
                </a:lnTo>
                <a:lnTo>
                  <a:pt x="8909" y="21470"/>
                </a:lnTo>
                <a:lnTo>
                  <a:pt x="9868" y="21535"/>
                </a:lnTo>
                <a:lnTo>
                  <a:pt x="10800" y="21600"/>
                </a:lnTo>
                <a:lnTo>
                  <a:pt x="11759" y="21535"/>
                </a:lnTo>
                <a:lnTo>
                  <a:pt x="12691" y="21470"/>
                </a:lnTo>
                <a:lnTo>
                  <a:pt x="13596" y="21275"/>
                </a:lnTo>
                <a:lnTo>
                  <a:pt x="14501" y="20949"/>
                </a:lnTo>
                <a:lnTo>
                  <a:pt x="15378" y="20624"/>
                </a:lnTo>
                <a:lnTo>
                  <a:pt x="16200" y="20169"/>
                </a:lnTo>
                <a:lnTo>
                  <a:pt x="16995" y="19648"/>
                </a:lnTo>
                <a:lnTo>
                  <a:pt x="17735" y="19128"/>
                </a:lnTo>
                <a:lnTo>
                  <a:pt x="18448" y="18477"/>
                </a:lnTo>
                <a:lnTo>
                  <a:pt x="19078" y="17761"/>
                </a:lnTo>
                <a:lnTo>
                  <a:pt x="19654" y="16981"/>
                </a:lnTo>
                <a:lnTo>
                  <a:pt x="20147" y="16200"/>
                </a:lnTo>
                <a:lnTo>
                  <a:pt x="20586" y="15354"/>
                </a:lnTo>
                <a:lnTo>
                  <a:pt x="20970" y="14508"/>
                </a:lnTo>
                <a:lnTo>
                  <a:pt x="21244" y="13598"/>
                </a:lnTo>
                <a:lnTo>
                  <a:pt x="21436" y="12687"/>
                </a:lnTo>
                <a:lnTo>
                  <a:pt x="21573" y="11711"/>
                </a:lnTo>
                <a:lnTo>
                  <a:pt x="21600" y="10800"/>
                </a:lnTo>
              </a:path>
            </a:pathLst>
          </a:custGeom>
          <a:noFill/>
          <a:ln w="12700" cap="rnd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28" name="Freeform 20"/>
          <p:cNvSpPr>
            <a:spLocks/>
          </p:cNvSpPr>
          <p:nvPr/>
        </p:nvSpPr>
        <p:spPr bwMode="auto">
          <a:xfrm>
            <a:off x="4321175" y="5627687"/>
            <a:ext cx="1250950" cy="620713"/>
          </a:xfrm>
          <a:custGeom>
            <a:avLst/>
            <a:gdLst/>
            <a:ahLst/>
            <a:cxnLst>
              <a:cxn ang="0">
                <a:pos x="0" y="10828"/>
              </a:cxn>
              <a:cxn ang="0">
                <a:pos x="10800" y="0"/>
              </a:cxn>
              <a:cxn ang="0">
                <a:pos x="21600" y="10828"/>
              </a:cxn>
              <a:cxn ang="0">
                <a:pos x="10800" y="21600"/>
              </a:cxn>
              <a:cxn ang="0">
                <a:pos x="0" y="10828"/>
              </a:cxn>
            </a:cxnLst>
            <a:rect l="0" t="0" r="r" b="b"/>
            <a:pathLst>
              <a:path w="21600" h="21600">
                <a:moveTo>
                  <a:pt x="0" y="10828"/>
                </a:moveTo>
                <a:lnTo>
                  <a:pt x="10800" y="0"/>
                </a:lnTo>
                <a:lnTo>
                  <a:pt x="21600" y="10828"/>
                </a:lnTo>
                <a:lnTo>
                  <a:pt x="10800" y="21600"/>
                </a:lnTo>
                <a:lnTo>
                  <a:pt x="0" y="10828"/>
                </a:lnTo>
              </a:path>
            </a:pathLst>
          </a:custGeom>
          <a:noFill/>
          <a:ln w="50800" cap="rnd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29" name="Rectangle 21"/>
          <p:cNvSpPr>
            <a:spLocks/>
          </p:cNvSpPr>
          <p:nvPr/>
        </p:nvSpPr>
        <p:spPr bwMode="auto">
          <a:xfrm>
            <a:off x="1752600" y="4522787"/>
            <a:ext cx="750888" cy="317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39688" bIns="0">
            <a:prstTxWarp prst="textNoShape">
              <a:avLst/>
            </a:prstTxWarp>
            <a:spAutoFit/>
          </a:bodyPr>
          <a:lstStyle/>
          <a:p>
            <a:pPr marL="39688"/>
            <a:r>
              <a:rPr lang="en-US" sz="1600" b="1">
                <a:solidFill>
                  <a:schemeClr val="tx1"/>
                </a:solidFill>
                <a:ea typeface="Arial" pitchFamily="8" charset="0"/>
                <a:cs typeface="Arial" pitchFamily="8" charset="0"/>
              </a:rPr>
              <a:t>waddr</a:t>
            </a:r>
          </a:p>
        </p:txBody>
      </p:sp>
      <p:sp>
        <p:nvSpPr>
          <p:cNvPr id="17430" name="Rectangle 22"/>
          <p:cNvSpPr>
            <a:spLocks/>
          </p:cNvSpPr>
          <p:nvPr/>
        </p:nvSpPr>
        <p:spPr bwMode="auto">
          <a:xfrm>
            <a:off x="7488238" y="4926012"/>
            <a:ext cx="942975" cy="317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39688" bIns="0">
            <a:prstTxWarp prst="textNoShape">
              <a:avLst/>
            </a:prstTxWarp>
            <a:spAutoFit/>
          </a:bodyPr>
          <a:lstStyle/>
          <a:p>
            <a:pPr marL="39688"/>
            <a:r>
              <a:rPr lang="en-US" sz="1600" b="1">
                <a:solidFill>
                  <a:schemeClr val="tx1"/>
                </a:solidFill>
                <a:ea typeface="Arial" pitchFamily="8" charset="0"/>
                <a:cs typeface="Arial" pitchFamily="8" charset="0"/>
              </a:rPr>
              <a:t>jobDesc</a:t>
            </a:r>
          </a:p>
        </p:txBody>
      </p:sp>
      <p:sp>
        <p:nvSpPr>
          <p:cNvPr id="17431" name="Rectangle 23"/>
          <p:cNvSpPr>
            <a:spLocks/>
          </p:cNvSpPr>
          <p:nvPr/>
        </p:nvSpPr>
        <p:spPr bwMode="auto">
          <a:xfrm>
            <a:off x="6100763" y="4879975"/>
            <a:ext cx="796925" cy="317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39688" bIns="0">
            <a:prstTxWarp prst="textNoShape">
              <a:avLst/>
            </a:prstTxWarp>
            <a:spAutoFit/>
          </a:bodyPr>
          <a:lstStyle/>
          <a:p>
            <a:pPr marL="39688"/>
            <a:r>
              <a:rPr lang="en-US" sz="1600" b="1">
                <a:solidFill>
                  <a:schemeClr val="tx1"/>
                </a:solidFill>
                <a:ea typeface="Arial" pitchFamily="8" charset="0"/>
                <a:cs typeface="Arial" pitchFamily="8" charset="0"/>
              </a:rPr>
              <a:t>ename</a:t>
            </a:r>
          </a:p>
        </p:txBody>
      </p:sp>
      <p:sp>
        <p:nvSpPr>
          <p:cNvPr id="17432" name="Rectangle 24"/>
          <p:cNvSpPr>
            <a:spLocks/>
          </p:cNvSpPr>
          <p:nvPr/>
        </p:nvSpPr>
        <p:spPr bwMode="auto">
          <a:xfrm>
            <a:off x="6858000" y="5840412"/>
            <a:ext cx="785813" cy="317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39688" bIns="0">
            <a:prstTxWarp prst="textNoShape">
              <a:avLst/>
            </a:prstTxWarp>
            <a:spAutoFit/>
          </a:bodyPr>
          <a:lstStyle/>
          <a:p>
            <a:pPr marL="39688"/>
            <a:r>
              <a:rPr lang="en-US" sz="1600" b="1">
                <a:solidFill>
                  <a:schemeClr val="tx1"/>
                </a:solidFill>
                <a:ea typeface="Arial" pitchFamily="8" charset="0"/>
                <a:cs typeface="Arial" pitchFamily="8" charset="0"/>
              </a:rPr>
              <a:t>Expert</a:t>
            </a:r>
          </a:p>
        </p:txBody>
      </p:sp>
      <p:sp>
        <p:nvSpPr>
          <p:cNvPr id="17433" name="Rectangle 25"/>
          <p:cNvSpPr>
            <a:spLocks/>
          </p:cNvSpPr>
          <p:nvPr/>
        </p:nvSpPr>
        <p:spPr bwMode="auto">
          <a:xfrm>
            <a:off x="1782763" y="5797550"/>
            <a:ext cx="1011237" cy="317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39688" bIns="0">
            <a:prstTxWarp prst="textNoShape">
              <a:avLst/>
            </a:prstTxWarp>
            <a:spAutoFit/>
          </a:bodyPr>
          <a:lstStyle/>
          <a:p>
            <a:pPr marL="39688"/>
            <a:r>
              <a:rPr lang="en-US" sz="1600" b="1">
                <a:solidFill>
                  <a:schemeClr val="tx1"/>
                </a:solidFill>
                <a:ea typeface="Arial" pitchFamily="8" charset="0"/>
                <a:cs typeface="Arial" pitchFamily="8" charset="0"/>
              </a:rPr>
              <a:t>PR-Cand</a:t>
            </a:r>
          </a:p>
        </p:txBody>
      </p:sp>
      <p:sp>
        <p:nvSpPr>
          <p:cNvPr id="17434" name="Rectangle 26"/>
          <p:cNvSpPr>
            <a:spLocks/>
          </p:cNvSpPr>
          <p:nvPr/>
        </p:nvSpPr>
        <p:spPr bwMode="auto">
          <a:xfrm>
            <a:off x="831850" y="4927600"/>
            <a:ext cx="446088" cy="317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39688" bIns="0">
            <a:prstTxWarp prst="textNoShape">
              <a:avLst/>
            </a:prstTxWarp>
            <a:spAutoFit/>
          </a:bodyPr>
          <a:lstStyle/>
          <a:p>
            <a:pPr marL="39688"/>
            <a:r>
              <a:rPr lang="en-US" sz="1600" b="1" u="sng">
                <a:solidFill>
                  <a:schemeClr val="tx1"/>
                </a:solidFill>
                <a:ea typeface="Arial" pitchFamily="8" charset="0"/>
                <a:cs typeface="Arial" pitchFamily="8" charset="0"/>
              </a:rPr>
              <a:t>cid</a:t>
            </a:r>
          </a:p>
        </p:txBody>
      </p:sp>
      <p:sp>
        <p:nvSpPr>
          <p:cNvPr id="17435" name="Rectangle 27"/>
          <p:cNvSpPr>
            <a:spLocks/>
          </p:cNvSpPr>
          <p:nvPr/>
        </p:nvSpPr>
        <p:spPr bwMode="auto">
          <a:xfrm>
            <a:off x="4548188" y="5780087"/>
            <a:ext cx="604837" cy="317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39688" bIns="0">
            <a:prstTxWarp prst="textNoShape">
              <a:avLst/>
            </a:prstTxWarp>
            <a:spAutoFit/>
          </a:bodyPr>
          <a:lstStyle/>
          <a:p>
            <a:pPr marL="39688"/>
            <a:r>
              <a:rPr lang="en-US" sz="1600" b="1">
                <a:solidFill>
                  <a:schemeClr val="tx1"/>
                </a:solidFill>
                <a:ea typeface="Arial" pitchFamily="8" charset="0"/>
                <a:cs typeface="Arial" pitchFamily="8" charset="0"/>
              </a:rPr>
              <a:t>Staff</a:t>
            </a:r>
          </a:p>
        </p:txBody>
      </p:sp>
      <p:sp>
        <p:nvSpPr>
          <p:cNvPr id="17436" name="Rectangle 28"/>
          <p:cNvSpPr>
            <a:spLocks/>
          </p:cNvSpPr>
          <p:nvPr/>
        </p:nvSpPr>
        <p:spPr bwMode="auto">
          <a:xfrm>
            <a:off x="4495800" y="4818062"/>
            <a:ext cx="741363" cy="317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39688" bIns="0">
            <a:prstTxWarp prst="textNoShape">
              <a:avLst/>
            </a:prstTxWarp>
            <a:spAutoFit/>
          </a:bodyPr>
          <a:lstStyle/>
          <a:p>
            <a:pPr marL="39688"/>
            <a:r>
              <a:rPr lang="en-US" sz="1600" b="1">
                <a:solidFill>
                  <a:schemeClr val="tx1"/>
                </a:solidFill>
                <a:ea typeface="Arial" pitchFamily="8" charset="0"/>
                <a:cs typeface="Arial" pitchFamily="8" charset="0"/>
              </a:rPr>
              <a:t>salary</a:t>
            </a:r>
          </a:p>
        </p:txBody>
      </p:sp>
      <p:sp>
        <p:nvSpPr>
          <p:cNvPr id="17437" name="Line 29"/>
          <p:cNvSpPr>
            <a:spLocks noChangeShapeType="1"/>
          </p:cNvSpPr>
          <p:nvPr/>
        </p:nvSpPr>
        <p:spPr bwMode="auto">
          <a:xfrm flipH="1">
            <a:off x="6197600" y="5189537"/>
            <a:ext cx="609600" cy="1588"/>
          </a:xfrm>
          <a:prstGeom prst="line">
            <a:avLst/>
          </a:prstGeom>
          <a:noFill/>
          <a:ln w="12700" cap="flat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38" name="Line 30"/>
          <p:cNvSpPr>
            <a:spLocks noChangeShapeType="1"/>
          </p:cNvSpPr>
          <p:nvPr/>
        </p:nvSpPr>
        <p:spPr bwMode="auto">
          <a:xfrm>
            <a:off x="2225675" y="5000625"/>
            <a:ext cx="1588" cy="668337"/>
          </a:xfrm>
          <a:prstGeom prst="line">
            <a:avLst/>
          </a:prstGeom>
          <a:noFill/>
          <a:ln w="12700" cap="flat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39" name="Line 31"/>
          <p:cNvSpPr>
            <a:spLocks noChangeShapeType="1"/>
          </p:cNvSpPr>
          <p:nvPr/>
        </p:nvSpPr>
        <p:spPr bwMode="auto">
          <a:xfrm>
            <a:off x="1068388" y="5380037"/>
            <a:ext cx="809625" cy="309563"/>
          </a:xfrm>
          <a:prstGeom prst="line">
            <a:avLst/>
          </a:prstGeom>
          <a:noFill/>
          <a:ln w="12700" cap="flat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41" name="Line 33"/>
          <p:cNvSpPr>
            <a:spLocks noChangeShapeType="1"/>
          </p:cNvSpPr>
          <p:nvPr/>
        </p:nvSpPr>
        <p:spPr bwMode="auto">
          <a:xfrm rot="10800000" flipH="1">
            <a:off x="4933950" y="5222875"/>
            <a:ext cx="1588" cy="414337"/>
          </a:xfrm>
          <a:prstGeom prst="line">
            <a:avLst/>
          </a:prstGeom>
          <a:noFill/>
          <a:ln w="12700" cap="flat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42" name="Line 34"/>
          <p:cNvSpPr>
            <a:spLocks noChangeShapeType="1"/>
          </p:cNvSpPr>
          <p:nvPr/>
        </p:nvSpPr>
        <p:spPr bwMode="auto">
          <a:xfrm>
            <a:off x="6443663" y="5360987"/>
            <a:ext cx="369887" cy="347663"/>
          </a:xfrm>
          <a:prstGeom prst="line">
            <a:avLst/>
          </a:prstGeom>
          <a:noFill/>
          <a:ln w="12700" cap="flat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43" name="Line 35"/>
          <p:cNvSpPr>
            <a:spLocks noChangeShapeType="1"/>
          </p:cNvSpPr>
          <p:nvPr/>
        </p:nvSpPr>
        <p:spPr bwMode="auto">
          <a:xfrm flipH="1">
            <a:off x="7434263" y="5360987"/>
            <a:ext cx="514350" cy="347663"/>
          </a:xfrm>
          <a:prstGeom prst="line">
            <a:avLst/>
          </a:prstGeom>
          <a:noFill/>
          <a:ln w="12700" cap="flat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44" name="Line 36"/>
          <p:cNvSpPr>
            <a:spLocks noChangeShapeType="1"/>
          </p:cNvSpPr>
          <p:nvPr/>
        </p:nvSpPr>
        <p:spPr bwMode="auto">
          <a:xfrm flipH="1">
            <a:off x="2841625" y="5935662"/>
            <a:ext cx="1416050" cy="1588"/>
          </a:xfrm>
          <a:prstGeom prst="line">
            <a:avLst/>
          </a:prstGeom>
          <a:noFill/>
          <a:ln w="12700" cap="flat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45" name="Line 37"/>
          <p:cNvSpPr>
            <a:spLocks noChangeShapeType="1"/>
          </p:cNvSpPr>
          <p:nvPr/>
        </p:nvSpPr>
        <p:spPr bwMode="auto">
          <a:xfrm>
            <a:off x="5600700" y="5935662"/>
            <a:ext cx="931863" cy="1588"/>
          </a:xfrm>
          <a:prstGeom prst="line">
            <a:avLst/>
          </a:prstGeom>
          <a:noFill/>
          <a:ln w="50800" cap="flat">
            <a:solidFill>
              <a:srgbClr val="0000FF"/>
            </a:solidFill>
            <a:prstDash val="solid"/>
            <a:round/>
            <a:headEnd type="triangl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7448" name="Group 40"/>
          <p:cNvGrpSpPr>
            <a:grpSpLocks/>
          </p:cNvGrpSpPr>
          <p:nvPr/>
        </p:nvGrpSpPr>
        <p:grpSpPr bwMode="auto">
          <a:xfrm>
            <a:off x="6629400" y="3886200"/>
            <a:ext cx="1093787" cy="917575"/>
            <a:chOff x="0" y="0"/>
            <a:chExt cx="688" cy="577"/>
          </a:xfrm>
        </p:grpSpPr>
        <p:sp>
          <p:nvSpPr>
            <p:cNvPr id="17446" name="AutoShape 38"/>
            <p:cNvSpPr>
              <a:spLocks/>
            </p:cNvSpPr>
            <p:nvPr/>
          </p:nvSpPr>
          <p:spPr bwMode="auto">
            <a:xfrm>
              <a:off x="0" y="0"/>
              <a:ext cx="688" cy="577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4044" y="0"/>
                  </a:moveTo>
                  <a:cubicBezTo>
                    <a:pt x="2105" y="0"/>
                    <a:pt x="533" y="1076"/>
                    <a:pt x="533" y="2404"/>
                  </a:cubicBezTo>
                  <a:lnTo>
                    <a:pt x="533" y="8415"/>
                  </a:lnTo>
                  <a:lnTo>
                    <a:pt x="533" y="12021"/>
                  </a:lnTo>
                  <a:cubicBezTo>
                    <a:pt x="533" y="13349"/>
                    <a:pt x="2105" y="14425"/>
                    <a:pt x="4044" y="14425"/>
                  </a:cubicBezTo>
                  <a:lnTo>
                    <a:pt x="0" y="21600"/>
                  </a:lnTo>
                  <a:lnTo>
                    <a:pt x="9311" y="14425"/>
                  </a:lnTo>
                  <a:lnTo>
                    <a:pt x="18089" y="14425"/>
                  </a:lnTo>
                  <a:cubicBezTo>
                    <a:pt x="20028" y="14425"/>
                    <a:pt x="21600" y="13349"/>
                    <a:pt x="21600" y="12021"/>
                  </a:cubicBezTo>
                  <a:lnTo>
                    <a:pt x="21600" y="8415"/>
                  </a:lnTo>
                  <a:lnTo>
                    <a:pt x="21600" y="2404"/>
                  </a:lnTo>
                  <a:cubicBezTo>
                    <a:pt x="21600" y="1076"/>
                    <a:pt x="20028" y="0"/>
                    <a:pt x="18089" y="0"/>
                  </a:cubicBezTo>
                  <a:lnTo>
                    <a:pt x="9311" y="0"/>
                  </a:lnTo>
                  <a:lnTo>
                    <a:pt x="4044" y="0"/>
                  </a:lnTo>
                  <a:close/>
                  <a:moveTo>
                    <a:pt x="4044" y="0"/>
                  </a:moveTo>
                </a:path>
              </a:pathLst>
            </a:custGeom>
            <a:solidFill>
              <a:srgbClr val="F8CDC6">
                <a:alpha val="49803"/>
              </a:srgbClr>
            </a:solidFill>
            <a:ln w="9525" cap="flat">
              <a:solidFill>
                <a:srgbClr val="CC3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47" name="Rectangle 39"/>
            <p:cNvSpPr>
              <a:spLocks/>
            </p:cNvSpPr>
            <p:nvPr/>
          </p:nvSpPr>
          <p:spPr bwMode="auto">
            <a:xfrm>
              <a:off x="40" y="14"/>
              <a:ext cx="624" cy="384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88091" bIns="38100">
              <a:prstTxWarp prst="textNoShape">
                <a:avLst/>
              </a:prstTxWarp>
            </a:bodyPr>
            <a:lstStyle/>
            <a:p>
              <a:pPr marL="11113" algn="ctr">
                <a:lnSpc>
                  <a:spcPct val="90000"/>
                </a:lnSpc>
              </a:pPr>
              <a:r>
                <a:rPr lang="en-US" sz="1800" dirty="0">
                  <a:solidFill>
                    <a:srgbClr val="CC3300"/>
                  </a:solidFill>
                  <a:latin typeface="Tahoma" pitchFamily="8" charset="0"/>
                  <a:ea typeface="Tahoma" pitchFamily="8" charset="0"/>
                  <a:cs typeface="Tahoma" pitchFamily="8" charset="0"/>
                  <a:sym typeface="Tahoma" pitchFamily="8" charset="0"/>
                </a:rPr>
                <a:t>Partial</a:t>
              </a:r>
            </a:p>
            <a:p>
              <a:pPr marL="11113" algn="ctr">
                <a:lnSpc>
                  <a:spcPct val="90000"/>
                </a:lnSpc>
              </a:pPr>
              <a:r>
                <a:rPr lang="en-US" sz="1800" dirty="0">
                  <a:solidFill>
                    <a:srgbClr val="CC3300"/>
                  </a:solidFill>
                  <a:latin typeface="Tahoma" pitchFamily="8" charset="0"/>
                  <a:ea typeface="Tahoma" pitchFamily="8" charset="0"/>
                  <a:cs typeface="Tahoma" pitchFamily="8" charset="0"/>
                  <a:sym typeface="Tahoma" pitchFamily="8" charset="0"/>
                </a:rPr>
                <a:t>Key</a:t>
              </a:r>
            </a:p>
          </p:txBody>
        </p:sp>
      </p:grpSp>
      <p:sp>
        <p:nvSpPr>
          <p:cNvPr id="17449" name="Rectangle 41"/>
          <p:cNvSpPr>
            <a:spLocks/>
          </p:cNvSpPr>
          <p:nvPr/>
        </p:nvSpPr>
        <p:spPr bwMode="auto">
          <a:xfrm>
            <a:off x="152400" y="1066800"/>
            <a:ext cx="8699500" cy="29718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39688" bIns="0">
            <a:prstTxWarp prst="textNoShape">
              <a:avLst/>
            </a:prstTxWarp>
          </a:bodyPr>
          <a:lstStyle/>
          <a:p>
            <a:pPr marL="39688">
              <a:spcBef>
                <a:spcPts val="575"/>
              </a:spcBef>
              <a:buClr>
                <a:srgbClr val="0000FF"/>
              </a:buClr>
              <a:buSzPct val="60000"/>
            </a:pPr>
            <a:r>
              <a:rPr lang="en-US" dirty="0" smtClean="0">
                <a:solidFill>
                  <a:schemeClr val="tx1"/>
                </a:solidFill>
                <a:latin typeface="Tahoma" pitchFamily="8" charset="0"/>
                <a:ea typeface="Tahoma" pitchFamily="8" charset="0"/>
                <a:cs typeface="Tahoma" pitchFamily="8" charset="0"/>
                <a:sym typeface="Tahoma" pitchFamily="8" charset="0"/>
              </a:rPr>
              <a:t>Example: Candidates have experts on their staff, identified by their name. </a:t>
            </a:r>
          </a:p>
          <a:p>
            <a:pPr marL="382588" indent="-342900">
              <a:spcBef>
                <a:spcPts val="575"/>
              </a:spcBef>
              <a:buClr>
                <a:srgbClr val="0000FF"/>
              </a:buClr>
              <a:buSzPct val="60000"/>
              <a:buFont typeface="Wingdings" pitchFamily="8" charset="2"/>
              <a:buChar char="n"/>
            </a:pPr>
            <a:r>
              <a:rPr lang="en-US" dirty="0" smtClean="0">
                <a:solidFill>
                  <a:schemeClr val="tx1"/>
                </a:solidFill>
                <a:latin typeface="Tahoma" pitchFamily="8" charset="0"/>
                <a:ea typeface="Tahoma" pitchFamily="8" charset="0"/>
                <a:cs typeface="Tahoma" pitchFamily="8" charset="0"/>
                <a:sym typeface="Tahoma" pitchFamily="8" charset="0"/>
              </a:rPr>
              <a:t>Model experts as </a:t>
            </a:r>
            <a:r>
              <a:rPr lang="en-US" dirty="0" smtClean="0">
                <a:solidFill>
                  <a:schemeClr val="accent4"/>
                </a:solidFill>
                <a:latin typeface="Tahoma" pitchFamily="8" charset="0"/>
                <a:ea typeface="Tahoma" pitchFamily="8" charset="0"/>
                <a:cs typeface="Tahoma" pitchFamily="8" charset="0"/>
                <a:sym typeface="Tahoma" pitchFamily="8" charset="0"/>
              </a:rPr>
              <a:t>weak entities. </a:t>
            </a:r>
            <a:r>
              <a:rPr lang="en-US" dirty="0" smtClean="0">
                <a:solidFill>
                  <a:schemeClr val="tx1"/>
                </a:solidFill>
                <a:latin typeface="Tahoma" pitchFamily="8" charset="0"/>
                <a:ea typeface="Tahoma" pitchFamily="8" charset="0"/>
                <a:cs typeface="Tahoma" pitchFamily="8" charset="0"/>
                <a:sym typeface="Tahoma" pitchFamily="8" charset="0"/>
              </a:rPr>
              <a:t>Expert names are not globally unique. To identify an expert, we need candidate’s ID + expert’s name. Rules:</a:t>
            </a:r>
          </a:p>
          <a:p>
            <a:pPr marL="839788" lvl="1" indent="-342900">
              <a:spcBef>
                <a:spcPts val="475"/>
              </a:spcBef>
              <a:buClr>
                <a:srgbClr val="CC3300"/>
              </a:buClr>
              <a:buSzPct val="75000"/>
              <a:buFont typeface="Wingdings" pitchFamily="8" charset="2"/>
              <a:buChar char="n"/>
            </a:pPr>
            <a:r>
              <a:rPr lang="en-US" sz="2000" dirty="0" smtClean="0">
                <a:solidFill>
                  <a:schemeClr val="tx1"/>
                </a:solidFill>
                <a:latin typeface="Tahoma" pitchFamily="8" charset="0"/>
                <a:ea typeface="Tahoma" pitchFamily="8" charset="0"/>
                <a:cs typeface="Tahoma" pitchFamily="8" charset="0"/>
                <a:sym typeface="Tahoma" pitchFamily="8" charset="0"/>
              </a:rPr>
              <a:t>Weak entity has a single owner (one-to-many relationship)</a:t>
            </a:r>
            <a:endParaRPr lang="en-US" sz="2000" dirty="0">
              <a:solidFill>
                <a:schemeClr val="tx1"/>
              </a:solidFill>
              <a:latin typeface="Tahoma" pitchFamily="8" charset="0"/>
              <a:ea typeface="Tahoma" pitchFamily="8" charset="0"/>
              <a:cs typeface="Tahoma" pitchFamily="8" charset="0"/>
              <a:sym typeface="Tahoma" pitchFamily="8" charset="0"/>
            </a:endParaRPr>
          </a:p>
          <a:p>
            <a:pPr marL="839788" lvl="1" indent="-342900">
              <a:spcBef>
                <a:spcPts val="475"/>
              </a:spcBef>
              <a:buClr>
                <a:srgbClr val="CC3300"/>
              </a:buClr>
              <a:buSzPct val="75000"/>
              <a:buFont typeface="Wingdings" pitchFamily="8" charset="2"/>
              <a:buChar char="n"/>
            </a:pPr>
            <a:r>
              <a:rPr lang="en-US" sz="2000" dirty="0" smtClean="0">
                <a:solidFill>
                  <a:schemeClr val="tx1"/>
                </a:solidFill>
                <a:latin typeface="Tahoma" pitchFamily="8" charset="0"/>
                <a:ea typeface="Tahoma" pitchFamily="8" charset="0"/>
                <a:cs typeface="Tahoma" pitchFamily="8" charset="0"/>
                <a:sym typeface="Tahoma" pitchFamily="8" charset="0"/>
              </a:rPr>
              <a:t>Weak </a:t>
            </a:r>
            <a:r>
              <a:rPr lang="en-US" sz="2000" dirty="0">
                <a:solidFill>
                  <a:schemeClr val="tx1"/>
                </a:solidFill>
                <a:latin typeface="Tahoma" pitchFamily="8" charset="0"/>
                <a:ea typeface="Tahoma" pitchFamily="8" charset="0"/>
                <a:cs typeface="Tahoma" pitchFamily="8" charset="0"/>
                <a:sym typeface="Tahoma" pitchFamily="8" charset="0"/>
              </a:rPr>
              <a:t>entity </a:t>
            </a:r>
            <a:r>
              <a:rPr lang="en-US" sz="2000" dirty="0">
                <a:solidFill>
                  <a:srgbClr val="CC3300"/>
                </a:solidFill>
                <a:latin typeface="Tahoma Bold" charset="0"/>
                <a:ea typeface="Tahoma Bold" charset="0"/>
                <a:cs typeface="Tahoma Bold" charset="0"/>
                <a:sym typeface="Tahoma Bold" charset="0"/>
              </a:rPr>
              <a:t>must</a:t>
            </a:r>
            <a:r>
              <a:rPr lang="en-US" sz="2000" dirty="0">
                <a:solidFill>
                  <a:schemeClr val="tx1"/>
                </a:solidFill>
                <a:latin typeface="Tahoma" pitchFamily="8" charset="0"/>
                <a:ea typeface="Tahoma" pitchFamily="8" charset="0"/>
                <a:cs typeface="Tahoma" pitchFamily="8" charset="0"/>
                <a:sym typeface="Tahoma" pitchFamily="8" charset="0"/>
              </a:rPr>
              <a:t> have total participation in </a:t>
            </a:r>
            <a:r>
              <a:rPr lang="en-US" sz="2000" dirty="0" smtClean="0">
                <a:solidFill>
                  <a:schemeClr val="tx1"/>
                </a:solidFill>
                <a:latin typeface="Tahoma" pitchFamily="8" charset="0"/>
                <a:ea typeface="Tahoma" pitchFamily="8" charset="0"/>
                <a:cs typeface="Tahoma" pitchFamily="8" charset="0"/>
                <a:sym typeface="Tahoma" pitchFamily="8" charset="0"/>
              </a:rPr>
              <a:t>the above </a:t>
            </a:r>
            <a:r>
              <a:rPr lang="en-US" sz="2000" dirty="0" smtClean="0">
                <a:solidFill>
                  <a:srgbClr val="9900CC"/>
                </a:solidFill>
                <a:latin typeface="Tahoma" pitchFamily="8" charset="0"/>
                <a:ea typeface="Tahoma" pitchFamily="8" charset="0"/>
                <a:cs typeface="Tahoma" pitchFamily="8" charset="0"/>
                <a:sym typeface="Tahoma" pitchFamily="8" charset="0"/>
              </a:rPr>
              <a:t>identifying </a:t>
            </a:r>
            <a:r>
              <a:rPr lang="en-US" sz="2000" dirty="0">
                <a:solidFill>
                  <a:schemeClr val="tx1"/>
                </a:solidFill>
                <a:latin typeface="Tahoma" pitchFamily="8" charset="0"/>
                <a:ea typeface="Tahoma" pitchFamily="8" charset="0"/>
                <a:cs typeface="Tahoma" pitchFamily="8" charset="0"/>
                <a:sym typeface="Tahoma" pitchFamily="8" charset="0"/>
              </a:rPr>
              <a:t>relationship set. 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49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5" name="Rectangle 9"/>
          <p:cNvSpPr>
            <a:spLocks noGrp="1" noChangeArrowheads="1"/>
          </p:cNvSpPr>
          <p:nvPr>
            <p:ph type="title"/>
          </p:nvPr>
        </p:nvSpPr>
        <p:spPr>
          <a:xfrm>
            <a:off x="1143000" y="-152400"/>
            <a:ext cx="7793038" cy="1143000"/>
          </a:xfrm>
          <a:ln/>
        </p:spPr>
        <p:txBody>
          <a:bodyPr rIns="39688" anchor="ctr"/>
          <a:lstStyle/>
          <a:p>
            <a:r>
              <a:rPr lang="en-US"/>
              <a:t>ISA (‘is a’) Hierarchies</a:t>
            </a:r>
          </a:p>
        </p:txBody>
      </p:sp>
      <p:sp>
        <p:nvSpPr>
          <p:cNvPr id="6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F70EC-F79B-C144-81B0-9D5F4C92AE8F}" type="slidenum">
              <a:rPr lang="en-US"/>
              <a:pPr/>
              <a:t>36</a:t>
            </a:fld>
            <a:endParaRPr lang="en-US"/>
          </a:p>
        </p:txBody>
      </p:sp>
      <p:sp>
        <p:nvSpPr>
          <p:cNvPr id="19457" name="Rectangle 1"/>
          <p:cNvSpPr>
            <a:spLocks/>
          </p:cNvSpPr>
          <p:nvPr/>
        </p:nvSpPr>
        <p:spPr bwMode="auto">
          <a:xfrm>
            <a:off x="417513" y="258763"/>
            <a:ext cx="438150" cy="474662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58" name="Rectangle 2"/>
          <p:cNvSpPr>
            <a:spLocks/>
          </p:cNvSpPr>
          <p:nvPr/>
        </p:nvSpPr>
        <p:spPr bwMode="auto">
          <a:xfrm>
            <a:off x="800100" y="258763"/>
            <a:ext cx="328613" cy="474662"/>
          </a:xfrm>
          <a:prstGeom prst="rect">
            <a:avLst/>
          </a:prstGeom>
          <a:gradFill rotWithShape="0">
            <a:gsLst>
              <a:gs pos="0">
                <a:srgbClr val="9900CC"/>
              </a:gs>
              <a:gs pos="100000">
                <a:srgbClr val="FFFFFF"/>
              </a:gs>
            </a:gsLst>
            <a:lin ang="0" scaled="1"/>
          </a:gra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59" name="Rectangle 3"/>
          <p:cNvSpPr>
            <a:spLocks/>
          </p:cNvSpPr>
          <p:nvPr/>
        </p:nvSpPr>
        <p:spPr bwMode="auto">
          <a:xfrm>
            <a:off x="541338" y="681038"/>
            <a:ext cx="422275" cy="474662"/>
          </a:xfrm>
          <a:prstGeom prst="rect">
            <a:avLst/>
          </a:prstGeom>
          <a:solidFill>
            <a:srgbClr val="F3DD0D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60" name="Rectangle 4"/>
          <p:cNvSpPr>
            <a:spLocks/>
          </p:cNvSpPr>
          <p:nvPr/>
        </p:nvSpPr>
        <p:spPr bwMode="auto">
          <a:xfrm>
            <a:off x="911225" y="681038"/>
            <a:ext cx="368300" cy="474662"/>
          </a:xfrm>
          <a:prstGeom prst="rect">
            <a:avLst/>
          </a:prstGeom>
          <a:gradFill rotWithShape="0">
            <a:gsLst>
              <a:gs pos="0">
                <a:srgbClr val="F3DD0D"/>
              </a:gs>
              <a:gs pos="100000">
                <a:srgbClr val="FFFFFF"/>
              </a:gs>
            </a:gsLst>
            <a:lin ang="0" scaled="1"/>
          </a:gra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61" name="Rectangle 5"/>
          <p:cNvSpPr>
            <a:spLocks/>
          </p:cNvSpPr>
          <p:nvPr/>
        </p:nvSpPr>
        <p:spPr bwMode="auto">
          <a:xfrm>
            <a:off x="127000" y="608013"/>
            <a:ext cx="560388" cy="42227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3300"/>
              </a:gs>
            </a:gsLst>
            <a:lin ang="18900000" scaled="1"/>
          </a:gra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62" name="Rectangle 6"/>
          <p:cNvSpPr>
            <a:spLocks/>
          </p:cNvSpPr>
          <p:nvPr/>
        </p:nvSpPr>
        <p:spPr bwMode="auto">
          <a:xfrm>
            <a:off x="762000" y="150813"/>
            <a:ext cx="31750" cy="1052512"/>
          </a:xfrm>
          <a:prstGeom prst="rect">
            <a:avLst/>
          </a:prstGeom>
          <a:solidFill>
            <a:srgbClr val="1C1C1C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63" name="Rectangle 7"/>
          <p:cNvSpPr>
            <a:spLocks/>
          </p:cNvSpPr>
          <p:nvPr/>
        </p:nvSpPr>
        <p:spPr bwMode="auto">
          <a:xfrm>
            <a:off x="442913" y="941388"/>
            <a:ext cx="8226425" cy="31750"/>
          </a:xfrm>
          <a:prstGeom prst="rect">
            <a:avLst/>
          </a:prstGeom>
          <a:gradFill rotWithShape="0">
            <a:gsLst>
              <a:gs pos="0">
                <a:srgbClr val="1C1C1C"/>
              </a:gs>
              <a:gs pos="100000">
                <a:srgbClr val="FFFFFF"/>
              </a:gs>
            </a:gsLst>
            <a:lin ang="0" scaled="1"/>
          </a:gra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64" name="Rectangle 8"/>
          <p:cNvSpPr>
            <a:spLocks/>
          </p:cNvSpPr>
          <p:nvPr/>
        </p:nvSpPr>
        <p:spPr bwMode="auto">
          <a:xfrm>
            <a:off x="2133600" y="6502400"/>
            <a:ext cx="4965700" cy="279400"/>
          </a:xfrm>
          <a:prstGeom prst="rect">
            <a:avLst/>
          </a:prstGeom>
          <a:noFill/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40639" bIns="0" anchor="b">
            <a:prstTxWarp prst="textNoShape">
              <a:avLst/>
            </a:prstTxWarp>
          </a:bodyPr>
          <a:lstStyle/>
          <a:p>
            <a:pPr marL="39688" algn="ctr"/>
            <a:r>
              <a:rPr lang="en-US" sz="1200">
                <a:solidFill>
                  <a:schemeClr val="tx1"/>
                </a:solidFill>
                <a:latin typeface="Tahoma" pitchFamily="8" charset="0"/>
                <a:ea typeface="Tahoma" pitchFamily="8" charset="0"/>
                <a:cs typeface="Tahoma" pitchFamily="8" charset="0"/>
                <a:sym typeface="Tahoma" pitchFamily="8" charset="0"/>
              </a:rPr>
              <a:t>EECS 484: Database Management Systems</a:t>
            </a:r>
          </a:p>
        </p:txBody>
      </p:sp>
      <p:sp>
        <p:nvSpPr>
          <p:cNvPr id="19466" name="Rectangle 10"/>
          <p:cNvSpPr>
            <a:spLocks/>
          </p:cNvSpPr>
          <p:nvPr/>
        </p:nvSpPr>
        <p:spPr bwMode="auto">
          <a:xfrm>
            <a:off x="109538" y="1069975"/>
            <a:ext cx="8348662" cy="1879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39688" bIns="0">
            <a:prstTxWarp prst="textNoShape">
              <a:avLst/>
            </a:prstTxWarp>
          </a:bodyPr>
          <a:lstStyle/>
          <a:p>
            <a:pPr marL="39688">
              <a:spcBef>
                <a:spcPts val="475"/>
              </a:spcBef>
              <a:buClr>
                <a:srgbClr val="000000"/>
              </a:buClr>
              <a:buSzPct val="75000"/>
              <a:buFont typeface="Wingdings" pitchFamily="8" charset="2"/>
              <a:buChar char="ü"/>
            </a:pPr>
            <a:r>
              <a:rPr lang="en-US" sz="2000" dirty="0">
                <a:solidFill>
                  <a:schemeClr val="tx1"/>
                </a:solidFill>
                <a:latin typeface="Tahoma" pitchFamily="8" charset="0"/>
                <a:ea typeface="Tahoma" pitchFamily="8" charset="0"/>
                <a:cs typeface="Tahoma" pitchFamily="8" charset="0"/>
                <a:sym typeface="Tahoma" pitchFamily="8" charset="0"/>
              </a:rPr>
              <a:t> As in C++ attributes are inherited.</a:t>
            </a:r>
          </a:p>
          <a:p>
            <a:pPr marL="39688">
              <a:spcBef>
                <a:spcPts val="475"/>
              </a:spcBef>
              <a:buClr>
                <a:srgbClr val="000000"/>
              </a:buClr>
              <a:buSzPct val="75000"/>
              <a:buFont typeface="Wingdings" pitchFamily="8" charset="2"/>
              <a:buChar char="ü"/>
            </a:pPr>
            <a:r>
              <a:rPr lang="en-US" sz="2000" dirty="0">
                <a:solidFill>
                  <a:schemeClr val="tx1"/>
                </a:solidFill>
                <a:latin typeface="Tahoma" pitchFamily="8" charset="0"/>
                <a:ea typeface="Tahoma" pitchFamily="8" charset="0"/>
                <a:cs typeface="Tahoma" pitchFamily="8" charset="0"/>
                <a:sym typeface="Tahoma" pitchFamily="8" charset="0"/>
              </a:rPr>
              <a:t> If A </a:t>
            </a:r>
            <a:r>
              <a:rPr lang="en-US" sz="1800" dirty="0">
                <a:solidFill>
                  <a:srgbClr val="9900CC"/>
                </a:solidFill>
                <a:latin typeface="Tahoma Bold" charset="0"/>
                <a:ea typeface="Tahoma Bold" charset="0"/>
                <a:cs typeface="Tahoma Bold" charset="0"/>
                <a:sym typeface="Tahoma Bold" charset="0"/>
              </a:rPr>
              <a:t>ISA</a:t>
            </a:r>
            <a:r>
              <a:rPr lang="en-US" sz="2000" dirty="0">
                <a:solidFill>
                  <a:schemeClr val="tx1"/>
                </a:solidFill>
                <a:latin typeface="Tahoma" pitchFamily="8" charset="0"/>
                <a:ea typeface="Tahoma" pitchFamily="8" charset="0"/>
                <a:cs typeface="Tahoma" pitchFamily="8" charset="0"/>
                <a:sym typeface="Tahoma" pitchFamily="8" charset="0"/>
              </a:rPr>
              <a:t> B, every A entity is also a B entity</a:t>
            </a:r>
          </a:p>
          <a:p>
            <a:pPr marL="39688">
              <a:spcBef>
                <a:spcPts val="475"/>
              </a:spcBef>
              <a:buClr>
                <a:srgbClr val="000000"/>
              </a:buClr>
              <a:buSzPct val="75000"/>
              <a:buFont typeface="Wingdings" pitchFamily="8" charset="2"/>
              <a:buChar char="ü"/>
            </a:pPr>
            <a:r>
              <a:rPr lang="en-US" sz="2000" dirty="0">
                <a:solidFill>
                  <a:schemeClr val="tx1"/>
                </a:solidFill>
                <a:latin typeface="Tahoma" pitchFamily="8" charset="0"/>
                <a:ea typeface="Tahoma" pitchFamily="8" charset="0"/>
                <a:cs typeface="Tahoma" pitchFamily="8" charset="0"/>
                <a:sym typeface="Tahoma" pitchFamily="8" charset="0"/>
              </a:rPr>
              <a:t> Specialize </a:t>
            </a:r>
            <a:r>
              <a:rPr lang="en-US" sz="2000" dirty="0" err="1">
                <a:solidFill>
                  <a:schemeClr val="tx1"/>
                </a:solidFill>
                <a:latin typeface="Tahoma" pitchFamily="8" charset="0"/>
                <a:ea typeface="Tahoma" pitchFamily="8" charset="0"/>
                <a:cs typeface="Tahoma" pitchFamily="8" charset="0"/>
                <a:sym typeface="Tahoma" pitchFamily="8" charset="0"/>
              </a:rPr>
              <a:t>superclass</a:t>
            </a:r>
            <a:r>
              <a:rPr lang="en-US" sz="2000" dirty="0">
                <a:solidFill>
                  <a:schemeClr val="tx1"/>
                </a:solidFill>
                <a:latin typeface="Tahoma" pitchFamily="8" charset="0"/>
                <a:ea typeface="Tahoma" pitchFamily="8" charset="0"/>
                <a:cs typeface="Tahoma" pitchFamily="8" charset="0"/>
                <a:sym typeface="Tahoma" pitchFamily="8" charset="0"/>
              </a:rPr>
              <a:t> (top-down design)</a:t>
            </a:r>
          </a:p>
          <a:p>
            <a:pPr marL="39688">
              <a:spcBef>
                <a:spcPts val="475"/>
              </a:spcBef>
              <a:buClr>
                <a:srgbClr val="000000"/>
              </a:buClr>
              <a:buSzPct val="75000"/>
              <a:buFont typeface="Wingdings" pitchFamily="8" charset="2"/>
              <a:buChar char="ü"/>
            </a:pPr>
            <a:r>
              <a:rPr lang="en-US" sz="2000" dirty="0">
                <a:solidFill>
                  <a:schemeClr val="tx1"/>
                </a:solidFill>
                <a:latin typeface="Tahoma" pitchFamily="8" charset="0"/>
                <a:ea typeface="Tahoma" pitchFamily="8" charset="0"/>
                <a:cs typeface="Tahoma" pitchFamily="8" charset="0"/>
                <a:sym typeface="Tahoma" pitchFamily="8" charset="0"/>
              </a:rPr>
              <a:t> Generalize subclasses (bottom-up design)</a:t>
            </a:r>
          </a:p>
          <a:p>
            <a:pPr marL="39688">
              <a:spcBef>
                <a:spcPts val="475"/>
              </a:spcBef>
              <a:buClr>
                <a:srgbClr val="000000"/>
              </a:buClr>
              <a:buSzPct val="75000"/>
              <a:buFont typeface="Wingdings" pitchFamily="8" charset="2"/>
              <a:buChar char="ü"/>
            </a:pPr>
            <a:r>
              <a:rPr lang="en-US" sz="2000" dirty="0">
                <a:solidFill>
                  <a:schemeClr val="tx1"/>
                </a:solidFill>
                <a:latin typeface="Tahoma" pitchFamily="8" charset="0"/>
                <a:ea typeface="Tahoma" pitchFamily="8" charset="0"/>
                <a:cs typeface="Tahoma" pitchFamily="8" charset="0"/>
                <a:sym typeface="Tahoma" pitchFamily="8" charset="0"/>
              </a:rPr>
              <a:t> Can be multi-level</a:t>
            </a:r>
          </a:p>
        </p:txBody>
      </p:sp>
      <p:grpSp>
        <p:nvGrpSpPr>
          <p:cNvPr id="19517" name="Group 61"/>
          <p:cNvGrpSpPr>
            <a:grpSpLocks/>
          </p:cNvGrpSpPr>
          <p:nvPr/>
        </p:nvGrpSpPr>
        <p:grpSpPr bwMode="auto">
          <a:xfrm>
            <a:off x="2286000" y="3352800"/>
            <a:ext cx="4117975" cy="2981325"/>
            <a:chOff x="0" y="0"/>
            <a:chExt cx="2594" cy="1878"/>
          </a:xfrm>
        </p:grpSpPr>
        <p:grpSp>
          <p:nvGrpSpPr>
            <p:cNvPr id="19488" name="Group 32"/>
            <p:cNvGrpSpPr>
              <a:grpSpLocks/>
            </p:cNvGrpSpPr>
            <p:nvPr/>
          </p:nvGrpSpPr>
          <p:grpSpPr bwMode="auto">
            <a:xfrm>
              <a:off x="561" y="0"/>
              <a:ext cx="1472" cy="1248"/>
              <a:chOff x="0" y="0"/>
              <a:chExt cx="1472" cy="1248"/>
            </a:xfrm>
          </p:grpSpPr>
          <p:grpSp>
            <p:nvGrpSpPr>
              <p:cNvPr id="19483" name="Group 27"/>
              <p:cNvGrpSpPr>
                <a:grpSpLocks/>
              </p:cNvGrpSpPr>
              <p:nvPr/>
            </p:nvGrpSpPr>
            <p:grpSpPr bwMode="auto">
              <a:xfrm>
                <a:off x="0" y="0"/>
                <a:ext cx="1472" cy="636"/>
                <a:chOff x="0" y="0"/>
                <a:chExt cx="1472" cy="636"/>
              </a:xfrm>
            </p:grpSpPr>
            <p:grpSp>
              <p:nvGrpSpPr>
                <p:cNvPr id="19470" name="Group 14"/>
                <p:cNvGrpSpPr>
                  <a:grpSpLocks/>
                </p:cNvGrpSpPr>
                <p:nvPr/>
              </p:nvGrpSpPr>
              <p:grpSpPr bwMode="auto">
                <a:xfrm>
                  <a:off x="355" y="396"/>
                  <a:ext cx="769" cy="240"/>
                  <a:chOff x="0" y="0"/>
                  <a:chExt cx="769" cy="240"/>
                </a:xfrm>
              </p:grpSpPr>
              <p:sp>
                <p:nvSpPr>
                  <p:cNvPr id="19468" name="Rectangle 12"/>
                  <p:cNvSpPr>
                    <a:spLocks/>
                  </p:cNvSpPr>
                  <p:nvPr/>
                </p:nvSpPr>
                <p:spPr bwMode="auto">
                  <a:xfrm>
                    <a:off x="0" y="4"/>
                    <a:ext cx="769" cy="231"/>
                  </a:xfrm>
                  <a:prstGeom prst="rect">
                    <a:avLst/>
                  </a:prstGeom>
                  <a:noFill/>
                  <a:ln w="19050" cap="flat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</p:spPr>
                <p:txBody>
                  <a:bodyPr lIns="0" tIns="0" rIns="0" bIns="0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469" name="Rectangle 13"/>
                  <p:cNvSpPr>
                    <a:spLocks/>
                  </p:cNvSpPr>
                  <p:nvPr/>
                </p:nvSpPr>
                <p:spPr bwMode="auto">
                  <a:xfrm>
                    <a:off x="125" y="0"/>
                    <a:ext cx="518" cy="240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800000"/>
                    <a:headEnd type="none" w="med" len="med"/>
                    <a:tailEnd type="none" w="med" len="med"/>
                  </a:ln>
                </p:spPr>
                <p:txBody>
                  <a:bodyPr wrap="none" lIns="0" tIns="0" rIns="40639" bIns="0"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39688" algn="ctr"/>
                    <a:r>
                      <a:rPr lang="en-US" sz="1800">
                        <a:solidFill>
                          <a:schemeClr val="tx1"/>
                        </a:solidFill>
                        <a:latin typeface="Tahoma" pitchFamily="8" charset="0"/>
                        <a:ea typeface="Tahoma" pitchFamily="8" charset="0"/>
                        <a:cs typeface="Tahoma" pitchFamily="8" charset="0"/>
                        <a:sym typeface="Tahoma" pitchFamily="8" charset="0"/>
                      </a:rPr>
                      <a:t>Citizen</a:t>
                    </a:r>
                  </a:p>
                </p:txBody>
              </p:sp>
            </p:grpSp>
            <p:grpSp>
              <p:nvGrpSpPr>
                <p:cNvPr id="19473" name="Group 17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468" cy="233"/>
                  <a:chOff x="0" y="0"/>
                  <a:chExt cx="468" cy="233"/>
                </a:xfrm>
              </p:grpSpPr>
              <p:sp>
                <p:nvSpPr>
                  <p:cNvPr id="19471" name="Oval 15"/>
                  <p:cNvSpPr>
                    <a:spLocks/>
                  </p:cNvSpPr>
                  <p:nvPr/>
                </p:nvSpPr>
                <p:spPr bwMode="auto">
                  <a:xfrm>
                    <a:off x="0" y="0"/>
                    <a:ext cx="468" cy="233"/>
                  </a:xfrm>
                  <a:prstGeom prst="ellipse">
                    <a:avLst/>
                  </a:prstGeom>
                  <a:noFill/>
                  <a:ln w="19050" cap="flat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</p:spPr>
                <p:txBody>
                  <a:bodyPr lIns="0" tIns="0" rIns="0" bIns="0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472" name="Rectangle 16"/>
                  <p:cNvSpPr>
                    <a:spLocks/>
                  </p:cNvSpPr>
                  <p:nvPr/>
                </p:nvSpPr>
                <p:spPr bwMode="auto">
                  <a:xfrm>
                    <a:off x="100" y="16"/>
                    <a:ext cx="267" cy="200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800000"/>
                    <a:headEnd type="none" w="med" len="med"/>
                    <a:tailEnd type="none" w="med" len="med"/>
                  </a:ln>
                </p:spPr>
                <p:txBody>
                  <a:bodyPr wrap="none" lIns="38100" tIns="38100" rIns="78049" bIns="38100"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1588" algn="ctr"/>
                    <a:r>
                      <a:rPr lang="en-US" sz="1600" u="sng">
                        <a:solidFill>
                          <a:schemeClr val="tx1"/>
                        </a:solidFill>
                        <a:latin typeface="Tahoma" pitchFamily="8" charset="0"/>
                        <a:ea typeface="Tahoma" pitchFamily="8" charset="0"/>
                        <a:cs typeface="Tahoma" pitchFamily="8" charset="0"/>
                        <a:sym typeface="Tahoma" pitchFamily="8" charset="0"/>
                      </a:rPr>
                      <a:t>ssn</a:t>
                    </a:r>
                  </a:p>
                </p:txBody>
              </p:sp>
            </p:grpSp>
            <p:grpSp>
              <p:nvGrpSpPr>
                <p:cNvPr id="19476" name="Group 20"/>
                <p:cNvGrpSpPr>
                  <a:grpSpLocks/>
                </p:cNvGrpSpPr>
                <p:nvPr/>
              </p:nvGrpSpPr>
              <p:grpSpPr bwMode="auto">
                <a:xfrm>
                  <a:off x="501" y="0"/>
                  <a:ext cx="469" cy="233"/>
                  <a:chOff x="0" y="0"/>
                  <a:chExt cx="468" cy="233"/>
                </a:xfrm>
              </p:grpSpPr>
              <p:sp>
                <p:nvSpPr>
                  <p:cNvPr id="19474" name="Oval 18"/>
                  <p:cNvSpPr>
                    <a:spLocks/>
                  </p:cNvSpPr>
                  <p:nvPr/>
                </p:nvSpPr>
                <p:spPr bwMode="auto">
                  <a:xfrm>
                    <a:off x="0" y="0"/>
                    <a:ext cx="468" cy="233"/>
                  </a:xfrm>
                  <a:prstGeom prst="ellipse">
                    <a:avLst/>
                  </a:prstGeom>
                  <a:noFill/>
                  <a:ln w="19050" cap="flat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</p:spPr>
                <p:txBody>
                  <a:bodyPr lIns="0" tIns="0" rIns="0" bIns="0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475" name="Rectangle 19"/>
                  <p:cNvSpPr>
                    <a:spLocks/>
                  </p:cNvSpPr>
                  <p:nvPr/>
                </p:nvSpPr>
                <p:spPr bwMode="auto">
                  <a:xfrm>
                    <a:off x="36" y="16"/>
                    <a:ext cx="395" cy="200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800000"/>
                    <a:headEnd type="none" w="med" len="med"/>
                    <a:tailEnd type="none" w="med" len="med"/>
                  </a:ln>
                </p:spPr>
                <p:txBody>
                  <a:bodyPr wrap="none" lIns="38100" tIns="38100" rIns="78049" bIns="38100"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1588" algn="ctr"/>
                    <a:r>
                      <a:rPr lang="en-US" sz="1600">
                        <a:solidFill>
                          <a:schemeClr val="tx1"/>
                        </a:solidFill>
                        <a:latin typeface="Tahoma" pitchFamily="8" charset="0"/>
                        <a:ea typeface="Tahoma" pitchFamily="8" charset="0"/>
                        <a:cs typeface="Tahoma" pitchFamily="8" charset="0"/>
                        <a:sym typeface="Tahoma" pitchFamily="8" charset="0"/>
                      </a:rPr>
                      <a:t>name</a:t>
                    </a:r>
                  </a:p>
                </p:txBody>
              </p:sp>
            </p:grpSp>
            <p:grpSp>
              <p:nvGrpSpPr>
                <p:cNvPr id="19479" name="Group 23"/>
                <p:cNvGrpSpPr>
                  <a:grpSpLocks/>
                </p:cNvGrpSpPr>
                <p:nvPr/>
              </p:nvGrpSpPr>
              <p:grpSpPr bwMode="auto">
                <a:xfrm>
                  <a:off x="1003" y="0"/>
                  <a:ext cx="469" cy="233"/>
                  <a:chOff x="0" y="0"/>
                  <a:chExt cx="468" cy="233"/>
                </a:xfrm>
              </p:grpSpPr>
              <p:sp>
                <p:nvSpPr>
                  <p:cNvPr id="19477" name="Oval 21"/>
                  <p:cNvSpPr>
                    <a:spLocks/>
                  </p:cNvSpPr>
                  <p:nvPr/>
                </p:nvSpPr>
                <p:spPr bwMode="auto">
                  <a:xfrm>
                    <a:off x="0" y="0"/>
                    <a:ext cx="468" cy="233"/>
                  </a:xfrm>
                  <a:prstGeom prst="ellipse">
                    <a:avLst/>
                  </a:prstGeom>
                  <a:noFill/>
                  <a:ln w="19050" cap="flat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</p:spPr>
                <p:txBody>
                  <a:bodyPr lIns="0" tIns="0" rIns="0" bIns="0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478" name="Rectangle 22"/>
                  <p:cNvSpPr>
                    <a:spLocks/>
                  </p:cNvSpPr>
                  <p:nvPr/>
                </p:nvSpPr>
                <p:spPr bwMode="auto">
                  <a:xfrm>
                    <a:off x="57" y="16"/>
                    <a:ext cx="353" cy="200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800000"/>
                    <a:headEnd type="none" w="med" len="med"/>
                    <a:tailEnd type="none" w="med" len="med"/>
                  </a:ln>
                </p:spPr>
                <p:txBody>
                  <a:bodyPr wrap="none" lIns="38100" tIns="38100" rIns="78049" bIns="38100"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1588" algn="ctr"/>
                    <a:r>
                      <a:rPr lang="en-US" sz="1600">
                        <a:solidFill>
                          <a:schemeClr val="tx1"/>
                        </a:solidFill>
                        <a:latin typeface="Tahoma" pitchFamily="8" charset="0"/>
                        <a:ea typeface="Tahoma" pitchFamily="8" charset="0"/>
                        <a:cs typeface="Tahoma" pitchFamily="8" charset="0"/>
                        <a:sym typeface="Tahoma" pitchFamily="8" charset="0"/>
                      </a:rPr>
                      <a:t>bday</a:t>
                    </a:r>
                  </a:p>
                </p:txBody>
              </p:sp>
            </p:grpSp>
            <p:sp>
              <p:nvSpPr>
                <p:cNvPr id="19480" name="Line 24"/>
                <p:cNvSpPr>
                  <a:spLocks noChangeShapeType="1"/>
                </p:cNvSpPr>
                <p:nvPr/>
              </p:nvSpPr>
              <p:spPr bwMode="auto">
                <a:xfrm>
                  <a:off x="234" y="237"/>
                  <a:ext cx="506" cy="158"/>
                </a:xfrm>
                <a:prstGeom prst="line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481" name="Line 25"/>
                <p:cNvSpPr>
                  <a:spLocks noChangeShapeType="1"/>
                </p:cNvSpPr>
                <p:nvPr/>
              </p:nvSpPr>
              <p:spPr bwMode="auto">
                <a:xfrm>
                  <a:off x="736" y="237"/>
                  <a:ext cx="4" cy="158"/>
                </a:xfrm>
                <a:prstGeom prst="line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482" name="Line 26"/>
                <p:cNvSpPr>
                  <a:spLocks noChangeShapeType="1"/>
                </p:cNvSpPr>
                <p:nvPr/>
              </p:nvSpPr>
              <p:spPr bwMode="auto">
                <a:xfrm flipH="1">
                  <a:off x="740" y="237"/>
                  <a:ext cx="497" cy="158"/>
                </a:xfrm>
                <a:prstGeom prst="line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9486" name="Group 30"/>
              <p:cNvGrpSpPr>
                <a:grpSpLocks/>
              </p:cNvGrpSpPr>
              <p:nvPr/>
            </p:nvGrpSpPr>
            <p:grpSpPr bwMode="auto">
              <a:xfrm>
                <a:off x="428" y="768"/>
                <a:ext cx="615" cy="480"/>
                <a:chOff x="0" y="0"/>
                <a:chExt cx="615" cy="480"/>
              </a:xfrm>
            </p:grpSpPr>
            <p:sp>
              <p:nvSpPr>
                <p:cNvPr id="19484" name="AutoShape 28"/>
                <p:cNvSpPr>
                  <a:spLocks/>
                </p:cNvSpPr>
                <p:nvPr/>
              </p:nvSpPr>
              <p:spPr bwMode="auto">
                <a:xfrm>
                  <a:off x="0" y="0"/>
                  <a:ext cx="615" cy="480"/>
                </a:xfrm>
                <a:prstGeom prst="triangle">
                  <a:avLst>
                    <a:gd name="adj" fmla="val 50000"/>
                  </a:avLst>
                </a:prstGeom>
                <a:noFill/>
                <a:ln w="19050" cap="flat">
                  <a:solidFill>
                    <a:srgbClr val="CC3300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485" name="Rectangle 29"/>
                <p:cNvSpPr>
                  <a:spLocks/>
                </p:cNvSpPr>
                <p:nvPr/>
              </p:nvSpPr>
              <p:spPr bwMode="auto">
                <a:xfrm>
                  <a:off x="173" y="240"/>
                  <a:ext cx="268" cy="168"/>
                </a:xfrm>
                <a:prstGeom prst="rect">
                  <a:avLst/>
                </a:prstGeom>
                <a:noFill/>
                <a:ln w="12700" cap="flat">
                  <a:noFill/>
                  <a:miter lim="800000"/>
                  <a:headEnd type="none" w="med" len="med"/>
                  <a:tailEnd type="none" w="med" len="med"/>
                </a:ln>
              </p:spPr>
              <p:txBody>
                <a:bodyPr wrap="none" lIns="25400" tIns="25400" rIns="68580" bIns="25400" anchor="ctr">
                  <a:prstTxWarp prst="textNoShape">
                    <a:avLst/>
                  </a:prstTxWarp>
                  <a:spAutoFit/>
                </a:bodyPr>
                <a:lstStyle/>
                <a:p>
                  <a:pPr marL="17463" algn="ctr"/>
                  <a:r>
                    <a:rPr lang="en-US" sz="1400">
                      <a:solidFill>
                        <a:srgbClr val="CC3300"/>
                      </a:solidFill>
                      <a:latin typeface="Tahoma Bold" charset="0"/>
                      <a:ea typeface="Tahoma Bold" charset="0"/>
                      <a:cs typeface="Tahoma Bold" charset="0"/>
                      <a:sym typeface="Tahoma Bold" charset="0"/>
                    </a:rPr>
                    <a:t>ISA</a:t>
                  </a:r>
                </a:p>
              </p:txBody>
            </p:sp>
          </p:grpSp>
          <p:sp>
            <p:nvSpPr>
              <p:cNvPr id="19487" name="Line 31"/>
              <p:cNvSpPr>
                <a:spLocks noChangeShapeType="1"/>
              </p:cNvSpPr>
              <p:nvPr/>
            </p:nvSpPr>
            <p:spPr bwMode="auto">
              <a:xfrm flipH="1">
                <a:off x="736" y="638"/>
                <a:ext cx="4" cy="124"/>
              </a:xfrm>
              <a:prstGeom prst="line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9513" name="Group 57"/>
            <p:cNvGrpSpPr>
              <a:grpSpLocks/>
            </p:cNvGrpSpPr>
            <p:nvPr/>
          </p:nvGrpSpPr>
          <p:grpSpPr bwMode="auto">
            <a:xfrm>
              <a:off x="0" y="1242"/>
              <a:ext cx="2594" cy="636"/>
              <a:chOff x="0" y="0"/>
              <a:chExt cx="2594" cy="636"/>
            </a:xfrm>
          </p:grpSpPr>
          <p:grpSp>
            <p:nvGrpSpPr>
              <p:cNvPr id="19500" name="Group 44"/>
              <p:cNvGrpSpPr>
                <a:grpSpLocks/>
              </p:cNvGrpSpPr>
              <p:nvPr/>
            </p:nvGrpSpPr>
            <p:grpSpPr bwMode="auto">
              <a:xfrm>
                <a:off x="0" y="0"/>
                <a:ext cx="1063" cy="636"/>
                <a:chOff x="0" y="0"/>
                <a:chExt cx="1063" cy="636"/>
              </a:xfrm>
            </p:grpSpPr>
            <p:grpSp>
              <p:nvGrpSpPr>
                <p:cNvPr id="19491" name="Group 35"/>
                <p:cNvGrpSpPr>
                  <a:grpSpLocks/>
                </p:cNvGrpSpPr>
                <p:nvPr/>
              </p:nvGrpSpPr>
              <p:grpSpPr bwMode="auto">
                <a:xfrm>
                  <a:off x="428" y="396"/>
                  <a:ext cx="635" cy="240"/>
                  <a:chOff x="0" y="0"/>
                  <a:chExt cx="634" cy="240"/>
                </a:xfrm>
              </p:grpSpPr>
              <p:sp>
                <p:nvSpPr>
                  <p:cNvPr id="19489" name="Rectangle 33"/>
                  <p:cNvSpPr>
                    <a:spLocks/>
                  </p:cNvSpPr>
                  <p:nvPr/>
                </p:nvSpPr>
                <p:spPr bwMode="auto">
                  <a:xfrm>
                    <a:off x="4" y="4"/>
                    <a:ext cx="626" cy="232"/>
                  </a:xfrm>
                  <a:prstGeom prst="rect">
                    <a:avLst/>
                  </a:prstGeom>
                  <a:noFill/>
                  <a:ln w="19050" cap="flat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</p:spPr>
                <p:txBody>
                  <a:bodyPr lIns="0" tIns="0" rIns="0" bIns="0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490" name="Rectangle 34"/>
                  <p:cNvSpPr>
                    <a:spLocks/>
                  </p:cNvSpPr>
                  <p:nvPr/>
                </p:nvSpPr>
                <p:spPr bwMode="auto">
                  <a:xfrm>
                    <a:off x="0" y="0"/>
                    <a:ext cx="634" cy="240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800000"/>
                    <a:headEnd type="none" w="med" len="med"/>
                    <a:tailEnd type="none" w="med" len="med"/>
                  </a:ln>
                </p:spPr>
                <p:txBody>
                  <a:bodyPr wrap="none" lIns="0" tIns="0" rIns="40639" bIns="0"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39688" algn="ctr"/>
                    <a:r>
                      <a:rPr lang="en-US" sz="1800">
                        <a:solidFill>
                          <a:schemeClr val="tx1"/>
                        </a:solidFill>
                        <a:latin typeface="Tahoma" pitchFamily="8" charset="0"/>
                        <a:ea typeface="Tahoma" pitchFamily="8" charset="0"/>
                        <a:cs typeface="Tahoma" pitchFamily="8" charset="0"/>
                        <a:sym typeface="Tahoma" pitchFamily="8" charset="0"/>
                      </a:rPr>
                      <a:t>PR-Cand</a:t>
                    </a:r>
                  </a:p>
                </p:txBody>
              </p:sp>
            </p:grpSp>
            <p:grpSp>
              <p:nvGrpSpPr>
                <p:cNvPr id="19494" name="Group 38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468" cy="233"/>
                  <a:chOff x="0" y="0"/>
                  <a:chExt cx="468" cy="233"/>
                </a:xfrm>
              </p:grpSpPr>
              <p:sp>
                <p:nvSpPr>
                  <p:cNvPr id="19492" name="Oval 36"/>
                  <p:cNvSpPr>
                    <a:spLocks/>
                  </p:cNvSpPr>
                  <p:nvPr/>
                </p:nvSpPr>
                <p:spPr bwMode="auto">
                  <a:xfrm>
                    <a:off x="0" y="0"/>
                    <a:ext cx="468" cy="233"/>
                  </a:xfrm>
                  <a:prstGeom prst="ellipse">
                    <a:avLst/>
                  </a:prstGeom>
                  <a:noFill/>
                  <a:ln w="19050" cap="flat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</p:spPr>
                <p:txBody>
                  <a:bodyPr lIns="0" tIns="0" rIns="0" bIns="0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493" name="Rectangle 37"/>
                  <p:cNvSpPr>
                    <a:spLocks/>
                  </p:cNvSpPr>
                  <p:nvPr/>
                </p:nvSpPr>
                <p:spPr bwMode="auto">
                  <a:xfrm>
                    <a:off x="19" y="16"/>
                    <a:ext cx="429" cy="200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800000"/>
                    <a:headEnd type="none" w="med" len="med"/>
                    <a:tailEnd type="none" w="med" len="med"/>
                  </a:ln>
                </p:spPr>
                <p:txBody>
                  <a:bodyPr wrap="none" lIns="38100" tIns="38100" rIns="78049" bIns="38100"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1588" algn="ctr"/>
                    <a:r>
                      <a:rPr lang="en-US" sz="1600">
                        <a:solidFill>
                          <a:schemeClr val="tx1"/>
                        </a:solidFill>
                        <a:latin typeface="Tahoma" pitchFamily="8" charset="0"/>
                        <a:ea typeface="Tahoma" pitchFamily="8" charset="0"/>
                        <a:cs typeface="Tahoma" pitchFamily="8" charset="0"/>
                        <a:sym typeface="Tahoma" pitchFamily="8" charset="0"/>
                      </a:rPr>
                      <a:t>waddr</a:t>
                    </a:r>
                  </a:p>
                </p:txBody>
              </p:sp>
            </p:grpSp>
            <p:sp>
              <p:nvSpPr>
                <p:cNvPr id="19498" name="Line 42"/>
                <p:cNvSpPr>
                  <a:spLocks noChangeShapeType="1"/>
                </p:cNvSpPr>
                <p:nvPr/>
              </p:nvSpPr>
              <p:spPr bwMode="auto">
                <a:xfrm>
                  <a:off x="234" y="239"/>
                  <a:ext cx="512" cy="155"/>
                </a:xfrm>
                <a:prstGeom prst="line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9512" name="Group 56"/>
              <p:cNvGrpSpPr>
                <a:grpSpLocks/>
              </p:cNvGrpSpPr>
              <p:nvPr/>
            </p:nvGrpSpPr>
            <p:grpSpPr bwMode="auto">
              <a:xfrm>
                <a:off x="1506" y="0"/>
                <a:ext cx="1088" cy="636"/>
                <a:chOff x="0" y="0"/>
                <a:chExt cx="1087" cy="636"/>
              </a:xfrm>
            </p:grpSpPr>
            <p:grpSp>
              <p:nvGrpSpPr>
                <p:cNvPr id="19503" name="Group 47"/>
                <p:cNvGrpSpPr>
                  <a:grpSpLocks/>
                </p:cNvGrpSpPr>
                <p:nvPr/>
              </p:nvGrpSpPr>
              <p:grpSpPr bwMode="auto">
                <a:xfrm>
                  <a:off x="0" y="396"/>
                  <a:ext cx="684" cy="240"/>
                  <a:chOff x="0" y="0"/>
                  <a:chExt cx="684" cy="240"/>
                </a:xfrm>
              </p:grpSpPr>
              <p:sp>
                <p:nvSpPr>
                  <p:cNvPr id="19501" name="Rectangle 45"/>
                  <p:cNvSpPr>
                    <a:spLocks/>
                  </p:cNvSpPr>
                  <p:nvPr/>
                </p:nvSpPr>
                <p:spPr bwMode="auto">
                  <a:xfrm>
                    <a:off x="29" y="4"/>
                    <a:ext cx="626" cy="232"/>
                  </a:xfrm>
                  <a:prstGeom prst="rect">
                    <a:avLst/>
                  </a:prstGeom>
                  <a:noFill/>
                  <a:ln w="19050" cap="flat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</p:spPr>
                <p:txBody>
                  <a:bodyPr lIns="0" tIns="0" rIns="0" bIns="0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502" name="Rectangle 46"/>
                  <p:cNvSpPr>
                    <a:spLocks/>
                  </p:cNvSpPr>
                  <p:nvPr/>
                </p:nvSpPr>
                <p:spPr bwMode="auto">
                  <a:xfrm>
                    <a:off x="0" y="0"/>
                    <a:ext cx="684" cy="240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800000"/>
                    <a:headEnd type="none" w="med" len="med"/>
                    <a:tailEnd type="none" w="med" len="med"/>
                  </a:ln>
                </p:spPr>
                <p:txBody>
                  <a:bodyPr wrap="none" lIns="0" tIns="0" rIns="40639" bIns="0"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39688" algn="ctr"/>
                    <a:r>
                      <a:rPr lang="en-US" sz="1800">
                        <a:solidFill>
                          <a:schemeClr val="tx1"/>
                        </a:solidFill>
                        <a:latin typeface="Tahoma" pitchFamily="8" charset="0"/>
                        <a:ea typeface="Tahoma" pitchFamily="8" charset="0"/>
                        <a:cs typeface="Tahoma" pitchFamily="8" charset="0"/>
                        <a:sym typeface="Tahoma" pitchFamily="8" charset="0"/>
                      </a:rPr>
                      <a:t>President</a:t>
                    </a:r>
                  </a:p>
                </p:txBody>
              </p:sp>
            </p:grpSp>
            <p:grpSp>
              <p:nvGrpSpPr>
                <p:cNvPr id="19506" name="Group 50"/>
                <p:cNvGrpSpPr>
                  <a:grpSpLocks/>
                </p:cNvGrpSpPr>
                <p:nvPr/>
              </p:nvGrpSpPr>
              <p:grpSpPr bwMode="auto">
                <a:xfrm>
                  <a:off x="106" y="0"/>
                  <a:ext cx="468" cy="233"/>
                  <a:chOff x="0" y="0"/>
                  <a:chExt cx="468" cy="233"/>
                </a:xfrm>
              </p:grpSpPr>
              <p:sp>
                <p:nvSpPr>
                  <p:cNvPr id="19504" name="Oval 48"/>
                  <p:cNvSpPr>
                    <a:spLocks/>
                  </p:cNvSpPr>
                  <p:nvPr/>
                </p:nvSpPr>
                <p:spPr bwMode="auto">
                  <a:xfrm>
                    <a:off x="0" y="0"/>
                    <a:ext cx="468" cy="233"/>
                  </a:xfrm>
                  <a:prstGeom prst="ellipse">
                    <a:avLst/>
                  </a:prstGeom>
                  <a:noFill/>
                  <a:ln w="19050" cap="flat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</p:spPr>
                <p:txBody>
                  <a:bodyPr lIns="0" tIns="0" rIns="0" bIns="0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505" name="Rectangle 49"/>
                  <p:cNvSpPr>
                    <a:spLocks/>
                  </p:cNvSpPr>
                  <p:nvPr/>
                </p:nvSpPr>
                <p:spPr bwMode="auto">
                  <a:xfrm>
                    <a:off x="62" y="16"/>
                    <a:ext cx="343" cy="200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800000"/>
                    <a:headEnd type="none" w="med" len="med"/>
                    <a:tailEnd type="none" w="med" len="med"/>
                  </a:ln>
                </p:spPr>
                <p:txBody>
                  <a:bodyPr wrap="none" lIns="38100" tIns="38100" rIns="78049" bIns="38100"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1588" algn="ctr"/>
                    <a:r>
                      <a:rPr lang="en-US" sz="1600">
                        <a:solidFill>
                          <a:schemeClr val="tx1"/>
                        </a:solidFill>
                        <a:latin typeface="Tahoma" pitchFamily="8" charset="0"/>
                        <a:ea typeface="Tahoma" pitchFamily="8" charset="0"/>
                        <a:cs typeface="Tahoma" pitchFamily="8" charset="0"/>
                        <a:sym typeface="Tahoma" pitchFamily="8" charset="0"/>
                      </a:rPr>
                      <a:t>from</a:t>
                    </a:r>
                  </a:p>
                </p:txBody>
              </p:sp>
            </p:grpSp>
            <p:grpSp>
              <p:nvGrpSpPr>
                <p:cNvPr id="19509" name="Group 53"/>
                <p:cNvGrpSpPr>
                  <a:grpSpLocks/>
                </p:cNvGrpSpPr>
                <p:nvPr/>
              </p:nvGrpSpPr>
              <p:grpSpPr bwMode="auto">
                <a:xfrm>
                  <a:off x="619" y="0"/>
                  <a:ext cx="468" cy="233"/>
                  <a:chOff x="0" y="0"/>
                  <a:chExt cx="468" cy="233"/>
                </a:xfrm>
              </p:grpSpPr>
              <p:sp>
                <p:nvSpPr>
                  <p:cNvPr id="19507" name="Oval 51"/>
                  <p:cNvSpPr>
                    <a:spLocks/>
                  </p:cNvSpPr>
                  <p:nvPr/>
                </p:nvSpPr>
                <p:spPr bwMode="auto">
                  <a:xfrm>
                    <a:off x="0" y="0"/>
                    <a:ext cx="468" cy="233"/>
                  </a:xfrm>
                  <a:prstGeom prst="ellipse">
                    <a:avLst/>
                  </a:prstGeom>
                  <a:noFill/>
                  <a:ln w="19050" cap="flat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</p:spPr>
                <p:txBody>
                  <a:bodyPr lIns="0" tIns="0" rIns="0" bIns="0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508" name="Rectangle 52"/>
                  <p:cNvSpPr>
                    <a:spLocks/>
                  </p:cNvSpPr>
                  <p:nvPr/>
                </p:nvSpPr>
                <p:spPr bwMode="auto">
                  <a:xfrm>
                    <a:off x="137" y="16"/>
                    <a:ext cx="193" cy="200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800000"/>
                    <a:headEnd type="none" w="med" len="med"/>
                    <a:tailEnd type="none" w="med" len="med"/>
                  </a:ln>
                </p:spPr>
                <p:txBody>
                  <a:bodyPr wrap="none" lIns="38100" tIns="38100" rIns="78049" bIns="38100"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1588" algn="ctr"/>
                    <a:r>
                      <a:rPr lang="en-US" sz="1600">
                        <a:solidFill>
                          <a:schemeClr val="tx1"/>
                        </a:solidFill>
                        <a:latin typeface="Tahoma" pitchFamily="8" charset="0"/>
                        <a:ea typeface="Tahoma" pitchFamily="8" charset="0"/>
                        <a:cs typeface="Tahoma" pitchFamily="8" charset="0"/>
                        <a:sym typeface="Tahoma" pitchFamily="8" charset="0"/>
                      </a:rPr>
                      <a:t>to</a:t>
                    </a:r>
                  </a:p>
                </p:txBody>
              </p:sp>
            </p:grpSp>
            <p:sp>
              <p:nvSpPr>
                <p:cNvPr id="19510" name="Line 54"/>
                <p:cNvSpPr>
                  <a:spLocks noChangeShapeType="1"/>
                </p:cNvSpPr>
                <p:nvPr/>
              </p:nvSpPr>
              <p:spPr bwMode="auto">
                <a:xfrm>
                  <a:off x="340" y="239"/>
                  <a:ext cx="2" cy="155"/>
                </a:xfrm>
                <a:prstGeom prst="line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511" name="Line 55"/>
                <p:cNvSpPr>
                  <a:spLocks noChangeShapeType="1"/>
                </p:cNvSpPr>
                <p:nvPr/>
              </p:nvSpPr>
              <p:spPr bwMode="auto">
                <a:xfrm flipH="1">
                  <a:off x="342" y="239"/>
                  <a:ext cx="511" cy="155"/>
                </a:xfrm>
                <a:prstGeom prst="line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19516" name="Group 60"/>
            <p:cNvGrpSpPr>
              <a:grpSpLocks/>
            </p:cNvGrpSpPr>
            <p:nvPr/>
          </p:nvGrpSpPr>
          <p:grpSpPr bwMode="auto">
            <a:xfrm>
              <a:off x="969" y="1234"/>
              <a:ext cx="615" cy="398"/>
              <a:chOff x="0" y="0"/>
              <a:chExt cx="614" cy="398"/>
            </a:xfrm>
          </p:grpSpPr>
          <p:sp>
            <p:nvSpPr>
              <p:cNvPr id="19514" name="Line 58"/>
              <p:cNvSpPr>
                <a:spLocks noChangeShapeType="1"/>
              </p:cNvSpPr>
              <p:nvPr/>
            </p:nvSpPr>
            <p:spPr bwMode="auto">
              <a:xfrm flipH="1">
                <a:off x="0" y="0"/>
                <a:ext cx="306" cy="398"/>
              </a:xfrm>
              <a:prstGeom prst="line">
                <a:avLst/>
              </a:prstGeom>
              <a:noFill/>
              <a:ln w="25400" cap="flat">
                <a:solidFill>
                  <a:srgbClr val="CC33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515" name="Line 59"/>
              <p:cNvSpPr>
                <a:spLocks noChangeShapeType="1"/>
              </p:cNvSpPr>
              <p:nvPr/>
            </p:nvSpPr>
            <p:spPr bwMode="auto">
              <a:xfrm>
                <a:off x="306" y="0"/>
                <a:ext cx="308" cy="398"/>
              </a:xfrm>
              <a:prstGeom prst="line">
                <a:avLst/>
              </a:prstGeom>
              <a:noFill/>
              <a:ln w="25400" cap="flat">
                <a:solidFill>
                  <a:srgbClr val="CC33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CDA0-4BA2-D341-9132-D3A04310FDDD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88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3" name="Rectangle 9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7772400" cy="1104900"/>
          </a:xfrm>
          <a:ln/>
        </p:spPr>
        <p:txBody>
          <a:bodyPr rIns="39688" anchor="ctr"/>
          <a:lstStyle/>
          <a:p>
            <a:r>
              <a:rPr lang="en-US" dirty="0" smtClean="0"/>
              <a:t>Relationship with relationships</a:t>
            </a:r>
            <a:endParaRPr lang="en-US" dirty="0"/>
          </a:p>
        </p:txBody>
      </p:sp>
      <p:sp>
        <p:nvSpPr>
          <p:cNvPr id="21514" name="Rectangle 10"/>
          <p:cNvSpPr>
            <a:spLocks noGrp="1" noChangeArrowheads="1"/>
          </p:cNvSpPr>
          <p:nvPr>
            <p:ph idx="1"/>
          </p:nvPr>
        </p:nvSpPr>
        <p:spPr>
          <a:xfrm>
            <a:off x="0" y="1143000"/>
            <a:ext cx="5486400" cy="3314700"/>
          </a:xfrm>
          <a:ln/>
        </p:spPr>
        <p:txBody>
          <a:bodyPr rIns="39688"/>
          <a:lstStyle/>
          <a:p>
            <a:r>
              <a:rPr lang="en-US" sz="2800" dirty="0" smtClean="0"/>
              <a:t>Each Project must be sponsored by at least one Department</a:t>
            </a:r>
          </a:p>
          <a:p>
            <a:r>
              <a:rPr lang="en-US" sz="2800" dirty="0" smtClean="0"/>
              <a:t>Each sponsoring relationship must be monitored by exactly one manager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6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84D5F-DBAA-4F43-9998-069D20B924F1}" type="slidenum">
              <a:rPr lang="en-US"/>
              <a:pPr/>
              <a:t>38</a:t>
            </a:fld>
            <a:endParaRPr lang="en-US"/>
          </a:p>
        </p:txBody>
      </p:sp>
      <p:sp>
        <p:nvSpPr>
          <p:cNvPr id="21505" name="Rectangle 1"/>
          <p:cNvSpPr>
            <a:spLocks/>
          </p:cNvSpPr>
          <p:nvPr/>
        </p:nvSpPr>
        <p:spPr bwMode="auto">
          <a:xfrm>
            <a:off x="417513" y="258763"/>
            <a:ext cx="438150" cy="474662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06" name="Rectangle 2"/>
          <p:cNvSpPr>
            <a:spLocks/>
          </p:cNvSpPr>
          <p:nvPr/>
        </p:nvSpPr>
        <p:spPr bwMode="auto">
          <a:xfrm>
            <a:off x="800100" y="258763"/>
            <a:ext cx="328613" cy="474662"/>
          </a:xfrm>
          <a:prstGeom prst="rect">
            <a:avLst/>
          </a:prstGeom>
          <a:gradFill rotWithShape="0">
            <a:gsLst>
              <a:gs pos="0">
                <a:srgbClr val="9900CC"/>
              </a:gs>
              <a:gs pos="100000">
                <a:srgbClr val="FFFFFF"/>
              </a:gs>
            </a:gsLst>
            <a:lin ang="0" scaled="1"/>
          </a:gra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07" name="Rectangle 3"/>
          <p:cNvSpPr>
            <a:spLocks/>
          </p:cNvSpPr>
          <p:nvPr/>
        </p:nvSpPr>
        <p:spPr bwMode="auto">
          <a:xfrm>
            <a:off x="541338" y="681038"/>
            <a:ext cx="422275" cy="474662"/>
          </a:xfrm>
          <a:prstGeom prst="rect">
            <a:avLst/>
          </a:prstGeom>
          <a:solidFill>
            <a:srgbClr val="F3DD0D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08" name="Rectangle 4"/>
          <p:cNvSpPr>
            <a:spLocks/>
          </p:cNvSpPr>
          <p:nvPr/>
        </p:nvSpPr>
        <p:spPr bwMode="auto">
          <a:xfrm>
            <a:off x="911225" y="681038"/>
            <a:ext cx="368300" cy="474662"/>
          </a:xfrm>
          <a:prstGeom prst="rect">
            <a:avLst/>
          </a:prstGeom>
          <a:gradFill rotWithShape="0">
            <a:gsLst>
              <a:gs pos="0">
                <a:srgbClr val="F3DD0D"/>
              </a:gs>
              <a:gs pos="100000">
                <a:srgbClr val="FFFFFF"/>
              </a:gs>
            </a:gsLst>
            <a:lin ang="0" scaled="1"/>
          </a:gra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09" name="Rectangle 5"/>
          <p:cNvSpPr>
            <a:spLocks/>
          </p:cNvSpPr>
          <p:nvPr/>
        </p:nvSpPr>
        <p:spPr bwMode="auto">
          <a:xfrm>
            <a:off x="127000" y="608013"/>
            <a:ext cx="560388" cy="42227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3300"/>
              </a:gs>
            </a:gsLst>
            <a:lin ang="18900000" scaled="1"/>
          </a:gra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10" name="Rectangle 6"/>
          <p:cNvSpPr>
            <a:spLocks/>
          </p:cNvSpPr>
          <p:nvPr/>
        </p:nvSpPr>
        <p:spPr bwMode="auto">
          <a:xfrm>
            <a:off x="762000" y="150813"/>
            <a:ext cx="31750" cy="1052512"/>
          </a:xfrm>
          <a:prstGeom prst="rect">
            <a:avLst/>
          </a:prstGeom>
          <a:solidFill>
            <a:srgbClr val="1C1C1C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11" name="Rectangle 7"/>
          <p:cNvSpPr>
            <a:spLocks/>
          </p:cNvSpPr>
          <p:nvPr/>
        </p:nvSpPr>
        <p:spPr bwMode="auto">
          <a:xfrm>
            <a:off x="442913" y="941388"/>
            <a:ext cx="8226425" cy="31750"/>
          </a:xfrm>
          <a:prstGeom prst="rect">
            <a:avLst/>
          </a:prstGeom>
          <a:gradFill rotWithShape="0">
            <a:gsLst>
              <a:gs pos="0">
                <a:srgbClr val="1C1C1C"/>
              </a:gs>
              <a:gs pos="100000">
                <a:srgbClr val="FFFFFF"/>
              </a:gs>
            </a:gsLst>
            <a:lin ang="0" scaled="1"/>
          </a:gra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12" name="Rectangle 8"/>
          <p:cNvSpPr>
            <a:spLocks/>
          </p:cNvSpPr>
          <p:nvPr/>
        </p:nvSpPr>
        <p:spPr bwMode="auto">
          <a:xfrm>
            <a:off x="2133600" y="6502400"/>
            <a:ext cx="4965700" cy="279400"/>
          </a:xfrm>
          <a:prstGeom prst="rect">
            <a:avLst/>
          </a:prstGeom>
          <a:noFill/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40639" bIns="0" anchor="b">
            <a:prstTxWarp prst="textNoShape">
              <a:avLst/>
            </a:prstTxWarp>
          </a:bodyPr>
          <a:lstStyle/>
          <a:p>
            <a:pPr marL="39688" algn="ctr"/>
            <a:r>
              <a:rPr lang="en-US" sz="1200" dirty="0">
                <a:solidFill>
                  <a:schemeClr val="tx1"/>
                </a:solidFill>
                <a:latin typeface="Tahoma" pitchFamily="8" charset="0"/>
                <a:ea typeface="Tahoma" pitchFamily="8" charset="0"/>
                <a:cs typeface="Tahoma" pitchFamily="8" charset="0"/>
                <a:sym typeface="Tahoma" pitchFamily="8" charset="0"/>
              </a:rPr>
              <a:t>EECS 484: Database Management Systems</a:t>
            </a:r>
          </a:p>
        </p:txBody>
      </p:sp>
      <p:grpSp>
        <p:nvGrpSpPr>
          <p:cNvPr id="21518" name="Group 14"/>
          <p:cNvGrpSpPr>
            <a:grpSpLocks/>
          </p:cNvGrpSpPr>
          <p:nvPr/>
        </p:nvGrpSpPr>
        <p:grpSpPr bwMode="auto">
          <a:xfrm>
            <a:off x="6400800" y="2646363"/>
            <a:ext cx="1274763" cy="625475"/>
            <a:chOff x="0" y="0"/>
            <a:chExt cx="803" cy="394"/>
          </a:xfrm>
        </p:grpSpPr>
        <p:sp>
          <p:nvSpPr>
            <p:cNvPr id="21516" name="Freeform 12"/>
            <p:cNvSpPr>
              <a:spLocks/>
            </p:cNvSpPr>
            <p:nvPr/>
          </p:nvSpPr>
          <p:spPr bwMode="auto">
            <a:xfrm>
              <a:off x="0" y="0"/>
              <a:ext cx="803" cy="394"/>
            </a:xfrm>
            <a:custGeom>
              <a:avLst/>
              <a:gdLst/>
              <a:ahLst/>
              <a:cxnLst>
                <a:cxn ang="0">
                  <a:pos x="0" y="10800"/>
                </a:cxn>
                <a:cxn ang="0">
                  <a:pos x="10652" y="0"/>
                </a:cxn>
                <a:cxn ang="0">
                  <a:pos x="21600" y="11184"/>
                </a:cxn>
                <a:cxn ang="0">
                  <a:pos x="10652" y="21600"/>
                </a:cxn>
                <a:cxn ang="0">
                  <a:pos x="0" y="10800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lnTo>
                    <a:pt x="10652" y="0"/>
                  </a:lnTo>
                  <a:lnTo>
                    <a:pt x="21600" y="11184"/>
                  </a:lnTo>
                  <a:lnTo>
                    <a:pt x="10652" y="21600"/>
                  </a:lnTo>
                  <a:lnTo>
                    <a:pt x="0" y="10800"/>
                  </a:lnTo>
                </a:path>
              </a:pathLst>
            </a:custGeom>
            <a:noFill/>
            <a:ln w="12700" cap="rnd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17" name="Rectangle 13"/>
            <p:cNvSpPr>
              <a:spLocks/>
            </p:cNvSpPr>
            <p:nvPr/>
          </p:nvSpPr>
          <p:spPr bwMode="auto">
            <a:xfrm>
              <a:off x="71" y="76"/>
              <a:ext cx="637" cy="200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39688" bIns="0">
              <a:prstTxWarp prst="textNoShape">
                <a:avLst/>
              </a:prstTxWarp>
              <a:spAutoFit/>
            </a:bodyPr>
            <a:lstStyle/>
            <a:p>
              <a:pPr marL="39688"/>
              <a:r>
                <a:rPr lang="en-US" sz="1600" b="1">
                  <a:solidFill>
                    <a:schemeClr val="tx1"/>
                  </a:solidFill>
                  <a:ea typeface="Arial" pitchFamily="8" charset="0"/>
                  <a:cs typeface="Arial" pitchFamily="8" charset="0"/>
                </a:rPr>
                <a:t>Monitors</a:t>
              </a:r>
            </a:p>
          </p:txBody>
        </p:sp>
      </p:grpSp>
      <p:sp>
        <p:nvSpPr>
          <p:cNvPr id="21519" name="Rectangle 15"/>
          <p:cNvSpPr>
            <a:spLocks/>
          </p:cNvSpPr>
          <p:nvPr/>
        </p:nvSpPr>
        <p:spPr bwMode="auto">
          <a:xfrm>
            <a:off x="3276600" y="3663950"/>
            <a:ext cx="5781675" cy="1741488"/>
          </a:xfrm>
          <a:prstGeom prst="rect">
            <a:avLst/>
          </a:prstGeom>
          <a:noFill/>
          <a:ln w="25400" cap="flat">
            <a:solidFill>
              <a:srgbClr val="0000FF"/>
            </a:solidFill>
            <a:prstDash val="sysDot"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1526" name="Group 22"/>
          <p:cNvGrpSpPr>
            <a:grpSpLocks/>
          </p:cNvGrpSpPr>
          <p:nvPr/>
        </p:nvGrpSpPr>
        <p:grpSpPr bwMode="auto">
          <a:xfrm>
            <a:off x="7029450" y="2273300"/>
            <a:ext cx="3175" cy="1371600"/>
            <a:chOff x="0" y="0"/>
            <a:chExt cx="2" cy="864"/>
          </a:xfrm>
        </p:grpSpPr>
        <p:sp>
          <p:nvSpPr>
            <p:cNvPr id="21524" name="Line 20"/>
            <p:cNvSpPr>
              <a:spLocks noChangeShapeType="1"/>
            </p:cNvSpPr>
            <p:nvPr/>
          </p:nvSpPr>
          <p:spPr bwMode="auto">
            <a:xfrm>
              <a:off x="1" y="641"/>
              <a:ext cx="1" cy="223"/>
            </a:xfrm>
            <a:prstGeom prst="line">
              <a:avLst/>
            </a:prstGeom>
            <a:noFill/>
            <a:ln w="12700" cap="flat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25" name="Line 21"/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1" cy="228"/>
            </a:xfrm>
            <a:prstGeom prst="line">
              <a:avLst/>
            </a:prstGeom>
            <a:noFill/>
            <a:ln w="12700" cap="flat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1530" name="Group 26"/>
          <p:cNvGrpSpPr>
            <a:grpSpLocks/>
          </p:cNvGrpSpPr>
          <p:nvPr/>
        </p:nvGrpSpPr>
        <p:grpSpPr bwMode="auto">
          <a:xfrm>
            <a:off x="6416676" y="1874839"/>
            <a:ext cx="1331913" cy="401638"/>
            <a:chOff x="0" y="0"/>
            <a:chExt cx="839" cy="253"/>
          </a:xfrm>
        </p:grpSpPr>
        <p:sp>
          <p:nvSpPr>
            <p:cNvPr id="21528" name="Freeform 24"/>
            <p:cNvSpPr>
              <a:spLocks/>
            </p:cNvSpPr>
            <p:nvPr/>
          </p:nvSpPr>
          <p:spPr bwMode="auto">
            <a:xfrm>
              <a:off x="0" y="7"/>
              <a:ext cx="839" cy="246"/>
            </a:xfrm>
            <a:custGeom>
              <a:avLst/>
              <a:gdLst/>
              <a:ahLst/>
              <a:cxnLst>
                <a:cxn ang="0">
                  <a:pos x="21600" y="21600"/>
                </a:cxn>
                <a:cxn ang="0">
                  <a:pos x="21600" y="0"/>
                </a:cxn>
                <a:cxn ang="0">
                  <a:pos x="0" y="0"/>
                </a:cxn>
                <a:cxn ang="0">
                  <a:pos x="0" y="21600"/>
                </a:cxn>
                <a:cxn ang="0">
                  <a:pos x="21600" y="21600"/>
                </a:cxn>
              </a:cxnLst>
              <a:rect l="0" t="0" r="r" b="b"/>
              <a:pathLst>
                <a:path w="21600" h="21600">
                  <a:moveTo>
                    <a:pt x="21600" y="21600"/>
                  </a:moveTo>
                  <a:lnTo>
                    <a:pt x="21600" y="0"/>
                  </a:ln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</a:path>
              </a:pathLst>
            </a:custGeom>
            <a:noFill/>
            <a:ln w="12700" cap="rnd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29" name="Rectangle 25"/>
            <p:cNvSpPr>
              <a:spLocks/>
            </p:cNvSpPr>
            <p:nvPr/>
          </p:nvSpPr>
          <p:spPr bwMode="auto">
            <a:xfrm>
              <a:off x="36" y="0"/>
              <a:ext cx="589" cy="155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39688" bIns="0">
              <a:prstTxWarp prst="textNoShape">
                <a:avLst/>
              </a:prstTxWarp>
              <a:spAutoFit/>
            </a:bodyPr>
            <a:lstStyle/>
            <a:p>
              <a:pPr marL="39688"/>
              <a:r>
                <a:rPr lang="en-US" sz="1600" b="1" dirty="0" smtClean="0">
                  <a:solidFill>
                    <a:schemeClr val="tx1"/>
                  </a:solidFill>
                  <a:ea typeface="Arial" pitchFamily="8" charset="0"/>
                  <a:cs typeface="Arial" pitchFamily="8" charset="0"/>
                </a:rPr>
                <a:t>manager</a:t>
              </a:r>
              <a:endParaRPr lang="en-US" sz="1600" b="1" dirty="0">
                <a:solidFill>
                  <a:schemeClr val="tx1"/>
                </a:solidFill>
                <a:ea typeface="Arial" pitchFamily="8" charset="0"/>
                <a:cs typeface="Arial" pitchFamily="8" charset="0"/>
              </a:endParaRPr>
            </a:p>
          </p:txBody>
        </p:sp>
      </p:grpSp>
      <p:grpSp>
        <p:nvGrpSpPr>
          <p:cNvPr id="21570" name="Group 66"/>
          <p:cNvGrpSpPr>
            <a:grpSpLocks/>
          </p:cNvGrpSpPr>
          <p:nvPr/>
        </p:nvGrpSpPr>
        <p:grpSpPr bwMode="auto">
          <a:xfrm>
            <a:off x="4094163" y="4657725"/>
            <a:ext cx="4541838" cy="625475"/>
            <a:chOff x="473" y="548"/>
            <a:chExt cx="2861" cy="394"/>
          </a:xfrm>
        </p:grpSpPr>
        <p:sp>
          <p:nvSpPr>
            <p:cNvPr id="21547" name="Freeform 43"/>
            <p:cNvSpPr>
              <a:spLocks/>
            </p:cNvSpPr>
            <p:nvPr/>
          </p:nvSpPr>
          <p:spPr bwMode="auto">
            <a:xfrm>
              <a:off x="2427" y="640"/>
              <a:ext cx="907" cy="246"/>
            </a:xfrm>
            <a:custGeom>
              <a:avLst/>
              <a:gdLst/>
              <a:ahLst/>
              <a:cxnLst>
                <a:cxn ang="0">
                  <a:pos x="21600" y="21600"/>
                </a:cxn>
                <a:cxn ang="0">
                  <a:pos x="21600" y="0"/>
                </a:cxn>
                <a:cxn ang="0">
                  <a:pos x="0" y="0"/>
                </a:cxn>
                <a:cxn ang="0">
                  <a:pos x="0" y="21600"/>
                </a:cxn>
                <a:cxn ang="0">
                  <a:pos x="21600" y="21600"/>
                </a:cxn>
              </a:cxnLst>
              <a:rect l="0" t="0" r="r" b="b"/>
              <a:pathLst>
                <a:path w="21600" h="21600">
                  <a:moveTo>
                    <a:pt x="21600" y="21600"/>
                  </a:moveTo>
                  <a:lnTo>
                    <a:pt x="21600" y="0"/>
                  </a:ln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</a:path>
              </a:pathLst>
            </a:custGeom>
            <a:noFill/>
            <a:ln w="12700" cap="rnd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48" name="Freeform 44"/>
            <p:cNvSpPr>
              <a:spLocks/>
            </p:cNvSpPr>
            <p:nvPr/>
          </p:nvSpPr>
          <p:spPr bwMode="auto">
            <a:xfrm>
              <a:off x="507" y="640"/>
              <a:ext cx="564" cy="246"/>
            </a:xfrm>
            <a:custGeom>
              <a:avLst/>
              <a:gdLst/>
              <a:ahLst/>
              <a:cxnLst>
                <a:cxn ang="0">
                  <a:pos x="21600" y="21600"/>
                </a:cxn>
                <a:cxn ang="0">
                  <a:pos x="21600" y="0"/>
                </a:cxn>
                <a:cxn ang="0">
                  <a:pos x="0" y="0"/>
                </a:cxn>
                <a:cxn ang="0">
                  <a:pos x="0" y="21600"/>
                </a:cxn>
                <a:cxn ang="0">
                  <a:pos x="21600" y="21600"/>
                </a:cxn>
              </a:cxnLst>
              <a:rect l="0" t="0" r="r" b="b"/>
              <a:pathLst>
                <a:path w="21600" h="21600">
                  <a:moveTo>
                    <a:pt x="21600" y="21600"/>
                  </a:moveTo>
                  <a:lnTo>
                    <a:pt x="21600" y="0"/>
                  </a:ln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</a:path>
              </a:pathLst>
            </a:custGeom>
            <a:noFill/>
            <a:ln w="12700" cap="rnd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49" name="Freeform 45"/>
            <p:cNvSpPr>
              <a:spLocks/>
            </p:cNvSpPr>
            <p:nvPr/>
          </p:nvSpPr>
          <p:spPr bwMode="auto">
            <a:xfrm>
              <a:off x="1467" y="548"/>
              <a:ext cx="819" cy="394"/>
            </a:xfrm>
            <a:custGeom>
              <a:avLst/>
              <a:gdLst/>
              <a:ahLst/>
              <a:cxnLst>
                <a:cxn ang="0">
                  <a:pos x="0" y="10855"/>
                </a:cxn>
                <a:cxn ang="0">
                  <a:pos x="10655" y="0"/>
                </a:cxn>
                <a:cxn ang="0">
                  <a:pos x="21600" y="11184"/>
                </a:cxn>
                <a:cxn ang="0">
                  <a:pos x="10655" y="21600"/>
                </a:cxn>
                <a:cxn ang="0">
                  <a:pos x="0" y="10855"/>
                </a:cxn>
              </a:cxnLst>
              <a:rect l="0" t="0" r="r" b="b"/>
              <a:pathLst>
                <a:path w="21600" h="21600">
                  <a:moveTo>
                    <a:pt x="0" y="10855"/>
                  </a:moveTo>
                  <a:lnTo>
                    <a:pt x="10655" y="0"/>
                  </a:lnTo>
                  <a:lnTo>
                    <a:pt x="21600" y="11184"/>
                  </a:lnTo>
                  <a:lnTo>
                    <a:pt x="10655" y="21600"/>
                  </a:lnTo>
                  <a:lnTo>
                    <a:pt x="0" y="10855"/>
                  </a:lnTo>
                </a:path>
              </a:pathLst>
            </a:custGeom>
            <a:noFill/>
            <a:ln w="12700" cap="rnd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56" name="Rectangle 52"/>
            <p:cNvSpPr>
              <a:spLocks/>
            </p:cNvSpPr>
            <p:nvPr/>
          </p:nvSpPr>
          <p:spPr bwMode="auto">
            <a:xfrm>
              <a:off x="2427" y="648"/>
              <a:ext cx="879" cy="200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39688" bIns="0">
              <a:prstTxWarp prst="textNoShape">
                <a:avLst/>
              </a:prstTxWarp>
              <a:spAutoFit/>
            </a:bodyPr>
            <a:lstStyle/>
            <a:p>
              <a:pPr marL="39688"/>
              <a:r>
                <a:rPr lang="en-US" sz="1600" b="1" dirty="0">
                  <a:solidFill>
                    <a:schemeClr val="tx1"/>
                  </a:solidFill>
                  <a:ea typeface="Arial" pitchFamily="8" charset="0"/>
                  <a:cs typeface="Arial" pitchFamily="8" charset="0"/>
                </a:rPr>
                <a:t>Departments</a:t>
              </a:r>
            </a:p>
          </p:txBody>
        </p:sp>
        <p:sp>
          <p:nvSpPr>
            <p:cNvPr id="21557" name="Rectangle 53"/>
            <p:cNvSpPr>
              <a:spLocks/>
            </p:cNvSpPr>
            <p:nvPr/>
          </p:nvSpPr>
          <p:spPr bwMode="auto">
            <a:xfrm>
              <a:off x="473" y="659"/>
              <a:ext cx="603" cy="200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39688" bIns="0">
              <a:prstTxWarp prst="textNoShape">
                <a:avLst/>
              </a:prstTxWarp>
              <a:spAutoFit/>
            </a:bodyPr>
            <a:lstStyle/>
            <a:p>
              <a:pPr marL="39688"/>
              <a:r>
                <a:rPr lang="en-US" sz="1600" b="1">
                  <a:solidFill>
                    <a:schemeClr val="tx1"/>
                  </a:solidFill>
                  <a:ea typeface="Arial" pitchFamily="8" charset="0"/>
                  <a:cs typeface="Arial" pitchFamily="8" charset="0"/>
                </a:rPr>
                <a:t>Projects</a:t>
              </a:r>
            </a:p>
          </p:txBody>
        </p:sp>
        <p:sp>
          <p:nvSpPr>
            <p:cNvPr id="21558" name="Rectangle 54"/>
            <p:cNvSpPr>
              <a:spLocks/>
            </p:cNvSpPr>
            <p:nvPr/>
          </p:nvSpPr>
          <p:spPr bwMode="auto">
            <a:xfrm>
              <a:off x="1527" y="633"/>
              <a:ext cx="687" cy="200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39688" bIns="0">
              <a:prstTxWarp prst="textNoShape">
                <a:avLst/>
              </a:prstTxWarp>
              <a:spAutoFit/>
            </a:bodyPr>
            <a:lstStyle/>
            <a:p>
              <a:pPr marL="39688"/>
              <a:r>
                <a:rPr lang="en-US" sz="1600" b="1">
                  <a:solidFill>
                    <a:schemeClr val="tx1"/>
                  </a:solidFill>
                  <a:ea typeface="Arial" pitchFamily="8" charset="0"/>
                  <a:cs typeface="Arial" pitchFamily="8" charset="0"/>
                </a:rPr>
                <a:t>Sponsors</a:t>
              </a:r>
            </a:p>
          </p:txBody>
        </p:sp>
        <p:sp>
          <p:nvSpPr>
            <p:cNvPr id="21565" name="Line 61"/>
            <p:cNvSpPr>
              <a:spLocks noChangeShapeType="1"/>
            </p:cNvSpPr>
            <p:nvPr/>
          </p:nvSpPr>
          <p:spPr bwMode="auto">
            <a:xfrm flipH="1">
              <a:off x="1061" y="748"/>
              <a:ext cx="415" cy="1"/>
            </a:xfrm>
            <a:prstGeom prst="line">
              <a:avLst/>
            </a:prstGeom>
            <a:noFill/>
            <a:ln w="38100" cap="flat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66" name="Line 62"/>
            <p:cNvSpPr>
              <a:spLocks noChangeShapeType="1"/>
            </p:cNvSpPr>
            <p:nvPr/>
          </p:nvSpPr>
          <p:spPr bwMode="auto">
            <a:xfrm>
              <a:off x="2307" y="753"/>
              <a:ext cx="151" cy="1"/>
            </a:xfrm>
            <a:prstGeom prst="line">
              <a:avLst/>
            </a:prstGeom>
            <a:noFill/>
            <a:ln w="12700" cap="flat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1571" name="Line 67"/>
          <p:cNvSpPr>
            <a:spLocks noChangeShapeType="1"/>
          </p:cNvSpPr>
          <p:nvPr/>
        </p:nvSpPr>
        <p:spPr bwMode="auto">
          <a:xfrm rot="10800000" flipH="1">
            <a:off x="7019925" y="3262313"/>
            <a:ext cx="1588" cy="381000"/>
          </a:xfrm>
          <a:prstGeom prst="line">
            <a:avLst/>
          </a:prstGeom>
          <a:noFill/>
          <a:ln w="12700" cap="flat">
            <a:solidFill>
              <a:srgbClr val="0000FF"/>
            </a:solidFill>
            <a:prstDash val="solid"/>
            <a:miter lim="800000"/>
            <a:headEnd type="none" w="med" len="med"/>
            <a:tailEnd type="stealth" w="lg" len="lg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04800" y="5499645"/>
            <a:ext cx="8305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Treating a relationship as an entity for another relationship is  called </a:t>
            </a:r>
            <a:r>
              <a:rPr lang="en-US" b="1" dirty="0" smtClean="0"/>
              <a:t>aggregation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680949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4" grpId="0" build="p" autoUpdateAnimBg="0"/>
      <p:bldP spid="21519" grpId="0" animBg="1"/>
      <p:bldP spid="21571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3" name="Rectangle 9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7772400" cy="1104900"/>
          </a:xfrm>
          <a:ln/>
        </p:spPr>
        <p:txBody>
          <a:bodyPr rIns="39688" anchor="ctr"/>
          <a:lstStyle/>
          <a:p>
            <a:r>
              <a:rPr lang="en-US" dirty="0"/>
              <a:t>Aggregation</a:t>
            </a:r>
          </a:p>
        </p:txBody>
      </p:sp>
      <p:sp>
        <p:nvSpPr>
          <p:cNvPr id="21514" name="Rectangle 10"/>
          <p:cNvSpPr>
            <a:spLocks noGrp="1" noChangeArrowheads="1"/>
          </p:cNvSpPr>
          <p:nvPr>
            <p:ph idx="1"/>
          </p:nvPr>
        </p:nvSpPr>
        <p:spPr>
          <a:xfrm>
            <a:off x="0" y="1143000"/>
            <a:ext cx="5486400" cy="3314700"/>
          </a:xfrm>
          <a:ln/>
        </p:spPr>
        <p:txBody>
          <a:bodyPr rIns="39688"/>
          <a:lstStyle/>
          <a:p>
            <a:r>
              <a:rPr lang="en-US" sz="2800" dirty="0" smtClean="0"/>
              <a:t>More complete example</a:t>
            </a:r>
            <a:endParaRPr lang="en-US" sz="2800" dirty="0"/>
          </a:p>
        </p:txBody>
      </p:sp>
      <p:sp>
        <p:nvSpPr>
          <p:cNvPr id="6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84D5F-DBAA-4F43-9998-069D20B924F1}" type="slidenum">
              <a:rPr lang="en-US"/>
              <a:pPr/>
              <a:t>39</a:t>
            </a:fld>
            <a:endParaRPr lang="en-US"/>
          </a:p>
        </p:txBody>
      </p:sp>
      <p:sp>
        <p:nvSpPr>
          <p:cNvPr id="21505" name="Rectangle 1"/>
          <p:cNvSpPr>
            <a:spLocks/>
          </p:cNvSpPr>
          <p:nvPr/>
        </p:nvSpPr>
        <p:spPr bwMode="auto">
          <a:xfrm>
            <a:off x="417513" y="258763"/>
            <a:ext cx="438150" cy="474662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06" name="Rectangle 2"/>
          <p:cNvSpPr>
            <a:spLocks/>
          </p:cNvSpPr>
          <p:nvPr/>
        </p:nvSpPr>
        <p:spPr bwMode="auto">
          <a:xfrm>
            <a:off x="800100" y="258763"/>
            <a:ext cx="328613" cy="474662"/>
          </a:xfrm>
          <a:prstGeom prst="rect">
            <a:avLst/>
          </a:prstGeom>
          <a:gradFill rotWithShape="0">
            <a:gsLst>
              <a:gs pos="0">
                <a:srgbClr val="9900CC"/>
              </a:gs>
              <a:gs pos="100000">
                <a:srgbClr val="FFFFFF"/>
              </a:gs>
            </a:gsLst>
            <a:lin ang="0" scaled="1"/>
          </a:gra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07" name="Rectangle 3"/>
          <p:cNvSpPr>
            <a:spLocks/>
          </p:cNvSpPr>
          <p:nvPr/>
        </p:nvSpPr>
        <p:spPr bwMode="auto">
          <a:xfrm>
            <a:off x="541338" y="681038"/>
            <a:ext cx="422275" cy="474662"/>
          </a:xfrm>
          <a:prstGeom prst="rect">
            <a:avLst/>
          </a:prstGeom>
          <a:solidFill>
            <a:srgbClr val="F3DD0D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08" name="Rectangle 4"/>
          <p:cNvSpPr>
            <a:spLocks/>
          </p:cNvSpPr>
          <p:nvPr/>
        </p:nvSpPr>
        <p:spPr bwMode="auto">
          <a:xfrm>
            <a:off x="911225" y="681038"/>
            <a:ext cx="368300" cy="474662"/>
          </a:xfrm>
          <a:prstGeom prst="rect">
            <a:avLst/>
          </a:prstGeom>
          <a:gradFill rotWithShape="0">
            <a:gsLst>
              <a:gs pos="0">
                <a:srgbClr val="F3DD0D"/>
              </a:gs>
              <a:gs pos="100000">
                <a:srgbClr val="FFFFFF"/>
              </a:gs>
            </a:gsLst>
            <a:lin ang="0" scaled="1"/>
          </a:gra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09" name="Rectangle 5"/>
          <p:cNvSpPr>
            <a:spLocks/>
          </p:cNvSpPr>
          <p:nvPr/>
        </p:nvSpPr>
        <p:spPr bwMode="auto">
          <a:xfrm>
            <a:off x="127000" y="608013"/>
            <a:ext cx="560388" cy="42227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3300"/>
              </a:gs>
            </a:gsLst>
            <a:lin ang="18900000" scaled="1"/>
          </a:gra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10" name="Rectangle 6"/>
          <p:cNvSpPr>
            <a:spLocks/>
          </p:cNvSpPr>
          <p:nvPr/>
        </p:nvSpPr>
        <p:spPr bwMode="auto">
          <a:xfrm>
            <a:off x="762000" y="150813"/>
            <a:ext cx="31750" cy="1052512"/>
          </a:xfrm>
          <a:prstGeom prst="rect">
            <a:avLst/>
          </a:prstGeom>
          <a:solidFill>
            <a:srgbClr val="1C1C1C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11" name="Rectangle 7"/>
          <p:cNvSpPr>
            <a:spLocks/>
          </p:cNvSpPr>
          <p:nvPr/>
        </p:nvSpPr>
        <p:spPr bwMode="auto">
          <a:xfrm>
            <a:off x="442913" y="941388"/>
            <a:ext cx="8226425" cy="31750"/>
          </a:xfrm>
          <a:prstGeom prst="rect">
            <a:avLst/>
          </a:prstGeom>
          <a:gradFill rotWithShape="0">
            <a:gsLst>
              <a:gs pos="0">
                <a:srgbClr val="1C1C1C"/>
              </a:gs>
              <a:gs pos="100000">
                <a:srgbClr val="FFFFFF"/>
              </a:gs>
            </a:gsLst>
            <a:lin ang="0" scaled="1"/>
          </a:gra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12" name="Rectangle 8"/>
          <p:cNvSpPr>
            <a:spLocks/>
          </p:cNvSpPr>
          <p:nvPr/>
        </p:nvSpPr>
        <p:spPr bwMode="auto">
          <a:xfrm>
            <a:off x="2133600" y="6502400"/>
            <a:ext cx="4965700" cy="279400"/>
          </a:xfrm>
          <a:prstGeom prst="rect">
            <a:avLst/>
          </a:prstGeom>
          <a:noFill/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40639" bIns="0" anchor="b">
            <a:prstTxWarp prst="textNoShape">
              <a:avLst/>
            </a:prstTxWarp>
          </a:bodyPr>
          <a:lstStyle/>
          <a:p>
            <a:pPr marL="39688" algn="ctr"/>
            <a:r>
              <a:rPr lang="en-US" sz="1200">
                <a:solidFill>
                  <a:schemeClr val="tx1"/>
                </a:solidFill>
                <a:latin typeface="Tahoma" pitchFamily="8" charset="0"/>
                <a:ea typeface="Tahoma" pitchFamily="8" charset="0"/>
                <a:cs typeface="Tahoma" pitchFamily="8" charset="0"/>
                <a:sym typeface="Tahoma" pitchFamily="8" charset="0"/>
              </a:rPr>
              <a:t>EECS 484: Database Management Systems</a:t>
            </a:r>
          </a:p>
        </p:txBody>
      </p:sp>
      <p:grpSp>
        <p:nvGrpSpPr>
          <p:cNvPr id="21518" name="Group 14"/>
          <p:cNvGrpSpPr>
            <a:grpSpLocks/>
          </p:cNvGrpSpPr>
          <p:nvPr/>
        </p:nvGrpSpPr>
        <p:grpSpPr bwMode="auto">
          <a:xfrm>
            <a:off x="6400800" y="2646363"/>
            <a:ext cx="1274763" cy="625475"/>
            <a:chOff x="0" y="0"/>
            <a:chExt cx="803" cy="394"/>
          </a:xfrm>
        </p:grpSpPr>
        <p:sp>
          <p:nvSpPr>
            <p:cNvPr id="21516" name="Freeform 12"/>
            <p:cNvSpPr>
              <a:spLocks/>
            </p:cNvSpPr>
            <p:nvPr/>
          </p:nvSpPr>
          <p:spPr bwMode="auto">
            <a:xfrm>
              <a:off x="0" y="0"/>
              <a:ext cx="803" cy="394"/>
            </a:xfrm>
            <a:custGeom>
              <a:avLst/>
              <a:gdLst/>
              <a:ahLst/>
              <a:cxnLst>
                <a:cxn ang="0">
                  <a:pos x="0" y="10800"/>
                </a:cxn>
                <a:cxn ang="0">
                  <a:pos x="10652" y="0"/>
                </a:cxn>
                <a:cxn ang="0">
                  <a:pos x="21600" y="11184"/>
                </a:cxn>
                <a:cxn ang="0">
                  <a:pos x="10652" y="21600"/>
                </a:cxn>
                <a:cxn ang="0">
                  <a:pos x="0" y="10800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lnTo>
                    <a:pt x="10652" y="0"/>
                  </a:lnTo>
                  <a:lnTo>
                    <a:pt x="21600" y="11184"/>
                  </a:lnTo>
                  <a:lnTo>
                    <a:pt x="10652" y="21600"/>
                  </a:lnTo>
                  <a:lnTo>
                    <a:pt x="0" y="10800"/>
                  </a:lnTo>
                </a:path>
              </a:pathLst>
            </a:custGeom>
            <a:noFill/>
            <a:ln w="12700" cap="rnd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17" name="Rectangle 13"/>
            <p:cNvSpPr>
              <a:spLocks/>
            </p:cNvSpPr>
            <p:nvPr/>
          </p:nvSpPr>
          <p:spPr bwMode="auto">
            <a:xfrm>
              <a:off x="71" y="76"/>
              <a:ext cx="637" cy="200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39688" bIns="0">
              <a:prstTxWarp prst="textNoShape">
                <a:avLst/>
              </a:prstTxWarp>
              <a:spAutoFit/>
            </a:bodyPr>
            <a:lstStyle/>
            <a:p>
              <a:pPr marL="39688"/>
              <a:r>
                <a:rPr lang="en-US" sz="1600" b="1">
                  <a:solidFill>
                    <a:schemeClr val="tx1"/>
                  </a:solidFill>
                  <a:ea typeface="Arial" pitchFamily="8" charset="0"/>
                  <a:cs typeface="Arial" pitchFamily="8" charset="0"/>
                </a:rPr>
                <a:t>Monitors</a:t>
              </a:r>
            </a:p>
          </p:txBody>
        </p:sp>
      </p:grpSp>
      <p:sp>
        <p:nvSpPr>
          <p:cNvPr id="21519" name="Rectangle 15"/>
          <p:cNvSpPr>
            <a:spLocks/>
          </p:cNvSpPr>
          <p:nvPr/>
        </p:nvSpPr>
        <p:spPr bwMode="auto">
          <a:xfrm>
            <a:off x="3276600" y="3663950"/>
            <a:ext cx="5781675" cy="1741488"/>
          </a:xfrm>
          <a:prstGeom prst="rect">
            <a:avLst/>
          </a:prstGeom>
          <a:noFill/>
          <a:ln w="25400" cap="flat">
            <a:solidFill>
              <a:srgbClr val="0000FF"/>
            </a:solidFill>
            <a:prstDash val="sysDot"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1523" name="Group 19"/>
          <p:cNvGrpSpPr>
            <a:grpSpLocks/>
          </p:cNvGrpSpPr>
          <p:nvPr/>
        </p:nvGrpSpPr>
        <p:grpSpPr bwMode="auto">
          <a:xfrm>
            <a:off x="7678738" y="2779713"/>
            <a:ext cx="1095375" cy="381000"/>
            <a:chOff x="0" y="0"/>
            <a:chExt cx="690" cy="240"/>
          </a:xfrm>
        </p:grpSpPr>
        <p:sp>
          <p:nvSpPr>
            <p:cNvPr id="21520" name="Freeform 16"/>
            <p:cNvSpPr>
              <a:spLocks/>
            </p:cNvSpPr>
            <p:nvPr/>
          </p:nvSpPr>
          <p:spPr bwMode="auto">
            <a:xfrm>
              <a:off x="125" y="0"/>
              <a:ext cx="565" cy="240"/>
            </a:xfrm>
            <a:custGeom>
              <a:avLst/>
              <a:gdLst/>
              <a:ahLst/>
              <a:cxnLst>
                <a:cxn ang="0">
                  <a:pos x="21524" y="9810"/>
                </a:cxn>
                <a:cxn ang="0">
                  <a:pos x="21218" y="8010"/>
                </a:cxn>
                <a:cxn ang="0">
                  <a:pos x="20568" y="6210"/>
                </a:cxn>
                <a:cxn ang="0">
                  <a:pos x="19612" y="4590"/>
                </a:cxn>
                <a:cxn ang="0">
                  <a:pos x="18427" y="3150"/>
                </a:cxn>
                <a:cxn ang="0">
                  <a:pos x="16974" y="1980"/>
                </a:cxn>
                <a:cxn ang="0">
                  <a:pos x="15330" y="1080"/>
                </a:cxn>
                <a:cxn ang="0">
                  <a:pos x="13572" y="360"/>
                </a:cxn>
                <a:cxn ang="0">
                  <a:pos x="11737" y="90"/>
                </a:cxn>
                <a:cxn ang="0">
                  <a:pos x="9863" y="90"/>
                </a:cxn>
                <a:cxn ang="0">
                  <a:pos x="7990" y="360"/>
                </a:cxn>
                <a:cxn ang="0">
                  <a:pos x="6232" y="1080"/>
                </a:cxn>
                <a:cxn ang="0">
                  <a:pos x="4588" y="1980"/>
                </a:cxn>
                <a:cxn ang="0">
                  <a:pos x="3173" y="3150"/>
                </a:cxn>
                <a:cxn ang="0">
                  <a:pos x="1950" y="4590"/>
                </a:cxn>
                <a:cxn ang="0">
                  <a:pos x="1032" y="6210"/>
                </a:cxn>
                <a:cxn ang="0">
                  <a:pos x="382" y="8010"/>
                </a:cxn>
                <a:cxn ang="0">
                  <a:pos x="76" y="9810"/>
                </a:cxn>
                <a:cxn ang="0">
                  <a:pos x="76" y="11700"/>
                </a:cxn>
                <a:cxn ang="0">
                  <a:pos x="382" y="13590"/>
                </a:cxn>
                <a:cxn ang="0">
                  <a:pos x="1032" y="15300"/>
                </a:cxn>
                <a:cxn ang="0">
                  <a:pos x="1950" y="16920"/>
                </a:cxn>
                <a:cxn ang="0">
                  <a:pos x="3173" y="18450"/>
                </a:cxn>
                <a:cxn ang="0">
                  <a:pos x="4588" y="19620"/>
                </a:cxn>
                <a:cxn ang="0">
                  <a:pos x="6232" y="20520"/>
                </a:cxn>
                <a:cxn ang="0">
                  <a:pos x="7990" y="21240"/>
                </a:cxn>
                <a:cxn ang="0">
                  <a:pos x="9863" y="21510"/>
                </a:cxn>
                <a:cxn ang="0">
                  <a:pos x="11737" y="21510"/>
                </a:cxn>
                <a:cxn ang="0">
                  <a:pos x="13572" y="21240"/>
                </a:cxn>
                <a:cxn ang="0">
                  <a:pos x="15330" y="20520"/>
                </a:cxn>
                <a:cxn ang="0">
                  <a:pos x="16974" y="19620"/>
                </a:cxn>
                <a:cxn ang="0">
                  <a:pos x="18427" y="18450"/>
                </a:cxn>
                <a:cxn ang="0">
                  <a:pos x="19612" y="16920"/>
                </a:cxn>
                <a:cxn ang="0">
                  <a:pos x="20568" y="15300"/>
                </a:cxn>
                <a:cxn ang="0">
                  <a:pos x="21218" y="13590"/>
                </a:cxn>
                <a:cxn ang="0">
                  <a:pos x="21524" y="11700"/>
                </a:cxn>
              </a:cxnLst>
              <a:rect l="0" t="0" r="r" b="b"/>
              <a:pathLst>
                <a:path w="21600" h="21600">
                  <a:moveTo>
                    <a:pt x="21600" y="10800"/>
                  </a:moveTo>
                  <a:lnTo>
                    <a:pt x="21524" y="9810"/>
                  </a:lnTo>
                  <a:lnTo>
                    <a:pt x="21409" y="8910"/>
                  </a:lnTo>
                  <a:lnTo>
                    <a:pt x="21218" y="8010"/>
                  </a:lnTo>
                  <a:lnTo>
                    <a:pt x="20912" y="7110"/>
                  </a:lnTo>
                  <a:lnTo>
                    <a:pt x="20568" y="6210"/>
                  </a:lnTo>
                  <a:lnTo>
                    <a:pt x="20147" y="5400"/>
                  </a:lnTo>
                  <a:lnTo>
                    <a:pt x="19612" y="4590"/>
                  </a:lnTo>
                  <a:lnTo>
                    <a:pt x="19039" y="3870"/>
                  </a:lnTo>
                  <a:lnTo>
                    <a:pt x="18427" y="3150"/>
                  </a:lnTo>
                  <a:lnTo>
                    <a:pt x="17701" y="2520"/>
                  </a:lnTo>
                  <a:lnTo>
                    <a:pt x="16974" y="1980"/>
                  </a:lnTo>
                  <a:lnTo>
                    <a:pt x="16210" y="1440"/>
                  </a:lnTo>
                  <a:lnTo>
                    <a:pt x="15330" y="1080"/>
                  </a:lnTo>
                  <a:lnTo>
                    <a:pt x="14489" y="630"/>
                  </a:lnTo>
                  <a:lnTo>
                    <a:pt x="13572" y="360"/>
                  </a:lnTo>
                  <a:lnTo>
                    <a:pt x="12654" y="180"/>
                  </a:lnTo>
                  <a:lnTo>
                    <a:pt x="11737" y="90"/>
                  </a:lnTo>
                  <a:lnTo>
                    <a:pt x="10781" y="0"/>
                  </a:lnTo>
                  <a:lnTo>
                    <a:pt x="9863" y="90"/>
                  </a:lnTo>
                  <a:lnTo>
                    <a:pt x="8908" y="180"/>
                  </a:lnTo>
                  <a:lnTo>
                    <a:pt x="7990" y="360"/>
                  </a:lnTo>
                  <a:lnTo>
                    <a:pt x="7111" y="630"/>
                  </a:lnTo>
                  <a:lnTo>
                    <a:pt x="6232" y="1080"/>
                  </a:lnTo>
                  <a:lnTo>
                    <a:pt x="5390" y="1440"/>
                  </a:lnTo>
                  <a:lnTo>
                    <a:pt x="4588" y="1980"/>
                  </a:lnTo>
                  <a:lnTo>
                    <a:pt x="3861" y="2520"/>
                  </a:lnTo>
                  <a:lnTo>
                    <a:pt x="3173" y="3150"/>
                  </a:lnTo>
                  <a:lnTo>
                    <a:pt x="2523" y="3870"/>
                  </a:lnTo>
                  <a:lnTo>
                    <a:pt x="1950" y="4590"/>
                  </a:lnTo>
                  <a:lnTo>
                    <a:pt x="1453" y="5400"/>
                  </a:lnTo>
                  <a:lnTo>
                    <a:pt x="1032" y="6210"/>
                  </a:lnTo>
                  <a:lnTo>
                    <a:pt x="650" y="7110"/>
                  </a:lnTo>
                  <a:lnTo>
                    <a:pt x="382" y="8010"/>
                  </a:lnTo>
                  <a:lnTo>
                    <a:pt x="153" y="8910"/>
                  </a:lnTo>
                  <a:lnTo>
                    <a:pt x="76" y="9810"/>
                  </a:lnTo>
                  <a:lnTo>
                    <a:pt x="0" y="10800"/>
                  </a:lnTo>
                  <a:lnTo>
                    <a:pt x="76" y="11700"/>
                  </a:lnTo>
                  <a:lnTo>
                    <a:pt x="153" y="12690"/>
                  </a:lnTo>
                  <a:lnTo>
                    <a:pt x="382" y="13590"/>
                  </a:lnTo>
                  <a:lnTo>
                    <a:pt x="650" y="14490"/>
                  </a:lnTo>
                  <a:lnTo>
                    <a:pt x="1032" y="15300"/>
                  </a:lnTo>
                  <a:lnTo>
                    <a:pt x="1453" y="16200"/>
                  </a:lnTo>
                  <a:lnTo>
                    <a:pt x="1950" y="16920"/>
                  </a:lnTo>
                  <a:lnTo>
                    <a:pt x="2523" y="17730"/>
                  </a:lnTo>
                  <a:lnTo>
                    <a:pt x="3173" y="18450"/>
                  </a:lnTo>
                  <a:lnTo>
                    <a:pt x="3861" y="19080"/>
                  </a:lnTo>
                  <a:lnTo>
                    <a:pt x="4588" y="19620"/>
                  </a:lnTo>
                  <a:lnTo>
                    <a:pt x="5390" y="20070"/>
                  </a:lnTo>
                  <a:lnTo>
                    <a:pt x="6232" y="20520"/>
                  </a:lnTo>
                  <a:lnTo>
                    <a:pt x="7111" y="20880"/>
                  </a:lnTo>
                  <a:lnTo>
                    <a:pt x="7990" y="21240"/>
                  </a:lnTo>
                  <a:lnTo>
                    <a:pt x="8908" y="21420"/>
                  </a:lnTo>
                  <a:lnTo>
                    <a:pt x="9863" y="21510"/>
                  </a:lnTo>
                  <a:lnTo>
                    <a:pt x="10781" y="21600"/>
                  </a:lnTo>
                  <a:lnTo>
                    <a:pt x="11737" y="21510"/>
                  </a:lnTo>
                  <a:lnTo>
                    <a:pt x="12654" y="21420"/>
                  </a:lnTo>
                  <a:lnTo>
                    <a:pt x="13572" y="21240"/>
                  </a:lnTo>
                  <a:lnTo>
                    <a:pt x="14489" y="20880"/>
                  </a:lnTo>
                  <a:lnTo>
                    <a:pt x="15330" y="20520"/>
                  </a:lnTo>
                  <a:lnTo>
                    <a:pt x="16210" y="20070"/>
                  </a:lnTo>
                  <a:lnTo>
                    <a:pt x="16974" y="19620"/>
                  </a:lnTo>
                  <a:lnTo>
                    <a:pt x="17701" y="19080"/>
                  </a:lnTo>
                  <a:lnTo>
                    <a:pt x="18427" y="18450"/>
                  </a:lnTo>
                  <a:lnTo>
                    <a:pt x="19039" y="17730"/>
                  </a:lnTo>
                  <a:lnTo>
                    <a:pt x="19612" y="16920"/>
                  </a:lnTo>
                  <a:lnTo>
                    <a:pt x="20147" y="16200"/>
                  </a:lnTo>
                  <a:lnTo>
                    <a:pt x="20568" y="15300"/>
                  </a:lnTo>
                  <a:lnTo>
                    <a:pt x="20912" y="14490"/>
                  </a:lnTo>
                  <a:lnTo>
                    <a:pt x="21218" y="13590"/>
                  </a:lnTo>
                  <a:lnTo>
                    <a:pt x="21409" y="12690"/>
                  </a:lnTo>
                  <a:lnTo>
                    <a:pt x="21524" y="11700"/>
                  </a:lnTo>
                  <a:lnTo>
                    <a:pt x="21600" y="10800"/>
                  </a:lnTo>
                </a:path>
              </a:pathLst>
            </a:custGeom>
            <a:noFill/>
            <a:ln w="12700" cap="rnd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21" name="Rectangle 17"/>
            <p:cNvSpPr>
              <a:spLocks/>
            </p:cNvSpPr>
            <p:nvPr/>
          </p:nvSpPr>
          <p:spPr bwMode="auto">
            <a:xfrm>
              <a:off x="208" y="13"/>
              <a:ext cx="367" cy="200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39688" bIns="0">
              <a:prstTxWarp prst="textNoShape">
                <a:avLst/>
              </a:prstTxWarp>
              <a:spAutoFit/>
            </a:bodyPr>
            <a:lstStyle/>
            <a:p>
              <a:pPr marL="39688"/>
              <a:r>
                <a:rPr lang="en-US" sz="1600" b="1">
                  <a:solidFill>
                    <a:schemeClr val="tx1"/>
                  </a:solidFill>
                  <a:ea typeface="Arial" pitchFamily="8" charset="0"/>
                  <a:cs typeface="Arial" pitchFamily="8" charset="0"/>
                </a:rPr>
                <a:t>until</a:t>
              </a:r>
            </a:p>
          </p:txBody>
        </p:sp>
        <p:sp>
          <p:nvSpPr>
            <p:cNvPr id="21522" name="Line 18"/>
            <p:cNvSpPr>
              <a:spLocks noChangeShapeType="1"/>
            </p:cNvSpPr>
            <p:nvPr/>
          </p:nvSpPr>
          <p:spPr bwMode="auto">
            <a:xfrm>
              <a:off x="0" y="117"/>
              <a:ext cx="126" cy="1"/>
            </a:xfrm>
            <a:prstGeom prst="line">
              <a:avLst/>
            </a:prstGeom>
            <a:noFill/>
            <a:ln w="12700" cap="flat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1526" name="Group 22"/>
          <p:cNvGrpSpPr>
            <a:grpSpLocks/>
          </p:cNvGrpSpPr>
          <p:nvPr/>
        </p:nvGrpSpPr>
        <p:grpSpPr bwMode="auto">
          <a:xfrm>
            <a:off x="7029450" y="2273300"/>
            <a:ext cx="3175" cy="1371600"/>
            <a:chOff x="0" y="0"/>
            <a:chExt cx="2" cy="864"/>
          </a:xfrm>
        </p:grpSpPr>
        <p:sp>
          <p:nvSpPr>
            <p:cNvPr id="21524" name="Line 20"/>
            <p:cNvSpPr>
              <a:spLocks noChangeShapeType="1"/>
            </p:cNvSpPr>
            <p:nvPr/>
          </p:nvSpPr>
          <p:spPr bwMode="auto">
            <a:xfrm>
              <a:off x="1" y="641"/>
              <a:ext cx="1" cy="223"/>
            </a:xfrm>
            <a:prstGeom prst="line">
              <a:avLst/>
            </a:prstGeom>
            <a:noFill/>
            <a:ln w="12700" cap="flat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25" name="Line 21"/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1" cy="228"/>
            </a:xfrm>
            <a:prstGeom prst="line">
              <a:avLst/>
            </a:prstGeom>
            <a:noFill/>
            <a:ln w="12700" cap="flat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1540" name="Group 36"/>
          <p:cNvGrpSpPr>
            <a:grpSpLocks/>
          </p:cNvGrpSpPr>
          <p:nvPr/>
        </p:nvGrpSpPr>
        <p:grpSpPr bwMode="auto">
          <a:xfrm>
            <a:off x="5764213" y="990600"/>
            <a:ext cx="2540000" cy="1285875"/>
            <a:chOff x="0" y="0"/>
            <a:chExt cx="1600" cy="810"/>
          </a:xfrm>
        </p:grpSpPr>
        <p:sp>
          <p:nvSpPr>
            <p:cNvPr id="21527" name="Freeform 23"/>
            <p:cNvSpPr>
              <a:spLocks/>
            </p:cNvSpPr>
            <p:nvPr/>
          </p:nvSpPr>
          <p:spPr bwMode="auto">
            <a:xfrm>
              <a:off x="0" y="177"/>
              <a:ext cx="564" cy="239"/>
            </a:xfrm>
            <a:custGeom>
              <a:avLst/>
              <a:gdLst/>
              <a:ahLst/>
              <a:cxnLst>
                <a:cxn ang="0">
                  <a:pos x="21562" y="9851"/>
                </a:cxn>
                <a:cxn ang="0">
                  <a:pos x="21255" y="7953"/>
                </a:cxn>
                <a:cxn ang="0">
                  <a:pos x="20604" y="6146"/>
                </a:cxn>
                <a:cxn ang="0">
                  <a:pos x="19647" y="4609"/>
                </a:cxn>
                <a:cxn ang="0">
                  <a:pos x="18421" y="3163"/>
                </a:cxn>
                <a:cxn ang="0">
                  <a:pos x="17004" y="1898"/>
                </a:cxn>
                <a:cxn ang="0">
                  <a:pos x="15357" y="994"/>
                </a:cxn>
                <a:cxn ang="0">
                  <a:pos x="13596" y="362"/>
                </a:cxn>
                <a:cxn ang="0">
                  <a:pos x="11719" y="0"/>
                </a:cxn>
                <a:cxn ang="0">
                  <a:pos x="9881" y="0"/>
                </a:cxn>
                <a:cxn ang="0">
                  <a:pos x="8004" y="362"/>
                </a:cxn>
                <a:cxn ang="0">
                  <a:pos x="6243" y="994"/>
                </a:cxn>
                <a:cxn ang="0">
                  <a:pos x="4596" y="1898"/>
                </a:cxn>
                <a:cxn ang="0">
                  <a:pos x="3179" y="3163"/>
                </a:cxn>
                <a:cxn ang="0">
                  <a:pos x="1953" y="4609"/>
                </a:cxn>
                <a:cxn ang="0">
                  <a:pos x="1034" y="6146"/>
                </a:cxn>
                <a:cxn ang="0">
                  <a:pos x="345" y="7953"/>
                </a:cxn>
                <a:cxn ang="0">
                  <a:pos x="38" y="9851"/>
                </a:cxn>
                <a:cxn ang="0">
                  <a:pos x="38" y="11749"/>
                </a:cxn>
                <a:cxn ang="0">
                  <a:pos x="345" y="13647"/>
                </a:cxn>
                <a:cxn ang="0">
                  <a:pos x="1034" y="15364"/>
                </a:cxn>
                <a:cxn ang="0">
                  <a:pos x="1953" y="16991"/>
                </a:cxn>
                <a:cxn ang="0">
                  <a:pos x="3179" y="18437"/>
                </a:cxn>
                <a:cxn ang="0">
                  <a:pos x="4596" y="19702"/>
                </a:cxn>
                <a:cxn ang="0">
                  <a:pos x="6243" y="20606"/>
                </a:cxn>
                <a:cxn ang="0">
                  <a:pos x="8004" y="21238"/>
                </a:cxn>
                <a:cxn ang="0">
                  <a:pos x="9881" y="21600"/>
                </a:cxn>
                <a:cxn ang="0">
                  <a:pos x="11719" y="21600"/>
                </a:cxn>
                <a:cxn ang="0">
                  <a:pos x="13596" y="21238"/>
                </a:cxn>
                <a:cxn ang="0">
                  <a:pos x="15357" y="20606"/>
                </a:cxn>
                <a:cxn ang="0">
                  <a:pos x="17004" y="19702"/>
                </a:cxn>
                <a:cxn ang="0">
                  <a:pos x="18421" y="18437"/>
                </a:cxn>
                <a:cxn ang="0">
                  <a:pos x="19647" y="16991"/>
                </a:cxn>
                <a:cxn ang="0">
                  <a:pos x="20604" y="15364"/>
                </a:cxn>
                <a:cxn ang="0">
                  <a:pos x="21255" y="13647"/>
                </a:cxn>
                <a:cxn ang="0">
                  <a:pos x="21562" y="11749"/>
                </a:cxn>
              </a:cxnLst>
              <a:rect l="0" t="0" r="r" b="b"/>
              <a:pathLst>
                <a:path w="21600" h="21600">
                  <a:moveTo>
                    <a:pt x="21600" y="10755"/>
                  </a:moveTo>
                  <a:lnTo>
                    <a:pt x="21562" y="9851"/>
                  </a:lnTo>
                  <a:lnTo>
                    <a:pt x="21447" y="8857"/>
                  </a:lnTo>
                  <a:lnTo>
                    <a:pt x="21255" y="7953"/>
                  </a:lnTo>
                  <a:lnTo>
                    <a:pt x="20949" y="7049"/>
                  </a:lnTo>
                  <a:lnTo>
                    <a:pt x="20604" y="6146"/>
                  </a:lnTo>
                  <a:lnTo>
                    <a:pt x="20145" y="5423"/>
                  </a:lnTo>
                  <a:lnTo>
                    <a:pt x="19647" y="4609"/>
                  </a:lnTo>
                  <a:lnTo>
                    <a:pt x="19072" y="3796"/>
                  </a:lnTo>
                  <a:lnTo>
                    <a:pt x="18421" y="3163"/>
                  </a:lnTo>
                  <a:lnTo>
                    <a:pt x="17770" y="2440"/>
                  </a:lnTo>
                  <a:lnTo>
                    <a:pt x="17004" y="1898"/>
                  </a:lnTo>
                  <a:lnTo>
                    <a:pt x="16200" y="1446"/>
                  </a:lnTo>
                  <a:lnTo>
                    <a:pt x="15357" y="994"/>
                  </a:lnTo>
                  <a:lnTo>
                    <a:pt x="14515" y="633"/>
                  </a:lnTo>
                  <a:lnTo>
                    <a:pt x="13596" y="362"/>
                  </a:lnTo>
                  <a:lnTo>
                    <a:pt x="12677" y="90"/>
                  </a:lnTo>
                  <a:lnTo>
                    <a:pt x="11719" y="0"/>
                  </a:lnTo>
                  <a:lnTo>
                    <a:pt x="10800" y="0"/>
                  </a:lnTo>
                  <a:lnTo>
                    <a:pt x="9881" y="0"/>
                  </a:lnTo>
                  <a:lnTo>
                    <a:pt x="8923" y="90"/>
                  </a:lnTo>
                  <a:lnTo>
                    <a:pt x="8004" y="362"/>
                  </a:lnTo>
                  <a:lnTo>
                    <a:pt x="7085" y="633"/>
                  </a:lnTo>
                  <a:lnTo>
                    <a:pt x="6243" y="994"/>
                  </a:lnTo>
                  <a:lnTo>
                    <a:pt x="5400" y="1446"/>
                  </a:lnTo>
                  <a:lnTo>
                    <a:pt x="4596" y="1898"/>
                  </a:lnTo>
                  <a:lnTo>
                    <a:pt x="3868" y="2440"/>
                  </a:lnTo>
                  <a:lnTo>
                    <a:pt x="3179" y="3163"/>
                  </a:lnTo>
                  <a:lnTo>
                    <a:pt x="2528" y="3796"/>
                  </a:lnTo>
                  <a:lnTo>
                    <a:pt x="1953" y="4609"/>
                  </a:lnTo>
                  <a:lnTo>
                    <a:pt x="1455" y="5423"/>
                  </a:lnTo>
                  <a:lnTo>
                    <a:pt x="1034" y="6146"/>
                  </a:lnTo>
                  <a:lnTo>
                    <a:pt x="651" y="7049"/>
                  </a:lnTo>
                  <a:lnTo>
                    <a:pt x="345" y="7953"/>
                  </a:lnTo>
                  <a:lnTo>
                    <a:pt x="153" y="8857"/>
                  </a:lnTo>
                  <a:lnTo>
                    <a:pt x="38" y="9851"/>
                  </a:lnTo>
                  <a:lnTo>
                    <a:pt x="0" y="10755"/>
                  </a:lnTo>
                  <a:lnTo>
                    <a:pt x="38" y="11749"/>
                  </a:lnTo>
                  <a:lnTo>
                    <a:pt x="153" y="12653"/>
                  </a:lnTo>
                  <a:lnTo>
                    <a:pt x="345" y="13647"/>
                  </a:lnTo>
                  <a:lnTo>
                    <a:pt x="651" y="14460"/>
                  </a:lnTo>
                  <a:lnTo>
                    <a:pt x="1034" y="15364"/>
                  </a:lnTo>
                  <a:lnTo>
                    <a:pt x="1455" y="16177"/>
                  </a:lnTo>
                  <a:lnTo>
                    <a:pt x="1953" y="16991"/>
                  </a:lnTo>
                  <a:lnTo>
                    <a:pt x="2528" y="17714"/>
                  </a:lnTo>
                  <a:lnTo>
                    <a:pt x="3179" y="18437"/>
                  </a:lnTo>
                  <a:lnTo>
                    <a:pt x="3868" y="19069"/>
                  </a:lnTo>
                  <a:lnTo>
                    <a:pt x="4596" y="19702"/>
                  </a:lnTo>
                  <a:lnTo>
                    <a:pt x="5400" y="20154"/>
                  </a:lnTo>
                  <a:lnTo>
                    <a:pt x="6243" y="20606"/>
                  </a:lnTo>
                  <a:lnTo>
                    <a:pt x="7085" y="20967"/>
                  </a:lnTo>
                  <a:lnTo>
                    <a:pt x="8004" y="21238"/>
                  </a:lnTo>
                  <a:lnTo>
                    <a:pt x="8923" y="21419"/>
                  </a:lnTo>
                  <a:lnTo>
                    <a:pt x="9881" y="21600"/>
                  </a:lnTo>
                  <a:lnTo>
                    <a:pt x="10800" y="21600"/>
                  </a:lnTo>
                  <a:lnTo>
                    <a:pt x="11719" y="21600"/>
                  </a:lnTo>
                  <a:lnTo>
                    <a:pt x="12677" y="21419"/>
                  </a:lnTo>
                  <a:lnTo>
                    <a:pt x="13596" y="21238"/>
                  </a:lnTo>
                  <a:lnTo>
                    <a:pt x="14515" y="20967"/>
                  </a:lnTo>
                  <a:lnTo>
                    <a:pt x="15357" y="20606"/>
                  </a:lnTo>
                  <a:lnTo>
                    <a:pt x="16200" y="20154"/>
                  </a:lnTo>
                  <a:lnTo>
                    <a:pt x="17004" y="19702"/>
                  </a:lnTo>
                  <a:lnTo>
                    <a:pt x="17770" y="19069"/>
                  </a:lnTo>
                  <a:lnTo>
                    <a:pt x="18421" y="18437"/>
                  </a:lnTo>
                  <a:lnTo>
                    <a:pt x="19072" y="17714"/>
                  </a:lnTo>
                  <a:lnTo>
                    <a:pt x="19647" y="16991"/>
                  </a:lnTo>
                  <a:lnTo>
                    <a:pt x="20145" y="16177"/>
                  </a:lnTo>
                  <a:lnTo>
                    <a:pt x="20604" y="15364"/>
                  </a:lnTo>
                  <a:lnTo>
                    <a:pt x="20949" y="14460"/>
                  </a:lnTo>
                  <a:lnTo>
                    <a:pt x="21255" y="13647"/>
                  </a:lnTo>
                  <a:lnTo>
                    <a:pt x="21447" y="12653"/>
                  </a:lnTo>
                  <a:lnTo>
                    <a:pt x="21562" y="11749"/>
                  </a:lnTo>
                  <a:lnTo>
                    <a:pt x="21600" y="10755"/>
                  </a:lnTo>
                </a:path>
              </a:pathLst>
            </a:custGeom>
            <a:noFill/>
            <a:ln w="12700" cap="rnd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1539" name="Group 35"/>
            <p:cNvGrpSpPr>
              <a:grpSpLocks/>
            </p:cNvGrpSpPr>
            <p:nvPr/>
          </p:nvGrpSpPr>
          <p:grpSpPr bwMode="auto">
            <a:xfrm>
              <a:off x="94" y="0"/>
              <a:ext cx="1506" cy="810"/>
              <a:chOff x="0" y="0"/>
              <a:chExt cx="1506" cy="810"/>
            </a:xfrm>
          </p:grpSpPr>
          <p:grpSp>
            <p:nvGrpSpPr>
              <p:cNvPr id="21530" name="Group 26"/>
              <p:cNvGrpSpPr>
                <a:grpSpLocks/>
              </p:cNvGrpSpPr>
              <p:nvPr/>
            </p:nvGrpSpPr>
            <p:grpSpPr bwMode="auto">
              <a:xfrm>
                <a:off x="317" y="557"/>
                <a:ext cx="839" cy="253"/>
                <a:chOff x="0" y="0"/>
                <a:chExt cx="839" cy="253"/>
              </a:xfrm>
            </p:grpSpPr>
            <p:sp>
              <p:nvSpPr>
                <p:cNvPr id="21528" name="Freeform 24"/>
                <p:cNvSpPr>
                  <a:spLocks/>
                </p:cNvSpPr>
                <p:nvPr/>
              </p:nvSpPr>
              <p:spPr bwMode="auto">
                <a:xfrm>
                  <a:off x="0" y="7"/>
                  <a:ext cx="839" cy="246"/>
                </a:xfrm>
                <a:custGeom>
                  <a:avLst/>
                  <a:gdLst/>
                  <a:ahLst/>
                  <a:cxnLst>
                    <a:cxn ang="0">
                      <a:pos x="21600" y="21600"/>
                    </a:cxn>
                    <a:cxn ang="0">
                      <a:pos x="21600" y="0"/>
                    </a:cxn>
                    <a:cxn ang="0">
                      <a:pos x="0" y="0"/>
                    </a:cxn>
                    <a:cxn ang="0">
                      <a:pos x="0" y="21600"/>
                    </a:cxn>
                    <a:cxn ang="0">
                      <a:pos x="21600" y="21600"/>
                    </a:cxn>
                  </a:cxnLst>
                  <a:rect l="0" t="0" r="r" b="b"/>
                  <a:pathLst>
                    <a:path w="21600" h="21600">
                      <a:moveTo>
                        <a:pt x="21600" y="21600"/>
                      </a:moveTo>
                      <a:lnTo>
                        <a:pt x="21600" y="0"/>
                      </a:lnTo>
                      <a:lnTo>
                        <a:pt x="0" y="0"/>
                      </a:lnTo>
                      <a:lnTo>
                        <a:pt x="0" y="21600"/>
                      </a:lnTo>
                      <a:lnTo>
                        <a:pt x="21600" y="21600"/>
                      </a:lnTo>
                    </a:path>
                  </a:pathLst>
                </a:custGeom>
                <a:noFill/>
                <a:ln w="12700" cap="rnd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529" name="Rectangle 25"/>
                <p:cNvSpPr>
                  <a:spLocks/>
                </p:cNvSpPr>
                <p:nvPr/>
              </p:nvSpPr>
              <p:spPr bwMode="auto">
                <a:xfrm>
                  <a:off x="36" y="0"/>
                  <a:ext cx="589" cy="155"/>
                </a:xfrm>
                <a:prstGeom prst="rect">
                  <a:avLst/>
                </a:prstGeom>
                <a:noFill/>
                <a:ln w="12700" cap="flat">
                  <a:noFill/>
                  <a:miter lim="800000"/>
                  <a:headEnd type="none" w="med" len="med"/>
                  <a:tailEnd type="none" w="med" len="med"/>
                </a:ln>
              </p:spPr>
              <p:txBody>
                <a:bodyPr wrap="none" lIns="0" tIns="0" rIns="39688" bIns="0">
                  <a:prstTxWarp prst="textNoShape">
                    <a:avLst/>
                  </a:prstTxWarp>
                  <a:spAutoFit/>
                </a:bodyPr>
                <a:lstStyle/>
                <a:p>
                  <a:pPr marL="39688"/>
                  <a:r>
                    <a:rPr lang="en-US" sz="1600" b="1" dirty="0" smtClean="0">
                      <a:solidFill>
                        <a:schemeClr val="tx1"/>
                      </a:solidFill>
                      <a:ea typeface="Arial" pitchFamily="8" charset="0"/>
                      <a:cs typeface="Arial" pitchFamily="8" charset="0"/>
                    </a:rPr>
                    <a:t>manager</a:t>
                  </a:r>
                  <a:endParaRPr lang="en-US" sz="1600" b="1" dirty="0">
                    <a:solidFill>
                      <a:schemeClr val="tx1"/>
                    </a:solidFill>
                    <a:ea typeface="Arial" pitchFamily="8" charset="0"/>
                    <a:cs typeface="Arial" pitchFamily="8" charset="0"/>
                  </a:endParaRPr>
                </a:p>
              </p:txBody>
            </p:sp>
          </p:grpSp>
          <p:sp>
            <p:nvSpPr>
              <p:cNvPr id="21531" name="Freeform 27"/>
              <p:cNvSpPr>
                <a:spLocks/>
              </p:cNvSpPr>
              <p:nvPr/>
            </p:nvSpPr>
            <p:spPr bwMode="auto">
              <a:xfrm>
                <a:off x="942" y="177"/>
                <a:ext cx="564" cy="239"/>
              </a:xfrm>
              <a:custGeom>
                <a:avLst/>
                <a:gdLst/>
                <a:ahLst/>
                <a:cxnLst>
                  <a:cxn ang="0">
                    <a:pos x="38" y="11749"/>
                  </a:cxn>
                  <a:cxn ang="0">
                    <a:pos x="345" y="13647"/>
                  </a:cxn>
                  <a:cxn ang="0">
                    <a:pos x="1034" y="15364"/>
                  </a:cxn>
                  <a:cxn ang="0">
                    <a:pos x="1953" y="16991"/>
                  </a:cxn>
                  <a:cxn ang="0">
                    <a:pos x="3179" y="18437"/>
                  </a:cxn>
                  <a:cxn ang="0">
                    <a:pos x="4596" y="19702"/>
                  </a:cxn>
                  <a:cxn ang="0">
                    <a:pos x="6243" y="20606"/>
                  </a:cxn>
                  <a:cxn ang="0">
                    <a:pos x="8004" y="21238"/>
                  </a:cxn>
                  <a:cxn ang="0">
                    <a:pos x="9843" y="21600"/>
                  </a:cxn>
                  <a:cxn ang="0">
                    <a:pos x="11719" y="21600"/>
                  </a:cxn>
                  <a:cxn ang="0">
                    <a:pos x="13596" y="21238"/>
                  </a:cxn>
                  <a:cxn ang="0">
                    <a:pos x="15357" y="20606"/>
                  </a:cxn>
                  <a:cxn ang="0">
                    <a:pos x="16966" y="19612"/>
                  </a:cxn>
                  <a:cxn ang="0">
                    <a:pos x="18421" y="18437"/>
                  </a:cxn>
                  <a:cxn ang="0">
                    <a:pos x="19647" y="16991"/>
                  </a:cxn>
                  <a:cxn ang="0">
                    <a:pos x="20566" y="15364"/>
                  </a:cxn>
                  <a:cxn ang="0">
                    <a:pos x="21217" y="13556"/>
                  </a:cxn>
                  <a:cxn ang="0">
                    <a:pos x="21562" y="11659"/>
                  </a:cxn>
                  <a:cxn ang="0">
                    <a:pos x="21562" y="9851"/>
                  </a:cxn>
                  <a:cxn ang="0">
                    <a:pos x="21217" y="7953"/>
                  </a:cxn>
                  <a:cxn ang="0">
                    <a:pos x="20566" y="6146"/>
                  </a:cxn>
                  <a:cxn ang="0">
                    <a:pos x="19647" y="4609"/>
                  </a:cxn>
                  <a:cxn ang="0">
                    <a:pos x="18421" y="3163"/>
                  </a:cxn>
                  <a:cxn ang="0">
                    <a:pos x="16966" y="1898"/>
                  </a:cxn>
                  <a:cxn ang="0">
                    <a:pos x="15357" y="994"/>
                  </a:cxn>
                  <a:cxn ang="0">
                    <a:pos x="13596" y="362"/>
                  </a:cxn>
                  <a:cxn ang="0">
                    <a:pos x="11719" y="0"/>
                  </a:cxn>
                  <a:cxn ang="0">
                    <a:pos x="9843" y="0"/>
                  </a:cxn>
                  <a:cxn ang="0">
                    <a:pos x="8004" y="362"/>
                  </a:cxn>
                  <a:cxn ang="0">
                    <a:pos x="6243" y="994"/>
                  </a:cxn>
                  <a:cxn ang="0">
                    <a:pos x="4596" y="1898"/>
                  </a:cxn>
                  <a:cxn ang="0">
                    <a:pos x="3179" y="3163"/>
                  </a:cxn>
                  <a:cxn ang="0">
                    <a:pos x="1953" y="4609"/>
                  </a:cxn>
                  <a:cxn ang="0">
                    <a:pos x="1034" y="6236"/>
                  </a:cxn>
                  <a:cxn ang="0">
                    <a:pos x="345" y="7953"/>
                  </a:cxn>
                  <a:cxn ang="0">
                    <a:pos x="38" y="9851"/>
                  </a:cxn>
                </a:cxnLst>
                <a:rect l="0" t="0" r="r" b="b"/>
                <a:pathLst>
                  <a:path w="21600" h="21600">
                    <a:moveTo>
                      <a:pt x="0" y="10755"/>
                    </a:moveTo>
                    <a:lnTo>
                      <a:pt x="38" y="11749"/>
                    </a:lnTo>
                    <a:lnTo>
                      <a:pt x="153" y="12653"/>
                    </a:lnTo>
                    <a:lnTo>
                      <a:pt x="345" y="13647"/>
                    </a:lnTo>
                    <a:lnTo>
                      <a:pt x="651" y="14460"/>
                    </a:lnTo>
                    <a:lnTo>
                      <a:pt x="1034" y="15364"/>
                    </a:lnTo>
                    <a:lnTo>
                      <a:pt x="1455" y="16177"/>
                    </a:lnTo>
                    <a:lnTo>
                      <a:pt x="1953" y="16991"/>
                    </a:lnTo>
                    <a:lnTo>
                      <a:pt x="2528" y="17804"/>
                    </a:lnTo>
                    <a:lnTo>
                      <a:pt x="3179" y="18437"/>
                    </a:lnTo>
                    <a:lnTo>
                      <a:pt x="3868" y="19069"/>
                    </a:lnTo>
                    <a:lnTo>
                      <a:pt x="4596" y="19702"/>
                    </a:lnTo>
                    <a:lnTo>
                      <a:pt x="5400" y="20154"/>
                    </a:lnTo>
                    <a:lnTo>
                      <a:pt x="6243" y="20606"/>
                    </a:lnTo>
                    <a:lnTo>
                      <a:pt x="7085" y="20967"/>
                    </a:lnTo>
                    <a:lnTo>
                      <a:pt x="8004" y="21238"/>
                    </a:lnTo>
                    <a:lnTo>
                      <a:pt x="8923" y="21419"/>
                    </a:lnTo>
                    <a:lnTo>
                      <a:pt x="9843" y="21600"/>
                    </a:lnTo>
                    <a:lnTo>
                      <a:pt x="10800" y="21600"/>
                    </a:lnTo>
                    <a:lnTo>
                      <a:pt x="11719" y="21600"/>
                    </a:lnTo>
                    <a:lnTo>
                      <a:pt x="12677" y="21419"/>
                    </a:lnTo>
                    <a:lnTo>
                      <a:pt x="13596" y="21238"/>
                    </a:lnTo>
                    <a:lnTo>
                      <a:pt x="14477" y="20877"/>
                    </a:lnTo>
                    <a:lnTo>
                      <a:pt x="15357" y="20606"/>
                    </a:lnTo>
                    <a:lnTo>
                      <a:pt x="16200" y="20154"/>
                    </a:lnTo>
                    <a:lnTo>
                      <a:pt x="16966" y="19612"/>
                    </a:lnTo>
                    <a:lnTo>
                      <a:pt x="17732" y="19069"/>
                    </a:lnTo>
                    <a:lnTo>
                      <a:pt x="18421" y="18437"/>
                    </a:lnTo>
                    <a:lnTo>
                      <a:pt x="19072" y="17714"/>
                    </a:lnTo>
                    <a:lnTo>
                      <a:pt x="19647" y="16991"/>
                    </a:lnTo>
                    <a:lnTo>
                      <a:pt x="20145" y="16177"/>
                    </a:lnTo>
                    <a:lnTo>
                      <a:pt x="20566" y="15364"/>
                    </a:lnTo>
                    <a:lnTo>
                      <a:pt x="20949" y="14460"/>
                    </a:lnTo>
                    <a:lnTo>
                      <a:pt x="21217" y="13556"/>
                    </a:lnTo>
                    <a:lnTo>
                      <a:pt x="21409" y="12653"/>
                    </a:lnTo>
                    <a:lnTo>
                      <a:pt x="21562" y="11659"/>
                    </a:lnTo>
                    <a:lnTo>
                      <a:pt x="21600" y="10755"/>
                    </a:lnTo>
                    <a:lnTo>
                      <a:pt x="21562" y="9851"/>
                    </a:lnTo>
                    <a:lnTo>
                      <a:pt x="21409" y="8857"/>
                    </a:lnTo>
                    <a:lnTo>
                      <a:pt x="21217" y="7953"/>
                    </a:lnTo>
                    <a:lnTo>
                      <a:pt x="20949" y="7049"/>
                    </a:lnTo>
                    <a:lnTo>
                      <a:pt x="20566" y="6146"/>
                    </a:lnTo>
                    <a:lnTo>
                      <a:pt x="20145" y="5423"/>
                    </a:lnTo>
                    <a:lnTo>
                      <a:pt x="19647" y="4609"/>
                    </a:lnTo>
                    <a:lnTo>
                      <a:pt x="19072" y="3796"/>
                    </a:lnTo>
                    <a:lnTo>
                      <a:pt x="18421" y="3163"/>
                    </a:lnTo>
                    <a:lnTo>
                      <a:pt x="17732" y="2440"/>
                    </a:lnTo>
                    <a:lnTo>
                      <a:pt x="16966" y="1898"/>
                    </a:lnTo>
                    <a:lnTo>
                      <a:pt x="16200" y="1446"/>
                    </a:lnTo>
                    <a:lnTo>
                      <a:pt x="15357" y="994"/>
                    </a:lnTo>
                    <a:lnTo>
                      <a:pt x="14477" y="633"/>
                    </a:lnTo>
                    <a:lnTo>
                      <a:pt x="13596" y="362"/>
                    </a:lnTo>
                    <a:lnTo>
                      <a:pt x="12677" y="90"/>
                    </a:lnTo>
                    <a:lnTo>
                      <a:pt x="11719" y="0"/>
                    </a:lnTo>
                    <a:lnTo>
                      <a:pt x="10800" y="0"/>
                    </a:lnTo>
                    <a:lnTo>
                      <a:pt x="9843" y="0"/>
                    </a:lnTo>
                    <a:lnTo>
                      <a:pt x="8923" y="90"/>
                    </a:lnTo>
                    <a:lnTo>
                      <a:pt x="8004" y="362"/>
                    </a:lnTo>
                    <a:lnTo>
                      <a:pt x="7085" y="633"/>
                    </a:lnTo>
                    <a:lnTo>
                      <a:pt x="6243" y="994"/>
                    </a:lnTo>
                    <a:lnTo>
                      <a:pt x="5400" y="1446"/>
                    </a:lnTo>
                    <a:lnTo>
                      <a:pt x="4596" y="1898"/>
                    </a:lnTo>
                    <a:lnTo>
                      <a:pt x="3830" y="2440"/>
                    </a:lnTo>
                    <a:lnTo>
                      <a:pt x="3179" y="3163"/>
                    </a:lnTo>
                    <a:lnTo>
                      <a:pt x="2528" y="3796"/>
                    </a:lnTo>
                    <a:lnTo>
                      <a:pt x="1953" y="4609"/>
                    </a:lnTo>
                    <a:lnTo>
                      <a:pt x="1455" y="5423"/>
                    </a:lnTo>
                    <a:lnTo>
                      <a:pt x="1034" y="6236"/>
                    </a:lnTo>
                    <a:lnTo>
                      <a:pt x="651" y="7049"/>
                    </a:lnTo>
                    <a:lnTo>
                      <a:pt x="345" y="7953"/>
                    </a:lnTo>
                    <a:lnTo>
                      <a:pt x="153" y="8857"/>
                    </a:lnTo>
                    <a:lnTo>
                      <a:pt x="38" y="9851"/>
                    </a:lnTo>
                    <a:lnTo>
                      <a:pt x="0" y="10755"/>
                    </a:lnTo>
                  </a:path>
                </a:pathLst>
              </a:custGeom>
              <a:noFill/>
              <a:ln w="12700" cap="rnd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32" name="Freeform 28"/>
              <p:cNvSpPr>
                <a:spLocks/>
              </p:cNvSpPr>
              <p:nvPr/>
            </p:nvSpPr>
            <p:spPr bwMode="auto">
              <a:xfrm>
                <a:off x="413" y="0"/>
                <a:ext cx="564" cy="240"/>
              </a:xfrm>
              <a:custGeom>
                <a:avLst/>
                <a:gdLst/>
                <a:ahLst/>
                <a:cxnLst>
                  <a:cxn ang="0">
                    <a:pos x="21562" y="9900"/>
                  </a:cxn>
                  <a:cxn ang="0">
                    <a:pos x="21217" y="8010"/>
                  </a:cxn>
                  <a:cxn ang="0">
                    <a:pos x="20604" y="6300"/>
                  </a:cxn>
                  <a:cxn ang="0">
                    <a:pos x="19647" y="4590"/>
                  </a:cxn>
                  <a:cxn ang="0">
                    <a:pos x="18460" y="3150"/>
                  </a:cxn>
                  <a:cxn ang="0">
                    <a:pos x="17004" y="1980"/>
                  </a:cxn>
                  <a:cxn ang="0">
                    <a:pos x="15357" y="1080"/>
                  </a:cxn>
                  <a:cxn ang="0">
                    <a:pos x="13596" y="450"/>
                  </a:cxn>
                  <a:cxn ang="0">
                    <a:pos x="11757" y="90"/>
                  </a:cxn>
                  <a:cxn ang="0">
                    <a:pos x="9881" y="90"/>
                  </a:cxn>
                  <a:cxn ang="0">
                    <a:pos x="8043" y="450"/>
                  </a:cxn>
                  <a:cxn ang="0">
                    <a:pos x="6281" y="1080"/>
                  </a:cxn>
                  <a:cxn ang="0">
                    <a:pos x="4634" y="1980"/>
                  </a:cxn>
                  <a:cxn ang="0">
                    <a:pos x="3179" y="3150"/>
                  </a:cxn>
                  <a:cxn ang="0">
                    <a:pos x="1953" y="4590"/>
                  </a:cxn>
                  <a:cxn ang="0">
                    <a:pos x="1034" y="6300"/>
                  </a:cxn>
                  <a:cxn ang="0">
                    <a:pos x="383" y="8010"/>
                  </a:cxn>
                  <a:cxn ang="0">
                    <a:pos x="38" y="9900"/>
                  </a:cxn>
                  <a:cxn ang="0">
                    <a:pos x="38" y="11790"/>
                  </a:cxn>
                  <a:cxn ang="0">
                    <a:pos x="383" y="13590"/>
                  </a:cxn>
                  <a:cxn ang="0">
                    <a:pos x="1034" y="15390"/>
                  </a:cxn>
                  <a:cxn ang="0">
                    <a:pos x="1953" y="17010"/>
                  </a:cxn>
                  <a:cxn ang="0">
                    <a:pos x="3179" y="18450"/>
                  </a:cxn>
                  <a:cxn ang="0">
                    <a:pos x="4634" y="19620"/>
                  </a:cxn>
                  <a:cxn ang="0">
                    <a:pos x="6281" y="20610"/>
                  </a:cxn>
                  <a:cxn ang="0">
                    <a:pos x="8043" y="21240"/>
                  </a:cxn>
                  <a:cxn ang="0">
                    <a:pos x="9881" y="21510"/>
                  </a:cxn>
                  <a:cxn ang="0">
                    <a:pos x="11757" y="21510"/>
                  </a:cxn>
                  <a:cxn ang="0">
                    <a:pos x="13596" y="21240"/>
                  </a:cxn>
                  <a:cxn ang="0">
                    <a:pos x="15357" y="20610"/>
                  </a:cxn>
                  <a:cxn ang="0">
                    <a:pos x="17004" y="19620"/>
                  </a:cxn>
                  <a:cxn ang="0">
                    <a:pos x="18460" y="18450"/>
                  </a:cxn>
                  <a:cxn ang="0">
                    <a:pos x="19647" y="17010"/>
                  </a:cxn>
                  <a:cxn ang="0">
                    <a:pos x="20604" y="15390"/>
                  </a:cxn>
                  <a:cxn ang="0">
                    <a:pos x="21217" y="13590"/>
                  </a:cxn>
                  <a:cxn ang="0">
                    <a:pos x="21562" y="11790"/>
                  </a:cxn>
                </a:cxnLst>
                <a:rect l="0" t="0" r="r" b="b"/>
                <a:pathLst>
                  <a:path w="21600" h="21600">
                    <a:moveTo>
                      <a:pt x="21600" y="10800"/>
                    </a:moveTo>
                    <a:lnTo>
                      <a:pt x="21562" y="9900"/>
                    </a:lnTo>
                    <a:lnTo>
                      <a:pt x="21447" y="9000"/>
                    </a:lnTo>
                    <a:lnTo>
                      <a:pt x="21217" y="8010"/>
                    </a:lnTo>
                    <a:lnTo>
                      <a:pt x="20949" y="7110"/>
                    </a:lnTo>
                    <a:lnTo>
                      <a:pt x="20604" y="6300"/>
                    </a:lnTo>
                    <a:lnTo>
                      <a:pt x="20145" y="5400"/>
                    </a:lnTo>
                    <a:lnTo>
                      <a:pt x="19647" y="4590"/>
                    </a:lnTo>
                    <a:lnTo>
                      <a:pt x="19072" y="3870"/>
                    </a:lnTo>
                    <a:lnTo>
                      <a:pt x="18460" y="3150"/>
                    </a:lnTo>
                    <a:lnTo>
                      <a:pt x="17732" y="2610"/>
                    </a:lnTo>
                    <a:lnTo>
                      <a:pt x="17004" y="1980"/>
                    </a:lnTo>
                    <a:lnTo>
                      <a:pt x="16200" y="1440"/>
                    </a:lnTo>
                    <a:lnTo>
                      <a:pt x="15357" y="1080"/>
                    </a:lnTo>
                    <a:lnTo>
                      <a:pt x="14477" y="720"/>
                    </a:lnTo>
                    <a:lnTo>
                      <a:pt x="13596" y="450"/>
                    </a:lnTo>
                    <a:lnTo>
                      <a:pt x="12715" y="270"/>
                    </a:lnTo>
                    <a:lnTo>
                      <a:pt x="11757" y="90"/>
                    </a:lnTo>
                    <a:lnTo>
                      <a:pt x="10800" y="0"/>
                    </a:lnTo>
                    <a:lnTo>
                      <a:pt x="9881" y="90"/>
                    </a:lnTo>
                    <a:lnTo>
                      <a:pt x="8962" y="270"/>
                    </a:lnTo>
                    <a:lnTo>
                      <a:pt x="8043" y="450"/>
                    </a:lnTo>
                    <a:lnTo>
                      <a:pt x="7123" y="720"/>
                    </a:lnTo>
                    <a:lnTo>
                      <a:pt x="6281" y="1080"/>
                    </a:lnTo>
                    <a:lnTo>
                      <a:pt x="5400" y="1440"/>
                    </a:lnTo>
                    <a:lnTo>
                      <a:pt x="4634" y="1980"/>
                    </a:lnTo>
                    <a:lnTo>
                      <a:pt x="3868" y="2610"/>
                    </a:lnTo>
                    <a:lnTo>
                      <a:pt x="3179" y="3150"/>
                    </a:lnTo>
                    <a:lnTo>
                      <a:pt x="2528" y="3870"/>
                    </a:lnTo>
                    <a:lnTo>
                      <a:pt x="1953" y="4590"/>
                    </a:lnTo>
                    <a:lnTo>
                      <a:pt x="1494" y="5400"/>
                    </a:lnTo>
                    <a:lnTo>
                      <a:pt x="1034" y="6300"/>
                    </a:lnTo>
                    <a:lnTo>
                      <a:pt x="689" y="7110"/>
                    </a:lnTo>
                    <a:lnTo>
                      <a:pt x="383" y="8010"/>
                    </a:lnTo>
                    <a:lnTo>
                      <a:pt x="191" y="9000"/>
                    </a:lnTo>
                    <a:lnTo>
                      <a:pt x="38" y="9900"/>
                    </a:lnTo>
                    <a:lnTo>
                      <a:pt x="0" y="10800"/>
                    </a:lnTo>
                    <a:lnTo>
                      <a:pt x="38" y="11790"/>
                    </a:lnTo>
                    <a:lnTo>
                      <a:pt x="191" y="12690"/>
                    </a:lnTo>
                    <a:lnTo>
                      <a:pt x="383" y="13590"/>
                    </a:lnTo>
                    <a:lnTo>
                      <a:pt x="689" y="14490"/>
                    </a:lnTo>
                    <a:lnTo>
                      <a:pt x="1034" y="15390"/>
                    </a:lnTo>
                    <a:lnTo>
                      <a:pt x="1494" y="16200"/>
                    </a:lnTo>
                    <a:lnTo>
                      <a:pt x="1953" y="17010"/>
                    </a:lnTo>
                    <a:lnTo>
                      <a:pt x="2528" y="17730"/>
                    </a:lnTo>
                    <a:lnTo>
                      <a:pt x="3179" y="18450"/>
                    </a:lnTo>
                    <a:lnTo>
                      <a:pt x="3868" y="19080"/>
                    </a:lnTo>
                    <a:lnTo>
                      <a:pt x="4634" y="19620"/>
                    </a:lnTo>
                    <a:lnTo>
                      <a:pt x="5400" y="20160"/>
                    </a:lnTo>
                    <a:lnTo>
                      <a:pt x="6281" y="20610"/>
                    </a:lnTo>
                    <a:lnTo>
                      <a:pt x="7123" y="20970"/>
                    </a:lnTo>
                    <a:lnTo>
                      <a:pt x="8043" y="21240"/>
                    </a:lnTo>
                    <a:lnTo>
                      <a:pt x="8962" y="21420"/>
                    </a:lnTo>
                    <a:lnTo>
                      <a:pt x="9881" y="21510"/>
                    </a:lnTo>
                    <a:lnTo>
                      <a:pt x="10800" y="21600"/>
                    </a:lnTo>
                    <a:lnTo>
                      <a:pt x="11757" y="21510"/>
                    </a:lnTo>
                    <a:lnTo>
                      <a:pt x="12715" y="21420"/>
                    </a:lnTo>
                    <a:lnTo>
                      <a:pt x="13596" y="21240"/>
                    </a:lnTo>
                    <a:lnTo>
                      <a:pt x="14477" y="20970"/>
                    </a:lnTo>
                    <a:lnTo>
                      <a:pt x="15357" y="20610"/>
                    </a:lnTo>
                    <a:lnTo>
                      <a:pt x="16200" y="20160"/>
                    </a:lnTo>
                    <a:lnTo>
                      <a:pt x="17004" y="19620"/>
                    </a:lnTo>
                    <a:lnTo>
                      <a:pt x="17732" y="19080"/>
                    </a:lnTo>
                    <a:lnTo>
                      <a:pt x="18460" y="18450"/>
                    </a:lnTo>
                    <a:lnTo>
                      <a:pt x="19072" y="17730"/>
                    </a:lnTo>
                    <a:lnTo>
                      <a:pt x="19647" y="17010"/>
                    </a:lnTo>
                    <a:lnTo>
                      <a:pt x="20145" y="16200"/>
                    </a:lnTo>
                    <a:lnTo>
                      <a:pt x="20604" y="15390"/>
                    </a:lnTo>
                    <a:lnTo>
                      <a:pt x="20949" y="14490"/>
                    </a:lnTo>
                    <a:lnTo>
                      <a:pt x="21217" y="13590"/>
                    </a:lnTo>
                    <a:lnTo>
                      <a:pt x="21447" y="12690"/>
                    </a:lnTo>
                    <a:lnTo>
                      <a:pt x="21562" y="11790"/>
                    </a:lnTo>
                    <a:lnTo>
                      <a:pt x="21600" y="10800"/>
                    </a:lnTo>
                  </a:path>
                </a:pathLst>
              </a:custGeom>
              <a:noFill/>
              <a:ln w="12700" cap="rnd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33" name="Rectangle 29"/>
              <p:cNvSpPr>
                <a:spLocks/>
              </p:cNvSpPr>
              <p:nvPr/>
            </p:nvSpPr>
            <p:spPr bwMode="auto">
              <a:xfrm>
                <a:off x="1064" y="176"/>
                <a:ext cx="253" cy="200"/>
              </a:xfrm>
              <a:prstGeom prst="rect">
                <a:avLst/>
              </a:prstGeom>
              <a:noFill/>
              <a:ln w="12700" cap="flat">
                <a:noFill/>
                <a:miter lim="800000"/>
                <a:headEnd type="none" w="med" len="med"/>
                <a:tailEnd type="none" w="med" len="med"/>
              </a:ln>
            </p:spPr>
            <p:txBody>
              <a:bodyPr wrap="none" lIns="0" tIns="0" rIns="39688" bIns="0">
                <a:prstTxWarp prst="textNoShape">
                  <a:avLst/>
                </a:prstTxWarp>
                <a:spAutoFit/>
              </a:bodyPr>
              <a:lstStyle/>
              <a:p>
                <a:pPr marL="39688"/>
                <a:r>
                  <a:rPr lang="en-US" sz="1600" b="1">
                    <a:solidFill>
                      <a:schemeClr val="tx1"/>
                    </a:solidFill>
                    <a:ea typeface="Arial" pitchFamily="8" charset="0"/>
                    <a:cs typeface="Arial" pitchFamily="8" charset="0"/>
                  </a:rPr>
                  <a:t>lot</a:t>
                </a:r>
              </a:p>
            </p:txBody>
          </p:sp>
          <p:sp>
            <p:nvSpPr>
              <p:cNvPr id="21534" name="Rectangle 30"/>
              <p:cNvSpPr>
                <a:spLocks/>
              </p:cNvSpPr>
              <p:nvPr/>
            </p:nvSpPr>
            <p:spPr bwMode="auto">
              <a:xfrm>
                <a:off x="492" y="34"/>
                <a:ext cx="432" cy="200"/>
              </a:xfrm>
              <a:prstGeom prst="rect">
                <a:avLst/>
              </a:prstGeom>
              <a:noFill/>
              <a:ln w="12700" cap="flat">
                <a:noFill/>
                <a:miter lim="800000"/>
                <a:headEnd type="none" w="med" len="med"/>
                <a:tailEnd type="none" w="med" len="med"/>
              </a:ln>
            </p:spPr>
            <p:txBody>
              <a:bodyPr wrap="none" lIns="0" tIns="0" rIns="39688" bIns="0">
                <a:prstTxWarp prst="textNoShape">
                  <a:avLst/>
                </a:prstTxWarp>
                <a:spAutoFit/>
              </a:bodyPr>
              <a:lstStyle/>
              <a:p>
                <a:pPr marL="39688"/>
                <a:r>
                  <a:rPr lang="en-US" sz="1600" b="1">
                    <a:solidFill>
                      <a:schemeClr val="tx1"/>
                    </a:solidFill>
                    <a:ea typeface="Arial" pitchFamily="8" charset="0"/>
                    <a:cs typeface="Arial" pitchFamily="8" charset="0"/>
                  </a:rPr>
                  <a:t>name</a:t>
                </a:r>
              </a:p>
            </p:txBody>
          </p:sp>
          <p:sp>
            <p:nvSpPr>
              <p:cNvPr id="21535" name="Rectangle 31"/>
              <p:cNvSpPr>
                <a:spLocks/>
              </p:cNvSpPr>
              <p:nvPr/>
            </p:nvSpPr>
            <p:spPr bwMode="auto">
              <a:xfrm>
                <a:off x="0" y="170"/>
                <a:ext cx="317" cy="200"/>
              </a:xfrm>
              <a:prstGeom prst="rect">
                <a:avLst/>
              </a:prstGeom>
              <a:noFill/>
              <a:ln w="12700" cap="flat">
                <a:noFill/>
                <a:miter lim="800000"/>
                <a:headEnd type="none" w="med" len="med"/>
                <a:tailEnd type="none" w="med" len="med"/>
              </a:ln>
            </p:spPr>
            <p:txBody>
              <a:bodyPr wrap="none" lIns="0" tIns="0" rIns="39688" bIns="0">
                <a:prstTxWarp prst="textNoShape">
                  <a:avLst/>
                </a:prstTxWarp>
                <a:spAutoFit/>
              </a:bodyPr>
              <a:lstStyle/>
              <a:p>
                <a:pPr marL="39688"/>
                <a:r>
                  <a:rPr lang="en-US" sz="1600" b="1" u="sng">
                    <a:solidFill>
                      <a:schemeClr val="tx1"/>
                    </a:solidFill>
                    <a:ea typeface="Arial" pitchFamily="8" charset="0"/>
                    <a:cs typeface="Arial" pitchFamily="8" charset="0"/>
                  </a:rPr>
                  <a:t>ssn</a:t>
                </a:r>
              </a:p>
            </p:txBody>
          </p:sp>
          <p:sp>
            <p:nvSpPr>
              <p:cNvPr id="21536" name="Line 32"/>
              <p:cNvSpPr>
                <a:spLocks noChangeShapeType="1"/>
              </p:cNvSpPr>
              <p:nvPr/>
            </p:nvSpPr>
            <p:spPr bwMode="auto">
              <a:xfrm>
                <a:off x="188" y="432"/>
                <a:ext cx="348" cy="126"/>
              </a:xfrm>
              <a:prstGeom prst="line">
                <a:avLst/>
              </a:prstGeom>
              <a:noFill/>
              <a:ln w="12700" cap="flat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37" name="Line 33"/>
              <p:cNvSpPr>
                <a:spLocks noChangeShapeType="1"/>
              </p:cNvSpPr>
              <p:nvPr/>
            </p:nvSpPr>
            <p:spPr bwMode="auto">
              <a:xfrm>
                <a:off x="703" y="240"/>
                <a:ext cx="1" cy="308"/>
              </a:xfrm>
              <a:prstGeom prst="line">
                <a:avLst/>
              </a:prstGeom>
              <a:noFill/>
              <a:ln w="12700" cap="flat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38" name="Line 34"/>
              <p:cNvSpPr>
                <a:spLocks noChangeShapeType="1"/>
              </p:cNvSpPr>
              <p:nvPr/>
            </p:nvSpPr>
            <p:spPr bwMode="auto">
              <a:xfrm flipH="1">
                <a:off x="891" y="422"/>
                <a:ext cx="334" cy="136"/>
              </a:xfrm>
              <a:prstGeom prst="line">
                <a:avLst/>
              </a:prstGeom>
              <a:noFill/>
              <a:ln w="12700" cap="flat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21570" name="Group 66"/>
          <p:cNvGrpSpPr>
            <a:grpSpLocks/>
          </p:cNvGrpSpPr>
          <p:nvPr/>
        </p:nvGrpSpPr>
        <p:grpSpPr bwMode="auto">
          <a:xfrm>
            <a:off x="3343275" y="3787775"/>
            <a:ext cx="5673725" cy="1495425"/>
            <a:chOff x="0" y="0"/>
            <a:chExt cx="3574" cy="942"/>
          </a:xfrm>
        </p:grpSpPr>
        <p:sp>
          <p:nvSpPr>
            <p:cNvPr id="21541" name="Freeform 37"/>
            <p:cNvSpPr>
              <a:spLocks/>
            </p:cNvSpPr>
            <p:nvPr/>
          </p:nvSpPr>
          <p:spPr bwMode="auto">
            <a:xfrm>
              <a:off x="1973" y="253"/>
              <a:ext cx="564" cy="239"/>
            </a:xfrm>
            <a:custGeom>
              <a:avLst/>
              <a:gdLst/>
              <a:ahLst/>
              <a:cxnLst>
                <a:cxn ang="0">
                  <a:pos x="21562" y="9851"/>
                </a:cxn>
                <a:cxn ang="0">
                  <a:pos x="21255" y="7953"/>
                </a:cxn>
                <a:cxn ang="0">
                  <a:pos x="20604" y="6146"/>
                </a:cxn>
                <a:cxn ang="0">
                  <a:pos x="19647" y="4609"/>
                </a:cxn>
                <a:cxn ang="0">
                  <a:pos x="18460" y="3163"/>
                </a:cxn>
                <a:cxn ang="0">
                  <a:pos x="17004" y="1898"/>
                </a:cxn>
                <a:cxn ang="0">
                  <a:pos x="15396" y="994"/>
                </a:cxn>
                <a:cxn ang="0">
                  <a:pos x="13634" y="362"/>
                </a:cxn>
                <a:cxn ang="0">
                  <a:pos x="11757" y="0"/>
                </a:cxn>
                <a:cxn ang="0">
                  <a:pos x="9881" y="0"/>
                </a:cxn>
                <a:cxn ang="0">
                  <a:pos x="8043" y="362"/>
                </a:cxn>
                <a:cxn ang="0">
                  <a:pos x="6243" y="994"/>
                </a:cxn>
                <a:cxn ang="0">
                  <a:pos x="4634" y="1898"/>
                </a:cxn>
                <a:cxn ang="0">
                  <a:pos x="3179" y="3163"/>
                </a:cxn>
                <a:cxn ang="0">
                  <a:pos x="1991" y="4609"/>
                </a:cxn>
                <a:cxn ang="0">
                  <a:pos x="1034" y="6146"/>
                </a:cxn>
                <a:cxn ang="0">
                  <a:pos x="383" y="7953"/>
                </a:cxn>
                <a:cxn ang="0">
                  <a:pos x="77" y="9851"/>
                </a:cxn>
                <a:cxn ang="0">
                  <a:pos x="77" y="11659"/>
                </a:cxn>
                <a:cxn ang="0">
                  <a:pos x="383" y="13556"/>
                </a:cxn>
                <a:cxn ang="0">
                  <a:pos x="1034" y="15364"/>
                </a:cxn>
                <a:cxn ang="0">
                  <a:pos x="1991" y="16991"/>
                </a:cxn>
                <a:cxn ang="0">
                  <a:pos x="3179" y="18437"/>
                </a:cxn>
                <a:cxn ang="0">
                  <a:pos x="4634" y="19612"/>
                </a:cxn>
                <a:cxn ang="0">
                  <a:pos x="6243" y="20515"/>
                </a:cxn>
                <a:cxn ang="0">
                  <a:pos x="8043" y="21238"/>
                </a:cxn>
                <a:cxn ang="0">
                  <a:pos x="9881" y="21600"/>
                </a:cxn>
                <a:cxn ang="0">
                  <a:pos x="11757" y="21600"/>
                </a:cxn>
                <a:cxn ang="0">
                  <a:pos x="13634" y="21238"/>
                </a:cxn>
                <a:cxn ang="0">
                  <a:pos x="15396" y="20515"/>
                </a:cxn>
                <a:cxn ang="0">
                  <a:pos x="17004" y="19612"/>
                </a:cxn>
                <a:cxn ang="0">
                  <a:pos x="18460" y="18437"/>
                </a:cxn>
                <a:cxn ang="0">
                  <a:pos x="19647" y="16991"/>
                </a:cxn>
                <a:cxn ang="0">
                  <a:pos x="20604" y="15364"/>
                </a:cxn>
                <a:cxn ang="0">
                  <a:pos x="21255" y="13556"/>
                </a:cxn>
                <a:cxn ang="0">
                  <a:pos x="21562" y="11659"/>
                </a:cxn>
              </a:cxnLst>
              <a:rect l="0" t="0" r="r" b="b"/>
              <a:pathLst>
                <a:path w="21600" h="21600">
                  <a:moveTo>
                    <a:pt x="21600" y="10755"/>
                  </a:moveTo>
                  <a:lnTo>
                    <a:pt x="21562" y="9851"/>
                  </a:lnTo>
                  <a:lnTo>
                    <a:pt x="21447" y="8857"/>
                  </a:lnTo>
                  <a:lnTo>
                    <a:pt x="21255" y="7953"/>
                  </a:lnTo>
                  <a:lnTo>
                    <a:pt x="20949" y="7049"/>
                  </a:lnTo>
                  <a:lnTo>
                    <a:pt x="20604" y="6146"/>
                  </a:lnTo>
                  <a:lnTo>
                    <a:pt x="20183" y="5423"/>
                  </a:lnTo>
                  <a:lnTo>
                    <a:pt x="19647" y="4609"/>
                  </a:lnTo>
                  <a:lnTo>
                    <a:pt x="19072" y="3796"/>
                  </a:lnTo>
                  <a:lnTo>
                    <a:pt x="18460" y="3163"/>
                  </a:lnTo>
                  <a:lnTo>
                    <a:pt x="17770" y="2440"/>
                  </a:lnTo>
                  <a:lnTo>
                    <a:pt x="17004" y="1898"/>
                  </a:lnTo>
                  <a:lnTo>
                    <a:pt x="16200" y="1356"/>
                  </a:lnTo>
                  <a:lnTo>
                    <a:pt x="15396" y="994"/>
                  </a:lnTo>
                  <a:lnTo>
                    <a:pt x="14515" y="633"/>
                  </a:lnTo>
                  <a:lnTo>
                    <a:pt x="13634" y="362"/>
                  </a:lnTo>
                  <a:lnTo>
                    <a:pt x="12677" y="90"/>
                  </a:lnTo>
                  <a:lnTo>
                    <a:pt x="11757" y="0"/>
                  </a:lnTo>
                  <a:lnTo>
                    <a:pt x="10800" y="0"/>
                  </a:lnTo>
                  <a:lnTo>
                    <a:pt x="9881" y="0"/>
                  </a:lnTo>
                  <a:lnTo>
                    <a:pt x="8962" y="90"/>
                  </a:lnTo>
                  <a:lnTo>
                    <a:pt x="8043" y="362"/>
                  </a:lnTo>
                  <a:lnTo>
                    <a:pt x="7123" y="633"/>
                  </a:lnTo>
                  <a:lnTo>
                    <a:pt x="6243" y="994"/>
                  </a:lnTo>
                  <a:lnTo>
                    <a:pt x="5400" y="1356"/>
                  </a:lnTo>
                  <a:lnTo>
                    <a:pt x="4634" y="1898"/>
                  </a:lnTo>
                  <a:lnTo>
                    <a:pt x="3868" y="2440"/>
                  </a:lnTo>
                  <a:lnTo>
                    <a:pt x="3179" y="3163"/>
                  </a:lnTo>
                  <a:lnTo>
                    <a:pt x="2566" y="3796"/>
                  </a:lnTo>
                  <a:lnTo>
                    <a:pt x="1991" y="4609"/>
                  </a:lnTo>
                  <a:lnTo>
                    <a:pt x="1455" y="5423"/>
                  </a:lnTo>
                  <a:lnTo>
                    <a:pt x="1034" y="6146"/>
                  </a:lnTo>
                  <a:lnTo>
                    <a:pt x="689" y="7049"/>
                  </a:lnTo>
                  <a:lnTo>
                    <a:pt x="383" y="7953"/>
                  </a:lnTo>
                  <a:lnTo>
                    <a:pt x="191" y="8857"/>
                  </a:lnTo>
                  <a:lnTo>
                    <a:pt x="77" y="9851"/>
                  </a:lnTo>
                  <a:lnTo>
                    <a:pt x="0" y="10755"/>
                  </a:lnTo>
                  <a:lnTo>
                    <a:pt x="77" y="11659"/>
                  </a:lnTo>
                  <a:lnTo>
                    <a:pt x="191" y="12653"/>
                  </a:lnTo>
                  <a:lnTo>
                    <a:pt x="383" y="13556"/>
                  </a:lnTo>
                  <a:lnTo>
                    <a:pt x="689" y="14460"/>
                  </a:lnTo>
                  <a:lnTo>
                    <a:pt x="1034" y="15364"/>
                  </a:lnTo>
                  <a:lnTo>
                    <a:pt x="1455" y="16177"/>
                  </a:lnTo>
                  <a:lnTo>
                    <a:pt x="1991" y="16991"/>
                  </a:lnTo>
                  <a:lnTo>
                    <a:pt x="2566" y="17714"/>
                  </a:lnTo>
                  <a:lnTo>
                    <a:pt x="3179" y="18437"/>
                  </a:lnTo>
                  <a:lnTo>
                    <a:pt x="3868" y="19069"/>
                  </a:lnTo>
                  <a:lnTo>
                    <a:pt x="4634" y="19612"/>
                  </a:lnTo>
                  <a:lnTo>
                    <a:pt x="5400" y="20154"/>
                  </a:lnTo>
                  <a:lnTo>
                    <a:pt x="6243" y="20515"/>
                  </a:lnTo>
                  <a:lnTo>
                    <a:pt x="7123" y="20877"/>
                  </a:lnTo>
                  <a:lnTo>
                    <a:pt x="8043" y="21238"/>
                  </a:lnTo>
                  <a:lnTo>
                    <a:pt x="8962" y="21419"/>
                  </a:lnTo>
                  <a:lnTo>
                    <a:pt x="9881" y="21600"/>
                  </a:lnTo>
                  <a:lnTo>
                    <a:pt x="10800" y="21600"/>
                  </a:lnTo>
                  <a:lnTo>
                    <a:pt x="11757" y="21600"/>
                  </a:lnTo>
                  <a:lnTo>
                    <a:pt x="12677" y="21419"/>
                  </a:lnTo>
                  <a:lnTo>
                    <a:pt x="13634" y="21238"/>
                  </a:lnTo>
                  <a:lnTo>
                    <a:pt x="14515" y="20877"/>
                  </a:lnTo>
                  <a:lnTo>
                    <a:pt x="15396" y="20515"/>
                  </a:lnTo>
                  <a:lnTo>
                    <a:pt x="16200" y="20154"/>
                  </a:lnTo>
                  <a:lnTo>
                    <a:pt x="17004" y="19612"/>
                  </a:lnTo>
                  <a:lnTo>
                    <a:pt x="17770" y="19069"/>
                  </a:lnTo>
                  <a:lnTo>
                    <a:pt x="18460" y="18437"/>
                  </a:lnTo>
                  <a:lnTo>
                    <a:pt x="19072" y="17714"/>
                  </a:lnTo>
                  <a:lnTo>
                    <a:pt x="19647" y="16991"/>
                  </a:lnTo>
                  <a:lnTo>
                    <a:pt x="20183" y="16177"/>
                  </a:lnTo>
                  <a:lnTo>
                    <a:pt x="20604" y="15364"/>
                  </a:lnTo>
                  <a:lnTo>
                    <a:pt x="20949" y="14460"/>
                  </a:lnTo>
                  <a:lnTo>
                    <a:pt x="21255" y="13556"/>
                  </a:lnTo>
                  <a:lnTo>
                    <a:pt x="21447" y="12653"/>
                  </a:lnTo>
                  <a:lnTo>
                    <a:pt x="21562" y="11659"/>
                  </a:lnTo>
                  <a:lnTo>
                    <a:pt x="21600" y="10755"/>
                  </a:lnTo>
                </a:path>
              </a:pathLst>
            </a:custGeom>
            <a:noFill/>
            <a:ln w="12700" cap="rnd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42" name="Freeform 38"/>
            <p:cNvSpPr>
              <a:spLocks/>
            </p:cNvSpPr>
            <p:nvPr/>
          </p:nvSpPr>
          <p:spPr bwMode="auto">
            <a:xfrm>
              <a:off x="3010" y="253"/>
              <a:ext cx="564" cy="239"/>
            </a:xfrm>
            <a:custGeom>
              <a:avLst/>
              <a:gdLst/>
              <a:ahLst/>
              <a:cxnLst>
                <a:cxn ang="0">
                  <a:pos x="38" y="11659"/>
                </a:cxn>
                <a:cxn ang="0">
                  <a:pos x="345" y="13556"/>
                </a:cxn>
                <a:cxn ang="0">
                  <a:pos x="1034" y="15364"/>
                </a:cxn>
                <a:cxn ang="0">
                  <a:pos x="1953" y="16991"/>
                </a:cxn>
                <a:cxn ang="0">
                  <a:pos x="3179" y="18437"/>
                </a:cxn>
                <a:cxn ang="0">
                  <a:pos x="4596" y="19612"/>
                </a:cxn>
                <a:cxn ang="0">
                  <a:pos x="6243" y="20515"/>
                </a:cxn>
                <a:cxn ang="0">
                  <a:pos x="8004" y="21238"/>
                </a:cxn>
                <a:cxn ang="0">
                  <a:pos x="9843" y="21600"/>
                </a:cxn>
                <a:cxn ang="0">
                  <a:pos x="11719" y="21600"/>
                </a:cxn>
                <a:cxn ang="0">
                  <a:pos x="13596" y="21238"/>
                </a:cxn>
                <a:cxn ang="0">
                  <a:pos x="15357" y="20515"/>
                </a:cxn>
                <a:cxn ang="0">
                  <a:pos x="16966" y="19612"/>
                </a:cxn>
                <a:cxn ang="0">
                  <a:pos x="18421" y="18437"/>
                </a:cxn>
                <a:cxn ang="0">
                  <a:pos x="19647" y="16991"/>
                </a:cxn>
                <a:cxn ang="0">
                  <a:pos x="20566" y="15274"/>
                </a:cxn>
                <a:cxn ang="0">
                  <a:pos x="21217" y="13556"/>
                </a:cxn>
                <a:cxn ang="0">
                  <a:pos x="21562" y="11659"/>
                </a:cxn>
                <a:cxn ang="0">
                  <a:pos x="21562" y="9761"/>
                </a:cxn>
                <a:cxn ang="0">
                  <a:pos x="21217" y="7953"/>
                </a:cxn>
                <a:cxn ang="0">
                  <a:pos x="20566" y="6146"/>
                </a:cxn>
                <a:cxn ang="0">
                  <a:pos x="19647" y="4519"/>
                </a:cxn>
                <a:cxn ang="0">
                  <a:pos x="18421" y="3163"/>
                </a:cxn>
                <a:cxn ang="0">
                  <a:pos x="16966" y="1898"/>
                </a:cxn>
                <a:cxn ang="0">
                  <a:pos x="15357" y="994"/>
                </a:cxn>
                <a:cxn ang="0">
                  <a:pos x="13596" y="362"/>
                </a:cxn>
                <a:cxn ang="0">
                  <a:pos x="11719" y="0"/>
                </a:cxn>
                <a:cxn ang="0">
                  <a:pos x="9843" y="0"/>
                </a:cxn>
                <a:cxn ang="0">
                  <a:pos x="8004" y="362"/>
                </a:cxn>
                <a:cxn ang="0">
                  <a:pos x="6243" y="994"/>
                </a:cxn>
                <a:cxn ang="0">
                  <a:pos x="4596" y="1898"/>
                </a:cxn>
                <a:cxn ang="0">
                  <a:pos x="3179" y="3163"/>
                </a:cxn>
                <a:cxn ang="0">
                  <a:pos x="1953" y="4609"/>
                </a:cxn>
                <a:cxn ang="0">
                  <a:pos x="1034" y="6146"/>
                </a:cxn>
                <a:cxn ang="0">
                  <a:pos x="345" y="7953"/>
                </a:cxn>
                <a:cxn ang="0">
                  <a:pos x="38" y="9851"/>
                </a:cxn>
              </a:cxnLst>
              <a:rect l="0" t="0" r="r" b="b"/>
              <a:pathLst>
                <a:path w="21600" h="21600">
                  <a:moveTo>
                    <a:pt x="0" y="10755"/>
                  </a:moveTo>
                  <a:lnTo>
                    <a:pt x="38" y="11659"/>
                  </a:lnTo>
                  <a:lnTo>
                    <a:pt x="153" y="12653"/>
                  </a:lnTo>
                  <a:lnTo>
                    <a:pt x="345" y="13556"/>
                  </a:lnTo>
                  <a:lnTo>
                    <a:pt x="651" y="14460"/>
                  </a:lnTo>
                  <a:lnTo>
                    <a:pt x="1034" y="15364"/>
                  </a:lnTo>
                  <a:lnTo>
                    <a:pt x="1455" y="16177"/>
                  </a:lnTo>
                  <a:lnTo>
                    <a:pt x="1953" y="16991"/>
                  </a:lnTo>
                  <a:lnTo>
                    <a:pt x="2528" y="17714"/>
                  </a:lnTo>
                  <a:lnTo>
                    <a:pt x="3179" y="18437"/>
                  </a:lnTo>
                  <a:lnTo>
                    <a:pt x="3868" y="19069"/>
                  </a:lnTo>
                  <a:lnTo>
                    <a:pt x="4596" y="19612"/>
                  </a:lnTo>
                  <a:lnTo>
                    <a:pt x="5400" y="20154"/>
                  </a:lnTo>
                  <a:lnTo>
                    <a:pt x="6243" y="20515"/>
                  </a:lnTo>
                  <a:lnTo>
                    <a:pt x="7085" y="20877"/>
                  </a:lnTo>
                  <a:lnTo>
                    <a:pt x="8004" y="21238"/>
                  </a:lnTo>
                  <a:lnTo>
                    <a:pt x="8923" y="21419"/>
                  </a:lnTo>
                  <a:lnTo>
                    <a:pt x="9843" y="21600"/>
                  </a:lnTo>
                  <a:lnTo>
                    <a:pt x="10800" y="21600"/>
                  </a:lnTo>
                  <a:lnTo>
                    <a:pt x="11719" y="21600"/>
                  </a:lnTo>
                  <a:lnTo>
                    <a:pt x="12677" y="21419"/>
                  </a:lnTo>
                  <a:lnTo>
                    <a:pt x="13596" y="21238"/>
                  </a:lnTo>
                  <a:lnTo>
                    <a:pt x="14477" y="20877"/>
                  </a:lnTo>
                  <a:lnTo>
                    <a:pt x="15357" y="20515"/>
                  </a:lnTo>
                  <a:lnTo>
                    <a:pt x="16200" y="20154"/>
                  </a:lnTo>
                  <a:lnTo>
                    <a:pt x="16966" y="19612"/>
                  </a:lnTo>
                  <a:lnTo>
                    <a:pt x="17732" y="19069"/>
                  </a:lnTo>
                  <a:lnTo>
                    <a:pt x="18421" y="18437"/>
                  </a:lnTo>
                  <a:lnTo>
                    <a:pt x="19072" y="17714"/>
                  </a:lnTo>
                  <a:lnTo>
                    <a:pt x="19647" y="16991"/>
                  </a:lnTo>
                  <a:lnTo>
                    <a:pt x="20145" y="16177"/>
                  </a:lnTo>
                  <a:lnTo>
                    <a:pt x="20566" y="15274"/>
                  </a:lnTo>
                  <a:lnTo>
                    <a:pt x="20949" y="14460"/>
                  </a:lnTo>
                  <a:lnTo>
                    <a:pt x="21217" y="13556"/>
                  </a:lnTo>
                  <a:lnTo>
                    <a:pt x="21409" y="12653"/>
                  </a:lnTo>
                  <a:lnTo>
                    <a:pt x="21562" y="11659"/>
                  </a:lnTo>
                  <a:lnTo>
                    <a:pt x="21600" y="10755"/>
                  </a:lnTo>
                  <a:lnTo>
                    <a:pt x="21562" y="9761"/>
                  </a:lnTo>
                  <a:lnTo>
                    <a:pt x="21409" y="8857"/>
                  </a:lnTo>
                  <a:lnTo>
                    <a:pt x="21217" y="7953"/>
                  </a:lnTo>
                  <a:lnTo>
                    <a:pt x="20949" y="7049"/>
                  </a:lnTo>
                  <a:lnTo>
                    <a:pt x="20566" y="6146"/>
                  </a:lnTo>
                  <a:lnTo>
                    <a:pt x="20145" y="5332"/>
                  </a:lnTo>
                  <a:lnTo>
                    <a:pt x="19647" y="4519"/>
                  </a:lnTo>
                  <a:lnTo>
                    <a:pt x="19072" y="3796"/>
                  </a:lnTo>
                  <a:lnTo>
                    <a:pt x="18421" y="3163"/>
                  </a:lnTo>
                  <a:lnTo>
                    <a:pt x="17732" y="2440"/>
                  </a:lnTo>
                  <a:lnTo>
                    <a:pt x="16966" y="1898"/>
                  </a:lnTo>
                  <a:lnTo>
                    <a:pt x="16200" y="1356"/>
                  </a:lnTo>
                  <a:lnTo>
                    <a:pt x="15357" y="994"/>
                  </a:lnTo>
                  <a:lnTo>
                    <a:pt x="14477" y="542"/>
                  </a:lnTo>
                  <a:lnTo>
                    <a:pt x="13596" y="362"/>
                  </a:lnTo>
                  <a:lnTo>
                    <a:pt x="12677" y="90"/>
                  </a:lnTo>
                  <a:lnTo>
                    <a:pt x="11719" y="0"/>
                  </a:lnTo>
                  <a:lnTo>
                    <a:pt x="10800" y="0"/>
                  </a:lnTo>
                  <a:lnTo>
                    <a:pt x="9843" y="0"/>
                  </a:lnTo>
                  <a:lnTo>
                    <a:pt x="8923" y="90"/>
                  </a:lnTo>
                  <a:lnTo>
                    <a:pt x="8004" y="362"/>
                  </a:lnTo>
                  <a:lnTo>
                    <a:pt x="7085" y="633"/>
                  </a:lnTo>
                  <a:lnTo>
                    <a:pt x="6243" y="994"/>
                  </a:lnTo>
                  <a:lnTo>
                    <a:pt x="5400" y="1446"/>
                  </a:lnTo>
                  <a:lnTo>
                    <a:pt x="4596" y="1898"/>
                  </a:lnTo>
                  <a:lnTo>
                    <a:pt x="3830" y="2440"/>
                  </a:lnTo>
                  <a:lnTo>
                    <a:pt x="3179" y="3163"/>
                  </a:lnTo>
                  <a:lnTo>
                    <a:pt x="2528" y="3796"/>
                  </a:lnTo>
                  <a:lnTo>
                    <a:pt x="1953" y="4609"/>
                  </a:lnTo>
                  <a:lnTo>
                    <a:pt x="1455" y="5423"/>
                  </a:lnTo>
                  <a:lnTo>
                    <a:pt x="1034" y="6146"/>
                  </a:lnTo>
                  <a:lnTo>
                    <a:pt x="651" y="7049"/>
                  </a:lnTo>
                  <a:lnTo>
                    <a:pt x="345" y="7953"/>
                  </a:lnTo>
                  <a:lnTo>
                    <a:pt x="153" y="8857"/>
                  </a:lnTo>
                  <a:lnTo>
                    <a:pt x="38" y="9851"/>
                  </a:lnTo>
                  <a:lnTo>
                    <a:pt x="0" y="10755"/>
                  </a:lnTo>
                </a:path>
              </a:pathLst>
            </a:custGeom>
            <a:noFill/>
            <a:ln w="12700" cap="rnd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43" name="Freeform 39"/>
            <p:cNvSpPr>
              <a:spLocks/>
            </p:cNvSpPr>
            <p:nvPr/>
          </p:nvSpPr>
          <p:spPr bwMode="auto">
            <a:xfrm>
              <a:off x="512" y="18"/>
              <a:ext cx="736" cy="230"/>
            </a:xfrm>
            <a:custGeom>
              <a:avLst/>
              <a:gdLst/>
              <a:ahLst/>
              <a:cxnLst>
                <a:cxn ang="0">
                  <a:pos x="21600" y="9861"/>
                </a:cxn>
                <a:cxn ang="0">
                  <a:pos x="21248" y="7983"/>
                </a:cxn>
                <a:cxn ang="0">
                  <a:pos x="20602" y="6292"/>
                </a:cxn>
                <a:cxn ang="0">
                  <a:pos x="19663" y="4508"/>
                </a:cxn>
                <a:cxn ang="0">
                  <a:pos x="18430" y="3099"/>
                </a:cxn>
                <a:cxn ang="0">
                  <a:pos x="16992" y="1972"/>
                </a:cxn>
                <a:cxn ang="0">
                  <a:pos x="15378" y="939"/>
                </a:cxn>
                <a:cxn ang="0">
                  <a:pos x="13617" y="282"/>
                </a:cxn>
                <a:cxn ang="0">
                  <a:pos x="11739" y="0"/>
                </a:cxn>
                <a:cxn ang="0">
                  <a:pos x="9861" y="0"/>
                </a:cxn>
                <a:cxn ang="0">
                  <a:pos x="8041" y="282"/>
                </a:cxn>
                <a:cxn ang="0">
                  <a:pos x="6280" y="939"/>
                </a:cxn>
                <a:cxn ang="0">
                  <a:pos x="4608" y="1972"/>
                </a:cxn>
                <a:cxn ang="0">
                  <a:pos x="3170" y="3099"/>
                </a:cxn>
                <a:cxn ang="0">
                  <a:pos x="1937" y="4508"/>
                </a:cxn>
                <a:cxn ang="0">
                  <a:pos x="1027" y="6292"/>
                </a:cxn>
                <a:cxn ang="0">
                  <a:pos x="382" y="7983"/>
                </a:cxn>
                <a:cxn ang="0">
                  <a:pos x="29" y="9861"/>
                </a:cxn>
                <a:cxn ang="0">
                  <a:pos x="29" y="11739"/>
                </a:cxn>
                <a:cxn ang="0">
                  <a:pos x="382" y="13523"/>
                </a:cxn>
                <a:cxn ang="0">
                  <a:pos x="1027" y="15308"/>
                </a:cxn>
                <a:cxn ang="0">
                  <a:pos x="1937" y="16998"/>
                </a:cxn>
                <a:cxn ang="0">
                  <a:pos x="3170" y="18407"/>
                </a:cxn>
                <a:cxn ang="0">
                  <a:pos x="4608" y="19534"/>
                </a:cxn>
                <a:cxn ang="0">
                  <a:pos x="6280" y="20567"/>
                </a:cxn>
                <a:cxn ang="0">
                  <a:pos x="8041" y="21224"/>
                </a:cxn>
                <a:cxn ang="0">
                  <a:pos x="9861" y="21506"/>
                </a:cxn>
                <a:cxn ang="0">
                  <a:pos x="11739" y="21506"/>
                </a:cxn>
                <a:cxn ang="0">
                  <a:pos x="13617" y="21224"/>
                </a:cxn>
                <a:cxn ang="0">
                  <a:pos x="15378" y="20567"/>
                </a:cxn>
                <a:cxn ang="0">
                  <a:pos x="16992" y="19534"/>
                </a:cxn>
                <a:cxn ang="0">
                  <a:pos x="18430" y="18407"/>
                </a:cxn>
                <a:cxn ang="0">
                  <a:pos x="19663" y="16998"/>
                </a:cxn>
                <a:cxn ang="0">
                  <a:pos x="20602" y="15308"/>
                </a:cxn>
                <a:cxn ang="0">
                  <a:pos x="21248" y="13523"/>
                </a:cxn>
                <a:cxn ang="0">
                  <a:pos x="21600" y="11739"/>
                </a:cxn>
              </a:cxnLst>
              <a:rect l="0" t="0" r="r" b="b"/>
              <a:pathLst>
                <a:path w="21600" h="21600">
                  <a:moveTo>
                    <a:pt x="21600" y="10800"/>
                  </a:moveTo>
                  <a:lnTo>
                    <a:pt x="21600" y="9861"/>
                  </a:lnTo>
                  <a:lnTo>
                    <a:pt x="21424" y="8828"/>
                  </a:lnTo>
                  <a:lnTo>
                    <a:pt x="21248" y="7983"/>
                  </a:lnTo>
                  <a:lnTo>
                    <a:pt x="20984" y="7043"/>
                  </a:lnTo>
                  <a:lnTo>
                    <a:pt x="20602" y="6292"/>
                  </a:lnTo>
                  <a:lnTo>
                    <a:pt x="20162" y="5353"/>
                  </a:lnTo>
                  <a:lnTo>
                    <a:pt x="19663" y="4508"/>
                  </a:lnTo>
                  <a:lnTo>
                    <a:pt x="19105" y="3850"/>
                  </a:lnTo>
                  <a:lnTo>
                    <a:pt x="18430" y="3099"/>
                  </a:lnTo>
                  <a:lnTo>
                    <a:pt x="17755" y="2536"/>
                  </a:lnTo>
                  <a:lnTo>
                    <a:pt x="16992" y="1972"/>
                  </a:lnTo>
                  <a:lnTo>
                    <a:pt x="16200" y="1409"/>
                  </a:lnTo>
                  <a:lnTo>
                    <a:pt x="15378" y="939"/>
                  </a:lnTo>
                  <a:lnTo>
                    <a:pt x="14498" y="657"/>
                  </a:lnTo>
                  <a:lnTo>
                    <a:pt x="13617" y="282"/>
                  </a:lnTo>
                  <a:lnTo>
                    <a:pt x="12708" y="94"/>
                  </a:lnTo>
                  <a:lnTo>
                    <a:pt x="11739" y="0"/>
                  </a:lnTo>
                  <a:lnTo>
                    <a:pt x="10800" y="0"/>
                  </a:lnTo>
                  <a:lnTo>
                    <a:pt x="9861" y="0"/>
                  </a:lnTo>
                  <a:lnTo>
                    <a:pt x="8951" y="94"/>
                  </a:lnTo>
                  <a:lnTo>
                    <a:pt x="8041" y="282"/>
                  </a:lnTo>
                  <a:lnTo>
                    <a:pt x="7102" y="657"/>
                  </a:lnTo>
                  <a:lnTo>
                    <a:pt x="6280" y="939"/>
                  </a:lnTo>
                  <a:lnTo>
                    <a:pt x="5400" y="1409"/>
                  </a:lnTo>
                  <a:lnTo>
                    <a:pt x="4608" y="1972"/>
                  </a:lnTo>
                  <a:lnTo>
                    <a:pt x="3845" y="2536"/>
                  </a:lnTo>
                  <a:lnTo>
                    <a:pt x="3170" y="3099"/>
                  </a:lnTo>
                  <a:lnTo>
                    <a:pt x="2524" y="3850"/>
                  </a:lnTo>
                  <a:lnTo>
                    <a:pt x="1937" y="4508"/>
                  </a:lnTo>
                  <a:lnTo>
                    <a:pt x="1467" y="5353"/>
                  </a:lnTo>
                  <a:lnTo>
                    <a:pt x="1027" y="6292"/>
                  </a:lnTo>
                  <a:lnTo>
                    <a:pt x="675" y="7043"/>
                  </a:lnTo>
                  <a:lnTo>
                    <a:pt x="382" y="7983"/>
                  </a:lnTo>
                  <a:lnTo>
                    <a:pt x="176" y="8828"/>
                  </a:lnTo>
                  <a:lnTo>
                    <a:pt x="29" y="9861"/>
                  </a:lnTo>
                  <a:lnTo>
                    <a:pt x="0" y="10800"/>
                  </a:lnTo>
                  <a:lnTo>
                    <a:pt x="29" y="11739"/>
                  </a:lnTo>
                  <a:lnTo>
                    <a:pt x="176" y="12678"/>
                  </a:lnTo>
                  <a:lnTo>
                    <a:pt x="382" y="13523"/>
                  </a:lnTo>
                  <a:lnTo>
                    <a:pt x="675" y="14463"/>
                  </a:lnTo>
                  <a:lnTo>
                    <a:pt x="1027" y="15308"/>
                  </a:lnTo>
                  <a:lnTo>
                    <a:pt x="1467" y="16153"/>
                  </a:lnTo>
                  <a:lnTo>
                    <a:pt x="1937" y="16998"/>
                  </a:lnTo>
                  <a:lnTo>
                    <a:pt x="2524" y="17656"/>
                  </a:lnTo>
                  <a:lnTo>
                    <a:pt x="3170" y="18407"/>
                  </a:lnTo>
                  <a:lnTo>
                    <a:pt x="3845" y="19064"/>
                  </a:lnTo>
                  <a:lnTo>
                    <a:pt x="4608" y="19534"/>
                  </a:lnTo>
                  <a:lnTo>
                    <a:pt x="5400" y="20097"/>
                  </a:lnTo>
                  <a:lnTo>
                    <a:pt x="6280" y="20567"/>
                  </a:lnTo>
                  <a:lnTo>
                    <a:pt x="7102" y="20943"/>
                  </a:lnTo>
                  <a:lnTo>
                    <a:pt x="8041" y="21224"/>
                  </a:lnTo>
                  <a:lnTo>
                    <a:pt x="8951" y="21412"/>
                  </a:lnTo>
                  <a:lnTo>
                    <a:pt x="9861" y="21506"/>
                  </a:lnTo>
                  <a:lnTo>
                    <a:pt x="10800" y="21600"/>
                  </a:lnTo>
                  <a:lnTo>
                    <a:pt x="11739" y="21506"/>
                  </a:lnTo>
                  <a:lnTo>
                    <a:pt x="12708" y="21412"/>
                  </a:lnTo>
                  <a:lnTo>
                    <a:pt x="13617" y="21224"/>
                  </a:lnTo>
                  <a:lnTo>
                    <a:pt x="14498" y="20943"/>
                  </a:lnTo>
                  <a:lnTo>
                    <a:pt x="15378" y="20567"/>
                  </a:lnTo>
                  <a:lnTo>
                    <a:pt x="16200" y="20097"/>
                  </a:lnTo>
                  <a:lnTo>
                    <a:pt x="16992" y="19534"/>
                  </a:lnTo>
                  <a:lnTo>
                    <a:pt x="17755" y="19064"/>
                  </a:lnTo>
                  <a:lnTo>
                    <a:pt x="18430" y="18407"/>
                  </a:lnTo>
                  <a:lnTo>
                    <a:pt x="19105" y="17656"/>
                  </a:lnTo>
                  <a:lnTo>
                    <a:pt x="19663" y="16998"/>
                  </a:lnTo>
                  <a:lnTo>
                    <a:pt x="20162" y="16153"/>
                  </a:lnTo>
                  <a:lnTo>
                    <a:pt x="20602" y="15308"/>
                  </a:lnTo>
                  <a:lnTo>
                    <a:pt x="20984" y="14463"/>
                  </a:lnTo>
                  <a:lnTo>
                    <a:pt x="21248" y="13523"/>
                  </a:lnTo>
                  <a:lnTo>
                    <a:pt x="21424" y="12678"/>
                  </a:lnTo>
                  <a:lnTo>
                    <a:pt x="21600" y="11739"/>
                  </a:lnTo>
                  <a:lnTo>
                    <a:pt x="21600" y="10800"/>
                  </a:lnTo>
                </a:path>
              </a:pathLst>
            </a:custGeom>
            <a:noFill/>
            <a:ln w="12700" cap="rnd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44" name="Freeform 40"/>
            <p:cNvSpPr>
              <a:spLocks/>
            </p:cNvSpPr>
            <p:nvPr/>
          </p:nvSpPr>
          <p:spPr bwMode="auto">
            <a:xfrm>
              <a:off x="0" y="253"/>
              <a:ext cx="564" cy="239"/>
            </a:xfrm>
            <a:custGeom>
              <a:avLst/>
              <a:gdLst/>
              <a:ahLst/>
              <a:cxnLst>
                <a:cxn ang="0">
                  <a:pos x="21562" y="9851"/>
                </a:cxn>
                <a:cxn ang="0">
                  <a:pos x="21255" y="7953"/>
                </a:cxn>
                <a:cxn ang="0">
                  <a:pos x="20604" y="6146"/>
                </a:cxn>
                <a:cxn ang="0">
                  <a:pos x="19647" y="4609"/>
                </a:cxn>
                <a:cxn ang="0">
                  <a:pos x="18421" y="3163"/>
                </a:cxn>
                <a:cxn ang="0">
                  <a:pos x="17004" y="1898"/>
                </a:cxn>
                <a:cxn ang="0">
                  <a:pos x="15357" y="994"/>
                </a:cxn>
                <a:cxn ang="0">
                  <a:pos x="13596" y="362"/>
                </a:cxn>
                <a:cxn ang="0">
                  <a:pos x="11719" y="0"/>
                </a:cxn>
                <a:cxn ang="0">
                  <a:pos x="9881" y="0"/>
                </a:cxn>
                <a:cxn ang="0">
                  <a:pos x="8004" y="362"/>
                </a:cxn>
                <a:cxn ang="0">
                  <a:pos x="6243" y="994"/>
                </a:cxn>
                <a:cxn ang="0">
                  <a:pos x="4596" y="1898"/>
                </a:cxn>
                <a:cxn ang="0">
                  <a:pos x="3179" y="3163"/>
                </a:cxn>
                <a:cxn ang="0">
                  <a:pos x="1953" y="4609"/>
                </a:cxn>
                <a:cxn ang="0">
                  <a:pos x="1034" y="6146"/>
                </a:cxn>
                <a:cxn ang="0">
                  <a:pos x="345" y="7953"/>
                </a:cxn>
                <a:cxn ang="0">
                  <a:pos x="38" y="9851"/>
                </a:cxn>
                <a:cxn ang="0">
                  <a:pos x="38" y="11659"/>
                </a:cxn>
                <a:cxn ang="0">
                  <a:pos x="345" y="13556"/>
                </a:cxn>
                <a:cxn ang="0">
                  <a:pos x="1034" y="15364"/>
                </a:cxn>
                <a:cxn ang="0">
                  <a:pos x="1953" y="16991"/>
                </a:cxn>
                <a:cxn ang="0">
                  <a:pos x="3179" y="18437"/>
                </a:cxn>
                <a:cxn ang="0">
                  <a:pos x="4596" y="19612"/>
                </a:cxn>
                <a:cxn ang="0">
                  <a:pos x="6243" y="20515"/>
                </a:cxn>
                <a:cxn ang="0">
                  <a:pos x="8004" y="21238"/>
                </a:cxn>
                <a:cxn ang="0">
                  <a:pos x="9881" y="21600"/>
                </a:cxn>
                <a:cxn ang="0">
                  <a:pos x="11719" y="21600"/>
                </a:cxn>
                <a:cxn ang="0">
                  <a:pos x="13596" y="21238"/>
                </a:cxn>
                <a:cxn ang="0">
                  <a:pos x="15357" y="20515"/>
                </a:cxn>
                <a:cxn ang="0">
                  <a:pos x="17004" y="19612"/>
                </a:cxn>
                <a:cxn ang="0">
                  <a:pos x="18421" y="18437"/>
                </a:cxn>
                <a:cxn ang="0">
                  <a:pos x="19647" y="16991"/>
                </a:cxn>
                <a:cxn ang="0">
                  <a:pos x="20604" y="15364"/>
                </a:cxn>
                <a:cxn ang="0">
                  <a:pos x="21255" y="13556"/>
                </a:cxn>
                <a:cxn ang="0">
                  <a:pos x="21562" y="11659"/>
                </a:cxn>
              </a:cxnLst>
              <a:rect l="0" t="0" r="r" b="b"/>
              <a:pathLst>
                <a:path w="21600" h="21600">
                  <a:moveTo>
                    <a:pt x="21600" y="10755"/>
                  </a:moveTo>
                  <a:lnTo>
                    <a:pt x="21562" y="9851"/>
                  </a:lnTo>
                  <a:lnTo>
                    <a:pt x="21447" y="8857"/>
                  </a:lnTo>
                  <a:lnTo>
                    <a:pt x="21255" y="7953"/>
                  </a:lnTo>
                  <a:lnTo>
                    <a:pt x="20949" y="7049"/>
                  </a:lnTo>
                  <a:lnTo>
                    <a:pt x="20604" y="6146"/>
                  </a:lnTo>
                  <a:lnTo>
                    <a:pt x="20145" y="5423"/>
                  </a:lnTo>
                  <a:lnTo>
                    <a:pt x="19647" y="4609"/>
                  </a:lnTo>
                  <a:lnTo>
                    <a:pt x="19072" y="3796"/>
                  </a:lnTo>
                  <a:lnTo>
                    <a:pt x="18421" y="3163"/>
                  </a:lnTo>
                  <a:lnTo>
                    <a:pt x="17770" y="2440"/>
                  </a:lnTo>
                  <a:lnTo>
                    <a:pt x="17004" y="1898"/>
                  </a:lnTo>
                  <a:lnTo>
                    <a:pt x="16200" y="1356"/>
                  </a:lnTo>
                  <a:lnTo>
                    <a:pt x="15357" y="994"/>
                  </a:lnTo>
                  <a:lnTo>
                    <a:pt x="14515" y="633"/>
                  </a:lnTo>
                  <a:lnTo>
                    <a:pt x="13596" y="362"/>
                  </a:lnTo>
                  <a:lnTo>
                    <a:pt x="12677" y="90"/>
                  </a:lnTo>
                  <a:lnTo>
                    <a:pt x="11719" y="0"/>
                  </a:lnTo>
                  <a:lnTo>
                    <a:pt x="10800" y="0"/>
                  </a:lnTo>
                  <a:lnTo>
                    <a:pt x="9881" y="0"/>
                  </a:lnTo>
                  <a:lnTo>
                    <a:pt x="8923" y="90"/>
                  </a:lnTo>
                  <a:lnTo>
                    <a:pt x="8004" y="362"/>
                  </a:lnTo>
                  <a:lnTo>
                    <a:pt x="7085" y="633"/>
                  </a:lnTo>
                  <a:lnTo>
                    <a:pt x="6243" y="994"/>
                  </a:lnTo>
                  <a:lnTo>
                    <a:pt x="5400" y="1356"/>
                  </a:lnTo>
                  <a:lnTo>
                    <a:pt x="4596" y="1898"/>
                  </a:lnTo>
                  <a:lnTo>
                    <a:pt x="3868" y="2440"/>
                  </a:lnTo>
                  <a:lnTo>
                    <a:pt x="3179" y="3163"/>
                  </a:lnTo>
                  <a:lnTo>
                    <a:pt x="2528" y="3796"/>
                  </a:lnTo>
                  <a:lnTo>
                    <a:pt x="1953" y="4609"/>
                  </a:lnTo>
                  <a:lnTo>
                    <a:pt x="1455" y="5423"/>
                  </a:lnTo>
                  <a:lnTo>
                    <a:pt x="1034" y="6146"/>
                  </a:lnTo>
                  <a:lnTo>
                    <a:pt x="651" y="7049"/>
                  </a:lnTo>
                  <a:lnTo>
                    <a:pt x="345" y="7953"/>
                  </a:lnTo>
                  <a:lnTo>
                    <a:pt x="153" y="8857"/>
                  </a:lnTo>
                  <a:lnTo>
                    <a:pt x="38" y="9851"/>
                  </a:lnTo>
                  <a:lnTo>
                    <a:pt x="0" y="10755"/>
                  </a:lnTo>
                  <a:lnTo>
                    <a:pt x="38" y="11659"/>
                  </a:lnTo>
                  <a:lnTo>
                    <a:pt x="153" y="12653"/>
                  </a:lnTo>
                  <a:lnTo>
                    <a:pt x="345" y="13556"/>
                  </a:lnTo>
                  <a:lnTo>
                    <a:pt x="651" y="14460"/>
                  </a:lnTo>
                  <a:lnTo>
                    <a:pt x="1034" y="15364"/>
                  </a:lnTo>
                  <a:lnTo>
                    <a:pt x="1455" y="16177"/>
                  </a:lnTo>
                  <a:lnTo>
                    <a:pt x="1953" y="16991"/>
                  </a:lnTo>
                  <a:lnTo>
                    <a:pt x="2528" y="17714"/>
                  </a:lnTo>
                  <a:lnTo>
                    <a:pt x="3179" y="18437"/>
                  </a:lnTo>
                  <a:lnTo>
                    <a:pt x="3868" y="19069"/>
                  </a:lnTo>
                  <a:lnTo>
                    <a:pt x="4596" y="19612"/>
                  </a:lnTo>
                  <a:lnTo>
                    <a:pt x="5400" y="20154"/>
                  </a:lnTo>
                  <a:lnTo>
                    <a:pt x="6243" y="20515"/>
                  </a:lnTo>
                  <a:lnTo>
                    <a:pt x="7085" y="20877"/>
                  </a:lnTo>
                  <a:lnTo>
                    <a:pt x="8004" y="21238"/>
                  </a:lnTo>
                  <a:lnTo>
                    <a:pt x="8923" y="21419"/>
                  </a:lnTo>
                  <a:lnTo>
                    <a:pt x="9881" y="21600"/>
                  </a:lnTo>
                  <a:lnTo>
                    <a:pt x="10800" y="21600"/>
                  </a:lnTo>
                  <a:lnTo>
                    <a:pt x="11719" y="21600"/>
                  </a:lnTo>
                  <a:lnTo>
                    <a:pt x="12677" y="21419"/>
                  </a:lnTo>
                  <a:lnTo>
                    <a:pt x="13596" y="21238"/>
                  </a:lnTo>
                  <a:lnTo>
                    <a:pt x="14515" y="20877"/>
                  </a:lnTo>
                  <a:lnTo>
                    <a:pt x="15357" y="20515"/>
                  </a:lnTo>
                  <a:lnTo>
                    <a:pt x="16200" y="20154"/>
                  </a:lnTo>
                  <a:lnTo>
                    <a:pt x="17004" y="19612"/>
                  </a:lnTo>
                  <a:lnTo>
                    <a:pt x="17770" y="19069"/>
                  </a:lnTo>
                  <a:lnTo>
                    <a:pt x="18421" y="18437"/>
                  </a:lnTo>
                  <a:lnTo>
                    <a:pt x="19072" y="17714"/>
                  </a:lnTo>
                  <a:lnTo>
                    <a:pt x="19647" y="16991"/>
                  </a:lnTo>
                  <a:lnTo>
                    <a:pt x="20145" y="16177"/>
                  </a:lnTo>
                  <a:lnTo>
                    <a:pt x="20604" y="15364"/>
                  </a:lnTo>
                  <a:lnTo>
                    <a:pt x="20949" y="14460"/>
                  </a:lnTo>
                  <a:lnTo>
                    <a:pt x="21255" y="13556"/>
                  </a:lnTo>
                  <a:lnTo>
                    <a:pt x="21447" y="12653"/>
                  </a:lnTo>
                  <a:lnTo>
                    <a:pt x="21562" y="11659"/>
                  </a:lnTo>
                  <a:lnTo>
                    <a:pt x="21600" y="10755"/>
                  </a:lnTo>
                </a:path>
              </a:pathLst>
            </a:custGeom>
            <a:noFill/>
            <a:ln w="12700" cap="rnd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45" name="Freeform 41"/>
            <p:cNvSpPr>
              <a:spLocks/>
            </p:cNvSpPr>
            <p:nvPr/>
          </p:nvSpPr>
          <p:spPr bwMode="auto">
            <a:xfrm>
              <a:off x="1036" y="253"/>
              <a:ext cx="713" cy="239"/>
            </a:xfrm>
            <a:custGeom>
              <a:avLst/>
              <a:gdLst/>
              <a:ahLst/>
              <a:cxnLst>
                <a:cxn ang="0">
                  <a:pos x="61" y="11659"/>
                </a:cxn>
                <a:cxn ang="0">
                  <a:pos x="364" y="13556"/>
                </a:cxn>
                <a:cxn ang="0">
                  <a:pos x="1030" y="15364"/>
                </a:cxn>
                <a:cxn ang="0">
                  <a:pos x="1939" y="16991"/>
                </a:cxn>
                <a:cxn ang="0">
                  <a:pos x="3151" y="18437"/>
                </a:cxn>
                <a:cxn ang="0">
                  <a:pos x="4605" y="19612"/>
                </a:cxn>
                <a:cxn ang="0">
                  <a:pos x="6241" y="20515"/>
                </a:cxn>
                <a:cxn ang="0">
                  <a:pos x="8028" y="21238"/>
                </a:cxn>
                <a:cxn ang="0">
                  <a:pos x="9876" y="21600"/>
                </a:cxn>
                <a:cxn ang="0">
                  <a:pos x="11754" y="21600"/>
                </a:cxn>
                <a:cxn ang="0">
                  <a:pos x="13633" y="21238"/>
                </a:cxn>
                <a:cxn ang="0">
                  <a:pos x="15390" y="20515"/>
                </a:cxn>
                <a:cxn ang="0">
                  <a:pos x="16995" y="19612"/>
                </a:cxn>
                <a:cxn ang="0">
                  <a:pos x="18449" y="18437"/>
                </a:cxn>
                <a:cxn ang="0">
                  <a:pos x="19631" y="16991"/>
                </a:cxn>
                <a:cxn ang="0">
                  <a:pos x="20600" y="15274"/>
                </a:cxn>
                <a:cxn ang="0">
                  <a:pos x="21236" y="13556"/>
                </a:cxn>
                <a:cxn ang="0">
                  <a:pos x="21539" y="11659"/>
                </a:cxn>
                <a:cxn ang="0">
                  <a:pos x="21539" y="9761"/>
                </a:cxn>
                <a:cxn ang="0">
                  <a:pos x="21236" y="7953"/>
                </a:cxn>
                <a:cxn ang="0">
                  <a:pos x="20600" y="6146"/>
                </a:cxn>
                <a:cxn ang="0">
                  <a:pos x="19631" y="4519"/>
                </a:cxn>
                <a:cxn ang="0">
                  <a:pos x="18449" y="3163"/>
                </a:cxn>
                <a:cxn ang="0">
                  <a:pos x="16995" y="1898"/>
                </a:cxn>
                <a:cxn ang="0">
                  <a:pos x="15390" y="994"/>
                </a:cxn>
                <a:cxn ang="0">
                  <a:pos x="13572" y="362"/>
                </a:cxn>
                <a:cxn ang="0">
                  <a:pos x="11754" y="0"/>
                </a:cxn>
                <a:cxn ang="0">
                  <a:pos x="9876" y="0"/>
                </a:cxn>
                <a:cxn ang="0">
                  <a:pos x="7998" y="362"/>
                </a:cxn>
                <a:cxn ang="0">
                  <a:pos x="6241" y="994"/>
                </a:cxn>
                <a:cxn ang="0">
                  <a:pos x="4605" y="1898"/>
                </a:cxn>
                <a:cxn ang="0">
                  <a:pos x="3151" y="3163"/>
                </a:cxn>
                <a:cxn ang="0">
                  <a:pos x="1939" y="4609"/>
                </a:cxn>
                <a:cxn ang="0">
                  <a:pos x="1030" y="6146"/>
                </a:cxn>
                <a:cxn ang="0">
                  <a:pos x="364" y="7953"/>
                </a:cxn>
                <a:cxn ang="0">
                  <a:pos x="61" y="9851"/>
                </a:cxn>
              </a:cxnLst>
              <a:rect l="0" t="0" r="r" b="b"/>
              <a:pathLst>
                <a:path w="21600" h="21600">
                  <a:moveTo>
                    <a:pt x="0" y="10755"/>
                  </a:moveTo>
                  <a:lnTo>
                    <a:pt x="61" y="11659"/>
                  </a:lnTo>
                  <a:lnTo>
                    <a:pt x="182" y="12653"/>
                  </a:lnTo>
                  <a:lnTo>
                    <a:pt x="364" y="13556"/>
                  </a:lnTo>
                  <a:lnTo>
                    <a:pt x="666" y="14460"/>
                  </a:lnTo>
                  <a:lnTo>
                    <a:pt x="1030" y="15364"/>
                  </a:lnTo>
                  <a:lnTo>
                    <a:pt x="1454" y="16177"/>
                  </a:lnTo>
                  <a:lnTo>
                    <a:pt x="1939" y="16991"/>
                  </a:lnTo>
                  <a:lnTo>
                    <a:pt x="2514" y="17714"/>
                  </a:lnTo>
                  <a:lnTo>
                    <a:pt x="3151" y="18437"/>
                  </a:lnTo>
                  <a:lnTo>
                    <a:pt x="3847" y="19069"/>
                  </a:lnTo>
                  <a:lnTo>
                    <a:pt x="4605" y="19612"/>
                  </a:lnTo>
                  <a:lnTo>
                    <a:pt x="5392" y="20154"/>
                  </a:lnTo>
                  <a:lnTo>
                    <a:pt x="6241" y="20515"/>
                  </a:lnTo>
                  <a:lnTo>
                    <a:pt x="7119" y="20877"/>
                  </a:lnTo>
                  <a:lnTo>
                    <a:pt x="8028" y="21238"/>
                  </a:lnTo>
                  <a:lnTo>
                    <a:pt x="8937" y="21419"/>
                  </a:lnTo>
                  <a:lnTo>
                    <a:pt x="9876" y="21600"/>
                  </a:lnTo>
                  <a:lnTo>
                    <a:pt x="10785" y="21600"/>
                  </a:lnTo>
                  <a:lnTo>
                    <a:pt x="11754" y="21600"/>
                  </a:lnTo>
                  <a:lnTo>
                    <a:pt x="12663" y="21419"/>
                  </a:lnTo>
                  <a:lnTo>
                    <a:pt x="13633" y="21238"/>
                  </a:lnTo>
                  <a:lnTo>
                    <a:pt x="14511" y="20877"/>
                  </a:lnTo>
                  <a:lnTo>
                    <a:pt x="15390" y="20515"/>
                  </a:lnTo>
                  <a:lnTo>
                    <a:pt x="16177" y="20154"/>
                  </a:lnTo>
                  <a:lnTo>
                    <a:pt x="16995" y="19612"/>
                  </a:lnTo>
                  <a:lnTo>
                    <a:pt x="17753" y="19069"/>
                  </a:lnTo>
                  <a:lnTo>
                    <a:pt x="18449" y="18437"/>
                  </a:lnTo>
                  <a:lnTo>
                    <a:pt x="19055" y="17714"/>
                  </a:lnTo>
                  <a:lnTo>
                    <a:pt x="19631" y="16991"/>
                  </a:lnTo>
                  <a:lnTo>
                    <a:pt x="20176" y="16177"/>
                  </a:lnTo>
                  <a:lnTo>
                    <a:pt x="20600" y="15274"/>
                  </a:lnTo>
                  <a:lnTo>
                    <a:pt x="20934" y="14460"/>
                  </a:lnTo>
                  <a:lnTo>
                    <a:pt x="21236" y="13556"/>
                  </a:lnTo>
                  <a:lnTo>
                    <a:pt x="21418" y="12653"/>
                  </a:lnTo>
                  <a:lnTo>
                    <a:pt x="21539" y="11659"/>
                  </a:lnTo>
                  <a:lnTo>
                    <a:pt x="21600" y="10755"/>
                  </a:lnTo>
                  <a:lnTo>
                    <a:pt x="21539" y="9761"/>
                  </a:lnTo>
                  <a:lnTo>
                    <a:pt x="21418" y="8857"/>
                  </a:lnTo>
                  <a:lnTo>
                    <a:pt x="21236" y="7953"/>
                  </a:lnTo>
                  <a:lnTo>
                    <a:pt x="20934" y="7049"/>
                  </a:lnTo>
                  <a:lnTo>
                    <a:pt x="20600" y="6146"/>
                  </a:lnTo>
                  <a:lnTo>
                    <a:pt x="20176" y="5332"/>
                  </a:lnTo>
                  <a:lnTo>
                    <a:pt x="19631" y="4519"/>
                  </a:lnTo>
                  <a:lnTo>
                    <a:pt x="19055" y="3796"/>
                  </a:lnTo>
                  <a:lnTo>
                    <a:pt x="18449" y="3163"/>
                  </a:lnTo>
                  <a:lnTo>
                    <a:pt x="17722" y="2440"/>
                  </a:lnTo>
                  <a:lnTo>
                    <a:pt x="16995" y="1898"/>
                  </a:lnTo>
                  <a:lnTo>
                    <a:pt x="16177" y="1356"/>
                  </a:lnTo>
                  <a:lnTo>
                    <a:pt x="15390" y="994"/>
                  </a:lnTo>
                  <a:lnTo>
                    <a:pt x="14511" y="542"/>
                  </a:lnTo>
                  <a:lnTo>
                    <a:pt x="13572" y="362"/>
                  </a:lnTo>
                  <a:lnTo>
                    <a:pt x="12663" y="90"/>
                  </a:lnTo>
                  <a:lnTo>
                    <a:pt x="11754" y="0"/>
                  </a:lnTo>
                  <a:lnTo>
                    <a:pt x="10785" y="0"/>
                  </a:lnTo>
                  <a:lnTo>
                    <a:pt x="9876" y="0"/>
                  </a:lnTo>
                  <a:lnTo>
                    <a:pt x="8937" y="90"/>
                  </a:lnTo>
                  <a:lnTo>
                    <a:pt x="7998" y="362"/>
                  </a:lnTo>
                  <a:lnTo>
                    <a:pt x="7119" y="633"/>
                  </a:lnTo>
                  <a:lnTo>
                    <a:pt x="6241" y="994"/>
                  </a:lnTo>
                  <a:lnTo>
                    <a:pt x="5392" y="1446"/>
                  </a:lnTo>
                  <a:lnTo>
                    <a:pt x="4605" y="1898"/>
                  </a:lnTo>
                  <a:lnTo>
                    <a:pt x="3847" y="2440"/>
                  </a:lnTo>
                  <a:lnTo>
                    <a:pt x="3151" y="3163"/>
                  </a:lnTo>
                  <a:lnTo>
                    <a:pt x="2514" y="3796"/>
                  </a:lnTo>
                  <a:lnTo>
                    <a:pt x="1939" y="4609"/>
                  </a:lnTo>
                  <a:lnTo>
                    <a:pt x="1454" y="5423"/>
                  </a:lnTo>
                  <a:lnTo>
                    <a:pt x="1030" y="6146"/>
                  </a:lnTo>
                  <a:lnTo>
                    <a:pt x="666" y="7049"/>
                  </a:lnTo>
                  <a:lnTo>
                    <a:pt x="364" y="7953"/>
                  </a:lnTo>
                  <a:lnTo>
                    <a:pt x="182" y="8857"/>
                  </a:lnTo>
                  <a:lnTo>
                    <a:pt x="61" y="9851"/>
                  </a:lnTo>
                  <a:lnTo>
                    <a:pt x="0" y="10755"/>
                  </a:lnTo>
                </a:path>
              </a:pathLst>
            </a:custGeom>
            <a:noFill/>
            <a:ln w="12700" cap="rnd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46" name="Freeform 42"/>
            <p:cNvSpPr>
              <a:spLocks/>
            </p:cNvSpPr>
            <p:nvPr/>
          </p:nvSpPr>
          <p:spPr bwMode="auto">
            <a:xfrm>
              <a:off x="2481" y="76"/>
              <a:ext cx="564" cy="240"/>
            </a:xfrm>
            <a:custGeom>
              <a:avLst/>
              <a:gdLst/>
              <a:ahLst/>
              <a:cxnLst>
                <a:cxn ang="0">
                  <a:pos x="21562" y="9900"/>
                </a:cxn>
                <a:cxn ang="0">
                  <a:pos x="21217" y="8010"/>
                </a:cxn>
                <a:cxn ang="0">
                  <a:pos x="20604" y="6300"/>
                </a:cxn>
                <a:cxn ang="0">
                  <a:pos x="19647" y="4590"/>
                </a:cxn>
                <a:cxn ang="0">
                  <a:pos x="18460" y="3150"/>
                </a:cxn>
                <a:cxn ang="0">
                  <a:pos x="17004" y="1980"/>
                </a:cxn>
                <a:cxn ang="0">
                  <a:pos x="15357" y="990"/>
                </a:cxn>
                <a:cxn ang="0">
                  <a:pos x="13596" y="360"/>
                </a:cxn>
                <a:cxn ang="0">
                  <a:pos x="11757" y="90"/>
                </a:cxn>
                <a:cxn ang="0">
                  <a:pos x="9843" y="90"/>
                </a:cxn>
                <a:cxn ang="0">
                  <a:pos x="8004" y="360"/>
                </a:cxn>
                <a:cxn ang="0">
                  <a:pos x="6243" y="990"/>
                </a:cxn>
                <a:cxn ang="0">
                  <a:pos x="4596" y="1980"/>
                </a:cxn>
                <a:cxn ang="0">
                  <a:pos x="3179" y="3150"/>
                </a:cxn>
                <a:cxn ang="0">
                  <a:pos x="1953" y="4590"/>
                </a:cxn>
                <a:cxn ang="0">
                  <a:pos x="996" y="6300"/>
                </a:cxn>
                <a:cxn ang="0">
                  <a:pos x="383" y="8010"/>
                </a:cxn>
                <a:cxn ang="0">
                  <a:pos x="38" y="9900"/>
                </a:cxn>
                <a:cxn ang="0">
                  <a:pos x="38" y="11790"/>
                </a:cxn>
                <a:cxn ang="0">
                  <a:pos x="383" y="13590"/>
                </a:cxn>
                <a:cxn ang="0">
                  <a:pos x="996" y="15390"/>
                </a:cxn>
                <a:cxn ang="0">
                  <a:pos x="1953" y="17010"/>
                </a:cxn>
                <a:cxn ang="0">
                  <a:pos x="3179" y="18450"/>
                </a:cxn>
                <a:cxn ang="0">
                  <a:pos x="4596" y="19620"/>
                </a:cxn>
                <a:cxn ang="0">
                  <a:pos x="6243" y="20610"/>
                </a:cxn>
                <a:cxn ang="0">
                  <a:pos x="8004" y="21240"/>
                </a:cxn>
                <a:cxn ang="0">
                  <a:pos x="9843" y="21510"/>
                </a:cxn>
                <a:cxn ang="0">
                  <a:pos x="11757" y="21510"/>
                </a:cxn>
                <a:cxn ang="0">
                  <a:pos x="13596" y="21240"/>
                </a:cxn>
                <a:cxn ang="0">
                  <a:pos x="15357" y="20610"/>
                </a:cxn>
                <a:cxn ang="0">
                  <a:pos x="17004" y="19620"/>
                </a:cxn>
                <a:cxn ang="0">
                  <a:pos x="18460" y="18450"/>
                </a:cxn>
                <a:cxn ang="0">
                  <a:pos x="19647" y="17010"/>
                </a:cxn>
                <a:cxn ang="0">
                  <a:pos x="20604" y="15390"/>
                </a:cxn>
                <a:cxn ang="0">
                  <a:pos x="21217" y="13590"/>
                </a:cxn>
                <a:cxn ang="0">
                  <a:pos x="21562" y="11790"/>
                </a:cxn>
              </a:cxnLst>
              <a:rect l="0" t="0" r="r" b="b"/>
              <a:pathLst>
                <a:path w="21600" h="21600">
                  <a:moveTo>
                    <a:pt x="21600" y="10800"/>
                  </a:moveTo>
                  <a:lnTo>
                    <a:pt x="21562" y="9900"/>
                  </a:lnTo>
                  <a:lnTo>
                    <a:pt x="21447" y="8910"/>
                  </a:lnTo>
                  <a:lnTo>
                    <a:pt x="21217" y="8010"/>
                  </a:lnTo>
                  <a:lnTo>
                    <a:pt x="20949" y="7110"/>
                  </a:lnTo>
                  <a:lnTo>
                    <a:pt x="20604" y="6300"/>
                  </a:lnTo>
                  <a:lnTo>
                    <a:pt x="20145" y="5400"/>
                  </a:lnTo>
                  <a:lnTo>
                    <a:pt x="19647" y="4590"/>
                  </a:lnTo>
                  <a:lnTo>
                    <a:pt x="19072" y="3870"/>
                  </a:lnTo>
                  <a:lnTo>
                    <a:pt x="18460" y="3150"/>
                  </a:lnTo>
                  <a:lnTo>
                    <a:pt x="17732" y="2610"/>
                  </a:lnTo>
                  <a:lnTo>
                    <a:pt x="17004" y="1980"/>
                  </a:lnTo>
                  <a:lnTo>
                    <a:pt x="16200" y="1440"/>
                  </a:lnTo>
                  <a:lnTo>
                    <a:pt x="15357" y="990"/>
                  </a:lnTo>
                  <a:lnTo>
                    <a:pt x="14477" y="720"/>
                  </a:lnTo>
                  <a:lnTo>
                    <a:pt x="13596" y="360"/>
                  </a:lnTo>
                  <a:lnTo>
                    <a:pt x="12677" y="180"/>
                  </a:lnTo>
                  <a:lnTo>
                    <a:pt x="11757" y="90"/>
                  </a:lnTo>
                  <a:lnTo>
                    <a:pt x="10800" y="0"/>
                  </a:lnTo>
                  <a:lnTo>
                    <a:pt x="9843" y="90"/>
                  </a:lnTo>
                  <a:lnTo>
                    <a:pt x="8923" y="180"/>
                  </a:lnTo>
                  <a:lnTo>
                    <a:pt x="8004" y="360"/>
                  </a:lnTo>
                  <a:lnTo>
                    <a:pt x="7123" y="720"/>
                  </a:lnTo>
                  <a:lnTo>
                    <a:pt x="6243" y="990"/>
                  </a:lnTo>
                  <a:lnTo>
                    <a:pt x="5400" y="1440"/>
                  </a:lnTo>
                  <a:lnTo>
                    <a:pt x="4596" y="1980"/>
                  </a:lnTo>
                  <a:lnTo>
                    <a:pt x="3868" y="2610"/>
                  </a:lnTo>
                  <a:lnTo>
                    <a:pt x="3179" y="3150"/>
                  </a:lnTo>
                  <a:lnTo>
                    <a:pt x="2528" y="3870"/>
                  </a:lnTo>
                  <a:lnTo>
                    <a:pt x="1953" y="4590"/>
                  </a:lnTo>
                  <a:lnTo>
                    <a:pt x="1455" y="5400"/>
                  </a:lnTo>
                  <a:lnTo>
                    <a:pt x="996" y="6300"/>
                  </a:lnTo>
                  <a:lnTo>
                    <a:pt x="651" y="7110"/>
                  </a:lnTo>
                  <a:lnTo>
                    <a:pt x="383" y="8010"/>
                  </a:lnTo>
                  <a:lnTo>
                    <a:pt x="153" y="8910"/>
                  </a:lnTo>
                  <a:lnTo>
                    <a:pt x="38" y="9900"/>
                  </a:lnTo>
                  <a:lnTo>
                    <a:pt x="0" y="10800"/>
                  </a:lnTo>
                  <a:lnTo>
                    <a:pt x="38" y="11790"/>
                  </a:lnTo>
                  <a:lnTo>
                    <a:pt x="153" y="12690"/>
                  </a:lnTo>
                  <a:lnTo>
                    <a:pt x="383" y="13590"/>
                  </a:lnTo>
                  <a:lnTo>
                    <a:pt x="651" y="14490"/>
                  </a:lnTo>
                  <a:lnTo>
                    <a:pt x="996" y="15390"/>
                  </a:lnTo>
                  <a:lnTo>
                    <a:pt x="1455" y="16200"/>
                  </a:lnTo>
                  <a:lnTo>
                    <a:pt x="1953" y="17010"/>
                  </a:lnTo>
                  <a:lnTo>
                    <a:pt x="2528" y="17730"/>
                  </a:lnTo>
                  <a:lnTo>
                    <a:pt x="3179" y="18450"/>
                  </a:lnTo>
                  <a:lnTo>
                    <a:pt x="3868" y="19080"/>
                  </a:lnTo>
                  <a:lnTo>
                    <a:pt x="4596" y="19620"/>
                  </a:lnTo>
                  <a:lnTo>
                    <a:pt x="5400" y="20160"/>
                  </a:lnTo>
                  <a:lnTo>
                    <a:pt x="6243" y="20610"/>
                  </a:lnTo>
                  <a:lnTo>
                    <a:pt x="7123" y="20970"/>
                  </a:lnTo>
                  <a:lnTo>
                    <a:pt x="8004" y="21240"/>
                  </a:lnTo>
                  <a:lnTo>
                    <a:pt x="8923" y="21420"/>
                  </a:lnTo>
                  <a:lnTo>
                    <a:pt x="9843" y="21510"/>
                  </a:lnTo>
                  <a:lnTo>
                    <a:pt x="10800" y="21600"/>
                  </a:lnTo>
                  <a:lnTo>
                    <a:pt x="11757" y="21510"/>
                  </a:lnTo>
                  <a:lnTo>
                    <a:pt x="12677" y="21420"/>
                  </a:lnTo>
                  <a:lnTo>
                    <a:pt x="13596" y="21240"/>
                  </a:lnTo>
                  <a:lnTo>
                    <a:pt x="14477" y="20970"/>
                  </a:lnTo>
                  <a:lnTo>
                    <a:pt x="15357" y="20610"/>
                  </a:lnTo>
                  <a:lnTo>
                    <a:pt x="16200" y="20160"/>
                  </a:lnTo>
                  <a:lnTo>
                    <a:pt x="17004" y="19620"/>
                  </a:lnTo>
                  <a:lnTo>
                    <a:pt x="17732" y="19080"/>
                  </a:lnTo>
                  <a:lnTo>
                    <a:pt x="18460" y="18450"/>
                  </a:lnTo>
                  <a:lnTo>
                    <a:pt x="19072" y="17730"/>
                  </a:lnTo>
                  <a:lnTo>
                    <a:pt x="19647" y="17010"/>
                  </a:lnTo>
                  <a:lnTo>
                    <a:pt x="20145" y="16200"/>
                  </a:lnTo>
                  <a:lnTo>
                    <a:pt x="20604" y="15390"/>
                  </a:lnTo>
                  <a:lnTo>
                    <a:pt x="20949" y="14490"/>
                  </a:lnTo>
                  <a:lnTo>
                    <a:pt x="21217" y="13590"/>
                  </a:lnTo>
                  <a:lnTo>
                    <a:pt x="21447" y="12690"/>
                  </a:lnTo>
                  <a:lnTo>
                    <a:pt x="21562" y="11790"/>
                  </a:lnTo>
                  <a:lnTo>
                    <a:pt x="21600" y="10800"/>
                  </a:lnTo>
                </a:path>
              </a:pathLst>
            </a:custGeom>
            <a:noFill/>
            <a:ln w="12700" cap="rnd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47" name="Freeform 43"/>
            <p:cNvSpPr>
              <a:spLocks/>
            </p:cNvSpPr>
            <p:nvPr/>
          </p:nvSpPr>
          <p:spPr bwMode="auto">
            <a:xfrm>
              <a:off x="2481" y="640"/>
              <a:ext cx="853" cy="243"/>
            </a:xfrm>
            <a:custGeom>
              <a:avLst/>
              <a:gdLst/>
              <a:ahLst/>
              <a:cxnLst>
                <a:cxn ang="0">
                  <a:pos x="21600" y="21600"/>
                </a:cxn>
                <a:cxn ang="0">
                  <a:pos x="21600" y="0"/>
                </a:cxn>
                <a:cxn ang="0">
                  <a:pos x="0" y="0"/>
                </a:cxn>
                <a:cxn ang="0">
                  <a:pos x="0" y="21600"/>
                </a:cxn>
                <a:cxn ang="0">
                  <a:pos x="21600" y="21600"/>
                </a:cxn>
              </a:cxnLst>
              <a:rect l="0" t="0" r="r" b="b"/>
              <a:pathLst>
                <a:path w="21600" h="21600">
                  <a:moveTo>
                    <a:pt x="21600" y="21600"/>
                  </a:moveTo>
                  <a:lnTo>
                    <a:pt x="21600" y="0"/>
                  </a:ln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</a:path>
              </a:pathLst>
            </a:custGeom>
            <a:noFill/>
            <a:ln w="12700" cap="rnd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48" name="Freeform 44"/>
            <p:cNvSpPr>
              <a:spLocks/>
            </p:cNvSpPr>
            <p:nvPr/>
          </p:nvSpPr>
          <p:spPr bwMode="auto">
            <a:xfrm>
              <a:off x="507" y="640"/>
              <a:ext cx="564" cy="246"/>
            </a:xfrm>
            <a:custGeom>
              <a:avLst/>
              <a:gdLst/>
              <a:ahLst/>
              <a:cxnLst>
                <a:cxn ang="0">
                  <a:pos x="21600" y="21600"/>
                </a:cxn>
                <a:cxn ang="0">
                  <a:pos x="21600" y="0"/>
                </a:cxn>
                <a:cxn ang="0">
                  <a:pos x="0" y="0"/>
                </a:cxn>
                <a:cxn ang="0">
                  <a:pos x="0" y="21600"/>
                </a:cxn>
                <a:cxn ang="0">
                  <a:pos x="21600" y="21600"/>
                </a:cxn>
              </a:cxnLst>
              <a:rect l="0" t="0" r="r" b="b"/>
              <a:pathLst>
                <a:path w="21600" h="21600">
                  <a:moveTo>
                    <a:pt x="21600" y="21600"/>
                  </a:moveTo>
                  <a:lnTo>
                    <a:pt x="21600" y="0"/>
                  </a:ln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</a:path>
              </a:pathLst>
            </a:custGeom>
            <a:noFill/>
            <a:ln w="12700" cap="rnd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49" name="Freeform 45"/>
            <p:cNvSpPr>
              <a:spLocks/>
            </p:cNvSpPr>
            <p:nvPr/>
          </p:nvSpPr>
          <p:spPr bwMode="auto">
            <a:xfrm>
              <a:off x="1467" y="548"/>
              <a:ext cx="819" cy="394"/>
            </a:xfrm>
            <a:custGeom>
              <a:avLst/>
              <a:gdLst/>
              <a:ahLst/>
              <a:cxnLst>
                <a:cxn ang="0">
                  <a:pos x="0" y="10855"/>
                </a:cxn>
                <a:cxn ang="0">
                  <a:pos x="10655" y="0"/>
                </a:cxn>
                <a:cxn ang="0">
                  <a:pos x="21600" y="11184"/>
                </a:cxn>
                <a:cxn ang="0">
                  <a:pos x="10655" y="21600"/>
                </a:cxn>
                <a:cxn ang="0">
                  <a:pos x="0" y="10855"/>
                </a:cxn>
              </a:cxnLst>
              <a:rect l="0" t="0" r="r" b="b"/>
              <a:pathLst>
                <a:path w="21600" h="21600">
                  <a:moveTo>
                    <a:pt x="0" y="10855"/>
                  </a:moveTo>
                  <a:lnTo>
                    <a:pt x="10655" y="0"/>
                  </a:lnTo>
                  <a:lnTo>
                    <a:pt x="21600" y="11184"/>
                  </a:lnTo>
                  <a:lnTo>
                    <a:pt x="10655" y="21600"/>
                  </a:lnTo>
                  <a:lnTo>
                    <a:pt x="0" y="10855"/>
                  </a:lnTo>
                </a:path>
              </a:pathLst>
            </a:custGeom>
            <a:noFill/>
            <a:ln w="12700" cap="rnd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50" name="Rectangle 46"/>
            <p:cNvSpPr>
              <a:spLocks/>
            </p:cNvSpPr>
            <p:nvPr/>
          </p:nvSpPr>
          <p:spPr bwMode="auto">
            <a:xfrm>
              <a:off x="3022" y="270"/>
              <a:ext cx="523" cy="200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39688" bIns="0">
              <a:prstTxWarp prst="textNoShape">
                <a:avLst/>
              </a:prstTxWarp>
              <a:spAutoFit/>
            </a:bodyPr>
            <a:lstStyle/>
            <a:p>
              <a:pPr marL="39688"/>
              <a:r>
                <a:rPr lang="en-US" sz="1600" b="1">
                  <a:solidFill>
                    <a:schemeClr val="tx1"/>
                  </a:solidFill>
                  <a:ea typeface="Arial" pitchFamily="8" charset="0"/>
                  <a:cs typeface="Arial" pitchFamily="8" charset="0"/>
                </a:rPr>
                <a:t>budget</a:t>
              </a:r>
            </a:p>
          </p:txBody>
        </p:sp>
        <p:sp>
          <p:nvSpPr>
            <p:cNvPr id="21551" name="Rectangle 47"/>
            <p:cNvSpPr>
              <a:spLocks/>
            </p:cNvSpPr>
            <p:nvPr/>
          </p:nvSpPr>
          <p:spPr bwMode="auto">
            <a:xfrm>
              <a:off x="2067" y="259"/>
              <a:ext cx="288" cy="200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39688" bIns="0">
              <a:prstTxWarp prst="textNoShape">
                <a:avLst/>
              </a:prstTxWarp>
              <a:spAutoFit/>
            </a:bodyPr>
            <a:lstStyle/>
            <a:p>
              <a:pPr marL="39688"/>
              <a:r>
                <a:rPr lang="en-US" sz="1600" b="1" u="sng">
                  <a:solidFill>
                    <a:schemeClr val="tx1"/>
                  </a:solidFill>
                  <a:ea typeface="Arial" pitchFamily="8" charset="0"/>
                  <a:cs typeface="Arial" pitchFamily="8" charset="0"/>
                </a:rPr>
                <a:t>did</a:t>
              </a:r>
            </a:p>
          </p:txBody>
        </p:sp>
        <p:sp>
          <p:nvSpPr>
            <p:cNvPr id="21552" name="Rectangle 48"/>
            <p:cNvSpPr>
              <a:spLocks/>
            </p:cNvSpPr>
            <p:nvPr/>
          </p:nvSpPr>
          <p:spPr bwMode="auto">
            <a:xfrm>
              <a:off x="156" y="246"/>
              <a:ext cx="288" cy="200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39688" bIns="0">
              <a:prstTxWarp prst="textNoShape">
                <a:avLst/>
              </a:prstTxWarp>
              <a:spAutoFit/>
            </a:bodyPr>
            <a:lstStyle/>
            <a:p>
              <a:pPr marL="39688"/>
              <a:r>
                <a:rPr lang="en-US" sz="1600" b="1" u="sng">
                  <a:solidFill>
                    <a:schemeClr val="tx1"/>
                  </a:solidFill>
                  <a:ea typeface="Arial" pitchFamily="8" charset="0"/>
                  <a:cs typeface="Arial" pitchFamily="8" charset="0"/>
                </a:rPr>
                <a:t>pid</a:t>
              </a:r>
            </a:p>
          </p:txBody>
        </p:sp>
        <p:sp>
          <p:nvSpPr>
            <p:cNvPr id="21553" name="Rectangle 49"/>
            <p:cNvSpPr>
              <a:spLocks/>
            </p:cNvSpPr>
            <p:nvPr/>
          </p:nvSpPr>
          <p:spPr bwMode="auto">
            <a:xfrm>
              <a:off x="494" y="17"/>
              <a:ext cx="752" cy="200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39688" bIns="0">
              <a:prstTxWarp prst="textNoShape">
                <a:avLst/>
              </a:prstTxWarp>
              <a:spAutoFit/>
            </a:bodyPr>
            <a:lstStyle/>
            <a:p>
              <a:pPr marL="39688"/>
              <a:r>
                <a:rPr lang="en-US" sz="1600" b="1">
                  <a:solidFill>
                    <a:schemeClr val="tx1"/>
                  </a:solidFill>
                  <a:ea typeface="Arial" pitchFamily="8" charset="0"/>
                  <a:cs typeface="Arial" pitchFamily="8" charset="0"/>
                </a:rPr>
                <a:t>started_on</a:t>
              </a:r>
            </a:p>
          </p:txBody>
        </p:sp>
        <p:sp>
          <p:nvSpPr>
            <p:cNvPr id="21554" name="Rectangle 50"/>
            <p:cNvSpPr>
              <a:spLocks/>
            </p:cNvSpPr>
            <p:nvPr/>
          </p:nvSpPr>
          <p:spPr bwMode="auto">
            <a:xfrm>
              <a:off x="1116" y="252"/>
              <a:ext cx="601" cy="200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39688" bIns="0">
              <a:prstTxWarp prst="textNoShape">
                <a:avLst/>
              </a:prstTxWarp>
              <a:spAutoFit/>
            </a:bodyPr>
            <a:lstStyle/>
            <a:p>
              <a:pPr marL="39688"/>
              <a:r>
                <a:rPr lang="en-US" sz="1600" b="1">
                  <a:solidFill>
                    <a:schemeClr val="tx1"/>
                  </a:solidFill>
                  <a:ea typeface="Arial" pitchFamily="8" charset="0"/>
                  <a:cs typeface="Arial" pitchFamily="8" charset="0"/>
                </a:rPr>
                <a:t>pbudget</a:t>
              </a:r>
            </a:p>
          </p:txBody>
        </p:sp>
        <p:sp>
          <p:nvSpPr>
            <p:cNvPr id="21555" name="Rectangle 51"/>
            <p:cNvSpPr>
              <a:spLocks/>
            </p:cNvSpPr>
            <p:nvPr/>
          </p:nvSpPr>
          <p:spPr bwMode="auto">
            <a:xfrm>
              <a:off x="2503" y="92"/>
              <a:ext cx="509" cy="200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39688" bIns="0">
              <a:prstTxWarp prst="textNoShape">
                <a:avLst/>
              </a:prstTxWarp>
              <a:spAutoFit/>
            </a:bodyPr>
            <a:lstStyle/>
            <a:p>
              <a:pPr marL="39688"/>
              <a:r>
                <a:rPr lang="en-US" sz="1600" b="1">
                  <a:solidFill>
                    <a:schemeClr val="tx1"/>
                  </a:solidFill>
                  <a:ea typeface="Arial" pitchFamily="8" charset="0"/>
                  <a:cs typeface="Arial" pitchFamily="8" charset="0"/>
                </a:rPr>
                <a:t>dname</a:t>
              </a:r>
            </a:p>
          </p:txBody>
        </p:sp>
        <p:sp>
          <p:nvSpPr>
            <p:cNvPr id="21556" name="Rectangle 52"/>
            <p:cNvSpPr>
              <a:spLocks/>
            </p:cNvSpPr>
            <p:nvPr/>
          </p:nvSpPr>
          <p:spPr bwMode="auto">
            <a:xfrm>
              <a:off x="2427" y="648"/>
              <a:ext cx="879" cy="200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39688" bIns="0">
              <a:prstTxWarp prst="textNoShape">
                <a:avLst/>
              </a:prstTxWarp>
              <a:spAutoFit/>
            </a:bodyPr>
            <a:lstStyle/>
            <a:p>
              <a:pPr marL="39688"/>
              <a:r>
                <a:rPr lang="en-US" sz="1600" b="1">
                  <a:solidFill>
                    <a:schemeClr val="tx1"/>
                  </a:solidFill>
                  <a:ea typeface="Arial" pitchFamily="8" charset="0"/>
                  <a:cs typeface="Arial" pitchFamily="8" charset="0"/>
                </a:rPr>
                <a:t>Departments</a:t>
              </a:r>
            </a:p>
          </p:txBody>
        </p:sp>
        <p:sp>
          <p:nvSpPr>
            <p:cNvPr id="21557" name="Rectangle 53"/>
            <p:cNvSpPr>
              <a:spLocks/>
            </p:cNvSpPr>
            <p:nvPr/>
          </p:nvSpPr>
          <p:spPr bwMode="auto">
            <a:xfrm>
              <a:off x="473" y="659"/>
              <a:ext cx="603" cy="200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39688" bIns="0">
              <a:prstTxWarp prst="textNoShape">
                <a:avLst/>
              </a:prstTxWarp>
              <a:spAutoFit/>
            </a:bodyPr>
            <a:lstStyle/>
            <a:p>
              <a:pPr marL="39688"/>
              <a:r>
                <a:rPr lang="en-US" sz="1600" b="1">
                  <a:solidFill>
                    <a:schemeClr val="tx1"/>
                  </a:solidFill>
                  <a:ea typeface="Arial" pitchFamily="8" charset="0"/>
                  <a:cs typeface="Arial" pitchFamily="8" charset="0"/>
                </a:rPr>
                <a:t>Projects</a:t>
              </a:r>
            </a:p>
          </p:txBody>
        </p:sp>
        <p:sp>
          <p:nvSpPr>
            <p:cNvPr id="21558" name="Rectangle 54"/>
            <p:cNvSpPr>
              <a:spLocks/>
            </p:cNvSpPr>
            <p:nvPr/>
          </p:nvSpPr>
          <p:spPr bwMode="auto">
            <a:xfrm>
              <a:off x="1527" y="633"/>
              <a:ext cx="687" cy="200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39688" bIns="0">
              <a:prstTxWarp prst="textNoShape">
                <a:avLst/>
              </a:prstTxWarp>
              <a:spAutoFit/>
            </a:bodyPr>
            <a:lstStyle/>
            <a:p>
              <a:pPr marL="39688"/>
              <a:r>
                <a:rPr lang="en-US" sz="1600" b="1">
                  <a:solidFill>
                    <a:schemeClr val="tx1"/>
                  </a:solidFill>
                  <a:ea typeface="Arial" pitchFamily="8" charset="0"/>
                  <a:cs typeface="Arial" pitchFamily="8" charset="0"/>
                </a:rPr>
                <a:t>Sponsors</a:t>
              </a:r>
            </a:p>
          </p:txBody>
        </p:sp>
        <p:sp>
          <p:nvSpPr>
            <p:cNvPr id="21559" name="Line 55"/>
            <p:cNvSpPr>
              <a:spLocks noChangeShapeType="1"/>
            </p:cNvSpPr>
            <p:nvPr/>
          </p:nvSpPr>
          <p:spPr bwMode="auto">
            <a:xfrm>
              <a:off x="281" y="503"/>
              <a:ext cx="385" cy="136"/>
            </a:xfrm>
            <a:prstGeom prst="line">
              <a:avLst/>
            </a:prstGeom>
            <a:noFill/>
            <a:ln w="12700" cap="flat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60" name="Line 56"/>
            <p:cNvSpPr>
              <a:spLocks noChangeShapeType="1"/>
            </p:cNvSpPr>
            <p:nvPr/>
          </p:nvSpPr>
          <p:spPr bwMode="auto">
            <a:xfrm>
              <a:off x="841" y="251"/>
              <a:ext cx="6" cy="374"/>
            </a:xfrm>
            <a:prstGeom prst="line">
              <a:avLst/>
            </a:prstGeom>
            <a:noFill/>
            <a:ln w="12700" cap="flat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61" name="Line 57"/>
            <p:cNvSpPr>
              <a:spLocks noChangeShapeType="1"/>
            </p:cNvSpPr>
            <p:nvPr/>
          </p:nvSpPr>
          <p:spPr bwMode="auto">
            <a:xfrm flipH="1">
              <a:off x="983" y="503"/>
              <a:ext cx="382" cy="136"/>
            </a:xfrm>
            <a:prstGeom prst="line">
              <a:avLst/>
            </a:prstGeom>
            <a:noFill/>
            <a:ln w="12700" cap="flat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62" name="Line 58"/>
            <p:cNvSpPr>
              <a:spLocks noChangeShapeType="1"/>
            </p:cNvSpPr>
            <p:nvPr/>
          </p:nvSpPr>
          <p:spPr bwMode="auto">
            <a:xfrm>
              <a:off x="2258" y="494"/>
              <a:ext cx="309" cy="145"/>
            </a:xfrm>
            <a:prstGeom prst="line">
              <a:avLst/>
            </a:prstGeom>
            <a:noFill/>
            <a:ln w="12700" cap="flat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63" name="Line 59"/>
            <p:cNvSpPr>
              <a:spLocks noChangeShapeType="1"/>
            </p:cNvSpPr>
            <p:nvPr/>
          </p:nvSpPr>
          <p:spPr bwMode="auto">
            <a:xfrm>
              <a:off x="2753" y="321"/>
              <a:ext cx="1" cy="328"/>
            </a:xfrm>
            <a:prstGeom prst="line">
              <a:avLst/>
            </a:prstGeom>
            <a:noFill/>
            <a:ln w="12700" cap="flat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64" name="Line 60"/>
            <p:cNvSpPr>
              <a:spLocks noChangeShapeType="1"/>
            </p:cNvSpPr>
            <p:nvPr/>
          </p:nvSpPr>
          <p:spPr bwMode="auto">
            <a:xfrm flipH="1">
              <a:off x="2999" y="503"/>
              <a:ext cx="219" cy="146"/>
            </a:xfrm>
            <a:prstGeom prst="line">
              <a:avLst/>
            </a:prstGeom>
            <a:noFill/>
            <a:ln w="12700" cap="flat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65" name="Line 61"/>
            <p:cNvSpPr>
              <a:spLocks noChangeShapeType="1"/>
            </p:cNvSpPr>
            <p:nvPr/>
          </p:nvSpPr>
          <p:spPr bwMode="auto">
            <a:xfrm flipH="1">
              <a:off x="1061" y="748"/>
              <a:ext cx="415" cy="1"/>
            </a:xfrm>
            <a:prstGeom prst="line">
              <a:avLst/>
            </a:prstGeom>
            <a:noFill/>
            <a:ln w="38100" cap="flat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66" name="Line 62"/>
            <p:cNvSpPr>
              <a:spLocks noChangeShapeType="1"/>
            </p:cNvSpPr>
            <p:nvPr/>
          </p:nvSpPr>
          <p:spPr bwMode="auto">
            <a:xfrm>
              <a:off x="2307" y="753"/>
              <a:ext cx="151" cy="1"/>
            </a:xfrm>
            <a:prstGeom prst="line">
              <a:avLst/>
            </a:prstGeom>
            <a:noFill/>
            <a:ln w="12700" cap="flat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67" name="Freeform 63"/>
            <p:cNvSpPr>
              <a:spLocks/>
            </p:cNvSpPr>
            <p:nvPr/>
          </p:nvSpPr>
          <p:spPr bwMode="auto">
            <a:xfrm>
              <a:off x="1659" y="0"/>
              <a:ext cx="564" cy="239"/>
            </a:xfrm>
            <a:custGeom>
              <a:avLst/>
              <a:gdLst/>
              <a:ahLst/>
              <a:cxnLst>
                <a:cxn ang="0">
                  <a:pos x="21562" y="9851"/>
                </a:cxn>
                <a:cxn ang="0">
                  <a:pos x="21255" y="7953"/>
                </a:cxn>
                <a:cxn ang="0">
                  <a:pos x="20604" y="6146"/>
                </a:cxn>
                <a:cxn ang="0">
                  <a:pos x="19647" y="4609"/>
                </a:cxn>
                <a:cxn ang="0">
                  <a:pos x="18460" y="3163"/>
                </a:cxn>
                <a:cxn ang="0">
                  <a:pos x="17004" y="1898"/>
                </a:cxn>
                <a:cxn ang="0">
                  <a:pos x="15396" y="994"/>
                </a:cxn>
                <a:cxn ang="0">
                  <a:pos x="13634" y="362"/>
                </a:cxn>
                <a:cxn ang="0">
                  <a:pos x="11757" y="0"/>
                </a:cxn>
                <a:cxn ang="0">
                  <a:pos x="9881" y="0"/>
                </a:cxn>
                <a:cxn ang="0">
                  <a:pos x="8043" y="362"/>
                </a:cxn>
                <a:cxn ang="0">
                  <a:pos x="6243" y="994"/>
                </a:cxn>
                <a:cxn ang="0">
                  <a:pos x="4634" y="1898"/>
                </a:cxn>
                <a:cxn ang="0">
                  <a:pos x="3179" y="3163"/>
                </a:cxn>
                <a:cxn ang="0">
                  <a:pos x="1991" y="4609"/>
                </a:cxn>
                <a:cxn ang="0">
                  <a:pos x="1034" y="6146"/>
                </a:cxn>
                <a:cxn ang="0">
                  <a:pos x="383" y="7953"/>
                </a:cxn>
                <a:cxn ang="0">
                  <a:pos x="77" y="9851"/>
                </a:cxn>
                <a:cxn ang="0">
                  <a:pos x="77" y="11659"/>
                </a:cxn>
                <a:cxn ang="0">
                  <a:pos x="383" y="13556"/>
                </a:cxn>
                <a:cxn ang="0">
                  <a:pos x="1034" y="15364"/>
                </a:cxn>
                <a:cxn ang="0">
                  <a:pos x="1991" y="16991"/>
                </a:cxn>
                <a:cxn ang="0">
                  <a:pos x="3179" y="18437"/>
                </a:cxn>
                <a:cxn ang="0">
                  <a:pos x="4634" y="19612"/>
                </a:cxn>
                <a:cxn ang="0">
                  <a:pos x="6243" y="20515"/>
                </a:cxn>
                <a:cxn ang="0">
                  <a:pos x="8043" y="21238"/>
                </a:cxn>
                <a:cxn ang="0">
                  <a:pos x="9881" y="21600"/>
                </a:cxn>
                <a:cxn ang="0">
                  <a:pos x="11757" y="21600"/>
                </a:cxn>
                <a:cxn ang="0">
                  <a:pos x="13634" y="21238"/>
                </a:cxn>
                <a:cxn ang="0">
                  <a:pos x="15396" y="20515"/>
                </a:cxn>
                <a:cxn ang="0">
                  <a:pos x="17004" y="19612"/>
                </a:cxn>
                <a:cxn ang="0">
                  <a:pos x="18460" y="18437"/>
                </a:cxn>
                <a:cxn ang="0">
                  <a:pos x="19647" y="16991"/>
                </a:cxn>
                <a:cxn ang="0">
                  <a:pos x="20604" y="15364"/>
                </a:cxn>
                <a:cxn ang="0">
                  <a:pos x="21255" y="13556"/>
                </a:cxn>
                <a:cxn ang="0">
                  <a:pos x="21562" y="11659"/>
                </a:cxn>
              </a:cxnLst>
              <a:rect l="0" t="0" r="r" b="b"/>
              <a:pathLst>
                <a:path w="21600" h="21600">
                  <a:moveTo>
                    <a:pt x="21600" y="10755"/>
                  </a:moveTo>
                  <a:lnTo>
                    <a:pt x="21562" y="9851"/>
                  </a:lnTo>
                  <a:lnTo>
                    <a:pt x="21447" y="8857"/>
                  </a:lnTo>
                  <a:lnTo>
                    <a:pt x="21255" y="7953"/>
                  </a:lnTo>
                  <a:lnTo>
                    <a:pt x="20949" y="7049"/>
                  </a:lnTo>
                  <a:lnTo>
                    <a:pt x="20604" y="6146"/>
                  </a:lnTo>
                  <a:lnTo>
                    <a:pt x="20183" y="5423"/>
                  </a:lnTo>
                  <a:lnTo>
                    <a:pt x="19647" y="4609"/>
                  </a:lnTo>
                  <a:lnTo>
                    <a:pt x="19072" y="3796"/>
                  </a:lnTo>
                  <a:lnTo>
                    <a:pt x="18460" y="3163"/>
                  </a:lnTo>
                  <a:lnTo>
                    <a:pt x="17770" y="2440"/>
                  </a:lnTo>
                  <a:lnTo>
                    <a:pt x="17004" y="1898"/>
                  </a:lnTo>
                  <a:lnTo>
                    <a:pt x="16200" y="1356"/>
                  </a:lnTo>
                  <a:lnTo>
                    <a:pt x="15396" y="994"/>
                  </a:lnTo>
                  <a:lnTo>
                    <a:pt x="14515" y="633"/>
                  </a:lnTo>
                  <a:lnTo>
                    <a:pt x="13634" y="362"/>
                  </a:lnTo>
                  <a:lnTo>
                    <a:pt x="12677" y="90"/>
                  </a:lnTo>
                  <a:lnTo>
                    <a:pt x="11757" y="0"/>
                  </a:lnTo>
                  <a:lnTo>
                    <a:pt x="10800" y="0"/>
                  </a:lnTo>
                  <a:lnTo>
                    <a:pt x="9881" y="0"/>
                  </a:lnTo>
                  <a:lnTo>
                    <a:pt x="8962" y="90"/>
                  </a:lnTo>
                  <a:lnTo>
                    <a:pt x="8043" y="362"/>
                  </a:lnTo>
                  <a:lnTo>
                    <a:pt x="7123" y="633"/>
                  </a:lnTo>
                  <a:lnTo>
                    <a:pt x="6243" y="994"/>
                  </a:lnTo>
                  <a:lnTo>
                    <a:pt x="5400" y="1356"/>
                  </a:lnTo>
                  <a:lnTo>
                    <a:pt x="4634" y="1898"/>
                  </a:lnTo>
                  <a:lnTo>
                    <a:pt x="3868" y="2440"/>
                  </a:lnTo>
                  <a:lnTo>
                    <a:pt x="3179" y="3163"/>
                  </a:lnTo>
                  <a:lnTo>
                    <a:pt x="2566" y="3796"/>
                  </a:lnTo>
                  <a:lnTo>
                    <a:pt x="1991" y="4609"/>
                  </a:lnTo>
                  <a:lnTo>
                    <a:pt x="1455" y="5423"/>
                  </a:lnTo>
                  <a:lnTo>
                    <a:pt x="1034" y="6146"/>
                  </a:lnTo>
                  <a:lnTo>
                    <a:pt x="689" y="7049"/>
                  </a:lnTo>
                  <a:lnTo>
                    <a:pt x="383" y="7953"/>
                  </a:lnTo>
                  <a:lnTo>
                    <a:pt x="191" y="8857"/>
                  </a:lnTo>
                  <a:lnTo>
                    <a:pt x="77" y="9851"/>
                  </a:lnTo>
                  <a:lnTo>
                    <a:pt x="0" y="10755"/>
                  </a:lnTo>
                  <a:lnTo>
                    <a:pt x="77" y="11659"/>
                  </a:lnTo>
                  <a:lnTo>
                    <a:pt x="191" y="12653"/>
                  </a:lnTo>
                  <a:lnTo>
                    <a:pt x="383" y="13556"/>
                  </a:lnTo>
                  <a:lnTo>
                    <a:pt x="689" y="14460"/>
                  </a:lnTo>
                  <a:lnTo>
                    <a:pt x="1034" y="15364"/>
                  </a:lnTo>
                  <a:lnTo>
                    <a:pt x="1455" y="16177"/>
                  </a:lnTo>
                  <a:lnTo>
                    <a:pt x="1991" y="16991"/>
                  </a:lnTo>
                  <a:lnTo>
                    <a:pt x="2566" y="17714"/>
                  </a:lnTo>
                  <a:lnTo>
                    <a:pt x="3179" y="18437"/>
                  </a:lnTo>
                  <a:lnTo>
                    <a:pt x="3868" y="19069"/>
                  </a:lnTo>
                  <a:lnTo>
                    <a:pt x="4634" y="19612"/>
                  </a:lnTo>
                  <a:lnTo>
                    <a:pt x="5400" y="20154"/>
                  </a:lnTo>
                  <a:lnTo>
                    <a:pt x="6243" y="20515"/>
                  </a:lnTo>
                  <a:lnTo>
                    <a:pt x="7123" y="20877"/>
                  </a:lnTo>
                  <a:lnTo>
                    <a:pt x="8043" y="21238"/>
                  </a:lnTo>
                  <a:lnTo>
                    <a:pt x="8962" y="21419"/>
                  </a:lnTo>
                  <a:lnTo>
                    <a:pt x="9881" y="21600"/>
                  </a:lnTo>
                  <a:lnTo>
                    <a:pt x="10800" y="21600"/>
                  </a:lnTo>
                  <a:lnTo>
                    <a:pt x="11757" y="21600"/>
                  </a:lnTo>
                  <a:lnTo>
                    <a:pt x="12677" y="21419"/>
                  </a:lnTo>
                  <a:lnTo>
                    <a:pt x="13634" y="21238"/>
                  </a:lnTo>
                  <a:lnTo>
                    <a:pt x="14515" y="20877"/>
                  </a:lnTo>
                  <a:lnTo>
                    <a:pt x="15396" y="20515"/>
                  </a:lnTo>
                  <a:lnTo>
                    <a:pt x="16200" y="20154"/>
                  </a:lnTo>
                  <a:lnTo>
                    <a:pt x="17004" y="19612"/>
                  </a:lnTo>
                  <a:lnTo>
                    <a:pt x="17770" y="19069"/>
                  </a:lnTo>
                  <a:lnTo>
                    <a:pt x="18460" y="18437"/>
                  </a:lnTo>
                  <a:lnTo>
                    <a:pt x="19072" y="17714"/>
                  </a:lnTo>
                  <a:lnTo>
                    <a:pt x="19647" y="16991"/>
                  </a:lnTo>
                  <a:lnTo>
                    <a:pt x="20183" y="16177"/>
                  </a:lnTo>
                  <a:lnTo>
                    <a:pt x="20604" y="15364"/>
                  </a:lnTo>
                  <a:lnTo>
                    <a:pt x="20949" y="14460"/>
                  </a:lnTo>
                  <a:lnTo>
                    <a:pt x="21255" y="13556"/>
                  </a:lnTo>
                  <a:lnTo>
                    <a:pt x="21447" y="12653"/>
                  </a:lnTo>
                  <a:lnTo>
                    <a:pt x="21562" y="11659"/>
                  </a:lnTo>
                  <a:lnTo>
                    <a:pt x="21600" y="10755"/>
                  </a:lnTo>
                </a:path>
              </a:pathLst>
            </a:custGeom>
            <a:noFill/>
            <a:ln w="12700" cap="rnd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68" name="Rectangle 64"/>
            <p:cNvSpPr>
              <a:spLocks/>
            </p:cNvSpPr>
            <p:nvPr/>
          </p:nvSpPr>
          <p:spPr bwMode="auto">
            <a:xfrm>
              <a:off x="1755" y="0"/>
              <a:ext cx="424" cy="200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39688" bIns="0">
              <a:prstTxWarp prst="textNoShape">
                <a:avLst/>
              </a:prstTxWarp>
              <a:spAutoFit/>
            </a:bodyPr>
            <a:lstStyle/>
            <a:p>
              <a:pPr marL="39688"/>
              <a:r>
                <a:rPr lang="en-US" sz="1600" b="1">
                  <a:solidFill>
                    <a:schemeClr val="tx1"/>
                  </a:solidFill>
                  <a:ea typeface="Arial" pitchFamily="8" charset="0"/>
                  <a:cs typeface="Arial" pitchFamily="8" charset="0"/>
                </a:rPr>
                <a:t>since</a:t>
              </a:r>
            </a:p>
          </p:txBody>
        </p:sp>
        <p:sp>
          <p:nvSpPr>
            <p:cNvPr id="21569" name="Line 65"/>
            <p:cNvSpPr>
              <a:spLocks noChangeShapeType="1"/>
            </p:cNvSpPr>
            <p:nvPr/>
          </p:nvSpPr>
          <p:spPr bwMode="auto">
            <a:xfrm rot="10800000" flipH="1">
              <a:off x="1899" y="240"/>
              <a:ext cx="48" cy="336"/>
            </a:xfrm>
            <a:prstGeom prst="line">
              <a:avLst/>
            </a:prstGeom>
            <a:noFill/>
            <a:ln w="12700" cap="flat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1571" name="Line 67"/>
          <p:cNvSpPr>
            <a:spLocks noChangeShapeType="1"/>
          </p:cNvSpPr>
          <p:nvPr/>
        </p:nvSpPr>
        <p:spPr bwMode="auto">
          <a:xfrm rot="10800000" flipH="1">
            <a:off x="7019925" y="3262313"/>
            <a:ext cx="1588" cy="381000"/>
          </a:xfrm>
          <a:prstGeom prst="line">
            <a:avLst/>
          </a:prstGeom>
          <a:noFill/>
          <a:ln w="12700" cap="flat">
            <a:solidFill>
              <a:srgbClr val="0000FF"/>
            </a:solidFill>
            <a:prstDash val="solid"/>
            <a:miter lim="800000"/>
            <a:headEnd type="none" w="med" len="med"/>
            <a:tailEnd type="stealth" w="lg" len="lg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4" grpId="0" build="p" autoUpdateAnimBg="0"/>
      <p:bldP spid="21519" grpId="0" animBg="1"/>
      <p:bldP spid="2157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3000" b="1" dirty="0" smtClean="0">
                <a:solidFill>
                  <a:srgbClr val="C00000"/>
                </a:solidFill>
              </a:rPr>
              <a:t>Example</a:t>
            </a:r>
            <a:endParaRPr lang="en-US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1600200" y="195263"/>
            <a:ext cx="5715000" cy="94773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lvl="0" algn="ctr"/>
            <a:r>
              <a:rPr lang="en-US" sz="3600" b="1" dirty="0" smtClean="0"/>
              <a:t>Entity Relationship Diagram</a:t>
            </a:r>
            <a:endParaRPr lang="en-US" sz="3600" b="1" dirty="0"/>
          </a:p>
        </p:txBody>
      </p:sp>
      <p:grpSp>
        <p:nvGrpSpPr>
          <p:cNvPr id="37" name="Group 36"/>
          <p:cNvGrpSpPr/>
          <p:nvPr/>
        </p:nvGrpSpPr>
        <p:grpSpPr>
          <a:xfrm>
            <a:off x="228600" y="2286000"/>
            <a:ext cx="8763000" cy="2590800"/>
            <a:chOff x="228600" y="2286000"/>
            <a:chExt cx="8763000" cy="2590800"/>
          </a:xfrm>
        </p:grpSpPr>
        <p:sp>
          <p:nvSpPr>
            <p:cNvPr id="8" name="Rectangle 7"/>
            <p:cNvSpPr/>
            <p:nvPr/>
          </p:nvSpPr>
          <p:spPr>
            <a:xfrm>
              <a:off x="6553200" y="3124200"/>
              <a:ext cx="1371600" cy="685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rgbClr val="000000"/>
                  </a:solidFill>
                </a:rPr>
                <a:t>Course</a:t>
              </a:r>
              <a:endParaRPr lang="en-US" sz="1400" b="1" dirty="0">
                <a:solidFill>
                  <a:srgbClr val="000000"/>
                </a:solidFill>
              </a:endParaRPr>
            </a:p>
          </p:txBody>
        </p:sp>
        <p:sp>
          <p:nvSpPr>
            <p:cNvPr id="9" name="Diamond 8"/>
            <p:cNvSpPr/>
            <p:nvPr/>
          </p:nvSpPr>
          <p:spPr>
            <a:xfrm>
              <a:off x="3886200" y="3048000"/>
              <a:ext cx="1676400" cy="838200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rgbClr val="000000"/>
                  </a:solidFill>
                </a:rPr>
                <a:t>Teaches</a:t>
              </a:r>
              <a:endParaRPr lang="en-US" sz="1400" b="1" dirty="0">
                <a:solidFill>
                  <a:srgbClr val="000000"/>
                </a:solidFill>
              </a:endParaRPr>
            </a:p>
          </p:txBody>
        </p:sp>
        <p:cxnSp>
          <p:nvCxnSpPr>
            <p:cNvPr id="11" name="Straight Connector 10"/>
            <p:cNvCxnSpPr>
              <a:stCxn id="9" idx="3"/>
              <a:endCxn id="8" idx="1"/>
            </p:cNvCxnSpPr>
            <p:nvPr/>
          </p:nvCxnSpPr>
          <p:spPr>
            <a:xfrm>
              <a:off x="5562600" y="3467100"/>
              <a:ext cx="990600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9" idx="1"/>
              <a:endCxn id="24" idx="3"/>
            </p:cNvCxnSpPr>
            <p:nvPr/>
          </p:nvCxnSpPr>
          <p:spPr>
            <a:xfrm rot="10800000">
              <a:off x="2819400" y="3467100"/>
              <a:ext cx="1066800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/>
            <p:cNvSpPr/>
            <p:nvPr/>
          </p:nvSpPr>
          <p:spPr>
            <a:xfrm>
              <a:off x="5943600" y="4038600"/>
              <a:ext cx="1143000" cy="381000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u="sng" dirty="0" smtClean="0"/>
                <a:t>Course ID</a:t>
              </a:r>
              <a:endParaRPr lang="en-US" sz="1100" u="sng" dirty="0"/>
            </a:p>
          </p:txBody>
        </p:sp>
        <p:sp>
          <p:nvSpPr>
            <p:cNvPr id="29" name="Oval 28"/>
            <p:cNvSpPr/>
            <p:nvPr/>
          </p:nvSpPr>
          <p:spPr>
            <a:xfrm>
              <a:off x="6934200" y="4495800"/>
              <a:ext cx="1143000" cy="381000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Name</a:t>
              </a:r>
              <a:endParaRPr lang="en-US" sz="1100" dirty="0"/>
            </a:p>
          </p:txBody>
        </p:sp>
        <p:sp>
          <p:nvSpPr>
            <p:cNvPr id="30" name="Oval 29"/>
            <p:cNvSpPr/>
            <p:nvPr/>
          </p:nvSpPr>
          <p:spPr>
            <a:xfrm>
              <a:off x="7848600" y="4038600"/>
              <a:ext cx="1143000" cy="381000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Credits</a:t>
              </a:r>
              <a:endParaRPr lang="en-US" sz="1100" dirty="0"/>
            </a:p>
          </p:txBody>
        </p:sp>
        <p:cxnSp>
          <p:nvCxnSpPr>
            <p:cNvPr id="32" name="Straight Connector 31"/>
            <p:cNvCxnSpPr>
              <a:stCxn id="28" idx="7"/>
              <a:endCxn id="8" idx="2"/>
            </p:cNvCxnSpPr>
            <p:nvPr/>
          </p:nvCxnSpPr>
          <p:spPr>
            <a:xfrm rot="5400000" flipH="1" flipV="1">
              <a:off x="6936907" y="3792304"/>
              <a:ext cx="284396" cy="3197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29" idx="0"/>
              <a:endCxn id="8" idx="2"/>
            </p:cNvCxnSpPr>
            <p:nvPr/>
          </p:nvCxnSpPr>
          <p:spPr>
            <a:xfrm rot="16200000" flipV="1">
              <a:off x="7029450" y="4019550"/>
              <a:ext cx="685800" cy="2667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30" idx="0"/>
              <a:endCxn id="8" idx="2"/>
            </p:cNvCxnSpPr>
            <p:nvPr/>
          </p:nvCxnSpPr>
          <p:spPr>
            <a:xfrm rot="16200000" flipV="1">
              <a:off x="7715250" y="3333750"/>
              <a:ext cx="228600" cy="11811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Oval 40"/>
            <p:cNvSpPr/>
            <p:nvPr/>
          </p:nvSpPr>
          <p:spPr>
            <a:xfrm>
              <a:off x="4160520" y="4191000"/>
              <a:ext cx="1143000" cy="381000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Term</a:t>
              </a:r>
              <a:endParaRPr lang="en-US" sz="1100" dirty="0"/>
            </a:p>
          </p:txBody>
        </p:sp>
        <p:sp>
          <p:nvSpPr>
            <p:cNvPr id="42" name="Oval 41"/>
            <p:cNvSpPr/>
            <p:nvPr/>
          </p:nvSpPr>
          <p:spPr>
            <a:xfrm>
              <a:off x="4145280" y="2286000"/>
              <a:ext cx="1143000" cy="381000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Year</a:t>
              </a:r>
              <a:endParaRPr lang="en-US" sz="1100" dirty="0"/>
            </a:p>
          </p:txBody>
        </p:sp>
        <p:cxnSp>
          <p:nvCxnSpPr>
            <p:cNvPr id="44" name="Straight Connector 43"/>
            <p:cNvCxnSpPr>
              <a:stCxn id="9" idx="0"/>
              <a:endCxn id="42" idx="4"/>
            </p:cNvCxnSpPr>
            <p:nvPr/>
          </p:nvCxnSpPr>
          <p:spPr>
            <a:xfrm rot="16200000" flipV="1">
              <a:off x="4530090" y="2853690"/>
              <a:ext cx="381000" cy="76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9" idx="2"/>
              <a:endCxn id="41" idx="0"/>
            </p:cNvCxnSpPr>
            <p:nvPr/>
          </p:nvCxnSpPr>
          <p:spPr>
            <a:xfrm rot="16200000" flipH="1">
              <a:off x="4575810" y="4034790"/>
              <a:ext cx="304800" cy="76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1447800" y="3124200"/>
              <a:ext cx="1371600" cy="685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rgbClr val="000000"/>
                  </a:solidFill>
                </a:rPr>
                <a:t>Instructor</a:t>
              </a:r>
              <a:endParaRPr lang="en-US" sz="1400" b="1" dirty="0">
                <a:solidFill>
                  <a:srgbClr val="000000"/>
                </a:solidFill>
              </a:endParaRPr>
            </a:p>
          </p:txBody>
        </p:sp>
        <p:sp>
          <p:nvSpPr>
            <p:cNvPr id="26" name="Oval 25"/>
            <p:cNvSpPr/>
            <p:nvPr/>
          </p:nvSpPr>
          <p:spPr>
            <a:xfrm>
              <a:off x="1066800" y="4419600"/>
              <a:ext cx="1143000" cy="381000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First Name</a:t>
              </a:r>
              <a:endParaRPr lang="en-US" sz="1100" dirty="0"/>
            </a:p>
          </p:txBody>
        </p:sp>
        <p:sp>
          <p:nvSpPr>
            <p:cNvPr id="27" name="Oval 26"/>
            <p:cNvSpPr/>
            <p:nvPr/>
          </p:nvSpPr>
          <p:spPr>
            <a:xfrm>
              <a:off x="2286000" y="4267200"/>
              <a:ext cx="1143000" cy="381000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Last Name</a:t>
              </a:r>
              <a:endParaRPr lang="en-US" sz="1100" dirty="0"/>
            </a:p>
          </p:txBody>
        </p:sp>
        <p:cxnSp>
          <p:nvCxnSpPr>
            <p:cNvPr id="31" name="Straight Connector 30"/>
            <p:cNvCxnSpPr>
              <a:stCxn id="26" idx="7"/>
              <a:endCxn id="24" idx="2"/>
            </p:cNvCxnSpPr>
            <p:nvPr/>
          </p:nvCxnSpPr>
          <p:spPr>
            <a:xfrm rot="5400000" flipH="1" flipV="1">
              <a:off x="1755307" y="4097104"/>
              <a:ext cx="665396" cy="911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27" idx="0"/>
              <a:endCxn id="24" idx="2"/>
            </p:cNvCxnSpPr>
            <p:nvPr/>
          </p:nvCxnSpPr>
          <p:spPr>
            <a:xfrm rot="16200000" flipV="1">
              <a:off x="2266950" y="3676650"/>
              <a:ext cx="457200" cy="7239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/>
            <p:cNvSpPr/>
            <p:nvPr/>
          </p:nvSpPr>
          <p:spPr>
            <a:xfrm>
              <a:off x="228600" y="4038600"/>
              <a:ext cx="1143000" cy="381000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u="sng" dirty="0" smtClean="0"/>
                <a:t>Instructor ID</a:t>
              </a:r>
              <a:endParaRPr lang="en-US" sz="1100" u="sng" dirty="0"/>
            </a:p>
          </p:txBody>
        </p:sp>
        <p:cxnSp>
          <p:nvCxnSpPr>
            <p:cNvPr id="35" name="Straight Connector 34"/>
            <p:cNvCxnSpPr>
              <a:stCxn id="34" idx="7"/>
              <a:endCxn id="24" idx="2"/>
            </p:cNvCxnSpPr>
            <p:nvPr/>
          </p:nvCxnSpPr>
          <p:spPr>
            <a:xfrm rot="5400000" flipH="1" flipV="1">
              <a:off x="1526707" y="3487504"/>
              <a:ext cx="284396" cy="9293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7" name="Rectangle 9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Conceptual Design Using the ER Model</a:t>
            </a:r>
            <a:endParaRPr lang="en-US" dirty="0"/>
          </a:p>
        </p:txBody>
      </p:sp>
      <p:sp>
        <p:nvSpPr>
          <p:cNvPr id="22538" name="Rectangle 10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Design choices:</a:t>
            </a:r>
          </a:p>
          <a:p>
            <a:pPr lvl="1"/>
            <a:r>
              <a:rPr lang="en-US" dirty="0" smtClean="0"/>
              <a:t>Should a concept be modeled as an entity or an attribute?</a:t>
            </a:r>
          </a:p>
          <a:p>
            <a:pPr lvl="1"/>
            <a:r>
              <a:rPr lang="en-US" dirty="0" smtClean="0"/>
              <a:t>Should a concept be modeled as an entity or a relationship?</a:t>
            </a:r>
          </a:p>
          <a:p>
            <a:pPr lvl="1"/>
            <a:r>
              <a:rPr lang="en-US" dirty="0" smtClean="0"/>
              <a:t>Identifying relationships: Binary or ternary? Aggregation?</a:t>
            </a: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5119B-A0AF-844B-9FB9-3CF96F88FAFC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22536" name="Rectangle 8"/>
          <p:cNvSpPr>
            <a:spLocks/>
          </p:cNvSpPr>
          <p:nvPr/>
        </p:nvSpPr>
        <p:spPr bwMode="auto">
          <a:xfrm>
            <a:off x="2133600" y="6502400"/>
            <a:ext cx="4965700" cy="279400"/>
          </a:xfrm>
          <a:prstGeom prst="rect">
            <a:avLst/>
          </a:prstGeom>
          <a:noFill/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40639" bIns="0" anchor="b">
            <a:prstTxWarp prst="textNoShape">
              <a:avLst/>
            </a:prstTxWarp>
          </a:bodyPr>
          <a:lstStyle/>
          <a:p>
            <a:pPr marL="39688" algn="ctr"/>
            <a:r>
              <a:rPr lang="en-US" sz="1200">
                <a:solidFill>
                  <a:schemeClr val="tx1"/>
                </a:solidFill>
                <a:latin typeface="Tahoma" pitchFamily="8" charset="0"/>
                <a:ea typeface="Tahoma" pitchFamily="8" charset="0"/>
                <a:cs typeface="Tahoma" pitchFamily="8" charset="0"/>
                <a:sym typeface="Tahoma" pitchFamily="8" charset="0"/>
              </a:rPr>
              <a:t>EECS 484: Database Management Systems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8" grpId="0" build="p" bldLvl="5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61" name="Rectangle 9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229600" cy="1143000"/>
          </a:xfrm>
        </p:spPr>
        <p:txBody>
          <a:bodyPr/>
          <a:lstStyle/>
          <a:p>
            <a:r>
              <a:rPr lang="en-US" dirty="0" smtClean="0"/>
              <a:t>Entity vs. Attribute</a:t>
            </a:r>
            <a:endParaRPr lang="en-US" dirty="0"/>
          </a:p>
        </p:txBody>
      </p:sp>
      <p:sp>
        <p:nvSpPr>
          <p:cNvPr id="23562" name="Rectangle 10"/>
          <p:cNvSpPr>
            <a:spLocks noGrp="1" noChangeArrowheads="1"/>
          </p:cNvSpPr>
          <p:nvPr>
            <p:ph idx="1"/>
          </p:nvPr>
        </p:nvSpPr>
        <p:spPr>
          <a:xfrm>
            <a:off x="457200" y="1600201"/>
            <a:ext cx="8229600" cy="3810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In the voting example, each party had an address</a:t>
            </a:r>
          </a:p>
          <a:p>
            <a:r>
              <a:rPr lang="en-US" dirty="0" smtClean="0"/>
              <a:t>Should address be an attribute of Party or an entity (connected to Party by a relationship)?</a:t>
            </a:r>
          </a:p>
          <a:p>
            <a:pPr>
              <a:buNone/>
            </a:pPr>
            <a:endParaRPr lang="en-US" dirty="0" smtClean="0"/>
          </a:p>
          <a:p>
            <a:pPr lvl="1"/>
            <a:r>
              <a:rPr lang="en-US" dirty="0" smtClean="0"/>
              <a:t>Several addresses per Party =&gt; address must be an entity</a:t>
            </a:r>
          </a:p>
          <a:p>
            <a:pPr lvl="1"/>
            <a:r>
              <a:rPr lang="en-US" dirty="0" smtClean="0"/>
              <a:t>If the structure of address (city, street, etc.) is important, address must be modeled as an entity. </a:t>
            </a:r>
            <a:endParaRPr lang="en-US" dirty="0"/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1FB3E-E1A3-5145-AE06-A66766B90146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23553" name="Rectangle 1"/>
          <p:cNvSpPr>
            <a:spLocks/>
          </p:cNvSpPr>
          <p:nvPr/>
        </p:nvSpPr>
        <p:spPr bwMode="auto">
          <a:xfrm>
            <a:off x="417513" y="258763"/>
            <a:ext cx="438150" cy="474662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54" name="Rectangle 2"/>
          <p:cNvSpPr>
            <a:spLocks/>
          </p:cNvSpPr>
          <p:nvPr/>
        </p:nvSpPr>
        <p:spPr bwMode="auto">
          <a:xfrm>
            <a:off x="800100" y="258763"/>
            <a:ext cx="328613" cy="474662"/>
          </a:xfrm>
          <a:prstGeom prst="rect">
            <a:avLst/>
          </a:prstGeom>
          <a:gradFill rotWithShape="0">
            <a:gsLst>
              <a:gs pos="0">
                <a:srgbClr val="9900CC"/>
              </a:gs>
              <a:gs pos="100000">
                <a:srgbClr val="FFFFFF"/>
              </a:gs>
            </a:gsLst>
            <a:lin ang="0" scaled="1"/>
          </a:gra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55" name="Rectangle 3"/>
          <p:cNvSpPr>
            <a:spLocks/>
          </p:cNvSpPr>
          <p:nvPr/>
        </p:nvSpPr>
        <p:spPr bwMode="auto">
          <a:xfrm>
            <a:off x="541338" y="681038"/>
            <a:ext cx="422275" cy="474662"/>
          </a:xfrm>
          <a:prstGeom prst="rect">
            <a:avLst/>
          </a:prstGeom>
          <a:solidFill>
            <a:srgbClr val="F3DD0D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56" name="Rectangle 4"/>
          <p:cNvSpPr>
            <a:spLocks/>
          </p:cNvSpPr>
          <p:nvPr/>
        </p:nvSpPr>
        <p:spPr bwMode="auto">
          <a:xfrm>
            <a:off x="911225" y="681038"/>
            <a:ext cx="368300" cy="474662"/>
          </a:xfrm>
          <a:prstGeom prst="rect">
            <a:avLst/>
          </a:prstGeom>
          <a:gradFill rotWithShape="0">
            <a:gsLst>
              <a:gs pos="0">
                <a:srgbClr val="F3DD0D"/>
              </a:gs>
              <a:gs pos="100000">
                <a:srgbClr val="FFFFFF"/>
              </a:gs>
            </a:gsLst>
            <a:lin ang="0" scaled="1"/>
          </a:gra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57" name="Rectangle 5"/>
          <p:cNvSpPr>
            <a:spLocks/>
          </p:cNvSpPr>
          <p:nvPr/>
        </p:nvSpPr>
        <p:spPr bwMode="auto">
          <a:xfrm>
            <a:off x="127000" y="608013"/>
            <a:ext cx="560388" cy="42227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3300"/>
              </a:gs>
            </a:gsLst>
            <a:lin ang="18900000" scaled="1"/>
          </a:gra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58" name="Rectangle 6"/>
          <p:cNvSpPr>
            <a:spLocks/>
          </p:cNvSpPr>
          <p:nvPr/>
        </p:nvSpPr>
        <p:spPr bwMode="auto">
          <a:xfrm>
            <a:off x="762000" y="150813"/>
            <a:ext cx="31750" cy="1052512"/>
          </a:xfrm>
          <a:prstGeom prst="rect">
            <a:avLst/>
          </a:prstGeom>
          <a:solidFill>
            <a:srgbClr val="1C1C1C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59" name="Rectangle 7"/>
          <p:cNvSpPr>
            <a:spLocks/>
          </p:cNvSpPr>
          <p:nvPr/>
        </p:nvSpPr>
        <p:spPr bwMode="auto">
          <a:xfrm>
            <a:off x="442913" y="941388"/>
            <a:ext cx="8226425" cy="31750"/>
          </a:xfrm>
          <a:prstGeom prst="rect">
            <a:avLst/>
          </a:prstGeom>
          <a:gradFill rotWithShape="0">
            <a:gsLst>
              <a:gs pos="0">
                <a:srgbClr val="1C1C1C"/>
              </a:gs>
              <a:gs pos="100000">
                <a:srgbClr val="FFFFFF"/>
              </a:gs>
            </a:gsLst>
            <a:lin ang="0" scaled="1"/>
          </a:gra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60" name="Rectangle 8"/>
          <p:cNvSpPr>
            <a:spLocks/>
          </p:cNvSpPr>
          <p:nvPr/>
        </p:nvSpPr>
        <p:spPr bwMode="auto">
          <a:xfrm>
            <a:off x="2133600" y="6502400"/>
            <a:ext cx="4965700" cy="279400"/>
          </a:xfrm>
          <a:prstGeom prst="rect">
            <a:avLst/>
          </a:prstGeom>
          <a:noFill/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40639" bIns="0" anchor="b">
            <a:prstTxWarp prst="textNoShape">
              <a:avLst/>
            </a:prstTxWarp>
          </a:bodyPr>
          <a:lstStyle/>
          <a:p>
            <a:pPr marL="39688" algn="ctr"/>
            <a:r>
              <a:rPr lang="en-US" sz="1200">
                <a:solidFill>
                  <a:schemeClr val="tx1"/>
                </a:solidFill>
                <a:latin typeface="Tahoma" pitchFamily="8" charset="0"/>
                <a:ea typeface="Tahoma" pitchFamily="8" charset="0"/>
                <a:cs typeface="Tahoma" pitchFamily="8" charset="0"/>
                <a:sym typeface="Tahoma" pitchFamily="8" charset="0"/>
              </a:rPr>
              <a:t>EECS 484: Database Management Systems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62" grpId="0" build="p" bldLvl="5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5" name="Rectangle 9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8229600" cy="1143000"/>
          </a:xfrm>
          <a:ln/>
        </p:spPr>
        <p:txBody>
          <a:bodyPr rIns="39688" anchor="ctr"/>
          <a:lstStyle/>
          <a:p>
            <a:r>
              <a:rPr lang="en-US" dirty="0"/>
              <a:t>Entity vs. </a:t>
            </a:r>
            <a:r>
              <a:rPr lang="en-US" dirty="0" smtClean="0"/>
              <a:t>Attribute</a:t>
            </a:r>
            <a:endParaRPr lang="en-US" dirty="0"/>
          </a:p>
        </p:txBody>
      </p:sp>
      <p:sp>
        <p:nvSpPr>
          <p:cNvPr id="24586" name="Rectangle 10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 rIns="39688"/>
          <a:lstStyle/>
          <a:p>
            <a:r>
              <a:rPr lang="en-US" sz="2400" dirty="0" smtClean="0"/>
              <a:t>Can employee work </a:t>
            </a:r>
            <a:r>
              <a:rPr lang="en-US" sz="2400" dirty="0"/>
              <a:t>in a</a:t>
            </a:r>
            <a:r>
              <a:rPr lang="en-US" sz="2400" dirty="0" smtClean="0"/>
              <a:t> given dept</a:t>
            </a:r>
            <a:r>
              <a:rPr lang="en-US" sz="2400" dirty="0"/>
              <a:t>. for two or more periods?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/>
          </a:p>
        </p:txBody>
      </p:sp>
      <p:sp>
        <p:nvSpPr>
          <p:cNvPr id="4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B4904-7DD6-6641-A640-5002F4970D88}" type="slidenum">
              <a:rPr lang="en-US"/>
              <a:pPr/>
              <a:t>42</a:t>
            </a:fld>
            <a:endParaRPr lang="en-US"/>
          </a:p>
        </p:txBody>
      </p:sp>
      <p:sp>
        <p:nvSpPr>
          <p:cNvPr id="24577" name="Rectangle 1"/>
          <p:cNvSpPr>
            <a:spLocks/>
          </p:cNvSpPr>
          <p:nvPr/>
        </p:nvSpPr>
        <p:spPr bwMode="auto">
          <a:xfrm>
            <a:off x="417513" y="258763"/>
            <a:ext cx="438150" cy="474662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78" name="Rectangle 2"/>
          <p:cNvSpPr>
            <a:spLocks/>
          </p:cNvSpPr>
          <p:nvPr/>
        </p:nvSpPr>
        <p:spPr bwMode="auto">
          <a:xfrm>
            <a:off x="800100" y="258763"/>
            <a:ext cx="328613" cy="474662"/>
          </a:xfrm>
          <a:prstGeom prst="rect">
            <a:avLst/>
          </a:prstGeom>
          <a:gradFill rotWithShape="0">
            <a:gsLst>
              <a:gs pos="0">
                <a:srgbClr val="9900CC"/>
              </a:gs>
              <a:gs pos="100000">
                <a:srgbClr val="FFFFFF"/>
              </a:gs>
            </a:gsLst>
            <a:lin ang="0" scaled="1"/>
          </a:gra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79" name="Rectangle 3"/>
          <p:cNvSpPr>
            <a:spLocks/>
          </p:cNvSpPr>
          <p:nvPr/>
        </p:nvSpPr>
        <p:spPr bwMode="auto">
          <a:xfrm>
            <a:off x="541338" y="681038"/>
            <a:ext cx="422275" cy="474662"/>
          </a:xfrm>
          <a:prstGeom prst="rect">
            <a:avLst/>
          </a:prstGeom>
          <a:solidFill>
            <a:srgbClr val="F3DD0D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80" name="Rectangle 4"/>
          <p:cNvSpPr>
            <a:spLocks/>
          </p:cNvSpPr>
          <p:nvPr/>
        </p:nvSpPr>
        <p:spPr bwMode="auto">
          <a:xfrm>
            <a:off x="911225" y="681038"/>
            <a:ext cx="368300" cy="474662"/>
          </a:xfrm>
          <a:prstGeom prst="rect">
            <a:avLst/>
          </a:prstGeom>
          <a:gradFill rotWithShape="0">
            <a:gsLst>
              <a:gs pos="0">
                <a:srgbClr val="F3DD0D"/>
              </a:gs>
              <a:gs pos="100000">
                <a:srgbClr val="FFFFFF"/>
              </a:gs>
            </a:gsLst>
            <a:lin ang="0" scaled="1"/>
          </a:gra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81" name="Rectangle 5"/>
          <p:cNvSpPr>
            <a:spLocks/>
          </p:cNvSpPr>
          <p:nvPr/>
        </p:nvSpPr>
        <p:spPr bwMode="auto">
          <a:xfrm>
            <a:off x="127000" y="608013"/>
            <a:ext cx="560388" cy="42227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3300"/>
              </a:gs>
            </a:gsLst>
            <a:lin ang="18900000" scaled="1"/>
          </a:gra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82" name="Rectangle 6"/>
          <p:cNvSpPr>
            <a:spLocks/>
          </p:cNvSpPr>
          <p:nvPr/>
        </p:nvSpPr>
        <p:spPr bwMode="auto">
          <a:xfrm>
            <a:off x="762000" y="150813"/>
            <a:ext cx="31750" cy="1052512"/>
          </a:xfrm>
          <a:prstGeom prst="rect">
            <a:avLst/>
          </a:prstGeom>
          <a:solidFill>
            <a:srgbClr val="1C1C1C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83" name="Rectangle 7"/>
          <p:cNvSpPr>
            <a:spLocks/>
          </p:cNvSpPr>
          <p:nvPr/>
        </p:nvSpPr>
        <p:spPr bwMode="auto">
          <a:xfrm>
            <a:off x="442913" y="941388"/>
            <a:ext cx="8226425" cy="31750"/>
          </a:xfrm>
          <a:prstGeom prst="rect">
            <a:avLst/>
          </a:prstGeom>
          <a:gradFill rotWithShape="0">
            <a:gsLst>
              <a:gs pos="0">
                <a:srgbClr val="1C1C1C"/>
              </a:gs>
              <a:gs pos="100000">
                <a:srgbClr val="FFFFFF"/>
              </a:gs>
            </a:gsLst>
            <a:lin ang="0" scaled="1"/>
          </a:gra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84" name="Rectangle 8"/>
          <p:cNvSpPr>
            <a:spLocks/>
          </p:cNvSpPr>
          <p:nvPr/>
        </p:nvSpPr>
        <p:spPr bwMode="auto">
          <a:xfrm>
            <a:off x="2133600" y="6502400"/>
            <a:ext cx="4965700" cy="279400"/>
          </a:xfrm>
          <a:prstGeom prst="rect">
            <a:avLst/>
          </a:prstGeom>
          <a:noFill/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40639" bIns="0" anchor="b">
            <a:prstTxWarp prst="textNoShape">
              <a:avLst/>
            </a:prstTxWarp>
          </a:bodyPr>
          <a:lstStyle/>
          <a:p>
            <a:pPr marL="39688" algn="ctr"/>
            <a:r>
              <a:rPr lang="en-US" sz="1200">
                <a:solidFill>
                  <a:schemeClr val="tx1"/>
                </a:solidFill>
                <a:latin typeface="Tahoma" pitchFamily="8" charset="0"/>
                <a:ea typeface="Tahoma" pitchFamily="8" charset="0"/>
                <a:cs typeface="Tahoma" pitchFamily="8" charset="0"/>
                <a:sym typeface="Tahoma" pitchFamily="8" charset="0"/>
              </a:rPr>
              <a:t>EECS 484: Database Management Systems</a:t>
            </a:r>
          </a:p>
        </p:txBody>
      </p:sp>
      <p:grpSp>
        <p:nvGrpSpPr>
          <p:cNvPr id="24622" name="Group 46"/>
          <p:cNvGrpSpPr>
            <a:grpSpLocks/>
          </p:cNvGrpSpPr>
          <p:nvPr/>
        </p:nvGrpSpPr>
        <p:grpSpPr bwMode="auto">
          <a:xfrm>
            <a:off x="2667000" y="2209800"/>
            <a:ext cx="5718175" cy="1471612"/>
            <a:chOff x="0" y="0"/>
            <a:chExt cx="3602" cy="927"/>
          </a:xfrm>
        </p:grpSpPr>
        <p:grpSp>
          <p:nvGrpSpPr>
            <p:cNvPr id="24599" name="Group 23"/>
            <p:cNvGrpSpPr>
              <a:grpSpLocks/>
            </p:cNvGrpSpPr>
            <p:nvPr/>
          </p:nvGrpSpPr>
          <p:grpSpPr bwMode="auto">
            <a:xfrm>
              <a:off x="0" y="108"/>
              <a:ext cx="1434" cy="742"/>
              <a:chOff x="0" y="0"/>
              <a:chExt cx="1434" cy="742"/>
            </a:xfrm>
          </p:grpSpPr>
          <p:sp>
            <p:nvSpPr>
              <p:cNvPr id="24587" name="Freeform 11"/>
              <p:cNvSpPr>
                <a:spLocks/>
              </p:cNvSpPr>
              <p:nvPr/>
            </p:nvSpPr>
            <p:spPr bwMode="auto">
              <a:xfrm>
                <a:off x="454" y="0"/>
                <a:ext cx="625" cy="213"/>
              </a:xfrm>
              <a:custGeom>
                <a:avLst/>
                <a:gdLst/>
                <a:ahLst/>
                <a:cxnLst>
                  <a:cxn ang="0">
                    <a:pos x="21531" y="9837"/>
                  </a:cxn>
                  <a:cxn ang="0">
                    <a:pos x="21185" y="8011"/>
                  </a:cxn>
                  <a:cxn ang="0">
                    <a:pos x="20563" y="6287"/>
                  </a:cxn>
                  <a:cxn ang="0">
                    <a:pos x="19630" y="4563"/>
                  </a:cxn>
                  <a:cxn ang="0">
                    <a:pos x="18420" y="3245"/>
                  </a:cxn>
                  <a:cxn ang="0">
                    <a:pos x="16969" y="1927"/>
                  </a:cxn>
                  <a:cxn ang="0">
                    <a:pos x="15345" y="1014"/>
                  </a:cxn>
                  <a:cxn ang="0">
                    <a:pos x="13617" y="406"/>
                  </a:cxn>
                  <a:cxn ang="0">
                    <a:pos x="11716" y="101"/>
                  </a:cxn>
                  <a:cxn ang="0">
                    <a:pos x="9850" y="101"/>
                  </a:cxn>
                  <a:cxn ang="0">
                    <a:pos x="8018" y="406"/>
                  </a:cxn>
                  <a:cxn ang="0">
                    <a:pos x="6221" y="1014"/>
                  </a:cxn>
                  <a:cxn ang="0">
                    <a:pos x="4596" y="1927"/>
                  </a:cxn>
                  <a:cxn ang="0">
                    <a:pos x="3145" y="3245"/>
                  </a:cxn>
                  <a:cxn ang="0">
                    <a:pos x="1935" y="4563"/>
                  </a:cxn>
                  <a:cxn ang="0">
                    <a:pos x="1002" y="6287"/>
                  </a:cxn>
                  <a:cxn ang="0">
                    <a:pos x="380" y="8011"/>
                  </a:cxn>
                  <a:cxn ang="0">
                    <a:pos x="35" y="9837"/>
                  </a:cxn>
                  <a:cxn ang="0">
                    <a:pos x="35" y="11763"/>
                  </a:cxn>
                  <a:cxn ang="0">
                    <a:pos x="380" y="13589"/>
                  </a:cxn>
                  <a:cxn ang="0">
                    <a:pos x="1002" y="15414"/>
                  </a:cxn>
                  <a:cxn ang="0">
                    <a:pos x="1935" y="17037"/>
                  </a:cxn>
                  <a:cxn ang="0">
                    <a:pos x="3145" y="18456"/>
                  </a:cxn>
                  <a:cxn ang="0">
                    <a:pos x="4596" y="19673"/>
                  </a:cxn>
                  <a:cxn ang="0">
                    <a:pos x="6221" y="20586"/>
                  </a:cxn>
                  <a:cxn ang="0">
                    <a:pos x="8018" y="21296"/>
                  </a:cxn>
                  <a:cxn ang="0">
                    <a:pos x="9850" y="21600"/>
                  </a:cxn>
                  <a:cxn ang="0">
                    <a:pos x="11716" y="21600"/>
                  </a:cxn>
                  <a:cxn ang="0">
                    <a:pos x="13617" y="21296"/>
                  </a:cxn>
                  <a:cxn ang="0">
                    <a:pos x="15345" y="20586"/>
                  </a:cxn>
                  <a:cxn ang="0">
                    <a:pos x="16969" y="19673"/>
                  </a:cxn>
                  <a:cxn ang="0">
                    <a:pos x="18420" y="18456"/>
                  </a:cxn>
                  <a:cxn ang="0">
                    <a:pos x="19630" y="17037"/>
                  </a:cxn>
                  <a:cxn ang="0">
                    <a:pos x="20563" y="15414"/>
                  </a:cxn>
                  <a:cxn ang="0">
                    <a:pos x="21185" y="13589"/>
                  </a:cxn>
                  <a:cxn ang="0">
                    <a:pos x="21531" y="11763"/>
                  </a:cxn>
                </a:cxnLst>
                <a:rect l="0" t="0" r="r" b="b"/>
                <a:pathLst>
                  <a:path w="21600" h="21600">
                    <a:moveTo>
                      <a:pt x="21600" y="10851"/>
                    </a:moveTo>
                    <a:lnTo>
                      <a:pt x="21531" y="9837"/>
                    </a:lnTo>
                    <a:lnTo>
                      <a:pt x="21427" y="8924"/>
                    </a:lnTo>
                    <a:lnTo>
                      <a:pt x="21185" y="8011"/>
                    </a:lnTo>
                    <a:lnTo>
                      <a:pt x="20943" y="7099"/>
                    </a:lnTo>
                    <a:lnTo>
                      <a:pt x="20563" y="6287"/>
                    </a:lnTo>
                    <a:lnTo>
                      <a:pt x="20148" y="5375"/>
                    </a:lnTo>
                    <a:lnTo>
                      <a:pt x="19630" y="4563"/>
                    </a:lnTo>
                    <a:lnTo>
                      <a:pt x="19077" y="3854"/>
                    </a:lnTo>
                    <a:lnTo>
                      <a:pt x="18420" y="3245"/>
                    </a:lnTo>
                    <a:lnTo>
                      <a:pt x="17729" y="2535"/>
                    </a:lnTo>
                    <a:lnTo>
                      <a:pt x="16969" y="1927"/>
                    </a:lnTo>
                    <a:lnTo>
                      <a:pt x="16174" y="1420"/>
                    </a:lnTo>
                    <a:lnTo>
                      <a:pt x="15345" y="1014"/>
                    </a:lnTo>
                    <a:lnTo>
                      <a:pt x="14446" y="608"/>
                    </a:lnTo>
                    <a:lnTo>
                      <a:pt x="13617" y="406"/>
                    </a:lnTo>
                    <a:lnTo>
                      <a:pt x="12649" y="203"/>
                    </a:lnTo>
                    <a:lnTo>
                      <a:pt x="11716" y="101"/>
                    </a:lnTo>
                    <a:lnTo>
                      <a:pt x="10783" y="0"/>
                    </a:lnTo>
                    <a:lnTo>
                      <a:pt x="9850" y="101"/>
                    </a:lnTo>
                    <a:lnTo>
                      <a:pt x="8916" y="203"/>
                    </a:lnTo>
                    <a:lnTo>
                      <a:pt x="8018" y="406"/>
                    </a:lnTo>
                    <a:lnTo>
                      <a:pt x="7119" y="608"/>
                    </a:lnTo>
                    <a:lnTo>
                      <a:pt x="6221" y="1014"/>
                    </a:lnTo>
                    <a:lnTo>
                      <a:pt x="5391" y="1420"/>
                    </a:lnTo>
                    <a:lnTo>
                      <a:pt x="4596" y="1927"/>
                    </a:lnTo>
                    <a:lnTo>
                      <a:pt x="3871" y="2535"/>
                    </a:lnTo>
                    <a:lnTo>
                      <a:pt x="3145" y="3245"/>
                    </a:lnTo>
                    <a:lnTo>
                      <a:pt x="2488" y="3854"/>
                    </a:lnTo>
                    <a:lnTo>
                      <a:pt x="1935" y="4563"/>
                    </a:lnTo>
                    <a:lnTo>
                      <a:pt x="1486" y="5375"/>
                    </a:lnTo>
                    <a:lnTo>
                      <a:pt x="1002" y="6287"/>
                    </a:lnTo>
                    <a:lnTo>
                      <a:pt x="657" y="7099"/>
                    </a:lnTo>
                    <a:lnTo>
                      <a:pt x="380" y="8011"/>
                    </a:lnTo>
                    <a:lnTo>
                      <a:pt x="138" y="8924"/>
                    </a:lnTo>
                    <a:lnTo>
                      <a:pt x="35" y="9837"/>
                    </a:lnTo>
                    <a:lnTo>
                      <a:pt x="0" y="10851"/>
                    </a:lnTo>
                    <a:lnTo>
                      <a:pt x="35" y="11763"/>
                    </a:lnTo>
                    <a:lnTo>
                      <a:pt x="138" y="12676"/>
                    </a:lnTo>
                    <a:lnTo>
                      <a:pt x="380" y="13589"/>
                    </a:lnTo>
                    <a:lnTo>
                      <a:pt x="657" y="14501"/>
                    </a:lnTo>
                    <a:lnTo>
                      <a:pt x="1002" y="15414"/>
                    </a:lnTo>
                    <a:lnTo>
                      <a:pt x="1486" y="16225"/>
                    </a:lnTo>
                    <a:lnTo>
                      <a:pt x="1935" y="17037"/>
                    </a:lnTo>
                    <a:lnTo>
                      <a:pt x="2488" y="17746"/>
                    </a:lnTo>
                    <a:lnTo>
                      <a:pt x="3145" y="18456"/>
                    </a:lnTo>
                    <a:lnTo>
                      <a:pt x="3871" y="19166"/>
                    </a:lnTo>
                    <a:lnTo>
                      <a:pt x="4596" y="19673"/>
                    </a:lnTo>
                    <a:lnTo>
                      <a:pt x="5391" y="20180"/>
                    </a:lnTo>
                    <a:lnTo>
                      <a:pt x="6221" y="20586"/>
                    </a:lnTo>
                    <a:lnTo>
                      <a:pt x="7119" y="20992"/>
                    </a:lnTo>
                    <a:lnTo>
                      <a:pt x="8018" y="21296"/>
                    </a:lnTo>
                    <a:lnTo>
                      <a:pt x="8916" y="21499"/>
                    </a:lnTo>
                    <a:lnTo>
                      <a:pt x="9850" y="21600"/>
                    </a:lnTo>
                    <a:lnTo>
                      <a:pt x="10783" y="21600"/>
                    </a:lnTo>
                    <a:lnTo>
                      <a:pt x="11716" y="21600"/>
                    </a:lnTo>
                    <a:lnTo>
                      <a:pt x="12649" y="21499"/>
                    </a:lnTo>
                    <a:lnTo>
                      <a:pt x="13617" y="21296"/>
                    </a:lnTo>
                    <a:lnTo>
                      <a:pt x="14446" y="20992"/>
                    </a:lnTo>
                    <a:lnTo>
                      <a:pt x="15345" y="20586"/>
                    </a:lnTo>
                    <a:lnTo>
                      <a:pt x="16174" y="20180"/>
                    </a:lnTo>
                    <a:lnTo>
                      <a:pt x="16969" y="19673"/>
                    </a:lnTo>
                    <a:lnTo>
                      <a:pt x="17729" y="19166"/>
                    </a:lnTo>
                    <a:lnTo>
                      <a:pt x="18420" y="18456"/>
                    </a:lnTo>
                    <a:lnTo>
                      <a:pt x="19077" y="17746"/>
                    </a:lnTo>
                    <a:lnTo>
                      <a:pt x="19630" y="17037"/>
                    </a:lnTo>
                    <a:lnTo>
                      <a:pt x="20148" y="16225"/>
                    </a:lnTo>
                    <a:lnTo>
                      <a:pt x="20563" y="15414"/>
                    </a:lnTo>
                    <a:lnTo>
                      <a:pt x="20943" y="14501"/>
                    </a:lnTo>
                    <a:lnTo>
                      <a:pt x="21185" y="13589"/>
                    </a:lnTo>
                    <a:lnTo>
                      <a:pt x="21427" y="12676"/>
                    </a:lnTo>
                    <a:lnTo>
                      <a:pt x="21531" y="11763"/>
                    </a:lnTo>
                    <a:lnTo>
                      <a:pt x="21600" y="10851"/>
                    </a:lnTo>
                  </a:path>
                </a:pathLst>
              </a:custGeom>
              <a:noFill/>
              <a:ln w="12700" cap="rnd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588" name="Freeform 12"/>
              <p:cNvSpPr>
                <a:spLocks/>
              </p:cNvSpPr>
              <p:nvPr/>
            </p:nvSpPr>
            <p:spPr bwMode="auto">
              <a:xfrm>
                <a:off x="0" y="198"/>
                <a:ext cx="505" cy="213"/>
              </a:xfrm>
              <a:custGeom>
                <a:avLst/>
                <a:gdLst/>
                <a:ahLst/>
                <a:cxnLst>
                  <a:cxn ang="0">
                    <a:pos x="21557" y="9837"/>
                  </a:cxn>
                  <a:cxn ang="0">
                    <a:pos x="21258" y="8011"/>
                  </a:cxn>
                  <a:cxn ang="0">
                    <a:pos x="20616" y="6186"/>
                  </a:cxn>
                  <a:cxn ang="0">
                    <a:pos x="19632" y="4563"/>
                  </a:cxn>
                  <a:cxn ang="0">
                    <a:pos x="18435" y="3144"/>
                  </a:cxn>
                  <a:cxn ang="0">
                    <a:pos x="16981" y="1927"/>
                  </a:cxn>
                  <a:cxn ang="0">
                    <a:pos x="15355" y="1014"/>
                  </a:cxn>
                  <a:cxn ang="0">
                    <a:pos x="13602" y="304"/>
                  </a:cxn>
                  <a:cxn ang="0">
                    <a:pos x="11720" y="0"/>
                  </a:cxn>
                  <a:cxn ang="0">
                    <a:pos x="9838" y="0"/>
                  </a:cxn>
                  <a:cxn ang="0">
                    <a:pos x="7998" y="304"/>
                  </a:cxn>
                  <a:cxn ang="0">
                    <a:pos x="6202" y="1014"/>
                  </a:cxn>
                  <a:cxn ang="0">
                    <a:pos x="4619" y="1927"/>
                  </a:cxn>
                  <a:cxn ang="0">
                    <a:pos x="3165" y="3144"/>
                  </a:cxn>
                  <a:cxn ang="0">
                    <a:pos x="1925" y="4563"/>
                  </a:cxn>
                  <a:cxn ang="0">
                    <a:pos x="1027" y="6186"/>
                  </a:cxn>
                  <a:cxn ang="0">
                    <a:pos x="342" y="8011"/>
                  </a:cxn>
                  <a:cxn ang="0">
                    <a:pos x="43" y="9837"/>
                  </a:cxn>
                  <a:cxn ang="0">
                    <a:pos x="43" y="11763"/>
                  </a:cxn>
                  <a:cxn ang="0">
                    <a:pos x="342" y="13589"/>
                  </a:cxn>
                  <a:cxn ang="0">
                    <a:pos x="1027" y="15313"/>
                  </a:cxn>
                  <a:cxn ang="0">
                    <a:pos x="1925" y="17037"/>
                  </a:cxn>
                  <a:cxn ang="0">
                    <a:pos x="3165" y="18456"/>
                  </a:cxn>
                  <a:cxn ang="0">
                    <a:pos x="4619" y="19673"/>
                  </a:cxn>
                  <a:cxn ang="0">
                    <a:pos x="6202" y="20586"/>
                  </a:cxn>
                  <a:cxn ang="0">
                    <a:pos x="7998" y="21194"/>
                  </a:cxn>
                  <a:cxn ang="0">
                    <a:pos x="9838" y="21600"/>
                  </a:cxn>
                  <a:cxn ang="0">
                    <a:pos x="11720" y="21600"/>
                  </a:cxn>
                  <a:cxn ang="0">
                    <a:pos x="13602" y="21194"/>
                  </a:cxn>
                  <a:cxn ang="0">
                    <a:pos x="15355" y="20586"/>
                  </a:cxn>
                  <a:cxn ang="0">
                    <a:pos x="16981" y="19673"/>
                  </a:cxn>
                  <a:cxn ang="0">
                    <a:pos x="18435" y="18456"/>
                  </a:cxn>
                  <a:cxn ang="0">
                    <a:pos x="19632" y="17037"/>
                  </a:cxn>
                  <a:cxn ang="0">
                    <a:pos x="20616" y="15313"/>
                  </a:cxn>
                  <a:cxn ang="0">
                    <a:pos x="21258" y="13589"/>
                  </a:cxn>
                  <a:cxn ang="0">
                    <a:pos x="21557" y="11763"/>
                  </a:cxn>
                </a:cxnLst>
                <a:rect l="0" t="0" r="r" b="b"/>
                <a:pathLst>
                  <a:path w="21600" h="21600">
                    <a:moveTo>
                      <a:pt x="21600" y="10851"/>
                    </a:moveTo>
                    <a:lnTo>
                      <a:pt x="21557" y="9837"/>
                    </a:lnTo>
                    <a:lnTo>
                      <a:pt x="21429" y="8924"/>
                    </a:lnTo>
                    <a:lnTo>
                      <a:pt x="21258" y="8011"/>
                    </a:lnTo>
                    <a:lnTo>
                      <a:pt x="20958" y="7099"/>
                    </a:lnTo>
                    <a:lnTo>
                      <a:pt x="20616" y="6186"/>
                    </a:lnTo>
                    <a:lnTo>
                      <a:pt x="20146" y="5375"/>
                    </a:lnTo>
                    <a:lnTo>
                      <a:pt x="19632" y="4563"/>
                    </a:lnTo>
                    <a:lnTo>
                      <a:pt x="19076" y="3854"/>
                    </a:lnTo>
                    <a:lnTo>
                      <a:pt x="18435" y="3144"/>
                    </a:lnTo>
                    <a:lnTo>
                      <a:pt x="17750" y="2535"/>
                    </a:lnTo>
                    <a:lnTo>
                      <a:pt x="16981" y="1927"/>
                    </a:lnTo>
                    <a:lnTo>
                      <a:pt x="16211" y="1420"/>
                    </a:lnTo>
                    <a:lnTo>
                      <a:pt x="15355" y="1014"/>
                    </a:lnTo>
                    <a:lnTo>
                      <a:pt x="14500" y="608"/>
                    </a:lnTo>
                    <a:lnTo>
                      <a:pt x="13602" y="304"/>
                    </a:lnTo>
                    <a:lnTo>
                      <a:pt x="12661" y="101"/>
                    </a:lnTo>
                    <a:lnTo>
                      <a:pt x="11720" y="0"/>
                    </a:lnTo>
                    <a:lnTo>
                      <a:pt x="10779" y="0"/>
                    </a:lnTo>
                    <a:lnTo>
                      <a:pt x="9838" y="0"/>
                    </a:lnTo>
                    <a:lnTo>
                      <a:pt x="8939" y="101"/>
                    </a:lnTo>
                    <a:lnTo>
                      <a:pt x="7998" y="304"/>
                    </a:lnTo>
                    <a:lnTo>
                      <a:pt x="7100" y="608"/>
                    </a:lnTo>
                    <a:lnTo>
                      <a:pt x="6202" y="1014"/>
                    </a:lnTo>
                    <a:lnTo>
                      <a:pt x="5389" y="1420"/>
                    </a:lnTo>
                    <a:lnTo>
                      <a:pt x="4619" y="1927"/>
                    </a:lnTo>
                    <a:lnTo>
                      <a:pt x="3850" y="2535"/>
                    </a:lnTo>
                    <a:lnTo>
                      <a:pt x="3165" y="3144"/>
                    </a:lnTo>
                    <a:lnTo>
                      <a:pt x="2524" y="3854"/>
                    </a:lnTo>
                    <a:lnTo>
                      <a:pt x="1925" y="4563"/>
                    </a:lnTo>
                    <a:lnTo>
                      <a:pt x="1411" y="5375"/>
                    </a:lnTo>
                    <a:lnTo>
                      <a:pt x="1027" y="6186"/>
                    </a:lnTo>
                    <a:lnTo>
                      <a:pt x="642" y="7099"/>
                    </a:lnTo>
                    <a:lnTo>
                      <a:pt x="342" y="8011"/>
                    </a:lnTo>
                    <a:lnTo>
                      <a:pt x="171" y="8924"/>
                    </a:lnTo>
                    <a:lnTo>
                      <a:pt x="43" y="9837"/>
                    </a:lnTo>
                    <a:lnTo>
                      <a:pt x="0" y="10851"/>
                    </a:lnTo>
                    <a:lnTo>
                      <a:pt x="43" y="11763"/>
                    </a:lnTo>
                    <a:lnTo>
                      <a:pt x="171" y="12676"/>
                    </a:lnTo>
                    <a:lnTo>
                      <a:pt x="342" y="13589"/>
                    </a:lnTo>
                    <a:lnTo>
                      <a:pt x="642" y="14501"/>
                    </a:lnTo>
                    <a:lnTo>
                      <a:pt x="1027" y="15313"/>
                    </a:lnTo>
                    <a:lnTo>
                      <a:pt x="1411" y="16225"/>
                    </a:lnTo>
                    <a:lnTo>
                      <a:pt x="1925" y="17037"/>
                    </a:lnTo>
                    <a:lnTo>
                      <a:pt x="2524" y="17746"/>
                    </a:lnTo>
                    <a:lnTo>
                      <a:pt x="3165" y="18456"/>
                    </a:lnTo>
                    <a:lnTo>
                      <a:pt x="3850" y="19065"/>
                    </a:lnTo>
                    <a:lnTo>
                      <a:pt x="4619" y="19673"/>
                    </a:lnTo>
                    <a:lnTo>
                      <a:pt x="5389" y="20180"/>
                    </a:lnTo>
                    <a:lnTo>
                      <a:pt x="6202" y="20586"/>
                    </a:lnTo>
                    <a:lnTo>
                      <a:pt x="7100" y="20992"/>
                    </a:lnTo>
                    <a:lnTo>
                      <a:pt x="7998" y="21194"/>
                    </a:lnTo>
                    <a:lnTo>
                      <a:pt x="8939" y="21397"/>
                    </a:lnTo>
                    <a:lnTo>
                      <a:pt x="9838" y="21600"/>
                    </a:lnTo>
                    <a:lnTo>
                      <a:pt x="10779" y="21600"/>
                    </a:lnTo>
                    <a:lnTo>
                      <a:pt x="11720" y="21600"/>
                    </a:lnTo>
                    <a:lnTo>
                      <a:pt x="12661" y="21397"/>
                    </a:lnTo>
                    <a:lnTo>
                      <a:pt x="13602" y="21194"/>
                    </a:lnTo>
                    <a:lnTo>
                      <a:pt x="14500" y="20992"/>
                    </a:lnTo>
                    <a:lnTo>
                      <a:pt x="15355" y="20586"/>
                    </a:lnTo>
                    <a:lnTo>
                      <a:pt x="16211" y="20180"/>
                    </a:lnTo>
                    <a:lnTo>
                      <a:pt x="16981" y="19673"/>
                    </a:lnTo>
                    <a:lnTo>
                      <a:pt x="17750" y="19065"/>
                    </a:lnTo>
                    <a:lnTo>
                      <a:pt x="18435" y="18456"/>
                    </a:lnTo>
                    <a:lnTo>
                      <a:pt x="19076" y="17746"/>
                    </a:lnTo>
                    <a:lnTo>
                      <a:pt x="19632" y="17037"/>
                    </a:lnTo>
                    <a:lnTo>
                      <a:pt x="20146" y="16225"/>
                    </a:lnTo>
                    <a:lnTo>
                      <a:pt x="20616" y="15313"/>
                    </a:lnTo>
                    <a:lnTo>
                      <a:pt x="20958" y="14501"/>
                    </a:lnTo>
                    <a:lnTo>
                      <a:pt x="21258" y="13589"/>
                    </a:lnTo>
                    <a:lnTo>
                      <a:pt x="21429" y="12676"/>
                    </a:lnTo>
                    <a:lnTo>
                      <a:pt x="21557" y="11763"/>
                    </a:lnTo>
                    <a:lnTo>
                      <a:pt x="21600" y="10851"/>
                    </a:lnTo>
                  </a:path>
                </a:pathLst>
              </a:custGeom>
              <a:noFill/>
              <a:ln w="12700" cap="rnd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589" name="Freeform 13"/>
              <p:cNvSpPr>
                <a:spLocks/>
              </p:cNvSpPr>
              <p:nvPr/>
            </p:nvSpPr>
            <p:spPr bwMode="auto">
              <a:xfrm>
                <a:off x="928" y="198"/>
                <a:ext cx="506" cy="213"/>
              </a:xfrm>
              <a:custGeom>
                <a:avLst/>
                <a:gdLst/>
                <a:ahLst/>
                <a:cxnLst>
                  <a:cxn ang="0">
                    <a:pos x="43" y="11763"/>
                  </a:cxn>
                  <a:cxn ang="0">
                    <a:pos x="384" y="13589"/>
                  </a:cxn>
                  <a:cxn ang="0">
                    <a:pos x="1025" y="15313"/>
                  </a:cxn>
                  <a:cxn ang="0">
                    <a:pos x="1964" y="17037"/>
                  </a:cxn>
                  <a:cxn ang="0">
                    <a:pos x="3159" y="18456"/>
                  </a:cxn>
                  <a:cxn ang="0">
                    <a:pos x="4610" y="19673"/>
                  </a:cxn>
                  <a:cxn ang="0">
                    <a:pos x="6232" y="20586"/>
                  </a:cxn>
                  <a:cxn ang="0">
                    <a:pos x="8025" y="21194"/>
                  </a:cxn>
                  <a:cxn ang="0">
                    <a:pos x="9861" y="21600"/>
                  </a:cxn>
                  <a:cxn ang="0">
                    <a:pos x="11739" y="21600"/>
                  </a:cxn>
                  <a:cxn ang="0">
                    <a:pos x="13617" y="21194"/>
                  </a:cxn>
                  <a:cxn ang="0">
                    <a:pos x="15368" y="20586"/>
                  </a:cxn>
                  <a:cxn ang="0">
                    <a:pos x="16990" y="19572"/>
                  </a:cxn>
                  <a:cxn ang="0">
                    <a:pos x="18441" y="18456"/>
                  </a:cxn>
                  <a:cxn ang="0">
                    <a:pos x="19636" y="16935"/>
                  </a:cxn>
                  <a:cxn ang="0">
                    <a:pos x="20575" y="15313"/>
                  </a:cxn>
                  <a:cxn ang="0">
                    <a:pos x="21216" y="13589"/>
                  </a:cxn>
                  <a:cxn ang="0">
                    <a:pos x="21557" y="11662"/>
                  </a:cxn>
                  <a:cxn ang="0">
                    <a:pos x="21557" y="9837"/>
                  </a:cxn>
                  <a:cxn ang="0">
                    <a:pos x="21216" y="8011"/>
                  </a:cxn>
                  <a:cxn ang="0">
                    <a:pos x="20575" y="6186"/>
                  </a:cxn>
                  <a:cxn ang="0">
                    <a:pos x="19636" y="4563"/>
                  </a:cxn>
                  <a:cxn ang="0">
                    <a:pos x="18441" y="3144"/>
                  </a:cxn>
                  <a:cxn ang="0">
                    <a:pos x="16990" y="1927"/>
                  </a:cxn>
                  <a:cxn ang="0">
                    <a:pos x="15368" y="1014"/>
                  </a:cxn>
                  <a:cxn ang="0">
                    <a:pos x="13575" y="304"/>
                  </a:cxn>
                  <a:cxn ang="0">
                    <a:pos x="11739" y="0"/>
                  </a:cxn>
                  <a:cxn ang="0">
                    <a:pos x="9861" y="0"/>
                  </a:cxn>
                  <a:cxn ang="0">
                    <a:pos x="7983" y="304"/>
                  </a:cxn>
                  <a:cxn ang="0">
                    <a:pos x="6232" y="1014"/>
                  </a:cxn>
                  <a:cxn ang="0">
                    <a:pos x="4610" y="1927"/>
                  </a:cxn>
                  <a:cxn ang="0">
                    <a:pos x="3159" y="3144"/>
                  </a:cxn>
                  <a:cxn ang="0">
                    <a:pos x="1964" y="4563"/>
                  </a:cxn>
                  <a:cxn ang="0">
                    <a:pos x="1025" y="6287"/>
                  </a:cxn>
                  <a:cxn ang="0">
                    <a:pos x="384" y="8011"/>
                  </a:cxn>
                  <a:cxn ang="0">
                    <a:pos x="43" y="9837"/>
                  </a:cxn>
                </a:cxnLst>
                <a:rect l="0" t="0" r="r" b="b"/>
                <a:pathLst>
                  <a:path w="21600" h="21600">
                    <a:moveTo>
                      <a:pt x="0" y="10851"/>
                    </a:moveTo>
                    <a:lnTo>
                      <a:pt x="43" y="11763"/>
                    </a:lnTo>
                    <a:lnTo>
                      <a:pt x="171" y="12676"/>
                    </a:lnTo>
                    <a:lnTo>
                      <a:pt x="384" y="13589"/>
                    </a:lnTo>
                    <a:lnTo>
                      <a:pt x="683" y="14501"/>
                    </a:lnTo>
                    <a:lnTo>
                      <a:pt x="1025" y="15313"/>
                    </a:lnTo>
                    <a:lnTo>
                      <a:pt x="1451" y="16225"/>
                    </a:lnTo>
                    <a:lnTo>
                      <a:pt x="1964" y="17037"/>
                    </a:lnTo>
                    <a:lnTo>
                      <a:pt x="2519" y="17746"/>
                    </a:lnTo>
                    <a:lnTo>
                      <a:pt x="3159" y="18456"/>
                    </a:lnTo>
                    <a:lnTo>
                      <a:pt x="3885" y="19065"/>
                    </a:lnTo>
                    <a:lnTo>
                      <a:pt x="4610" y="19673"/>
                    </a:lnTo>
                    <a:lnTo>
                      <a:pt x="5421" y="20180"/>
                    </a:lnTo>
                    <a:lnTo>
                      <a:pt x="6232" y="20586"/>
                    </a:lnTo>
                    <a:lnTo>
                      <a:pt x="7086" y="20992"/>
                    </a:lnTo>
                    <a:lnTo>
                      <a:pt x="8025" y="21194"/>
                    </a:lnTo>
                    <a:lnTo>
                      <a:pt x="8922" y="21397"/>
                    </a:lnTo>
                    <a:lnTo>
                      <a:pt x="9861" y="21600"/>
                    </a:lnTo>
                    <a:lnTo>
                      <a:pt x="10800" y="21600"/>
                    </a:lnTo>
                    <a:lnTo>
                      <a:pt x="11739" y="21600"/>
                    </a:lnTo>
                    <a:lnTo>
                      <a:pt x="12678" y="21397"/>
                    </a:lnTo>
                    <a:lnTo>
                      <a:pt x="13617" y="21194"/>
                    </a:lnTo>
                    <a:lnTo>
                      <a:pt x="14514" y="20992"/>
                    </a:lnTo>
                    <a:lnTo>
                      <a:pt x="15368" y="20586"/>
                    </a:lnTo>
                    <a:lnTo>
                      <a:pt x="16179" y="20180"/>
                    </a:lnTo>
                    <a:lnTo>
                      <a:pt x="16990" y="19572"/>
                    </a:lnTo>
                    <a:lnTo>
                      <a:pt x="17758" y="19065"/>
                    </a:lnTo>
                    <a:lnTo>
                      <a:pt x="18441" y="18456"/>
                    </a:lnTo>
                    <a:lnTo>
                      <a:pt x="19039" y="17746"/>
                    </a:lnTo>
                    <a:lnTo>
                      <a:pt x="19636" y="16935"/>
                    </a:lnTo>
                    <a:lnTo>
                      <a:pt x="20149" y="16225"/>
                    </a:lnTo>
                    <a:lnTo>
                      <a:pt x="20575" y="15313"/>
                    </a:lnTo>
                    <a:lnTo>
                      <a:pt x="20917" y="14501"/>
                    </a:lnTo>
                    <a:lnTo>
                      <a:pt x="21216" y="13589"/>
                    </a:lnTo>
                    <a:lnTo>
                      <a:pt x="21429" y="12676"/>
                    </a:lnTo>
                    <a:lnTo>
                      <a:pt x="21557" y="11662"/>
                    </a:lnTo>
                    <a:lnTo>
                      <a:pt x="21600" y="10851"/>
                    </a:lnTo>
                    <a:lnTo>
                      <a:pt x="21557" y="9837"/>
                    </a:lnTo>
                    <a:lnTo>
                      <a:pt x="21429" y="8924"/>
                    </a:lnTo>
                    <a:lnTo>
                      <a:pt x="21216" y="8011"/>
                    </a:lnTo>
                    <a:lnTo>
                      <a:pt x="20917" y="7099"/>
                    </a:lnTo>
                    <a:lnTo>
                      <a:pt x="20575" y="6186"/>
                    </a:lnTo>
                    <a:lnTo>
                      <a:pt x="20149" y="5375"/>
                    </a:lnTo>
                    <a:lnTo>
                      <a:pt x="19636" y="4563"/>
                    </a:lnTo>
                    <a:lnTo>
                      <a:pt x="19039" y="3854"/>
                    </a:lnTo>
                    <a:lnTo>
                      <a:pt x="18441" y="3144"/>
                    </a:lnTo>
                    <a:lnTo>
                      <a:pt x="17715" y="2535"/>
                    </a:lnTo>
                    <a:lnTo>
                      <a:pt x="16990" y="1927"/>
                    </a:lnTo>
                    <a:lnTo>
                      <a:pt x="16179" y="1420"/>
                    </a:lnTo>
                    <a:lnTo>
                      <a:pt x="15368" y="1014"/>
                    </a:lnTo>
                    <a:lnTo>
                      <a:pt x="14514" y="608"/>
                    </a:lnTo>
                    <a:lnTo>
                      <a:pt x="13575" y="304"/>
                    </a:lnTo>
                    <a:lnTo>
                      <a:pt x="12678" y="101"/>
                    </a:lnTo>
                    <a:lnTo>
                      <a:pt x="11739" y="0"/>
                    </a:lnTo>
                    <a:lnTo>
                      <a:pt x="10800" y="0"/>
                    </a:lnTo>
                    <a:lnTo>
                      <a:pt x="9861" y="0"/>
                    </a:lnTo>
                    <a:lnTo>
                      <a:pt x="8922" y="101"/>
                    </a:lnTo>
                    <a:lnTo>
                      <a:pt x="7983" y="304"/>
                    </a:lnTo>
                    <a:lnTo>
                      <a:pt x="7086" y="608"/>
                    </a:lnTo>
                    <a:lnTo>
                      <a:pt x="6232" y="1014"/>
                    </a:lnTo>
                    <a:lnTo>
                      <a:pt x="5421" y="1420"/>
                    </a:lnTo>
                    <a:lnTo>
                      <a:pt x="4610" y="1927"/>
                    </a:lnTo>
                    <a:lnTo>
                      <a:pt x="3842" y="2535"/>
                    </a:lnTo>
                    <a:lnTo>
                      <a:pt x="3159" y="3144"/>
                    </a:lnTo>
                    <a:lnTo>
                      <a:pt x="2519" y="3854"/>
                    </a:lnTo>
                    <a:lnTo>
                      <a:pt x="1964" y="4563"/>
                    </a:lnTo>
                    <a:lnTo>
                      <a:pt x="1451" y="5375"/>
                    </a:lnTo>
                    <a:lnTo>
                      <a:pt x="1025" y="6287"/>
                    </a:lnTo>
                    <a:lnTo>
                      <a:pt x="683" y="7099"/>
                    </a:lnTo>
                    <a:lnTo>
                      <a:pt x="384" y="8011"/>
                    </a:lnTo>
                    <a:lnTo>
                      <a:pt x="171" y="8924"/>
                    </a:lnTo>
                    <a:lnTo>
                      <a:pt x="43" y="9837"/>
                    </a:lnTo>
                    <a:lnTo>
                      <a:pt x="0" y="10851"/>
                    </a:lnTo>
                  </a:path>
                </a:pathLst>
              </a:custGeom>
              <a:noFill/>
              <a:ln w="12700" cap="rnd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590" name="Freeform 14"/>
              <p:cNvSpPr>
                <a:spLocks/>
              </p:cNvSpPr>
              <p:nvPr/>
            </p:nvSpPr>
            <p:spPr bwMode="auto">
              <a:xfrm>
                <a:off x="359" y="542"/>
                <a:ext cx="741" cy="200"/>
              </a:xfrm>
              <a:custGeom>
                <a:avLst/>
                <a:gdLst/>
                <a:ahLst/>
                <a:cxnLst>
                  <a:cxn ang="0">
                    <a:pos x="21600" y="21600"/>
                  </a:cxn>
                  <a:cxn ang="0">
                    <a:pos x="21600" y="0"/>
                  </a:cxn>
                  <a:cxn ang="0">
                    <a:pos x="0" y="0"/>
                  </a:cxn>
                  <a:cxn ang="0">
                    <a:pos x="0" y="21600"/>
                  </a:cxn>
                  <a:cxn ang="0">
                    <a:pos x="21600" y="21600"/>
                  </a:cxn>
                </a:cxnLst>
                <a:rect l="0" t="0" r="r" b="b"/>
                <a:pathLst>
                  <a:path w="21600" h="21600">
                    <a:moveTo>
                      <a:pt x="21600" y="21600"/>
                    </a:moveTo>
                    <a:lnTo>
                      <a:pt x="21600" y="0"/>
                    </a:lnTo>
                    <a:lnTo>
                      <a:pt x="0" y="0"/>
                    </a:lnTo>
                    <a:lnTo>
                      <a:pt x="0" y="21600"/>
                    </a:lnTo>
                    <a:lnTo>
                      <a:pt x="21600" y="21600"/>
                    </a:lnTo>
                  </a:path>
                </a:pathLst>
              </a:custGeom>
              <a:noFill/>
              <a:ln w="12700" cap="rnd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591" name="Rectangle 15"/>
              <p:cNvSpPr>
                <a:spLocks/>
              </p:cNvSpPr>
              <p:nvPr/>
            </p:nvSpPr>
            <p:spPr bwMode="auto">
              <a:xfrm>
                <a:off x="561" y="12"/>
                <a:ext cx="431" cy="200"/>
              </a:xfrm>
              <a:prstGeom prst="rect">
                <a:avLst/>
              </a:prstGeom>
              <a:noFill/>
              <a:ln w="12700" cap="flat">
                <a:noFill/>
                <a:miter lim="800000"/>
                <a:headEnd type="none" w="med" len="med"/>
                <a:tailEnd type="none" w="med" len="med"/>
              </a:ln>
            </p:spPr>
            <p:txBody>
              <a:bodyPr wrap="none" lIns="0" tIns="0" rIns="39688" bIns="0">
                <a:prstTxWarp prst="textNoShape">
                  <a:avLst/>
                </a:prstTxWarp>
                <a:spAutoFit/>
              </a:bodyPr>
              <a:lstStyle/>
              <a:p>
                <a:pPr marL="39688"/>
                <a:r>
                  <a:rPr lang="en-US" sz="1600" b="1">
                    <a:solidFill>
                      <a:schemeClr val="tx1"/>
                    </a:solidFill>
                    <a:ea typeface="Arial" pitchFamily="8" charset="0"/>
                    <a:cs typeface="Arial" pitchFamily="8" charset="0"/>
                  </a:rPr>
                  <a:t>name</a:t>
                </a:r>
              </a:p>
            </p:txBody>
          </p:sp>
          <p:sp>
            <p:nvSpPr>
              <p:cNvPr id="24592" name="Rectangle 16"/>
              <p:cNvSpPr>
                <a:spLocks/>
              </p:cNvSpPr>
              <p:nvPr/>
            </p:nvSpPr>
            <p:spPr bwMode="auto">
              <a:xfrm>
                <a:off x="334" y="540"/>
                <a:ext cx="773" cy="200"/>
              </a:xfrm>
              <a:prstGeom prst="rect">
                <a:avLst/>
              </a:prstGeom>
              <a:noFill/>
              <a:ln w="12700" cap="flat">
                <a:noFill/>
                <a:miter lim="800000"/>
                <a:headEnd type="none" w="med" len="med"/>
                <a:tailEnd type="none" w="med" len="med"/>
              </a:ln>
            </p:spPr>
            <p:txBody>
              <a:bodyPr wrap="none" lIns="0" tIns="0" rIns="39688" bIns="0">
                <a:prstTxWarp prst="textNoShape">
                  <a:avLst/>
                </a:prstTxWarp>
                <a:spAutoFit/>
              </a:bodyPr>
              <a:lstStyle/>
              <a:p>
                <a:pPr marL="39688"/>
                <a:r>
                  <a:rPr lang="en-US" sz="1600" b="1">
                    <a:solidFill>
                      <a:schemeClr val="tx1"/>
                    </a:solidFill>
                    <a:ea typeface="Arial" pitchFamily="8" charset="0"/>
                    <a:cs typeface="Arial" pitchFamily="8" charset="0"/>
                  </a:rPr>
                  <a:t>Employees</a:t>
                </a:r>
              </a:p>
            </p:txBody>
          </p:sp>
          <p:sp>
            <p:nvSpPr>
              <p:cNvPr id="24593" name="Rectangle 17"/>
              <p:cNvSpPr>
                <a:spLocks/>
              </p:cNvSpPr>
              <p:nvPr/>
            </p:nvSpPr>
            <p:spPr bwMode="auto">
              <a:xfrm>
                <a:off x="119" y="176"/>
                <a:ext cx="317" cy="200"/>
              </a:xfrm>
              <a:prstGeom prst="rect">
                <a:avLst/>
              </a:prstGeom>
              <a:noFill/>
              <a:ln w="12700" cap="flat">
                <a:noFill/>
                <a:miter lim="800000"/>
                <a:headEnd type="none" w="med" len="med"/>
                <a:tailEnd type="none" w="med" len="med"/>
              </a:ln>
            </p:spPr>
            <p:txBody>
              <a:bodyPr wrap="none" lIns="0" tIns="0" rIns="39688" bIns="0">
                <a:prstTxWarp prst="textNoShape">
                  <a:avLst/>
                </a:prstTxWarp>
                <a:spAutoFit/>
              </a:bodyPr>
              <a:lstStyle/>
              <a:p>
                <a:pPr marL="39688"/>
                <a:r>
                  <a:rPr lang="en-US" sz="1600" b="1" u="sng">
                    <a:solidFill>
                      <a:schemeClr val="tx1"/>
                    </a:solidFill>
                    <a:ea typeface="Arial" pitchFamily="8" charset="0"/>
                    <a:cs typeface="Arial" pitchFamily="8" charset="0"/>
                  </a:rPr>
                  <a:t>ssn</a:t>
                </a:r>
              </a:p>
            </p:txBody>
          </p:sp>
          <p:sp>
            <p:nvSpPr>
              <p:cNvPr id="24594" name="Rectangle 18"/>
              <p:cNvSpPr>
                <a:spLocks/>
              </p:cNvSpPr>
              <p:nvPr/>
            </p:nvSpPr>
            <p:spPr bwMode="auto">
              <a:xfrm>
                <a:off x="1073" y="181"/>
                <a:ext cx="253" cy="200"/>
              </a:xfrm>
              <a:prstGeom prst="rect">
                <a:avLst/>
              </a:prstGeom>
              <a:noFill/>
              <a:ln w="12700" cap="flat">
                <a:noFill/>
                <a:miter lim="800000"/>
                <a:headEnd type="none" w="med" len="med"/>
                <a:tailEnd type="none" w="med" len="med"/>
              </a:ln>
            </p:spPr>
            <p:txBody>
              <a:bodyPr wrap="none" lIns="0" tIns="0" rIns="39688" bIns="0">
                <a:prstTxWarp prst="textNoShape">
                  <a:avLst/>
                </a:prstTxWarp>
                <a:spAutoFit/>
              </a:bodyPr>
              <a:lstStyle/>
              <a:p>
                <a:pPr marL="39688"/>
                <a:r>
                  <a:rPr lang="en-US" sz="1600" b="1">
                    <a:solidFill>
                      <a:schemeClr val="tx1"/>
                    </a:solidFill>
                    <a:ea typeface="Arial" pitchFamily="8" charset="0"/>
                    <a:cs typeface="Arial" pitchFamily="8" charset="0"/>
                  </a:rPr>
                  <a:t>lot</a:t>
                </a:r>
              </a:p>
            </p:txBody>
          </p:sp>
          <p:sp>
            <p:nvSpPr>
              <p:cNvPr id="24595" name="Line 19"/>
              <p:cNvSpPr>
                <a:spLocks noChangeShapeType="1"/>
              </p:cNvSpPr>
              <p:nvPr/>
            </p:nvSpPr>
            <p:spPr bwMode="auto">
              <a:xfrm flipH="1">
                <a:off x="1106" y="646"/>
                <a:ext cx="243" cy="1"/>
              </a:xfrm>
              <a:prstGeom prst="line">
                <a:avLst/>
              </a:prstGeom>
              <a:noFill/>
              <a:ln w="12700" cap="flat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596" name="Line 20"/>
              <p:cNvSpPr>
                <a:spLocks noChangeShapeType="1"/>
              </p:cNvSpPr>
              <p:nvPr/>
            </p:nvSpPr>
            <p:spPr bwMode="auto">
              <a:xfrm>
                <a:off x="240" y="419"/>
                <a:ext cx="338" cy="117"/>
              </a:xfrm>
              <a:prstGeom prst="line">
                <a:avLst/>
              </a:prstGeom>
              <a:noFill/>
              <a:ln w="12700" cap="flat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597" name="Line 21"/>
              <p:cNvSpPr>
                <a:spLocks noChangeShapeType="1"/>
              </p:cNvSpPr>
              <p:nvPr/>
            </p:nvSpPr>
            <p:spPr bwMode="auto">
              <a:xfrm flipH="1">
                <a:off x="722" y="213"/>
                <a:ext cx="48" cy="304"/>
              </a:xfrm>
              <a:prstGeom prst="line">
                <a:avLst/>
              </a:prstGeom>
              <a:noFill/>
              <a:ln w="12700" cap="flat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598" name="Line 22"/>
              <p:cNvSpPr>
                <a:spLocks noChangeShapeType="1"/>
              </p:cNvSpPr>
              <p:nvPr/>
            </p:nvSpPr>
            <p:spPr bwMode="auto">
              <a:xfrm flipH="1">
                <a:off x="952" y="419"/>
                <a:ext cx="220" cy="117"/>
              </a:xfrm>
              <a:prstGeom prst="line">
                <a:avLst/>
              </a:prstGeom>
              <a:noFill/>
              <a:ln w="12700" cap="flat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4600" name="Freeform 24"/>
            <p:cNvSpPr>
              <a:spLocks/>
            </p:cNvSpPr>
            <p:nvPr/>
          </p:nvSpPr>
          <p:spPr bwMode="auto">
            <a:xfrm>
              <a:off x="1324" y="569"/>
              <a:ext cx="986" cy="358"/>
            </a:xfrm>
            <a:custGeom>
              <a:avLst/>
              <a:gdLst/>
              <a:ahLst/>
              <a:cxnLst>
                <a:cxn ang="0">
                  <a:pos x="0" y="10800"/>
                </a:cxn>
                <a:cxn ang="0">
                  <a:pos x="10669" y="0"/>
                </a:cxn>
                <a:cxn ang="0">
                  <a:pos x="21600" y="11162"/>
                </a:cxn>
                <a:cxn ang="0">
                  <a:pos x="10669" y="21600"/>
                </a:cxn>
                <a:cxn ang="0">
                  <a:pos x="0" y="10800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lnTo>
                    <a:pt x="10669" y="0"/>
                  </a:lnTo>
                  <a:lnTo>
                    <a:pt x="21600" y="11162"/>
                  </a:lnTo>
                  <a:lnTo>
                    <a:pt x="10669" y="21600"/>
                  </a:lnTo>
                  <a:lnTo>
                    <a:pt x="0" y="10800"/>
                  </a:lnTo>
                </a:path>
              </a:pathLst>
            </a:custGeom>
            <a:noFill/>
            <a:ln w="12700" cap="rnd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01" name="Rectangle 25"/>
            <p:cNvSpPr>
              <a:spLocks/>
            </p:cNvSpPr>
            <p:nvPr/>
          </p:nvSpPr>
          <p:spPr bwMode="auto">
            <a:xfrm>
              <a:off x="1416" y="646"/>
              <a:ext cx="635" cy="200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39688" bIns="0">
              <a:prstTxWarp prst="textNoShape">
                <a:avLst/>
              </a:prstTxWarp>
              <a:spAutoFit/>
            </a:bodyPr>
            <a:lstStyle/>
            <a:p>
              <a:pPr marL="39688"/>
              <a:r>
                <a:rPr lang="en-US" sz="1600" b="1" dirty="0">
                  <a:solidFill>
                    <a:schemeClr val="tx1"/>
                  </a:solidFill>
                  <a:ea typeface="Arial" pitchFamily="8" charset="0"/>
                  <a:cs typeface="Arial" pitchFamily="8" charset="0"/>
                </a:rPr>
                <a:t> </a:t>
              </a:r>
              <a:r>
                <a:rPr lang="en-US" sz="1600" b="1" dirty="0" err="1">
                  <a:solidFill>
                    <a:schemeClr val="tx1"/>
                  </a:solidFill>
                  <a:ea typeface="Arial" pitchFamily="8" charset="0"/>
                  <a:cs typeface="Arial" pitchFamily="8" charset="0"/>
                </a:rPr>
                <a:t>WorksIn</a:t>
              </a:r>
              <a:endParaRPr lang="en-US" sz="1600" b="1" dirty="0">
                <a:solidFill>
                  <a:schemeClr val="tx1"/>
                </a:solidFill>
                <a:ea typeface="Arial" pitchFamily="8" charset="0"/>
                <a:cs typeface="Arial" pitchFamily="8" charset="0"/>
              </a:endParaRPr>
            </a:p>
          </p:txBody>
        </p:sp>
        <p:sp>
          <p:nvSpPr>
            <p:cNvPr id="24602" name="Freeform 26"/>
            <p:cNvSpPr>
              <a:spLocks/>
            </p:cNvSpPr>
            <p:nvPr/>
          </p:nvSpPr>
          <p:spPr bwMode="auto">
            <a:xfrm>
              <a:off x="1277" y="31"/>
              <a:ext cx="506" cy="213"/>
            </a:xfrm>
            <a:custGeom>
              <a:avLst/>
              <a:gdLst/>
              <a:ahLst/>
              <a:cxnLst>
                <a:cxn ang="0">
                  <a:pos x="43" y="11763"/>
                </a:cxn>
                <a:cxn ang="0">
                  <a:pos x="384" y="13589"/>
                </a:cxn>
                <a:cxn ang="0">
                  <a:pos x="1025" y="15313"/>
                </a:cxn>
                <a:cxn ang="0">
                  <a:pos x="1964" y="16935"/>
                </a:cxn>
                <a:cxn ang="0">
                  <a:pos x="3202" y="18456"/>
                </a:cxn>
                <a:cxn ang="0">
                  <a:pos x="4610" y="19673"/>
                </a:cxn>
                <a:cxn ang="0">
                  <a:pos x="6232" y="20586"/>
                </a:cxn>
                <a:cxn ang="0">
                  <a:pos x="7983" y="21194"/>
                </a:cxn>
                <a:cxn ang="0">
                  <a:pos x="9861" y="21499"/>
                </a:cxn>
                <a:cxn ang="0">
                  <a:pos x="11739" y="21499"/>
                </a:cxn>
                <a:cxn ang="0">
                  <a:pos x="13575" y="21194"/>
                </a:cxn>
                <a:cxn ang="0">
                  <a:pos x="15368" y="20485"/>
                </a:cxn>
                <a:cxn ang="0">
                  <a:pos x="16990" y="19673"/>
                </a:cxn>
                <a:cxn ang="0">
                  <a:pos x="18441" y="18355"/>
                </a:cxn>
                <a:cxn ang="0">
                  <a:pos x="19636" y="16935"/>
                </a:cxn>
                <a:cxn ang="0">
                  <a:pos x="20575" y="15313"/>
                </a:cxn>
                <a:cxn ang="0">
                  <a:pos x="21216" y="13487"/>
                </a:cxn>
                <a:cxn ang="0">
                  <a:pos x="21557" y="11662"/>
                </a:cxn>
                <a:cxn ang="0">
                  <a:pos x="21557" y="9837"/>
                </a:cxn>
                <a:cxn ang="0">
                  <a:pos x="21216" y="8011"/>
                </a:cxn>
                <a:cxn ang="0">
                  <a:pos x="20575" y="6186"/>
                </a:cxn>
                <a:cxn ang="0">
                  <a:pos x="19636" y="4563"/>
                </a:cxn>
                <a:cxn ang="0">
                  <a:pos x="18441" y="3144"/>
                </a:cxn>
                <a:cxn ang="0">
                  <a:pos x="16990" y="1927"/>
                </a:cxn>
                <a:cxn ang="0">
                  <a:pos x="15368" y="1014"/>
                </a:cxn>
                <a:cxn ang="0">
                  <a:pos x="13575" y="304"/>
                </a:cxn>
                <a:cxn ang="0">
                  <a:pos x="11739" y="0"/>
                </a:cxn>
                <a:cxn ang="0">
                  <a:pos x="9861" y="0"/>
                </a:cxn>
                <a:cxn ang="0">
                  <a:pos x="7983" y="304"/>
                </a:cxn>
                <a:cxn ang="0">
                  <a:pos x="6232" y="1014"/>
                </a:cxn>
                <a:cxn ang="0">
                  <a:pos x="4610" y="1927"/>
                </a:cxn>
                <a:cxn ang="0">
                  <a:pos x="3202" y="3144"/>
                </a:cxn>
                <a:cxn ang="0">
                  <a:pos x="1964" y="4563"/>
                </a:cxn>
                <a:cxn ang="0">
                  <a:pos x="1025" y="6186"/>
                </a:cxn>
                <a:cxn ang="0">
                  <a:pos x="384" y="8011"/>
                </a:cxn>
                <a:cxn ang="0">
                  <a:pos x="43" y="9837"/>
                </a:cxn>
              </a:cxnLst>
              <a:rect l="0" t="0" r="r" b="b"/>
              <a:pathLst>
                <a:path w="21600" h="21600">
                  <a:moveTo>
                    <a:pt x="0" y="10749"/>
                  </a:moveTo>
                  <a:lnTo>
                    <a:pt x="43" y="11763"/>
                  </a:lnTo>
                  <a:lnTo>
                    <a:pt x="171" y="12575"/>
                  </a:lnTo>
                  <a:lnTo>
                    <a:pt x="384" y="13589"/>
                  </a:lnTo>
                  <a:lnTo>
                    <a:pt x="640" y="14501"/>
                  </a:lnTo>
                  <a:lnTo>
                    <a:pt x="1025" y="15313"/>
                  </a:lnTo>
                  <a:lnTo>
                    <a:pt x="1451" y="16225"/>
                  </a:lnTo>
                  <a:lnTo>
                    <a:pt x="1964" y="16935"/>
                  </a:lnTo>
                  <a:lnTo>
                    <a:pt x="2561" y="17746"/>
                  </a:lnTo>
                  <a:lnTo>
                    <a:pt x="3202" y="18456"/>
                  </a:lnTo>
                  <a:lnTo>
                    <a:pt x="3842" y="19065"/>
                  </a:lnTo>
                  <a:lnTo>
                    <a:pt x="4610" y="19673"/>
                  </a:lnTo>
                  <a:lnTo>
                    <a:pt x="5421" y="20180"/>
                  </a:lnTo>
                  <a:lnTo>
                    <a:pt x="6232" y="20586"/>
                  </a:lnTo>
                  <a:lnTo>
                    <a:pt x="7129" y="20890"/>
                  </a:lnTo>
                  <a:lnTo>
                    <a:pt x="7983" y="21194"/>
                  </a:lnTo>
                  <a:lnTo>
                    <a:pt x="8922" y="21397"/>
                  </a:lnTo>
                  <a:lnTo>
                    <a:pt x="9861" y="21499"/>
                  </a:lnTo>
                  <a:lnTo>
                    <a:pt x="10800" y="21600"/>
                  </a:lnTo>
                  <a:lnTo>
                    <a:pt x="11739" y="21499"/>
                  </a:lnTo>
                  <a:lnTo>
                    <a:pt x="12678" y="21397"/>
                  </a:lnTo>
                  <a:lnTo>
                    <a:pt x="13575" y="21194"/>
                  </a:lnTo>
                  <a:lnTo>
                    <a:pt x="14514" y="20890"/>
                  </a:lnTo>
                  <a:lnTo>
                    <a:pt x="15368" y="20485"/>
                  </a:lnTo>
                  <a:lnTo>
                    <a:pt x="16179" y="20180"/>
                  </a:lnTo>
                  <a:lnTo>
                    <a:pt x="16990" y="19673"/>
                  </a:lnTo>
                  <a:lnTo>
                    <a:pt x="17715" y="19065"/>
                  </a:lnTo>
                  <a:lnTo>
                    <a:pt x="18441" y="18355"/>
                  </a:lnTo>
                  <a:lnTo>
                    <a:pt x="19081" y="17645"/>
                  </a:lnTo>
                  <a:lnTo>
                    <a:pt x="19636" y="16935"/>
                  </a:lnTo>
                  <a:lnTo>
                    <a:pt x="20149" y="16225"/>
                  </a:lnTo>
                  <a:lnTo>
                    <a:pt x="20575" y="15313"/>
                  </a:lnTo>
                  <a:lnTo>
                    <a:pt x="20917" y="14400"/>
                  </a:lnTo>
                  <a:lnTo>
                    <a:pt x="21216" y="13487"/>
                  </a:lnTo>
                  <a:lnTo>
                    <a:pt x="21429" y="12575"/>
                  </a:lnTo>
                  <a:lnTo>
                    <a:pt x="21557" y="11662"/>
                  </a:lnTo>
                  <a:lnTo>
                    <a:pt x="21600" y="10749"/>
                  </a:lnTo>
                  <a:lnTo>
                    <a:pt x="21557" y="9837"/>
                  </a:lnTo>
                  <a:lnTo>
                    <a:pt x="21429" y="8823"/>
                  </a:lnTo>
                  <a:lnTo>
                    <a:pt x="21216" y="8011"/>
                  </a:lnTo>
                  <a:lnTo>
                    <a:pt x="20917" y="7099"/>
                  </a:lnTo>
                  <a:lnTo>
                    <a:pt x="20575" y="6186"/>
                  </a:lnTo>
                  <a:lnTo>
                    <a:pt x="20149" y="5375"/>
                  </a:lnTo>
                  <a:lnTo>
                    <a:pt x="19636" y="4563"/>
                  </a:lnTo>
                  <a:lnTo>
                    <a:pt x="19081" y="3854"/>
                  </a:lnTo>
                  <a:lnTo>
                    <a:pt x="18441" y="3144"/>
                  </a:lnTo>
                  <a:lnTo>
                    <a:pt x="17715" y="2434"/>
                  </a:lnTo>
                  <a:lnTo>
                    <a:pt x="16990" y="1927"/>
                  </a:lnTo>
                  <a:lnTo>
                    <a:pt x="16179" y="1420"/>
                  </a:lnTo>
                  <a:lnTo>
                    <a:pt x="15368" y="1014"/>
                  </a:lnTo>
                  <a:lnTo>
                    <a:pt x="14514" y="608"/>
                  </a:lnTo>
                  <a:lnTo>
                    <a:pt x="13575" y="304"/>
                  </a:lnTo>
                  <a:lnTo>
                    <a:pt x="12678" y="101"/>
                  </a:lnTo>
                  <a:lnTo>
                    <a:pt x="11739" y="0"/>
                  </a:lnTo>
                  <a:lnTo>
                    <a:pt x="10800" y="0"/>
                  </a:lnTo>
                  <a:lnTo>
                    <a:pt x="9861" y="0"/>
                  </a:lnTo>
                  <a:lnTo>
                    <a:pt x="8922" y="101"/>
                  </a:lnTo>
                  <a:lnTo>
                    <a:pt x="7983" y="304"/>
                  </a:lnTo>
                  <a:lnTo>
                    <a:pt x="7129" y="608"/>
                  </a:lnTo>
                  <a:lnTo>
                    <a:pt x="6232" y="1014"/>
                  </a:lnTo>
                  <a:lnTo>
                    <a:pt x="5421" y="1420"/>
                  </a:lnTo>
                  <a:lnTo>
                    <a:pt x="4610" y="1927"/>
                  </a:lnTo>
                  <a:lnTo>
                    <a:pt x="3842" y="2535"/>
                  </a:lnTo>
                  <a:lnTo>
                    <a:pt x="3202" y="3144"/>
                  </a:lnTo>
                  <a:lnTo>
                    <a:pt x="2561" y="3854"/>
                  </a:lnTo>
                  <a:lnTo>
                    <a:pt x="1964" y="4563"/>
                  </a:lnTo>
                  <a:lnTo>
                    <a:pt x="1451" y="5375"/>
                  </a:lnTo>
                  <a:lnTo>
                    <a:pt x="1025" y="6186"/>
                  </a:lnTo>
                  <a:lnTo>
                    <a:pt x="640" y="7099"/>
                  </a:lnTo>
                  <a:lnTo>
                    <a:pt x="384" y="8011"/>
                  </a:lnTo>
                  <a:lnTo>
                    <a:pt x="171" y="8823"/>
                  </a:lnTo>
                  <a:lnTo>
                    <a:pt x="43" y="9837"/>
                  </a:lnTo>
                  <a:lnTo>
                    <a:pt x="0" y="10749"/>
                  </a:lnTo>
                </a:path>
              </a:pathLst>
            </a:custGeom>
            <a:noFill/>
            <a:ln w="12700" cap="rnd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03" name="Freeform 27"/>
            <p:cNvSpPr>
              <a:spLocks/>
            </p:cNvSpPr>
            <p:nvPr/>
          </p:nvSpPr>
          <p:spPr bwMode="auto">
            <a:xfrm>
              <a:off x="1846" y="31"/>
              <a:ext cx="505" cy="213"/>
            </a:xfrm>
            <a:custGeom>
              <a:avLst/>
              <a:gdLst/>
              <a:ahLst/>
              <a:cxnLst>
                <a:cxn ang="0">
                  <a:pos x="43" y="11763"/>
                </a:cxn>
                <a:cxn ang="0">
                  <a:pos x="342" y="13589"/>
                </a:cxn>
                <a:cxn ang="0">
                  <a:pos x="984" y="15313"/>
                </a:cxn>
                <a:cxn ang="0">
                  <a:pos x="1968" y="16935"/>
                </a:cxn>
                <a:cxn ang="0">
                  <a:pos x="3165" y="18456"/>
                </a:cxn>
                <a:cxn ang="0">
                  <a:pos x="4619" y="19673"/>
                </a:cxn>
                <a:cxn ang="0">
                  <a:pos x="6245" y="20586"/>
                </a:cxn>
                <a:cxn ang="0">
                  <a:pos x="7998" y="21194"/>
                </a:cxn>
                <a:cxn ang="0">
                  <a:pos x="9880" y="21499"/>
                </a:cxn>
                <a:cxn ang="0">
                  <a:pos x="11762" y="21499"/>
                </a:cxn>
                <a:cxn ang="0">
                  <a:pos x="13602" y="21194"/>
                </a:cxn>
                <a:cxn ang="0">
                  <a:pos x="15398" y="20485"/>
                </a:cxn>
                <a:cxn ang="0">
                  <a:pos x="16981" y="19673"/>
                </a:cxn>
                <a:cxn ang="0">
                  <a:pos x="18435" y="18355"/>
                </a:cxn>
                <a:cxn ang="0">
                  <a:pos x="19675" y="16935"/>
                </a:cxn>
                <a:cxn ang="0">
                  <a:pos x="20573" y="15313"/>
                </a:cxn>
                <a:cxn ang="0">
                  <a:pos x="21258" y="13487"/>
                </a:cxn>
                <a:cxn ang="0">
                  <a:pos x="21557" y="11662"/>
                </a:cxn>
                <a:cxn ang="0">
                  <a:pos x="21557" y="9837"/>
                </a:cxn>
                <a:cxn ang="0">
                  <a:pos x="21258" y="8011"/>
                </a:cxn>
                <a:cxn ang="0">
                  <a:pos x="20573" y="6186"/>
                </a:cxn>
                <a:cxn ang="0">
                  <a:pos x="19675" y="4563"/>
                </a:cxn>
                <a:cxn ang="0">
                  <a:pos x="18435" y="3144"/>
                </a:cxn>
                <a:cxn ang="0">
                  <a:pos x="16981" y="1927"/>
                </a:cxn>
                <a:cxn ang="0">
                  <a:pos x="15355" y="1014"/>
                </a:cxn>
                <a:cxn ang="0">
                  <a:pos x="13602" y="304"/>
                </a:cxn>
                <a:cxn ang="0">
                  <a:pos x="11762" y="0"/>
                </a:cxn>
                <a:cxn ang="0">
                  <a:pos x="9880" y="0"/>
                </a:cxn>
                <a:cxn ang="0">
                  <a:pos x="7998" y="304"/>
                </a:cxn>
                <a:cxn ang="0">
                  <a:pos x="6245" y="1014"/>
                </a:cxn>
                <a:cxn ang="0">
                  <a:pos x="4577" y="1927"/>
                </a:cxn>
                <a:cxn ang="0">
                  <a:pos x="3165" y="3144"/>
                </a:cxn>
                <a:cxn ang="0">
                  <a:pos x="1968" y="4563"/>
                </a:cxn>
                <a:cxn ang="0">
                  <a:pos x="984" y="6186"/>
                </a:cxn>
                <a:cxn ang="0">
                  <a:pos x="342" y="8011"/>
                </a:cxn>
                <a:cxn ang="0">
                  <a:pos x="43" y="9837"/>
                </a:cxn>
              </a:cxnLst>
              <a:rect l="0" t="0" r="r" b="b"/>
              <a:pathLst>
                <a:path w="21600" h="21600">
                  <a:moveTo>
                    <a:pt x="0" y="10749"/>
                  </a:moveTo>
                  <a:lnTo>
                    <a:pt x="43" y="11763"/>
                  </a:lnTo>
                  <a:lnTo>
                    <a:pt x="171" y="12575"/>
                  </a:lnTo>
                  <a:lnTo>
                    <a:pt x="342" y="13589"/>
                  </a:lnTo>
                  <a:lnTo>
                    <a:pt x="642" y="14501"/>
                  </a:lnTo>
                  <a:lnTo>
                    <a:pt x="984" y="15313"/>
                  </a:lnTo>
                  <a:lnTo>
                    <a:pt x="1454" y="16225"/>
                  </a:lnTo>
                  <a:lnTo>
                    <a:pt x="1968" y="16935"/>
                  </a:lnTo>
                  <a:lnTo>
                    <a:pt x="2524" y="17746"/>
                  </a:lnTo>
                  <a:lnTo>
                    <a:pt x="3165" y="18456"/>
                  </a:lnTo>
                  <a:lnTo>
                    <a:pt x="3850" y="19065"/>
                  </a:lnTo>
                  <a:lnTo>
                    <a:pt x="4619" y="19673"/>
                  </a:lnTo>
                  <a:lnTo>
                    <a:pt x="5389" y="20180"/>
                  </a:lnTo>
                  <a:lnTo>
                    <a:pt x="6245" y="20586"/>
                  </a:lnTo>
                  <a:lnTo>
                    <a:pt x="7100" y="20890"/>
                  </a:lnTo>
                  <a:lnTo>
                    <a:pt x="7998" y="21194"/>
                  </a:lnTo>
                  <a:lnTo>
                    <a:pt x="8939" y="21397"/>
                  </a:lnTo>
                  <a:lnTo>
                    <a:pt x="9880" y="21499"/>
                  </a:lnTo>
                  <a:lnTo>
                    <a:pt x="10821" y="21600"/>
                  </a:lnTo>
                  <a:lnTo>
                    <a:pt x="11762" y="21499"/>
                  </a:lnTo>
                  <a:lnTo>
                    <a:pt x="12661" y="21397"/>
                  </a:lnTo>
                  <a:lnTo>
                    <a:pt x="13602" y="21194"/>
                  </a:lnTo>
                  <a:lnTo>
                    <a:pt x="14500" y="20890"/>
                  </a:lnTo>
                  <a:lnTo>
                    <a:pt x="15398" y="20485"/>
                  </a:lnTo>
                  <a:lnTo>
                    <a:pt x="16211" y="20180"/>
                  </a:lnTo>
                  <a:lnTo>
                    <a:pt x="16981" y="19673"/>
                  </a:lnTo>
                  <a:lnTo>
                    <a:pt x="17750" y="19065"/>
                  </a:lnTo>
                  <a:lnTo>
                    <a:pt x="18435" y="18355"/>
                  </a:lnTo>
                  <a:lnTo>
                    <a:pt x="19076" y="17645"/>
                  </a:lnTo>
                  <a:lnTo>
                    <a:pt x="19675" y="16935"/>
                  </a:lnTo>
                  <a:lnTo>
                    <a:pt x="20189" y="16225"/>
                  </a:lnTo>
                  <a:lnTo>
                    <a:pt x="20573" y="15313"/>
                  </a:lnTo>
                  <a:lnTo>
                    <a:pt x="20958" y="14400"/>
                  </a:lnTo>
                  <a:lnTo>
                    <a:pt x="21258" y="13487"/>
                  </a:lnTo>
                  <a:lnTo>
                    <a:pt x="21429" y="12575"/>
                  </a:lnTo>
                  <a:lnTo>
                    <a:pt x="21557" y="11662"/>
                  </a:lnTo>
                  <a:lnTo>
                    <a:pt x="21600" y="10749"/>
                  </a:lnTo>
                  <a:lnTo>
                    <a:pt x="21557" y="9837"/>
                  </a:lnTo>
                  <a:lnTo>
                    <a:pt x="21429" y="8823"/>
                  </a:lnTo>
                  <a:lnTo>
                    <a:pt x="21258" y="8011"/>
                  </a:lnTo>
                  <a:lnTo>
                    <a:pt x="20958" y="7099"/>
                  </a:lnTo>
                  <a:lnTo>
                    <a:pt x="20573" y="6186"/>
                  </a:lnTo>
                  <a:lnTo>
                    <a:pt x="20189" y="5375"/>
                  </a:lnTo>
                  <a:lnTo>
                    <a:pt x="19675" y="4563"/>
                  </a:lnTo>
                  <a:lnTo>
                    <a:pt x="19076" y="3854"/>
                  </a:lnTo>
                  <a:lnTo>
                    <a:pt x="18435" y="3144"/>
                  </a:lnTo>
                  <a:lnTo>
                    <a:pt x="17750" y="2434"/>
                  </a:lnTo>
                  <a:lnTo>
                    <a:pt x="16981" y="1927"/>
                  </a:lnTo>
                  <a:lnTo>
                    <a:pt x="16211" y="1420"/>
                  </a:lnTo>
                  <a:lnTo>
                    <a:pt x="15355" y="1014"/>
                  </a:lnTo>
                  <a:lnTo>
                    <a:pt x="14500" y="608"/>
                  </a:lnTo>
                  <a:lnTo>
                    <a:pt x="13602" y="304"/>
                  </a:lnTo>
                  <a:lnTo>
                    <a:pt x="12661" y="101"/>
                  </a:lnTo>
                  <a:lnTo>
                    <a:pt x="11762" y="0"/>
                  </a:lnTo>
                  <a:lnTo>
                    <a:pt x="10821" y="0"/>
                  </a:lnTo>
                  <a:lnTo>
                    <a:pt x="9880" y="0"/>
                  </a:lnTo>
                  <a:lnTo>
                    <a:pt x="8939" y="101"/>
                  </a:lnTo>
                  <a:lnTo>
                    <a:pt x="7998" y="304"/>
                  </a:lnTo>
                  <a:lnTo>
                    <a:pt x="7100" y="608"/>
                  </a:lnTo>
                  <a:lnTo>
                    <a:pt x="6245" y="1014"/>
                  </a:lnTo>
                  <a:lnTo>
                    <a:pt x="5389" y="1420"/>
                  </a:lnTo>
                  <a:lnTo>
                    <a:pt x="4577" y="1927"/>
                  </a:lnTo>
                  <a:lnTo>
                    <a:pt x="3850" y="2535"/>
                  </a:lnTo>
                  <a:lnTo>
                    <a:pt x="3165" y="3144"/>
                  </a:lnTo>
                  <a:lnTo>
                    <a:pt x="2524" y="3854"/>
                  </a:lnTo>
                  <a:lnTo>
                    <a:pt x="1968" y="4563"/>
                  </a:lnTo>
                  <a:lnTo>
                    <a:pt x="1454" y="5375"/>
                  </a:lnTo>
                  <a:lnTo>
                    <a:pt x="984" y="6186"/>
                  </a:lnTo>
                  <a:lnTo>
                    <a:pt x="642" y="7099"/>
                  </a:lnTo>
                  <a:lnTo>
                    <a:pt x="342" y="8011"/>
                  </a:lnTo>
                  <a:lnTo>
                    <a:pt x="171" y="8823"/>
                  </a:lnTo>
                  <a:lnTo>
                    <a:pt x="43" y="9837"/>
                  </a:lnTo>
                  <a:lnTo>
                    <a:pt x="0" y="10749"/>
                  </a:lnTo>
                </a:path>
              </a:pathLst>
            </a:custGeom>
            <a:noFill/>
            <a:ln w="12700" cap="rnd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04" name="Rectangle 28"/>
            <p:cNvSpPr>
              <a:spLocks/>
            </p:cNvSpPr>
            <p:nvPr/>
          </p:nvSpPr>
          <p:spPr bwMode="auto">
            <a:xfrm>
              <a:off x="1343" y="13"/>
              <a:ext cx="381" cy="200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39688" bIns="0">
              <a:prstTxWarp prst="textNoShape">
                <a:avLst/>
              </a:prstTxWarp>
              <a:spAutoFit/>
            </a:bodyPr>
            <a:lstStyle/>
            <a:p>
              <a:pPr marL="39688"/>
              <a:r>
                <a:rPr lang="en-US" sz="1600" b="1">
                  <a:solidFill>
                    <a:schemeClr val="tx1"/>
                  </a:solidFill>
                  <a:ea typeface="Arial" pitchFamily="8" charset="0"/>
                  <a:cs typeface="Arial" pitchFamily="8" charset="0"/>
                </a:rPr>
                <a:t>from</a:t>
              </a:r>
            </a:p>
          </p:txBody>
        </p:sp>
        <p:sp>
          <p:nvSpPr>
            <p:cNvPr id="24605" name="Rectangle 29"/>
            <p:cNvSpPr>
              <a:spLocks/>
            </p:cNvSpPr>
            <p:nvPr/>
          </p:nvSpPr>
          <p:spPr bwMode="auto">
            <a:xfrm>
              <a:off x="1996" y="0"/>
              <a:ext cx="217" cy="200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39688" bIns="0">
              <a:prstTxWarp prst="textNoShape">
                <a:avLst/>
              </a:prstTxWarp>
              <a:spAutoFit/>
            </a:bodyPr>
            <a:lstStyle/>
            <a:p>
              <a:pPr marL="39688"/>
              <a:r>
                <a:rPr lang="en-US" sz="1600" b="1">
                  <a:solidFill>
                    <a:schemeClr val="tx1"/>
                  </a:solidFill>
                  <a:ea typeface="Arial" pitchFamily="8" charset="0"/>
                  <a:cs typeface="Arial" pitchFamily="8" charset="0"/>
                </a:rPr>
                <a:t>to</a:t>
              </a:r>
            </a:p>
          </p:txBody>
        </p:sp>
        <p:sp>
          <p:nvSpPr>
            <p:cNvPr id="24606" name="Line 30"/>
            <p:cNvSpPr>
              <a:spLocks noChangeShapeType="1"/>
            </p:cNvSpPr>
            <p:nvPr/>
          </p:nvSpPr>
          <p:spPr bwMode="auto">
            <a:xfrm flipH="1">
              <a:off x="1989" y="259"/>
              <a:ext cx="47" cy="385"/>
            </a:xfrm>
            <a:prstGeom prst="line">
              <a:avLst/>
            </a:prstGeom>
            <a:noFill/>
            <a:ln w="12700" cap="flat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07" name="Freeform 31"/>
            <p:cNvSpPr>
              <a:spLocks/>
            </p:cNvSpPr>
            <p:nvPr/>
          </p:nvSpPr>
          <p:spPr bwMode="auto">
            <a:xfrm>
              <a:off x="3094" y="312"/>
              <a:ext cx="505" cy="213"/>
            </a:xfrm>
            <a:custGeom>
              <a:avLst/>
              <a:gdLst/>
              <a:ahLst/>
              <a:cxnLst>
                <a:cxn ang="0">
                  <a:pos x="43" y="11763"/>
                </a:cxn>
                <a:cxn ang="0">
                  <a:pos x="342" y="13589"/>
                </a:cxn>
                <a:cxn ang="0">
                  <a:pos x="1027" y="15414"/>
                </a:cxn>
                <a:cxn ang="0">
                  <a:pos x="1925" y="17037"/>
                </a:cxn>
                <a:cxn ang="0">
                  <a:pos x="3165" y="18456"/>
                </a:cxn>
                <a:cxn ang="0">
                  <a:pos x="4619" y="19673"/>
                </a:cxn>
                <a:cxn ang="0">
                  <a:pos x="6202" y="20586"/>
                </a:cxn>
                <a:cxn ang="0">
                  <a:pos x="7998" y="21296"/>
                </a:cxn>
                <a:cxn ang="0">
                  <a:pos x="9880" y="21600"/>
                </a:cxn>
                <a:cxn ang="0">
                  <a:pos x="11720" y="21600"/>
                </a:cxn>
                <a:cxn ang="0">
                  <a:pos x="13602" y="21296"/>
                </a:cxn>
                <a:cxn ang="0">
                  <a:pos x="15355" y="20586"/>
                </a:cxn>
                <a:cxn ang="0">
                  <a:pos x="16981" y="19673"/>
                </a:cxn>
                <a:cxn ang="0">
                  <a:pos x="18435" y="18456"/>
                </a:cxn>
                <a:cxn ang="0">
                  <a:pos x="19632" y="17037"/>
                </a:cxn>
                <a:cxn ang="0">
                  <a:pos x="20573" y="15313"/>
                </a:cxn>
                <a:cxn ang="0">
                  <a:pos x="21258" y="13589"/>
                </a:cxn>
                <a:cxn ang="0">
                  <a:pos x="21557" y="11763"/>
                </a:cxn>
                <a:cxn ang="0">
                  <a:pos x="21557" y="9837"/>
                </a:cxn>
                <a:cxn ang="0">
                  <a:pos x="21258" y="8011"/>
                </a:cxn>
                <a:cxn ang="0">
                  <a:pos x="20573" y="6287"/>
                </a:cxn>
                <a:cxn ang="0">
                  <a:pos x="19632" y="4563"/>
                </a:cxn>
                <a:cxn ang="0">
                  <a:pos x="18435" y="3144"/>
                </a:cxn>
                <a:cxn ang="0">
                  <a:pos x="16981" y="1927"/>
                </a:cxn>
                <a:cxn ang="0">
                  <a:pos x="15355" y="1014"/>
                </a:cxn>
                <a:cxn ang="0">
                  <a:pos x="13602" y="406"/>
                </a:cxn>
                <a:cxn ang="0">
                  <a:pos x="11720" y="0"/>
                </a:cxn>
                <a:cxn ang="0">
                  <a:pos x="9880" y="0"/>
                </a:cxn>
                <a:cxn ang="0">
                  <a:pos x="7998" y="406"/>
                </a:cxn>
                <a:cxn ang="0">
                  <a:pos x="6202" y="1014"/>
                </a:cxn>
                <a:cxn ang="0">
                  <a:pos x="4619" y="2028"/>
                </a:cxn>
                <a:cxn ang="0">
                  <a:pos x="3165" y="3144"/>
                </a:cxn>
                <a:cxn ang="0">
                  <a:pos x="1925" y="4665"/>
                </a:cxn>
                <a:cxn ang="0">
                  <a:pos x="1027" y="6287"/>
                </a:cxn>
                <a:cxn ang="0">
                  <a:pos x="342" y="8011"/>
                </a:cxn>
                <a:cxn ang="0">
                  <a:pos x="43" y="9938"/>
                </a:cxn>
              </a:cxnLst>
              <a:rect l="0" t="0" r="r" b="b"/>
              <a:pathLst>
                <a:path w="21600" h="21600">
                  <a:moveTo>
                    <a:pt x="0" y="10851"/>
                  </a:moveTo>
                  <a:lnTo>
                    <a:pt x="43" y="11763"/>
                  </a:lnTo>
                  <a:lnTo>
                    <a:pt x="171" y="12676"/>
                  </a:lnTo>
                  <a:lnTo>
                    <a:pt x="342" y="13589"/>
                  </a:lnTo>
                  <a:lnTo>
                    <a:pt x="642" y="14501"/>
                  </a:lnTo>
                  <a:lnTo>
                    <a:pt x="1027" y="15414"/>
                  </a:lnTo>
                  <a:lnTo>
                    <a:pt x="1454" y="16225"/>
                  </a:lnTo>
                  <a:lnTo>
                    <a:pt x="1925" y="17037"/>
                  </a:lnTo>
                  <a:lnTo>
                    <a:pt x="2524" y="17746"/>
                  </a:lnTo>
                  <a:lnTo>
                    <a:pt x="3165" y="18456"/>
                  </a:lnTo>
                  <a:lnTo>
                    <a:pt x="3850" y="19065"/>
                  </a:lnTo>
                  <a:lnTo>
                    <a:pt x="4619" y="19673"/>
                  </a:lnTo>
                  <a:lnTo>
                    <a:pt x="5389" y="20180"/>
                  </a:lnTo>
                  <a:lnTo>
                    <a:pt x="6202" y="20586"/>
                  </a:lnTo>
                  <a:lnTo>
                    <a:pt x="7100" y="20992"/>
                  </a:lnTo>
                  <a:lnTo>
                    <a:pt x="7998" y="21296"/>
                  </a:lnTo>
                  <a:lnTo>
                    <a:pt x="8939" y="21499"/>
                  </a:lnTo>
                  <a:lnTo>
                    <a:pt x="9880" y="21600"/>
                  </a:lnTo>
                  <a:lnTo>
                    <a:pt x="10779" y="21600"/>
                  </a:lnTo>
                  <a:lnTo>
                    <a:pt x="11720" y="21600"/>
                  </a:lnTo>
                  <a:lnTo>
                    <a:pt x="12661" y="21499"/>
                  </a:lnTo>
                  <a:lnTo>
                    <a:pt x="13602" y="21296"/>
                  </a:lnTo>
                  <a:lnTo>
                    <a:pt x="14500" y="20992"/>
                  </a:lnTo>
                  <a:lnTo>
                    <a:pt x="15355" y="20586"/>
                  </a:lnTo>
                  <a:lnTo>
                    <a:pt x="16211" y="20180"/>
                  </a:lnTo>
                  <a:lnTo>
                    <a:pt x="16981" y="19673"/>
                  </a:lnTo>
                  <a:lnTo>
                    <a:pt x="17750" y="19065"/>
                  </a:lnTo>
                  <a:lnTo>
                    <a:pt x="18435" y="18456"/>
                  </a:lnTo>
                  <a:lnTo>
                    <a:pt x="19076" y="17746"/>
                  </a:lnTo>
                  <a:lnTo>
                    <a:pt x="19632" y="17037"/>
                  </a:lnTo>
                  <a:lnTo>
                    <a:pt x="20146" y="16225"/>
                  </a:lnTo>
                  <a:lnTo>
                    <a:pt x="20573" y="15313"/>
                  </a:lnTo>
                  <a:lnTo>
                    <a:pt x="20958" y="14501"/>
                  </a:lnTo>
                  <a:lnTo>
                    <a:pt x="21258" y="13589"/>
                  </a:lnTo>
                  <a:lnTo>
                    <a:pt x="21429" y="12676"/>
                  </a:lnTo>
                  <a:lnTo>
                    <a:pt x="21557" y="11763"/>
                  </a:lnTo>
                  <a:lnTo>
                    <a:pt x="21600" y="10749"/>
                  </a:lnTo>
                  <a:lnTo>
                    <a:pt x="21557" y="9837"/>
                  </a:lnTo>
                  <a:lnTo>
                    <a:pt x="21429" y="8924"/>
                  </a:lnTo>
                  <a:lnTo>
                    <a:pt x="21258" y="8011"/>
                  </a:lnTo>
                  <a:lnTo>
                    <a:pt x="20958" y="7099"/>
                  </a:lnTo>
                  <a:lnTo>
                    <a:pt x="20573" y="6287"/>
                  </a:lnTo>
                  <a:lnTo>
                    <a:pt x="20146" y="5375"/>
                  </a:lnTo>
                  <a:lnTo>
                    <a:pt x="19632" y="4563"/>
                  </a:lnTo>
                  <a:lnTo>
                    <a:pt x="19076" y="3854"/>
                  </a:lnTo>
                  <a:lnTo>
                    <a:pt x="18435" y="3144"/>
                  </a:lnTo>
                  <a:lnTo>
                    <a:pt x="17750" y="2535"/>
                  </a:lnTo>
                  <a:lnTo>
                    <a:pt x="16981" y="1927"/>
                  </a:lnTo>
                  <a:lnTo>
                    <a:pt x="16211" y="1420"/>
                  </a:lnTo>
                  <a:lnTo>
                    <a:pt x="15355" y="1014"/>
                  </a:lnTo>
                  <a:lnTo>
                    <a:pt x="14500" y="608"/>
                  </a:lnTo>
                  <a:lnTo>
                    <a:pt x="13602" y="406"/>
                  </a:lnTo>
                  <a:lnTo>
                    <a:pt x="12661" y="203"/>
                  </a:lnTo>
                  <a:lnTo>
                    <a:pt x="11720" y="0"/>
                  </a:lnTo>
                  <a:lnTo>
                    <a:pt x="10779" y="0"/>
                  </a:lnTo>
                  <a:lnTo>
                    <a:pt x="9880" y="0"/>
                  </a:lnTo>
                  <a:lnTo>
                    <a:pt x="8939" y="203"/>
                  </a:lnTo>
                  <a:lnTo>
                    <a:pt x="7998" y="406"/>
                  </a:lnTo>
                  <a:lnTo>
                    <a:pt x="7100" y="710"/>
                  </a:lnTo>
                  <a:lnTo>
                    <a:pt x="6202" y="1014"/>
                  </a:lnTo>
                  <a:lnTo>
                    <a:pt x="5389" y="1521"/>
                  </a:lnTo>
                  <a:lnTo>
                    <a:pt x="4619" y="2028"/>
                  </a:lnTo>
                  <a:lnTo>
                    <a:pt x="3850" y="2535"/>
                  </a:lnTo>
                  <a:lnTo>
                    <a:pt x="3165" y="3144"/>
                  </a:lnTo>
                  <a:lnTo>
                    <a:pt x="2524" y="3854"/>
                  </a:lnTo>
                  <a:lnTo>
                    <a:pt x="1925" y="4665"/>
                  </a:lnTo>
                  <a:lnTo>
                    <a:pt x="1454" y="5476"/>
                  </a:lnTo>
                  <a:lnTo>
                    <a:pt x="1027" y="6287"/>
                  </a:lnTo>
                  <a:lnTo>
                    <a:pt x="642" y="7099"/>
                  </a:lnTo>
                  <a:lnTo>
                    <a:pt x="342" y="8011"/>
                  </a:lnTo>
                  <a:lnTo>
                    <a:pt x="171" y="8924"/>
                  </a:lnTo>
                  <a:lnTo>
                    <a:pt x="43" y="9938"/>
                  </a:lnTo>
                  <a:lnTo>
                    <a:pt x="0" y="10851"/>
                  </a:lnTo>
                </a:path>
              </a:pathLst>
            </a:custGeom>
            <a:noFill/>
            <a:ln w="12700" cap="rnd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08" name="Freeform 32"/>
            <p:cNvSpPr>
              <a:spLocks/>
            </p:cNvSpPr>
            <p:nvPr/>
          </p:nvSpPr>
          <p:spPr bwMode="auto">
            <a:xfrm>
              <a:off x="2524" y="657"/>
              <a:ext cx="888" cy="231"/>
            </a:xfrm>
            <a:custGeom>
              <a:avLst/>
              <a:gdLst/>
              <a:ahLst/>
              <a:cxnLst>
                <a:cxn ang="0">
                  <a:pos x="21600" y="21600"/>
                </a:cxn>
                <a:cxn ang="0">
                  <a:pos x="21600" y="0"/>
                </a:cxn>
                <a:cxn ang="0">
                  <a:pos x="0" y="0"/>
                </a:cxn>
                <a:cxn ang="0">
                  <a:pos x="0" y="21600"/>
                </a:cxn>
                <a:cxn ang="0">
                  <a:pos x="21600" y="21600"/>
                </a:cxn>
              </a:cxnLst>
              <a:rect l="0" t="0" r="r" b="b"/>
              <a:pathLst>
                <a:path w="21600" h="21600">
                  <a:moveTo>
                    <a:pt x="21600" y="21600"/>
                  </a:moveTo>
                  <a:lnTo>
                    <a:pt x="21600" y="0"/>
                  </a:ln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</a:path>
              </a:pathLst>
            </a:custGeom>
            <a:noFill/>
            <a:ln w="12700" cap="rnd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4611" name="Group 35"/>
            <p:cNvGrpSpPr>
              <a:grpSpLocks/>
            </p:cNvGrpSpPr>
            <p:nvPr/>
          </p:nvGrpSpPr>
          <p:grpSpPr bwMode="auto">
            <a:xfrm>
              <a:off x="2572" y="155"/>
              <a:ext cx="616" cy="214"/>
              <a:chOff x="0" y="0"/>
              <a:chExt cx="616" cy="214"/>
            </a:xfrm>
          </p:grpSpPr>
          <p:sp>
            <p:nvSpPr>
              <p:cNvPr id="24609" name="Freeform 33"/>
              <p:cNvSpPr>
                <a:spLocks/>
              </p:cNvSpPr>
              <p:nvPr/>
            </p:nvSpPr>
            <p:spPr bwMode="auto">
              <a:xfrm>
                <a:off x="0" y="0"/>
                <a:ext cx="616" cy="214"/>
              </a:xfrm>
              <a:custGeom>
                <a:avLst/>
                <a:gdLst/>
                <a:ahLst/>
                <a:cxnLst>
                  <a:cxn ang="0">
                    <a:pos x="21600" y="9892"/>
                  </a:cxn>
                  <a:cxn ang="0">
                    <a:pos x="21249" y="7974"/>
                  </a:cxn>
                  <a:cxn ang="0">
                    <a:pos x="20583" y="6258"/>
                  </a:cxn>
                  <a:cxn ang="0">
                    <a:pos x="19671" y="4643"/>
                  </a:cxn>
                  <a:cxn ang="0">
                    <a:pos x="18409" y="3230"/>
                  </a:cxn>
                  <a:cxn ang="0">
                    <a:pos x="17006" y="2019"/>
                  </a:cxn>
                  <a:cxn ang="0">
                    <a:pos x="15323" y="1009"/>
                  </a:cxn>
                  <a:cxn ang="0">
                    <a:pos x="13570" y="404"/>
                  </a:cxn>
                  <a:cxn ang="0">
                    <a:pos x="11747" y="101"/>
                  </a:cxn>
                  <a:cxn ang="0">
                    <a:pos x="9818" y="101"/>
                  </a:cxn>
                  <a:cxn ang="0">
                    <a:pos x="7995" y="404"/>
                  </a:cxn>
                  <a:cxn ang="0">
                    <a:pos x="6242" y="1009"/>
                  </a:cxn>
                  <a:cxn ang="0">
                    <a:pos x="4594" y="2019"/>
                  </a:cxn>
                  <a:cxn ang="0">
                    <a:pos x="3156" y="3230"/>
                  </a:cxn>
                  <a:cxn ang="0">
                    <a:pos x="1894" y="4643"/>
                  </a:cxn>
                  <a:cxn ang="0">
                    <a:pos x="1017" y="6258"/>
                  </a:cxn>
                  <a:cxn ang="0">
                    <a:pos x="351" y="7974"/>
                  </a:cxn>
                  <a:cxn ang="0">
                    <a:pos x="35" y="9892"/>
                  </a:cxn>
                  <a:cxn ang="0">
                    <a:pos x="35" y="11708"/>
                  </a:cxn>
                  <a:cxn ang="0">
                    <a:pos x="351" y="13626"/>
                  </a:cxn>
                  <a:cxn ang="0">
                    <a:pos x="1017" y="15342"/>
                  </a:cxn>
                  <a:cxn ang="0">
                    <a:pos x="1894" y="16957"/>
                  </a:cxn>
                  <a:cxn ang="0">
                    <a:pos x="3156" y="18471"/>
                  </a:cxn>
                  <a:cxn ang="0">
                    <a:pos x="4594" y="19581"/>
                  </a:cxn>
                  <a:cxn ang="0">
                    <a:pos x="6242" y="20591"/>
                  </a:cxn>
                  <a:cxn ang="0">
                    <a:pos x="7995" y="21196"/>
                  </a:cxn>
                  <a:cxn ang="0">
                    <a:pos x="9818" y="21499"/>
                  </a:cxn>
                  <a:cxn ang="0">
                    <a:pos x="11747" y="21499"/>
                  </a:cxn>
                  <a:cxn ang="0">
                    <a:pos x="13570" y="21196"/>
                  </a:cxn>
                  <a:cxn ang="0">
                    <a:pos x="15323" y="20591"/>
                  </a:cxn>
                  <a:cxn ang="0">
                    <a:pos x="17006" y="19581"/>
                  </a:cxn>
                  <a:cxn ang="0">
                    <a:pos x="18409" y="18471"/>
                  </a:cxn>
                  <a:cxn ang="0">
                    <a:pos x="19671" y="16957"/>
                  </a:cxn>
                  <a:cxn ang="0">
                    <a:pos x="20583" y="15342"/>
                  </a:cxn>
                  <a:cxn ang="0">
                    <a:pos x="21249" y="13626"/>
                  </a:cxn>
                  <a:cxn ang="0">
                    <a:pos x="21600" y="11708"/>
                  </a:cxn>
                </a:cxnLst>
                <a:rect l="0" t="0" r="r" b="b"/>
                <a:pathLst>
                  <a:path w="21600" h="21600">
                    <a:moveTo>
                      <a:pt x="21600" y="10800"/>
                    </a:moveTo>
                    <a:lnTo>
                      <a:pt x="21600" y="9892"/>
                    </a:lnTo>
                    <a:lnTo>
                      <a:pt x="21460" y="8882"/>
                    </a:lnTo>
                    <a:lnTo>
                      <a:pt x="21249" y="7974"/>
                    </a:lnTo>
                    <a:lnTo>
                      <a:pt x="20934" y="7166"/>
                    </a:lnTo>
                    <a:lnTo>
                      <a:pt x="20583" y="6258"/>
                    </a:lnTo>
                    <a:lnTo>
                      <a:pt x="20127" y="5450"/>
                    </a:lnTo>
                    <a:lnTo>
                      <a:pt x="19671" y="4643"/>
                    </a:lnTo>
                    <a:lnTo>
                      <a:pt x="19075" y="3836"/>
                    </a:lnTo>
                    <a:lnTo>
                      <a:pt x="18409" y="3230"/>
                    </a:lnTo>
                    <a:lnTo>
                      <a:pt x="17743" y="2624"/>
                    </a:lnTo>
                    <a:lnTo>
                      <a:pt x="17006" y="2019"/>
                    </a:lnTo>
                    <a:lnTo>
                      <a:pt x="16200" y="1514"/>
                    </a:lnTo>
                    <a:lnTo>
                      <a:pt x="15323" y="1009"/>
                    </a:lnTo>
                    <a:lnTo>
                      <a:pt x="14482" y="707"/>
                    </a:lnTo>
                    <a:lnTo>
                      <a:pt x="13570" y="404"/>
                    </a:lnTo>
                    <a:lnTo>
                      <a:pt x="12694" y="202"/>
                    </a:lnTo>
                    <a:lnTo>
                      <a:pt x="11747" y="101"/>
                    </a:lnTo>
                    <a:lnTo>
                      <a:pt x="10765" y="0"/>
                    </a:lnTo>
                    <a:lnTo>
                      <a:pt x="9818" y="101"/>
                    </a:lnTo>
                    <a:lnTo>
                      <a:pt x="8906" y="202"/>
                    </a:lnTo>
                    <a:lnTo>
                      <a:pt x="7995" y="404"/>
                    </a:lnTo>
                    <a:lnTo>
                      <a:pt x="7083" y="707"/>
                    </a:lnTo>
                    <a:lnTo>
                      <a:pt x="6242" y="1009"/>
                    </a:lnTo>
                    <a:lnTo>
                      <a:pt x="5365" y="1514"/>
                    </a:lnTo>
                    <a:lnTo>
                      <a:pt x="4594" y="2019"/>
                    </a:lnTo>
                    <a:lnTo>
                      <a:pt x="3822" y="2624"/>
                    </a:lnTo>
                    <a:lnTo>
                      <a:pt x="3156" y="3230"/>
                    </a:lnTo>
                    <a:lnTo>
                      <a:pt x="2490" y="3836"/>
                    </a:lnTo>
                    <a:lnTo>
                      <a:pt x="1894" y="4643"/>
                    </a:lnTo>
                    <a:lnTo>
                      <a:pt x="1438" y="5450"/>
                    </a:lnTo>
                    <a:lnTo>
                      <a:pt x="1017" y="6258"/>
                    </a:lnTo>
                    <a:lnTo>
                      <a:pt x="631" y="7166"/>
                    </a:lnTo>
                    <a:lnTo>
                      <a:pt x="351" y="7974"/>
                    </a:lnTo>
                    <a:lnTo>
                      <a:pt x="140" y="8882"/>
                    </a:lnTo>
                    <a:lnTo>
                      <a:pt x="35" y="9892"/>
                    </a:lnTo>
                    <a:lnTo>
                      <a:pt x="0" y="10800"/>
                    </a:lnTo>
                    <a:lnTo>
                      <a:pt x="35" y="11708"/>
                    </a:lnTo>
                    <a:lnTo>
                      <a:pt x="140" y="12617"/>
                    </a:lnTo>
                    <a:lnTo>
                      <a:pt x="351" y="13626"/>
                    </a:lnTo>
                    <a:lnTo>
                      <a:pt x="631" y="14535"/>
                    </a:lnTo>
                    <a:lnTo>
                      <a:pt x="1017" y="15342"/>
                    </a:lnTo>
                    <a:lnTo>
                      <a:pt x="1438" y="16150"/>
                    </a:lnTo>
                    <a:lnTo>
                      <a:pt x="1894" y="16957"/>
                    </a:lnTo>
                    <a:lnTo>
                      <a:pt x="2490" y="17764"/>
                    </a:lnTo>
                    <a:lnTo>
                      <a:pt x="3156" y="18471"/>
                    </a:lnTo>
                    <a:lnTo>
                      <a:pt x="3822" y="18976"/>
                    </a:lnTo>
                    <a:lnTo>
                      <a:pt x="4594" y="19581"/>
                    </a:lnTo>
                    <a:lnTo>
                      <a:pt x="5365" y="20086"/>
                    </a:lnTo>
                    <a:lnTo>
                      <a:pt x="6242" y="20591"/>
                    </a:lnTo>
                    <a:lnTo>
                      <a:pt x="7083" y="20893"/>
                    </a:lnTo>
                    <a:lnTo>
                      <a:pt x="7995" y="21196"/>
                    </a:lnTo>
                    <a:lnTo>
                      <a:pt x="8906" y="21398"/>
                    </a:lnTo>
                    <a:lnTo>
                      <a:pt x="9818" y="21499"/>
                    </a:lnTo>
                    <a:lnTo>
                      <a:pt x="10765" y="21600"/>
                    </a:lnTo>
                    <a:lnTo>
                      <a:pt x="11747" y="21499"/>
                    </a:lnTo>
                    <a:lnTo>
                      <a:pt x="12694" y="21398"/>
                    </a:lnTo>
                    <a:lnTo>
                      <a:pt x="13570" y="21196"/>
                    </a:lnTo>
                    <a:lnTo>
                      <a:pt x="14482" y="20893"/>
                    </a:lnTo>
                    <a:lnTo>
                      <a:pt x="15323" y="20591"/>
                    </a:lnTo>
                    <a:lnTo>
                      <a:pt x="16200" y="20086"/>
                    </a:lnTo>
                    <a:lnTo>
                      <a:pt x="17006" y="19581"/>
                    </a:lnTo>
                    <a:lnTo>
                      <a:pt x="17743" y="18976"/>
                    </a:lnTo>
                    <a:lnTo>
                      <a:pt x="18409" y="18471"/>
                    </a:lnTo>
                    <a:lnTo>
                      <a:pt x="19075" y="17764"/>
                    </a:lnTo>
                    <a:lnTo>
                      <a:pt x="19671" y="16957"/>
                    </a:lnTo>
                    <a:lnTo>
                      <a:pt x="20127" y="16150"/>
                    </a:lnTo>
                    <a:lnTo>
                      <a:pt x="20583" y="15342"/>
                    </a:lnTo>
                    <a:lnTo>
                      <a:pt x="20934" y="14535"/>
                    </a:lnTo>
                    <a:lnTo>
                      <a:pt x="21249" y="13626"/>
                    </a:lnTo>
                    <a:lnTo>
                      <a:pt x="21460" y="12617"/>
                    </a:lnTo>
                    <a:lnTo>
                      <a:pt x="21600" y="11708"/>
                    </a:lnTo>
                    <a:lnTo>
                      <a:pt x="21600" y="10800"/>
                    </a:lnTo>
                  </a:path>
                </a:pathLst>
              </a:custGeom>
              <a:noFill/>
              <a:ln w="12700" cap="rnd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610" name="Rectangle 34"/>
              <p:cNvSpPr>
                <a:spLocks/>
              </p:cNvSpPr>
              <p:nvPr/>
            </p:nvSpPr>
            <p:spPr bwMode="auto">
              <a:xfrm>
                <a:off x="35" y="6"/>
                <a:ext cx="509" cy="200"/>
              </a:xfrm>
              <a:prstGeom prst="rect">
                <a:avLst/>
              </a:prstGeom>
              <a:noFill/>
              <a:ln w="12700" cap="flat">
                <a:noFill/>
                <a:miter lim="800000"/>
                <a:headEnd type="none" w="med" len="med"/>
                <a:tailEnd type="none" w="med" len="med"/>
              </a:ln>
            </p:spPr>
            <p:txBody>
              <a:bodyPr wrap="none" lIns="0" tIns="0" rIns="39688" bIns="0">
                <a:prstTxWarp prst="textNoShape">
                  <a:avLst/>
                </a:prstTxWarp>
                <a:spAutoFit/>
              </a:bodyPr>
              <a:lstStyle/>
              <a:p>
                <a:pPr marL="39688"/>
                <a:r>
                  <a:rPr lang="en-US" sz="1600" b="1">
                    <a:solidFill>
                      <a:schemeClr val="tx1"/>
                    </a:solidFill>
                    <a:ea typeface="Arial" pitchFamily="8" charset="0"/>
                    <a:cs typeface="Arial" pitchFamily="8" charset="0"/>
                  </a:rPr>
                  <a:t>dname</a:t>
                </a:r>
              </a:p>
            </p:txBody>
          </p:sp>
        </p:grpSp>
        <p:sp>
          <p:nvSpPr>
            <p:cNvPr id="24612" name="Rectangle 36"/>
            <p:cNvSpPr>
              <a:spLocks/>
            </p:cNvSpPr>
            <p:nvPr/>
          </p:nvSpPr>
          <p:spPr bwMode="auto">
            <a:xfrm>
              <a:off x="3079" y="325"/>
              <a:ext cx="523" cy="200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39688" bIns="0">
              <a:prstTxWarp prst="textNoShape">
                <a:avLst/>
              </a:prstTxWarp>
              <a:spAutoFit/>
            </a:bodyPr>
            <a:lstStyle/>
            <a:p>
              <a:pPr marL="39688"/>
              <a:r>
                <a:rPr lang="en-US" sz="1600" b="1">
                  <a:solidFill>
                    <a:schemeClr val="tx1"/>
                  </a:solidFill>
                  <a:ea typeface="Arial" pitchFamily="8" charset="0"/>
                  <a:cs typeface="Arial" pitchFamily="8" charset="0"/>
                </a:rPr>
                <a:t>budget</a:t>
              </a:r>
            </a:p>
          </p:txBody>
        </p:sp>
        <p:grpSp>
          <p:nvGrpSpPr>
            <p:cNvPr id="24615" name="Group 39"/>
            <p:cNvGrpSpPr>
              <a:grpSpLocks/>
            </p:cNvGrpSpPr>
            <p:nvPr/>
          </p:nvGrpSpPr>
          <p:grpSpPr bwMode="auto">
            <a:xfrm>
              <a:off x="2165" y="289"/>
              <a:ext cx="505" cy="236"/>
              <a:chOff x="0" y="0"/>
              <a:chExt cx="505" cy="236"/>
            </a:xfrm>
          </p:grpSpPr>
          <p:sp>
            <p:nvSpPr>
              <p:cNvPr id="24613" name="Freeform 37"/>
              <p:cNvSpPr>
                <a:spLocks/>
              </p:cNvSpPr>
              <p:nvPr/>
            </p:nvSpPr>
            <p:spPr bwMode="auto">
              <a:xfrm>
                <a:off x="0" y="23"/>
                <a:ext cx="505" cy="213"/>
              </a:xfrm>
              <a:custGeom>
                <a:avLst/>
                <a:gdLst/>
                <a:ahLst/>
                <a:cxnLst>
                  <a:cxn ang="0">
                    <a:pos x="21557" y="9938"/>
                  </a:cxn>
                  <a:cxn ang="0">
                    <a:pos x="21258" y="8011"/>
                  </a:cxn>
                  <a:cxn ang="0">
                    <a:pos x="20616" y="6287"/>
                  </a:cxn>
                  <a:cxn ang="0">
                    <a:pos x="19675" y="4665"/>
                  </a:cxn>
                  <a:cxn ang="0">
                    <a:pos x="18435" y="3144"/>
                  </a:cxn>
                  <a:cxn ang="0">
                    <a:pos x="17023" y="2028"/>
                  </a:cxn>
                  <a:cxn ang="0">
                    <a:pos x="15398" y="1014"/>
                  </a:cxn>
                  <a:cxn ang="0">
                    <a:pos x="13602" y="406"/>
                  </a:cxn>
                  <a:cxn ang="0">
                    <a:pos x="11762" y="0"/>
                  </a:cxn>
                  <a:cxn ang="0">
                    <a:pos x="9880" y="0"/>
                  </a:cxn>
                  <a:cxn ang="0">
                    <a:pos x="8041" y="406"/>
                  </a:cxn>
                  <a:cxn ang="0">
                    <a:pos x="6245" y="1014"/>
                  </a:cxn>
                  <a:cxn ang="0">
                    <a:pos x="4619" y="2028"/>
                  </a:cxn>
                  <a:cxn ang="0">
                    <a:pos x="3165" y="3144"/>
                  </a:cxn>
                  <a:cxn ang="0">
                    <a:pos x="1968" y="4665"/>
                  </a:cxn>
                  <a:cxn ang="0">
                    <a:pos x="1027" y="6287"/>
                  </a:cxn>
                  <a:cxn ang="0">
                    <a:pos x="385" y="8011"/>
                  </a:cxn>
                  <a:cxn ang="0">
                    <a:pos x="43" y="9938"/>
                  </a:cxn>
                  <a:cxn ang="0">
                    <a:pos x="43" y="11763"/>
                  </a:cxn>
                  <a:cxn ang="0">
                    <a:pos x="385" y="13589"/>
                  </a:cxn>
                  <a:cxn ang="0">
                    <a:pos x="1027" y="15414"/>
                  </a:cxn>
                  <a:cxn ang="0">
                    <a:pos x="1968" y="17037"/>
                  </a:cxn>
                  <a:cxn ang="0">
                    <a:pos x="3165" y="18456"/>
                  </a:cxn>
                  <a:cxn ang="0">
                    <a:pos x="4619" y="19673"/>
                  </a:cxn>
                  <a:cxn ang="0">
                    <a:pos x="6245" y="20586"/>
                  </a:cxn>
                  <a:cxn ang="0">
                    <a:pos x="8041" y="21296"/>
                  </a:cxn>
                  <a:cxn ang="0">
                    <a:pos x="9880" y="21600"/>
                  </a:cxn>
                  <a:cxn ang="0">
                    <a:pos x="11762" y="21600"/>
                  </a:cxn>
                  <a:cxn ang="0">
                    <a:pos x="13602" y="21296"/>
                  </a:cxn>
                  <a:cxn ang="0">
                    <a:pos x="15398" y="20586"/>
                  </a:cxn>
                  <a:cxn ang="0">
                    <a:pos x="17023" y="19673"/>
                  </a:cxn>
                  <a:cxn ang="0">
                    <a:pos x="18435" y="18456"/>
                  </a:cxn>
                  <a:cxn ang="0">
                    <a:pos x="19675" y="17037"/>
                  </a:cxn>
                  <a:cxn ang="0">
                    <a:pos x="20616" y="15414"/>
                  </a:cxn>
                  <a:cxn ang="0">
                    <a:pos x="21258" y="13589"/>
                  </a:cxn>
                  <a:cxn ang="0">
                    <a:pos x="21557" y="11763"/>
                  </a:cxn>
                </a:cxnLst>
                <a:rect l="0" t="0" r="r" b="b"/>
                <a:pathLst>
                  <a:path w="21600" h="21600">
                    <a:moveTo>
                      <a:pt x="21600" y="10749"/>
                    </a:moveTo>
                    <a:lnTo>
                      <a:pt x="21557" y="9938"/>
                    </a:lnTo>
                    <a:lnTo>
                      <a:pt x="21429" y="8924"/>
                    </a:lnTo>
                    <a:lnTo>
                      <a:pt x="21258" y="8011"/>
                    </a:lnTo>
                    <a:lnTo>
                      <a:pt x="20958" y="7099"/>
                    </a:lnTo>
                    <a:lnTo>
                      <a:pt x="20616" y="6287"/>
                    </a:lnTo>
                    <a:lnTo>
                      <a:pt x="20189" y="5375"/>
                    </a:lnTo>
                    <a:lnTo>
                      <a:pt x="19675" y="4665"/>
                    </a:lnTo>
                    <a:lnTo>
                      <a:pt x="19076" y="3854"/>
                    </a:lnTo>
                    <a:lnTo>
                      <a:pt x="18435" y="3144"/>
                    </a:lnTo>
                    <a:lnTo>
                      <a:pt x="17750" y="2535"/>
                    </a:lnTo>
                    <a:lnTo>
                      <a:pt x="17023" y="2028"/>
                    </a:lnTo>
                    <a:lnTo>
                      <a:pt x="16211" y="1420"/>
                    </a:lnTo>
                    <a:lnTo>
                      <a:pt x="15398" y="1014"/>
                    </a:lnTo>
                    <a:lnTo>
                      <a:pt x="14500" y="710"/>
                    </a:lnTo>
                    <a:lnTo>
                      <a:pt x="13602" y="406"/>
                    </a:lnTo>
                    <a:lnTo>
                      <a:pt x="12703" y="203"/>
                    </a:lnTo>
                    <a:lnTo>
                      <a:pt x="11762" y="0"/>
                    </a:lnTo>
                    <a:lnTo>
                      <a:pt x="10821" y="0"/>
                    </a:lnTo>
                    <a:lnTo>
                      <a:pt x="9880" y="0"/>
                    </a:lnTo>
                    <a:lnTo>
                      <a:pt x="8939" y="203"/>
                    </a:lnTo>
                    <a:lnTo>
                      <a:pt x="8041" y="406"/>
                    </a:lnTo>
                    <a:lnTo>
                      <a:pt x="7100" y="710"/>
                    </a:lnTo>
                    <a:lnTo>
                      <a:pt x="6245" y="1014"/>
                    </a:lnTo>
                    <a:lnTo>
                      <a:pt x="5389" y="1420"/>
                    </a:lnTo>
                    <a:lnTo>
                      <a:pt x="4619" y="2028"/>
                    </a:lnTo>
                    <a:lnTo>
                      <a:pt x="3892" y="2535"/>
                    </a:lnTo>
                    <a:lnTo>
                      <a:pt x="3165" y="3144"/>
                    </a:lnTo>
                    <a:lnTo>
                      <a:pt x="2524" y="3854"/>
                    </a:lnTo>
                    <a:lnTo>
                      <a:pt x="1968" y="4665"/>
                    </a:lnTo>
                    <a:lnTo>
                      <a:pt x="1454" y="5375"/>
                    </a:lnTo>
                    <a:lnTo>
                      <a:pt x="1027" y="6287"/>
                    </a:lnTo>
                    <a:lnTo>
                      <a:pt x="642" y="7099"/>
                    </a:lnTo>
                    <a:lnTo>
                      <a:pt x="385" y="8011"/>
                    </a:lnTo>
                    <a:lnTo>
                      <a:pt x="171" y="8924"/>
                    </a:lnTo>
                    <a:lnTo>
                      <a:pt x="43" y="9938"/>
                    </a:lnTo>
                    <a:lnTo>
                      <a:pt x="0" y="10749"/>
                    </a:lnTo>
                    <a:lnTo>
                      <a:pt x="43" y="11763"/>
                    </a:lnTo>
                    <a:lnTo>
                      <a:pt x="171" y="12676"/>
                    </a:lnTo>
                    <a:lnTo>
                      <a:pt x="385" y="13589"/>
                    </a:lnTo>
                    <a:lnTo>
                      <a:pt x="642" y="14501"/>
                    </a:lnTo>
                    <a:lnTo>
                      <a:pt x="1027" y="15414"/>
                    </a:lnTo>
                    <a:lnTo>
                      <a:pt x="1454" y="16225"/>
                    </a:lnTo>
                    <a:lnTo>
                      <a:pt x="1968" y="17037"/>
                    </a:lnTo>
                    <a:lnTo>
                      <a:pt x="2524" y="17746"/>
                    </a:lnTo>
                    <a:lnTo>
                      <a:pt x="3165" y="18456"/>
                    </a:lnTo>
                    <a:lnTo>
                      <a:pt x="3892" y="19065"/>
                    </a:lnTo>
                    <a:lnTo>
                      <a:pt x="4619" y="19673"/>
                    </a:lnTo>
                    <a:lnTo>
                      <a:pt x="5389" y="20180"/>
                    </a:lnTo>
                    <a:lnTo>
                      <a:pt x="6245" y="20586"/>
                    </a:lnTo>
                    <a:lnTo>
                      <a:pt x="7100" y="20992"/>
                    </a:lnTo>
                    <a:lnTo>
                      <a:pt x="8041" y="21296"/>
                    </a:lnTo>
                    <a:lnTo>
                      <a:pt x="8939" y="21499"/>
                    </a:lnTo>
                    <a:lnTo>
                      <a:pt x="9880" y="21600"/>
                    </a:lnTo>
                    <a:lnTo>
                      <a:pt x="10821" y="21600"/>
                    </a:lnTo>
                    <a:lnTo>
                      <a:pt x="11762" y="21600"/>
                    </a:lnTo>
                    <a:lnTo>
                      <a:pt x="12703" y="21499"/>
                    </a:lnTo>
                    <a:lnTo>
                      <a:pt x="13602" y="21296"/>
                    </a:lnTo>
                    <a:lnTo>
                      <a:pt x="14500" y="20992"/>
                    </a:lnTo>
                    <a:lnTo>
                      <a:pt x="15398" y="20586"/>
                    </a:lnTo>
                    <a:lnTo>
                      <a:pt x="16211" y="20180"/>
                    </a:lnTo>
                    <a:lnTo>
                      <a:pt x="17023" y="19673"/>
                    </a:lnTo>
                    <a:lnTo>
                      <a:pt x="17750" y="19065"/>
                    </a:lnTo>
                    <a:lnTo>
                      <a:pt x="18435" y="18456"/>
                    </a:lnTo>
                    <a:lnTo>
                      <a:pt x="19076" y="17746"/>
                    </a:lnTo>
                    <a:lnTo>
                      <a:pt x="19675" y="17037"/>
                    </a:lnTo>
                    <a:lnTo>
                      <a:pt x="20189" y="16225"/>
                    </a:lnTo>
                    <a:lnTo>
                      <a:pt x="20616" y="15414"/>
                    </a:lnTo>
                    <a:lnTo>
                      <a:pt x="20958" y="14501"/>
                    </a:lnTo>
                    <a:lnTo>
                      <a:pt x="21258" y="13589"/>
                    </a:lnTo>
                    <a:lnTo>
                      <a:pt x="21429" y="12676"/>
                    </a:lnTo>
                    <a:lnTo>
                      <a:pt x="21557" y="11763"/>
                    </a:lnTo>
                    <a:lnTo>
                      <a:pt x="21600" y="10749"/>
                    </a:lnTo>
                  </a:path>
                </a:pathLst>
              </a:custGeom>
              <a:noFill/>
              <a:ln w="12700" cap="rnd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614" name="Rectangle 38"/>
              <p:cNvSpPr>
                <a:spLocks/>
              </p:cNvSpPr>
              <p:nvPr/>
            </p:nvSpPr>
            <p:spPr bwMode="auto">
              <a:xfrm>
                <a:off x="132" y="0"/>
                <a:ext cx="288" cy="200"/>
              </a:xfrm>
              <a:prstGeom prst="rect">
                <a:avLst/>
              </a:prstGeom>
              <a:noFill/>
              <a:ln w="12700" cap="flat">
                <a:noFill/>
                <a:miter lim="800000"/>
                <a:headEnd type="none" w="med" len="med"/>
                <a:tailEnd type="none" w="med" len="med"/>
              </a:ln>
            </p:spPr>
            <p:txBody>
              <a:bodyPr wrap="none" lIns="0" tIns="0" rIns="39688" bIns="0">
                <a:prstTxWarp prst="textNoShape">
                  <a:avLst/>
                </a:prstTxWarp>
                <a:spAutoFit/>
              </a:bodyPr>
              <a:lstStyle/>
              <a:p>
                <a:pPr marL="39688"/>
                <a:r>
                  <a:rPr lang="en-US" sz="1600" b="1" u="sng">
                    <a:solidFill>
                      <a:schemeClr val="tx1"/>
                    </a:solidFill>
                    <a:ea typeface="Arial" pitchFamily="8" charset="0"/>
                    <a:cs typeface="Arial" pitchFamily="8" charset="0"/>
                  </a:rPr>
                  <a:t>did</a:t>
                </a:r>
              </a:p>
            </p:txBody>
          </p:sp>
        </p:grpSp>
        <p:sp>
          <p:nvSpPr>
            <p:cNvPr id="24616" name="Rectangle 40"/>
            <p:cNvSpPr>
              <a:spLocks/>
            </p:cNvSpPr>
            <p:nvPr/>
          </p:nvSpPr>
          <p:spPr bwMode="auto">
            <a:xfrm>
              <a:off x="2555" y="634"/>
              <a:ext cx="879" cy="200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39688" bIns="0">
              <a:prstTxWarp prst="textNoShape">
                <a:avLst/>
              </a:prstTxWarp>
              <a:spAutoFit/>
            </a:bodyPr>
            <a:lstStyle/>
            <a:p>
              <a:pPr marL="39688"/>
              <a:r>
                <a:rPr lang="en-US" sz="1600" b="1">
                  <a:solidFill>
                    <a:schemeClr val="tx1"/>
                  </a:solidFill>
                  <a:ea typeface="Arial" pitchFamily="8" charset="0"/>
                  <a:cs typeface="Arial" pitchFamily="8" charset="0"/>
                </a:rPr>
                <a:t>Departments</a:t>
              </a:r>
            </a:p>
          </p:txBody>
        </p:sp>
        <p:sp>
          <p:nvSpPr>
            <p:cNvPr id="24617" name="Line 41"/>
            <p:cNvSpPr>
              <a:spLocks noChangeShapeType="1"/>
            </p:cNvSpPr>
            <p:nvPr/>
          </p:nvSpPr>
          <p:spPr bwMode="auto">
            <a:xfrm>
              <a:off x="2336" y="754"/>
              <a:ext cx="181" cy="1"/>
            </a:xfrm>
            <a:prstGeom prst="line">
              <a:avLst/>
            </a:prstGeom>
            <a:noFill/>
            <a:ln w="12700" cap="flat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18" name="Line 42"/>
            <p:cNvSpPr>
              <a:spLocks noChangeShapeType="1"/>
            </p:cNvSpPr>
            <p:nvPr/>
          </p:nvSpPr>
          <p:spPr bwMode="auto">
            <a:xfrm flipH="1">
              <a:off x="3093" y="518"/>
              <a:ext cx="152" cy="136"/>
            </a:xfrm>
            <a:prstGeom prst="line">
              <a:avLst/>
            </a:prstGeom>
            <a:noFill/>
            <a:ln w="12700" cap="flat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19" name="Line 43"/>
            <p:cNvSpPr>
              <a:spLocks noChangeShapeType="1"/>
            </p:cNvSpPr>
            <p:nvPr/>
          </p:nvSpPr>
          <p:spPr bwMode="auto">
            <a:xfrm>
              <a:off x="1594" y="249"/>
              <a:ext cx="40" cy="376"/>
            </a:xfrm>
            <a:prstGeom prst="line">
              <a:avLst/>
            </a:prstGeom>
            <a:noFill/>
            <a:ln w="12700" cap="flat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20" name="Line 44"/>
            <p:cNvSpPr>
              <a:spLocks noChangeShapeType="1"/>
            </p:cNvSpPr>
            <p:nvPr/>
          </p:nvSpPr>
          <p:spPr bwMode="auto">
            <a:xfrm>
              <a:off x="2886" y="393"/>
              <a:ext cx="1" cy="232"/>
            </a:xfrm>
            <a:prstGeom prst="line">
              <a:avLst/>
            </a:prstGeom>
            <a:noFill/>
            <a:ln w="12700" cap="flat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21" name="Line 45"/>
            <p:cNvSpPr>
              <a:spLocks noChangeShapeType="1"/>
            </p:cNvSpPr>
            <p:nvPr/>
          </p:nvSpPr>
          <p:spPr bwMode="auto">
            <a:xfrm>
              <a:off x="2554" y="537"/>
              <a:ext cx="88" cy="88"/>
            </a:xfrm>
            <a:prstGeom prst="line">
              <a:avLst/>
            </a:prstGeom>
            <a:noFill/>
            <a:ln w="12700" cap="flat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6" grpId="0" animBg="1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5" name="Rectangle 9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8229600" cy="1143000"/>
          </a:xfrm>
          <a:ln/>
        </p:spPr>
        <p:txBody>
          <a:bodyPr rIns="39688" anchor="ctr"/>
          <a:lstStyle/>
          <a:p>
            <a:r>
              <a:rPr lang="en-US" dirty="0"/>
              <a:t>Entity vs. </a:t>
            </a:r>
            <a:r>
              <a:rPr lang="en-US" dirty="0" smtClean="0"/>
              <a:t>Attribute</a:t>
            </a:r>
            <a:endParaRPr lang="en-US" dirty="0"/>
          </a:p>
        </p:txBody>
      </p:sp>
      <p:sp>
        <p:nvSpPr>
          <p:cNvPr id="24586" name="Rectangle 10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 rIns="39688"/>
          <a:lstStyle/>
          <a:p>
            <a:r>
              <a:rPr lang="en-US" sz="2400" dirty="0" smtClean="0"/>
              <a:t>How to allow an employee to work in a department for multiple periods?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Problem is that </a:t>
            </a:r>
            <a:r>
              <a:rPr lang="en-US" sz="2400" dirty="0" err="1" smtClean="0"/>
              <a:t>WorksIn</a:t>
            </a:r>
            <a:r>
              <a:rPr lang="en-US" sz="2400" dirty="0" smtClean="0"/>
              <a:t> is defined by (Employees, Department):</a:t>
            </a:r>
          </a:p>
          <a:p>
            <a:pPr>
              <a:buNone/>
            </a:pPr>
            <a:r>
              <a:rPr lang="en-US" sz="2400" dirty="0" smtClean="0"/>
              <a:t>Set semantics, not multi-set. </a:t>
            </a:r>
          </a:p>
          <a:p>
            <a:pPr>
              <a:buNone/>
            </a:pPr>
            <a:endParaRPr lang="en-US" sz="2400" dirty="0"/>
          </a:p>
        </p:txBody>
      </p:sp>
      <p:sp>
        <p:nvSpPr>
          <p:cNvPr id="4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B4904-7DD6-6641-A640-5002F4970D88}" type="slidenum">
              <a:rPr lang="en-US"/>
              <a:pPr/>
              <a:t>43</a:t>
            </a:fld>
            <a:endParaRPr lang="en-US"/>
          </a:p>
        </p:txBody>
      </p:sp>
      <p:sp>
        <p:nvSpPr>
          <p:cNvPr id="24577" name="Rectangle 1"/>
          <p:cNvSpPr>
            <a:spLocks/>
          </p:cNvSpPr>
          <p:nvPr/>
        </p:nvSpPr>
        <p:spPr bwMode="auto">
          <a:xfrm>
            <a:off x="417513" y="258763"/>
            <a:ext cx="438150" cy="474662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78" name="Rectangle 2"/>
          <p:cNvSpPr>
            <a:spLocks/>
          </p:cNvSpPr>
          <p:nvPr/>
        </p:nvSpPr>
        <p:spPr bwMode="auto">
          <a:xfrm>
            <a:off x="800100" y="258763"/>
            <a:ext cx="328613" cy="474662"/>
          </a:xfrm>
          <a:prstGeom prst="rect">
            <a:avLst/>
          </a:prstGeom>
          <a:gradFill rotWithShape="0">
            <a:gsLst>
              <a:gs pos="0">
                <a:srgbClr val="9900CC"/>
              </a:gs>
              <a:gs pos="100000">
                <a:srgbClr val="FFFFFF"/>
              </a:gs>
            </a:gsLst>
            <a:lin ang="0" scaled="1"/>
          </a:gra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79" name="Rectangle 3"/>
          <p:cNvSpPr>
            <a:spLocks/>
          </p:cNvSpPr>
          <p:nvPr/>
        </p:nvSpPr>
        <p:spPr bwMode="auto">
          <a:xfrm>
            <a:off x="541338" y="681038"/>
            <a:ext cx="422275" cy="474662"/>
          </a:xfrm>
          <a:prstGeom prst="rect">
            <a:avLst/>
          </a:prstGeom>
          <a:solidFill>
            <a:srgbClr val="F3DD0D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80" name="Rectangle 4"/>
          <p:cNvSpPr>
            <a:spLocks/>
          </p:cNvSpPr>
          <p:nvPr/>
        </p:nvSpPr>
        <p:spPr bwMode="auto">
          <a:xfrm>
            <a:off x="911225" y="681038"/>
            <a:ext cx="368300" cy="474662"/>
          </a:xfrm>
          <a:prstGeom prst="rect">
            <a:avLst/>
          </a:prstGeom>
          <a:gradFill rotWithShape="0">
            <a:gsLst>
              <a:gs pos="0">
                <a:srgbClr val="F3DD0D"/>
              </a:gs>
              <a:gs pos="100000">
                <a:srgbClr val="FFFFFF"/>
              </a:gs>
            </a:gsLst>
            <a:lin ang="0" scaled="1"/>
          </a:gra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81" name="Rectangle 5"/>
          <p:cNvSpPr>
            <a:spLocks/>
          </p:cNvSpPr>
          <p:nvPr/>
        </p:nvSpPr>
        <p:spPr bwMode="auto">
          <a:xfrm>
            <a:off x="127000" y="608013"/>
            <a:ext cx="560388" cy="42227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3300"/>
              </a:gs>
            </a:gsLst>
            <a:lin ang="18900000" scaled="1"/>
          </a:gra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82" name="Rectangle 6"/>
          <p:cNvSpPr>
            <a:spLocks/>
          </p:cNvSpPr>
          <p:nvPr/>
        </p:nvSpPr>
        <p:spPr bwMode="auto">
          <a:xfrm>
            <a:off x="762000" y="150813"/>
            <a:ext cx="31750" cy="1052512"/>
          </a:xfrm>
          <a:prstGeom prst="rect">
            <a:avLst/>
          </a:prstGeom>
          <a:solidFill>
            <a:srgbClr val="1C1C1C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83" name="Rectangle 7"/>
          <p:cNvSpPr>
            <a:spLocks/>
          </p:cNvSpPr>
          <p:nvPr/>
        </p:nvSpPr>
        <p:spPr bwMode="auto">
          <a:xfrm>
            <a:off x="442913" y="941388"/>
            <a:ext cx="8226425" cy="31750"/>
          </a:xfrm>
          <a:prstGeom prst="rect">
            <a:avLst/>
          </a:prstGeom>
          <a:gradFill rotWithShape="0">
            <a:gsLst>
              <a:gs pos="0">
                <a:srgbClr val="1C1C1C"/>
              </a:gs>
              <a:gs pos="100000">
                <a:srgbClr val="FFFFFF"/>
              </a:gs>
            </a:gsLst>
            <a:lin ang="0" scaled="1"/>
          </a:gra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84" name="Rectangle 8"/>
          <p:cNvSpPr>
            <a:spLocks/>
          </p:cNvSpPr>
          <p:nvPr/>
        </p:nvSpPr>
        <p:spPr bwMode="auto">
          <a:xfrm>
            <a:off x="2133600" y="6502400"/>
            <a:ext cx="4965700" cy="279400"/>
          </a:xfrm>
          <a:prstGeom prst="rect">
            <a:avLst/>
          </a:prstGeom>
          <a:noFill/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40639" bIns="0" anchor="b">
            <a:prstTxWarp prst="textNoShape">
              <a:avLst/>
            </a:prstTxWarp>
          </a:bodyPr>
          <a:lstStyle/>
          <a:p>
            <a:pPr marL="39688" algn="ctr"/>
            <a:r>
              <a:rPr lang="en-US" sz="1200">
                <a:solidFill>
                  <a:schemeClr val="tx1"/>
                </a:solidFill>
                <a:latin typeface="Tahoma" pitchFamily="8" charset="0"/>
                <a:ea typeface="Tahoma" pitchFamily="8" charset="0"/>
                <a:cs typeface="Tahoma" pitchFamily="8" charset="0"/>
                <a:sym typeface="Tahoma" pitchFamily="8" charset="0"/>
              </a:rPr>
              <a:t>EECS 484: Database Management Systems</a:t>
            </a:r>
          </a:p>
        </p:txBody>
      </p:sp>
      <p:grpSp>
        <p:nvGrpSpPr>
          <p:cNvPr id="24622" name="Group 46"/>
          <p:cNvGrpSpPr>
            <a:grpSpLocks/>
          </p:cNvGrpSpPr>
          <p:nvPr/>
        </p:nvGrpSpPr>
        <p:grpSpPr bwMode="auto">
          <a:xfrm>
            <a:off x="1314782" y="3276600"/>
            <a:ext cx="5718175" cy="1471612"/>
            <a:chOff x="0" y="0"/>
            <a:chExt cx="3602" cy="927"/>
          </a:xfrm>
        </p:grpSpPr>
        <p:grpSp>
          <p:nvGrpSpPr>
            <p:cNvPr id="24599" name="Group 23"/>
            <p:cNvGrpSpPr>
              <a:grpSpLocks/>
            </p:cNvGrpSpPr>
            <p:nvPr/>
          </p:nvGrpSpPr>
          <p:grpSpPr bwMode="auto">
            <a:xfrm>
              <a:off x="0" y="108"/>
              <a:ext cx="1434" cy="742"/>
              <a:chOff x="0" y="0"/>
              <a:chExt cx="1434" cy="742"/>
            </a:xfrm>
          </p:grpSpPr>
          <p:sp>
            <p:nvSpPr>
              <p:cNvPr id="24587" name="Freeform 11"/>
              <p:cNvSpPr>
                <a:spLocks/>
              </p:cNvSpPr>
              <p:nvPr/>
            </p:nvSpPr>
            <p:spPr bwMode="auto">
              <a:xfrm>
                <a:off x="454" y="0"/>
                <a:ext cx="625" cy="213"/>
              </a:xfrm>
              <a:custGeom>
                <a:avLst/>
                <a:gdLst/>
                <a:ahLst/>
                <a:cxnLst>
                  <a:cxn ang="0">
                    <a:pos x="21531" y="9837"/>
                  </a:cxn>
                  <a:cxn ang="0">
                    <a:pos x="21185" y="8011"/>
                  </a:cxn>
                  <a:cxn ang="0">
                    <a:pos x="20563" y="6287"/>
                  </a:cxn>
                  <a:cxn ang="0">
                    <a:pos x="19630" y="4563"/>
                  </a:cxn>
                  <a:cxn ang="0">
                    <a:pos x="18420" y="3245"/>
                  </a:cxn>
                  <a:cxn ang="0">
                    <a:pos x="16969" y="1927"/>
                  </a:cxn>
                  <a:cxn ang="0">
                    <a:pos x="15345" y="1014"/>
                  </a:cxn>
                  <a:cxn ang="0">
                    <a:pos x="13617" y="406"/>
                  </a:cxn>
                  <a:cxn ang="0">
                    <a:pos x="11716" y="101"/>
                  </a:cxn>
                  <a:cxn ang="0">
                    <a:pos x="9850" y="101"/>
                  </a:cxn>
                  <a:cxn ang="0">
                    <a:pos x="8018" y="406"/>
                  </a:cxn>
                  <a:cxn ang="0">
                    <a:pos x="6221" y="1014"/>
                  </a:cxn>
                  <a:cxn ang="0">
                    <a:pos x="4596" y="1927"/>
                  </a:cxn>
                  <a:cxn ang="0">
                    <a:pos x="3145" y="3245"/>
                  </a:cxn>
                  <a:cxn ang="0">
                    <a:pos x="1935" y="4563"/>
                  </a:cxn>
                  <a:cxn ang="0">
                    <a:pos x="1002" y="6287"/>
                  </a:cxn>
                  <a:cxn ang="0">
                    <a:pos x="380" y="8011"/>
                  </a:cxn>
                  <a:cxn ang="0">
                    <a:pos x="35" y="9837"/>
                  </a:cxn>
                  <a:cxn ang="0">
                    <a:pos x="35" y="11763"/>
                  </a:cxn>
                  <a:cxn ang="0">
                    <a:pos x="380" y="13589"/>
                  </a:cxn>
                  <a:cxn ang="0">
                    <a:pos x="1002" y="15414"/>
                  </a:cxn>
                  <a:cxn ang="0">
                    <a:pos x="1935" y="17037"/>
                  </a:cxn>
                  <a:cxn ang="0">
                    <a:pos x="3145" y="18456"/>
                  </a:cxn>
                  <a:cxn ang="0">
                    <a:pos x="4596" y="19673"/>
                  </a:cxn>
                  <a:cxn ang="0">
                    <a:pos x="6221" y="20586"/>
                  </a:cxn>
                  <a:cxn ang="0">
                    <a:pos x="8018" y="21296"/>
                  </a:cxn>
                  <a:cxn ang="0">
                    <a:pos x="9850" y="21600"/>
                  </a:cxn>
                  <a:cxn ang="0">
                    <a:pos x="11716" y="21600"/>
                  </a:cxn>
                  <a:cxn ang="0">
                    <a:pos x="13617" y="21296"/>
                  </a:cxn>
                  <a:cxn ang="0">
                    <a:pos x="15345" y="20586"/>
                  </a:cxn>
                  <a:cxn ang="0">
                    <a:pos x="16969" y="19673"/>
                  </a:cxn>
                  <a:cxn ang="0">
                    <a:pos x="18420" y="18456"/>
                  </a:cxn>
                  <a:cxn ang="0">
                    <a:pos x="19630" y="17037"/>
                  </a:cxn>
                  <a:cxn ang="0">
                    <a:pos x="20563" y="15414"/>
                  </a:cxn>
                  <a:cxn ang="0">
                    <a:pos x="21185" y="13589"/>
                  </a:cxn>
                  <a:cxn ang="0">
                    <a:pos x="21531" y="11763"/>
                  </a:cxn>
                </a:cxnLst>
                <a:rect l="0" t="0" r="r" b="b"/>
                <a:pathLst>
                  <a:path w="21600" h="21600">
                    <a:moveTo>
                      <a:pt x="21600" y="10851"/>
                    </a:moveTo>
                    <a:lnTo>
                      <a:pt x="21531" y="9837"/>
                    </a:lnTo>
                    <a:lnTo>
                      <a:pt x="21427" y="8924"/>
                    </a:lnTo>
                    <a:lnTo>
                      <a:pt x="21185" y="8011"/>
                    </a:lnTo>
                    <a:lnTo>
                      <a:pt x="20943" y="7099"/>
                    </a:lnTo>
                    <a:lnTo>
                      <a:pt x="20563" y="6287"/>
                    </a:lnTo>
                    <a:lnTo>
                      <a:pt x="20148" y="5375"/>
                    </a:lnTo>
                    <a:lnTo>
                      <a:pt x="19630" y="4563"/>
                    </a:lnTo>
                    <a:lnTo>
                      <a:pt x="19077" y="3854"/>
                    </a:lnTo>
                    <a:lnTo>
                      <a:pt x="18420" y="3245"/>
                    </a:lnTo>
                    <a:lnTo>
                      <a:pt x="17729" y="2535"/>
                    </a:lnTo>
                    <a:lnTo>
                      <a:pt x="16969" y="1927"/>
                    </a:lnTo>
                    <a:lnTo>
                      <a:pt x="16174" y="1420"/>
                    </a:lnTo>
                    <a:lnTo>
                      <a:pt x="15345" y="1014"/>
                    </a:lnTo>
                    <a:lnTo>
                      <a:pt x="14446" y="608"/>
                    </a:lnTo>
                    <a:lnTo>
                      <a:pt x="13617" y="406"/>
                    </a:lnTo>
                    <a:lnTo>
                      <a:pt x="12649" y="203"/>
                    </a:lnTo>
                    <a:lnTo>
                      <a:pt x="11716" y="101"/>
                    </a:lnTo>
                    <a:lnTo>
                      <a:pt x="10783" y="0"/>
                    </a:lnTo>
                    <a:lnTo>
                      <a:pt x="9850" y="101"/>
                    </a:lnTo>
                    <a:lnTo>
                      <a:pt x="8916" y="203"/>
                    </a:lnTo>
                    <a:lnTo>
                      <a:pt x="8018" y="406"/>
                    </a:lnTo>
                    <a:lnTo>
                      <a:pt x="7119" y="608"/>
                    </a:lnTo>
                    <a:lnTo>
                      <a:pt x="6221" y="1014"/>
                    </a:lnTo>
                    <a:lnTo>
                      <a:pt x="5391" y="1420"/>
                    </a:lnTo>
                    <a:lnTo>
                      <a:pt x="4596" y="1927"/>
                    </a:lnTo>
                    <a:lnTo>
                      <a:pt x="3871" y="2535"/>
                    </a:lnTo>
                    <a:lnTo>
                      <a:pt x="3145" y="3245"/>
                    </a:lnTo>
                    <a:lnTo>
                      <a:pt x="2488" y="3854"/>
                    </a:lnTo>
                    <a:lnTo>
                      <a:pt x="1935" y="4563"/>
                    </a:lnTo>
                    <a:lnTo>
                      <a:pt x="1486" y="5375"/>
                    </a:lnTo>
                    <a:lnTo>
                      <a:pt x="1002" y="6287"/>
                    </a:lnTo>
                    <a:lnTo>
                      <a:pt x="657" y="7099"/>
                    </a:lnTo>
                    <a:lnTo>
                      <a:pt x="380" y="8011"/>
                    </a:lnTo>
                    <a:lnTo>
                      <a:pt x="138" y="8924"/>
                    </a:lnTo>
                    <a:lnTo>
                      <a:pt x="35" y="9837"/>
                    </a:lnTo>
                    <a:lnTo>
                      <a:pt x="0" y="10851"/>
                    </a:lnTo>
                    <a:lnTo>
                      <a:pt x="35" y="11763"/>
                    </a:lnTo>
                    <a:lnTo>
                      <a:pt x="138" y="12676"/>
                    </a:lnTo>
                    <a:lnTo>
                      <a:pt x="380" y="13589"/>
                    </a:lnTo>
                    <a:lnTo>
                      <a:pt x="657" y="14501"/>
                    </a:lnTo>
                    <a:lnTo>
                      <a:pt x="1002" y="15414"/>
                    </a:lnTo>
                    <a:lnTo>
                      <a:pt x="1486" y="16225"/>
                    </a:lnTo>
                    <a:lnTo>
                      <a:pt x="1935" y="17037"/>
                    </a:lnTo>
                    <a:lnTo>
                      <a:pt x="2488" y="17746"/>
                    </a:lnTo>
                    <a:lnTo>
                      <a:pt x="3145" y="18456"/>
                    </a:lnTo>
                    <a:lnTo>
                      <a:pt x="3871" y="19166"/>
                    </a:lnTo>
                    <a:lnTo>
                      <a:pt x="4596" y="19673"/>
                    </a:lnTo>
                    <a:lnTo>
                      <a:pt x="5391" y="20180"/>
                    </a:lnTo>
                    <a:lnTo>
                      <a:pt x="6221" y="20586"/>
                    </a:lnTo>
                    <a:lnTo>
                      <a:pt x="7119" y="20992"/>
                    </a:lnTo>
                    <a:lnTo>
                      <a:pt x="8018" y="21296"/>
                    </a:lnTo>
                    <a:lnTo>
                      <a:pt x="8916" y="21499"/>
                    </a:lnTo>
                    <a:lnTo>
                      <a:pt x="9850" y="21600"/>
                    </a:lnTo>
                    <a:lnTo>
                      <a:pt x="10783" y="21600"/>
                    </a:lnTo>
                    <a:lnTo>
                      <a:pt x="11716" y="21600"/>
                    </a:lnTo>
                    <a:lnTo>
                      <a:pt x="12649" y="21499"/>
                    </a:lnTo>
                    <a:lnTo>
                      <a:pt x="13617" y="21296"/>
                    </a:lnTo>
                    <a:lnTo>
                      <a:pt x="14446" y="20992"/>
                    </a:lnTo>
                    <a:lnTo>
                      <a:pt x="15345" y="20586"/>
                    </a:lnTo>
                    <a:lnTo>
                      <a:pt x="16174" y="20180"/>
                    </a:lnTo>
                    <a:lnTo>
                      <a:pt x="16969" y="19673"/>
                    </a:lnTo>
                    <a:lnTo>
                      <a:pt x="17729" y="19166"/>
                    </a:lnTo>
                    <a:lnTo>
                      <a:pt x="18420" y="18456"/>
                    </a:lnTo>
                    <a:lnTo>
                      <a:pt x="19077" y="17746"/>
                    </a:lnTo>
                    <a:lnTo>
                      <a:pt x="19630" y="17037"/>
                    </a:lnTo>
                    <a:lnTo>
                      <a:pt x="20148" y="16225"/>
                    </a:lnTo>
                    <a:lnTo>
                      <a:pt x="20563" y="15414"/>
                    </a:lnTo>
                    <a:lnTo>
                      <a:pt x="20943" y="14501"/>
                    </a:lnTo>
                    <a:lnTo>
                      <a:pt x="21185" y="13589"/>
                    </a:lnTo>
                    <a:lnTo>
                      <a:pt x="21427" y="12676"/>
                    </a:lnTo>
                    <a:lnTo>
                      <a:pt x="21531" y="11763"/>
                    </a:lnTo>
                    <a:lnTo>
                      <a:pt x="21600" y="10851"/>
                    </a:lnTo>
                  </a:path>
                </a:pathLst>
              </a:custGeom>
              <a:noFill/>
              <a:ln w="12700" cap="rnd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588" name="Freeform 12"/>
              <p:cNvSpPr>
                <a:spLocks/>
              </p:cNvSpPr>
              <p:nvPr/>
            </p:nvSpPr>
            <p:spPr bwMode="auto">
              <a:xfrm>
                <a:off x="0" y="198"/>
                <a:ext cx="505" cy="213"/>
              </a:xfrm>
              <a:custGeom>
                <a:avLst/>
                <a:gdLst/>
                <a:ahLst/>
                <a:cxnLst>
                  <a:cxn ang="0">
                    <a:pos x="21557" y="9837"/>
                  </a:cxn>
                  <a:cxn ang="0">
                    <a:pos x="21258" y="8011"/>
                  </a:cxn>
                  <a:cxn ang="0">
                    <a:pos x="20616" y="6186"/>
                  </a:cxn>
                  <a:cxn ang="0">
                    <a:pos x="19632" y="4563"/>
                  </a:cxn>
                  <a:cxn ang="0">
                    <a:pos x="18435" y="3144"/>
                  </a:cxn>
                  <a:cxn ang="0">
                    <a:pos x="16981" y="1927"/>
                  </a:cxn>
                  <a:cxn ang="0">
                    <a:pos x="15355" y="1014"/>
                  </a:cxn>
                  <a:cxn ang="0">
                    <a:pos x="13602" y="304"/>
                  </a:cxn>
                  <a:cxn ang="0">
                    <a:pos x="11720" y="0"/>
                  </a:cxn>
                  <a:cxn ang="0">
                    <a:pos x="9838" y="0"/>
                  </a:cxn>
                  <a:cxn ang="0">
                    <a:pos x="7998" y="304"/>
                  </a:cxn>
                  <a:cxn ang="0">
                    <a:pos x="6202" y="1014"/>
                  </a:cxn>
                  <a:cxn ang="0">
                    <a:pos x="4619" y="1927"/>
                  </a:cxn>
                  <a:cxn ang="0">
                    <a:pos x="3165" y="3144"/>
                  </a:cxn>
                  <a:cxn ang="0">
                    <a:pos x="1925" y="4563"/>
                  </a:cxn>
                  <a:cxn ang="0">
                    <a:pos x="1027" y="6186"/>
                  </a:cxn>
                  <a:cxn ang="0">
                    <a:pos x="342" y="8011"/>
                  </a:cxn>
                  <a:cxn ang="0">
                    <a:pos x="43" y="9837"/>
                  </a:cxn>
                  <a:cxn ang="0">
                    <a:pos x="43" y="11763"/>
                  </a:cxn>
                  <a:cxn ang="0">
                    <a:pos x="342" y="13589"/>
                  </a:cxn>
                  <a:cxn ang="0">
                    <a:pos x="1027" y="15313"/>
                  </a:cxn>
                  <a:cxn ang="0">
                    <a:pos x="1925" y="17037"/>
                  </a:cxn>
                  <a:cxn ang="0">
                    <a:pos x="3165" y="18456"/>
                  </a:cxn>
                  <a:cxn ang="0">
                    <a:pos x="4619" y="19673"/>
                  </a:cxn>
                  <a:cxn ang="0">
                    <a:pos x="6202" y="20586"/>
                  </a:cxn>
                  <a:cxn ang="0">
                    <a:pos x="7998" y="21194"/>
                  </a:cxn>
                  <a:cxn ang="0">
                    <a:pos x="9838" y="21600"/>
                  </a:cxn>
                  <a:cxn ang="0">
                    <a:pos x="11720" y="21600"/>
                  </a:cxn>
                  <a:cxn ang="0">
                    <a:pos x="13602" y="21194"/>
                  </a:cxn>
                  <a:cxn ang="0">
                    <a:pos x="15355" y="20586"/>
                  </a:cxn>
                  <a:cxn ang="0">
                    <a:pos x="16981" y="19673"/>
                  </a:cxn>
                  <a:cxn ang="0">
                    <a:pos x="18435" y="18456"/>
                  </a:cxn>
                  <a:cxn ang="0">
                    <a:pos x="19632" y="17037"/>
                  </a:cxn>
                  <a:cxn ang="0">
                    <a:pos x="20616" y="15313"/>
                  </a:cxn>
                  <a:cxn ang="0">
                    <a:pos x="21258" y="13589"/>
                  </a:cxn>
                  <a:cxn ang="0">
                    <a:pos x="21557" y="11763"/>
                  </a:cxn>
                </a:cxnLst>
                <a:rect l="0" t="0" r="r" b="b"/>
                <a:pathLst>
                  <a:path w="21600" h="21600">
                    <a:moveTo>
                      <a:pt x="21600" y="10851"/>
                    </a:moveTo>
                    <a:lnTo>
                      <a:pt x="21557" y="9837"/>
                    </a:lnTo>
                    <a:lnTo>
                      <a:pt x="21429" y="8924"/>
                    </a:lnTo>
                    <a:lnTo>
                      <a:pt x="21258" y="8011"/>
                    </a:lnTo>
                    <a:lnTo>
                      <a:pt x="20958" y="7099"/>
                    </a:lnTo>
                    <a:lnTo>
                      <a:pt x="20616" y="6186"/>
                    </a:lnTo>
                    <a:lnTo>
                      <a:pt x="20146" y="5375"/>
                    </a:lnTo>
                    <a:lnTo>
                      <a:pt x="19632" y="4563"/>
                    </a:lnTo>
                    <a:lnTo>
                      <a:pt x="19076" y="3854"/>
                    </a:lnTo>
                    <a:lnTo>
                      <a:pt x="18435" y="3144"/>
                    </a:lnTo>
                    <a:lnTo>
                      <a:pt x="17750" y="2535"/>
                    </a:lnTo>
                    <a:lnTo>
                      <a:pt x="16981" y="1927"/>
                    </a:lnTo>
                    <a:lnTo>
                      <a:pt x="16211" y="1420"/>
                    </a:lnTo>
                    <a:lnTo>
                      <a:pt x="15355" y="1014"/>
                    </a:lnTo>
                    <a:lnTo>
                      <a:pt x="14500" y="608"/>
                    </a:lnTo>
                    <a:lnTo>
                      <a:pt x="13602" y="304"/>
                    </a:lnTo>
                    <a:lnTo>
                      <a:pt x="12661" y="101"/>
                    </a:lnTo>
                    <a:lnTo>
                      <a:pt x="11720" y="0"/>
                    </a:lnTo>
                    <a:lnTo>
                      <a:pt x="10779" y="0"/>
                    </a:lnTo>
                    <a:lnTo>
                      <a:pt x="9838" y="0"/>
                    </a:lnTo>
                    <a:lnTo>
                      <a:pt x="8939" y="101"/>
                    </a:lnTo>
                    <a:lnTo>
                      <a:pt x="7998" y="304"/>
                    </a:lnTo>
                    <a:lnTo>
                      <a:pt x="7100" y="608"/>
                    </a:lnTo>
                    <a:lnTo>
                      <a:pt x="6202" y="1014"/>
                    </a:lnTo>
                    <a:lnTo>
                      <a:pt x="5389" y="1420"/>
                    </a:lnTo>
                    <a:lnTo>
                      <a:pt x="4619" y="1927"/>
                    </a:lnTo>
                    <a:lnTo>
                      <a:pt x="3850" y="2535"/>
                    </a:lnTo>
                    <a:lnTo>
                      <a:pt x="3165" y="3144"/>
                    </a:lnTo>
                    <a:lnTo>
                      <a:pt x="2524" y="3854"/>
                    </a:lnTo>
                    <a:lnTo>
                      <a:pt x="1925" y="4563"/>
                    </a:lnTo>
                    <a:lnTo>
                      <a:pt x="1411" y="5375"/>
                    </a:lnTo>
                    <a:lnTo>
                      <a:pt x="1027" y="6186"/>
                    </a:lnTo>
                    <a:lnTo>
                      <a:pt x="642" y="7099"/>
                    </a:lnTo>
                    <a:lnTo>
                      <a:pt x="342" y="8011"/>
                    </a:lnTo>
                    <a:lnTo>
                      <a:pt x="171" y="8924"/>
                    </a:lnTo>
                    <a:lnTo>
                      <a:pt x="43" y="9837"/>
                    </a:lnTo>
                    <a:lnTo>
                      <a:pt x="0" y="10851"/>
                    </a:lnTo>
                    <a:lnTo>
                      <a:pt x="43" y="11763"/>
                    </a:lnTo>
                    <a:lnTo>
                      <a:pt x="171" y="12676"/>
                    </a:lnTo>
                    <a:lnTo>
                      <a:pt x="342" y="13589"/>
                    </a:lnTo>
                    <a:lnTo>
                      <a:pt x="642" y="14501"/>
                    </a:lnTo>
                    <a:lnTo>
                      <a:pt x="1027" y="15313"/>
                    </a:lnTo>
                    <a:lnTo>
                      <a:pt x="1411" y="16225"/>
                    </a:lnTo>
                    <a:lnTo>
                      <a:pt x="1925" y="17037"/>
                    </a:lnTo>
                    <a:lnTo>
                      <a:pt x="2524" y="17746"/>
                    </a:lnTo>
                    <a:lnTo>
                      <a:pt x="3165" y="18456"/>
                    </a:lnTo>
                    <a:lnTo>
                      <a:pt x="3850" y="19065"/>
                    </a:lnTo>
                    <a:lnTo>
                      <a:pt x="4619" y="19673"/>
                    </a:lnTo>
                    <a:lnTo>
                      <a:pt x="5389" y="20180"/>
                    </a:lnTo>
                    <a:lnTo>
                      <a:pt x="6202" y="20586"/>
                    </a:lnTo>
                    <a:lnTo>
                      <a:pt x="7100" y="20992"/>
                    </a:lnTo>
                    <a:lnTo>
                      <a:pt x="7998" y="21194"/>
                    </a:lnTo>
                    <a:lnTo>
                      <a:pt x="8939" y="21397"/>
                    </a:lnTo>
                    <a:lnTo>
                      <a:pt x="9838" y="21600"/>
                    </a:lnTo>
                    <a:lnTo>
                      <a:pt x="10779" y="21600"/>
                    </a:lnTo>
                    <a:lnTo>
                      <a:pt x="11720" y="21600"/>
                    </a:lnTo>
                    <a:lnTo>
                      <a:pt x="12661" y="21397"/>
                    </a:lnTo>
                    <a:lnTo>
                      <a:pt x="13602" y="21194"/>
                    </a:lnTo>
                    <a:lnTo>
                      <a:pt x="14500" y="20992"/>
                    </a:lnTo>
                    <a:lnTo>
                      <a:pt x="15355" y="20586"/>
                    </a:lnTo>
                    <a:lnTo>
                      <a:pt x="16211" y="20180"/>
                    </a:lnTo>
                    <a:lnTo>
                      <a:pt x="16981" y="19673"/>
                    </a:lnTo>
                    <a:lnTo>
                      <a:pt x="17750" y="19065"/>
                    </a:lnTo>
                    <a:lnTo>
                      <a:pt x="18435" y="18456"/>
                    </a:lnTo>
                    <a:lnTo>
                      <a:pt x="19076" y="17746"/>
                    </a:lnTo>
                    <a:lnTo>
                      <a:pt x="19632" y="17037"/>
                    </a:lnTo>
                    <a:lnTo>
                      <a:pt x="20146" y="16225"/>
                    </a:lnTo>
                    <a:lnTo>
                      <a:pt x="20616" y="15313"/>
                    </a:lnTo>
                    <a:lnTo>
                      <a:pt x="20958" y="14501"/>
                    </a:lnTo>
                    <a:lnTo>
                      <a:pt x="21258" y="13589"/>
                    </a:lnTo>
                    <a:lnTo>
                      <a:pt x="21429" y="12676"/>
                    </a:lnTo>
                    <a:lnTo>
                      <a:pt x="21557" y="11763"/>
                    </a:lnTo>
                    <a:lnTo>
                      <a:pt x="21600" y="10851"/>
                    </a:lnTo>
                  </a:path>
                </a:pathLst>
              </a:custGeom>
              <a:noFill/>
              <a:ln w="12700" cap="rnd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589" name="Freeform 13"/>
              <p:cNvSpPr>
                <a:spLocks/>
              </p:cNvSpPr>
              <p:nvPr/>
            </p:nvSpPr>
            <p:spPr bwMode="auto">
              <a:xfrm>
                <a:off x="928" y="198"/>
                <a:ext cx="506" cy="213"/>
              </a:xfrm>
              <a:custGeom>
                <a:avLst/>
                <a:gdLst/>
                <a:ahLst/>
                <a:cxnLst>
                  <a:cxn ang="0">
                    <a:pos x="43" y="11763"/>
                  </a:cxn>
                  <a:cxn ang="0">
                    <a:pos x="384" y="13589"/>
                  </a:cxn>
                  <a:cxn ang="0">
                    <a:pos x="1025" y="15313"/>
                  </a:cxn>
                  <a:cxn ang="0">
                    <a:pos x="1964" y="17037"/>
                  </a:cxn>
                  <a:cxn ang="0">
                    <a:pos x="3159" y="18456"/>
                  </a:cxn>
                  <a:cxn ang="0">
                    <a:pos x="4610" y="19673"/>
                  </a:cxn>
                  <a:cxn ang="0">
                    <a:pos x="6232" y="20586"/>
                  </a:cxn>
                  <a:cxn ang="0">
                    <a:pos x="8025" y="21194"/>
                  </a:cxn>
                  <a:cxn ang="0">
                    <a:pos x="9861" y="21600"/>
                  </a:cxn>
                  <a:cxn ang="0">
                    <a:pos x="11739" y="21600"/>
                  </a:cxn>
                  <a:cxn ang="0">
                    <a:pos x="13617" y="21194"/>
                  </a:cxn>
                  <a:cxn ang="0">
                    <a:pos x="15368" y="20586"/>
                  </a:cxn>
                  <a:cxn ang="0">
                    <a:pos x="16990" y="19572"/>
                  </a:cxn>
                  <a:cxn ang="0">
                    <a:pos x="18441" y="18456"/>
                  </a:cxn>
                  <a:cxn ang="0">
                    <a:pos x="19636" y="16935"/>
                  </a:cxn>
                  <a:cxn ang="0">
                    <a:pos x="20575" y="15313"/>
                  </a:cxn>
                  <a:cxn ang="0">
                    <a:pos x="21216" y="13589"/>
                  </a:cxn>
                  <a:cxn ang="0">
                    <a:pos x="21557" y="11662"/>
                  </a:cxn>
                  <a:cxn ang="0">
                    <a:pos x="21557" y="9837"/>
                  </a:cxn>
                  <a:cxn ang="0">
                    <a:pos x="21216" y="8011"/>
                  </a:cxn>
                  <a:cxn ang="0">
                    <a:pos x="20575" y="6186"/>
                  </a:cxn>
                  <a:cxn ang="0">
                    <a:pos x="19636" y="4563"/>
                  </a:cxn>
                  <a:cxn ang="0">
                    <a:pos x="18441" y="3144"/>
                  </a:cxn>
                  <a:cxn ang="0">
                    <a:pos x="16990" y="1927"/>
                  </a:cxn>
                  <a:cxn ang="0">
                    <a:pos x="15368" y="1014"/>
                  </a:cxn>
                  <a:cxn ang="0">
                    <a:pos x="13575" y="304"/>
                  </a:cxn>
                  <a:cxn ang="0">
                    <a:pos x="11739" y="0"/>
                  </a:cxn>
                  <a:cxn ang="0">
                    <a:pos x="9861" y="0"/>
                  </a:cxn>
                  <a:cxn ang="0">
                    <a:pos x="7983" y="304"/>
                  </a:cxn>
                  <a:cxn ang="0">
                    <a:pos x="6232" y="1014"/>
                  </a:cxn>
                  <a:cxn ang="0">
                    <a:pos x="4610" y="1927"/>
                  </a:cxn>
                  <a:cxn ang="0">
                    <a:pos x="3159" y="3144"/>
                  </a:cxn>
                  <a:cxn ang="0">
                    <a:pos x="1964" y="4563"/>
                  </a:cxn>
                  <a:cxn ang="0">
                    <a:pos x="1025" y="6287"/>
                  </a:cxn>
                  <a:cxn ang="0">
                    <a:pos x="384" y="8011"/>
                  </a:cxn>
                  <a:cxn ang="0">
                    <a:pos x="43" y="9837"/>
                  </a:cxn>
                </a:cxnLst>
                <a:rect l="0" t="0" r="r" b="b"/>
                <a:pathLst>
                  <a:path w="21600" h="21600">
                    <a:moveTo>
                      <a:pt x="0" y="10851"/>
                    </a:moveTo>
                    <a:lnTo>
                      <a:pt x="43" y="11763"/>
                    </a:lnTo>
                    <a:lnTo>
                      <a:pt x="171" y="12676"/>
                    </a:lnTo>
                    <a:lnTo>
                      <a:pt x="384" y="13589"/>
                    </a:lnTo>
                    <a:lnTo>
                      <a:pt x="683" y="14501"/>
                    </a:lnTo>
                    <a:lnTo>
                      <a:pt x="1025" y="15313"/>
                    </a:lnTo>
                    <a:lnTo>
                      <a:pt x="1451" y="16225"/>
                    </a:lnTo>
                    <a:lnTo>
                      <a:pt x="1964" y="17037"/>
                    </a:lnTo>
                    <a:lnTo>
                      <a:pt x="2519" y="17746"/>
                    </a:lnTo>
                    <a:lnTo>
                      <a:pt x="3159" y="18456"/>
                    </a:lnTo>
                    <a:lnTo>
                      <a:pt x="3885" y="19065"/>
                    </a:lnTo>
                    <a:lnTo>
                      <a:pt x="4610" y="19673"/>
                    </a:lnTo>
                    <a:lnTo>
                      <a:pt x="5421" y="20180"/>
                    </a:lnTo>
                    <a:lnTo>
                      <a:pt x="6232" y="20586"/>
                    </a:lnTo>
                    <a:lnTo>
                      <a:pt x="7086" y="20992"/>
                    </a:lnTo>
                    <a:lnTo>
                      <a:pt x="8025" y="21194"/>
                    </a:lnTo>
                    <a:lnTo>
                      <a:pt x="8922" y="21397"/>
                    </a:lnTo>
                    <a:lnTo>
                      <a:pt x="9861" y="21600"/>
                    </a:lnTo>
                    <a:lnTo>
                      <a:pt x="10800" y="21600"/>
                    </a:lnTo>
                    <a:lnTo>
                      <a:pt x="11739" y="21600"/>
                    </a:lnTo>
                    <a:lnTo>
                      <a:pt x="12678" y="21397"/>
                    </a:lnTo>
                    <a:lnTo>
                      <a:pt x="13617" y="21194"/>
                    </a:lnTo>
                    <a:lnTo>
                      <a:pt x="14514" y="20992"/>
                    </a:lnTo>
                    <a:lnTo>
                      <a:pt x="15368" y="20586"/>
                    </a:lnTo>
                    <a:lnTo>
                      <a:pt x="16179" y="20180"/>
                    </a:lnTo>
                    <a:lnTo>
                      <a:pt x="16990" y="19572"/>
                    </a:lnTo>
                    <a:lnTo>
                      <a:pt x="17758" y="19065"/>
                    </a:lnTo>
                    <a:lnTo>
                      <a:pt x="18441" y="18456"/>
                    </a:lnTo>
                    <a:lnTo>
                      <a:pt x="19039" y="17746"/>
                    </a:lnTo>
                    <a:lnTo>
                      <a:pt x="19636" y="16935"/>
                    </a:lnTo>
                    <a:lnTo>
                      <a:pt x="20149" y="16225"/>
                    </a:lnTo>
                    <a:lnTo>
                      <a:pt x="20575" y="15313"/>
                    </a:lnTo>
                    <a:lnTo>
                      <a:pt x="20917" y="14501"/>
                    </a:lnTo>
                    <a:lnTo>
                      <a:pt x="21216" y="13589"/>
                    </a:lnTo>
                    <a:lnTo>
                      <a:pt x="21429" y="12676"/>
                    </a:lnTo>
                    <a:lnTo>
                      <a:pt x="21557" y="11662"/>
                    </a:lnTo>
                    <a:lnTo>
                      <a:pt x="21600" y="10851"/>
                    </a:lnTo>
                    <a:lnTo>
                      <a:pt x="21557" y="9837"/>
                    </a:lnTo>
                    <a:lnTo>
                      <a:pt x="21429" y="8924"/>
                    </a:lnTo>
                    <a:lnTo>
                      <a:pt x="21216" y="8011"/>
                    </a:lnTo>
                    <a:lnTo>
                      <a:pt x="20917" y="7099"/>
                    </a:lnTo>
                    <a:lnTo>
                      <a:pt x="20575" y="6186"/>
                    </a:lnTo>
                    <a:lnTo>
                      <a:pt x="20149" y="5375"/>
                    </a:lnTo>
                    <a:lnTo>
                      <a:pt x="19636" y="4563"/>
                    </a:lnTo>
                    <a:lnTo>
                      <a:pt x="19039" y="3854"/>
                    </a:lnTo>
                    <a:lnTo>
                      <a:pt x="18441" y="3144"/>
                    </a:lnTo>
                    <a:lnTo>
                      <a:pt x="17715" y="2535"/>
                    </a:lnTo>
                    <a:lnTo>
                      <a:pt x="16990" y="1927"/>
                    </a:lnTo>
                    <a:lnTo>
                      <a:pt x="16179" y="1420"/>
                    </a:lnTo>
                    <a:lnTo>
                      <a:pt x="15368" y="1014"/>
                    </a:lnTo>
                    <a:lnTo>
                      <a:pt x="14514" y="608"/>
                    </a:lnTo>
                    <a:lnTo>
                      <a:pt x="13575" y="304"/>
                    </a:lnTo>
                    <a:lnTo>
                      <a:pt x="12678" y="101"/>
                    </a:lnTo>
                    <a:lnTo>
                      <a:pt x="11739" y="0"/>
                    </a:lnTo>
                    <a:lnTo>
                      <a:pt x="10800" y="0"/>
                    </a:lnTo>
                    <a:lnTo>
                      <a:pt x="9861" y="0"/>
                    </a:lnTo>
                    <a:lnTo>
                      <a:pt x="8922" y="101"/>
                    </a:lnTo>
                    <a:lnTo>
                      <a:pt x="7983" y="304"/>
                    </a:lnTo>
                    <a:lnTo>
                      <a:pt x="7086" y="608"/>
                    </a:lnTo>
                    <a:lnTo>
                      <a:pt x="6232" y="1014"/>
                    </a:lnTo>
                    <a:lnTo>
                      <a:pt x="5421" y="1420"/>
                    </a:lnTo>
                    <a:lnTo>
                      <a:pt x="4610" y="1927"/>
                    </a:lnTo>
                    <a:lnTo>
                      <a:pt x="3842" y="2535"/>
                    </a:lnTo>
                    <a:lnTo>
                      <a:pt x="3159" y="3144"/>
                    </a:lnTo>
                    <a:lnTo>
                      <a:pt x="2519" y="3854"/>
                    </a:lnTo>
                    <a:lnTo>
                      <a:pt x="1964" y="4563"/>
                    </a:lnTo>
                    <a:lnTo>
                      <a:pt x="1451" y="5375"/>
                    </a:lnTo>
                    <a:lnTo>
                      <a:pt x="1025" y="6287"/>
                    </a:lnTo>
                    <a:lnTo>
                      <a:pt x="683" y="7099"/>
                    </a:lnTo>
                    <a:lnTo>
                      <a:pt x="384" y="8011"/>
                    </a:lnTo>
                    <a:lnTo>
                      <a:pt x="171" y="8924"/>
                    </a:lnTo>
                    <a:lnTo>
                      <a:pt x="43" y="9837"/>
                    </a:lnTo>
                    <a:lnTo>
                      <a:pt x="0" y="10851"/>
                    </a:lnTo>
                  </a:path>
                </a:pathLst>
              </a:custGeom>
              <a:noFill/>
              <a:ln w="12700" cap="rnd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590" name="Freeform 14"/>
              <p:cNvSpPr>
                <a:spLocks/>
              </p:cNvSpPr>
              <p:nvPr/>
            </p:nvSpPr>
            <p:spPr bwMode="auto">
              <a:xfrm>
                <a:off x="359" y="542"/>
                <a:ext cx="741" cy="200"/>
              </a:xfrm>
              <a:custGeom>
                <a:avLst/>
                <a:gdLst/>
                <a:ahLst/>
                <a:cxnLst>
                  <a:cxn ang="0">
                    <a:pos x="21600" y="21600"/>
                  </a:cxn>
                  <a:cxn ang="0">
                    <a:pos x="21600" y="0"/>
                  </a:cxn>
                  <a:cxn ang="0">
                    <a:pos x="0" y="0"/>
                  </a:cxn>
                  <a:cxn ang="0">
                    <a:pos x="0" y="21600"/>
                  </a:cxn>
                  <a:cxn ang="0">
                    <a:pos x="21600" y="21600"/>
                  </a:cxn>
                </a:cxnLst>
                <a:rect l="0" t="0" r="r" b="b"/>
                <a:pathLst>
                  <a:path w="21600" h="21600">
                    <a:moveTo>
                      <a:pt x="21600" y="21600"/>
                    </a:moveTo>
                    <a:lnTo>
                      <a:pt x="21600" y="0"/>
                    </a:lnTo>
                    <a:lnTo>
                      <a:pt x="0" y="0"/>
                    </a:lnTo>
                    <a:lnTo>
                      <a:pt x="0" y="21600"/>
                    </a:lnTo>
                    <a:lnTo>
                      <a:pt x="21600" y="21600"/>
                    </a:lnTo>
                  </a:path>
                </a:pathLst>
              </a:custGeom>
              <a:noFill/>
              <a:ln w="12700" cap="rnd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591" name="Rectangle 15"/>
              <p:cNvSpPr>
                <a:spLocks/>
              </p:cNvSpPr>
              <p:nvPr/>
            </p:nvSpPr>
            <p:spPr bwMode="auto">
              <a:xfrm>
                <a:off x="561" y="12"/>
                <a:ext cx="431" cy="200"/>
              </a:xfrm>
              <a:prstGeom prst="rect">
                <a:avLst/>
              </a:prstGeom>
              <a:noFill/>
              <a:ln w="12700" cap="flat">
                <a:noFill/>
                <a:miter lim="800000"/>
                <a:headEnd type="none" w="med" len="med"/>
                <a:tailEnd type="none" w="med" len="med"/>
              </a:ln>
            </p:spPr>
            <p:txBody>
              <a:bodyPr wrap="none" lIns="0" tIns="0" rIns="39688" bIns="0">
                <a:prstTxWarp prst="textNoShape">
                  <a:avLst/>
                </a:prstTxWarp>
                <a:spAutoFit/>
              </a:bodyPr>
              <a:lstStyle/>
              <a:p>
                <a:pPr marL="39688"/>
                <a:r>
                  <a:rPr lang="en-US" sz="1600" b="1">
                    <a:solidFill>
                      <a:schemeClr val="tx1"/>
                    </a:solidFill>
                    <a:ea typeface="Arial" pitchFamily="8" charset="0"/>
                    <a:cs typeface="Arial" pitchFamily="8" charset="0"/>
                  </a:rPr>
                  <a:t>name</a:t>
                </a:r>
              </a:p>
            </p:txBody>
          </p:sp>
          <p:sp>
            <p:nvSpPr>
              <p:cNvPr id="24592" name="Rectangle 16"/>
              <p:cNvSpPr>
                <a:spLocks/>
              </p:cNvSpPr>
              <p:nvPr/>
            </p:nvSpPr>
            <p:spPr bwMode="auto">
              <a:xfrm>
                <a:off x="334" y="540"/>
                <a:ext cx="773" cy="200"/>
              </a:xfrm>
              <a:prstGeom prst="rect">
                <a:avLst/>
              </a:prstGeom>
              <a:noFill/>
              <a:ln w="12700" cap="flat">
                <a:noFill/>
                <a:miter lim="800000"/>
                <a:headEnd type="none" w="med" len="med"/>
                <a:tailEnd type="none" w="med" len="med"/>
              </a:ln>
            </p:spPr>
            <p:txBody>
              <a:bodyPr wrap="none" lIns="0" tIns="0" rIns="39688" bIns="0">
                <a:prstTxWarp prst="textNoShape">
                  <a:avLst/>
                </a:prstTxWarp>
                <a:spAutoFit/>
              </a:bodyPr>
              <a:lstStyle/>
              <a:p>
                <a:pPr marL="39688"/>
                <a:r>
                  <a:rPr lang="en-US" sz="1600" b="1" dirty="0">
                    <a:solidFill>
                      <a:schemeClr val="tx1"/>
                    </a:solidFill>
                    <a:ea typeface="Arial" pitchFamily="8" charset="0"/>
                    <a:cs typeface="Arial" pitchFamily="8" charset="0"/>
                  </a:rPr>
                  <a:t>Employees</a:t>
                </a:r>
              </a:p>
            </p:txBody>
          </p:sp>
          <p:sp>
            <p:nvSpPr>
              <p:cNvPr id="24593" name="Rectangle 17"/>
              <p:cNvSpPr>
                <a:spLocks/>
              </p:cNvSpPr>
              <p:nvPr/>
            </p:nvSpPr>
            <p:spPr bwMode="auto">
              <a:xfrm>
                <a:off x="119" y="176"/>
                <a:ext cx="317" cy="200"/>
              </a:xfrm>
              <a:prstGeom prst="rect">
                <a:avLst/>
              </a:prstGeom>
              <a:noFill/>
              <a:ln w="12700" cap="flat">
                <a:noFill/>
                <a:miter lim="800000"/>
                <a:headEnd type="none" w="med" len="med"/>
                <a:tailEnd type="none" w="med" len="med"/>
              </a:ln>
            </p:spPr>
            <p:txBody>
              <a:bodyPr wrap="none" lIns="0" tIns="0" rIns="39688" bIns="0">
                <a:prstTxWarp prst="textNoShape">
                  <a:avLst/>
                </a:prstTxWarp>
                <a:spAutoFit/>
              </a:bodyPr>
              <a:lstStyle/>
              <a:p>
                <a:pPr marL="39688"/>
                <a:r>
                  <a:rPr lang="en-US" sz="1600" b="1" u="sng">
                    <a:solidFill>
                      <a:schemeClr val="tx1"/>
                    </a:solidFill>
                    <a:ea typeface="Arial" pitchFamily="8" charset="0"/>
                    <a:cs typeface="Arial" pitchFamily="8" charset="0"/>
                  </a:rPr>
                  <a:t>ssn</a:t>
                </a:r>
              </a:p>
            </p:txBody>
          </p:sp>
          <p:sp>
            <p:nvSpPr>
              <p:cNvPr id="24594" name="Rectangle 18"/>
              <p:cNvSpPr>
                <a:spLocks/>
              </p:cNvSpPr>
              <p:nvPr/>
            </p:nvSpPr>
            <p:spPr bwMode="auto">
              <a:xfrm>
                <a:off x="1073" y="181"/>
                <a:ext cx="253" cy="200"/>
              </a:xfrm>
              <a:prstGeom prst="rect">
                <a:avLst/>
              </a:prstGeom>
              <a:noFill/>
              <a:ln w="12700" cap="flat">
                <a:noFill/>
                <a:miter lim="800000"/>
                <a:headEnd type="none" w="med" len="med"/>
                <a:tailEnd type="none" w="med" len="med"/>
              </a:ln>
            </p:spPr>
            <p:txBody>
              <a:bodyPr wrap="none" lIns="0" tIns="0" rIns="39688" bIns="0">
                <a:prstTxWarp prst="textNoShape">
                  <a:avLst/>
                </a:prstTxWarp>
                <a:spAutoFit/>
              </a:bodyPr>
              <a:lstStyle/>
              <a:p>
                <a:pPr marL="39688"/>
                <a:r>
                  <a:rPr lang="en-US" sz="1600" b="1">
                    <a:solidFill>
                      <a:schemeClr val="tx1"/>
                    </a:solidFill>
                    <a:ea typeface="Arial" pitchFamily="8" charset="0"/>
                    <a:cs typeface="Arial" pitchFamily="8" charset="0"/>
                  </a:rPr>
                  <a:t>lot</a:t>
                </a:r>
              </a:p>
            </p:txBody>
          </p:sp>
          <p:sp>
            <p:nvSpPr>
              <p:cNvPr id="24595" name="Line 19"/>
              <p:cNvSpPr>
                <a:spLocks noChangeShapeType="1"/>
              </p:cNvSpPr>
              <p:nvPr/>
            </p:nvSpPr>
            <p:spPr bwMode="auto">
              <a:xfrm flipH="1">
                <a:off x="1106" y="646"/>
                <a:ext cx="243" cy="1"/>
              </a:xfrm>
              <a:prstGeom prst="line">
                <a:avLst/>
              </a:prstGeom>
              <a:noFill/>
              <a:ln w="12700" cap="flat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596" name="Line 20"/>
              <p:cNvSpPr>
                <a:spLocks noChangeShapeType="1"/>
              </p:cNvSpPr>
              <p:nvPr/>
            </p:nvSpPr>
            <p:spPr bwMode="auto">
              <a:xfrm>
                <a:off x="240" y="419"/>
                <a:ext cx="338" cy="117"/>
              </a:xfrm>
              <a:prstGeom prst="line">
                <a:avLst/>
              </a:prstGeom>
              <a:noFill/>
              <a:ln w="12700" cap="flat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597" name="Line 21"/>
              <p:cNvSpPr>
                <a:spLocks noChangeShapeType="1"/>
              </p:cNvSpPr>
              <p:nvPr/>
            </p:nvSpPr>
            <p:spPr bwMode="auto">
              <a:xfrm flipH="1">
                <a:off x="722" y="213"/>
                <a:ext cx="48" cy="304"/>
              </a:xfrm>
              <a:prstGeom prst="line">
                <a:avLst/>
              </a:prstGeom>
              <a:noFill/>
              <a:ln w="12700" cap="flat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598" name="Line 22"/>
              <p:cNvSpPr>
                <a:spLocks noChangeShapeType="1"/>
              </p:cNvSpPr>
              <p:nvPr/>
            </p:nvSpPr>
            <p:spPr bwMode="auto">
              <a:xfrm flipH="1">
                <a:off x="952" y="419"/>
                <a:ext cx="220" cy="117"/>
              </a:xfrm>
              <a:prstGeom prst="line">
                <a:avLst/>
              </a:prstGeom>
              <a:noFill/>
              <a:ln w="12700" cap="flat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4600" name="Freeform 24"/>
            <p:cNvSpPr>
              <a:spLocks/>
            </p:cNvSpPr>
            <p:nvPr/>
          </p:nvSpPr>
          <p:spPr bwMode="auto">
            <a:xfrm>
              <a:off x="1324" y="569"/>
              <a:ext cx="986" cy="358"/>
            </a:xfrm>
            <a:custGeom>
              <a:avLst/>
              <a:gdLst/>
              <a:ahLst/>
              <a:cxnLst>
                <a:cxn ang="0">
                  <a:pos x="0" y="10800"/>
                </a:cxn>
                <a:cxn ang="0">
                  <a:pos x="10669" y="0"/>
                </a:cxn>
                <a:cxn ang="0">
                  <a:pos x="21600" y="11162"/>
                </a:cxn>
                <a:cxn ang="0">
                  <a:pos x="10669" y="21600"/>
                </a:cxn>
                <a:cxn ang="0">
                  <a:pos x="0" y="10800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lnTo>
                    <a:pt x="10669" y="0"/>
                  </a:lnTo>
                  <a:lnTo>
                    <a:pt x="21600" y="11162"/>
                  </a:lnTo>
                  <a:lnTo>
                    <a:pt x="10669" y="21600"/>
                  </a:lnTo>
                  <a:lnTo>
                    <a:pt x="0" y="10800"/>
                  </a:lnTo>
                </a:path>
              </a:pathLst>
            </a:custGeom>
            <a:noFill/>
            <a:ln w="12700" cap="rnd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01" name="Rectangle 25"/>
            <p:cNvSpPr>
              <a:spLocks/>
            </p:cNvSpPr>
            <p:nvPr/>
          </p:nvSpPr>
          <p:spPr bwMode="auto">
            <a:xfrm>
              <a:off x="1416" y="646"/>
              <a:ext cx="635" cy="200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39688" bIns="0">
              <a:prstTxWarp prst="textNoShape">
                <a:avLst/>
              </a:prstTxWarp>
              <a:spAutoFit/>
            </a:bodyPr>
            <a:lstStyle/>
            <a:p>
              <a:pPr marL="39688"/>
              <a:r>
                <a:rPr lang="en-US" sz="1600" b="1" dirty="0">
                  <a:solidFill>
                    <a:schemeClr val="tx1"/>
                  </a:solidFill>
                  <a:ea typeface="Arial" pitchFamily="8" charset="0"/>
                  <a:cs typeface="Arial" pitchFamily="8" charset="0"/>
                </a:rPr>
                <a:t> </a:t>
              </a:r>
              <a:r>
                <a:rPr lang="en-US" sz="1600" b="1" dirty="0" err="1">
                  <a:solidFill>
                    <a:schemeClr val="tx1"/>
                  </a:solidFill>
                  <a:ea typeface="Arial" pitchFamily="8" charset="0"/>
                  <a:cs typeface="Arial" pitchFamily="8" charset="0"/>
                </a:rPr>
                <a:t>WorksIn</a:t>
              </a:r>
              <a:endParaRPr lang="en-US" sz="1600" b="1" dirty="0">
                <a:solidFill>
                  <a:schemeClr val="tx1"/>
                </a:solidFill>
                <a:ea typeface="Arial" pitchFamily="8" charset="0"/>
                <a:cs typeface="Arial" pitchFamily="8" charset="0"/>
              </a:endParaRPr>
            </a:p>
          </p:txBody>
        </p:sp>
        <p:sp>
          <p:nvSpPr>
            <p:cNvPr id="24602" name="Freeform 26"/>
            <p:cNvSpPr>
              <a:spLocks/>
            </p:cNvSpPr>
            <p:nvPr/>
          </p:nvSpPr>
          <p:spPr bwMode="auto">
            <a:xfrm>
              <a:off x="1277" y="31"/>
              <a:ext cx="506" cy="213"/>
            </a:xfrm>
            <a:custGeom>
              <a:avLst/>
              <a:gdLst/>
              <a:ahLst/>
              <a:cxnLst>
                <a:cxn ang="0">
                  <a:pos x="43" y="11763"/>
                </a:cxn>
                <a:cxn ang="0">
                  <a:pos x="384" y="13589"/>
                </a:cxn>
                <a:cxn ang="0">
                  <a:pos x="1025" y="15313"/>
                </a:cxn>
                <a:cxn ang="0">
                  <a:pos x="1964" y="16935"/>
                </a:cxn>
                <a:cxn ang="0">
                  <a:pos x="3202" y="18456"/>
                </a:cxn>
                <a:cxn ang="0">
                  <a:pos x="4610" y="19673"/>
                </a:cxn>
                <a:cxn ang="0">
                  <a:pos x="6232" y="20586"/>
                </a:cxn>
                <a:cxn ang="0">
                  <a:pos x="7983" y="21194"/>
                </a:cxn>
                <a:cxn ang="0">
                  <a:pos x="9861" y="21499"/>
                </a:cxn>
                <a:cxn ang="0">
                  <a:pos x="11739" y="21499"/>
                </a:cxn>
                <a:cxn ang="0">
                  <a:pos x="13575" y="21194"/>
                </a:cxn>
                <a:cxn ang="0">
                  <a:pos x="15368" y="20485"/>
                </a:cxn>
                <a:cxn ang="0">
                  <a:pos x="16990" y="19673"/>
                </a:cxn>
                <a:cxn ang="0">
                  <a:pos x="18441" y="18355"/>
                </a:cxn>
                <a:cxn ang="0">
                  <a:pos x="19636" y="16935"/>
                </a:cxn>
                <a:cxn ang="0">
                  <a:pos x="20575" y="15313"/>
                </a:cxn>
                <a:cxn ang="0">
                  <a:pos x="21216" y="13487"/>
                </a:cxn>
                <a:cxn ang="0">
                  <a:pos x="21557" y="11662"/>
                </a:cxn>
                <a:cxn ang="0">
                  <a:pos x="21557" y="9837"/>
                </a:cxn>
                <a:cxn ang="0">
                  <a:pos x="21216" y="8011"/>
                </a:cxn>
                <a:cxn ang="0">
                  <a:pos x="20575" y="6186"/>
                </a:cxn>
                <a:cxn ang="0">
                  <a:pos x="19636" y="4563"/>
                </a:cxn>
                <a:cxn ang="0">
                  <a:pos x="18441" y="3144"/>
                </a:cxn>
                <a:cxn ang="0">
                  <a:pos x="16990" y="1927"/>
                </a:cxn>
                <a:cxn ang="0">
                  <a:pos x="15368" y="1014"/>
                </a:cxn>
                <a:cxn ang="0">
                  <a:pos x="13575" y="304"/>
                </a:cxn>
                <a:cxn ang="0">
                  <a:pos x="11739" y="0"/>
                </a:cxn>
                <a:cxn ang="0">
                  <a:pos x="9861" y="0"/>
                </a:cxn>
                <a:cxn ang="0">
                  <a:pos x="7983" y="304"/>
                </a:cxn>
                <a:cxn ang="0">
                  <a:pos x="6232" y="1014"/>
                </a:cxn>
                <a:cxn ang="0">
                  <a:pos x="4610" y="1927"/>
                </a:cxn>
                <a:cxn ang="0">
                  <a:pos x="3202" y="3144"/>
                </a:cxn>
                <a:cxn ang="0">
                  <a:pos x="1964" y="4563"/>
                </a:cxn>
                <a:cxn ang="0">
                  <a:pos x="1025" y="6186"/>
                </a:cxn>
                <a:cxn ang="0">
                  <a:pos x="384" y="8011"/>
                </a:cxn>
                <a:cxn ang="0">
                  <a:pos x="43" y="9837"/>
                </a:cxn>
              </a:cxnLst>
              <a:rect l="0" t="0" r="r" b="b"/>
              <a:pathLst>
                <a:path w="21600" h="21600">
                  <a:moveTo>
                    <a:pt x="0" y="10749"/>
                  </a:moveTo>
                  <a:lnTo>
                    <a:pt x="43" y="11763"/>
                  </a:lnTo>
                  <a:lnTo>
                    <a:pt x="171" y="12575"/>
                  </a:lnTo>
                  <a:lnTo>
                    <a:pt x="384" y="13589"/>
                  </a:lnTo>
                  <a:lnTo>
                    <a:pt x="640" y="14501"/>
                  </a:lnTo>
                  <a:lnTo>
                    <a:pt x="1025" y="15313"/>
                  </a:lnTo>
                  <a:lnTo>
                    <a:pt x="1451" y="16225"/>
                  </a:lnTo>
                  <a:lnTo>
                    <a:pt x="1964" y="16935"/>
                  </a:lnTo>
                  <a:lnTo>
                    <a:pt x="2561" y="17746"/>
                  </a:lnTo>
                  <a:lnTo>
                    <a:pt x="3202" y="18456"/>
                  </a:lnTo>
                  <a:lnTo>
                    <a:pt x="3842" y="19065"/>
                  </a:lnTo>
                  <a:lnTo>
                    <a:pt x="4610" y="19673"/>
                  </a:lnTo>
                  <a:lnTo>
                    <a:pt x="5421" y="20180"/>
                  </a:lnTo>
                  <a:lnTo>
                    <a:pt x="6232" y="20586"/>
                  </a:lnTo>
                  <a:lnTo>
                    <a:pt x="7129" y="20890"/>
                  </a:lnTo>
                  <a:lnTo>
                    <a:pt x="7983" y="21194"/>
                  </a:lnTo>
                  <a:lnTo>
                    <a:pt x="8922" y="21397"/>
                  </a:lnTo>
                  <a:lnTo>
                    <a:pt x="9861" y="21499"/>
                  </a:lnTo>
                  <a:lnTo>
                    <a:pt x="10800" y="21600"/>
                  </a:lnTo>
                  <a:lnTo>
                    <a:pt x="11739" y="21499"/>
                  </a:lnTo>
                  <a:lnTo>
                    <a:pt x="12678" y="21397"/>
                  </a:lnTo>
                  <a:lnTo>
                    <a:pt x="13575" y="21194"/>
                  </a:lnTo>
                  <a:lnTo>
                    <a:pt x="14514" y="20890"/>
                  </a:lnTo>
                  <a:lnTo>
                    <a:pt x="15368" y="20485"/>
                  </a:lnTo>
                  <a:lnTo>
                    <a:pt x="16179" y="20180"/>
                  </a:lnTo>
                  <a:lnTo>
                    <a:pt x="16990" y="19673"/>
                  </a:lnTo>
                  <a:lnTo>
                    <a:pt x="17715" y="19065"/>
                  </a:lnTo>
                  <a:lnTo>
                    <a:pt x="18441" y="18355"/>
                  </a:lnTo>
                  <a:lnTo>
                    <a:pt x="19081" y="17645"/>
                  </a:lnTo>
                  <a:lnTo>
                    <a:pt x="19636" y="16935"/>
                  </a:lnTo>
                  <a:lnTo>
                    <a:pt x="20149" y="16225"/>
                  </a:lnTo>
                  <a:lnTo>
                    <a:pt x="20575" y="15313"/>
                  </a:lnTo>
                  <a:lnTo>
                    <a:pt x="20917" y="14400"/>
                  </a:lnTo>
                  <a:lnTo>
                    <a:pt x="21216" y="13487"/>
                  </a:lnTo>
                  <a:lnTo>
                    <a:pt x="21429" y="12575"/>
                  </a:lnTo>
                  <a:lnTo>
                    <a:pt x="21557" y="11662"/>
                  </a:lnTo>
                  <a:lnTo>
                    <a:pt x="21600" y="10749"/>
                  </a:lnTo>
                  <a:lnTo>
                    <a:pt x="21557" y="9837"/>
                  </a:lnTo>
                  <a:lnTo>
                    <a:pt x="21429" y="8823"/>
                  </a:lnTo>
                  <a:lnTo>
                    <a:pt x="21216" y="8011"/>
                  </a:lnTo>
                  <a:lnTo>
                    <a:pt x="20917" y="7099"/>
                  </a:lnTo>
                  <a:lnTo>
                    <a:pt x="20575" y="6186"/>
                  </a:lnTo>
                  <a:lnTo>
                    <a:pt x="20149" y="5375"/>
                  </a:lnTo>
                  <a:lnTo>
                    <a:pt x="19636" y="4563"/>
                  </a:lnTo>
                  <a:lnTo>
                    <a:pt x="19081" y="3854"/>
                  </a:lnTo>
                  <a:lnTo>
                    <a:pt x="18441" y="3144"/>
                  </a:lnTo>
                  <a:lnTo>
                    <a:pt x="17715" y="2434"/>
                  </a:lnTo>
                  <a:lnTo>
                    <a:pt x="16990" y="1927"/>
                  </a:lnTo>
                  <a:lnTo>
                    <a:pt x="16179" y="1420"/>
                  </a:lnTo>
                  <a:lnTo>
                    <a:pt x="15368" y="1014"/>
                  </a:lnTo>
                  <a:lnTo>
                    <a:pt x="14514" y="608"/>
                  </a:lnTo>
                  <a:lnTo>
                    <a:pt x="13575" y="304"/>
                  </a:lnTo>
                  <a:lnTo>
                    <a:pt x="12678" y="101"/>
                  </a:lnTo>
                  <a:lnTo>
                    <a:pt x="11739" y="0"/>
                  </a:lnTo>
                  <a:lnTo>
                    <a:pt x="10800" y="0"/>
                  </a:lnTo>
                  <a:lnTo>
                    <a:pt x="9861" y="0"/>
                  </a:lnTo>
                  <a:lnTo>
                    <a:pt x="8922" y="101"/>
                  </a:lnTo>
                  <a:lnTo>
                    <a:pt x="7983" y="304"/>
                  </a:lnTo>
                  <a:lnTo>
                    <a:pt x="7129" y="608"/>
                  </a:lnTo>
                  <a:lnTo>
                    <a:pt x="6232" y="1014"/>
                  </a:lnTo>
                  <a:lnTo>
                    <a:pt x="5421" y="1420"/>
                  </a:lnTo>
                  <a:lnTo>
                    <a:pt x="4610" y="1927"/>
                  </a:lnTo>
                  <a:lnTo>
                    <a:pt x="3842" y="2535"/>
                  </a:lnTo>
                  <a:lnTo>
                    <a:pt x="3202" y="3144"/>
                  </a:lnTo>
                  <a:lnTo>
                    <a:pt x="2561" y="3854"/>
                  </a:lnTo>
                  <a:lnTo>
                    <a:pt x="1964" y="4563"/>
                  </a:lnTo>
                  <a:lnTo>
                    <a:pt x="1451" y="5375"/>
                  </a:lnTo>
                  <a:lnTo>
                    <a:pt x="1025" y="6186"/>
                  </a:lnTo>
                  <a:lnTo>
                    <a:pt x="640" y="7099"/>
                  </a:lnTo>
                  <a:lnTo>
                    <a:pt x="384" y="8011"/>
                  </a:lnTo>
                  <a:lnTo>
                    <a:pt x="171" y="8823"/>
                  </a:lnTo>
                  <a:lnTo>
                    <a:pt x="43" y="9837"/>
                  </a:lnTo>
                  <a:lnTo>
                    <a:pt x="0" y="10749"/>
                  </a:lnTo>
                </a:path>
              </a:pathLst>
            </a:custGeom>
            <a:noFill/>
            <a:ln w="12700" cap="rnd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03" name="Freeform 27"/>
            <p:cNvSpPr>
              <a:spLocks/>
            </p:cNvSpPr>
            <p:nvPr/>
          </p:nvSpPr>
          <p:spPr bwMode="auto">
            <a:xfrm>
              <a:off x="1846" y="31"/>
              <a:ext cx="505" cy="213"/>
            </a:xfrm>
            <a:custGeom>
              <a:avLst/>
              <a:gdLst/>
              <a:ahLst/>
              <a:cxnLst>
                <a:cxn ang="0">
                  <a:pos x="43" y="11763"/>
                </a:cxn>
                <a:cxn ang="0">
                  <a:pos x="342" y="13589"/>
                </a:cxn>
                <a:cxn ang="0">
                  <a:pos x="984" y="15313"/>
                </a:cxn>
                <a:cxn ang="0">
                  <a:pos x="1968" y="16935"/>
                </a:cxn>
                <a:cxn ang="0">
                  <a:pos x="3165" y="18456"/>
                </a:cxn>
                <a:cxn ang="0">
                  <a:pos x="4619" y="19673"/>
                </a:cxn>
                <a:cxn ang="0">
                  <a:pos x="6245" y="20586"/>
                </a:cxn>
                <a:cxn ang="0">
                  <a:pos x="7998" y="21194"/>
                </a:cxn>
                <a:cxn ang="0">
                  <a:pos x="9880" y="21499"/>
                </a:cxn>
                <a:cxn ang="0">
                  <a:pos x="11762" y="21499"/>
                </a:cxn>
                <a:cxn ang="0">
                  <a:pos x="13602" y="21194"/>
                </a:cxn>
                <a:cxn ang="0">
                  <a:pos x="15398" y="20485"/>
                </a:cxn>
                <a:cxn ang="0">
                  <a:pos x="16981" y="19673"/>
                </a:cxn>
                <a:cxn ang="0">
                  <a:pos x="18435" y="18355"/>
                </a:cxn>
                <a:cxn ang="0">
                  <a:pos x="19675" y="16935"/>
                </a:cxn>
                <a:cxn ang="0">
                  <a:pos x="20573" y="15313"/>
                </a:cxn>
                <a:cxn ang="0">
                  <a:pos x="21258" y="13487"/>
                </a:cxn>
                <a:cxn ang="0">
                  <a:pos x="21557" y="11662"/>
                </a:cxn>
                <a:cxn ang="0">
                  <a:pos x="21557" y="9837"/>
                </a:cxn>
                <a:cxn ang="0">
                  <a:pos x="21258" y="8011"/>
                </a:cxn>
                <a:cxn ang="0">
                  <a:pos x="20573" y="6186"/>
                </a:cxn>
                <a:cxn ang="0">
                  <a:pos x="19675" y="4563"/>
                </a:cxn>
                <a:cxn ang="0">
                  <a:pos x="18435" y="3144"/>
                </a:cxn>
                <a:cxn ang="0">
                  <a:pos x="16981" y="1927"/>
                </a:cxn>
                <a:cxn ang="0">
                  <a:pos x="15355" y="1014"/>
                </a:cxn>
                <a:cxn ang="0">
                  <a:pos x="13602" y="304"/>
                </a:cxn>
                <a:cxn ang="0">
                  <a:pos x="11762" y="0"/>
                </a:cxn>
                <a:cxn ang="0">
                  <a:pos x="9880" y="0"/>
                </a:cxn>
                <a:cxn ang="0">
                  <a:pos x="7998" y="304"/>
                </a:cxn>
                <a:cxn ang="0">
                  <a:pos x="6245" y="1014"/>
                </a:cxn>
                <a:cxn ang="0">
                  <a:pos x="4577" y="1927"/>
                </a:cxn>
                <a:cxn ang="0">
                  <a:pos x="3165" y="3144"/>
                </a:cxn>
                <a:cxn ang="0">
                  <a:pos x="1968" y="4563"/>
                </a:cxn>
                <a:cxn ang="0">
                  <a:pos x="984" y="6186"/>
                </a:cxn>
                <a:cxn ang="0">
                  <a:pos x="342" y="8011"/>
                </a:cxn>
                <a:cxn ang="0">
                  <a:pos x="43" y="9837"/>
                </a:cxn>
              </a:cxnLst>
              <a:rect l="0" t="0" r="r" b="b"/>
              <a:pathLst>
                <a:path w="21600" h="21600">
                  <a:moveTo>
                    <a:pt x="0" y="10749"/>
                  </a:moveTo>
                  <a:lnTo>
                    <a:pt x="43" y="11763"/>
                  </a:lnTo>
                  <a:lnTo>
                    <a:pt x="171" y="12575"/>
                  </a:lnTo>
                  <a:lnTo>
                    <a:pt x="342" y="13589"/>
                  </a:lnTo>
                  <a:lnTo>
                    <a:pt x="642" y="14501"/>
                  </a:lnTo>
                  <a:lnTo>
                    <a:pt x="984" y="15313"/>
                  </a:lnTo>
                  <a:lnTo>
                    <a:pt x="1454" y="16225"/>
                  </a:lnTo>
                  <a:lnTo>
                    <a:pt x="1968" y="16935"/>
                  </a:lnTo>
                  <a:lnTo>
                    <a:pt x="2524" y="17746"/>
                  </a:lnTo>
                  <a:lnTo>
                    <a:pt x="3165" y="18456"/>
                  </a:lnTo>
                  <a:lnTo>
                    <a:pt x="3850" y="19065"/>
                  </a:lnTo>
                  <a:lnTo>
                    <a:pt x="4619" y="19673"/>
                  </a:lnTo>
                  <a:lnTo>
                    <a:pt x="5389" y="20180"/>
                  </a:lnTo>
                  <a:lnTo>
                    <a:pt x="6245" y="20586"/>
                  </a:lnTo>
                  <a:lnTo>
                    <a:pt x="7100" y="20890"/>
                  </a:lnTo>
                  <a:lnTo>
                    <a:pt x="7998" y="21194"/>
                  </a:lnTo>
                  <a:lnTo>
                    <a:pt x="8939" y="21397"/>
                  </a:lnTo>
                  <a:lnTo>
                    <a:pt x="9880" y="21499"/>
                  </a:lnTo>
                  <a:lnTo>
                    <a:pt x="10821" y="21600"/>
                  </a:lnTo>
                  <a:lnTo>
                    <a:pt x="11762" y="21499"/>
                  </a:lnTo>
                  <a:lnTo>
                    <a:pt x="12661" y="21397"/>
                  </a:lnTo>
                  <a:lnTo>
                    <a:pt x="13602" y="21194"/>
                  </a:lnTo>
                  <a:lnTo>
                    <a:pt x="14500" y="20890"/>
                  </a:lnTo>
                  <a:lnTo>
                    <a:pt x="15398" y="20485"/>
                  </a:lnTo>
                  <a:lnTo>
                    <a:pt x="16211" y="20180"/>
                  </a:lnTo>
                  <a:lnTo>
                    <a:pt x="16981" y="19673"/>
                  </a:lnTo>
                  <a:lnTo>
                    <a:pt x="17750" y="19065"/>
                  </a:lnTo>
                  <a:lnTo>
                    <a:pt x="18435" y="18355"/>
                  </a:lnTo>
                  <a:lnTo>
                    <a:pt x="19076" y="17645"/>
                  </a:lnTo>
                  <a:lnTo>
                    <a:pt x="19675" y="16935"/>
                  </a:lnTo>
                  <a:lnTo>
                    <a:pt x="20189" y="16225"/>
                  </a:lnTo>
                  <a:lnTo>
                    <a:pt x="20573" y="15313"/>
                  </a:lnTo>
                  <a:lnTo>
                    <a:pt x="20958" y="14400"/>
                  </a:lnTo>
                  <a:lnTo>
                    <a:pt x="21258" y="13487"/>
                  </a:lnTo>
                  <a:lnTo>
                    <a:pt x="21429" y="12575"/>
                  </a:lnTo>
                  <a:lnTo>
                    <a:pt x="21557" y="11662"/>
                  </a:lnTo>
                  <a:lnTo>
                    <a:pt x="21600" y="10749"/>
                  </a:lnTo>
                  <a:lnTo>
                    <a:pt x="21557" y="9837"/>
                  </a:lnTo>
                  <a:lnTo>
                    <a:pt x="21429" y="8823"/>
                  </a:lnTo>
                  <a:lnTo>
                    <a:pt x="21258" y="8011"/>
                  </a:lnTo>
                  <a:lnTo>
                    <a:pt x="20958" y="7099"/>
                  </a:lnTo>
                  <a:lnTo>
                    <a:pt x="20573" y="6186"/>
                  </a:lnTo>
                  <a:lnTo>
                    <a:pt x="20189" y="5375"/>
                  </a:lnTo>
                  <a:lnTo>
                    <a:pt x="19675" y="4563"/>
                  </a:lnTo>
                  <a:lnTo>
                    <a:pt x="19076" y="3854"/>
                  </a:lnTo>
                  <a:lnTo>
                    <a:pt x="18435" y="3144"/>
                  </a:lnTo>
                  <a:lnTo>
                    <a:pt x="17750" y="2434"/>
                  </a:lnTo>
                  <a:lnTo>
                    <a:pt x="16981" y="1927"/>
                  </a:lnTo>
                  <a:lnTo>
                    <a:pt x="16211" y="1420"/>
                  </a:lnTo>
                  <a:lnTo>
                    <a:pt x="15355" y="1014"/>
                  </a:lnTo>
                  <a:lnTo>
                    <a:pt x="14500" y="608"/>
                  </a:lnTo>
                  <a:lnTo>
                    <a:pt x="13602" y="304"/>
                  </a:lnTo>
                  <a:lnTo>
                    <a:pt x="12661" y="101"/>
                  </a:lnTo>
                  <a:lnTo>
                    <a:pt x="11762" y="0"/>
                  </a:lnTo>
                  <a:lnTo>
                    <a:pt x="10821" y="0"/>
                  </a:lnTo>
                  <a:lnTo>
                    <a:pt x="9880" y="0"/>
                  </a:lnTo>
                  <a:lnTo>
                    <a:pt x="8939" y="101"/>
                  </a:lnTo>
                  <a:lnTo>
                    <a:pt x="7998" y="304"/>
                  </a:lnTo>
                  <a:lnTo>
                    <a:pt x="7100" y="608"/>
                  </a:lnTo>
                  <a:lnTo>
                    <a:pt x="6245" y="1014"/>
                  </a:lnTo>
                  <a:lnTo>
                    <a:pt x="5389" y="1420"/>
                  </a:lnTo>
                  <a:lnTo>
                    <a:pt x="4577" y="1927"/>
                  </a:lnTo>
                  <a:lnTo>
                    <a:pt x="3850" y="2535"/>
                  </a:lnTo>
                  <a:lnTo>
                    <a:pt x="3165" y="3144"/>
                  </a:lnTo>
                  <a:lnTo>
                    <a:pt x="2524" y="3854"/>
                  </a:lnTo>
                  <a:lnTo>
                    <a:pt x="1968" y="4563"/>
                  </a:lnTo>
                  <a:lnTo>
                    <a:pt x="1454" y="5375"/>
                  </a:lnTo>
                  <a:lnTo>
                    <a:pt x="984" y="6186"/>
                  </a:lnTo>
                  <a:lnTo>
                    <a:pt x="642" y="7099"/>
                  </a:lnTo>
                  <a:lnTo>
                    <a:pt x="342" y="8011"/>
                  </a:lnTo>
                  <a:lnTo>
                    <a:pt x="171" y="8823"/>
                  </a:lnTo>
                  <a:lnTo>
                    <a:pt x="43" y="9837"/>
                  </a:lnTo>
                  <a:lnTo>
                    <a:pt x="0" y="10749"/>
                  </a:lnTo>
                </a:path>
              </a:pathLst>
            </a:custGeom>
            <a:noFill/>
            <a:ln w="12700" cap="rnd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04" name="Rectangle 28"/>
            <p:cNvSpPr>
              <a:spLocks/>
            </p:cNvSpPr>
            <p:nvPr/>
          </p:nvSpPr>
          <p:spPr bwMode="auto">
            <a:xfrm>
              <a:off x="1343" y="13"/>
              <a:ext cx="381" cy="200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39688" bIns="0">
              <a:prstTxWarp prst="textNoShape">
                <a:avLst/>
              </a:prstTxWarp>
              <a:spAutoFit/>
            </a:bodyPr>
            <a:lstStyle/>
            <a:p>
              <a:pPr marL="39688"/>
              <a:r>
                <a:rPr lang="en-US" sz="1600" b="1">
                  <a:solidFill>
                    <a:schemeClr val="tx1"/>
                  </a:solidFill>
                  <a:ea typeface="Arial" pitchFamily="8" charset="0"/>
                  <a:cs typeface="Arial" pitchFamily="8" charset="0"/>
                </a:rPr>
                <a:t>from</a:t>
              </a:r>
            </a:p>
          </p:txBody>
        </p:sp>
        <p:sp>
          <p:nvSpPr>
            <p:cNvPr id="24605" name="Rectangle 29"/>
            <p:cNvSpPr>
              <a:spLocks/>
            </p:cNvSpPr>
            <p:nvPr/>
          </p:nvSpPr>
          <p:spPr bwMode="auto">
            <a:xfrm>
              <a:off x="1996" y="0"/>
              <a:ext cx="217" cy="200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39688" bIns="0">
              <a:prstTxWarp prst="textNoShape">
                <a:avLst/>
              </a:prstTxWarp>
              <a:spAutoFit/>
            </a:bodyPr>
            <a:lstStyle/>
            <a:p>
              <a:pPr marL="39688"/>
              <a:r>
                <a:rPr lang="en-US" sz="1600" b="1">
                  <a:solidFill>
                    <a:schemeClr val="tx1"/>
                  </a:solidFill>
                  <a:ea typeface="Arial" pitchFamily="8" charset="0"/>
                  <a:cs typeface="Arial" pitchFamily="8" charset="0"/>
                </a:rPr>
                <a:t>to</a:t>
              </a:r>
            </a:p>
          </p:txBody>
        </p:sp>
        <p:sp>
          <p:nvSpPr>
            <p:cNvPr id="24606" name="Line 30"/>
            <p:cNvSpPr>
              <a:spLocks noChangeShapeType="1"/>
            </p:cNvSpPr>
            <p:nvPr/>
          </p:nvSpPr>
          <p:spPr bwMode="auto">
            <a:xfrm flipH="1">
              <a:off x="1989" y="259"/>
              <a:ext cx="47" cy="385"/>
            </a:xfrm>
            <a:prstGeom prst="line">
              <a:avLst/>
            </a:prstGeom>
            <a:noFill/>
            <a:ln w="12700" cap="flat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07" name="Freeform 31"/>
            <p:cNvSpPr>
              <a:spLocks/>
            </p:cNvSpPr>
            <p:nvPr/>
          </p:nvSpPr>
          <p:spPr bwMode="auto">
            <a:xfrm>
              <a:off x="3094" y="312"/>
              <a:ext cx="505" cy="213"/>
            </a:xfrm>
            <a:custGeom>
              <a:avLst/>
              <a:gdLst/>
              <a:ahLst/>
              <a:cxnLst>
                <a:cxn ang="0">
                  <a:pos x="43" y="11763"/>
                </a:cxn>
                <a:cxn ang="0">
                  <a:pos x="342" y="13589"/>
                </a:cxn>
                <a:cxn ang="0">
                  <a:pos x="1027" y="15414"/>
                </a:cxn>
                <a:cxn ang="0">
                  <a:pos x="1925" y="17037"/>
                </a:cxn>
                <a:cxn ang="0">
                  <a:pos x="3165" y="18456"/>
                </a:cxn>
                <a:cxn ang="0">
                  <a:pos x="4619" y="19673"/>
                </a:cxn>
                <a:cxn ang="0">
                  <a:pos x="6202" y="20586"/>
                </a:cxn>
                <a:cxn ang="0">
                  <a:pos x="7998" y="21296"/>
                </a:cxn>
                <a:cxn ang="0">
                  <a:pos x="9880" y="21600"/>
                </a:cxn>
                <a:cxn ang="0">
                  <a:pos x="11720" y="21600"/>
                </a:cxn>
                <a:cxn ang="0">
                  <a:pos x="13602" y="21296"/>
                </a:cxn>
                <a:cxn ang="0">
                  <a:pos x="15355" y="20586"/>
                </a:cxn>
                <a:cxn ang="0">
                  <a:pos x="16981" y="19673"/>
                </a:cxn>
                <a:cxn ang="0">
                  <a:pos x="18435" y="18456"/>
                </a:cxn>
                <a:cxn ang="0">
                  <a:pos x="19632" y="17037"/>
                </a:cxn>
                <a:cxn ang="0">
                  <a:pos x="20573" y="15313"/>
                </a:cxn>
                <a:cxn ang="0">
                  <a:pos x="21258" y="13589"/>
                </a:cxn>
                <a:cxn ang="0">
                  <a:pos x="21557" y="11763"/>
                </a:cxn>
                <a:cxn ang="0">
                  <a:pos x="21557" y="9837"/>
                </a:cxn>
                <a:cxn ang="0">
                  <a:pos x="21258" y="8011"/>
                </a:cxn>
                <a:cxn ang="0">
                  <a:pos x="20573" y="6287"/>
                </a:cxn>
                <a:cxn ang="0">
                  <a:pos x="19632" y="4563"/>
                </a:cxn>
                <a:cxn ang="0">
                  <a:pos x="18435" y="3144"/>
                </a:cxn>
                <a:cxn ang="0">
                  <a:pos x="16981" y="1927"/>
                </a:cxn>
                <a:cxn ang="0">
                  <a:pos x="15355" y="1014"/>
                </a:cxn>
                <a:cxn ang="0">
                  <a:pos x="13602" y="406"/>
                </a:cxn>
                <a:cxn ang="0">
                  <a:pos x="11720" y="0"/>
                </a:cxn>
                <a:cxn ang="0">
                  <a:pos x="9880" y="0"/>
                </a:cxn>
                <a:cxn ang="0">
                  <a:pos x="7998" y="406"/>
                </a:cxn>
                <a:cxn ang="0">
                  <a:pos x="6202" y="1014"/>
                </a:cxn>
                <a:cxn ang="0">
                  <a:pos x="4619" y="2028"/>
                </a:cxn>
                <a:cxn ang="0">
                  <a:pos x="3165" y="3144"/>
                </a:cxn>
                <a:cxn ang="0">
                  <a:pos x="1925" y="4665"/>
                </a:cxn>
                <a:cxn ang="0">
                  <a:pos x="1027" y="6287"/>
                </a:cxn>
                <a:cxn ang="0">
                  <a:pos x="342" y="8011"/>
                </a:cxn>
                <a:cxn ang="0">
                  <a:pos x="43" y="9938"/>
                </a:cxn>
              </a:cxnLst>
              <a:rect l="0" t="0" r="r" b="b"/>
              <a:pathLst>
                <a:path w="21600" h="21600">
                  <a:moveTo>
                    <a:pt x="0" y="10851"/>
                  </a:moveTo>
                  <a:lnTo>
                    <a:pt x="43" y="11763"/>
                  </a:lnTo>
                  <a:lnTo>
                    <a:pt x="171" y="12676"/>
                  </a:lnTo>
                  <a:lnTo>
                    <a:pt x="342" y="13589"/>
                  </a:lnTo>
                  <a:lnTo>
                    <a:pt x="642" y="14501"/>
                  </a:lnTo>
                  <a:lnTo>
                    <a:pt x="1027" y="15414"/>
                  </a:lnTo>
                  <a:lnTo>
                    <a:pt x="1454" y="16225"/>
                  </a:lnTo>
                  <a:lnTo>
                    <a:pt x="1925" y="17037"/>
                  </a:lnTo>
                  <a:lnTo>
                    <a:pt x="2524" y="17746"/>
                  </a:lnTo>
                  <a:lnTo>
                    <a:pt x="3165" y="18456"/>
                  </a:lnTo>
                  <a:lnTo>
                    <a:pt x="3850" y="19065"/>
                  </a:lnTo>
                  <a:lnTo>
                    <a:pt x="4619" y="19673"/>
                  </a:lnTo>
                  <a:lnTo>
                    <a:pt x="5389" y="20180"/>
                  </a:lnTo>
                  <a:lnTo>
                    <a:pt x="6202" y="20586"/>
                  </a:lnTo>
                  <a:lnTo>
                    <a:pt x="7100" y="20992"/>
                  </a:lnTo>
                  <a:lnTo>
                    <a:pt x="7998" y="21296"/>
                  </a:lnTo>
                  <a:lnTo>
                    <a:pt x="8939" y="21499"/>
                  </a:lnTo>
                  <a:lnTo>
                    <a:pt x="9880" y="21600"/>
                  </a:lnTo>
                  <a:lnTo>
                    <a:pt x="10779" y="21600"/>
                  </a:lnTo>
                  <a:lnTo>
                    <a:pt x="11720" y="21600"/>
                  </a:lnTo>
                  <a:lnTo>
                    <a:pt x="12661" y="21499"/>
                  </a:lnTo>
                  <a:lnTo>
                    <a:pt x="13602" y="21296"/>
                  </a:lnTo>
                  <a:lnTo>
                    <a:pt x="14500" y="20992"/>
                  </a:lnTo>
                  <a:lnTo>
                    <a:pt x="15355" y="20586"/>
                  </a:lnTo>
                  <a:lnTo>
                    <a:pt x="16211" y="20180"/>
                  </a:lnTo>
                  <a:lnTo>
                    <a:pt x="16981" y="19673"/>
                  </a:lnTo>
                  <a:lnTo>
                    <a:pt x="17750" y="19065"/>
                  </a:lnTo>
                  <a:lnTo>
                    <a:pt x="18435" y="18456"/>
                  </a:lnTo>
                  <a:lnTo>
                    <a:pt x="19076" y="17746"/>
                  </a:lnTo>
                  <a:lnTo>
                    <a:pt x="19632" y="17037"/>
                  </a:lnTo>
                  <a:lnTo>
                    <a:pt x="20146" y="16225"/>
                  </a:lnTo>
                  <a:lnTo>
                    <a:pt x="20573" y="15313"/>
                  </a:lnTo>
                  <a:lnTo>
                    <a:pt x="20958" y="14501"/>
                  </a:lnTo>
                  <a:lnTo>
                    <a:pt x="21258" y="13589"/>
                  </a:lnTo>
                  <a:lnTo>
                    <a:pt x="21429" y="12676"/>
                  </a:lnTo>
                  <a:lnTo>
                    <a:pt x="21557" y="11763"/>
                  </a:lnTo>
                  <a:lnTo>
                    <a:pt x="21600" y="10749"/>
                  </a:lnTo>
                  <a:lnTo>
                    <a:pt x="21557" y="9837"/>
                  </a:lnTo>
                  <a:lnTo>
                    <a:pt x="21429" y="8924"/>
                  </a:lnTo>
                  <a:lnTo>
                    <a:pt x="21258" y="8011"/>
                  </a:lnTo>
                  <a:lnTo>
                    <a:pt x="20958" y="7099"/>
                  </a:lnTo>
                  <a:lnTo>
                    <a:pt x="20573" y="6287"/>
                  </a:lnTo>
                  <a:lnTo>
                    <a:pt x="20146" y="5375"/>
                  </a:lnTo>
                  <a:lnTo>
                    <a:pt x="19632" y="4563"/>
                  </a:lnTo>
                  <a:lnTo>
                    <a:pt x="19076" y="3854"/>
                  </a:lnTo>
                  <a:lnTo>
                    <a:pt x="18435" y="3144"/>
                  </a:lnTo>
                  <a:lnTo>
                    <a:pt x="17750" y="2535"/>
                  </a:lnTo>
                  <a:lnTo>
                    <a:pt x="16981" y="1927"/>
                  </a:lnTo>
                  <a:lnTo>
                    <a:pt x="16211" y="1420"/>
                  </a:lnTo>
                  <a:lnTo>
                    <a:pt x="15355" y="1014"/>
                  </a:lnTo>
                  <a:lnTo>
                    <a:pt x="14500" y="608"/>
                  </a:lnTo>
                  <a:lnTo>
                    <a:pt x="13602" y="406"/>
                  </a:lnTo>
                  <a:lnTo>
                    <a:pt x="12661" y="203"/>
                  </a:lnTo>
                  <a:lnTo>
                    <a:pt x="11720" y="0"/>
                  </a:lnTo>
                  <a:lnTo>
                    <a:pt x="10779" y="0"/>
                  </a:lnTo>
                  <a:lnTo>
                    <a:pt x="9880" y="0"/>
                  </a:lnTo>
                  <a:lnTo>
                    <a:pt x="8939" y="203"/>
                  </a:lnTo>
                  <a:lnTo>
                    <a:pt x="7998" y="406"/>
                  </a:lnTo>
                  <a:lnTo>
                    <a:pt x="7100" y="710"/>
                  </a:lnTo>
                  <a:lnTo>
                    <a:pt x="6202" y="1014"/>
                  </a:lnTo>
                  <a:lnTo>
                    <a:pt x="5389" y="1521"/>
                  </a:lnTo>
                  <a:lnTo>
                    <a:pt x="4619" y="2028"/>
                  </a:lnTo>
                  <a:lnTo>
                    <a:pt x="3850" y="2535"/>
                  </a:lnTo>
                  <a:lnTo>
                    <a:pt x="3165" y="3144"/>
                  </a:lnTo>
                  <a:lnTo>
                    <a:pt x="2524" y="3854"/>
                  </a:lnTo>
                  <a:lnTo>
                    <a:pt x="1925" y="4665"/>
                  </a:lnTo>
                  <a:lnTo>
                    <a:pt x="1454" y="5476"/>
                  </a:lnTo>
                  <a:lnTo>
                    <a:pt x="1027" y="6287"/>
                  </a:lnTo>
                  <a:lnTo>
                    <a:pt x="642" y="7099"/>
                  </a:lnTo>
                  <a:lnTo>
                    <a:pt x="342" y="8011"/>
                  </a:lnTo>
                  <a:lnTo>
                    <a:pt x="171" y="8924"/>
                  </a:lnTo>
                  <a:lnTo>
                    <a:pt x="43" y="9938"/>
                  </a:lnTo>
                  <a:lnTo>
                    <a:pt x="0" y="10851"/>
                  </a:lnTo>
                </a:path>
              </a:pathLst>
            </a:custGeom>
            <a:noFill/>
            <a:ln w="12700" cap="rnd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08" name="Freeform 32"/>
            <p:cNvSpPr>
              <a:spLocks/>
            </p:cNvSpPr>
            <p:nvPr/>
          </p:nvSpPr>
          <p:spPr bwMode="auto">
            <a:xfrm>
              <a:off x="2524" y="657"/>
              <a:ext cx="888" cy="231"/>
            </a:xfrm>
            <a:custGeom>
              <a:avLst/>
              <a:gdLst/>
              <a:ahLst/>
              <a:cxnLst>
                <a:cxn ang="0">
                  <a:pos x="21600" y="21600"/>
                </a:cxn>
                <a:cxn ang="0">
                  <a:pos x="21600" y="0"/>
                </a:cxn>
                <a:cxn ang="0">
                  <a:pos x="0" y="0"/>
                </a:cxn>
                <a:cxn ang="0">
                  <a:pos x="0" y="21600"/>
                </a:cxn>
                <a:cxn ang="0">
                  <a:pos x="21600" y="21600"/>
                </a:cxn>
              </a:cxnLst>
              <a:rect l="0" t="0" r="r" b="b"/>
              <a:pathLst>
                <a:path w="21600" h="21600">
                  <a:moveTo>
                    <a:pt x="21600" y="21600"/>
                  </a:moveTo>
                  <a:lnTo>
                    <a:pt x="21600" y="0"/>
                  </a:ln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</a:path>
              </a:pathLst>
            </a:custGeom>
            <a:noFill/>
            <a:ln w="12700" cap="rnd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4611" name="Group 35"/>
            <p:cNvGrpSpPr>
              <a:grpSpLocks/>
            </p:cNvGrpSpPr>
            <p:nvPr/>
          </p:nvGrpSpPr>
          <p:grpSpPr bwMode="auto">
            <a:xfrm>
              <a:off x="2572" y="155"/>
              <a:ext cx="616" cy="214"/>
              <a:chOff x="0" y="0"/>
              <a:chExt cx="616" cy="214"/>
            </a:xfrm>
          </p:grpSpPr>
          <p:sp>
            <p:nvSpPr>
              <p:cNvPr id="24609" name="Freeform 33"/>
              <p:cNvSpPr>
                <a:spLocks/>
              </p:cNvSpPr>
              <p:nvPr/>
            </p:nvSpPr>
            <p:spPr bwMode="auto">
              <a:xfrm>
                <a:off x="0" y="0"/>
                <a:ext cx="616" cy="214"/>
              </a:xfrm>
              <a:custGeom>
                <a:avLst/>
                <a:gdLst/>
                <a:ahLst/>
                <a:cxnLst>
                  <a:cxn ang="0">
                    <a:pos x="21600" y="9892"/>
                  </a:cxn>
                  <a:cxn ang="0">
                    <a:pos x="21249" y="7974"/>
                  </a:cxn>
                  <a:cxn ang="0">
                    <a:pos x="20583" y="6258"/>
                  </a:cxn>
                  <a:cxn ang="0">
                    <a:pos x="19671" y="4643"/>
                  </a:cxn>
                  <a:cxn ang="0">
                    <a:pos x="18409" y="3230"/>
                  </a:cxn>
                  <a:cxn ang="0">
                    <a:pos x="17006" y="2019"/>
                  </a:cxn>
                  <a:cxn ang="0">
                    <a:pos x="15323" y="1009"/>
                  </a:cxn>
                  <a:cxn ang="0">
                    <a:pos x="13570" y="404"/>
                  </a:cxn>
                  <a:cxn ang="0">
                    <a:pos x="11747" y="101"/>
                  </a:cxn>
                  <a:cxn ang="0">
                    <a:pos x="9818" y="101"/>
                  </a:cxn>
                  <a:cxn ang="0">
                    <a:pos x="7995" y="404"/>
                  </a:cxn>
                  <a:cxn ang="0">
                    <a:pos x="6242" y="1009"/>
                  </a:cxn>
                  <a:cxn ang="0">
                    <a:pos x="4594" y="2019"/>
                  </a:cxn>
                  <a:cxn ang="0">
                    <a:pos x="3156" y="3230"/>
                  </a:cxn>
                  <a:cxn ang="0">
                    <a:pos x="1894" y="4643"/>
                  </a:cxn>
                  <a:cxn ang="0">
                    <a:pos x="1017" y="6258"/>
                  </a:cxn>
                  <a:cxn ang="0">
                    <a:pos x="351" y="7974"/>
                  </a:cxn>
                  <a:cxn ang="0">
                    <a:pos x="35" y="9892"/>
                  </a:cxn>
                  <a:cxn ang="0">
                    <a:pos x="35" y="11708"/>
                  </a:cxn>
                  <a:cxn ang="0">
                    <a:pos x="351" y="13626"/>
                  </a:cxn>
                  <a:cxn ang="0">
                    <a:pos x="1017" y="15342"/>
                  </a:cxn>
                  <a:cxn ang="0">
                    <a:pos x="1894" y="16957"/>
                  </a:cxn>
                  <a:cxn ang="0">
                    <a:pos x="3156" y="18471"/>
                  </a:cxn>
                  <a:cxn ang="0">
                    <a:pos x="4594" y="19581"/>
                  </a:cxn>
                  <a:cxn ang="0">
                    <a:pos x="6242" y="20591"/>
                  </a:cxn>
                  <a:cxn ang="0">
                    <a:pos x="7995" y="21196"/>
                  </a:cxn>
                  <a:cxn ang="0">
                    <a:pos x="9818" y="21499"/>
                  </a:cxn>
                  <a:cxn ang="0">
                    <a:pos x="11747" y="21499"/>
                  </a:cxn>
                  <a:cxn ang="0">
                    <a:pos x="13570" y="21196"/>
                  </a:cxn>
                  <a:cxn ang="0">
                    <a:pos x="15323" y="20591"/>
                  </a:cxn>
                  <a:cxn ang="0">
                    <a:pos x="17006" y="19581"/>
                  </a:cxn>
                  <a:cxn ang="0">
                    <a:pos x="18409" y="18471"/>
                  </a:cxn>
                  <a:cxn ang="0">
                    <a:pos x="19671" y="16957"/>
                  </a:cxn>
                  <a:cxn ang="0">
                    <a:pos x="20583" y="15342"/>
                  </a:cxn>
                  <a:cxn ang="0">
                    <a:pos x="21249" y="13626"/>
                  </a:cxn>
                  <a:cxn ang="0">
                    <a:pos x="21600" y="11708"/>
                  </a:cxn>
                </a:cxnLst>
                <a:rect l="0" t="0" r="r" b="b"/>
                <a:pathLst>
                  <a:path w="21600" h="21600">
                    <a:moveTo>
                      <a:pt x="21600" y="10800"/>
                    </a:moveTo>
                    <a:lnTo>
                      <a:pt x="21600" y="9892"/>
                    </a:lnTo>
                    <a:lnTo>
                      <a:pt x="21460" y="8882"/>
                    </a:lnTo>
                    <a:lnTo>
                      <a:pt x="21249" y="7974"/>
                    </a:lnTo>
                    <a:lnTo>
                      <a:pt x="20934" y="7166"/>
                    </a:lnTo>
                    <a:lnTo>
                      <a:pt x="20583" y="6258"/>
                    </a:lnTo>
                    <a:lnTo>
                      <a:pt x="20127" y="5450"/>
                    </a:lnTo>
                    <a:lnTo>
                      <a:pt x="19671" y="4643"/>
                    </a:lnTo>
                    <a:lnTo>
                      <a:pt x="19075" y="3836"/>
                    </a:lnTo>
                    <a:lnTo>
                      <a:pt x="18409" y="3230"/>
                    </a:lnTo>
                    <a:lnTo>
                      <a:pt x="17743" y="2624"/>
                    </a:lnTo>
                    <a:lnTo>
                      <a:pt x="17006" y="2019"/>
                    </a:lnTo>
                    <a:lnTo>
                      <a:pt x="16200" y="1514"/>
                    </a:lnTo>
                    <a:lnTo>
                      <a:pt x="15323" y="1009"/>
                    </a:lnTo>
                    <a:lnTo>
                      <a:pt x="14482" y="707"/>
                    </a:lnTo>
                    <a:lnTo>
                      <a:pt x="13570" y="404"/>
                    </a:lnTo>
                    <a:lnTo>
                      <a:pt x="12694" y="202"/>
                    </a:lnTo>
                    <a:lnTo>
                      <a:pt x="11747" y="101"/>
                    </a:lnTo>
                    <a:lnTo>
                      <a:pt x="10765" y="0"/>
                    </a:lnTo>
                    <a:lnTo>
                      <a:pt x="9818" y="101"/>
                    </a:lnTo>
                    <a:lnTo>
                      <a:pt x="8906" y="202"/>
                    </a:lnTo>
                    <a:lnTo>
                      <a:pt x="7995" y="404"/>
                    </a:lnTo>
                    <a:lnTo>
                      <a:pt x="7083" y="707"/>
                    </a:lnTo>
                    <a:lnTo>
                      <a:pt x="6242" y="1009"/>
                    </a:lnTo>
                    <a:lnTo>
                      <a:pt x="5365" y="1514"/>
                    </a:lnTo>
                    <a:lnTo>
                      <a:pt x="4594" y="2019"/>
                    </a:lnTo>
                    <a:lnTo>
                      <a:pt x="3822" y="2624"/>
                    </a:lnTo>
                    <a:lnTo>
                      <a:pt x="3156" y="3230"/>
                    </a:lnTo>
                    <a:lnTo>
                      <a:pt x="2490" y="3836"/>
                    </a:lnTo>
                    <a:lnTo>
                      <a:pt x="1894" y="4643"/>
                    </a:lnTo>
                    <a:lnTo>
                      <a:pt x="1438" y="5450"/>
                    </a:lnTo>
                    <a:lnTo>
                      <a:pt x="1017" y="6258"/>
                    </a:lnTo>
                    <a:lnTo>
                      <a:pt x="631" y="7166"/>
                    </a:lnTo>
                    <a:lnTo>
                      <a:pt x="351" y="7974"/>
                    </a:lnTo>
                    <a:lnTo>
                      <a:pt x="140" y="8882"/>
                    </a:lnTo>
                    <a:lnTo>
                      <a:pt x="35" y="9892"/>
                    </a:lnTo>
                    <a:lnTo>
                      <a:pt x="0" y="10800"/>
                    </a:lnTo>
                    <a:lnTo>
                      <a:pt x="35" y="11708"/>
                    </a:lnTo>
                    <a:lnTo>
                      <a:pt x="140" y="12617"/>
                    </a:lnTo>
                    <a:lnTo>
                      <a:pt x="351" y="13626"/>
                    </a:lnTo>
                    <a:lnTo>
                      <a:pt x="631" y="14535"/>
                    </a:lnTo>
                    <a:lnTo>
                      <a:pt x="1017" y="15342"/>
                    </a:lnTo>
                    <a:lnTo>
                      <a:pt x="1438" y="16150"/>
                    </a:lnTo>
                    <a:lnTo>
                      <a:pt x="1894" y="16957"/>
                    </a:lnTo>
                    <a:lnTo>
                      <a:pt x="2490" y="17764"/>
                    </a:lnTo>
                    <a:lnTo>
                      <a:pt x="3156" y="18471"/>
                    </a:lnTo>
                    <a:lnTo>
                      <a:pt x="3822" y="18976"/>
                    </a:lnTo>
                    <a:lnTo>
                      <a:pt x="4594" y="19581"/>
                    </a:lnTo>
                    <a:lnTo>
                      <a:pt x="5365" y="20086"/>
                    </a:lnTo>
                    <a:lnTo>
                      <a:pt x="6242" y="20591"/>
                    </a:lnTo>
                    <a:lnTo>
                      <a:pt x="7083" y="20893"/>
                    </a:lnTo>
                    <a:lnTo>
                      <a:pt x="7995" y="21196"/>
                    </a:lnTo>
                    <a:lnTo>
                      <a:pt x="8906" y="21398"/>
                    </a:lnTo>
                    <a:lnTo>
                      <a:pt x="9818" y="21499"/>
                    </a:lnTo>
                    <a:lnTo>
                      <a:pt x="10765" y="21600"/>
                    </a:lnTo>
                    <a:lnTo>
                      <a:pt x="11747" y="21499"/>
                    </a:lnTo>
                    <a:lnTo>
                      <a:pt x="12694" y="21398"/>
                    </a:lnTo>
                    <a:lnTo>
                      <a:pt x="13570" y="21196"/>
                    </a:lnTo>
                    <a:lnTo>
                      <a:pt x="14482" y="20893"/>
                    </a:lnTo>
                    <a:lnTo>
                      <a:pt x="15323" y="20591"/>
                    </a:lnTo>
                    <a:lnTo>
                      <a:pt x="16200" y="20086"/>
                    </a:lnTo>
                    <a:lnTo>
                      <a:pt x="17006" y="19581"/>
                    </a:lnTo>
                    <a:lnTo>
                      <a:pt x="17743" y="18976"/>
                    </a:lnTo>
                    <a:lnTo>
                      <a:pt x="18409" y="18471"/>
                    </a:lnTo>
                    <a:lnTo>
                      <a:pt x="19075" y="17764"/>
                    </a:lnTo>
                    <a:lnTo>
                      <a:pt x="19671" y="16957"/>
                    </a:lnTo>
                    <a:lnTo>
                      <a:pt x="20127" y="16150"/>
                    </a:lnTo>
                    <a:lnTo>
                      <a:pt x="20583" y="15342"/>
                    </a:lnTo>
                    <a:lnTo>
                      <a:pt x="20934" y="14535"/>
                    </a:lnTo>
                    <a:lnTo>
                      <a:pt x="21249" y="13626"/>
                    </a:lnTo>
                    <a:lnTo>
                      <a:pt x="21460" y="12617"/>
                    </a:lnTo>
                    <a:lnTo>
                      <a:pt x="21600" y="11708"/>
                    </a:lnTo>
                    <a:lnTo>
                      <a:pt x="21600" y="10800"/>
                    </a:lnTo>
                  </a:path>
                </a:pathLst>
              </a:custGeom>
              <a:noFill/>
              <a:ln w="12700" cap="rnd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610" name="Rectangle 34"/>
              <p:cNvSpPr>
                <a:spLocks/>
              </p:cNvSpPr>
              <p:nvPr/>
            </p:nvSpPr>
            <p:spPr bwMode="auto">
              <a:xfrm>
                <a:off x="35" y="6"/>
                <a:ext cx="509" cy="200"/>
              </a:xfrm>
              <a:prstGeom prst="rect">
                <a:avLst/>
              </a:prstGeom>
              <a:noFill/>
              <a:ln w="12700" cap="flat">
                <a:noFill/>
                <a:miter lim="800000"/>
                <a:headEnd type="none" w="med" len="med"/>
                <a:tailEnd type="none" w="med" len="med"/>
              </a:ln>
            </p:spPr>
            <p:txBody>
              <a:bodyPr wrap="none" lIns="0" tIns="0" rIns="39688" bIns="0">
                <a:prstTxWarp prst="textNoShape">
                  <a:avLst/>
                </a:prstTxWarp>
                <a:spAutoFit/>
              </a:bodyPr>
              <a:lstStyle/>
              <a:p>
                <a:pPr marL="39688"/>
                <a:r>
                  <a:rPr lang="en-US" sz="1600" b="1">
                    <a:solidFill>
                      <a:schemeClr val="tx1"/>
                    </a:solidFill>
                    <a:ea typeface="Arial" pitchFamily="8" charset="0"/>
                    <a:cs typeface="Arial" pitchFamily="8" charset="0"/>
                  </a:rPr>
                  <a:t>dname</a:t>
                </a:r>
              </a:p>
            </p:txBody>
          </p:sp>
        </p:grpSp>
        <p:sp>
          <p:nvSpPr>
            <p:cNvPr id="24612" name="Rectangle 36"/>
            <p:cNvSpPr>
              <a:spLocks/>
            </p:cNvSpPr>
            <p:nvPr/>
          </p:nvSpPr>
          <p:spPr bwMode="auto">
            <a:xfrm>
              <a:off x="3079" y="325"/>
              <a:ext cx="523" cy="200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39688" bIns="0">
              <a:prstTxWarp prst="textNoShape">
                <a:avLst/>
              </a:prstTxWarp>
              <a:spAutoFit/>
            </a:bodyPr>
            <a:lstStyle/>
            <a:p>
              <a:pPr marL="39688"/>
              <a:r>
                <a:rPr lang="en-US" sz="1600" b="1">
                  <a:solidFill>
                    <a:schemeClr val="tx1"/>
                  </a:solidFill>
                  <a:ea typeface="Arial" pitchFamily="8" charset="0"/>
                  <a:cs typeface="Arial" pitchFamily="8" charset="0"/>
                </a:rPr>
                <a:t>budget</a:t>
              </a:r>
            </a:p>
          </p:txBody>
        </p:sp>
        <p:grpSp>
          <p:nvGrpSpPr>
            <p:cNvPr id="24615" name="Group 39"/>
            <p:cNvGrpSpPr>
              <a:grpSpLocks/>
            </p:cNvGrpSpPr>
            <p:nvPr/>
          </p:nvGrpSpPr>
          <p:grpSpPr bwMode="auto">
            <a:xfrm>
              <a:off x="2165" y="289"/>
              <a:ext cx="505" cy="236"/>
              <a:chOff x="0" y="0"/>
              <a:chExt cx="505" cy="236"/>
            </a:xfrm>
          </p:grpSpPr>
          <p:sp>
            <p:nvSpPr>
              <p:cNvPr id="24613" name="Freeform 37"/>
              <p:cNvSpPr>
                <a:spLocks/>
              </p:cNvSpPr>
              <p:nvPr/>
            </p:nvSpPr>
            <p:spPr bwMode="auto">
              <a:xfrm>
                <a:off x="0" y="23"/>
                <a:ext cx="505" cy="213"/>
              </a:xfrm>
              <a:custGeom>
                <a:avLst/>
                <a:gdLst/>
                <a:ahLst/>
                <a:cxnLst>
                  <a:cxn ang="0">
                    <a:pos x="21557" y="9938"/>
                  </a:cxn>
                  <a:cxn ang="0">
                    <a:pos x="21258" y="8011"/>
                  </a:cxn>
                  <a:cxn ang="0">
                    <a:pos x="20616" y="6287"/>
                  </a:cxn>
                  <a:cxn ang="0">
                    <a:pos x="19675" y="4665"/>
                  </a:cxn>
                  <a:cxn ang="0">
                    <a:pos x="18435" y="3144"/>
                  </a:cxn>
                  <a:cxn ang="0">
                    <a:pos x="17023" y="2028"/>
                  </a:cxn>
                  <a:cxn ang="0">
                    <a:pos x="15398" y="1014"/>
                  </a:cxn>
                  <a:cxn ang="0">
                    <a:pos x="13602" y="406"/>
                  </a:cxn>
                  <a:cxn ang="0">
                    <a:pos x="11762" y="0"/>
                  </a:cxn>
                  <a:cxn ang="0">
                    <a:pos x="9880" y="0"/>
                  </a:cxn>
                  <a:cxn ang="0">
                    <a:pos x="8041" y="406"/>
                  </a:cxn>
                  <a:cxn ang="0">
                    <a:pos x="6245" y="1014"/>
                  </a:cxn>
                  <a:cxn ang="0">
                    <a:pos x="4619" y="2028"/>
                  </a:cxn>
                  <a:cxn ang="0">
                    <a:pos x="3165" y="3144"/>
                  </a:cxn>
                  <a:cxn ang="0">
                    <a:pos x="1968" y="4665"/>
                  </a:cxn>
                  <a:cxn ang="0">
                    <a:pos x="1027" y="6287"/>
                  </a:cxn>
                  <a:cxn ang="0">
                    <a:pos x="385" y="8011"/>
                  </a:cxn>
                  <a:cxn ang="0">
                    <a:pos x="43" y="9938"/>
                  </a:cxn>
                  <a:cxn ang="0">
                    <a:pos x="43" y="11763"/>
                  </a:cxn>
                  <a:cxn ang="0">
                    <a:pos x="385" y="13589"/>
                  </a:cxn>
                  <a:cxn ang="0">
                    <a:pos x="1027" y="15414"/>
                  </a:cxn>
                  <a:cxn ang="0">
                    <a:pos x="1968" y="17037"/>
                  </a:cxn>
                  <a:cxn ang="0">
                    <a:pos x="3165" y="18456"/>
                  </a:cxn>
                  <a:cxn ang="0">
                    <a:pos x="4619" y="19673"/>
                  </a:cxn>
                  <a:cxn ang="0">
                    <a:pos x="6245" y="20586"/>
                  </a:cxn>
                  <a:cxn ang="0">
                    <a:pos x="8041" y="21296"/>
                  </a:cxn>
                  <a:cxn ang="0">
                    <a:pos x="9880" y="21600"/>
                  </a:cxn>
                  <a:cxn ang="0">
                    <a:pos x="11762" y="21600"/>
                  </a:cxn>
                  <a:cxn ang="0">
                    <a:pos x="13602" y="21296"/>
                  </a:cxn>
                  <a:cxn ang="0">
                    <a:pos x="15398" y="20586"/>
                  </a:cxn>
                  <a:cxn ang="0">
                    <a:pos x="17023" y="19673"/>
                  </a:cxn>
                  <a:cxn ang="0">
                    <a:pos x="18435" y="18456"/>
                  </a:cxn>
                  <a:cxn ang="0">
                    <a:pos x="19675" y="17037"/>
                  </a:cxn>
                  <a:cxn ang="0">
                    <a:pos x="20616" y="15414"/>
                  </a:cxn>
                  <a:cxn ang="0">
                    <a:pos x="21258" y="13589"/>
                  </a:cxn>
                  <a:cxn ang="0">
                    <a:pos x="21557" y="11763"/>
                  </a:cxn>
                </a:cxnLst>
                <a:rect l="0" t="0" r="r" b="b"/>
                <a:pathLst>
                  <a:path w="21600" h="21600">
                    <a:moveTo>
                      <a:pt x="21600" y="10749"/>
                    </a:moveTo>
                    <a:lnTo>
                      <a:pt x="21557" y="9938"/>
                    </a:lnTo>
                    <a:lnTo>
                      <a:pt x="21429" y="8924"/>
                    </a:lnTo>
                    <a:lnTo>
                      <a:pt x="21258" y="8011"/>
                    </a:lnTo>
                    <a:lnTo>
                      <a:pt x="20958" y="7099"/>
                    </a:lnTo>
                    <a:lnTo>
                      <a:pt x="20616" y="6287"/>
                    </a:lnTo>
                    <a:lnTo>
                      <a:pt x="20189" y="5375"/>
                    </a:lnTo>
                    <a:lnTo>
                      <a:pt x="19675" y="4665"/>
                    </a:lnTo>
                    <a:lnTo>
                      <a:pt x="19076" y="3854"/>
                    </a:lnTo>
                    <a:lnTo>
                      <a:pt x="18435" y="3144"/>
                    </a:lnTo>
                    <a:lnTo>
                      <a:pt x="17750" y="2535"/>
                    </a:lnTo>
                    <a:lnTo>
                      <a:pt x="17023" y="2028"/>
                    </a:lnTo>
                    <a:lnTo>
                      <a:pt x="16211" y="1420"/>
                    </a:lnTo>
                    <a:lnTo>
                      <a:pt x="15398" y="1014"/>
                    </a:lnTo>
                    <a:lnTo>
                      <a:pt x="14500" y="710"/>
                    </a:lnTo>
                    <a:lnTo>
                      <a:pt x="13602" y="406"/>
                    </a:lnTo>
                    <a:lnTo>
                      <a:pt x="12703" y="203"/>
                    </a:lnTo>
                    <a:lnTo>
                      <a:pt x="11762" y="0"/>
                    </a:lnTo>
                    <a:lnTo>
                      <a:pt x="10821" y="0"/>
                    </a:lnTo>
                    <a:lnTo>
                      <a:pt x="9880" y="0"/>
                    </a:lnTo>
                    <a:lnTo>
                      <a:pt x="8939" y="203"/>
                    </a:lnTo>
                    <a:lnTo>
                      <a:pt x="8041" y="406"/>
                    </a:lnTo>
                    <a:lnTo>
                      <a:pt x="7100" y="710"/>
                    </a:lnTo>
                    <a:lnTo>
                      <a:pt x="6245" y="1014"/>
                    </a:lnTo>
                    <a:lnTo>
                      <a:pt x="5389" y="1420"/>
                    </a:lnTo>
                    <a:lnTo>
                      <a:pt x="4619" y="2028"/>
                    </a:lnTo>
                    <a:lnTo>
                      <a:pt x="3892" y="2535"/>
                    </a:lnTo>
                    <a:lnTo>
                      <a:pt x="3165" y="3144"/>
                    </a:lnTo>
                    <a:lnTo>
                      <a:pt x="2524" y="3854"/>
                    </a:lnTo>
                    <a:lnTo>
                      <a:pt x="1968" y="4665"/>
                    </a:lnTo>
                    <a:lnTo>
                      <a:pt x="1454" y="5375"/>
                    </a:lnTo>
                    <a:lnTo>
                      <a:pt x="1027" y="6287"/>
                    </a:lnTo>
                    <a:lnTo>
                      <a:pt x="642" y="7099"/>
                    </a:lnTo>
                    <a:lnTo>
                      <a:pt x="385" y="8011"/>
                    </a:lnTo>
                    <a:lnTo>
                      <a:pt x="171" y="8924"/>
                    </a:lnTo>
                    <a:lnTo>
                      <a:pt x="43" y="9938"/>
                    </a:lnTo>
                    <a:lnTo>
                      <a:pt x="0" y="10749"/>
                    </a:lnTo>
                    <a:lnTo>
                      <a:pt x="43" y="11763"/>
                    </a:lnTo>
                    <a:lnTo>
                      <a:pt x="171" y="12676"/>
                    </a:lnTo>
                    <a:lnTo>
                      <a:pt x="385" y="13589"/>
                    </a:lnTo>
                    <a:lnTo>
                      <a:pt x="642" y="14501"/>
                    </a:lnTo>
                    <a:lnTo>
                      <a:pt x="1027" y="15414"/>
                    </a:lnTo>
                    <a:lnTo>
                      <a:pt x="1454" y="16225"/>
                    </a:lnTo>
                    <a:lnTo>
                      <a:pt x="1968" y="17037"/>
                    </a:lnTo>
                    <a:lnTo>
                      <a:pt x="2524" y="17746"/>
                    </a:lnTo>
                    <a:lnTo>
                      <a:pt x="3165" y="18456"/>
                    </a:lnTo>
                    <a:lnTo>
                      <a:pt x="3892" y="19065"/>
                    </a:lnTo>
                    <a:lnTo>
                      <a:pt x="4619" y="19673"/>
                    </a:lnTo>
                    <a:lnTo>
                      <a:pt x="5389" y="20180"/>
                    </a:lnTo>
                    <a:lnTo>
                      <a:pt x="6245" y="20586"/>
                    </a:lnTo>
                    <a:lnTo>
                      <a:pt x="7100" y="20992"/>
                    </a:lnTo>
                    <a:lnTo>
                      <a:pt x="8041" y="21296"/>
                    </a:lnTo>
                    <a:lnTo>
                      <a:pt x="8939" y="21499"/>
                    </a:lnTo>
                    <a:lnTo>
                      <a:pt x="9880" y="21600"/>
                    </a:lnTo>
                    <a:lnTo>
                      <a:pt x="10821" y="21600"/>
                    </a:lnTo>
                    <a:lnTo>
                      <a:pt x="11762" y="21600"/>
                    </a:lnTo>
                    <a:lnTo>
                      <a:pt x="12703" y="21499"/>
                    </a:lnTo>
                    <a:lnTo>
                      <a:pt x="13602" y="21296"/>
                    </a:lnTo>
                    <a:lnTo>
                      <a:pt x="14500" y="20992"/>
                    </a:lnTo>
                    <a:lnTo>
                      <a:pt x="15398" y="20586"/>
                    </a:lnTo>
                    <a:lnTo>
                      <a:pt x="16211" y="20180"/>
                    </a:lnTo>
                    <a:lnTo>
                      <a:pt x="17023" y="19673"/>
                    </a:lnTo>
                    <a:lnTo>
                      <a:pt x="17750" y="19065"/>
                    </a:lnTo>
                    <a:lnTo>
                      <a:pt x="18435" y="18456"/>
                    </a:lnTo>
                    <a:lnTo>
                      <a:pt x="19076" y="17746"/>
                    </a:lnTo>
                    <a:lnTo>
                      <a:pt x="19675" y="17037"/>
                    </a:lnTo>
                    <a:lnTo>
                      <a:pt x="20189" y="16225"/>
                    </a:lnTo>
                    <a:lnTo>
                      <a:pt x="20616" y="15414"/>
                    </a:lnTo>
                    <a:lnTo>
                      <a:pt x="20958" y="14501"/>
                    </a:lnTo>
                    <a:lnTo>
                      <a:pt x="21258" y="13589"/>
                    </a:lnTo>
                    <a:lnTo>
                      <a:pt x="21429" y="12676"/>
                    </a:lnTo>
                    <a:lnTo>
                      <a:pt x="21557" y="11763"/>
                    </a:lnTo>
                    <a:lnTo>
                      <a:pt x="21600" y="10749"/>
                    </a:lnTo>
                  </a:path>
                </a:pathLst>
              </a:custGeom>
              <a:noFill/>
              <a:ln w="12700" cap="rnd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614" name="Rectangle 38"/>
              <p:cNvSpPr>
                <a:spLocks/>
              </p:cNvSpPr>
              <p:nvPr/>
            </p:nvSpPr>
            <p:spPr bwMode="auto">
              <a:xfrm>
                <a:off x="132" y="0"/>
                <a:ext cx="288" cy="200"/>
              </a:xfrm>
              <a:prstGeom prst="rect">
                <a:avLst/>
              </a:prstGeom>
              <a:noFill/>
              <a:ln w="12700" cap="flat">
                <a:noFill/>
                <a:miter lim="800000"/>
                <a:headEnd type="none" w="med" len="med"/>
                <a:tailEnd type="none" w="med" len="med"/>
              </a:ln>
            </p:spPr>
            <p:txBody>
              <a:bodyPr wrap="none" lIns="0" tIns="0" rIns="39688" bIns="0">
                <a:prstTxWarp prst="textNoShape">
                  <a:avLst/>
                </a:prstTxWarp>
                <a:spAutoFit/>
              </a:bodyPr>
              <a:lstStyle/>
              <a:p>
                <a:pPr marL="39688"/>
                <a:r>
                  <a:rPr lang="en-US" sz="1600" b="1" u="sng">
                    <a:solidFill>
                      <a:schemeClr val="tx1"/>
                    </a:solidFill>
                    <a:ea typeface="Arial" pitchFamily="8" charset="0"/>
                    <a:cs typeface="Arial" pitchFamily="8" charset="0"/>
                  </a:rPr>
                  <a:t>did</a:t>
                </a:r>
              </a:p>
            </p:txBody>
          </p:sp>
        </p:grpSp>
        <p:sp>
          <p:nvSpPr>
            <p:cNvPr id="24616" name="Rectangle 40"/>
            <p:cNvSpPr>
              <a:spLocks/>
            </p:cNvSpPr>
            <p:nvPr/>
          </p:nvSpPr>
          <p:spPr bwMode="auto">
            <a:xfrm>
              <a:off x="2555" y="634"/>
              <a:ext cx="879" cy="200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39688" bIns="0">
              <a:prstTxWarp prst="textNoShape">
                <a:avLst/>
              </a:prstTxWarp>
              <a:spAutoFit/>
            </a:bodyPr>
            <a:lstStyle/>
            <a:p>
              <a:pPr marL="39688"/>
              <a:r>
                <a:rPr lang="en-US" sz="1600" b="1">
                  <a:solidFill>
                    <a:schemeClr val="tx1"/>
                  </a:solidFill>
                  <a:ea typeface="Arial" pitchFamily="8" charset="0"/>
                  <a:cs typeface="Arial" pitchFamily="8" charset="0"/>
                </a:rPr>
                <a:t>Departments</a:t>
              </a:r>
            </a:p>
          </p:txBody>
        </p:sp>
        <p:sp>
          <p:nvSpPr>
            <p:cNvPr id="24617" name="Line 41"/>
            <p:cNvSpPr>
              <a:spLocks noChangeShapeType="1"/>
            </p:cNvSpPr>
            <p:nvPr/>
          </p:nvSpPr>
          <p:spPr bwMode="auto">
            <a:xfrm>
              <a:off x="2336" y="754"/>
              <a:ext cx="181" cy="1"/>
            </a:xfrm>
            <a:prstGeom prst="line">
              <a:avLst/>
            </a:prstGeom>
            <a:noFill/>
            <a:ln w="12700" cap="flat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18" name="Line 42"/>
            <p:cNvSpPr>
              <a:spLocks noChangeShapeType="1"/>
            </p:cNvSpPr>
            <p:nvPr/>
          </p:nvSpPr>
          <p:spPr bwMode="auto">
            <a:xfrm flipH="1">
              <a:off x="3093" y="518"/>
              <a:ext cx="152" cy="136"/>
            </a:xfrm>
            <a:prstGeom prst="line">
              <a:avLst/>
            </a:prstGeom>
            <a:noFill/>
            <a:ln w="12700" cap="flat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19" name="Line 43"/>
            <p:cNvSpPr>
              <a:spLocks noChangeShapeType="1"/>
            </p:cNvSpPr>
            <p:nvPr/>
          </p:nvSpPr>
          <p:spPr bwMode="auto">
            <a:xfrm>
              <a:off x="1594" y="249"/>
              <a:ext cx="40" cy="376"/>
            </a:xfrm>
            <a:prstGeom prst="line">
              <a:avLst/>
            </a:prstGeom>
            <a:noFill/>
            <a:ln w="12700" cap="flat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20" name="Line 44"/>
            <p:cNvSpPr>
              <a:spLocks noChangeShapeType="1"/>
            </p:cNvSpPr>
            <p:nvPr/>
          </p:nvSpPr>
          <p:spPr bwMode="auto">
            <a:xfrm>
              <a:off x="2886" y="393"/>
              <a:ext cx="1" cy="232"/>
            </a:xfrm>
            <a:prstGeom prst="line">
              <a:avLst/>
            </a:prstGeom>
            <a:noFill/>
            <a:ln w="12700" cap="flat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21" name="Line 45"/>
            <p:cNvSpPr>
              <a:spLocks noChangeShapeType="1"/>
            </p:cNvSpPr>
            <p:nvPr/>
          </p:nvSpPr>
          <p:spPr bwMode="auto">
            <a:xfrm>
              <a:off x="2554" y="537"/>
              <a:ext cx="88" cy="88"/>
            </a:xfrm>
            <a:prstGeom prst="line">
              <a:avLst/>
            </a:prstGeom>
            <a:noFill/>
            <a:ln w="12700" cap="flat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889097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6" grpId="0" animBg="1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3" name="Rectangle 9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  <a:ln/>
        </p:spPr>
        <p:txBody>
          <a:bodyPr rIns="132080"/>
          <a:lstStyle/>
          <a:p>
            <a:r>
              <a:rPr lang="en-US" dirty="0"/>
              <a:t>Solution</a:t>
            </a:r>
          </a:p>
        </p:txBody>
      </p:sp>
      <p:sp>
        <p:nvSpPr>
          <p:cNvPr id="4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FD90D-36A0-1443-9A15-08915A320E39}" type="slidenum">
              <a:rPr lang="en-US"/>
              <a:pPr/>
              <a:t>44</a:t>
            </a:fld>
            <a:endParaRPr lang="en-US"/>
          </a:p>
        </p:txBody>
      </p:sp>
      <p:sp>
        <p:nvSpPr>
          <p:cNvPr id="26625" name="Rectangle 1"/>
          <p:cNvSpPr>
            <a:spLocks/>
          </p:cNvSpPr>
          <p:nvPr/>
        </p:nvSpPr>
        <p:spPr bwMode="auto">
          <a:xfrm>
            <a:off x="417513" y="258763"/>
            <a:ext cx="438150" cy="474662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26" name="Rectangle 2"/>
          <p:cNvSpPr>
            <a:spLocks/>
          </p:cNvSpPr>
          <p:nvPr/>
        </p:nvSpPr>
        <p:spPr bwMode="auto">
          <a:xfrm>
            <a:off x="800100" y="258763"/>
            <a:ext cx="328613" cy="474662"/>
          </a:xfrm>
          <a:prstGeom prst="rect">
            <a:avLst/>
          </a:prstGeom>
          <a:gradFill rotWithShape="0">
            <a:gsLst>
              <a:gs pos="0">
                <a:srgbClr val="9900CC"/>
              </a:gs>
              <a:gs pos="100000">
                <a:srgbClr val="FFFFFF"/>
              </a:gs>
            </a:gsLst>
            <a:lin ang="0" scaled="1"/>
          </a:gra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27" name="Rectangle 3"/>
          <p:cNvSpPr>
            <a:spLocks/>
          </p:cNvSpPr>
          <p:nvPr/>
        </p:nvSpPr>
        <p:spPr bwMode="auto">
          <a:xfrm>
            <a:off x="541338" y="681038"/>
            <a:ext cx="422275" cy="474662"/>
          </a:xfrm>
          <a:prstGeom prst="rect">
            <a:avLst/>
          </a:prstGeom>
          <a:solidFill>
            <a:srgbClr val="F3DD0D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28" name="Rectangle 4"/>
          <p:cNvSpPr>
            <a:spLocks/>
          </p:cNvSpPr>
          <p:nvPr/>
        </p:nvSpPr>
        <p:spPr bwMode="auto">
          <a:xfrm>
            <a:off x="911225" y="681038"/>
            <a:ext cx="368300" cy="474662"/>
          </a:xfrm>
          <a:prstGeom prst="rect">
            <a:avLst/>
          </a:prstGeom>
          <a:gradFill rotWithShape="0">
            <a:gsLst>
              <a:gs pos="0">
                <a:srgbClr val="F3DD0D"/>
              </a:gs>
              <a:gs pos="100000">
                <a:srgbClr val="FFFFFF"/>
              </a:gs>
            </a:gsLst>
            <a:lin ang="0" scaled="1"/>
          </a:gra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29" name="Rectangle 5"/>
          <p:cNvSpPr>
            <a:spLocks/>
          </p:cNvSpPr>
          <p:nvPr/>
        </p:nvSpPr>
        <p:spPr bwMode="auto">
          <a:xfrm>
            <a:off x="127000" y="608013"/>
            <a:ext cx="560388" cy="42227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3300"/>
              </a:gs>
            </a:gsLst>
            <a:lin ang="18900000" scaled="1"/>
          </a:gra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30" name="Rectangle 6"/>
          <p:cNvSpPr>
            <a:spLocks/>
          </p:cNvSpPr>
          <p:nvPr/>
        </p:nvSpPr>
        <p:spPr bwMode="auto">
          <a:xfrm>
            <a:off x="762000" y="150813"/>
            <a:ext cx="31750" cy="1052512"/>
          </a:xfrm>
          <a:prstGeom prst="rect">
            <a:avLst/>
          </a:prstGeom>
          <a:solidFill>
            <a:srgbClr val="1C1C1C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31" name="Rectangle 7"/>
          <p:cNvSpPr>
            <a:spLocks/>
          </p:cNvSpPr>
          <p:nvPr/>
        </p:nvSpPr>
        <p:spPr bwMode="auto">
          <a:xfrm>
            <a:off x="442913" y="941388"/>
            <a:ext cx="8226425" cy="31750"/>
          </a:xfrm>
          <a:prstGeom prst="rect">
            <a:avLst/>
          </a:prstGeom>
          <a:gradFill rotWithShape="0">
            <a:gsLst>
              <a:gs pos="0">
                <a:srgbClr val="1C1C1C"/>
              </a:gs>
              <a:gs pos="100000">
                <a:srgbClr val="FFFFFF"/>
              </a:gs>
            </a:gsLst>
            <a:lin ang="0" scaled="1"/>
          </a:gra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32" name="Rectangle 8"/>
          <p:cNvSpPr>
            <a:spLocks/>
          </p:cNvSpPr>
          <p:nvPr/>
        </p:nvSpPr>
        <p:spPr bwMode="auto">
          <a:xfrm>
            <a:off x="2133600" y="6502400"/>
            <a:ext cx="4965700" cy="279400"/>
          </a:xfrm>
          <a:prstGeom prst="rect">
            <a:avLst/>
          </a:prstGeom>
          <a:noFill/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40639" bIns="0" anchor="b">
            <a:prstTxWarp prst="textNoShape">
              <a:avLst/>
            </a:prstTxWarp>
          </a:bodyPr>
          <a:lstStyle/>
          <a:p>
            <a:pPr marL="39688" algn="ctr"/>
            <a:r>
              <a:rPr lang="en-US" sz="1200">
                <a:solidFill>
                  <a:schemeClr val="tx1"/>
                </a:solidFill>
                <a:latin typeface="Tahoma" pitchFamily="8" charset="0"/>
                <a:ea typeface="Tahoma" pitchFamily="8" charset="0"/>
                <a:cs typeface="Tahoma" pitchFamily="8" charset="0"/>
                <a:sym typeface="Tahoma" pitchFamily="8" charset="0"/>
              </a:rPr>
              <a:t>EECS 484: Database Management Systems</a:t>
            </a:r>
          </a:p>
        </p:txBody>
      </p:sp>
      <p:grpSp>
        <p:nvGrpSpPr>
          <p:cNvPr id="26671" name="Group 47"/>
          <p:cNvGrpSpPr>
            <a:grpSpLocks/>
          </p:cNvGrpSpPr>
          <p:nvPr/>
        </p:nvGrpSpPr>
        <p:grpSpPr bwMode="auto">
          <a:xfrm>
            <a:off x="2057400" y="2286000"/>
            <a:ext cx="5410200" cy="1933575"/>
            <a:chOff x="0" y="0"/>
            <a:chExt cx="3408" cy="1218"/>
          </a:xfrm>
        </p:grpSpPr>
        <p:sp>
          <p:nvSpPr>
            <p:cNvPr id="26634" name="Freeform 10"/>
            <p:cNvSpPr>
              <a:spLocks/>
            </p:cNvSpPr>
            <p:nvPr/>
          </p:nvSpPr>
          <p:spPr bwMode="auto">
            <a:xfrm>
              <a:off x="442" y="3"/>
              <a:ext cx="492" cy="208"/>
            </a:xfrm>
            <a:custGeom>
              <a:avLst/>
              <a:gdLst/>
              <a:ahLst/>
              <a:cxnLst>
                <a:cxn ang="0">
                  <a:pos x="21556" y="9865"/>
                </a:cxn>
                <a:cxn ang="0">
                  <a:pos x="21205" y="7996"/>
                </a:cxn>
                <a:cxn ang="0">
                  <a:pos x="20590" y="6231"/>
                </a:cxn>
                <a:cxn ang="0">
                  <a:pos x="19624" y="4569"/>
                </a:cxn>
                <a:cxn ang="0">
                  <a:pos x="18439" y="3115"/>
                </a:cxn>
                <a:cxn ang="0">
                  <a:pos x="16990" y="1869"/>
                </a:cxn>
                <a:cxn ang="0">
                  <a:pos x="15366" y="1038"/>
                </a:cxn>
                <a:cxn ang="0">
                  <a:pos x="13566" y="415"/>
                </a:cxn>
                <a:cxn ang="0">
                  <a:pos x="11722" y="0"/>
                </a:cxn>
                <a:cxn ang="0">
                  <a:pos x="9834" y="0"/>
                </a:cxn>
                <a:cxn ang="0">
                  <a:pos x="7990" y="415"/>
                </a:cxn>
                <a:cxn ang="0">
                  <a:pos x="6234" y="1038"/>
                </a:cxn>
                <a:cxn ang="0">
                  <a:pos x="4610" y="1869"/>
                </a:cxn>
                <a:cxn ang="0">
                  <a:pos x="3161" y="3115"/>
                </a:cxn>
                <a:cxn ang="0">
                  <a:pos x="1932" y="4569"/>
                </a:cxn>
                <a:cxn ang="0">
                  <a:pos x="1010" y="6231"/>
                </a:cxn>
                <a:cxn ang="0">
                  <a:pos x="395" y="7996"/>
                </a:cxn>
                <a:cxn ang="0">
                  <a:pos x="44" y="9865"/>
                </a:cxn>
                <a:cxn ang="0">
                  <a:pos x="44" y="11735"/>
                </a:cxn>
                <a:cxn ang="0">
                  <a:pos x="395" y="13604"/>
                </a:cxn>
                <a:cxn ang="0">
                  <a:pos x="1010" y="15265"/>
                </a:cxn>
                <a:cxn ang="0">
                  <a:pos x="1932" y="16927"/>
                </a:cxn>
                <a:cxn ang="0">
                  <a:pos x="3161" y="18381"/>
                </a:cxn>
                <a:cxn ang="0">
                  <a:pos x="4610" y="19627"/>
                </a:cxn>
                <a:cxn ang="0">
                  <a:pos x="6234" y="20562"/>
                </a:cxn>
                <a:cxn ang="0">
                  <a:pos x="7990" y="21185"/>
                </a:cxn>
                <a:cxn ang="0">
                  <a:pos x="9834" y="21496"/>
                </a:cxn>
                <a:cxn ang="0">
                  <a:pos x="11722" y="21496"/>
                </a:cxn>
                <a:cxn ang="0">
                  <a:pos x="13566" y="21185"/>
                </a:cxn>
                <a:cxn ang="0">
                  <a:pos x="15366" y="20562"/>
                </a:cxn>
                <a:cxn ang="0">
                  <a:pos x="16990" y="19627"/>
                </a:cxn>
                <a:cxn ang="0">
                  <a:pos x="18439" y="18381"/>
                </a:cxn>
                <a:cxn ang="0">
                  <a:pos x="19624" y="16927"/>
                </a:cxn>
                <a:cxn ang="0">
                  <a:pos x="20590" y="15265"/>
                </a:cxn>
                <a:cxn ang="0">
                  <a:pos x="21205" y="13604"/>
                </a:cxn>
                <a:cxn ang="0">
                  <a:pos x="21556" y="11735"/>
                </a:cxn>
              </a:cxnLst>
              <a:rect l="0" t="0" r="r" b="b"/>
              <a:pathLst>
                <a:path w="21600" h="21600">
                  <a:moveTo>
                    <a:pt x="21600" y="10800"/>
                  </a:moveTo>
                  <a:lnTo>
                    <a:pt x="21556" y="9865"/>
                  </a:lnTo>
                  <a:lnTo>
                    <a:pt x="21424" y="8931"/>
                  </a:lnTo>
                  <a:lnTo>
                    <a:pt x="21205" y="7996"/>
                  </a:lnTo>
                  <a:lnTo>
                    <a:pt x="20941" y="7062"/>
                  </a:lnTo>
                  <a:lnTo>
                    <a:pt x="20590" y="6231"/>
                  </a:lnTo>
                  <a:lnTo>
                    <a:pt x="20107" y="5400"/>
                  </a:lnTo>
                  <a:lnTo>
                    <a:pt x="19624" y="4569"/>
                  </a:lnTo>
                  <a:lnTo>
                    <a:pt x="19054" y="3842"/>
                  </a:lnTo>
                  <a:lnTo>
                    <a:pt x="18439" y="3115"/>
                  </a:lnTo>
                  <a:lnTo>
                    <a:pt x="17737" y="2492"/>
                  </a:lnTo>
                  <a:lnTo>
                    <a:pt x="16990" y="1869"/>
                  </a:lnTo>
                  <a:lnTo>
                    <a:pt x="16200" y="1454"/>
                  </a:lnTo>
                  <a:lnTo>
                    <a:pt x="15366" y="1038"/>
                  </a:lnTo>
                  <a:lnTo>
                    <a:pt x="14488" y="623"/>
                  </a:lnTo>
                  <a:lnTo>
                    <a:pt x="13566" y="415"/>
                  </a:lnTo>
                  <a:lnTo>
                    <a:pt x="12688" y="208"/>
                  </a:lnTo>
                  <a:lnTo>
                    <a:pt x="11722" y="0"/>
                  </a:lnTo>
                  <a:lnTo>
                    <a:pt x="10800" y="0"/>
                  </a:lnTo>
                  <a:lnTo>
                    <a:pt x="9834" y="0"/>
                  </a:lnTo>
                  <a:lnTo>
                    <a:pt x="8912" y="208"/>
                  </a:lnTo>
                  <a:lnTo>
                    <a:pt x="7990" y="415"/>
                  </a:lnTo>
                  <a:lnTo>
                    <a:pt x="7112" y="623"/>
                  </a:lnTo>
                  <a:lnTo>
                    <a:pt x="6234" y="1038"/>
                  </a:lnTo>
                  <a:lnTo>
                    <a:pt x="5400" y="1454"/>
                  </a:lnTo>
                  <a:lnTo>
                    <a:pt x="4610" y="1869"/>
                  </a:lnTo>
                  <a:lnTo>
                    <a:pt x="3863" y="2492"/>
                  </a:lnTo>
                  <a:lnTo>
                    <a:pt x="3161" y="3115"/>
                  </a:lnTo>
                  <a:lnTo>
                    <a:pt x="2502" y="3842"/>
                  </a:lnTo>
                  <a:lnTo>
                    <a:pt x="1932" y="4569"/>
                  </a:lnTo>
                  <a:lnTo>
                    <a:pt x="1449" y="5400"/>
                  </a:lnTo>
                  <a:lnTo>
                    <a:pt x="1010" y="6231"/>
                  </a:lnTo>
                  <a:lnTo>
                    <a:pt x="659" y="7062"/>
                  </a:lnTo>
                  <a:lnTo>
                    <a:pt x="395" y="7996"/>
                  </a:lnTo>
                  <a:lnTo>
                    <a:pt x="176" y="8931"/>
                  </a:lnTo>
                  <a:lnTo>
                    <a:pt x="44" y="9865"/>
                  </a:lnTo>
                  <a:lnTo>
                    <a:pt x="0" y="10800"/>
                  </a:lnTo>
                  <a:lnTo>
                    <a:pt x="44" y="11735"/>
                  </a:lnTo>
                  <a:lnTo>
                    <a:pt x="176" y="12669"/>
                  </a:lnTo>
                  <a:lnTo>
                    <a:pt x="395" y="13604"/>
                  </a:lnTo>
                  <a:lnTo>
                    <a:pt x="659" y="14435"/>
                  </a:lnTo>
                  <a:lnTo>
                    <a:pt x="1010" y="15265"/>
                  </a:lnTo>
                  <a:lnTo>
                    <a:pt x="1449" y="16200"/>
                  </a:lnTo>
                  <a:lnTo>
                    <a:pt x="1932" y="16927"/>
                  </a:lnTo>
                  <a:lnTo>
                    <a:pt x="2502" y="17758"/>
                  </a:lnTo>
                  <a:lnTo>
                    <a:pt x="3161" y="18381"/>
                  </a:lnTo>
                  <a:lnTo>
                    <a:pt x="3863" y="19108"/>
                  </a:lnTo>
                  <a:lnTo>
                    <a:pt x="4610" y="19627"/>
                  </a:lnTo>
                  <a:lnTo>
                    <a:pt x="5400" y="20146"/>
                  </a:lnTo>
                  <a:lnTo>
                    <a:pt x="6234" y="20562"/>
                  </a:lnTo>
                  <a:lnTo>
                    <a:pt x="7112" y="20873"/>
                  </a:lnTo>
                  <a:lnTo>
                    <a:pt x="7990" y="21185"/>
                  </a:lnTo>
                  <a:lnTo>
                    <a:pt x="8912" y="21392"/>
                  </a:lnTo>
                  <a:lnTo>
                    <a:pt x="9834" y="21496"/>
                  </a:lnTo>
                  <a:lnTo>
                    <a:pt x="10800" y="21600"/>
                  </a:lnTo>
                  <a:lnTo>
                    <a:pt x="11722" y="21496"/>
                  </a:lnTo>
                  <a:lnTo>
                    <a:pt x="12688" y="21392"/>
                  </a:lnTo>
                  <a:lnTo>
                    <a:pt x="13566" y="21185"/>
                  </a:lnTo>
                  <a:lnTo>
                    <a:pt x="14488" y="20873"/>
                  </a:lnTo>
                  <a:lnTo>
                    <a:pt x="15366" y="20562"/>
                  </a:lnTo>
                  <a:lnTo>
                    <a:pt x="16200" y="20146"/>
                  </a:lnTo>
                  <a:lnTo>
                    <a:pt x="16990" y="19627"/>
                  </a:lnTo>
                  <a:lnTo>
                    <a:pt x="17737" y="19108"/>
                  </a:lnTo>
                  <a:lnTo>
                    <a:pt x="18439" y="18381"/>
                  </a:lnTo>
                  <a:lnTo>
                    <a:pt x="19054" y="17758"/>
                  </a:lnTo>
                  <a:lnTo>
                    <a:pt x="19624" y="16927"/>
                  </a:lnTo>
                  <a:lnTo>
                    <a:pt x="20107" y="16200"/>
                  </a:lnTo>
                  <a:lnTo>
                    <a:pt x="20590" y="15265"/>
                  </a:lnTo>
                  <a:lnTo>
                    <a:pt x="20941" y="14435"/>
                  </a:lnTo>
                  <a:lnTo>
                    <a:pt x="21205" y="13604"/>
                  </a:lnTo>
                  <a:lnTo>
                    <a:pt x="21424" y="12669"/>
                  </a:lnTo>
                  <a:lnTo>
                    <a:pt x="21556" y="11735"/>
                  </a:lnTo>
                  <a:lnTo>
                    <a:pt x="21600" y="10800"/>
                  </a:lnTo>
                </a:path>
              </a:pathLst>
            </a:custGeom>
            <a:noFill/>
            <a:ln w="12700" cap="rnd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35" name="Freeform 11"/>
            <p:cNvSpPr>
              <a:spLocks/>
            </p:cNvSpPr>
            <p:nvPr/>
          </p:nvSpPr>
          <p:spPr bwMode="auto">
            <a:xfrm>
              <a:off x="0" y="156"/>
              <a:ext cx="491" cy="208"/>
            </a:xfrm>
            <a:custGeom>
              <a:avLst/>
              <a:gdLst/>
              <a:ahLst/>
              <a:cxnLst>
                <a:cxn ang="0">
                  <a:pos x="21556" y="9865"/>
                </a:cxn>
                <a:cxn ang="0">
                  <a:pos x="21248" y="7996"/>
                </a:cxn>
                <a:cxn ang="0">
                  <a:pos x="20588" y="6127"/>
                </a:cxn>
                <a:cxn ang="0">
                  <a:pos x="19664" y="4569"/>
                </a:cxn>
                <a:cxn ang="0">
                  <a:pos x="18433" y="3115"/>
                </a:cxn>
                <a:cxn ang="0">
                  <a:pos x="16981" y="1973"/>
                </a:cxn>
                <a:cxn ang="0">
                  <a:pos x="15353" y="935"/>
                </a:cxn>
                <a:cxn ang="0">
                  <a:pos x="13593" y="312"/>
                </a:cxn>
                <a:cxn ang="0">
                  <a:pos x="11746" y="0"/>
                </a:cxn>
                <a:cxn ang="0">
                  <a:pos x="9854" y="0"/>
                </a:cxn>
                <a:cxn ang="0">
                  <a:pos x="8007" y="312"/>
                </a:cxn>
                <a:cxn ang="0">
                  <a:pos x="6203" y="935"/>
                </a:cxn>
                <a:cxn ang="0">
                  <a:pos x="4619" y="1973"/>
                </a:cxn>
                <a:cxn ang="0">
                  <a:pos x="3167" y="3115"/>
                </a:cxn>
                <a:cxn ang="0">
                  <a:pos x="1936" y="4569"/>
                </a:cxn>
                <a:cxn ang="0">
                  <a:pos x="1012" y="6127"/>
                </a:cxn>
                <a:cxn ang="0">
                  <a:pos x="352" y="7996"/>
                </a:cxn>
                <a:cxn ang="0">
                  <a:pos x="44" y="9865"/>
                </a:cxn>
                <a:cxn ang="0">
                  <a:pos x="44" y="11631"/>
                </a:cxn>
                <a:cxn ang="0">
                  <a:pos x="352" y="13604"/>
                </a:cxn>
                <a:cxn ang="0">
                  <a:pos x="1012" y="15369"/>
                </a:cxn>
                <a:cxn ang="0">
                  <a:pos x="1936" y="16927"/>
                </a:cxn>
                <a:cxn ang="0">
                  <a:pos x="3167" y="18381"/>
                </a:cxn>
                <a:cxn ang="0">
                  <a:pos x="4619" y="19627"/>
                </a:cxn>
                <a:cxn ang="0">
                  <a:pos x="6203" y="20562"/>
                </a:cxn>
                <a:cxn ang="0">
                  <a:pos x="8007" y="21185"/>
                </a:cxn>
                <a:cxn ang="0">
                  <a:pos x="9854" y="21496"/>
                </a:cxn>
                <a:cxn ang="0">
                  <a:pos x="11746" y="21496"/>
                </a:cxn>
                <a:cxn ang="0">
                  <a:pos x="13593" y="21185"/>
                </a:cxn>
                <a:cxn ang="0">
                  <a:pos x="15353" y="20562"/>
                </a:cxn>
                <a:cxn ang="0">
                  <a:pos x="16981" y="19627"/>
                </a:cxn>
                <a:cxn ang="0">
                  <a:pos x="18433" y="18381"/>
                </a:cxn>
                <a:cxn ang="0">
                  <a:pos x="19664" y="16927"/>
                </a:cxn>
                <a:cxn ang="0">
                  <a:pos x="20588" y="15369"/>
                </a:cxn>
                <a:cxn ang="0">
                  <a:pos x="21248" y="13604"/>
                </a:cxn>
                <a:cxn ang="0">
                  <a:pos x="21556" y="11631"/>
                </a:cxn>
              </a:cxnLst>
              <a:rect l="0" t="0" r="r" b="b"/>
              <a:pathLst>
                <a:path w="21600" h="21600">
                  <a:moveTo>
                    <a:pt x="21600" y="10800"/>
                  </a:moveTo>
                  <a:lnTo>
                    <a:pt x="21556" y="9865"/>
                  </a:lnTo>
                  <a:lnTo>
                    <a:pt x="21424" y="8827"/>
                  </a:lnTo>
                  <a:lnTo>
                    <a:pt x="21248" y="7996"/>
                  </a:lnTo>
                  <a:lnTo>
                    <a:pt x="20940" y="7062"/>
                  </a:lnTo>
                  <a:lnTo>
                    <a:pt x="20588" y="6127"/>
                  </a:lnTo>
                  <a:lnTo>
                    <a:pt x="20148" y="5400"/>
                  </a:lnTo>
                  <a:lnTo>
                    <a:pt x="19664" y="4569"/>
                  </a:lnTo>
                  <a:lnTo>
                    <a:pt x="19092" y="3842"/>
                  </a:lnTo>
                  <a:lnTo>
                    <a:pt x="18433" y="3115"/>
                  </a:lnTo>
                  <a:lnTo>
                    <a:pt x="17773" y="2492"/>
                  </a:lnTo>
                  <a:lnTo>
                    <a:pt x="16981" y="1973"/>
                  </a:lnTo>
                  <a:lnTo>
                    <a:pt x="16189" y="1454"/>
                  </a:lnTo>
                  <a:lnTo>
                    <a:pt x="15353" y="935"/>
                  </a:lnTo>
                  <a:lnTo>
                    <a:pt x="14517" y="623"/>
                  </a:lnTo>
                  <a:lnTo>
                    <a:pt x="13593" y="312"/>
                  </a:lnTo>
                  <a:lnTo>
                    <a:pt x="12670" y="104"/>
                  </a:lnTo>
                  <a:lnTo>
                    <a:pt x="11746" y="0"/>
                  </a:lnTo>
                  <a:lnTo>
                    <a:pt x="10778" y="0"/>
                  </a:lnTo>
                  <a:lnTo>
                    <a:pt x="9854" y="0"/>
                  </a:lnTo>
                  <a:lnTo>
                    <a:pt x="8930" y="104"/>
                  </a:lnTo>
                  <a:lnTo>
                    <a:pt x="8007" y="312"/>
                  </a:lnTo>
                  <a:lnTo>
                    <a:pt x="7083" y="623"/>
                  </a:lnTo>
                  <a:lnTo>
                    <a:pt x="6203" y="935"/>
                  </a:lnTo>
                  <a:lnTo>
                    <a:pt x="5411" y="1454"/>
                  </a:lnTo>
                  <a:lnTo>
                    <a:pt x="4619" y="1973"/>
                  </a:lnTo>
                  <a:lnTo>
                    <a:pt x="3871" y="2492"/>
                  </a:lnTo>
                  <a:lnTo>
                    <a:pt x="3167" y="3115"/>
                  </a:lnTo>
                  <a:lnTo>
                    <a:pt x="2508" y="3842"/>
                  </a:lnTo>
                  <a:lnTo>
                    <a:pt x="1936" y="4569"/>
                  </a:lnTo>
                  <a:lnTo>
                    <a:pt x="1452" y="5400"/>
                  </a:lnTo>
                  <a:lnTo>
                    <a:pt x="1012" y="6127"/>
                  </a:lnTo>
                  <a:lnTo>
                    <a:pt x="660" y="7062"/>
                  </a:lnTo>
                  <a:lnTo>
                    <a:pt x="352" y="7996"/>
                  </a:lnTo>
                  <a:lnTo>
                    <a:pt x="176" y="8827"/>
                  </a:lnTo>
                  <a:lnTo>
                    <a:pt x="44" y="9865"/>
                  </a:lnTo>
                  <a:lnTo>
                    <a:pt x="0" y="10800"/>
                  </a:lnTo>
                  <a:lnTo>
                    <a:pt x="44" y="11631"/>
                  </a:lnTo>
                  <a:lnTo>
                    <a:pt x="176" y="12669"/>
                  </a:lnTo>
                  <a:lnTo>
                    <a:pt x="352" y="13604"/>
                  </a:lnTo>
                  <a:lnTo>
                    <a:pt x="660" y="14435"/>
                  </a:lnTo>
                  <a:lnTo>
                    <a:pt x="1012" y="15369"/>
                  </a:lnTo>
                  <a:lnTo>
                    <a:pt x="1452" y="16200"/>
                  </a:lnTo>
                  <a:lnTo>
                    <a:pt x="1936" y="16927"/>
                  </a:lnTo>
                  <a:lnTo>
                    <a:pt x="2508" y="17654"/>
                  </a:lnTo>
                  <a:lnTo>
                    <a:pt x="3167" y="18381"/>
                  </a:lnTo>
                  <a:lnTo>
                    <a:pt x="3871" y="19004"/>
                  </a:lnTo>
                  <a:lnTo>
                    <a:pt x="4619" y="19627"/>
                  </a:lnTo>
                  <a:lnTo>
                    <a:pt x="5411" y="20146"/>
                  </a:lnTo>
                  <a:lnTo>
                    <a:pt x="6203" y="20562"/>
                  </a:lnTo>
                  <a:lnTo>
                    <a:pt x="7083" y="20873"/>
                  </a:lnTo>
                  <a:lnTo>
                    <a:pt x="8007" y="21185"/>
                  </a:lnTo>
                  <a:lnTo>
                    <a:pt x="8930" y="21392"/>
                  </a:lnTo>
                  <a:lnTo>
                    <a:pt x="9854" y="21496"/>
                  </a:lnTo>
                  <a:lnTo>
                    <a:pt x="10778" y="21600"/>
                  </a:lnTo>
                  <a:lnTo>
                    <a:pt x="11746" y="21496"/>
                  </a:lnTo>
                  <a:lnTo>
                    <a:pt x="12670" y="21392"/>
                  </a:lnTo>
                  <a:lnTo>
                    <a:pt x="13593" y="21185"/>
                  </a:lnTo>
                  <a:lnTo>
                    <a:pt x="14517" y="20873"/>
                  </a:lnTo>
                  <a:lnTo>
                    <a:pt x="15353" y="20562"/>
                  </a:lnTo>
                  <a:lnTo>
                    <a:pt x="16189" y="20146"/>
                  </a:lnTo>
                  <a:lnTo>
                    <a:pt x="16981" y="19627"/>
                  </a:lnTo>
                  <a:lnTo>
                    <a:pt x="17773" y="19004"/>
                  </a:lnTo>
                  <a:lnTo>
                    <a:pt x="18433" y="18381"/>
                  </a:lnTo>
                  <a:lnTo>
                    <a:pt x="19092" y="17654"/>
                  </a:lnTo>
                  <a:lnTo>
                    <a:pt x="19664" y="16927"/>
                  </a:lnTo>
                  <a:lnTo>
                    <a:pt x="20148" y="16200"/>
                  </a:lnTo>
                  <a:lnTo>
                    <a:pt x="20588" y="15369"/>
                  </a:lnTo>
                  <a:lnTo>
                    <a:pt x="20940" y="14435"/>
                  </a:lnTo>
                  <a:lnTo>
                    <a:pt x="21248" y="13604"/>
                  </a:lnTo>
                  <a:lnTo>
                    <a:pt x="21424" y="12669"/>
                  </a:lnTo>
                  <a:lnTo>
                    <a:pt x="21556" y="11631"/>
                  </a:lnTo>
                  <a:lnTo>
                    <a:pt x="21600" y="10800"/>
                  </a:lnTo>
                </a:path>
              </a:pathLst>
            </a:custGeom>
            <a:noFill/>
            <a:ln w="12700" cap="rnd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36" name="Freeform 12"/>
            <p:cNvSpPr>
              <a:spLocks/>
            </p:cNvSpPr>
            <p:nvPr/>
          </p:nvSpPr>
          <p:spPr bwMode="auto">
            <a:xfrm>
              <a:off x="903" y="156"/>
              <a:ext cx="491" cy="208"/>
            </a:xfrm>
            <a:custGeom>
              <a:avLst/>
              <a:gdLst/>
              <a:ahLst/>
              <a:cxnLst>
                <a:cxn ang="0">
                  <a:pos x="44" y="11735"/>
                </a:cxn>
                <a:cxn ang="0">
                  <a:pos x="352" y="13604"/>
                </a:cxn>
                <a:cxn ang="0">
                  <a:pos x="1012" y="15369"/>
                </a:cxn>
                <a:cxn ang="0">
                  <a:pos x="1936" y="16927"/>
                </a:cxn>
                <a:cxn ang="0">
                  <a:pos x="3167" y="18381"/>
                </a:cxn>
                <a:cxn ang="0">
                  <a:pos x="4619" y="19627"/>
                </a:cxn>
                <a:cxn ang="0">
                  <a:pos x="6247" y="20562"/>
                </a:cxn>
                <a:cxn ang="0">
                  <a:pos x="8007" y="21185"/>
                </a:cxn>
                <a:cxn ang="0">
                  <a:pos x="9854" y="21496"/>
                </a:cxn>
                <a:cxn ang="0">
                  <a:pos x="11746" y="21496"/>
                </a:cxn>
                <a:cxn ang="0">
                  <a:pos x="13593" y="21185"/>
                </a:cxn>
                <a:cxn ang="0">
                  <a:pos x="15397" y="20562"/>
                </a:cxn>
                <a:cxn ang="0">
                  <a:pos x="17025" y="19523"/>
                </a:cxn>
                <a:cxn ang="0">
                  <a:pos x="18433" y="18381"/>
                </a:cxn>
                <a:cxn ang="0">
                  <a:pos x="19664" y="16927"/>
                </a:cxn>
                <a:cxn ang="0">
                  <a:pos x="20588" y="15369"/>
                </a:cxn>
                <a:cxn ang="0">
                  <a:pos x="21248" y="13500"/>
                </a:cxn>
                <a:cxn ang="0">
                  <a:pos x="21556" y="11631"/>
                </a:cxn>
                <a:cxn ang="0">
                  <a:pos x="21556" y="9865"/>
                </a:cxn>
                <a:cxn ang="0">
                  <a:pos x="21248" y="7996"/>
                </a:cxn>
                <a:cxn ang="0">
                  <a:pos x="20588" y="6127"/>
                </a:cxn>
                <a:cxn ang="0">
                  <a:pos x="19664" y="4569"/>
                </a:cxn>
                <a:cxn ang="0">
                  <a:pos x="18433" y="3115"/>
                </a:cxn>
                <a:cxn ang="0">
                  <a:pos x="16981" y="1973"/>
                </a:cxn>
                <a:cxn ang="0">
                  <a:pos x="15397" y="935"/>
                </a:cxn>
                <a:cxn ang="0">
                  <a:pos x="13593" y="312"/>
                </a:cxn>
                <a:cxn ang="0">
                  <a:pos x="11746" y="0"/>
                </a:cxn>
                <a:cxn ang="0">
                  <a:pos x="9854" y="0"/>
                </a:cxn>
                <a:cxn ang="0">
                  <a:pos x="8007" y="312"/>
                </a:cxn>
                <a:cxn ang="0">
                  <a:pos x="6247" y="935"/>
                </a:cxn>
                <a:cxn ang="0">
                  <a:pos x="4619" y="1973"/>
                </a:cxn>
                <a:cxn ang="0">
                  <a:pos x="3167" y="3115"/>
                </a:cxn>
                <a:cxn ang="0">
                  <a:pos x="1936" y="4569"/>
                </a:cxn>
                <a:cxn ang="0">
                  <a:pos x="1012" y="6231"/>
                </a:cxn>
                <a:cxn ang="0">
                  <a:pos x="352" y="7996"/>
                </a:cxn>
                <a:cxn ang="0">
                  <a:pos x="44" y="9865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lnTo>
                    <a:pt x="44" y="11735"/>
                  </a:lnTo>
                  <a:lnTo>
                    <a:pt x="176" y="12669"/>
                  </a:lnTo>
                  <a:lnTo>
                    <a:pt x="352" y="13604"/>
                  </a:lnTo>
                  <a:lnTo>
                    <a:pt x="660" y="14435"/>
                  </a:lnTo>
                  <a:lnTo>
                    <a:pt x="1012" y="15369"/>
                  </a:lnTo>
                  <a:lnTo>
                    <a:pt x="1452" y="16200"/>
                  </a:lnTo>
                  <a:lnTo>
                    <a:pt x="1936" y="16927"/>
                  </a:lnTo>
                  <a:lnTo>
                    <a:pt x="2508" y="17758"/>
                  </a:lnTo>
                  <a:lnTo>
                    <a:pt x="3167" y="18381"/>
                  </a:lnTo>
                  <a:lnTo>
                    <a:pt x="3871" y="19004"/>
                  </a:lnTo>
                  <a:lnTo>
                    <a:pt x="4619" y="19627"/>
                  </a:lnTo>
                  <a:lnTo>
                    <a:pt x="5411" y="20146"/>
                  </a:lnTo>
                  <a:lnTo>
                    <a:pt x="6247" y="20562"/>
                  </a:lnTo>
                  <a:lnTo>
                    <a:pt x="7083" y="20873"/>
                  </a:lnTo>
                  <a:lnTo>
                    <a:pt x="8007" y="21185"/>
                  </a:lnTo>
                  <a:lnTo>
                    <a:pt x="8930" y="21392"/>
                  </a:lnTo>
                  <a:lnTo>
                    <a:pt x="9854" y="21496"/>
                  </a:lnTo>
                  <a:lnTo>
                    <a:pt x="10822" y="21600"/>
                  </a:lnTo>
                  <a:lnTo>
                    <a:pt x="11746" y="21496"/>
                  </a:lnTo>
                  <a:lnTo>
                    <a:pt x="12670" y="21392"/>
                  </a:lnTo>
                  <a:lnTo>
                    <a:pt x="13593" y="21185"/>
                  </a:lnTo>
                  <a:lnTo>
                    <a:pt x="14517" y="20873"/>
                  </a:lnTo>
                  <a:lnTo>
                    <a:pt x="15397" y="20562"/>
                  </a:lnTo>
                  <a:lnTo>
                    <a:pt x="16189" y="20146"/>
                  </a:lnTo>
                  <a:lnTo>
                    <a:pt x="17025" y="19523"/>
                  </a:lnTo>
                  <a:lnTo>
                    <a:pt x="17773" y="19004"/>
                  </a:lnTo>
                  <a:lnTo>
                    <a:pt x="18433" y="18381"/>
                  </a:lnTo>
                  <a:lnTo>
                    <a:pt x="19092" y="17654"/>
                  </a:lnTo>
                  <a:lnTo>
                    <a:pt x="19664" y="16927"/>
                  </a:lnTo>
                  <a:lnTo>
                    <a:pt x="20148" y="16096"/>
                  </a:lnTo>
                  <a:lnTo>
                    <a:pt x="20588" y="15369"/>
                  </a:lnTo>
                  <a:lnTo>
                    <a:pt x="20940" y="14435"/>
                  </a:lnTo>
                  <a:lnTo>
                    <a:pt x="21248" y="13500"/>
                  </a:lnTo>
                  <a:lnTo>
                    <a:pt x="21424" y="12669"/>
                  </a:lnTo>
                  <a:lnTo>
                    <a:pt x="21556" y="11631"/>
                  </a:lnTo>
                  <a:lnTo>
                    <a:pt x="21600" y="10696"/>
                  </a:lnTo>
                  <a:lnTo>
                    <a:pt x="21556" y="9865"/>
                  </a:lnTo>
                  <a:lnTo>
                    <a:pt x="21424" y="8827"/>
                  </a:lnTo>
                  <a:lnTo>
                    <a:pt x="21248" y="7996"/>
                  </a:lnTo>
                  <a:lnTo>
                    <a:pt x="20940" y="7062"/>
                  </a:lnTo>
                  <a:lnTo>
                    <a:pt x="20588" y="6127"/>
                  </a:lnTo>
                  <a:lnTo>
                    <a:pt x="20148" y="5400"/>
                  </a:lnTo>
                  <a:lnTo>
                    <a:pt x="19664" y="4569"/>
                  </a:lnTo>
                  <a:lnTo>
                    <a:pt x="19092" y="3842"/>
                  </a:lnTo>
                  <a:lnTo>
                    <a:pt x="18433" y="3115"/>
                  </a:lnTo>
                  <a:lnTo>
                    <a:pt x="17729" y="2492"/>
                  </a:lnTo>
                  <a:lnTo>
                    <a:pt x="16981" y="1973"/>
                  </a:lnTo>
                  <a:lnTo>
                    <a:pt x="16189" y="1454"/>
                  </a:lnTo>
                  <a:lnTo>
                    <a:pt x="15397" y="935"/>
                  </a:lnTo>
                  <a:lnTo>
                    <a:pt x="14517" y="623"/>
                  </a:lnTo>
                  <a:lnTo>
                    <a:pt x="13593" y="312"/>
                  </a:lnTo>
                  <a:lnTo>
                    <a:pt x="12670" y="104"/>
                  </a:lnTo>
                  <a:lnTo>
                    <a:pt x="11746" y="0"/>
                  </a:lnTo>
                  <a:lnTo>
                    <a:pt x="10822" y="0"/>
                  </a:lnTo>
                  <a:lnTo>
                    <a:pt x="9854" y="0"/>
                  </a:lnTo>
                  <a:lnTo>
                    <a:pt x="8930" y="104"/>
                  </a:lnTo>
                  <a:lnTo>
                    <a:pt x="8007" y="312"/>
                  </a:lnTo>
                  <a:lnTo>
                    <a:pt x="7083" y="623"/>
                  </a:lnTo>
                  <a:lnTo>
                    <a:pt x="6247" y="935"/>
                  </a:lnTo>
                  <a:lnTo>
                    <a:pt x="5411" y="1454"/>
                  </a:lnTo>
                  <a:lnTo>
                    <a:pt x="4619" y="1973"/>
                  </a:lnTo>
                  <a:lnTo>
                    <a:pt x="3827" y="2492"/>
                  </a:lnTo>
                  <a:lnTo>
                    <a:pt x="3167" y="3115"/>
                  </a:lnTo>
                  <a:lnTo>
                    <a:pt x="2508" y="3842"/>
                  </a:lnTo>
                  <a:lnTo>
                    <a:pt x="1936" y="4569"/>
                  </a:lnTo>
                  <a:lnTo>
                    <a:pt x="1452" y="5400"/>
                  </a:lnTo>
                  <a:lnTo>
                    <a:pt x="1012" y="6231"/>
                  </a:lnTo>
                  <a:lnTo>
                    <a:pt x="660" y="7062"/>
                  </a:lnTo>
                  <a:lnTo>
                    <a:pt x="352" y="7996"/>
                  </a:lnTo>
                  <a:lnTo>
                    <a:pt x="176" y="8827"/>
                  </a:lnTo>
                  <a:lnTo>
                    <a:pt x="44" y="9865"/>
                  </a:lnTo>
                  <a:lnTo>
                    <a:pt x="0" y="10800"/>
                  </a:lnTo>
                </a:path>
              </a:pathLst>
            </a:custGeom>
            <a:noFill/>
            <a:ln w="12700" cap="rnd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37" name="Freeform 13"/>
            <p:cNvSpPr>
              <a:spLocks/>
            </p:cNvSpPr>
            <p:nvPr/>
          </p:nvSpPr>
          <p:spPr bwMode="auto">
            <a:xfrm>
              <a:off x="1296" y="335"/>
              <a:ext cx="929" cy="451"/>
            </a:xfrm>
            <a:custGeom>
              <a:avLst/>
              <a:gdLst/>
              <a:ahLst/>
              <a:cxnLst>
                <a:cxn ang="0">
                  <a:pos x="0" y="10824"/>
                </a:cxn>
                <a:cxn ang="0">
                  <a:pos x="10672" y="0"/>
                </a:cxn>
                <a:cxn ang="0">
                  <a:pos x="21600" y="11207"/>
                </a:cxn>
                <a:cxn ang="0">
                  <a:pos x="10672" y="21600"/>
                </a:cxn>
                <a:cxn ang="0">
                  <a:pos x="0" y="10824"/>
                </a:cxn>
              </a:cxnLst>
              <a:rect l="0" t="0" r="r" b="b"/>
              <a:pathLst>
                <a:path w="21600" h="21600">
                  <a:moveTo>
                    <a:pt x="0" y="10824"/>
                  </a:moveTo>
                  <a:lnTo>
                    <a:pt x="10672" y="0"/>
                  </a:lnTo>
                  <a:lnTo>
                    <a:pt x="21600" y="11207"/>
                  </a:lnTo>
                  <a:lnTo>
                    <a:pt x="10672" y="21600"/>
                  </a:lnTo>
                  <a:lnTo>
                    <a:pt x="0" y="10824"/>
                  </a:lnTo>
                </a:path>
              </a:pathLst>
            </a:custGeom>
            <a:noFill/>
            <a:ln w="12700" cap="rnd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38" name="Freeform 14"/>
            <p:cNvSpPr>
              <a:spLocks/>
            </p:cNvSpPr>
            <p:nvPr/>
          </p:nvSpPr>
          <p:spPr bwMode="auto">
            <a:xfrm>
              <a:off x="2408" y="498"/>
              <a:ext cx="891" cy="211"/>
            </a:xfrm>
            <a:custGeom>
              <a:avLst/>
              <a:gdLst/>
              <a:ahLst/>
              <a:cxnLst>
                <a:cxn ang="0">
                  <a:pos x="21600" y="21600"/>
                </a:cxn>
                <a:cxn ang="0">
                  <a:pos x="21600" y="0"/>
                </a:cxn>
                <a:cxn ang="0">
                  <a:pos x="0" y="0"/>
                </a:cxn>
                <a:cxn ang="0">
                  <a:pos x="0" y="21600"/>
                </a:cxn>
                <a:cxn ang="0">
                  <a:pos x="21600" y="21600"/>
                </a:cxn>
              </a:cxnLst>
              <a:rect l="0" t="0" r="r" b="b"/>
              <a:pathLst>
                <a:path w="21600" h="21600">
                  <a:moveTo>
                    <a:pt x="21600" y="21600"/>
                  </a:moveTo>
                  <a:lnTo>
                    <a:pt x="21600" y="0"/>
                  </a:ln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</a:path>
              </a:pathLst>
            </a:custGeom>
            <a:noFill/>
            <a:ln w="12700" cap="rnd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39" name="Freeform 15"/>
            <p:cNvSpPr>
              <a:spLocks/>
            </p:cNvSpPr>
            <p:nvPr/>
          </p:nvSpPr>
          <p:spPr bwMode="auto">
            <a:xfrm>
              <a:off x="300" y="492"/>
              <a:ext cx="810" cy="217"/>
            </a:xfrm>
            <a:custGeom>
              <a:avLst/>
              <a:gdLst/>
              <a:ahLst/>
              <a:cxnLst>
                <a:cxn ang="0">
                  <a:pos x="21600" y="21600"/>
                </a:cxn>
                <a:cxn ang="0">
                  <a:pos x="21600" y="0"/>
                </a:cxn>
                <a:cxn ang="0">
                  <a:pos x="0" y="0"/>
                </a:cxn>
                <a:cxn ang="0">
                  <a:pos x="0" y="21600"/>
                </a:cxn>
                <a:cxn ang="0">
                  <a:pos x="21600" y="21600"/>
                </a:cxn>
              </a:cxnLst>
              <a:rect l="0" t="0" r="r" b="b"/>
              <a:pathLst>
                <a:path w="21600" h="21600">
                  <a:moveTo>
                    <a:pt x="21600" y="21600"/>
                  </a:moveTo>
                  <a:lnTo>
                    <a:pt x="21600" y="0"/>
                  </a:ln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</a:path>
              </a:pathLst>
            </a:custGeom>
            <a:noFill/>
            <a:ln w="12700" cap="rnd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6646" name="Group 22"/>
            <p:cNvGrpSpPr>
              <a:grpSpLocks/>
            </p:cNvGrpSpPr>
            <p:nvPr/>
          </p:nvGrpSpPr>
          <p:grpSpPr bwMode="auto">
            <a:xfrm>
              <a:off x="2014" y="9"/>
              <a:ext cx="1394" cy="361"/>
              <a:chOff x="0" y="0"/>
              <a:chExt cx="1394" cy="361"/>
            </a:xfrm>
          </p:grpSpPr>
          <p:sp>
            <p:nvSpPr>
              <p:cNvPr id="26640" name="Freeform 16"/>
              <p:cNvSpPr>
                <a:spLocks/>
              </p:cNvSpPr>
              <p:nvPr/>
            </p:nvSpPr>
            <p:spPr bwMode="auto">
              <a:xfrm>
                <a:off x="0" y="153"/>
                <a:ext cx="491" cy="208"/>
              </a:xfrm>
              <a:custGeom>
                <a:avLst/>
                <a:gdLst/>
                <a:ahLst/>
                <a:cxnLst>
                  <a:cxn ang="0">
                    <a:pos x="21556" y="9865"/>
                  </a:cxn>
                  <a:cxn ang="0">
                    <a:pos x="21248" y="7996"/>
                  </a:cxn>
                  <a:cxn ang="0">
                    <a:pos x="20588" y="6231"/>
                  </a:cxn>
                  <a:cxn ang="0">
                    <a:pos x="19664" y="4569"/>
                  </a:cxn>
                  <a:cxn ang="0">
                    <a:pos x="18433" y="3115"/>
                  </a:cxn>
                  <a:cxn ang="0">
                    <a:pos x="17025" y="1973"/>
                  </a:cxn>
                  <a:cxn ang="0">
                    <a:pos x="15353" y="1038"/>
                  </a:cxn>
                  <a:cxn ang="0">
                    <a:pos x="13593" y="312"/>
                  </a:cxn>
                  <a:cxn ang="0">
                    <a:pos x="11746" y="0"/>
                  </a:cxn>
                  <a:cxn ang="0">
                    <a:pos x="9854" y="0"/>
                  </a:cxn>
                  <a:cxn ang="0">
                    <a:pos x="8007" y="312"/>
                  </a:cxn>
                  <a:cxn ang="0">
                    <a:pos x="6203" y="1038"/>
                  </a:cxn>
                  <a:cxn ang="0">
                    <a:pos x="4619" y="1973"/>
                  </a:cxn>
                  <a:cxn ang="0">
                    <a:pos x="3167" y="3115"/>
                  </a:cxn>
                  <a:cxn ang="0">
                    <a:pos x="1936" y="4569"/>
                  </a:cxn>
                  <a:cxn ang="0">
                    <a:pos x="1012" y="6231"/>
                  </a:cxn>
                  <a:cxn ang="0">
                    <a:pos x="352" y="7996"/>
                  </a:cxn>
                  <a:cxn ang="0">
                    <a:pos x="44" y="9865"/>
                  </a:cxn>
                  <a:cxn ang="0">
                    <a:pos x="44" y="11735"/>
                  </a:cxn>
                  <a:cxn ang="0">
                    <a:pos x="352" y="13500"/>
                  </a:cxn>
                  <a:cxn ang="0">
                    <a:pos x="1012" y="15369"/>
                  </a:cxn>
                  <a:cxn ang="0">
                    <a:pos x="1936" y="16927"/>
                  </a:cxn>
                  <a:cxn ang="0">
                    <a:pos x="3167" y="18381"/>
                  </a:cxn>
                  <a:cxn ang="0">
                    <a:pos x="4619" y="19627"/>
                  </a:cxn>
                  <a:cxn ang="0">
                    <a:pos x="6203" y="20562"/>
                  </a:cxn>
                  <a:cxn ang="0">
                    <a:pos x="8007" y="21185"/>
                  </a:cxn>
                  <a:cxn ang="0">
                    <a:pos x="9854" y="21496"/>
                  </a:cxn>
                  <a:cxn ang="0">
                    <a:pos x="11746" y="21496"/>
                  </a:cxn>
                  <a:cxn ang="0">
                    <a:pos x="13593" y="21185"/>
                  </a:cxn>
                  <a:cxn ang="0">
                    <a:pos x="15353" y="20562"/>
                  </a:cxn>
                  <a:cxn ang="0">
                    <a:pos x="17025" y="19627"/>
                  </a:cxn>
                  <a:cxn ang="0">
                    <a:pos x="18433" y="18381"/>
                  </a:cxn>
                  <a:cxn ang="0">
                    <a:pos x="19664" y="16927"/>
                  </a:cxn>
                  <a:cxn ang="0">
                    <a:pos x="20588" y="15369"/>
                  </a:cxn>
                  <a:cxn ang="0">
                    <a:pos x="21248" y="13500"/>
                  </a:cxn>
                  <a:cxn ang="0">
                    <a:pos x="21556" y="11735"/>
                  </a:cxn>
                </a:cxnLst>
                <a:rect l="0" t="0" r="r" b="b"/>
                <a:pathLst>
                  <a:path w="21600" h="21600">
                    <a:moveTo>
                      <a:pt x="21600" y="10800"/>
                    </a:moveTo>
                    <a:lnTo>
                      <a:pt x="21556" y="9865"/>
                    </a:lnTo>
                    <a:lnTo>
                      <a:pt x="21424" y="8931"/>
                    </a:lnTo>
                    <a:lnTo>
                      <a:pt x="21248" y="7996"/>
                    </a:lnTo>
                    <a:lnTo>
                      <a:pt x="20940" y="7062"/>
                    </a:lnTo>
                    <a:lnTo>
                      <a:pt x="20588" y="6231"/>
                    </a:lnTo>
                    <a:lnTo>
                      <a:pt x="20148" y="5400"/>
                    </a:lnTo>
                    <a:lnTo>
                      <a:pt x="19664" y="4569"/>
                    </a:lnTo>
                    <a:lnTo>
                      <a:pt x="19048" y="3842"/>
                    </a:lnTo>
                    <a:lnTo>
                      <a:pt x="18433" y="3115"/>
                    </a:lnTo>
                    <a:lnTo>
                      <a:pt x="17729" y="2492"/>
                    </a:lnTo>
                    <a:lnTo>
                      <a:pt x="17025" y="1973"/>
                    </a:lnTo>
                    <a:lnTo>
                      <a:pt x="16189" y="1350"/>
                    </a:lnTo>
                    <a:lnTo>
                      <a:pt x="15353" y="1038"/>
                    </a:lnTo>
                    <a:lnTo>
                      <a:pt x="14473" y="623"/>
                    </a:lnTo>
                    <a:lnTo>
                      <a:pt x="13593" y="312"/>
                    </a:lnTo>
                    <a:lnTo>
                      <a:pt x="12670" y="104"/>
                    </a:lnTo>
                    <a:lnTo>
                      <a:pt x="11746" y="0"/>
                    </a:lnTo>
                    <a:lnTo>
                      <a:pt x="10778" y="0"/>
                    </a:lnTo>
                    <a:lnTo>
                      <a:pt x="9854" y="0"/>
                    </a:lnTo>
                    <a:lnTo>
                      <a:pt x="8930" y="104"/>
                    </a:lnTo>
                    <a:lnTo>
                      <a:pt x="8007" y="312"/>
                    </a:lnTo>
                    <a:lnTo>
                      <a:pt x="7083" y="623"/>
                    </a:lnTo>
                    <a:lnTo>
                      <a:pt x="6203" y="1038"/>
                    </a:lnTo>
                    <a:lnTo>
                      <a:pt x="5367" y="1350"/>
                    </a:lnTo>
                    <a:lnTo>
                      <a:pt x="4619" y="1973"/>
                    </a:lnTo>
                    <a:lnTo>
                      <a:pt x="3871" y="2492"/>
                    </a:lnTo>
                    <a:lnTo>
                      <a:pt x="3167" y="3115"/>
                    </a:lnTo>
                    <a:lnTo>
                      <a:pt x="2508" y="3842"/>
                    </a:lnTo>
                    <a:lnTo>
                      <a:pt x="1936" y="4569"/>
                    </a:lnTo>
                    <a:lnTo>
                      <a:pt x="1408" y="5400"/>
                    </a:lnTo>
                    <a:lnTo>
                      <a:pt x="1012" y="6231"/>
                    </a:lnTo>
                    <a:lnTo>
                      <a:pt x="660" y="7062"/>
                    </a:lnTo>
                    <a:lnTo>
                      <a:pt x="352" y="7996"/>
                    </a:lnTo>
                    <a:lnTo>
                      <a:pt x="132" y="8931"/>
                    </a:lnTo>
                    <a:lnTo>
                      <a:pt x="44" y="9865"/>
                    </a:lnTo>
                    <a:lnTo>
                      <a:pt x="0" y="10800"/>
                    </a:lnTo>
                    <a:lnTo>
                      <a:pt x="44" y="11735"/>
                    </a:lnTo>
                    <a:lnTo>
                      <a:pt x="132" y="12669"/>
                    </a:lnTo>
                    <a:lnTo>
                      <a:pt x="352" y="13500"/>
                    </a:lnTo>
                    <a:lnTo>
                      <a:pt x="660" y="14435"/>
                    </a:lnTo>
                    <a:lnTo>
                      <a:pt x="1012" y="15369"/>
                    </a:lnTo>
                    <a:lnTo>
                      <a:pt x="1408" y="16200"/>
                    </a:lnTo>
                    <a:lnTo>
                      <a:pt x="1936" y="16927"/>
                    </a:lnTo>
                    <a:lnTo>
                      <a:pt x="2508" y="17654"/>
                    </a:lnTo>
                    <a:lnTo>
                      <a:pt x="3167" y="18381"/>
                    </a:lnTo>
                    <a:lnTo>
                      <a:pt x="3871" y="19004"/>
                    </a:lnTo>
                    <a:lnTo>
                      <a:pt x="4619" y="19627"/>
                    </a:lnTo>
                    <a:lnTo>
                      <a:pt x="5367" y="20146"/>
                    </a:lnTo>
                    <a:lnTo>
                      <a:pt x="6203" y="20562"/>
                    </a:lnTo>
                    <a:lnTo>
                      <a:pt x="7083" y="20873"/>
                    </a:lnTo>
                    <a:lnTo>
                      <a:pt x="8007" y="21185"/>
                    </a:lnTo>
                    <a:lnTo>
                      <a:pt x="8930" y="21392"/>
                    </a:lnTo>
                    <a:lnTo>
                      <a:pt x="9854" y="21496"/>
                    </a:lnTo>
                    <a:lnTo>
                      <a:pt x="10778" y="21600"/>
                    </a:lnTo>
                    <a:lnTo>
                      <a:pt x="11746" y="21496"/>
                    </a:lnTo>
                    <a:lnTo>
                      <a:pt x="12670" y="21392"/>
                    </a:lnTo>
                    <a:lnTo>
                      <a:pt x="13593" y="21185"/>
                    </a:lnTo>
                    <a:lnTo>
                      <a:pt x="14473" y="20873"/>
                    </a:lnTo>
                    <a:lnTo>
                      <a:pt x="15353" y="20562"/>
                    </a:lnTo>
                    <a:lnTo>
                      <a:pt x="16189" y="20146"/>
                    </a:lnTo>
                    <a:lnTo>
                      <a:pt x="17025" y="19627"/>
                    </a:lnTo>
                    <a:lnTo>
                      <a:pt x="17729" y="19004"/>
                    </a:lnTo>
                    <a:lnTo>
                      <a:pt x="18433" y="18381"/>
                    </a:lnTo>
                    <a:lnTo>
                      <a:pt x="19048" y="17654"/>
                    </a:lnTo>
                    <a:lnTo>
                      <a:pt x="19664" y="16927"/>
                    </a:lnTo>
                    <a:lnTo>
                      <a:pt x="20148" y="16200"/>
                    </a:lnTo>
                    <a:lnTo>
                      <a:pt x="20588" y="15369"/>
                    </a:lnTo>
                    <a:lnTo>
                      <a:pt x="20940" y="14435"/>
                    </a:lnTo>
                    <a:lnTo>
                      <a:pt x="21248" y="13500"/>
                    </a:lnTo>
                    <a:lnTo>
                      <a:pt x="21424" y="12669"/>
                    </a:lnTo>
                    <a:lnTo>
                      <a:pt x="21556" y="11735"/>
                    </a:lnTo>
                    <a:lnTo>
                      <a:pt x="21600" y="10800"/>
                    </a:lnTo>
                  </a:path>
                </a:pathLst>
              </a:custGeom>
              <a:noFill/>
              <a:ln w="12700" cap="rnd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641" name="Freeform 17"/>
              <p:cNvSpPr>
                <a:spLocks/>
              </p:cNvSpPr>
              <p:nvPr/>
            </p:nvSpPr>
            <p:spPr bwMode="auto">
              <a:xfrm>
                <a:off x="903" y="153"/>
                <a:ext cx="491" cy="208"/>
              </a:xfrm>
              <a:custGeom>
                <a:avLst/>
                <a:gdLst/>
                <a:ahLst/>
                <a:cxnLst>
                  <a:cxn ang="0">
                    <a:pos x="44" y="11735"/>
                  </a:cxn>
                  <a:cxn ang="0">
                    <a:pos x="352" y="13500"/>
                  </a:cxn>
                  <a:cxn ang="0">
                    <a:pos x="1012" y="15369"/>
                  </a:cxn>
                  <a:cxn ang="0">
                    <a:pos x="1936" y="16927"/>
                  </a:cxn>
                  <a:cxn ang="0">
                    <a:pos x="3167" y="18381"/>
                  </a:cxn>
                  <a:cxn ang="0">
                    <a:pos x="4619" y="19627"/>
                  </a:cxn>
                  <a:cxn ang="0">
                    <a:pos x="6203" y="20562"/>
                  </a:cxn>
                  <a:cxn ang="0">
                    <a:pos x="8007" y="21185"/>
                  </a:cxn>
                  <a:cxn ang="0">
                    <a:pos x="9854" y="21496"/>
                  </a:cxn>
                  <a:cxn ang="0">
                    <a:pos x="11746" y="21496"/>
                  </a:cxn>
                  <a:cxn ang="0">
                    <a:pos x="13593" y="21185"/>
                  </a:cxn>
                  <a:cxn ang="0">
                    <a:pos x="15353" y="20562"/>
                  </a:cxn>
                  <a:cxn ang="0">
                    <a:pos x="17025" y="19627"/>
                  </a:cxn>
                  <a:cxn ang="0">
                    <a:pos x="18433" y="18381"/>
                  </a:cxn>
                  <a:cxn ang="0">
                    <a:pos x="19664" y="16927"/>
                  </a:cxn>
                  <a:cxn ang="0">
                    <a:pos x="20588" y="15265"/>
                  </a:cxn>
                  <a:cxn ang="0">
                    <a:pos x="21248" y="13500"/>
                  </a:cxn>
                  <a:cxn ang="0">
                    <a:pos x="21556" y="11735"/>
                  </a:cxn>
                  <a:cxn ang="0">
                    <a:pos x="21556" y="9762"/>
                  </a:cxn>
                  <a:cxn ang="0">
                    <a:pos x="21248" y="7996"/>
                  </a:cxn>
                  <a:cxn ang="0">
                    <a:pos x="20588" y="6231"/>
                  </a:cxn>
                  <a:cxn ang="0">
                    <a:pos x="19664" y="4569"/>
                  </a:cxn>
                  <a:cxn ang="0">
                    <a:pos x="18433" y="3115"/>
                  </a:cxn>
                  <a:cxn ang="0">
                    <a:pos x="16981" y="1869"/>
                  </a:cxn>
                  <a:cxn ang="0">
                    <a:pos x="15353" y="1038"/>
                  </a:cxn>
                  <a:cxn ang="0">
                    <a:pos x="13593" y="312"/>
                  </a:cxn>
                  <a:cxn ang="0">
                    <a:pos x="11746" y="0"/>
                  </a:cxn>
                  <a:cxn ang="0">
                    <a:pos x="9854" y="0"/>
                  </a:cxn>
                  <a:cxn ang="0">
                    <a:pos x="8007" y="312"/>
                  </a:cxn>
                  <a:cxn ang="0">
                    <a:pos x="6203" y="1038"/>
                  </a:cxn>
                  <a:cxn ang="0">
                    <a:pos x="4619" y="1973"/>
                  </a:cxn>
                  <a:cxn ang="0">
                    <a:pos x="3167" y="3115"/>
                  </a:cxn>
                  <a:cxn ang="0">
                    <a:pos x="1936" y="4569"/>
                  </a:cxn>
                  <a:cxn ang="0">
                    <a:pos x="1012" y="6231"/>
                  </a:cxn>
                  <a:cxn ang="0">
                    <a:pos x="352" y="7996"/>
                  </a:cxn>
                  <a:cxn ang="0">
                    <a:pos x="44" y="9865"/>
                  </a:cxn>
                </a:cxnLst>
                <a:rect l="0" t="0" r="r" b="b"/>
                <a:pathLst>
                  <a:path w="21600" h="21600">
                    <a:moveTo>
                      <a:pt x="0" y="10800"/>
                    </a:moveTo>
                    <a:lnTo>
                      <a:pt x="44" y="11735"/>
                    </a:lnTo>
                    <a:lnTo>
                      <a:pt x="176" y="12669"/>
                    </a:lnTo>
                    <a:lnTo>
                      <a:pt x="352" y="13500"/>
                    </a:lnTo>
                    <a:lnTo>
                      <a:pt x="660" y="14435"/>
                    </a:lnTo>
                    <a:lnTo>
                      <a:pt x="1012" y="15369"/>
                    </a:lnTo>
                    <a:lnTo>
                      <a:pt x="1452" y="16200"/>
                    </a:lnTo>
                    <a:lnTo>
                      <a:pt x="1936" y="16927"/>
                    </a:lnTo>
                    <a:lnTo>
                      <a:pt x="2508" y="17654"/>
                    </a:lnTo>
                    <a:lnTo>
                      <a:pt x="3167" y="18381"/>
                    </a:lnTo>
                    <a:lnTo>
                      <a:pt x="3871" y="19004"/>
                    </a:lnTo>
                    <a:lnTo>
                      <a:pt x="4619" y="19627"/>
                    </a:lnTo>
                    <a:lnTo>
                      <a:pt x="5411" y="20146"/>
                    </a:lnTo>
                    <a:lnTo>
                      <a:pt x="6203" y="20562"/>
                    </a:lnTo>
                    <a:lnTo>
                      <a:pt x="7083" y="20873"/>
                    </a:lnTo>
                    <a:lnTo>
                      <a:pt x="8007" y="21185"/>
                    </a:lnTo>
                    <a:lnTo>
                      <a:pt x="8930" y="21392"/>
                    </a:lnTo>
                    <a:lnTo>
                      <a:pt x="9854" y="21496"/>
                    </a:lnTo>
                    <a:lnTo>
                      <a:pt x="10778" y="21600"/>
                    </a:lnTo>
                    <a:lnTo>
                      <a:pt x="11746" y="21496"/>
                    </a:lnTo>
                    <a:lnTo>
                      <a:pt x="12670" y="21392"/>
                    </a:lnTo>
                    <a:lnTo>
                      <a:pt x="13593" y="21185"/>
                    </a:lnTo>
                    <a:lnTo>
                      <a:pt x="14517" y="20873"/>
                    </a:lnTo>
                    <a:lnTo>
                      <a:pt x="15353" y="20562"/>
                    </a:lnTo>
                    <a:lnTo>
                      <a:pt x="16189" y="20146"/>
                    </a:lnTo>
                    <a:lnTo>
                      <a:pt x="17025" y="19627"/>
                    </a:lnTo>
                    <a:lnTo>
                      <a:pt x="17773" y="19004"/>
                    </a:lnTo>
                    <a:lnTo>
                      <a:pt x="18433" y="18381"/>
                    </a:lnTo>
                    <a:lnTo>
                      <a:pt x="19092" y="17654"/>
                    </a:lnTo>
                    <a:lnTo>
                      <a:pt x="19664" y="16927"/>
                    </a:lnTo>
                    <a:lnTo>
                      <a:pt x="20148" y="16200"/>
                    </a:lnTo>
                    <a:lnTo>
                      <a:pt x="20588" y="15265"/>
                    </a:lnTo>
                    <a:lnTo>
                      <a:pt x="20940" y="14435"/>
                    </a:lnTo>
                    <a:lnTo>
                      <a:pt x="21248" y="13500"/>
                    </a:lnTo>
                    <a:lnTo>
                      <a:pt x="21424" y="12669"/>
                    </a:lnTo>
                    <a:lnTo>
                      <a:pt x="21556" y="11735"/>
                    </a:lnTo>
                    <a:lnTo>
                      <a:pt x="21600" y="10800"/>
                    </a:lnTo>
                    <a:lnTo>
                      <a:pt x="21556" y="9762"/>
                    </a:lnTo>
                    <a:lnTo>
                      <a:pt x="21424" y="8931"/>
                    </a:lnTo>
                    <a:lnTo>
                      <a:pt x="21248" y="7996"/>
                    </a:lnTo>
                    <a:lnTo>
                      <a:pt x="20940" y="7062"/>
                    </a:lnTo>
                    <a:lnTo>
                      <a:pt x="20588" y="6231"/>
                    </a:lnTo>
                    <a:lnTo>
                      <a:pt x="20148" y="5400"/>
                    </a:lnTo>
                    <a:lnTo>
                      <a:pt x="19664" y="4569"/>
                    </a:lnTo>
                    <a:lnTo>
                      <a:pt x="19092" y="3842"/>
                    </a:lnTo>
                    <a:lnTo>
                      <a:pt x="18433" y="3115"/>
                    </a:lnTo>
                    <a:lnTo>
                      <a:pt x="17729" y="2492"/>
                    </a:lnTo>
                    <a:lnTo>
                      <a:pt x="16981" y="1869"/>
                    </a:lnTo>
                    <a:lnTo>
                      <a:pt x="16189" y="1350"/>
                    </a:lnTo>
                    <a:lnTo>
                      <a:pt x="15353" y="1038"/>
                    </a:lnTo>
                    <a:lnTo>
                      <a:pt x="14517" y="623"/>
                    </a:lnTo>
                    <a:lnTo>
                      <a:pt x="13593" y="312"/>
                    </a:lnTo>
                    <a:lnTo>
                      <a:pt x="12670" y="104"/>
                    </a:lnTo>
                    <a:lnTo>
                      <a:pt x="11746" y="0"/>
                    </a:lnTo>
                    <a:lnTo>
                      <a:pt x="10778" y="0"/>
                    </a:lnTo>
                    <a:lnTo>
                      <a:pt x="9854" y="0"/>
                    </a:lnTo>
                    <a:lnTo>
                      <a:pt x="8930" y="104"/>
                    </a:lnTo>
                    <a:lnTo>
                      <a:pt x="8007" y="312"/>
                    </a:lnTo>
                    <a:lnTo>
                      <a:pt x="7083" y="623"/>
                    </a:lnTo>
                    <a:lnTo>
                      <a:pt x="6203" y="1038"/>
                    </a:lnTo>
                    <a:lnTo>
                      <a:pt x="5411" y="1454"/>
                    </a:lnTo>
                    <a:lnTo>
                      <a:pt x="4619" y="1973"/>
                    </a:lnTo>
                    <a:lnTo>
                      <a:pt x="3827" y="2492"/>
                    </a:lnTo>
                    <a:lnTo>
                      <a:pt x="3167" y="3115"/>
                    </a:lnTo>
                    <a:lnTo>
                      <a:pt x="2508" y="3842"/>
                    </a:lnTo>
                    <a:lnTo>
                      <a:pt x="1936" y="4569"/>
                    </a:lnTo>
                    <a:lnTo>
                      <a:pt x="1452" y="5400"/>
                    </a:lnTo>
                    <a:lnTo>
                      <a:pt x="1012" y="6231"/>
                    </a:lnTo>
                    <a:lnTo>
                      <a:pt x="660" y="7062"/>
                    </a:lnTo>
                    <a:lnTo>
                      <a:pt x="352" y="7996"/>
                    </a:lnTo>
                    <a:lnTo>
                      <a:pt x="176" y="8931"/>
                    </a:lnTo>
                    <a:lnTo>
                      <a:pt x="44" y="9865"/>
                    </a:lnTo>
                    <a:lnTo>
                      <a:pt x="0" y="10800"/>
                    </a:lnTo>
                  </a:path>
                </a:pathLst>
              </a:custGeom>
              <a:noFill/>
              <a:ln w="12700" cap="rnd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642" name="Freeform 18"/>
              <p:cNvSpPr>
                <a:spLocks/>
              </p:cNvSpPr>
              <p:nvPr/>
            </p:nvSpPr>
            <p:spPr bwMode="auto">
              <a:xfrm>
                <a:off x="442" y="0"/>
                <a:ext cx="492" cy="208"/>
              </a:xfrm>
              <a:custGeom>
                <a:avLst/>
                <a:gdLst/>
                <a:ahLst/>
                <a:cxnLst>
                  <a:cxn ang="0">
                    <a:pos x="21556" y="9865"/>
                  </a:cxn>
                  <a:cxn ang="0">
                    <a:pos x="21205" y="7996"/>
                  </a:cxn>
                  <a:cxn ang="0">
                    <a:pos x="20546" y="6231"/>
                  </a:cxn>
                  <a:cxn ang="0">
                    <a:pos x="19624" y="4569"/>
                  </a:cxn>
                  <a:cxn ang="0">
                    <a:pos x="18439" y="3115"/>
                  </a:cxn>
                  <a:cxn ang="0">
                    <a:pos x="16990" y="1973"/>
                  </a:cxn>
                  <a:cxn ang="0">
                    <a:pos x="15322" y="1038"/>
                  </a:cxn>
                  <a:cxn ang="0">
                    <a:pos x="13566" y="312"/>
                  </a:cxn>
                  <a:cxn ang="0">
                    <a:pos x="11722" y="0"/>
                  </a:cxn>
                  <a:cxn ang="0">
                    <a:pos x="9834" y="0"/>
                  </a:cxn>
                  <a:cxn ang="0">
                    <a:pos x="7990" y="312"/>
                  </a:cxn>
                  <a:cxn ang="0">
                    <a:pos x="6234" y="1038"/>
                  </a:cxn>
                  <a:cxn ang="0">
                    <a:pos x="4610" y="1973"/>
                  </a:cxn>
                  <a:cxn ang="0">
                    <a:pos x="3161" y="3115"/>
                  </a:cxn>
                  <a:cxn ang="0">
                    <a:pos x="1932" y="4569"/>
                  </a:cxn>
                  <a:cxn ang="0">
                    <a:pos x="1010" y="6231"/>
                  </a:cxn>
                  <a:cxn ang="0">
                    <a:pos x="351" y="7996"/>
                  </a:cxn>
                  <a:cxn ang="0">
                    <a:pos x="44" y="9865"/>
                  </a:cxn>
                  <a:cxn ang="0">
                    <a:pos x="44" y="11735"/>
                  </a:cxn>
                  <a:cxn ang="0">
                    <a:pos x="351" y="13604"/>
                  </a:cxn>
                  <a:cxn ang="0">
                    <a:pos x="1010" y="15369"/>
                  </a:cxn>
                  <a:cxn ang="0">
                    <a:pos x="1932" y="17031"/>
                  </a:cxn>
                  <a:cxn ang="0">
                    <a:pos x="3161" y="18485"/>
                  </a:cxn>
                  <a:cxn ang="0">
                    <a:pos x="4610" y="19627"/>
                  </a:cxn>
                  <a:cxn ang="0">
                    <a:pos x="6234" y="20562"/>
                  </a:cxn>
                  <a:cxn ang="0">
                    <a:pos x="7990" y="21185"/>
                  </a:cxn>
                  <a:cxn ang="0">
                    <a:pos x="9834" y="21496"/>
                  </a:cxn>
                  <a:cxn ang="0">
                    <a:pos x="11722" y="21496"/>
                  </a:cxn>
                  <a:cxn ang="0">
                    <a:pos x="13566" y="21185"/>
                  </a:cxn>
                  <a:cxn ang="0">
                    <a:pos x="15322" y="20562"/>
                  </a:cxn>
                  <a:cxn ang="0">
                    <a:pos x="16990" y="19627"/>
                  </a:cxn>
                  <a:cxn ang="0">
                    <a:pos x="18439" y="18485"/>
                  </a:cxn>
                  <a:cxn ang="0">
                    <a:pos x="19624" y="17031"/>
                  </a:cxn>
                  <a:cxn ang="0">
                    <a:pos x="20546" y="15369"/>
                  </a:cxn>
                  <a:cxn ang="0">
                    <a:pos x="21205" y="13604"/>
                  </a:cxn>
                  <a:cxn ang="0">
                    <a:pos x="21556" y="11735"/>
                  </a:cxn>
                </a:cxnLst>
                <a:rect l="0" t="0" r="r" b="b"/>
                <a:pathLst>
                  <a:path w="21600" h="21600">
                    <a:moveTo>
                      <a:pt x="21600" y="10800"/>
                    </a:moveTo>
                    <a:lnTo>
                      <a:pt x="21556" y="9865"/>
                    </a:lnTo>
                    <a:lnTo>
                      <a:pt x="21424" y="8931"/>
                    </a:lnTo>
                    <a:lnTo>
                      <a:pt x="21205" y="7996"/>
                    </a:lnTo>
                    <a:lnTo>
                      <a:pt x="20941" y="7062"/>
                    </a:lnTo>
                    <a:lnTo>
                      <a:pt x="20546" y="6231"/>
                    </a:lnTo>
                    <a:lnTo>
                      <a:pt x="20107" y="5400"/>
                    </a:lnTo>
                    <a:lnTo>
                      <a:pt x="19624" y="4569"/>
                    </a:lnTo>
                    <a:lnTo>
                      <a:pt x="19054" y="3842"/>
                    </a:lnTo>
                    <a:lnTo>
                      <a:pt x="18439" y="3115"/>
                    </a:lnTo>
                    <a:lnTo>
                      <a:pt x="17737" y="2492"/>
                    </a:lnTo>
                    <a:lnTo>
                      <a:pt x="16990" y="1973"/>
                    </a:lnTo>
                    <a:lnTo>
                      <a:pt x="16200" y="1454"/>
                    </a:lnTo>
                    <a:lnTo>
                      <a:pt x="15322" y="1038"/>
                    </a:lnTo>
                    <a:lnTo>
                      <a:pt x="14488" y="623"/>
                    </a:lnTo>
                    <a:lnTo>
                      <a:pt x="13566" y="312"/>
                    </a:lnTo>
                    <a:lnTo>
                      <a:pt x="12644" y="104"/>
                    </a:lnTo>
                    <a:lnTo>
                      <a:pt x="11722" y="0"/>
                    </a:lnTo>
                    <a:lnTo>
                      <a:pt x="10800" y="0"/>
                    </a:lnTo>
                    <a:lnTo>
                      <a:pt x="9834" y="0"/>
                    </a:lnTo>
                    <a:lnTo>
                      <a:pt x="8912" y="104"/>
                    </a:lnTo>
                    <a:lnTo>
                      <a:pt x="7990" y="312"/>
                    </a:lnTo>
                    <a:lnTo>
                      <a:pt x="7112" y="623"/>
                    </a:lnTo>
                    <a:lnTo>
                      <a:pt x="6234" y="1038"/>
                    </a:lnTo>
                    <a:lnTo>
                      <a:pt x="5400" y="1454"/>
                    </a:lnTo>
                    <a:lnTo>
                      <a:pt x="4610" y="1973"/>
                    </a:lnTo>
                    <a:lnTo>
                      <a:pt x="3863" y="2492"/>
                    </a:lnTo>
                    <a:lnTo>
                      <a:pt x="3161" y="3115"/>
                    </a:lnTo>
                    <a:lnTo>
                      <a:pt x="2502" y="3842"/>
                    </a:lnTo>
                    <a:lnTo>
                      <a:pt x="1932" y="4569"/>
                    </a:lnTo>
                    <a:lnTo>
                      <a:pt x="1449" y="5400"/>
                    </a:lnTo>
                    <a:lnTo>
                      <a:pt x="1010" y="6231"/>
                    </a:lnTo>
                    <a:lnTo>
                      <a:pt x="659" y="7062"/>
                    </a:lnTo>
                    <a:lnTo>
                      <a:pt x="351" y="7996"/>
                    </a:lnTo>
                    <a:lnTo>
                      <a:pt x="176" y="8931"/>
                    </a:lnTo>
                    <a:lnTo>
                      <a:pt x="44" y="9865"/>
                    </a:lnTo>
                    <a:lnTo>
                      <a:pt x="0" y="10800"/>
                    </a:lnTo>
                    <a:lnTo>
                      <a:pt x="44" y="11735"/>
                    </a:lnTo>
                    <a:lnTo>
                      <a:pt x="176" y="12669"/>
                    </a:lnTo>
                    <a:lnTo>
                      <a:pt x="351" y="13604"/>
                    </a:lnTo>
                    <a:lnTo>
                      <a:pt x="659" y="14538"/>
                    </a:lnTo>
                    <a:lnTo>
                      <a:pt x="1010" y="15369"/>
                    </a:lnTo>
                    <a:lnTo>
                      <a:pt x="1449" y="16200"/>
                    </a:lnTo>
                    <a:lnTo>
                      <a:pt x="1932" y="17031"/>
                    </a:lnTo>
                    <a:lnTo>
                      <a:pt x="2502" y="17758"/>
                    </a:lnTo>
                    <a:lnTo>
                      <a:pt x="3161" y="18485"/>
                    </a:lnTo>
                    <a:lnTo>
                      <a:pt x="3863" y="19004"/>
                    </a:lnTo>
                    <a:lnTo>
                      <a:pt x="4610" y="19627"/>
                    </a:lnTo>
                    <a:lnTo>
                      <a:pt x="5400" y="20146"/>
                    </a:lnTo>
                    <a:lnTo>
                      <a:pt x="6234" y="20562"/>
                    </a:lnTo>
                    <a:lnTo>
                      <a:pt x="7112" y="20977"/>
                    </a:lnTo>
                    <a:lnTo>
                      <a:pt x="7990" y="21185"/>
                    </a:lnTo>
                    <a:lnTo>
                      <a:pt x="8912" y="21392"/>
                    </a:lnTo>
                    <a:lnTo>
                      <a:pt x="9834" y="21496"/>
                    </a:lnTo>
                    <a:lnTo>
                      <a:pt x="10800" y="21600"/>
                    </a:lnTo>
                    <a:lnTo>
                      <a:pt x="11722" y="21496"/>
                    </a:lnTo>
                    <a:lnTo>
                      <a:pt x="12644" y="21392"/>
                    </a:lnTo>
                    <a:lnTo>
                      <a:pt x="13566" y="21185"/>
                    </a:lnTo>
                    <a:lnTo>
                      <a:pt x="14488" y="20977"/>
                    </a:lnTo>
                    <a:lnTo>
                      <a:pt x="15322" y="20562"/>
                    </a:lnTo>
                    <a:lnTo>
                      <a:pt x="16200" y="20146"/>
                    </a:lnTo>
                    <a:lnTo>
                      <a:pt x="16990" y="19627"/>
                    </a:lnTo>
                    <a:lnTo>
                      <a:pt x="17737" y="19004"/>
                    </a:lnTo>
                    <a:lnTo>
                      <a:pt x="18439" y="18485"/>
                    </a:lnTo>
                    <a:lnTo>
                      <a:pt x="19054" y="17758"/>
                    </a:lnTo>
                    <a:lnTo>
                      <a:pt x="19624" y="17031"/>
                    </a:lnTo>
                    <a:lnTo>
                      <a:pt x="20107" y="16200"/>
                    </a:lnTo>
                    <a:lnTo>
                      <a:pt x="20546" y="15369"/>
                    </a:lnTo>
                    <a:lnTo>
                      <a:pt x="20941" y="14538"/>
                    </a:lnTo>
                    <a:lnTo>
                      <a:pt x="21205" y="13604"/>
                    </a:lnTo>
                    <a:lnTo>
                      <a:pt x="21424" y="12669"/>
                    </a:lnTo>
                    <a:lnTo>
                      <a:pt x="21556" y="11735"/>
                    </a:lnTo>
                    <a:lnTo>
                      <a:pt x="21600" y="10800"/>
                    </a:lnTo>
                  </a:path>
                </a:pathLst>
              </a:custGeom>
              <a:noFill/>
              <a:ln w="12700" cap="rnd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643" name="Rectangle 19"/>
              <p:cNvSpPr>
                <a:spLocks/>
              </p:cNvSpPr>
              <p:nvPr/>
            </p:nvSpPr>
            <p:spPr bwMode="auto">
              <a:xfrm>
                <a:off x="447" y="3"/>
                <a:ext cx="510" cy="200"/>
              </a:xfrm>
              <a:prstGeom prst="rect">
                <a:avLst/>
              </a:prstGeom>
              <a:noFill/>
              <a:ln w="12700" cap="flat">
                <a:noFill/>
                <a:miter lim="800000"/>
                <a:headEnd type="none" w="med" len="med"/>
                <a:tailEnd type="none" w="med" len="med"/>
              </a:ln>
            </p:spPr>
            <p:txBody>
              <a:bodyPr wrap="none" lIns="0" tIns="0" rIns="39688" bIns="0">
                <a:prstTxWarp prst="textNoShape">
                  <a:avLst/>
                </a:prstTxWarp>
                <a:spAutoFit/>
              </a:bodyPr>
              <a:lstStyle/>
              <a:p>
                <a:pPr marL="39688"/>
                <a:r>
                  <a:rPr lang="en-US" sz="1600" b="1">
                    <a:solidFill>
                      <a:schemeClr val="tx1"/>
                    </a:solidFill>
                    <a:ea typeface="Arial" pitchFamily="8" charset="0"/>
                    <a:cs typeface="Arial" pitchFamily="8" charset="0"/>
                  </a:rPr>
                  <a:t>dname</a:t>
                </a:r>
              </a:p>
            </p:txBody>
          </p:sp>
          <p:sp>
            <p:nvSpPr>
              <p:cNvPr id="26644" name="Rectangle 20"/>
              <p:cNvSpPr>
                <a:spLocks/>
              </p:cNvSpPr>
              <p:nvPr/>
            </p:nvSpPr>
            <p:spPr bwMode="auto">
              <a:xfrm>
                <a:off x="864" y="161"/>
                <a:ext cx="523" cy="200"/>
              </a:xfrm>
              <a:prstGeom prst="rect">
                <a:avLst/>
              </a:prstGeom>
              <a:noFill/>
              <a:ln w="12700" cap="flat">
                <a:noFill/>
                <a:miter lim="800000"/>
                <a:headEnd type="none" w="med" len="med"/>
                <a:tailEnd type="none" w="med" len="med"/>
              </a:ln>
            </p:spPr>
            <p:txBody>
              <a:bodyPr wrap="none" lIns="0" tIns="0" rIns="39688" bIns="0">
                <a:prstTxWarp prst="textNoShape">
                  <a:avLst/>
                </a:prstTxWarp>
                <a:spAutoFit/>
              </a:bodyPr>
              <a:lstStyle/>
              <a:p>
                <a:pPr marL="39688"/>
                <a:r>
                  <a:rPr lang="en-US" sz="1600" b="1">
                    <a:solidFill>
                      <a:schemeClr val="tx1"/>
                    </a:solidFill>
                    <a:ea typeface="Arial" pitchFamily="8" charset="0"/>
                    <a:cs typeface="Arial" pitchFamily="8" charset="0"/>
                  </a:rPr>
                  <a:t>budget</a:t>
                </a:r>
              </a:p>
            </p:txBody>
          </p:sp>
          <p:sp>
            <p:nvSpPr>
              <p:cNvPr id="26645" name="Rectangle 21"/>
              <p:cNvSpPr>
                <a:spLocks/>
              </p:cNvSpPr>
              <p:nvPr/>
            </p:nvSpPr>
            <p:spPr bwMode="auto">
              <a:xfrm>
                <a:off x="127" y="126"/>
                <a:ext cx="288" cy="200"/>
              </a:xfrm>
              <a:prstGeom prst="rect">
                <a:avLst/>
              </a:prstGeom>
              <a:noFill/>
              <a:ln w="12700" cap="flat">
                <a:noFill/>
                <a:miter lim="800000"/>
                <a:headEnd type="none" w="med" len="med"/>
                <a:tailEnd type="none" w="med" len="med"/>
              </a:ln>
            </p:spPr>
            <p:txBody>
              <a:bodyPr wrap="none" lIns="0" tIns="0" rIns="39688" bIns="0">
                <a:prstTxWarp prst="textNoShape">
                  <a:avLst/>
                </a:prstTxWarp>
                <a:spAutoFit/>
              </a:bodyPr>
              <a:lstStyle/>
              <a:p>
                <a:pPr marL="39688"/>
                <a:r>
                  <a:rPr lang="en-US" sz="1600" b="1" u="sng">
                    <a:solidFill>
                      <a:schemeClr val="tx1"/>
                    </a:solidFill>
                    <a:ea typeface="Arial" pitchFamily="8" charset="0"/>
                    <a:cs typeface="Arial" pitchFamily="8" charset="0"/>
                  </a:rPr>
                  <a:t>did</a:t>
                </a:r>
              </a:p>
            </p:txBody>
          </p:sp>
        </p:grpSp>
        <p:sp>
          <p:nvSpPr>
            <p:cNvPr id="26647" name="Rectangle 23"/>
            <p:cNvSpPr>
              <a:spLocks/>
            </p:cNvSpPr>
            <p:nvPr/>
          </p:nvSpPr>
          <p:spPr bwMode="auto">
            <a:xfrm>
              <a:off x="470" y="0"/>
              <a:ext cx="432" cy="200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39688" bIns="0">
              <a:prstTxWarp prst="textNoShape">
                <a:avLst/>
              </a:prstTxWarp>
              <a:spAutoFit/>
            </a:bodyPr>
            <a:lstStyle/>
            <a:p>
              <a:pPr marL="39688"/>
              <a:r>
                <a:rPr lang="en-US" sz="1600" b="1">
                  <a:solidFill>
                    <a:schemeClr val="tx1"/>
                  </a:solidFill>
                  <a:ea typeface="Arial" pitchFamily="8" charset="0"/>
                  <a:cs typeface="Arial" pitchFamily="8" charset="0"/>
                </a:rPr>
                <a:t>name</a:t>
              </a:r>
            </a:p>
          </p:txBody>
        </p:sp>
        <p:sp>
          <p:nvSpPr>
            <p:cNvPr id="26648" name="Rectangle 24"/>
            <p:cNvSpPr>
              <a:spLocks/>
            </p:cNvSpPr>
            <p:nvPr/>
          </p:nvSpPr>
          <p:spPr bwMode="auto">
            <a:xfrm>
              <a:off x="2437" y="472"/>
              <a:ext cx="879" cy="200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39688" bIns="0">
              <a:prstTxWarp prst="textNoShape">
                <a:avLst/>
              </a:prstTxWarp>
              <a:spAutoFit/>
            </a:bodyPr>
            <a:lstStyle/>
            <a:p>
              <a:pPr marL="39688"/>
              <a:r>
                <a:rPr lang="en-US" sz="1600" b="1">
                  <a:solidFill>
                    <a:schemeClr val="tx1"/>
                  </a:solidFill>
                  <a:ea typeface="Arial" pitchFamily="8" charset="0"/>
                  <a:cs typeface="Arial" pitchFamily="8" charset="0"/>
                </a:rPr>
                <a:t>Departments</a:t>
              </a:r>
            </a:p>
          </p:txBody>
        </p:sp>
        <p:sp>
          <p:nvSpPr>
            <p:cNvPr id="26649" name="Rectangle 25"/>
            <p:cNvSpPr>
              <a:spLocks/>
            </p:cNvSpPr>
            <p:nvPr/>
          </p:nvSpPr>
          <p:spPr bwMode="auto">
            <a:xfrm>
              <a:off x="115" y="130"/>
              <a:ext cx="317" cy="200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39688" bIns="0">
              <a:prstTxWarp prst="textNoShape">
                <a:avLst/>
              </a:prstTxWarp>
              <a:spAutoFit/>
            </a:bodyPr>
            <a:lstStyle/>
            <a:p>
              <a:pPr marL="39688"/>
              <a:r>
                <a:rPr lang="en-US" sz="1600" b="1" u="sng">
                  <a:solidFill>
                    <a:schemeClr val="tx1"/>
                  </a:solidFill>
                  <a:ea typeface="Arial" pitchFamily="8" charset="0"/>
                  <a:cs typeface="Arial" pitchFamily="8" charset="0"/>
                </a:rPr>
                <a:t>ssn</a:t>
              </a:r>
            </a:p>
          </p:txBody>
        </p:sp>
        <p:sp>
          <p:nvSpPr>
            <p:cNvPr id="26650" name="Rectangle 26"/>
            <p:cNvSpPr>
              <a:spLocks/>
            </p:cNvSpPr>
            <p:nvPr/>
          </p:nvSpPr>
          <p:spPr bwMode="auto">
            <a:xfrm>
              <a:off x="1043" y="135"/>
              <a:ext cx="253" cy="200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39688" bIns="0">
              <a:prstTxWarp prst="textNoShape">
                <a:avLst/>
              </a:prstTxWarp>
              <a:spAutoFit/>
            </a:bodyPr>
            <a:lstStyle/>
            <a:p>
              <a:pPr marL="39688"/>
              <a:r>
                <a:rPr lang="en-US" sz="1600" b="1">
                  <a:solidFill>
                    <a:schemeClr val="tx1"/>
                  </a:solidFill>
                  <a:ea typeface="Arial" pitchFamily="8" charset="0"/>
                  <a:cs typeface="Arial" pitchFamily="8" charset="0"/>
                </a:rPr>
                <a:t>lot</a:t>
              </a:r>
            </a:p>
          </p:txBody>
        </p:sp>
        <p:sp>
          <p:nvSpPr>
            <p:cNvPr id="26651" name="Rectangle 27"/>
            <p:cNvSpPr>
              <a:spLocks/>
            </p:cNvSpPr>
            <p:nvPr/>
          </p:nvSpPr>
          <p:spPr bwMode="auto">
            <a:xfrm>
              <a:off x="314" y="506"/>
              <a:ext cx="773" cy="200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39688" bIns="0">
              <a:prstTxWarp prst="textNoShape">
                <a:avLst/>
              </a:prstTxWarp>
              <a:spAutoFit/>
            </a:bodyPr>
            <a:lstStyle/>
            <a:p>
              <a:pPr marL="39688"/>
              <a:r>
                <a:rPr lang="en-US" sz="1600" b="1">
                  <a:solidFill>
                    <a:schemeClr val="tx1"/>
                  </a:solidFill>
                  <a:ea typeface="Arial" pitchFamily="8" charset="0"/>
                  <a:cs typeface="Arial" pitchFamily="8" charset="0"/>
                </a:rPr>
                <a:t>Employees</a:t>
              </a:r>
            </a:p>
          </p:txBody>
        </p:sp>
        <p:sp>
          <p:nvSpPr>
            <p:cNvPr id="26652" name="Rectangle 28"/>
            <p:cNvSpPr>
              <a:spLocks/>
            </p:cNvSpPr>
            <p:nvPr/>
          </p:nvSpPr>
          <p:spPr bwMode="auto">
            <a:xfrm>
              <a:off x="1386" y="469"/>
              <a:ext cx="734" cy="200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39688" bIns="0">
              <a:prstTxWarp prst="textNoShape">
                <a:avLst/>
              </a:prstTxWarp>
              <a:spAutoFit/>
            </a:bodyPr>
            <a:lstStyle/>
            <a:p>
              <a:pPr marL="39688"/>
              <a:r>
                <a:rPr lang="en-US" sz="1600" b="1">
                  <a:solidFill>
                    <a:schemeClr val="tx1"/>
                  </a:solidFill>
                  <a:ea typeface="Arial" pitchFamily="8" charset="0"/>
                  <a:cs typeface="Arial" pitchFamily="8" charset="0"/>
                </a:rPr>
                <a:t>WorksIn-D</a:t>
              </a:r>
            </a:p>
          </p:txBody>
        </p:sp>
        <p:sp>
          <p:nvSpPr>
            <p:cNvPr id="26653" name="Line 29"/>
            <p:cNvSpPr>
              <a:spLocks noChangeShapeType="1"/>
            </p:cNvSpPr>
            <p:nvPr/>
          </p:nvSpPr>
          <p:spPr bwMode="auto">
            <a:xfrm flipH="1">
              <a:off x="1096" y="585"/>
              <a:ext cx="204" cy="1"/>
            </a:xfrm>
            <a:prstGeom prst="line">
              <a:avLst/>
            </a:prstGeom>
            <a:noFill/>
            <a:ln w="12700" cap="flat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54" name="Line 30"/>
            <p:cNvSpPr>
              <a:spLocks noChangeShapeType="1"/>
            </p:cNvSpPr>
            <p:nvPr/>
          </p:nvSpPr>
          <p:spPr bwMode="auto">
            <a:xfrm>
              <a:off x="2213" y="575"/>
              <a:ext cx="189" cy="1"/>
            </a:xfrm>
            <a:prstGeom prst="line">
              <a:avLst/>
            </a:prstGeom>
            <a:noFill/>
            <a:ln w="12700" cap="flat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55" name="Line 31"/>
            <p:cNvSpPr>
              <a:spLocks noChangeShapeType="1"/>
            </p:cNvSpPr>
            <p:nvPr/>
          </p:nvSpPr>
          <p:spPr bwMode="auto">
            <a:xfrm>
              <a:off x="250" y="368"/>
              <a:ext cx="280" cy="107"/>
            </a:xfrm>
            <a:prstGeom prst="line">
              <a:avLst/>
            </a:prstGeom>
            <a:noFill/>
            <a:ln w="12700" cap="flat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56" name="Line 32"/>
            <p:cNvSpPr>
              <a:spLocks noChangeShapeType="1"/>
            </p:cNvSpPr>
            <p:nvPr/>
          </p:nvSpPr>
          <p:spPr bwMode="auto">
            <a:xfrm>
              <a:off x="687" y="214"/>
              <a:ext cx="1" cy="261"/>
            </a:xfrm>
            <a:prstGeom prst="line">
              <a:avLst/>
            </a:prstGeom>
            <a:noFill/>
            <a:ln w="12700" cap="flat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57" name="Line 33"/>
            <p:cNvSpPr>
              <a:spLocks noChangeShapeType="1"/>
            </p:cNvSpPr>
            <p:nvPr/>
          </p:nvSpPr>
          <p:spPr bwMode="auto">
            <a:xfrm flipH="1">
              <a:off x="962" y="368"/>
              <a:ext cx="200" cy="117"/>
            </a:xfrm>
            <a:prstGeom prst="line">
              <a:avLst/>
            </a:prstGeom>
            <a:noFill/>
            <a:ln w="12700" cap="flat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6666" name="Group 42"/>
            <p:cNvGrpSpPr>
              <a:grpSpLocks/>
            </p:cNvGrpSpPr>
            <p:nvPr/>
          </p:nvGrpSpPr>
          <p:grpSpPr bwMode="auto">
            <a:xfrm>
              <a:off x="829" y="977"/>
              <a:ext cx="1885" cy="241"/>
              <a:chOff x="0" y="0"/>
              <a:chExt cx="1885" cy="241"/>
            </a:xfrm>
          </p:grpSpPr>
          <p:sp>
            <p:nvSpPr>
              <p:cNvPr id="26658" name="Freeform 34"/>
              <p:cNvSpPr>
                <a:spLocks/>
              </p:cNvSpPr>
              <p:nvPr/>
            </p:nvSpPr>
            <p:spPr bwMode="auto">
              <a:xfrm>
                <a:off x="0" y="33"/>
                <a:ext cx="491" cy="208"/>
              </a:xfrm>
              <a:custGeom>
                <a:avLst/>
                <a:gdLst/>
                <a:ahLst/>
                <a:cxnLst>
                  <a:cxn ang="0">
                    <a:pos x="44" y="11735"/>
                  </a:cxn>
                  <a:cxn ang="0">
                    <a:pos x="352" y="13604"/>
                  </a:cxn>
                  <a:cxn ang="0">
                    <a:pos x="1012" y="15369"/>
                  </a:cxn>
                  <a:cxn ang="0">
                    <a:pos x="1936" y="17031"/>
                  </a:cxn>
                  <a:cxn ang="0">
                    <a:pos x="3167" y="18381"/>
                  </a:cxn>
                  <a:cxn ang="0">
                    <a:pos x="4575" y="19627"/>
                  </a:cxn>
                  <a:cxn ang="0">
                    <a:pos x="6247" y="20562"/>
                  </a:cxn>
                  <a:cxn ang="0">
                    <a:pos x="8007" y="21185"/>
                  </a:cxn>
                  <a:cxn ang="0">
                    <a:pos x="9854" y="21496"/>
                  </a:cxn>
                  <a:cxn ang="0">
                    <a:pos x="11746" y="21496"/>
                  </a:cxn>
                  <a:cxn ang="0">
                    <a:pos x="13593" y="21185"/>
                  </a:cxn>
                  <a:cxn ang="0">
                    <a:pos x="15397" y="20562"/>
                  </a:cxn>
                  <a:cxn ang="0">
                    <a:pos x="16981" y="19627"/>
                  </a:cxn>
                  <a:cxn ang="0">
                    <a:pos x="18433" y="18381"/>
                  </a:cxn>
                  <a:cxn ang="0">
                    <a:pos x="19664" y="16927"/>
                  </a:cxn>
                  <a:cxn ang="0">
                    <a:pos x="20588" y="15369"/>
                  </a:cxn>
                  <a:cxn ang="0">
                    <a:pos x="21248" y="13500"/>
                  </a:cxn>
                  <a:cxn ang="0">
                    <a:pos x="21556" y="11631"/>
                  </a:cxn>
                  <a:cxn ang="0">
                    <a:pos x="21556" y="9865"/>
                  </a:cxn>
                  <a:cxn ang="0">
                    <a:pos x="21248" y="7996"/>
                  </a:cxn>
                  <a:cxn ang="0">
                    <a:pos x="20588" y="6231"/>
                  </a:cxn>
                  <a:cxn ang="0">
                    <a:pos x="19664" y="4569"/>
                  </a:cxn>
                  <a:cxn ang="0">
                    <a:pos x="18433" y="3115"/>
                  </a:cxn>
                  <a:cxn ang="0">
                    <a:pos x="16981" y="1973"/>
                  </a:cxn>
                  <a:cxn ang="0">
                    <a:pos x="15353" y="935"/>
                  </a:cxn>
                  <a:cxn ang="0">
                    <a:pos x="13593" y="312"/>
                  </a:cxn>
                  <a:cxn ang="0">
                    <a:pos x="11746" y="0"/>
                  </a:cxn>
                  <a:cxn ang="0">
                    <a:pos x="9854" y="0"/>
                  </a:cxn>
                  <a:cxn ang="0">
                    <a:pos x="8007" y="312"/>
                  </a:cxn>
                  <a:cxn ang="0">
                    <a:pos x="6247" y="935"/>
                  </a:cxn>
                  <a:cxn ang="0">
                    <a:pos x="4575" y="1973"/>
                  </a:cxn>
                  <a:cxn ang="0">
                    <a:pos x="3167" y="3115"/>
                  </a:cxn>
                  <a:cxn ang="0">
                    <a:pos x="1936" y="4569"/>
                  </a:cxn>
                  <a:cxn ang="0">
                    <a:pos x="1012" y="6231"/>
                  </a:cxn>
                  <a:cxn ang="0">
                    <a:pos x="352" y="7996"/>
                  </a:cxn>
                  <a:cxn ang="0">
                    <a:pos x="44" y="9865"/>
                  </a:cxn>
                </a:cxnLst>
                <a:rect l="0" t="0" r="r" b="b"/>
                <a:pathLst>
                  <a:path w="21600" h="21600">
                    <a:moveTo>
                      <a:pt x="0" y="10800"/>
                    </a:moveTo>
                    <a:lnTo>
                      <a:pt x="44" y="11735"/>
                    </a:lnTo>
                    <a:lnTo>
                      <a:pt x="132" y="12669"/>
                    </a:lnTo>
                    <a:lnTo>
                      <a:pt x="352" y="13604"/>
                    </a:lnTo>
                    <a:lnTo>
                      <a:pt x="616" y="14435"/>
                    </a:lnTo>
                    <a:lnTo>
                      <a:pt x="1012" y="15369"/>
                    </a:lnTo>
                    <a:lnTo>
                      <a:pt x="1452" y="16200"/>
                    </a:lnTo>
                    <a:lnTo>
                      <a:pt x="1936" y="17031"/>
                    </a:lnTo>
                    <a:lnTo>
                      <a:pt x="2552" y="17758"/>
                    </a:lnTo>
                    <a:lnTo>
                      <a:pt x="3167" y="18381"/>
                    </a:lnTo>
                    <a:lnTo>
                      <a:pt x="3871" y="19004"/>
                    </a:lnTo>
                    <a:lnTo>
                      <a:pt x="4575" y="19627"/>
                    </a:lnTo>
                    <a:lnTo>
                      <a:pt x="5411" y="20146"/>
                    </a:lnTo>
                    <a:lnTo>
                      <a:pt x="6247" y="20562"/>
                    </a:lnTo>
                    <a:lnTo>
                      <a:pt x="7127" y="20977"/>
                    </a:lnTo>
                    <a:lnTo>
                      <a:pt x="8007" y="21185"/>
                    </a:lnTo>
                    <a:lnTo>
                      <a:pt x="8930" y="21392"/>
                    </a:lnTo>
                    <a:lnTo>
                      <a:pt x="9854" y="21496"/>
                    </a:lnTo>
                    <a:lnTo>
                      <a:pt x="10822" y="21600"/>
                    </a:lnTo>
                    <a:lnTo>
                      <a:pt x="11746" y="21496"/>
                    </a:lnTo>
                    <a:lnTo>
                      <a:pt x="12670" y="21392"/>
                    </a:lnTo>
                    <a:lnTo>
                      <a:pt x="13593" y="21185"/>
                    </a:lnTo>
                    <a:lnTo>
                      <a:pt x="14517" y="20873"/>
                    </a:lnTo>
                    <a:lnTo>
                      <a:pt x="15397" y="20562"/>
                    </a:lnTo>
                    <a:lnTo>
                      <a:pt x="16233" y="20042"/>
                    </a:lnTo>
                    <a:lnTo>
                      <a:pt x="16981" y="19627"/>
                    </a:lnTo>
                    <a:lnTo>
                      <a:pt x="17729" y="19004"/>
                    </a:lnTo>
                    <a:lnTo>
                      <a:pt x="18433" y="18381"/>
                    </a:lnTo>
                    <a:lnTo>
                      <a:pt x="19092" y="17654"/>
                    </a:lnTo>
                    <a:lnTo>
                      <a:pt x="19664" y="16927"/>
                    </a:lnTo>
                    <a:lnTo>
                      <a:pt x="20192" y="16096"/>
                    </a:lnTo>
                    <a:lnTo>
                      <a:pt x="20588" y="15369"/>
                    </a:lnTo>
                    <a:lnTo>
                      <a:pt x="20940" y="14435"/>
                    </a:lnTo>
                    <a:lnTo>
                      <a:pt x="21248" y="13500"/>
                    </a:lnTo>
                    <a:lnTo>
                      <a:pt x="21468" y="12669"/>
                    </a:lnTo>
                    <a:lnTo>
                      <a:pt x="21556" y="11631"/>
                    </a:lnTo>
                    <a:lnTo>
                      <a:pt x="21600" y="10696"/>
                    </a:lnTo>
                    <a:lnTo>
                      <a:pt x="21556" y="9865"/>
                    </a:lnTo>
                    <a:lnTo>
                      <a:pt x="21468" y="8931"/>
                    </a:lnTo>
                    <a:lnTo>
                      <a:pt x="21248" y="7996"/>
                    </a:lnTo>
                    <a:lnTo>
                      <a:pt x="20940" y="7062"/>
                    </a:lnTo>
                    <a:lnTo>
                      <a:pt x="20588" y="6231"/>
                    </a:lnTo>
                    <a:lnTo>
                      <a:pt x="20192" y="5296"/>
                    </a:lnTo>
                    <a:lnTo>
                      <a:pt x="19664" y="4569"/>
                    </a:lnTo>
                    <a:lnTo>
                      <a:pt x="19092" y="3842"/>
                    </a:lnTo>
                    <a:lnTo>
                      <a:pt x="18433" y="3115"/>
                    </a:lnTo>
                    <a:lnTo>
                      <a:pt x="17729" y="2492"/>
                    </a:lnTo>
                    <a:lnTo>
                      <a:pt x="16981" y="1973"/>
                    </a:lnTo>
                    <a:lnTo>
                      <a:pt x="16233" y="1350"/>
                    </a:lnTo>
                    <a:lnTo>
                      <a:pt x="15353" y="935"/>
                    </a:lnTo>
                    <a:lnTo>
                      <a:pt x="14473" y="623"/>
                    </a:lnTo>
                    <a:lnTo>
                      <a:pt x="13593" y="312"/>
                    </a:lnTo>
                    <a:lnTo>
                      <a:pt x="12670" y="104"/>
                    </a:lnTo>
                    <a:lnTo>
                      <a:pt x="11746" y="0"/>
                    </a:lnTo>
                    <a:lnTo>
                      <a:pt x="10822" y="0"/>
                    </a:lnTo>
                    <a:lnTo>
                      <a:pt x="9854" y="0"/>
                    </a:lnTo>
                    <a:lnTo>
                      <a:pt x="8930" y="104"/>
                    </a:lnTo>
                    <a:lnTo>
                      <a:pt x="8007" y="312"/>
                    </a:lnTo>
                    <a:lnTo>
                      <a:pt x="7127" y="623"/>
                    </a:lnTo>
                    <a:lnTo>
                      <a:pt x="6247" y="935"/>
                    </a:lnTo>
                    <a:lnTo>
                      <a:pt x="5411" y="1454"/>
                    </a:lnTo>
                    <a:lnTo>
                      <a:pt x="4575" y="1973"/>
                    </a:lnTo>
                    <a:lnTo>
                      <a:pt x="3871" y="2492"/>
                    </a:lnTo>
                    <a:lnTo>
                      <a:pt x="3167" y="3115"/>
                    </a:lnTo>
                    <a:lnTo>
                      <a:pt x="2552" y="3842"/>
                    </a:lnTo>
                    <a:lnTo>
                      <a:pt x="1936" y="4569"/>
                    </a:lnTo>
                    <a:lnTo>
                      <a:pt x="1452" y="5400"/>
                    </a:lnTo>
                    <a:lnTo>
                      <a:pt x="1012" y="6231"/>
                    </a:lnTo>
                    <a:lnTo>
                      <a:pt x="616" y="7062"/>
                    </a:lnTo>
                    <a:lnTo>
                      <a:pt x="352" y="7996"/>
                    </a:lnTo>
                    <a:lnTo>
                      <a:pt x="132" y="8931"/>
                    </a:lnTo>
                    <a:lnTo>
                      <a:pt x="44" y="9865"/>
                    </a:lnTo>
                    <a:lnTo>
                      <a:pt x="0" y="10800"/>
                    </a:lnTo>
                  </a:path>
                </a:pathLst>
              </a:custGeom>
              <a:noFill/>
              <a:ln w="12700" cap="rnd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659" name="Freeform 35"/>
              <p:cNvSpPr>
                <a:spLocks/>
              </p:cNvSpPr>
              <p:nvPr/>
            </p:nvSpPr>
            <p:spPr bwMode="auto">
              <a:xfrm>
                <a:off x="1394" y="33"/>
                <a:ext cx="491" cy="208"/>
              </a:xfrm>
              <a:custGeom>
                <a:avLst/>
                <a:gdLst/>
                <a:ahLst/>
                <a:cxnLst>
                  <a:cxn ang="0">
                    <a:pos x="44" y="11735"/>
                  </a:cxn>
                  <a:cxn ang="0">
                    <a:pos x="352" y="13604"/>
                  </a:cxn>
                  <a:cxn ang="0">
                    <a:pos x="1012" y="15369"/>
                  </a:cxn>
                  <a:cxn ang="0">
                    <a:pos x="1980" y="17031"/>
                  </a:cxn>
                  <a:cxn ang="0">
                    <a:pos x="3167" y="18381"/>
                  </a:cxn>
                  <a:cxn ang="0">
                    <a:pos x="4619" y="19627"/>
                  </a:cxn>
                  <a:cxn ang="0">
                    <a:pos x="6247" y="20562"/>
                  </a:cxn>
                  <a:cxn ang="0">
                    <a:pos x="8007" y="21185"/>
                  </a:cxn>
                  <a:cxn ang="0">
                    <a:pos x="9854" y="21496"/>
                  </a:cxn>
                  <a:cxn ang="0">
                    <a:pos x="11746" y="21496"/>
                  </a:cxn>
                  <a:cxn ang="0">
                    <a:pos x="13593" y="21185"/>
                  </a:cxn>
                  <a:cxn ang="0">
                    <a:pos x="15397" y="20562"/>
                  </a:cxn>
                  <a:cxn ang="0">
                    <a:pos x="17025" y="19627"/>
                  </a:cxn>
                  <a:cxn ang="0">
                    <a:pos x="18433" y="18381"/>
                  </a:cxn>
                  <a:cxn ang="0">
                    <a:pos x="19664" y="16927"/>
                  </a:cxn>
                  <a:cxn ang="0">
                    <a:pos x="20588" y="15369"/>
                  </a:cxn>
                  <a:cxn ang="0">
                    <a:pos x="21248" y="13500"/>
                  </a:cxn>
                  <a:cxn ang="0">
                    <a:pos x="21600" y="11631"/>
                  </a:cxn>
                  <a:cxn ang="0">
                    <a:pos x="21600" y="9865"/>
                  </a:cxn>
                  <a:cxn ang="0">
                    <a:pos x="21248" y="7996"/>
                  </a:cxn>
                  <a:cxn ang="0">
                    <a:pos x="20588" y="6231"/>
                  </a:cxn>
                  <a:cxn ang="0">
                    <a:pos x="19664" y="4569"/>
                  </a:cxn>
                  <a:cxn ang="0">
                    <a:pos x="18433" y="3115"/>
                  </a:cxn>
                  <a:cxn ang="0">
                    <a:pos x="17025" y="1973"/>
                  </a:cxn>
                  <a:cxn ang="0">
                    <a:pos x="15353" y="935"/>
                  </a:cxn>
                  <a:cxn ang="0">
                    <a:pos x="13593" y="312"/>
                  </a:cxn>
                  <a:cxn ang="0">
                    <a:pos x="11746" y="0"/>
                  </a:cxn>
                  <a:cxn ang="0">
                    <a:pos x="9854" y="0"/>
                  </a:cxn>
                  <a:cxn ang="0">
                    <a:pos x="8007" y="312"/>
                  </a:cxn>
                  <a:cxn ang="0">
                    <a:pos x="6247" y="935"/>
                  </a:cxn>
                  <a:cxn ang="0">
                    <a:pos x="4619" y="1973"/>
                  </a:cxn>
                  <a:cxn ang="0">
                    <a:pos x="3167" y="3115"/>
                  </a:cxn>
                  <a:cxn ang="0">
                    <a:pos x="1936" y="4569"/>
                  </a:cxn>
                  <a:cxn ang="0">
                    <a:pos x="1012" y="6231"/>
                  </a:cxn>
                  <a:cxn ang="0">
                    <a:pos x="352" y="7996"/>
                  </a:cxn>
                  <a:cxn ang="0">
                    <a:pos x="44" y="9865"/>
                  </a:cxn>
                </a:cxnLst>
                <a:rect l="0" t="0" r="r" b="b"/>
                <a:pathLst>
                  <a:path w="21600" h="21600">
                    <a:moveTo>
                      <a:pt x="0" y="10800"/>
                    </a:moveTo>
                    <a:lnTo>
                      <a:pt x="44" y="11735"/>
                    </a:lnTo>
                    <a:lnTo>
                      <a:pt x="132" y="12669"/>
                    </a:lnTo>
                    <a:lnTo>
                      <a:pt x="352" y="13604"/>
                    </a:lnTo>
                    <a:lnTo>
                      <a:pt x="660" y="14435"/>
                    </a:lnTo>
                    <a:lnTo>
                      <a:pt x="1012" y="15369"/>
                    </a:lnTo>
                    <a:lnTo>
                      <a:pt x="1452" y="16200"/>
                    </a:lnTo>
                    <a:lnTo>
                      <a:pt x="1980" y="17031"/>
                    </a:lnTo>
                    <a:lnTo>
                      <a:pt x="2552" y="17758"/>
                    </a:lnTo>
                    <a:lnTo>
                      <a:pt x="3167" y="18381"/>
                    </a:lnTo>
                    <a:lnTo>
                      <a:pt x="3871" y="19004"/>
                    </a:lnTo>
                    <a:lnTo>
                      <a:pt x="4619" y="19627"/>
                    </a:lnTo>
                    <a:lnTo>
                      <a:pt x="5411" y="20146"/>
                    </a:lnTo>
                    <a:lnTo>
                      <a:pt x="6247" y="20562"/>
                    </a:lnTo>
                    <a:lnTo>
                      <a:pt x="7127" y="20977"/>
                    </a:lnTo>
                    <a:lnTo>
                      <a:pt x="8007" y="21185"/>
                    </a:lnTo>
                    <a:lnTo>
                      <a:pt x="8930" y="21392"/>
                    </a:lnTo>
                    <a:lnTo>
                      <a:pt x="9854" y="21496"/>
                    </a:lnTo>
                    <a:lnTo>
                      <a:pt x="10822" y="21600"/>
                    </a:lnTo>
                    <a:lnTo>
                      <a:pt x="11746" y="21496"/>
                    </a:lnTo>
                    <a:lnTo>
                      <a:pt x="12670" y="21392"/>
                    </a:lnTo>
                    <a:lnTo>
                      <a:pt x="13593" y="21185"/>
                    </a:lnTo>
                    <a:lnTo>
                      <a:pt x="14517" y="20873"/>
                    </a:lnTo>
                    <a:lnTo>
                      <a:pt x="15397" y="20562"/>
                    </a:lnTo>
                    <a:lnTo>
                      <a:pt x="16233" y="20042"/>
                    </a:lnTo>
                    <a:lnTo>
                      <a:pt x="17025" y="19627"/>
                    </a:lnTo>
                    <a:lnTo>
                      <a:pt x="17729" y="19004"/>
                    </a:lnTo>
                    <a:lnTo>
                      <a:pt x="18433" y="18381"/>
                    </a:lnTo>
                    <a:lnTo>
                      <a:pt x="19092" y="17654"/>
                    </a:lnTo>
                    <a:lnTo>
                      <a:pt x="19664" y="16927"/>
                    </a:lnTo>
                    <a:lnTo>
                      <a:pt x="20192" y="16096"/>
                    </a:lnTo>
                    <a:lnTo>
                      <a:pt x="20588" y="15369"/>
                    </a:lnTo>
                    <a:lnTo>
                      <a:pt x="20940" y="14435"/>
                    </a:lnTo>
                    <a:lnTo>
                      <a:pt x="21248" y="13500"/>
                    </a:lnTo>
                    <a:lnTo>
                      <a:pt x="21468" y="12669"/>
                    </a:lnTo>
                    <a:lnTo>
                      <a:pt x="21600" y="11631"/>
                    </a:lnTo>
                    <a:lnTo>
                      <a:pt x="21600" y="10696"/>
                    </a:lnTo>
                    <a:lnTo>
                      <a:pt x="21600" y="9865"/>
                    </a:lnTo>
                    <a:lnTo>
                      <a:pt x="21468" y="8931"/>
                    </a:lnTo>
                    <a:lnTo>
                      <a:pt x="21248" y="7996"/>
                    </a:lnTo>
                    <a:lnTo>
                      <a:pt x="20940" y="7062"/>
                    </a:lnTo>
                    <a:lnTo>
                      <a:pt x="20588" y="6231"/>
                    </a:lnTo>
                    <a:lnTo>
                      <a:pt x="20192" y="5296"/>
                    </a:lnTo>
                    <a:lnTo>
                      <a:pt x="19664" y="4569"/>
                    </a:lnTo>
                    <a:lnTo>
                      <a:pt x="19092" y="3842"/>
                    </a:lnTo>
                    <a:lnTo>
                      <a:pt x="18433" y="3115"/>
                    </a:lnTo>
                    <a:lnTo>
                      <a:pt x="17729" y="2492"/>
                    </a:lnTo>
                    <a:lnTo>
                      <a:pt x="17025" y="1973"/>
                    </a:lnTo>
                    <a:lnTo>
                      <a:pt x="16233" y="1350"/>
                    </a:lnTo>
                    <a:lnTo>
                      <a:pt x="15353" y="935"/>
                    </a:lnTo>
                    <a:lnTo>
                      <a:pt x="14473" y="623"/>
                    </a:lnTo>
                    <a:lnTo>
                      <a:pt x="13593" y="312"/>
                    </a:lnTo>
                    <a:lnTo>
                      <a:pt x="12670" y="104"/>
                    </a:lnTo>
                    <a:lnTo>
                      <a:pt x="11746" y="0"/>
                    </a:lnTo>
                    <a:lnTo>
                      <a:pt x="10822" y="0"/>
                    </a:lnTo>
                    <a:lnTo>
                      <a:pt x="9854" y="0"/>
                    </a:lnTo>
                    <a:lnTo>
                      <a:pt x="8930" y="104"/>
                    </a:lnTo>
                    <a:lnTo>
                      <a:pt x="8007" y="312"/>
                    </a:lnTo>
                    <a:lnTo>
                      <a:pt x="7127" y="623"/>
                    </a:lnTo>
                    <a:lnTo>
                      <a:pt x="6247" y="935"/>
                    </a:lnTo>
                    <a:lnTo>
                      <a:pt x="5411" y="1454"/>
                    </a:lnTo>
                    <a:lnTo>
                      <a:pt x="4619" y="1973"/>
                    </a:lnTo>
                    <a:lnTo>
                      <a:pt x="3871" y="2492"/>
                    </a:lnTo>
                    <a:lnTo>
                      <a:pt x="3167" y="3115"/>
                    </a:lnTo>
                    <a:lnTo>
                      <a:pt x="2552" y="3842"/>
                    </a:lnTo>
                    <a:lnTo>
                      <a:pt x="1936" y="4569"/>
                    </a:lnTo>
                    <a:lnTo>
                      <a:pt x="1452" y="5400"/>
                    </a:lnTo>
                    <a:lnTo>
                      <a:pt x="1012" y="6231"/>
                    </a:lnTo>
                    <a:lnTo>
                      <a:pt x="660" y="7062"/>
                    </a:lnTo>
                    <a:lnTo>
                      <a:pt x="352" y="7996"/>
                    </a:lnTo>
                    <a:lnTo>
                      <a:pt x="132" y="8931"/>
                    </a:lnTo>
                    <a:lnTo>
                      <a:pt x="44" y="9865"/>
                    </a:lnTo>
                    <a:lnTo>
                      <a:pt x="0" y="10800"/>
                    </a:lnTo>
                  </a:path>
                </a:pathLst>
              </a:custGeom>
              <a:noFill/>
              <a:ln w="12700" cap="rnd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660" name="Rectangle 36"/>
              <p:cNvSpPr>
                <a:spLocks/>
              </p:cNvSpPr>
              <p:nvPr/>
            </p:nvSpPr>
            <p:spPr bwMode="auto">
              <a:xfrm>
                <a:off x="622" y="0"/>
                <a:ext cx="623" cy="200"/>
              </a:xfrm>
              <a:prstGeom prst="rect">
                <a:avLst/>
              </a:prstGeom>
              <a:noFill/>
              <a:ln w="12700" cap="flat">
                <a:noFill/>
                <a:miter lim="800000"/>
                <a:headEnd type="none" w="med" len="med"/>
                <a:tailEnd type="none" w="med" len="med"/>
              </a:ln>
            </p:spPr>
            <p:txBody>
              <a:bodyPr wrap="none" lIns="0" tIns="0" rIns="39688" bIns="0">
                <a:prstTxWarp prst="textNoShape">
                  <a:avLst/>
                </a:prstTxWarp>
                <a:spAutoFit/>
              </a:bodyPr>
              <a:lstStyle/>
              <a:p>
                <a:pPr marL="39688"/>
                <a:r>
                  <a:rPr lang="en-US" sz="1600" b="1">
                    <a:solidFill>
                      <a:schemeClr val="tx1"/>
                    </a:solidFill>
                    <a:ea typeface="Arial" pitchFamily="8" charset="0"/>
                    <a:cs typeface="Arial" pitchFamily="8" charset="0"/>
                  </a:rPr>
                  <a:t>Duration</a:t>
                </a:r>
              </a:p>
            </p:txBody>
          </p:sp>
          <p:sp>
            <p:nvSpPr>
              <p:cNvPr id="26661" name="Freeform 37"/>
              <p:cNvSpPr>
                <a:spLocks/>
              </p:cNvSpPr>
              <p:nvPr/>
            </p:nvSpPr>
            <p:spPr bwMode="auto">
              <a:xfrm>
                <a:off x="644" y="26"/>
                <a:ext cx="591" cy="214"/>
              </a:xfrm>
              <a:custGeom>
                <a:avLst/>
                <a:gdLst/>
                <a:ahLst/>
                <a:cxnLst>
                  <a:cxn ang="0">
                    <a:pos x="21600" y="21600"/>
                  </a:cxn>
                  <a:cxn ang="0">
                    <a:pos x="21600" y="0"/>
                  </a:cxn>
                  <a:cxn ang="0">
                    <a:pos x="0" y="0"/>
                  </a:cxn>
                  <a:cxn ang="0">
                    <a:pos x="0" y="21600"/>
                  </a:cxn>
                  <a:cxn ang="0">
                    <a:pos x="21600" y="21600"/>
                  </a:cxn>
                </a:cxnLst>
                <a:rect l="0" t="0" r="r" b="b"/>
                <a:pathLst>
                  <a:path w="21600" h="21600">
                    <a:moveTo>
                      <a:pt x="21600" y="21600"/>
                    </a:moveTo>
                    <a:lnTo>
                      <a:pt x="21600" y="0"/>
                    </a:lnTo>
                    <a:lnTo>
                      <a:pt x="0" y="0"/>
                    </a:lnTo>
                    <a:lnTo>
                      <a:pt x="0" y="21600"/>
                    </a:lnTo>
                    <a:lnTo>
                      <a:pt x="21600" y="21600"/>
                    </a:lnTo>
                  </a:path>
                </a:pathLst>
              </a:custGeom>
              <a:noFill/>
              <a:ln w="12700" cap="rnd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662" name="Rectangle 38"/>
              <p:cNvSpPr>
                <a:spLocks/>
              </p:cNvSpPr>
              <p:nvPr/>
            </p:nvSpPr>
            <p:spPr bwMode="auto">
              <a:xfrm>
                <a:off x="46" y="21"/>
                <a:ext cx="381" cy="200"/>
              </a:xfrm>
              <a:prstGeom prst="rect">
                <a:avLst/>
              </a:prstGeom>
              <a:noFill/>
              <a:ln w="12700" cap="flat">
                <a:noFill/>
                <a:miter lim="800000"/>
                <a:headEnd type="none" w="med" len="med"/>
                <a:tailEnd type="none" w="med" len="med"/>
              </a:ln>
            </p:spPr>
            <p:txBody>
              <a:bodyPr wrap="none" lIns="0" tIns="0" rIns="39688" bIns="0">
                <a:prstTxWarp prst="textNoShape">
                  <a:avLst/>
                </a:prstTxWarp>
                <a:spAutoFit/>
              </a:bodyPr>
              <a:lstStyle/>
              <a:p>
                <a:pPr marL="39688"/>
                <a:r>
                  <a:rPr lang="en-US" sz="1600" b="1" u="sng">
                    <a:solidFill>
                      <a:schemeClr val="tx1"/>
                    </a:solidFill>
                    <a:ea typeface="Arial" pitchFamily="8" charset="0"/>
                    <a:cs typeface="Arial" pitchFamily="8" charset="0"/>
                  </a:rPr>
                  <a:t>from</a:t>
                </a:r>
              </a:p>
            </p:txBody>
          </p:sp>
          <p:sp>
            <p:nvSpPr>
              <p:cNvPr id="26663" name="Rectangle 39"/>
              <p:cNvSpPr>
                <a:spLocks/>
              </p:cNvSpPr>
              <p:nvPr/>
            </p:nvSpPr>
            <p:spPr bwMode="auto">
              <a:xfrm>
                <a:off x="1538" y="9"/>
                <a:ext cx="217" cy="200"/>
              </a:xfrm>
              <a:prstGeom prst="rect">
                <a:avLst/>
              </a:prstGeom>
              <a:noFill/>
              <a:ln w="12700" cap="flat">
                <a:noFill/>
                <a:miter lim="800000"/>
                <a:headEnd type="none" w="med" len="med"/>
                <a:tailEnd type="none" w="med" len="med"/>
              </a:ln>
            </p:spPr>
            <p:txBody>
              <a:bodyPr wrap="none" lIns="0" tIns="0" rIns="39688" bIns="0">
                <a:prstTxWarp prst="textNoShape">
                  <a:avLst/>
                </a:prstTxWarp>
                <a:spAutoFit/>
              </a:bodyPr>
              <a:lstStyle/>
              <a:p>
                <a:pPr marL="39688"/>
                <a:r>
                  <a:rPr lang="en-US" sz="1600" b="1" u="sng">
                    <a:solidFill>
                      <a:schemeClr val="tx1"/>
                    </a:solidFill>
                    <a:ea typeface="Arial" pitchFamily="8" charset="0"/>
                    <a:cs typeface="Arial" pitchFamily="8" charset="0"/>
                  </a:rPr>
                  <a:t>to</a:t>
                </a:r>
              </a:p>
            </p:txBody>
          </p:sp>
          <p:sp>
            <p:nvSpPr>
              <p:cNvPr id="26664" name="Line 40"/>
              <p:cNvSpPr>
                <a:spLocks noChangeShapeType="1"/>
              </p:cNvSpPr>
              <p:nvPr/>
            </p:nvSpPr>
            <p:spPr bwMode="auto">
              <a:xfrm>
                <a:off x="486" y="136"/>
                <a:ext cx="146" cy="1"/>
              </a:xfrm>
              <a:prstGeom prst="line">
                <a:avLst/>
              </a:prstGeom>
              <a:noFill/>
              <a:ln w="12700" cap="flat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665" name="Line 41"/>
              <p:cNvSpPr>
                <a:spLocks noChangeShapeType="1"/>
              </p:cNvSpPr>
              <p:nvPr/>
            </p:nvSpPr>
            <p:spPr bwMode="auto">
              <a:xfrm flipV="1">
                <a:off x="1243" y="127"/>
                <a:ext cx="136" cy="9"/>
              </a:xfrm>
              <a:prstGeom prst="line">
                <a:avLst/>
              </a:prstGeom>
              <a:noFill/>
              <a:ln w="12700" cap="flat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6667" name="Line 43"/>
            <p:cNvSpPr>
              <a:spLocks noChangeShapeType="1"/>
            </p:cNvSpPr>
            <p:nvPr/>
          </p:nvSpPr>
          <p:spPr bwMode="auto">
            <a:xfrm>
              <a:off x="2448" y="339"/>
              <a:ext cx="136" cy="136"/>
            </a:xfrm>
            <a:prstGeom prst="line">
              <a:avLst/>
            </a:prstGeom>
            <a:noFill/>
            <a:ln w="12700" cap="flat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68" name="Line 44"/>
            <p:cNvSpPr>
              <a:spLocks noChangeShapeType="1"/>
            </p:cNvSpPr>
            <p:nvPr/>
          </p:nvSpPr>
          <p:spPr bwMode="auto">
            <a:xfrm flipH="1">
              <a:off x="2920" y="339"/>
              <a:ext cx="104" cy="136"/>
            </a:xfrm>
            <a:prstGeom prst="line">
              <a:avLst/>
            </a:prstGeom>
            <a:noFill/>
            <a:ln w="12700" cap="flat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69" name="Line 45"/>
            <p:cNvSpPr>
              <a:spLocks noChangeShapeType="1"/>
            </p:cNvSpPr>
            <p:nvPr/>
          </p:nvSpPr>
          <p:spPr bwMode="auto">
            <a:xfrm>
              <a:off x="2732" y="243"/>
              <a:ext cx="1" cy="232"/>
            </a:xfrm>
            <a:prstGeom prst="line">
              <a:avLst/>
            </a:prstGeom>
            <a:noFill/>
            <a:ln w="12700" cap="flat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70" name="Line 46"/>
            <p:cNvSpPr>
              <a:spLocks noChangeShapeType="1"/>
            </p:cNvSpPr>
            <p:nvPr/>
          </p:nvSpPr>
          <p:spPr bwMode="auto">
            <a:xfrm>
              <a:off x="1772" y="771"/>
              <a:ext cx="1" cy="232"/>
            </a:xfrm>
            <a:prstGeom prst="line">
              <a:avLst/>
            </a:prstGeom>
            <a:noFill/>
            <a:ln w="12700" cap="flat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Rectangle 1"/>
          <p:cNvSpPr/>
          <p:nvPr/>
        </p:nvSpPr>
        <p:spPr>
          <a:xfrm>
            <a:off x="1269621" y="4962951"/>
            <a:ext cx="631189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Now, the relationship is 3-way:</a:t>
            </a:r>
          </a:p>
          <a:p>
            <a:r>
              <a:rPr lang="en-US" dirty="0" smtClean="0"/>
              <a:t>(Employee, Department, Duration)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7" name="Rectangle 9"/>
          <p:cNvSpPr>
            <a:spLocks noGrp="1" noChangeArrowheads="1"/>
          </p:cNvSpPr>
          <p:nvPr>
            <p:ph type="title"/>
          </p:nvPr>
        </p:nvSpPr>
        <p:spPr>
          <a:xfrm>
            <a:off x="1143000" y="0"/>
            <a:ext cx="7793038" cy="1143000"/>
          </a:xfrm>
          <a:ln/>
        </p:spPr>
        <p:txBody>
          <a:bodyPr rIns="39688" anchor="ctr"/>
          <a:lstStyle/>
          <a:p>
            <a:r>
              <a:rPr lang="en-US"/>
              <a:t>Entity vs. Relationship</a:t>
            </a:r>
          </a:p>
        </p:txBody>
      </p:sp>
      <p:sp>
        <p:nvSpPr>
          <p:cNvPr id="27658" name="Rectangle 10"/>
          <p:cNvSpPr>
            <a:spLocks noGrp="1" noChangeArrowheads="1"/>
          </p:cNvSpPr>
          <p:nvPr>
            <p:ph idx="1"/>
          </p:nvPr>
        </p:nvSpPr>
        <p:spPr>
          <a:xfrm>
            <a:off x="0" y="1219200"/>
            <a:ext cx="9144000" cy="1143000"/>
          </a:xfrm>
          <a:ln/>
        </p:spPr>
        <p:txBody>
          <a:bodyPr rIns="39688">
            <a:normAutofit/>
          </a:bodyPr>
          <a:lstStyle/>
          <a:p>
            <a:r>
              <a:rPr lang="en-US" sz="2400" dirty="0" smtClean="0"/>
              <a:t>In this, Manager (also an employee) gets </a:t>
            </a:r>
            <a:r>
              <a:rPr lang="en-US" sz="2400" dirty="0"/>
              <a:t>a separate discretionary budget for each dept</a:t>
            </a:r>
            <a:r>
              <a:rPr lang="en-US" sz="2400" dirty="0" smtClean="0"/>
              <a:t>.</a:t>
            </a:r>
          </a:p>
        </p:txBody>
      </p:sp>
      <p:sp>
        <p:nvSpPr>
          <p:cNvPr id="4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7695E-9B82-C949-844F-2E54A558725E}" type="slidenum">
              <a:rPr lang="en-US"/>
              <a:pPr/>
              <a:t>45</a:t>
            </a:fld>
            <a:endParaRPr lang="en-US"/>
          </a:p>
        </p:txBody>
      </p:sp>
      <p:sp>
        <p:nvSpPr>
          <p:cNvPr id="27649" name="Rectangle 1"/>
          <p:cNvSpPr>
            <a:spLocks/>
          </p:cNvSpPr>
          <p:nvPr/>
        </p:nvSpPr>
        <p:spPr bwMode="auto">
          <a:xfrm>
            <a:off x="417513" y="258763"/>
            <a:ext cx="438150" cy="474662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50" name="Rectangle 2"/>
          <p:cNvSpPr>
            <a:spLocks/>
          </p:cNvSpPr>
          <p:nvPr/>
        </p:nvSpPr>
        <p:spPr bwMode="auto">
          <a:xfrm>
            <a:off x="800100" y="258763"/>
            <a:ext cx="328613" cy="474662"/>
          </a:xfrm>
          <a:prstGeom prst="rect">
            <a:avLst/>
          </a:prstGeom>
          <a:gradFill rotWithShape="0">
            <a:gsLst>
              <a:gs pos="0">
                <a:srgbClr val="9900CC"/>
              </a:gs>
              <a:gs pos="100000">
                <a:srgbClr val="FFFFFF"/>
              </a:gs>
            </a:gsLst>
            <a:lin ang="0" scaled="1"/>
          </a:gra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51" name="Rectangle 3"/>
          <p:cNvSpPr>
            <a:spLocks/>
          </p:cNvSpPr>
          <p:nvPr/>
        </p:nvSpPr>
        <p:spPr bwMode="auto">
          <a:xfrm>
            <a:off x="541338" y="681038"/>
            <a:ext cx="422275" cy="474662"/>
          </a:xfrm>
          <a:prstGeom prst="rect">
            <a:avLst/>
          </a:prstGeom>
          <a:solidFill>
            <a:srgbClr val="F3DD0D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52" name="Rectangle 4"/>
          <p:cNvSpPr>
            <a:spLocks/>
          </p:cNvSpPr>
          <p:nvPr/>
        </p:nvSpPr>
        <p:spPr bwMode="auto">
          <a:xfrm>
            <a:off x="911225" y="681038"/>
            <a:ext cx="368300" cy="474662"/>
          </a:xfrm>
          <a:prstGeom prst="rect">
            <a:avLst/>
          </a:prstGeom>
          <a:gradFill rotWithShape="0">
            <a:gsLst>
              <a:gs pos="0">
                <a:srgbClr val="F3DD0D"/>
              </a:gs>
              <a:gs pos="100000">
                <a:srgbClr val="FFFFFF"/>
              </a:gs>
            </a:gsLst>
            <a:lin ang="0" scaled="1"/>
          </a:gra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53" name="Rectangle 5"/>
          <p:cNvSpPr>
            <a:spLocks/>
          </p:cNvSpPr>
          <p:nvPr/>
        </p:nvSpPr>
        <p:spPr bwMode="auto">
          <a:xfrm>
            <a:off x="127000" y="608013"/>
            <a:ext cx="560388" cy="42227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3300"/>
              </a:gs>
            </a:gsLst>
            <a:lin ang="18900000" scaled="1"/>
          </a:gra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54" name="Rectangle 6"/>
          <p:cNvSpPr>
            <a:spLocks/>
          </p:cNvSpPr>
          <p:nvPr/>
        </p:nvSpPr>
        <p:spPr bwMode="auto">
          <a:xfrm>
            <a:off x="762000" y="150813"/>
            <a:ext cx="31750" cy="1052512"/>
          </a:xfrm>
          <a:prstGeom prst="rect">
            <a:avLst/>
          </a:prstGeom>
          <a:solidFill>
            <a:srgbClr val="1C1C1C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55" name="Rectangle 7"/>
          <p:cNvSpPr>
            <a:spLocks/>
          </p:cNvSpPr>
          <p:nvPr/>
        </p:nvSpPr>
        <p:spPr bwMode="auto">
          <a:xfrm>
            <a:off x="442913" y="941388"/>
            <a:ext cx="8226425" cy="31750"/>
          </a:xfrm>
          <a:prstGeom prst="rect">
            <a:avLst/>
          </a:prstGeom>
          <a:gradFill rotWithShape="0">
            <a:gsLst>
              <a:gs pos="0">
                <a:srgbClr val="1C1C1C"/>
              </a:gs>
              <a:gs pos="100000">
                <a:srgbClr val="FFFFFF"/>
              </a:gs>
            </a:gsLst>
            <a:lin ang="0" scaled="1"/>
          </a:gra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56" name="Rectangle 8"/>
          <p:cNvSpPr>
            <a:spLocks/>
          </p:cNvSpPr>
          <p:nvPr/>
        </p:nvSpPr>
        <p:spPr bwMode="auto">
          <a:xfrm>
            <a:off x="2133600" y="6502400"/>
            <a:ext cx="4965700" cy="279400"/>
          </a:xfrm>
          <a:prstGeom prst="rect">
            <a:avLst/>
          </a:prstGeom>
          <a:noFill/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40639" bIns="0" anchor="b">
            <a:prstTxWarp prst="textNoShape">
              <a:avLst/>
            </a:prstTxWarp>
          </a:bodyPr>
          <a:lstStyle/>
          <a:p>
            <a:pPr marL="39688" algn="ctr"/>
            <a:r>
              <a:rPr lang="en-US" sz="1200">
                <a:solidFill>
                  <a:schemeClr val="tx1"/>
                </a:solidFill>
                <a:latin typeface="Tahoma" pitchFamily="8" charset="0"/>
                <a:ea typeface="Tahoma" pitchFamily="8" charset="0"/>
                <a:cs typeface="Tahoma" pitchFamily="8" charset="0"/>
                <a:sym typeface="Tahoma" pitchFamily="8" charset="0"/>
              </a:rPr>
              <a:t>EECS 484: Database Management Systems</a:t>
            </a:r>
          </a:p>
        </p:txBody>
      </p:sp>
      <p:grpSp>
        <p:nvGrpSpPr>
          <p:cNvPr id="27691" name="Group 43"/>
          <p:cNvGrpSpPr>
            <a:grpSpLocks/>
          </p:cNvGrpSpPr>
          <p:nvPr/>
        </p:nvGrpSpPr>
        <p:grpSpPr bwMode="auto">
          <a:xfrm>
            <a:off x="1524000" y="2362200"/>
            <a:ext cx="5699125" cy="1468438"/>
            <a:chOff x="0" y="0"/>
            <a:chExt cx="3590" cy="925"/>
          </a:xfrm>
        </p:grpSpPr>
        <p:sp>
          <p:nvSpPr>
            <p:cNvPr id="27659" name="Freeform 11"/>
            <p:cNvSpPr>
              <a:spLocks/>
            </p:cNvSpPr>
            <p:nvPr/>
          </p:nvSpPr>
          <p:spPr bwMode="auto">
            <a:xfrm>
              <a:off x="473" y="124"/>
              <a:ext cx="525" cy="221"/>
            </a:xfrm>
            <a:custGeom>
              <a:avLst/>
              <a:gdLst/>
              <a:ahLst/>
              <a:cxnLst>
                <a:cxn ang="0">
                  <a:pos x="21559" y="9871"/>
                </a:cxn>
                <a:cxn ang="0">
                  <a:pos x="21230" y="8014"/>
                </a:cxn>
                <a:cxn ang="0">
                  <a:pos x="20571" y="6255"/>
                </a:cxn>
                <a:cxn ang="0">
                  <a:pos x="19666" y="4594"/>
                </a:cxn>
                <a:cxn ang="0">
                  <a:pos x="18432" y="3225"/>
                </a:cxn>
                <a:cxn ang="0">
                  <a:pos x="16992" y="1955"/>
                </a:cxn>
                <a:cxn ang="0">
                  <a:pos x="15346" y="977"/>
                </a:cxn>
                <a:cxn ang="0">
                  <a:pos x="13577" y="391"/>
                </a:cxn>
                <a:cxn ang="0">
                  <a:pos x="11726" y="0"/>
                </a:cxn>
                <a:cxn ang="0">
                  <a:pos x="9833" y="0"/>
                </a:cxn>
                <a:cxn ang="0">
                  <a:pos x="7982" y="391"/>
                </a:cxn>
                <a:cxn ang="0">
                  <a:pos x="6254" y="977"/>
                </a:cxn>
                <a:cxn ang="0">
                  <a:pos x="4608" y="1955"/>
                </a:cxn>
                <a:cxn ang="0">
                  <a:pos x="3168" y="3225"/>
                </a:cxn>
                <a:cxn ang="0">
                  <a:pos x="1934" y="4594"/>
                </a:cxn>
                <a:cxn ang="0">
                  <a:pos x="1029" y="6255"/>
                </a:cxn>
                <a:cxn ang="0">
                  <a:pos x="370" y="8014"/>
                </a:cxn>
                <a:cxn ang="0">
                  <a:pos x="41" y="9871"/>
                </a:cxn>
                <a:cxn ang="0">
                  <a:pos x="41" y="11729"/>
                </a:cxn>
                <a:cxn ang="0">
                  <a:pos x="370" y="13586"/>
                </a:cxn>
                <a:cxn ang="0">
                  <a:pos x="1029" y="15345"/>
                </a:cxn>
                <a:cxn ang="0">
                  <a:pos x="1934" y="17006"/>
                </a:cxn>
                <a:cxn ang="0">
                  <a:pos x="3168" y="18472"/>
                </a:cxn>
                <a:cxn ang="0">
                  <a:pos x="4608" y="19645"/>
                </a:cxn>
                <a:cxn ang="0">
                  <a:pos x="6254" y="20623"/>
                </a:cxn>
                <a:cxn ang="0">
                  <a:pos x="7982" y="21307"/>
                </a:cxn>
                <a:cxn ang="0">
                  <a:pos x="9833" y="21600"/>
                </a:cxn>
                <a:cxn ang="0">
                  <a:pos x="11726" y="21600"/>
                </a:cxn>
                <a:cxn ang="0">
                  <a:pos x="13577" y="21307"/>
                </a:cxn>
                <a:cxn ang="0">
                  <a:pos x="15346" y="20623"/>
                </a:cxn>
                <a:cxn ang="0">
                  <a:pos x="16992" y="19645"/>
                </a:cxn>
                <a:cxn ang="0">
                  <a:pos x="18432" y="18472"/>
                </a:cxn>
                <a:cxn ang="0">
                  <a:pos x="19666" y="17006"/>
                </a:cxn>
                <a:cxn ang="0">
                  <a:pos x="20571" y="15345"/>
                </a:cxn>
                <a:cxn ang="0">
                  <a:pos x="21230" y="13586"/>
                </a:cxn>
                <a:cxn ang="0">
                  <a:pos x="21559" y="11729"/>
                </a:cxn>
              </a:cxnLst>
              <a:rect l="0" t="0" r="r" b="b"/>
              <a:pathLst>
                <a:path w="21600" h="21600">
                  <a:moveTo>
                    <a:pt x="21600" y="10849"/>
                  </a:moveTo>
                  <a:lnTo>
                    <a:pt x="21559" y="9871"/>
                  </a:lnTo>
                  <a:lnTo>
                    <a:pt x="21435" y="8992"/>
                  </a:lnTo>
                  <a:lnTo>
                    <a:pt x="21230" y="8014"/>
                  </a:lnTo>
                  <a:lnTo>
                    <a:pt x="20942" y="7135"/>
                  </a:lnTo>
                  <a:lnTo>
                    <a:pt x="20571" y="6255"/>
                  </a:lnTo>
                  <a:lnTo>
                    <a:pt x="20119" y="5376"/>
                  </a:lnTo>
                  <a:lnTo>
                    <a:pt x="19666" y="4594"/>
                  </a:lnTo>
                  <a:lnTo>
                    <a:pt x="19090" y="3812"/>
                  </a:lnTo>
                  <a:lnTo>
                    <a:pt x="18432" y="3225"/>
                  </a:lnTo>
                  <a:lnTo>
                    <a:pt x="17733" y="2541"/>
                  </a:lnTo>
                  <a:lnTo>
                    <a:pt x="16992" y="1955"/>
                  </a:lnTo>
                  <a:lnTo>
                    <a:pt x="16169" y="1466"/>
                  </a:lnTo>
                  <a:lnTo>
                    <a:pt x="15346" y="977"/>
                  </a:lnTo>
                  <a:lnTo>
                    <a:pt x="14482" y="586"/>
                  </a:lnTo>
                  <a:lnTo>
                    <a:pt x="13577" y="391"/>
                  </a:lnTo>
                  <a:lnTo>
                    <a:pt x="12672" y="195"/>
                  </a:lnTo>
                  <a:lnTo>
                    <a:pt x="11726" y="0"/>
                  </a:lnTo>
                  <a:lnTo>
                    <a:pt x="10779" y="0"/>
                  </a:lnTo>
                  <a:lnTo>
                    <a:pt x="9833" y="0"/>
                  </a:lnTo>
                  <a:lnTo>
                    <a:pt x="8928" y="195"/>
                  </a:lnTo>
                  <a:lnTo>
                    <a:pt x="7982" y="391"/>
                  </a:lnTo>
                  <a:lnTo>
                    <a:pt x="7118" y="586"/>
                  </a:lnTo>
                  <a:lnTo>
                    <a:pt x="6254" y="977"/>
                  </a:lnTo>
                  <a:lnTo>
                    <a:pt x="5390" y="1466"/>
                  </a:lnTo>
                  <a:lnTo>
                    <a:pt x="4608" y="1955"/>
                  </a:lnTo>
                  <a:lnTo>
                    <a:pt x="3867" y="2541"/>
                  </a:lnTo>
                  <a:lnTo>
                    <a:pt x="3168" y="3225"/>
                  </a:lnTo>
                  <a:lnTo>
                    <a:pt x="2510" y="3812"/>
                  </a:lnTo>
                  <a:lnTo>
                    <a:pt x="1934" y="4594"/>
                  </a:lnTo>
                  <a:lnTo>
                    <a:pt x="1440" y="5376"/>
                  </a:lnTo>
                  <a:lnTo>
                    <a:pt x="1029" y="6255"/>
                  </a:lnTo>
                  <a:lnTo>
                    <a:pt x="658" y="7135"/>
                  </a:lnTo>
                  <a:lnTo>
                    <a:pt x="370" y="8014"/>
                  </a:lnTo>
                  <a:lnTo>
                    <a:pt x="165" y="8992"/>
                  </a:lnTo>
                  <a:lnTo>
                    <a:pt x="41" y="9871"/>
                  </a:lnTo>
                  <a:lnTo>
                    <a:pt x="0" y="10849"/>
                  </a:lnTo>
                  <a:lnTo>
                    <a:pt x="41" y="11729"/>
                  </a:lnTo>
                  <a:lnTo>
                    <a:pt x="165" y="12706"/>
                  </a:lnTo>
                  <a:lnTo>
                    <a:pt x="370" y="13586"/>
                  </a:lnTo>
                  <a:lnTo>
                    <a:pt x="658" y="14465"/>
                  </a:lnTo>
                  <a:lnTo>
                    <a:pt x="1029" y="15345"/>
                  </a:lnTo>
                  <a:lnTo>
                    <a:pt x="1440" y="16224"/>
                  </a:lnTo>
                  <a:lnTo>
                    <a:pt x="1934" y="17006"/>
                  </a:lnTo>
                  <a:lnTo>
                    <a:pt x="2510" y="17788"/>
                  </a:lnTo>
                  <a:lnTo>
                    <a:pt x="3168" y="18472"/>
                  </a:lnTo>
                  <a:lnTo>
                    <a:pt x="3867" y="19157"/>
                  </a:lnTo>
                  <a:lnTo>
                    <a:pt x="4608" y="19645"/>
                  </a:lnTo>
                  <a:lnTo>
                    <a:pt x="5390" y="20134"/>
                  </a:lnTo>
                  <a:lnTo>
                    <a:pt x="6254" y="20623"/>
                  </a:lnTo>
                  <a:lnTo>
                    <a:pt x="7118" y="21014"/>
                  </a:lnTo>
                  <a:lnTo>
                    <a:pt x="7982" y="21307"/>
                  </a:lnTo>
                  <a:lnTo>
                    <a:pt x="8928" y="21502"/>
                  </a:lnTo>
                  <a:lnTo>
                    <a:pt x="9833" y="21600"/>
                  </a:lnTo>
                  <a:lnTo>
                    <a:pt x="10779" y="21600"/>
                  </a:lnTo>
                  <a:lnTo>
                    <a:pt x="11726" y="21600"/>
                  </a:lnTo>
                  <a:lnTo>
                    <a:pt x="12672" y="21502"/>
                  </a:lnTo>
                  <a:lnTo>
                    <a:pt x="13577" y="21307"/>
                  </a:lnTo>
                  <a:lnTo>
                    <a:pt x="14482" y="21014"/>
                  </a:lnTo>
                  <a:lnTo>
                    <a:pt x="15346" y="20623"/>
                  </a:lnTo>
                  <a:lnTo>
                    <a:pt x="16169" y="20134"/>
                  </a:lnTo>
                  <a:lnTo>
                    <a:pt x="16992" y="19645"/>
                  </a:lnTo>
                  <a:lnTo>
                    <a:pt x="17733" y="19157"/>
                  </a:lnTo>
                  <a:lnTo>
                    <a:pt x="18432" y="18472"/>
                  </a:lnTo>
                  <a:lnTo>
                    <a:pt x="19090" y="17788"/>
                  </a:lnTo>
                  <a:lnTo>
                    <a:pt x="19666" y="17006"/>
                  </a:lnTo>
                  <a:lnTo>
                    <a:pt x="20119" y="16224"/>
                  </a:lnTo>
                  <a:lnTo>
                    <a:pt x="20571" y="15345"/>
                  </a:lnTo>
                  <a:lnTo>
                    <a:pt x="20942" y="14465"/>
                  </a:lnTo>
                  <a:lnTo>
                    <a:pt x="21230" y="13586"/>
                  </a:lnTo>
                  <a:lnTo>
                    <a:pt x="21435" y="12706"/>
                  </a:lnTo>
                  <a:lnTo>
                    <a:pt x="21559" y="11729"/>
                  </a:lnTo>
                  <a:lnTo>
                    <a:pt x="21600" y="10849"/>
                  </a:lnTo>
                </a:path>
              </a:pathLst>
            </a:custGeom>
            <a:noFill/>
            <a:ln w="12700" cap="rnd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60" name="Freeform 12"/>
            <p:cNvSpPr>
              <a:spLocks/>
            </p:cNvSpPr>
            <p:nvPr/>
          </p:nvSpPr>
          <p:spPr bwMode="auto">
            <a:xfrm>
              <a:off x="2100" y="293"/>
              <a:ext cx="525" cy="222"/>
            </a:xfrm>
            <a:custGeom>
              <a:avLst/>
              <a:gdLst/>
              <a:ahLst/>
              <a:cxnLst>
                <a:cxn ang="0">
                  <a:pos x="21559" y="9924"/>
                </a:cxn>
                <a:cxn ang="0">
                  <a:pos x="21230" y="8076"/>
                </a:cxn>
                <a:cxn ang="0">
                  <a:pos x="20613" y="6227"/>
                </a:cxn>
                <a:cxn ang="0">
                  <a:pos x="19625" y="4670"/>
                </a:cxn>
                <a:cxn ang="0">
                  <a:pos x="18432" y="3211"/>
                </a:cxn>
                <a:cxn ang="0">
                  <a:pos x="16992" y="1946"/>
                </a:cxn>
                <a:cxn ang="0">
                  <a:pos x="15387" y="1070"/>
                </a:cxn>
                <a:cxn ang="0">
                  <a:pos x="13618" y="389"/>
                </a:cxn>
                <a:cxn ang="0">
                  <a:pos x="11726" y="0"/>
                </a:cxn>
                <a:cxn ang="0">
                  <a:pos x="9874" y="0"/>
                </a:cxn>
                <a:cxn ang="0">
                  <a:pos x="8023" y="389"/>
                </a:cxn>
                <a:cxn ang="0">
                  <a:pos x="6213" y="1070"/>
                </a:cxn>
                <a:cxn ang="0">
                  <a:pos x="4608" y="1946"/>
                </a:cxn>
                <a:cxn ang="0">
                  <a:pos x="3168" y="3211"/>
                </a:cxn>
                <a:cxn ang="0">
                  <a:pos x="1975" y="4670"/>
                </a:cxn>
                <a:cxn ang="0">
                  <a:pos x="1029" y="6227"/>
                </a:cxn>
                <a:cxn ang="0">
                  <a:pos x="370" y="8076"/>
                </a:cxn>
                <a:cxn ang="0">
                  <a:pos x="41" y="9924"/>
                </a:cxn>
                <a:cxn ang="0">
                  <a:pos x="41" y="11773"/>
                </a:cxn>
                <a:cxn ang="0">
                  <a:pos x="370" y="13524"/>
                </a:cxn>
                <a:cxn ang="0">
                  <a:pos x="1029" y="15373"/>
                </a:cxn>
                <a:cxn ang="0">
                  <a:pos x="1975" y="16930"/>
                </a:cxn>
                <a:cxn ang="0">
                  <a:pos x="3168" y="18389"/>
                </a:cxn>
                <a:cxn ang="0">
                  <a:pos x="4608" y="19654"/>
                </a:cxn>
                <a:cxn ang="0">
                  <a:pos x="6213" y="20530"/>
                </a:cxn>
                <a:cxn ang="0">
                  <a:pos x="8023" y="21211"/>
                </a:cxn>
                <a:cxn ang="0">
                  <a:pos x="9874" y="21600"/>
                </a:cxn>
                <a:cxn ang="0">
                  <a:pos x="11726" y="21600"/>
                </a:cxn>
                <a:cxn ang="0">
                  <a:pos x="13618" y="21211"/>
                </a:cxn>
                <a:cxn ang="0">
                  <a:pos x="15387" y="20530"/>
                </a:cxn>
                <a:cxn ang="0">
                  <a:pos x="16992" y="19654"/>
                </a:cxn>
                <a:cxn ang="0">
                  <a:pos x="18432" y="18389"/>
                </a:cxn>
                <a:cxn ang="0">
                  <a:pos x="19625" y="16930"/>
                </a:cxn>
                <a:cxn ang="0">
                  <a:pos x="20613" y="15373"/>
                </a:cxn>
                <a:cxn ang="0">
                  <a:pos x="21230" y="13524"/>
                </a:cxn>
                <a:cxn ang="0">
                  <a:pos x="21559" y="11773"/>
                </a:cxn>
              </a:cxnLst>
              <a:rect l="0" t="0" r="r" b="b"/>
              <a:pathLst>
                <a:path w="21600" h="21600">
                  <a:moveTo>
                    <a:pt x="21600" y="10800"/>
                  </a:moveTo>
                  <a:lnTo>
                    <a:pt x="21559" y="9924"/>
                  </a:lnTo>
                  <a:lnTo>
                    <a:pt x="21435" y="8951"/>
                  </a:lnTo>
                  <a:lnTo>
                    <a:pt x="21230" y="8076"/>
                  </a:lnTo>
                  <a:lnTo>
                    <a:pt x="20942" y="7103"/>
                  </a:lnTo>
                  <a:lnTo>
                    <a:pt x="20613" y="6227"/>
                  </a:lnTo>
                  <a:lnTo>
                    <a:pt x="20160" y="5351"/>
                  </a:lnTo>
                  <a:lnTo>
                    <a:pt x="19625" y="4670"/>
                  </a:lnTo>
                  <a:lnTo>
                    <a:pt x="19090" y="3892"/>
                  </a:lnTo>
                  <a:lnTo>
                    <a:pt x="18432" y="3211"/>
                  </a:lnTo>
                  <a:lnTo>
                    <a:pt x="17774" y="2530"/>
                  </a:lnTo>
                  <a:lnTo>
                    <a:pt x="16992" y="1946"/>
                  </a:lnTo>
                  <a:lnTo>
                    <a:pt x="16210" y="1459"/>
                  </a:lnTo>
                  <a:lnTo>
                    <a:pt x="15387" y="1070"/>
                  </a:lnTo>
                  <a:lnTo>
                    <a:pt x="14482" y="681"/>
                  </a:lnTo>
                  <a:lnTo>
                    <a:pt x="13618" y="389"/>
                  </a:lnTo>
                  <a:lnTo>
                    <a:pt x="12672" y="195"/>
                  </a:lnTo>
                  <a:lnTo>
                    <a:pt x="11726" y="0"/>
                  </a:lnTo>
                  <a:lnTo>
                    <a:pt x="10821" y="0"/>
                  </a:lnTo>
                  <a:lnTo>
                    <a:pt x="9874" y="0"/>
                  </a:lnTo>
                  <a:lnTo>
                    <a:pt x="8928" y="195"/>
                  </a:lnTo>
                  <a:lnTo>
                    <a:pt x="8023" y="389"/>
                  </a:lnTo>
                  <a:lnTo>
                    <a:pt x="7118" y="681"/>
                  </a:lnTo>
                  <a:lnTo>
                    <a:pt x="6213" y="1070"/>
                  </a:lnTo>
                  <a:lnTo>
                    <a:pt x="5390" y="1459"/>
                  </a:lnTo>
                  <a:lnTo>
                    <a:pt x="4608" y="1946"/>
                  </a:lnTo>
                  <a:lnTo>
                    <a:pt x="3867" y="2530"/>
                  </a:lnTo>
                  <a:lnTo>
                    <a:pt x="3168" y="3211"/>
                  </a:lnTo>
                  <a:lnTo>
                    <a:pt x="2551" y="3892"/>
                  </a:lnTo>
                  <a:lnTo>
                    <a:pt x="1975" y="4670"/>
                  </a:lnTo>
                  <a:lnTo>
                    <a:pt x="1440" y="5351"/>
                  </a:lnTo>
                  <a:lnTo>
                    <a:pt x="1029" y="6227"/>
                  </a:lnTo>
                  <a:lnTo>
                    <a:pt x="658" y="7103"/>
                  </a:lnTo>
                  <a:lnTo>
                    <a:pt x="370" y="8076"/>
                  </a:lnTo>
                  <a:lnTo>
                    <a:pt x="165" y="8951"/>
                  </a:lnTo>
                  <a:lnTo>
                    <a:pt x="41" y="9924"/>
                  </a:lnTo>
                  <a:lnTo>
                    <a:pt x="0" y="10800"/>
                  </a:lnTo>
                  <a:lnTo>
                    <a:pt x="41" y="11773"/>
                  </a:lnTo>
                  <a:lnTo>
                    <a:pt x="165" y="12649"/>
                  </a:lnTo>
                  <a:lnTo>
                    <a:pt x="370" y="13524"/>
                  </a:lnTo>
                  <a:lnTo>
                    <a:pt x="658" y="14497"/>
                  </a:lnTo>
                  <a:lnTo>
                    <a:pt x="1029" y="15373"/>
                  </a:lnTo>
                  <a:lnTo>
                    <a:pt x="1440" y="16151"/>
                  </a:lnTo>
                  <a:lnTo>
                    <a:pt x="1975" y="16930"/>
                  </a:lnTo>
                  <a:lnTo>
                    <a:pt x="2551" y="17708"/>
                  </a:lnTo>
                  <a:lnTo>
                    <a:pt x="3168" y="18389"/>
                  </a:lnTo>
                  <a:lnTo>
                    <a:pt x="3867" y="19070"/>
                  </a:lnTo>
                  <a:lnTo>
                    <a:pt x="4608" y="19654"/>
                  </a:lnTo>
                  <a:lnTo>
                    <a:pt x="5390" y="20141"/>
                  </a:lnTo>
                  <a:lnTo>
                    <a:pt x="6213" y="20530"/>
                  </a:lnTo>
                  <a:lnTo>
                    <a:pt x="7118" y="20919"/>
                  </a:lnTo>
                  <a:lnTo>
                    <a:pt x="8023" y="21211"/>
                  </a:lnTo>
                  <a:lnTo>
                    <a:pt x="8928" y="21405"/>
                  </a:lnTo>
                  <a:lnTo>
                    <a:pt x="9874" y="21600"/>
                  </a:lnTo>
                  <a:lnTo>
                    <a:pt x="10821" y="21600"/>
                  </a:lnTo>
                  <a:lnTo>
                    <a:pt x="11726" y="21600"/>
                  </a:lnTo>
                  <a:lnTo>
                    <a:pt x="12672" y="21405"/>
                  </a:lnTo>
                  <a:lnTo>
                    <a:pt x="13618" y="21211"/>
                  </a:lnTo>
                  <a:lnTo>
                    <a:pt x="14482" y="20919"/>
                  </a:lnTo>
                  <a:lnTo>
                    <a:pt x="15387" y="20530"/>
                  </a:lnTo>
                  <a:lnTo>
                    <a:pt x="16210" y="20141"/>
                  </a:lnTo>
                  <a:lnTo>
                    <a:pt x="16992" y="19654"/>
                  </a:lnTo>
                  <a:lnTo>
                    <a:pt x="17774" y="19070"/>
                  </a:lnTo>
                  <a:lnTo>
                    <a:pt x="18432" y="18389"/>
                  </a:lnTo>
                  <a:lnTo>
                    <a:pt x="19090" y="17708"/>
                  </a:lnTo>
                  <a:lnTo>
                    <a:pt x="19625" y="16930"/>
                  </a:lnTo>
                  <a:lnTo>
                    <a:pt x="20160" y="16151"/>
                  </a:lnTo>
                  <a:lnTo>
                    <a:pt x="20613" y="15373"/>
                  </a:lnTo>
                  <a:lnTo>
                    <a:pt x="20942" y="14497"/>
                  </a:lnTo>
                  <a:lnTo>
                    <a:pt x="21230" y="13524"/>
                  </a:lnTo>
                  <a:lnTo>
                    <a:pt x="21435" y="12649"/>
                  </a:lnTo>
                  <a:lnTo>
                    <a:pt x="21559" y="11773"/>
                  </a:lnTo>
                  <a:lnTo>
                    <a:pt x="21600" y="10800"/>
                  </a:lnTo>
                </a:path>
              </a:pathLst>
            </a:custGeom>
            <a:noFill/>
            <a:ln w="12700" cap="rnd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61" name="Freeform 13"/>
            <p:cNvSpPr>
              <a:spLocks/>
            </p:cNvSpPr>
            <p:nvPr/>
          </p:nvSpPr>
          <p:spPr bwMode="auto">
            <a:xfrm>
              <a:off x="3065" y="293"/>
              <a:ext cx="525" cy="222"/>
            </a:xfrm>
            <a:custGeom>
              <a:avLst/>
              <a:gdLst/>
              <a:ahLst/>
              <a:cxnLst>
                <a:cxn ang="0">
                  <a:pos x="41" y="11773"/>
                </a:cxn>
                <a:cxn ang="0">
                  <a:pos x="329" y="13524"/>
                </a:cxn>
                <a:cxn ang="0">
                  <a:pos x="987" y="15373"/>
                </a:cxn>
                <a:cxn ang="0">
                  <a:pos x="1934" y="16930"/>
                </a:cxn>
                <a:cxn ang="0">
                  <a:pos x="3168" y="18389"/>
                </a:cxn>
                <a:cxn ang="0">
                  <a:pos x="4608" y="19654"/>
                </a:cxn>
                <a:cxn ang="0">
                  <a:pos x="6213" y="20530"/>
                </a:cxn>
                <a:cxn ang="0">
                  <a:pos x="7982" y="21211"/>
                </a:cxn>
                <a:cxn ang="0">
                  <a:pos x="9833" y="21600"/>
                </a:cxn>
                <a:cxn ang="0">
                  <a:pos x="11726" y="21600"/>
                </a:cxn>
                <a:cxn ang="0">
                  <a:pos x="13577" y="21211"/>
                </a:cxn>
                <a:cxn ang="0">
                  <a:pos x="15346" y="20530"/>
                </a:cxn>
                <a:cxn ang="0">
                  <a:pos x="16951" y="19654"/>
                </a:cxn>
                <a:cxn ang="0">
                  <a:pos x="18432" y="18389"/>
                </a:cxn>
                <a:cxn ang="0">
                  <a:pos x="19625" y="16930"/>
                </a:cxn>
                <a:cxn ang="0">
                  <a:pos x="20571" y="15276"/>
                </a:cxn>
                <a:cxn ang="0">
                  <a:pos x="21230" y="13524"/>
                </a:cxn>
                <a:cxn ang="0">
                  <a:pos x="21559" y="11773"/>
                </a:cxn>
                <a:cxn ang="0">
                  <a:pos x="21559" y="9827"/>
                </a:cxn>
                <a:cxn ang="0">
                  <a:pos x="21230" y="7978"/>
                </a:cxn>
                <a:cxn ang="0">
                  <a:pos x="20571" y="6227"/>
                </a:cxn>
                <a:cxn ang="0">
                  <a:pos x="19625" y="4573"/>
                </a:cxn>
                <a:cxn ang="0">
                  <a:pos x="18432" y="3211"/>
                </a:cxn>
                <a:cxn ang="0">
                  <a:pos x="16951" y="1946"/>
                </a:cxn>
                <a:cxn ang="0">
                  <a:pos x="15346" y="1070"/>
                </a:cxn>
                <a:cxn ang="0">
                  <a:pos x="13577" y="389"/>
                </a:cxn>
                <a:cxn ang="0">
                  <a:pos x="11726" y="0"/>
                </a:cxn>
                <a:cxn ang="0">
                  <a:pos x="9833" y="0"/>
                </a:cxn>
                <a:cxn ang="0">
                  <a:pos x="7982" y="389"/>
                </a:cxn>
                <a:cxn ang="0">
                  <a:pos x="6213" y="1070"/>
                </a:cxn>
                <a:cxn ang="0">
                  <a:pos x="4608" y="1946"/>
                </a:cxn>
                <a:cxn ang="0">
                  <a:pos x="3168" y="3211"/>
                </a:cxn>
                <a:cxn ang="0">
                  <a:pos x="1934" y="4670"/>
                </a:cxn>
                <a:cxn ang="0">
                  <a:pos x="987" y="6227"/>
                </a:cxn>
                <a:cxn ang="0">
                  <a:pos x="329" y="8076"/>
                </a:cxn>
                <a:cxn ang="0">
                  <a:pos x="41" y="9924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lnTo>
                    <a:pt x="41" y="11773"/>
                  </a:lnTo>
                  <a:lnTo>
                    <a:pt x="165" y="12649"/>
                  </a:lnTo>
                  <a:lnTo>
                    <a:pt x="329" y="13524"/>
                  </a:lnTo>
                  <a:lnTo>
                    <a:pt x="658" y="14497"/>
                  </a:lnTo>
                  <a:lnTo>
                    <a:pt x="987" y="15373"/>
                  </a:lnTo>
                  <a:lnTo>
                    <a:pt x="1440" y="16249"/>
                  </a:lnTo>
                  <a:lnTo>
                    <a:pt x="1934" y="16930"/>
                  </a:lnTo>
                  <a:lnTo>
                    <a:pt x="2510" y="17708"/>
                  </a:lnTo>
                  <a:lnTo>
                    <a:pt x="3168" y="18389"/>
                  </a:lnTo>
                  <a:lnTo>
                    <a:pt x="3867" y="19070"/>
                  </a:lnTo>
                  <a:lnTo>
                    <a:pt x="4608" y="19654"/>
                  </a:lnTo>
                  <a:lnTo>
                    <a:pt x="5390" y="20141"/>
                  </a:lnTo>
                  <a:lnTo>
                    <a:pt x="6213" y="20530"/>
                  </a:lnTo>
                  <a:lnTo>
                    <a:pt x="7077" y="20919"/>
                  </a:lnTo>
                  <a:lnTo>
                    <a:pt x="7982" y="21211"/>
                  </a:lnTo>
                  <a:lnTo>
                    <a:pt x="8928" y="21405"/>
                  </a:lnTo>
                  <a:lnTo>
                    <a:pt x="9833" y="21600"/>
                  </a:lnTo>
                  <a:lnTo>
                    <a:pt x="10779" y="21600"/>
                  </a:lnTo>
                  <a:lnTo>
                    <a:pt x="11726" y="21600"/>
                  </a:lnTo>
                  <a:lnTo>
                    <a:pt x="12672" y="21405"/>
                  </a:lnTo>
                  <a:lnTo>
                    <a:pt x="13577" y="21211"/>
                  </a:lnTo>
                  <a:lnTo>
                    <a:pt x="14482" y="20919"/>
                  </a:lnTo>
                  <a:lnTo>
                    <a:pt x="15346" y="20530"/>
                  </a:lnTo>
                  <a:lnTo>
                    <a:pt x="16169" y="20141"/>
                  </a:lnTo>
                  <a:lnTo>
                    <a:pt x="16951" y="19654"/>
                  </a:lnTo>
                  <a:lnTo>
                    <a:pt x="17733" y="19070"/>
                  </a:lnTo>
                  <a:lnTo>
                    <a:pt x="18432" y="18389"/>
                  </a:lnTo>
                  <a:lnTo>
                    <a:pt x="19049" y="17708"/>
                  </a:lnTo>
                  <a:lnTo>
                    <a:pt x="19625" y="16930"/>
                  </a:lnTo>
                  <a:lnTo>
                    <a:pt x="20119" y="16151"/>
                  </a:lnTo>
                  <a:lnTo>
                    <a:pt x="20571" y="15276"/>
                  </a:lnTo>
                  <a:lnTo>
                    <a:pt x="20942" y="14497"/>
                  </a:lnTo>
                  <a:lnTo>
                    <a:pt x="21230" y="13524"/>
                  </a:lnTo>
                  <a:lnTo>
                    <a:pt x="21394" y="12649"/>
                  </a:lnTo>
                  <a:lnTo>
                    <a:pt x="21559" y="11773"/>
                  </a:lnTo>
                  <a:lnTo>
                    <a:pt x="21600" y="10800"/>
                  </a:lnTo>
                  <a:lnTo>
                    <a:pt x="21559" y="9827"/>
                  </a:lnTo>
                  <a:lnTo>
                    <a:pt x="21394" y="8951"/>
                  </a:lnTo>
                  <a:lnTo>
                    <a:pt x="21230" y="7978"/>
                  </a:lnTo>
                  <a:lnTo>
                    <a:pt x="20942" y="7103"/>
                  </a:lnTo>
                  <a:lnTo>
                    <a:pt x="20571" y="6227"/>
                  </a:lnTo>
                  <a:lnTo>
                    <a:pt x="20119" y="5351"/>
                  </a:lnTo>
                  <a:lnTo>
                    <a:pt x="19625" y="4573"/>
                  </a:lnTo>
                  <a:lnTo>
                    <a:pt x="19049" y="3892"/>
                  </a:lnTo>
                  <a:lnTo>
                    <a:pt x="18432" y="3211"/>
                  </a:lnTo>
                  <a:lnTo>
                    <a:pt x="17733" y="2530"/>
                  </a:lnTo>
                  <a:lnTo>
                    <a:pt x="16951" y="1946"/>
                  </a:lnTo>
                  <a:lnTo>
                    <a:pt x="16169" y="1459"/>
                  </a:lnTo>
                  <a:lnTo>
                    <a:pt x="15346" y="1070"/>
                  </a:lnTo>
                  <a:lnTo>
                    <a:pt x="14482" y="681"/>
                  </a:lnTo>
                  <a:lnTo>
                    <a:pt x="13577" y="389"/>
                  </a:lnTo>
                  <a:lnTo>
                    <a:pt x="12672" y="195"/>
                  </a:lnTo>
                  <a:lnTo>
                    <a:pt x="11726" y="0"/>
                  </a:lnTo>
                  <a:lnTo>
                    <a:pt x="10779" y="0"/>
                  </a:lnTo>
                  <a:lnTo>
                    <a:pt x="9833" y="0"/>
                  </a:lnTo>
                  <a:lnTo>
                    <a:pt x="8928" y="195"/>
                  </a:lnTo>
                  <a:lnTo>
                    <a:pt x="7982" y="389"/>
                  </a:lnTo>
                  <a:lnTo>
                    <a:pt x="7077" y="681"/>
                  </a:lnTo>
                  <a:lnTo>
                    <a:pt x="6213" y="1070"/>
                  </a:lnTo>
                  <a:lnTo>
                    <a:pt x="5390" y="1459"/>
                  </a:lnTo>
                  <a:lnTo>
                    <a:pt x="4608" y="1946"/>
                  </a:lnTo>
                  <a:lnTo>
                    <a:pt x="3826" y="2530"/>
                  </a:lnTo>
                  <a:lnTo>
                    <a:pt x="3168" y="3211"/>
                  </a:lnTo>
                  <a:lnTo>
                    <a:pt x="2510" y="3892"/>
                  </a:lnTo>
                  <a:lnTo>
                    <a:pt x="1934" y="4670"/>
                  </a:lnTo>
                  <a:lnTo>
                    <a:pt x="1440" y="5449"/>
                  </a:lnTo>
                  <a:lnTo>
                    <a:pt x="987" y="6227"/>
                  </a:lnTo>
                  <a:lnTo>
                    <a:pt x="658" y="7103"/>
                  </a:lnTo>
                  <a:lnTo>
                    <a:pt x="329" y="8076"/>
                  </a:lnTo>
                  <a:lnTo>
                    <a:pt x="165" y="8951"/>
                  </a:lnTo>
                  <a:lnTo>
                    <a:pt x="41" y="9924"/>
                  </a:lnTo>
                  <a:lnTo>
                    <a:pt x="0" y="10800"/>
                  </a:lnTo>
                </a:path>
              </a:pathLst>
            </a:custGeom>
            <a:noFill/>
            <a:ln w="12700" cap="rnd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62" name="Freeform 14"/>
            <p:cNvSpPr>
              <a:spLocks/>
            </p:cNvSpPr>
            <p:nvPr/>
          </p:nvSpPr>
          <p:spPr bwMode="auto">
            <a:xfrm>
              <a:off x="0" y="287"/>
              <a:ext cx="525" cy="221"/>
            </a:xfrm>
            <a:custGeom>
              <a:avLst/>
              <a:gdLst/>
              <a:ahLst/>
              <a:cxnLst>
                <a:cxn ang="0">
                  <a:pos x="21559" y="9871"/>
                </a:cxn>
                <a:cxn ang="0">
                  <a:pos x="21271" y="8014"/>
                </a:cxn>
                <a:cxn ang="0">
                  <a:pos x="20613" y="6157"/>
                </a:cxn>
                <a:cxn ang="0">
                  <a:pos x="19666" y="4594"/>
                </a:cxn>
                <a:cxn ang="0">
                  <a:pos x="18432" y="3128"/>
                </a:cxn>
                <a:cxn ang="0">
                  <a:pos x="16992" y="1955"/>
                </a:cxn>
                <a:cxn ang="0">
                  <a:pos x="15387" y="977"/>
                </a:cxn>
                <a:cxn ang="0">
                  <a:pos x="13618" y="293"/>
                </a:cxn>
                <a:cxn ang="0">
                  <a:pos x="11767" y="0"/>
                </a:cxn>
                <a:cxn ang="0">
                  <a:pos x="9874" y="0"/>
                </a:cxn>
                <a:cxn ang="0">
                  <a:pos x="8023" y="293"/>
                </a:cxn>
                <a:cxn ang="0">
                  <a:pos x="6254" y="977"/>
                </a:cxn>
                <a:cxn ang="0">
                  <a:pos x="4649" y="1955"/>
                </a:cxn>
                <a:cxn ang="0">
                  <a:pos x="3168" y="3128"/>
                </a:cxn>
                <a:cxn ang="0">
                  <a:pos x="1975" y="4594"/>
                </a:cxn>
                <a:cxn ang="0">
                  <a:pos x="1029" y="6157"/>
                </a:cxn>
                <a:cxn ang="0">
                  <a:pos x="370" y="8014"/>
                </a:cxn>
                <a:cxn ang="0">
                  <a:pos x="82" y="9871"/>
                </a:cxn>
                <a:cxn ang="0">
                  <a:pos x="82" y="11729"/>
                </a:cxn>
                <a:cxn ang="0">
                  <a:pos x="370" y="13586"/>
                </a:cxn>
                <a:cxn ang="0">
                  <a:pos x="1029" y="15345"/>
                </a:cxn>
                <a:cxn ang="0">
                  <a:pos x="1975" y="17006"/>
                </a:cxn>
                <a:cxn ang="0">
                  <a:pos x="3168" y="18472"/>
                </a:cxn>
                <a:cxn ang="0">
                  <a:pos x="4649" y="19645"/>
                </a:cxn>
                <a:cxn ang="0">
                  <a:pos x="6254" y="20623"/>
                </a:cxn>
                <a:cxn ang="0">
                  <a:pos x="8023" y="21209"/>
                </a:cxn>
                <a:cxn ang="0">
                  <a:pos x="9874" y="21600"/>
                </a:cxn>
                <a:cxn ang="0">
                  <a:pos x="11767" y="21600"/>
                </a:cxn>
                <a:cxn ang="0">
                  <a:pos x="13618" y="21209"/>
                </a:cxn>
                <a:cxn ang="0">
                  <a:pos x="15387" y="20623"/>
                </a:cxn>
                <a:cxn ang="0">
                  <a:pos x="16992" y="19645"/>
                </a:cxn>
                <a:cxn ang="0">
                  <a:pos x="18432" y="18472"/>
                </a:cxn>
                <a:cxn ang="0">
                  <a:pos x="19666" y="17006"/>
                </a:cxn>
                <a:cxn ang="0">
                  <a:pos x="20613" y="15345"/>
                </a:cxn>
                <a:cxn ang="0">
                  <a:pos x="21271" y="13586"/>
                </a:cxn>
                <a:cxn ang="0">
                  <a:pos x="21559" y="11729"/>
                </a:cxn>
              </a:cxnLst>
              <a:rect l="0" t="0" r="r" b="b"/>
              <a:pathLst>
                <a:path w="21600" h="21600">
                  <a:moveTo>
                    <a:pt x="21600" y="10849"/>
                  </a:moveTo>
                  <a:lnTo>
                    <a:pt x="21559" y="9871"/>
                  </a:lnTo>
                  <a:lnTo>
                    <a:pt x="21435" y="8894"/>
                  </a:lnTo>
                  <a:lnTo>
                    <a:pt x="21271" y="8014"/>
                  </a:lnTo>
                  <a:lnTo>
                    <a:pt x="20942" y="7135"/>
                  </a:lnTo>
                  <a:lnTo>
                    <a:pt x="20613" y="6157"/>
                  </a:lnTo>
                  <a:lnTo>
                    <a:pt x="20160" y="5376"/>
                  </a:lnTo>
                  <a:lnTo>
                    <a:pt x="19666" y="4594"/>
                  </a:lnTo>
                  <a:lnTo>
                    <a:pt x="19090" y="3812"/>
                  </a:lnTo>
                  <a:lnTo>
                    <a:pt x="18432" y="3128"/>
                  </a:lnTo>
                  <a:lnTo>
                    <a:pt x="17774" y="2443"/>
                  </a:lnTo>
                  <a:lnTo>
                    <a:pt x="16992" y="1955"/>
                  </a:lnTo>
                  <a:lnTo>
                    <a:pt x="16210" y="1466"/>
                  </a:lnTo>
                  <a:lnTo>
                    <a:pt x="15387" y="977"/>
                  </a:lnTo>
                  <a:lnTo>
                    <a:pt x="14523" y="586"/>
                  </a:lnTo>
                  <a:lnTo>
                    <a:pt x="13618" y="293"/>
                  </a:lnTo>
                  <a:lnTo>
                    <a:pt x="12672" y="98"/>
                  </a:lnTo>
                  <a:lnTo>
                    <a:pt x="11767" y="0"/>
                  </a:lnTo>
                  <a:lnTo>
                    <a:pt x="10821" y="0"/>
                  </a:lnTo>
                  <a:lnTo>
                    <a:pt x="9874" y="0"/>
                  </a:lnTo>
                  <a:lnTo>
                    <a:pt x="8928" y="98"/>
                  </a:lnTo>
                  <a:lnTo>
                    <a:pt x="8023" y="293"/>
                  </a:lnTo>
                  <a:lnTo>
                    <a:pt x="7118" y="586"/>
                  </a:lnTo>
                  <a:lnTo>
                    <a:pt x="6254" y="977"/>
                  </a:lnTo>
                  <a:lnTo>
                    <a:pt x="5431" y="1466"/>
                  </a:lnTo>
                  <a:lnTo>
                    <a:pt x="4649" y="1955"/>
                  </a:lnTo>
                  <a:lnTo>
                    <a:pt x="3909" y="2443"/>
                  </a:lnTo>
                  <a:lnTo>
                    <a:pt x="3168" y="3128"/>
                  </a:lnTo>
                  <a:lnTo>
                    <a:pt x="2551" y="3812"/>
                  </a:lnTo>
                  <a:lnTo>
                    <a:pt x="1975" y="4594"/>
                  </a:lnTo>
                  <a:lnTo>
                    <a:pt x="1481" y="5376"/>
                  </a:lnTo>
                  <a:lnTo>
                    <a:pt x="1029" y="6157"/>
                  </a:lnTo>
                  <a:lnTo>
                    <a:pt x="699" y="7135"/>
                  </a:lnTo>
                  <a:lnTo>
                    <a:pt x="370" y="8014"/>
                  </a:lnTo>
                  <a:lnTo>
                    <a:pt x="206" y="8894"/>
                  </a:lnTo>
                  <a:lnTo>
                    <a:pt x="82" y="9871"/>
                  </a:lnTo>
                  <a:lnTo>
                    <a:pt x="0" y="10849"/>
                  </a:lnTo>
                  <a:lnTo>
                    <a:pt x="82" y="11729"/>
                  </a:lnTo>
                  <a:lnTo>
                    <a:pt x="206" y="12706"/>
                  </a:lnTo>
                  <a:lnTo>
                    <a:pt x="370" y="13586"/>
                  </a:lnTo>
                  <a:lnTo>
                    <a:pt x="699" y="14563"/>
                  </a:lnTo>
                  <a:lnTo>
                    <a:pt x="1029" y="15345"/>
                  </a:lnTo>
                  <a:lnTo>
                    <a:pt x="1481" y="16224"/>
                  </a:lnTo>
                  <a:lnTo>
                    <a:pt x="1975" y="17006"/>
                  </a:lnTo>
                  <a:lnTo>
                    <a:pt x="2551" y="17690"/>
                  </a:lnTo>
                  <a:lnTo>
                    <a:pt x="3168" y="18472"/>
                  </a:lnTo>
                  <a:lnTo>
                    <a:pt x="3909" y="19059"/>
                  </a:lnTo>
                  <a:lnTo>
                    <a:pt x="4649" y="19645"/>
                  </a:lnTo>
                  <a:lnTo>
                    <a:pt x="5431" y="20232"/>
                  </a:lnTo>
                  <a:lnTo>
                    <a:pt x="6254" y="20623"/>
                  </a:lnTo>
                  <a:lnTo>
                    <a:pt x="7118" y="21014"/>
                  </a:lnTo>
                  <a:lnTo>
                    <a:pt x="8023" y="21209"/>
                  </a:lnTo>
                  <a:lnTo>
                    <a:pt x="8928" y="21405"/>
                  </a:lnTo>
                  <a:lnTo>
                    <a:pt x="9874" y="21600"/>
                  </a:lnTo>
                  <a:lnTo>
                    <a:pt x="10821" y="21600"/>
                  </a:lnTo>
                  <a:lnTo>
                    <a:pt x="11767" y="21600"/>
                  </a:lnTo>
                  <a:lnTo>
                    <a:pt x="12672" y="21405"/>
                  </a:lnTo>
                  <a:lnTo>
                    <a:pt x="13618" y="21209"/>
                  </a:lnTo>
                  <a:lnTo>
                    <a:pt x="14523" y="21014"/>
                  </a:lnTo>
                  <a:lnTo>
                    <a:pt x="15387" y="20623"/>
                  </a:lnTo>
                  <a:lnTo>
                    <a:pt x="16210" y="20232"/>
                  </a:lnTo>
                  <a:lnTo>
                    <a:pt x="16992" y="19645"/>
                  </a:lnTo>
                  <a:lnTo>
                    <a:pt x="17774" y="19059"/>
                  </a:lnTo>
                  <a:lnTo>
                    <a:pt x="18432" y="18472"/>
                  </a:lnTo>
                  <a:lnTo>
                    <a:pt x="19090" y="17690"/>
                  </a:lnTo>
                  <a:lnTo>
                    <a:pt x="19666" y="17006"/>
                  </a:lnTo>
                  <a:lnTo>
                    <a:pt x="20160" y="16224"/>
                  </a:lnTo>
                  <a:lnTo>
                    <a:pt x="20613" y="15345"/>
                  </a:lnTo>
                  <a:lnTo>
                    <a:pt x="20942" y="14563"/>
                  </a:lnTo>
                  <a:lnTo>
                    <a:pt x="21271" y="13586"/>
                  </a:lnTo>
                  <a:lnTo>
                    <a:pt x="21435" y="12706"/>
                  </a:lnTo>
                  <a:lnTo>
                    <a:pt x="21559" y="11729"/>
                  </a:lnTo>
                  <a:lnTo>
                    <a:pt x="21600" y="10849"/>
                  </a:lnTo>
                </a:path>
              </a:pathLst>
            </a:custGeom>
            <a:noFill/>
            <a:ln w="12700" cap="rnd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63" name="Freeform 15"/>
            <p:cNvSpPr>
              <a:spLocks/>
            </p:cNvSpPr>
            <p:nvPr/>
          </p:nvSpPr>
          <p:spPr bwMode="auto">
            <a:xfrm>
              <a:off x="965" y="287"/>
              <a:ext cx="525" cy="221"/>
            </a:xfrm>
            <a:custGeom>
              <a:avLst/>
              <a:gdLst/>
              <a:ahLst/>
              <a:cxnLst>
                <a:cxn ang="0">
                  <a:pos x="41" y="11729"/>
                </a:cxn>
                <a:cxn ang="0">
                  <a:pos x="370" y="13586"/>
                </a:cxn>
                <a:cxn ang="0">
                  <a:pos x="1029" y="15345"/>
                </a:cxn>
                <a:cxn ang="0">
                  <a:pos x="1975" y="17006"/>
                </a:cxn>
                <a:cxn ang="0">
                  <a:pos x="3168" y="18472"/>
                </a:cxn>
                <a:cxn ang="0">
                  <a:pos x="4608" y="19645"/>
                </a:cxn>
                <a:cxn ang="0">
                  <a:pos x="6213" y="20623"/>
                </a:cxn>
                <a:cxn ang="0">
                  <a:pos x="8023" y="21209"/>
                </a:cxn>
                <a:cxn ang="0">
                  <a:pos x="9874" y="21600"/>
                </a:cxn>
                <a:cxn ang="0">
                  <a:pos x="11726" y="21600"/>
                </a:cxn>
                <a:cxn ang="0">
                  <a:pos x="13618" y="21209"/>
                </a:cxn>
                <a:cxn ang="0">
                  <a:pos x="15387" y="20623"/>
                </a:cxn>
                <a:cxn ang="0">
                  <a:pos x="16992" y="19645"/>
                </a:cxn>
                <a:cxn ang="0">
                  <a:pos x="18432" y="18472"/>
                </a:cxn>
                <a:cxn ang="0">
                  <a:pos x="19625" y="17006"/>
                </a:cxn>
                <a:cxn ang="0">
                  <a:pos x="20571" y="15345"/>
                </a:cxn>
                <a:cxn ang="0">
                  <a:pos x="21230" y="13586"/>
                </a:cxn>
                <a:cxn ang="0">
                  <a:pos x="21559" y="11729"/>
                </a:cxn>
                <a:cxn ang="0">
                  <a:pos x="21559" y="9871"/>
                </a:cxn>
                <a:cxn ang="0">
                  <a:pos x="21230" y="8014"/>
                </a:cxn>
                <a:cxn ang="0">
                  <a:pos x="20571" y="6157"/>
                </a:cxn>
                <a:cxn ang="0">
                  <a:pos x="19625" y="4594"/>
                </a:cxn>
                <a:cxn ang="0">
                  <a:pos x="18432" y="3128"/>
                </a:cxn>
                <a:cxn ang="0">
                  <a:pos x="16992" y="1955"/>
                </a:cxn>
                <a:cxn ang="0">
                  <a:pos x="15387" y="977"/>
                </a:cxn>
                <a:cxn ang="0">
                  <a:pos x="13577" y="293"/>
                </a:cxn>
                <a:cxn ang="0">
                  <a:pos x="11726" y="0"/>
                </a:cxn>
                <a:cxn ang="0">
                  <a:pos x="9874" y="0"/>
                </a:cxn>
                <a:cxn ang="0">
                  <a:pos x="7982" y="293"/>
                </a:cxn>
                <a:cxn ang="0">
                  <a:pos x="6213" y="977"/>
                </a:cxn>
                <a:cxn ang="0">
                  <a:pos x="4608" y="1955"/>
                </a:cxn>
                <a:cxn ang="0">
                  <a:pos x="3168" y="3128"/>
                </a:cxn>
                <a:cxn ang="0">
                  <a:pos x="1975" y="4594"/>
                </a:cxn>
                <a:cxn ang="0">
                  <a:pos x="1029" y="6255"/>
                </a:cxn>
                <a:cxn ang="0">
                  <a:pos x="370" y="8014"/>
                </a:cxn>
                <a:cxn ang="0">
                  <a:pos x="41" y="9871"/>
                </a:cxn>
              </a:cxnLst>
              <a:rect l="0" t="0" r="r" b="b"/>
              <a:pathLst>
                <a:path w="21600" h="21600">
                  <a:moveTo>
                    <a:pt x="0" y="10849"/>
                  </a:moveTo>
                  <a:lnTo>
                    <a:pt x="41" y="11729"/>
                  </a:lnTo>
                  <a:lnTo>
                    <a:pt x="165" y="12706"/>
                  </a:lnTo>
                  <a:lnTo>
                    <a:pt x="370" y="13586"/>
                  </a:lnTo>
                  <a:lnTo>
                    <a:pt x="658" y="14563"/>
                  </a:lnTo>
                  <a:lnTo>
                    <a:pt x="1029" y="15345"/>
                  </a:lnTo>
                  <a:lnTo>
                    <a:pt x="1440" y="16224"/>
                  </a:lnTo>
                  <a:lnTo>
                    <a:pt x="1975" y="17006"/>
                  </a:lnTo>
                  <a:lnTo>
                    <a:pt x="2551" y="17788"/>
                  </a:lnTo>
                  <a:lnTo>
                    <a:pt x="3168" y="18472"/>
                  </a:lnTo>
                  <a:lnTo>
                    <a:pt x="3867" y="19059"/>
                  </a:lnTo>
                  <a:lnTo>
                    <a:pt x="4608" y="19645"/>
                  </a:lnTo>
                  <a:lnTo>
                    <a:pt x="5390" y="20232"/>
                  </a:lnTo>
                  <a:lnTo>
                    <a:pt x="6213" y="20623"/>
                  </a:lnTo>
                  <a:lnTo>
                    <a:pt x="7118" y="21014"/>
                  </a:lnTo>
                  <a:lnTo>
                    <a:pt x="8023" y="21209"/>
                  </a:lnTo>
                  <a:lnTo>
                    <a:pt x="8928" y="21405"/>
                  </a:lnTo>
                  <a:lnTo>
                    <a:pt x="9874" y="21600"/>
                  </a:lnTo>
                  <a:lnTo>
                    <a:pt x="10821" y="21600"/>
                  </a:lnTo>
                  <a:lnTo>
                    <a:pt x="11726" y="21600"/>
                  </a:lnTo>
                  <a:lnTo>
                    <a:pt x="12672" y="21405"/>
                  </a:lnTo>
                  <a:lnTo>
                    <a:pt x="13618" y="21209"/>
                  </a:lnTo>
                  <a:lnTo>
                    <a:pt x="14482" y="21014"/>
                  </a:lnTo>
                  <a:lnTo>
                    <a:pt x="15387" y="20623"/>
                  </a:lnTo>
                  <a:lnTo>
                    <a:pt x="16210" y="20232"/>
                  </a:lnTo>
                  <a:lnTo>
                    <a:pt x="16992" y="19645"/>
                  </a:lnTo>
                  <a:lnTo>
                    <a:pt x="17733" y="19059"/>
                  </a:lnTo>
                  <a:lnTo>
                    <a:pt x="18432" y="18472"/>
                  </a:lnTo>
                  <a:lnTo>
                    <a:pt x="19049" y="17690"/>
                  </a:lnTo>
                  <a:lnTo>
                    <a:pt x="19625" y="17006"/>
                  </a:lnTo>
                  <a:lnTo>
                    <a:pt x="20160" y="16224"/>
                  </a:lnTo>
                  <a:lnTo>
                    <a:pt x="20571" y="15345"/>
                  </a:lnTo>
                  <a:lnTo>
                    <a:pt x="20942" y="14465"/>
                  </a:lnTo>
                  <a:lnTo>
                    <a:pt x="21230" y="13586"/>
                  </a:lnTo>
                  <a:lnTo>
                    <a:pt x="21435" y="12706"/>
                  </a:lnTo>
                  <a:lnTo>
                    <a:pt x="21559" y="11729"/>
                  </a:lnTo>
                  <a:lnTo>
                    <a:pt x="21600" y="10849"/>
                  </a:lnTo>
                  <a:lnTo>
                    <a:pt x="21559" y="9871"/>
                  </a:lnTo>
                  <a:lnTo>
                    <a:pt x="21435" y="8894"/>
                  </a:lnTo>
                  <a:lnTo>
                    <a:pt x="21230" y="8014"/>
                  </a:lnTo>
                  <a:lnTo>
                    <a:pt x="20942" y="7135"/>
                  </a:lnTo>
                  <a:lnTo>
                    <a:pt x="20571" y="6157"/>
                  </a:lnTo>
                  <a:lnTo>
                    <a:pt x="20160" y="5376"/>
                  </a:lnTo>
                  <a:lnTo>
                    <a:pt x="19625" y="4594"/>
                  </a:lnTo>
                  <a:lnTo>
                    <a:pt x="19049" y="3812"/>
                  </a:lnTo>
                  <a:lnTo>
                    <a:pt x="18432" y="3128"/>
                  </a:lnTo>
                  <a:lnTo>
                    <a:pt x="17733" y="2443"/>
                  </a:lnTo>
                  <a:lnTo>
                    <a:pt x="16992" y="1955"/>
                  </a:lnTo>
                  <a:lnTo>
                    <a:pt x="16210" y="1466"/>
                  </a:lnTo>
                  <a:lnTo>
                    <a:pt x="15387" y="977"/>
                  </a:lnTo>
                  <a:lnTo>
                    <a:pt x="14482" y="586"/>
                  </a:lnTo>
                  <a:lnTo>
                    <a:pt x="13577" y="293"/>
                  </a:lnTo>
                  <a:lnTo>
                    <a:pt x="12672" y="98"/>
                  </a:lnTo>
                  <a:lnTo>
                    <a:pt x="11726" y="0"/>
                  </a:lnTo>
                  <a:lnTo>
                    <a:pt x="10821" y="0"/>
                  </a:lnTo>
                  <a:lnTo>
                    <a:pt x="9874" y="0"/>
                  </a:lnTo>
                  <a:lnTo>
                    <a:pt x="8928" y="98"/>
                  </a:lnTo>
                  <a:lnTo>
                    <a:pt x="7982" y="293"/>
                  </a:lnTo>
                  <a:lnTo>
                    <a:pt x="7118" y="586"/>
                  </a:lnTo>
                  <a:lnTo>
                    <a:pt x="6213" y="977"/>
                  </a:lnTo>
                  <a:lnTo>
                    <a:pt x="5390" y="1466"/>
                  </a:lnTo>
                  <a:lnTo>
                    <a:pt x="4608" y="1955"/>
                  </a:lnTo>
                  <a:lnTo>
                    <a:pt x="3867" y="2443"/>
                  </a:lnTo>
                  <a:lnTo>
                    <a:pt x="3168" y="3128"/>
                  </a:lnTo>
                  <a:lnTo>
                    <a:pt x="2551" y="3812"/>
                  </a:lnTo>
                  <a:lnTo>
                    <a:pt x="1975" y="4594"/>
                  </a:lnTo>
                  <a:lnTo>
                    <a:pt x="1440" y="5376"/>
                  </a:lnTo>
                  <a:lnTo>
                    <a:pt x="1029" y="6255"/>
                  </a:lnTo>
                  <a:lnTo>
                    <a:pt x="658" y="7135"/>
                  </a:lnTo>
                  <a:lnTo>
                    <a:pt x="370" y="8014"/>
                  </a:lnTo>
                  <a:lnTo>
                    <a:pt x="165" y="8894"/>
                  </a:lnTo>
                  <a:lnTo>
                    <a:pt x="41" y="9871"/>
                  </a:lnTo>
                  <a:lnTo>
                    <a:pt x="0" y="10849"/>
                  </a:lnTo>
                </a:path>
              </a:pathLst>
            </a:custGeom>
            <a:noFill/>
            <a:ln w="12700" cap="rnd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64" name="Freeform 16"/>
            <p:cNvSpPr>
              <a:spLocks/>
            </p:cNvSpPr>
            <p:nvPr/>
          </p:nvSpPr>
          <p:spPr bwMode="auto">
            <a:xfrm>
              <a:off x="1228" y="1"/>
              <a:ext cx="525" cy="221"/>
            </a:xfrm>
            <a:custGeom>
              <a:avLst/>
              <a:gdLst/>
              <a:ahLst/>
              <a:cxnLst>
                <a:cxn ang="0">
                  <a:pos x="41" y="11729"/>
                </a:cxn>
                <a:cxn ang="0">
                  <a:pos x="370" y="13586"/>
                </a:cxn>
                <a:cxn ang="0">
                  <a:pos x="987" y="15345"/>
                </a:cxn>
                <a:cxn ang="0">
                  <a:pos x="1975" y="17006"/>
                </a:cxn>
                <a:cxn ang="0">
                  <a:pos x="3168" y="18472"/>
                </a:cxn>
                <a:cxn ang="0">
                  <a:pos x="4608" y="19645"/>
                </a:cxn>
                <a:cxn ang="0">
                  <a:pos x="6213" y="20623"/>
                </a:cxn>
                <a:cxn ang="0">
                  <a:pos x="7982" y="21209"/>
                </a:cxn>
                <a:cxn ang="0">
                  <a:pos x="9874" y="21600"/>
                </a:cxn>
                <a:cxn ang="0">
                  <a:pos x="11726" y="21600"/>
                </a:cxn>
                <a:cxn ang="0">
                  <a:pos x="13577" y="21209"/>
                </a:cxn>
                <a:cxn ang="0">
                  <a:pos x="15387" y="20525"/>
                </a:cxn>
                <a:cxn ang="0">
                  <a:pos x="16992" y="19645"/>
                </a:cxn>
                <a:cxn ang="0">
                  <a:pos x="18432" y="18375"/>
                </a:cxn>
                <a:cxn ang="0">
                  <a:pos x="19625" y="16909"/>
                </a:cxn>
                <a:cxn ang="0">
                  <a:pos x="20571" y="15345"/>
                </a:cxn>
                <a:cxn ang="0">
                  <a:pos x="21230" y="13586"/>
                </a:cxn>
                <a:cxn ang="0">
                  <a:pos x="21559" y="11729"/>
                </a:cxn>
                <a:cxn ang="0">
                  <a:pos x="21559" y="9871"/>
                </a:cxn>
                <a:cxn ang="0">
                  <a:pos x="21230" y="8014"/>
                </a:cxn>
                <a:cxn ang="0">
                  <a:pos x="20571" y="6157"/>
                </a:cxn>
                <a:cxn ang="0">
                  <a:pos x="19625" y="4594"/>
                </a:cxn>
                <a:cxn ang="0">
                  <a:pos x="18432" y="3128"/>
                </a:cxn>
                <a:cxn ang="0">
                  <a:pos x="16992" y="1955"/>
                </a:cxn>
                <a:cxn ang="0">
                  <a:pos x="15346" y="977"/>
                </a:cxn>
                <a:cxn ang="0">
                  <a:pos x="13577" y="293"/>
                </a:cxn>
                <a:cxn ang="0">
                  <a:pos x="11726" y="0"/>
                </a:cxn>
                <a:cxn ang="0">
                  <a:pos x="9874" y="0"/>
                </a:cxn>
                <a:cxn ang="0">
                  <a:pos x="7982" y="293"/>
                </a:cxn>
                <a:cxn ang="0">
                  <a:pos x="6213" y="977"/>
                </a:cxn>
                <a:cxn ang="0">
                  <a:pos x="4608" y="1955"/>
                </a:cxn>
                <a:cxn ang="0">
                  <a:pos x="3168" y="3128"/>
                </a:cxn>
                <a:cxn ang="0">
                  <a:pos x="1975" y="4594"/>
                </a:cxn>
                <a:cxn ang="0">
                  <a:pos x="987" y="6255"/>
                </a:cxn>
                <a:cxn ang="0">
                  <a:pos x="370" y="8014"/>
                </a:cxn>
                <a:cxn ang="0">
                  <a:pos x="41" y="9871"/>
                </a:cxn>
              </a:cxnLst>
              <a:rect l="0" t="0" r="r" b="b"/>
              <a:pathLst>
                <a:path w="21600" h="21600">
                  <a:moveTo>
                    <a:pt x="0" y="10751"/>
                  </a:moveTo>
                  <a:lnTo>
                    <a:pt x="41" y="11729"/>
                  </a:lnTo>
                  <a:lnTo>
                    <a:pt x="165" y="12608"/>
                  </a:lnTo>
                  <a:lnTo>
                    <a:pt x="370" y="13586"/>
                  </a:lnTo>
                  <a:lnTo>
                    <a:pt x="658" y="14465"/>
                  </a:lnTo>
                  <a:lnTo>
                    <a:pt x="987" y="15345"/>
                  </a:lnTo>
                  <a:lnTo>
                    <a:pt x="1440" y="16224"/>
                  </a:lnTo>
                  <a:lnTo>
                    <a:pt x="1975" y="17006"/>
                  </a:lnTo>
                  <a:lnTo>
                    <a:pt x="2551" y="17788"/>
                  </a:lnTo>
                  <a:lnTo>
                    <a:pt x="3168" y="18472"/>
                  </a:lnTo>
                  <a:lnTo>
                    <a:pt x="3867" y="19059"/>
                  </a:lnTo>
                  <a:lnTo>
                    <a:pt x="4608" y="19645"/>
                  </a:lnTo>
                  <a:lnTo>
                    <a:pt x="5390" y="20134"/>
                  </a:lnTo>
                  <a:lnTo>
                    <a:pt x="6213" y="20623"/>
                  </a:lnTo>
                  <a:lnTo>
                    <a:pt x="7118" y="21014"/>
                  </a:lnTo>
                  <a:lnTo>
                    <a:pt x="7982" y="21209"/>
                  </a:lnTo>
                  <a:lnTo>
                    <a:pt x="8928" y="21405"/>
                  </a:lnTo>
                  <a:lnTo>
                    <a:pt x="9874" y="21600"/>
                  </a:lnTo>
                  <a:lnTo>
                    <a:pt x="10779" y="21600"/>
                  </a:lnTo>
                  <a:lnTo>
                    <a:pt x="11726" y="21600"/>
                  </a:lnTo>
                  <a:lnTo>
                    <a:pt x="12672" y="21405"/>
                  </a:lnTo>
                  <a:lnTo>
                    <a:pt x="13577" y="21209"/>
                  </a:lnTo>
                  <a:lnTo>
                    <a:pt x="14482" y="21014"/>
                  </a:lnTo>
                  <a:lnTo>
                    <a:pt x="15387" y="20525"/>
                  </a:lnTo>
                  <a:lnTo>
                    <a:pt x="16210" y="20134"/>
                  </a:lnTo>
                  <a:lnTo>
                    <a:pt x="16992" y="19645"/>
                  </a:lnTo>
                  <a:lnTo>
                    <a:pt x="17733" y="19059"/>
                  </a:lnTo>
                  <a:lnTo>
                    <a:pt x="18432" y="18375"/>
                  </a:lnTo>
                  <a:lnTo>
                    <a:pt x="19049" y="17690"/>
                  </a:lnTo>
                  <a:lnTo>
                    <a:pt x="19625" y="16909"/>
                  </a:lnTo>
                  <a:lnTo>
                    <a:pt x="20160" y="16224"/>
                  </a:lnTo>
                  <a:lnTo>
                    <a:pt x="20571" y="15345"/>
                  </a:lnTo>
                  <a:lnTo>
                    <a:pt x="20942" y="14465"/>
                  </a:lnTo>
                  <a:lnTo>
                    <a:pt x="21230" y="13586"/>
                  </a:lnTo>
                  <a:lnTo>
                    <a:pt x="21435" y="12608"/>
                  </a:lnTo>
                  <a:lnTo>
                    <a:pt x="21559" y="11729"/>
                  </a:lnTo>
                  <a:lnTo>
                    <a:pt x="21600" y="10751"/>
                  </a:lnTo>
                  <a:lnTo>
                    <a:pt x="21559" y="9871"/>
                  </a:lnTo>
                  <a:lnTo>
                    <a:pt x="21435" y="8894"/>
                  </a:lnTo>
                  <a:lnTo>
                    <a:pt x="21230" y="8014"/>
                  </a:lnTo>
                  <a:lnTo>
                    <a:pt x="20942" y="7037"/>
                  </a:lnTo>
                  <a:lnTo>
                    <a:pt x="20571" y="6157"/>
                  </a:lnTo>
                  <a:lnTo>
                    <a:pt x="20160" y="5376"/>
                  </a:lnTo>
                  <a:lnTo>
                    <a:pt x="19625" y="4594"/>
                  </a:lnTo>
                  <a:lnTo>
                    <a:pt x="19049" y="3812"/>
                  </a:lnTo>
                  <a:lnTo>
                    <a:pt x="18432" y="3128"/>
                  </a:lnTo>
                  <a:lnTo>
                    <a:pt x="17733" y="2443"/>
                  </a:lnTo>
                  <a:lnTo>
                    <a:pt x="16992" y="1955"/>
                  </a:lnTo>
                  <a:lnTo>
                    <a:pt x="16210" y="1368"/>
                  </a:lnTo>
                  <a:lnTo>
                    <a:pt x="15346" y="977"/>
                  </a:lnTo>
                  <a:lnTo>
                    <a:pt x="14482" y="586"/>
                  </a:lnTo>
                  <a:lnTo>
                    <a:pt x="13577" y="293"/>
                  </a:lnTo>
                  <a:lnTo>
                    <a:pt x="12672" y="98"/>
                  </a:lnTo>
                  <a:lnTo>
                    <a:pt x="11726" y="0"/>
                  </a:lnTo>
                  <a:lnTo>
                    <a:pt x="10779" y="0"/>
                  </a:lnTo>
                  <a:lnTo>
                    <a:pt x="9874" y="0"/>
                  </a:lnTo>
                  <a:lnTo>
                    <a:pt x="8928" y="98"/>
                  </a:lnTo>
                  <a:lnTo>
                    <a:pt x="7982" y="293"/>
                  </a:lnTo>
                  <a:lnTo>
                    <a:pt x="7118" y="586"/>
                  </a:lnTo>
                  <a:lnTo>
                    <a:pt x="6213" y="977"/>
                  </a:lnTo>
                  <a:lnTo>
                    <a:pt x="5390" y="1368"/>
                  </a:lnTo>
                  <a:lnTo>
                    <a:pt x="4608" y="1955"/>
                  </a:lnTo>
                  <a:lnTo>
                    <a:pt x="3867" y="2541"/>
                  </a:lnTo>
                  <a:lnTo>
                    <a:pt x="3168" y="3128"/>
                  </a:lnTo>
                  <a:lnTo>
                    <a:pt x="2551" y="3812"/>
                  </a:lnTo>
                  <a:lnTo>
                    <a:pt x="1975" y="4594"/>
                  </a:lnTo>
                  <a:lnTo>
                    <a:pt x="1440" y="5376"/>
                  </a:lnTo>
                  <a:lnTo>
                    <a:pt x="987" y="6255"/>
                  </a:lnTo>
                  <a:lnTo>
                    <a:pt x="658" y="7037"/>
                  </a:lnTo>
                  <a:lnTo>
                    <a:pt x="370" y="8014"/>
                  </a:lnTo>
                  <a:lnTo>
                    <a:pt x="165" y="8894"/>
                  </a:lnTo>
                  <a:lnTo>
                    <a:pt x="41" y="9871"/>
                  </a:lnTo>
                  <a:lnTo>
                    <a:pt x="0" y="10751"/>
                  </a:lnTo>
                </a:path>
              </a:pathLst>
            </a:custGeom>
            <a:noFill/>
            <a:ln w="12700" cap="rnd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65" name="Freeform 17"/>
            <p:cNvSpPr>
              <a:spLocks/>
            </p:cNvSpPr>
            <p:nvPr/>
          </p:nvSpPr>
          <p:spPr bwMode="auto">
            <a:xfrm>
              <a:off x="1818" y="7"/>
              <a:ext cx="573" cy="221"/>
            </a:xfrm>
            <a:custGeom>
              <a:avLst/>
              <a:gdLst/>
              <a:ahLst/>
              <a:cxnLst>
                <a:cxn ang="0">
                  <a:pos x="38" y="11729"/>
                </a:cxn>
                <a:cxn ang="0">
                  <a:pos x="339" y="13586"/>
                </a:cxn>
                <a:cxn ang="0">
                  <a:pos x="1018" y="15345"/>
                </a:cxn>
                <a:cxn ang="0">
                  <a:pos x="1960" y="17006"/>
                </a:cxn>
                <a:cxn ang="0">
                  <a:pos x="3166" y="18472"/>
                </a:cxn>
                <a:cxn ang="0">
                  <a:pos x="4599" y="19645"/>
                </a:cxn>
                <a:cxn ang="0">
                  <a:pos x="6182" y="20623"/>
                </a:cxn>
                <a:cxn ang="0">
                  <a:pos x="7992" y="21209"/>
                </a:cxn>
                <a:cxn ang="0">
                  <a:pos x="9839" y="21600"/>
                </a:cxn>
                <a:cxn ang="0">
                  <a:pos x="11724" y="21600"/>
                </a:cxn>
                <a:cxn ang="0">
                  <a:pos x="13608" y="21209"/>
                </a:cxn>
                <a:cxn ang="0">
                  <a:pos x="15380" y="20623"/>
                </a:cxn>
                <a:cxn ang="0">
                  <a:pos x="16963" y="19645"/>
                </a:cxn>
                <a:cxn ang="0">
                  <a:pos x="18396" y="18472"/>
                </a:cxn>
                <a:cxn ang="0">
                  <a:pos x="19602" y="17006"/>
                </a:cxn>
                <a:cxn ang="0">
                  <a:pos x="20545" y="15345"/>
                </a:cxn>
                <a:cxn ang="0">
                  <a:pos x="21223" y="13586"/>
                </a:cxn>
                <a:cxn ang="0">
                  <a:pos x="21525" y="11729"/>
                </a:cxn>
                <a:cxn ang="0">
                  <a:pos x="21525" y="9871"/>
                </a:cxn>
                <a:cxn ang="0">
                  <a:pos x="21223" y="8014"/>
                </a:cxn>
                <a:cxn ang="0">
                  <a:pos x="20545" y="6157"/>
                </a:cxn>
                <a:cxn ang="0">
                  <a:pos x="19602" y="4594"/>
                </a:cxn>
                <a:cxn ang="0">
                  <a:pos x="18396" y="3128"/>
                </a:cxn>
                <a:cxn ang="0">
                  <a:pos x="16963" y="1955"/>
                </a:cxn>
                <a:cxn ang="0">
                  <a:pos x="15380" y="977"/>
                </a:cxn>
                <a:cxn ang="0">
                  <a:pos x="13571" y="293"/>
                </a:cxn>
                <a:cxn ang="0">
                  <a:pos x="11724" y="0"/>
                </a:cxn>
                <a:cxn ang="0">
                  <a:pos x="9839" y="0"/>
                </a:cxn>
                <a:cxn ang="0">
                  <a:pos x="7954" y="293"/>
                </a:cxn>
                <a:cxn ang="0">
                  <a:pos x="6182" y="977"/>
                </a:cxn>
                <a:cxn ang="0">
                  <a:pos x="4599" y="1955"/>
                </a:cxn>
                <a:cxn ang="0">
                  <a:pos x="3166" y="3128"/>
                </a:cxn>
                <a:cxn ang="0">
                  <a:pos x="1960" y="4594"/>
                </a:cxn>
                <a:cxn ang="0">
                  <a:pos x="1018" y="6255"/>
                </a:cxn>
                <a:cxn ang="0">
                  <a:pos x="339" y="8014"/>
                </a:cxn>
                <a:cxn ang="0">
                  <a:pos x="38" y="9871"/>
                </a:cxn>
              </a:cxnLst>
              <a:rect l="0" t="0" r="r" b="b"/>
              <a:pathLst>
                <a:path w="21600" h="21600">
                  <a:moveTo>
                    <a:pt x="0" y="10849"/>
                  </a:moveTo>
                  <a:lnTo>
                    <a:pt x="38" y="11729"/>
                  </a:lnTo>
                  <a:lnTo>
                    <a:pt x="151" y="12706"/>
                  </a:lnTo>
                  <a:lnTo>
                    <a:pt x="339" y="13586"/>
                  </a:lnTo>
                  <a:lnTo>
                    <a:pt x="641" y="14563"/>
                  </a:lnTo>
                  <a:lnTo>
                    <a:pt x="1018" y="15345"/>
                  </a:lnTo>
                  <a:lnTo>
                    <a:pt x="1432" y="16224"/>
                  </a:lnTo>
                  <a:lnTo>
                    <a:pt x="1960" y="17006"/>
                  </a:lnTo>
                  <a:lnTo>
                    <a:pt x="2526" y="17690"/>
                  </a:lnTo>
                  <a:lnTo>
                    <a:pt x="3166" y="18472"/>
                  </a:lnTo>
                  <a:lnTo>
                    <a:pt x="3845" y="19059"/>
                  </a:lnTo>
                  <a:lnTo>
                    <a:pt x="4599" y="19645"/>
                  </a:lnTo>
                  <a:lnTo>
                    <a:pt x="5353" y="20134"/>
                  </a:lnTo>
                  <a:lnTo>
                    <a:pt x="6182" y="20623"/>
                  </a:lnTo>
                  <a:lnTo>
                    <a:pt x="7087" y="21014"/>
                  </a:lnTo>
                  <a:lnTo>
                    <a:pt x="7992" y="21209"/>
                  </a:lnTo>
                  <a:lnTo>
                    <a:pt x="8896" y="21405"/>
                  </a:lnTo>
                  <a:lnTo>
                    <a:pt x="9839" y="21600"/>
                  </a:lnTo>
                  <a:lnTo>
                    <a:pt x="10743" y="21600"/>
                  </a:lnTo>
                  <a:lnTo>
                    <a:pt x="11724" y="21600"/>
                  </a:lnTo>
                  <a:lnTo>
                    <a:pt x="12666" y="21405"/>
                  </a:lnTo>
                  <a:lnTo>
                    <a:pt x="13608" y="21209"/>
                  </a:lnTo>
                  <a:lnTo>
                    <a:pt x="14475" y="20916"/>
                  </a:lnTo>
                  <a:lnTo>
                    <a:pt x="15380" y="20623"/>
                  </a:lnTo>
                  <a:lnTo>
                    <a:pt x="16209" y="20134"/>
                  </a:lnTo>
                  <a:lnTo>
                    <a:pt x="16963" y="19645"/>
                  </a:lnTo>
                  <a:lnTo>
                    <a:pt x="17717" y="19059"/>
                  </a:lnTo>
                  <a:lnTo>
                    <a:pt x="18396" y="18472"/>
                  </a:lnTo>
                  <a:lnTo>
                    <a:pt x="19037" y="17690"/>
                  </a:lnTo>
                  <a:lnTo>
                    <a:pt x="19602" y="17006"/>
                  </a:lnTo>
                  <a:lnTo>
                    <a:pt x="20130" y="16127"/>
                  </a:lnTo>
                  <a:lnTo>
                    <a:pt x="20545" y="15345"/>
                  </a:lnTo>
                  <a:lnTo>
                    <a:pt x="20921" y="14465"/>
                  </a:lnTo>
                  <a:lnTo>
                    <a:pt x="21223" y="13586"/>
                  </a:lnTo>
                  <a:lnTo>
                    <a:pt x="21412" y="12706"/>
                  </a:lnTo>
                  <a:lnTo>
                    <a:pt x="21525" y="11729"/>
                  </a:lnTo>
                  <a:lnTo>
                    <a:pt x="21600" y="10751"/>
                  </a:lnTo>
                  <a:lnTo>
                    <a:pt x="21525" y="9871"/>
                  </a:lnTo>
                  <a:lnTo>
                    <a:pt x="21412" y="8894"/>
                  </a:lnTo>
                  <a:lnTo>
                    <a:pt x="21223" y="8014"/>
                  </a:lnTo>
                  <a:lnTo>
                    <a:pt x="20921" y="7135"/>
                  </a:lnTo>
                  <a:lnTo>
                    <a:pt x="20545" y="6157"/>
                  </a:lnTo>
                  <a:lnTo>
                    <a:pt x="20130" y="5376"/>
                  </a:lnTo>
                  <a:lnTo>
                    <a:pt x="19602" y="4594"/>
                  </a:lnTo>
                  <a:lnTo>
                    <a:pt x="19037" y="3812"/>
                  </a:lnTo>
                  <a:lnTo>
                    <a:pt x="18396" y="3128"/>
                  </a:lnTo>
                  <a:lnTo>
                    <a:pt x="17717" y="2443"/>
                  </a:lnTo>
                  <a:lnTo>
                    <a:pt x="16963" y="1955"/>
                  </a:lnTo>
                  <a:lnTo>
                    <a:pt x="16209" y="1466"/>
                  </a:lnTo>
                  <a:lnTo>
                    <a:pt x="15380" y="977"/>
                  </a:lnTo>
                  <a:lnTo>
                    <a:pt x="14475" y="586"/>
                  </a:lnTo>
                  <a:lnTo>
                    <a:pt x="13571" y="293"/>
                  </a:lnTo>
                  <a:lnTo>
                    <a:pt x="12666" y="98"/>
                  </a:lnTo>
                  <a:lnTo>
                    <a:pt x="11724" y="0"/>
                  </a:lnTo>
                  <a:lnTo>
                    <a:pt x="10743" y="0"/>
                  </a:lnTo>
                  <a:lnTo>
                    <a:pt x="9839" y="0"/>
                  </a:lnTo>
                  <a:lnTo>
                    <a:pt x="8896" y="98"/>
                  </a:lnTo>
                  <a:lnTo>
                    <a:pt x="7954" y="293"/>
                  </a:lnTo>
                  <a:lnTo>
                    <a:pt x="7087" y="586"/>
                  </a:lnTo>
                  <a:lnTo>
                    <a:pt x="6182" y="977"/>
                  </a:lnTo>
                  <a:lnTo>
                    <a:pt x="5353" y="1466"/>
                  </a:lnTo>
                  <a:lnTo>
                    <a:pt x="4599" y="1955"/>
                  </a:lnTo>
                  <a:lnTo>
                    <a:pt x="3845" y="2443"/>
                  </a:lnTo>
                  <a:lnTo>
                    <a:pt x="3166" y="3128"/>
                  </a:lnTo>
                  <a:lnTo>
                    <a:pt x="2526" y="3812"/>
                  </a:lnTo>
                  <a:lnTo>
                    <a:pt x="1960" y="4594"/>
                  </a:lnTo>
                  <a:lnTo>
                    <a:pt x="1432" y="5376"/>
                  </a:lnTo>
                  <a:lnTo>
                    <a:pt x="1018" y="6255"/>
                  </a:lnTo>
                  <a:lnTo>
                    <a:pt x="641" y="7135"/>
                  </a:lnTo>
                  <a:lnTo>
                    <a:pt x="339" y="8014"/>
                  </a:lnTo>
                  <a:lnTo>
                    <a:pt x="151" y="8894"/>
                  </a:lnTo>
                  <a:lnTo>
                    <a:pt x="38" y="9871"/>
                  </a:lnTo>
                  <a:lnTo>
                    <a:pt x="0" y="10849"/>
                  </a:lnTo>
                </a:path>
              </a:pathLst>
            </a:custGeom>
            <a:noFill/>
            <a:ln w="12700" cap="rnd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66" name="Freeform 18"/>
            <p:cNvSpPr>
              <a:spLocks/>
            </p:cNvSpPr>
            <p:nvPr/>
          </p:nvSpPr>
          <p:spPr bwMode="auto">
            <a:xfrm>
              <a:off x="1405" y="560"/>
              <a:ext cx="887" cy="365"/>
            </a:xfrm>
            <a:custGeom>
              <a:avLst/>
              <a:gdLst/>
              <a:ahLst/>
              <a:cxnLst>
                <a:cxn ang="0">
                  <a:pos x="0" y="10830"/>
                </a:cxn>
                <a:cxn ang="0">
                  <a:pos x="10666" y="0"/>
                </a:cxn>
                <a:cxn ang="0">
                  <a:pos x="21600" y="11185"/>
                </a:cxn>
                <a:cxn ang="0">
                  <a:pos x="10666" y="21600"/>
                </a:cxn>
                <a:cxn ang="0">
                  <a:pos x="0" y="10830"/>
                </a:cxn>
              </a:cxnLst>
              <a:rect l="0" t="0" r="r" b="b"/>
              <a:pathLst>
                <a:path w="21600" h="21600">
                  <a:moveTo>
                    <a:pt x="0" y="10830"/>
                  </a:moveTo>
                  <a:lnTo>
                    <a:pt x="10666" y="0"/>
                  </a:lnTo>
                  <a:lnTo>
                    <a:pt x="21600" y="11185"/>
                  </a:lnTo>
                  <a:lnTo>
                    <a:pt x="10666" y="21600"/>
                  </a:lnTo>
                  <a:lnTo>
                    <a:pt x="0" y="10830"/>
                  </a:lnTo>
                </a:path>
              </a:pathLst>
            </a:custGeom>
            <a:noFill/>
            <a:ln w="12700" cap="rnd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67" name="Freeform 19"/>
            <p:cNvSpPr>
              <a:spLocks/>
            </p:cNvSpPr>
            <p:nvPr/>
          </p:nvSpPr>
          <p:spPr bwMode="auto">
            <a:xfrm>
              <a:off x="2572" y="652"/>
              <a:ext cx="873" cy="257"/>
            </a:xfrm>
            <a:custGeom>
              <a:avLst/>
              <a:gdLst/>
              <a:ahLst/>
              <a:cxnLst>
                <a:cxn ang="0">
                  <a:pos x="21600" y="21600"/>
                </a:cxn>
                <a:cxn ang="0">
                  <a:pos x="21600" y="0"/>
                </a:cxn>
                <a:cxn ang="0">
                  <a:pos x="0" y="0"/>
                </a:cxn>
                <a:cxn ang="0">
                  <a:pos x="0" y="21600"/>
                </a:cxn>
                <a:cxn ang="0">
                  <a:pos x="21600" y="21600"/>
                </a:cxn>
              </a:cxnLst>
              <a:rect l="0" t="0" r="r" b="b"/>
              <a:pathLst>
                <a:path w="21600" h="21600">
                  <a:moveTo>
                    <a:pt x="21600" y="21600"/>
                  </a:moveTo>
                  <a:lnTo>
                    <a:pt x="21600" y="0"/>
                  </a:ln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</a:path>
              </a:pathLst>
            </a:custGeom>
            <a:noFill/>
            <a:ln w="12700" cap="rnd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68" name="Freeform 20"/>
            <p:cNvSpPr>
              <a:spLocks/>
            </p:cNvSpPr>
            <p:nvPr/>
          </p:nvSpPr>
          <p:spPr bwMode="auto">
            <a:xfrm>
              <a:off x="383" y="645"/>
              <a:ext cx="719" cy="225"/>
            </a:xfrm>
            <a:custGeom>
              <a:avLst/>
              <a:gdLst/>
              <a:ahLst/>
              <a:cxnLst>
                <a:cxn ang="0">
                  <a:pos x="21600" y="21600"/>
                </a:cxn>
                <a:cxn ang="0">
                  <a:pos x="21600" y="0"/>
                </a:cxn>
                <a:cxn ang="0">
                  <a:pos x="0" y="0"/>
                </a:cxn>
                <a:cxn ang="0">
                  <a:pos x="0" y="21600"/>
                </a:cxn>
                <a:cxn ang="0">
                  <a:pos x="21600" y="21600"/>
                </a:cxn>
              </a:cxnLst>
              <a:rect l="0" t="0" r="r" b="b"/>
              <a:pathLst>
                <a:path w="21600" h="21600">
                  <a:moveTo>
                    <a:pt x="21600" y="21600"/>
                  </a:moveTo>
                  <a:lnTo>
                    <a:pt x="21600" y="0"/>
                  </a:ln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</a:path>
              </a:pathLst>
            </a:custGeom>
            <a:noFill/>
            <a:ln w="12700" cap="rnd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69" name="Freeform 21"/>
            <p:cNvSpPr>
              <a:spLocks/>
            </p:cNvSpPr>
            <p:nvPr/>
          </p:nvSpPr>
          <p:spPr bwMode="auto">
            <a:xfrm>
              <a:off x="2572" y="130"/>
              <a:ext cx="525" cy="222"/>
            </a:xfrm>
            <a:custGeom>
              <a:avLst/>
              <a:gdLst/>
              <a:ahLst/>
              <a:cxnLst>
                <a:cxn ang="0">
                  <a:pos x="21600" y="9827"/>
                </a:cxn>
                <a:cxn ang="0">
                  <a:pos x="21230" y="7978"/>
                </a:cxn>
                <a:cxn ang="0">
                  <a:pos x="20613" y="6227"/>
                </a:cxn>
                <a:cxn ang="0">
                  <a:pos x="19666" y="4670"/>
                </a:cxn>
                <a:cxn ang="0">
                  <a:pos x="18473" y="3211"/>
                </a:cxn>
                <a:cxn ang="0">
                  <a:pos x="17033" y="1946"/>
                </a:cxn>
                <a:cxn ang="0">
                  <a:pos x="15387" y="1070"/>
                </a:cxn>
                <a:cxn ang="0">
                  <a:pos x="13618" y="389"/>
                </a:cxn>
                <a:cxn ang="0">
                  <a:pos x="11767" y="97"/>
                </a:cxn>
                <a:cxn ang="0">
                  <a:pos x="9874" y="97"/>
                </a:cxn>
                <a:cxn ang="0">
                  <a:pos x="8023" y="389"/>
                </a:cxn>
                <a:cxn ang="0">
                  <a:pos x="6254" y="1070"/>
                </a:cxn>
                <a:cxn ang="0">
                  <a:pos x="4608" y="1946"/>
                </a:cxn>
                <a:cxn ang="0">
                  <a:pos x="3168" y="3211"/>
                </a:cxn>
                <a:cxn ang="0">
                  <a:pos x="1975" y="4670"/>
                </a:cxn>
                <a:cxn ang="0">
                  <a:pos x="1029" y="6227"/>
                </a:cxn>
                <a:cxn ang="0">
                  <a:pos x="411" y="7978"/>
                </a:cxn>
                <a:cxn ang="0">
                  <a:pos x="41" y="9827"/>
                </a:cxn>
                <a:cxn ang="0">
                  <a:pos x="41" y="11773"/>
                </a:cxn>
                <a:cxn ang="0">
                  <a:pos x="411" y="13622"/>
                </a:cxn>
                <a:cxn ang="0">
                  <a:pos x="1029" y="15373"/>
                </a:cxn>
                <a:cxn ang="0">
                  <a:pos x="1975" y="17027"/>
                </a:cxn>
                <a:cxn ang="0">
                  <a:pos x="3168" y="18486"/>
                </a:cxn>
                <a:cxn ang="0">
                  <a:pos x="4608" y="19654"/>
                </a:cxn>
                <a:cxn ang="0">
                  <a:pos x="6254" y="20627"/>
                </a:cxn>
                <a:cxn ang="0">
                  <a:pos x="8023" y="21211"/>
                </a:cxn>
                <a:cxn ang="0">
                  <a:pos x="9874" y="21503"/>
                </a:cxn>
                <a:cxn ang="0">
                  <a:pos x="11767" y="21503"/>
                </a:cxn>
                <a:cxn ang="0">
                  <a:pos x="13618" y="21211"/>
                </a:cxn>
                <a:cxn ang="0">
                  <a:pos x="15387" y="20627"/>
                </a:cxn>
                <a:cxn ang="0">
                  <a:pos x="17033" y="19654"/>
                </a:cxn>
                <a:cxn ang="0">
                  <a:pos x="18473" y="18486"/>
                </a:cxn>
                <a:cxn ang="0">
                  <a:pos x="19666" y="17027"/>
                </a:cxn>
                <a:cxn ang="0">
                  <a:pos x="20613" y="15373"/>
                </a:cxn>
                <a:cxn ang="0">
                  <a:pos x="21230" y="13622"/>
                </a:cxn>
                <a:cxn ang="0">
                  <a:pos x="21600" y="11773"/>
                </a:cxn>
              </a:cxnLst>
              <a:rect l="0" t="0" r="r" b="b"/>
              <a:pathLst>
                <a:path w="21600" h="21600">
                  <a:moveTo>
                    <a:pt x="21600" y="10800"/>
                  </a:moveTo>
                  <a:lnTo>
                    <a:pt x="21600" y="9827"/>
                  </a:lnTo>
                  <a:lnTo>
                    <a:pt x="21477" y="8951"/>
                  </a:lnTo>
                  <a:lnTo>
                    <a:pt x="21230" y="7978"/>
                  </a:lnTo>
                  <a:lnTo>
                    <a:pt x="20983" y="7103"/>
                  </a:lnTo>
                  <a:lnTo>
                    <a:pt x="20613" y="6227"/>
                  </a:lnTo>
                  <a:lnTo>
                    <a:pt x="20160" y="5449"/>
                  </a:lnTo>
                  <a:lnTo>
                    <a:pt x="19666" y="4670"/>
                  </a:lnTo>
                  <a:lnTo>
                    <a:pt x="19090" y="3892"/>
                  </a:lnTo>
                  <a:lnTo>
                    <a:pt x="18473" y="3211"/>
                  </a:lnTo>
                  <a:lnTo>
                    <a:pt x="17774" y="2627"/>
                  </a:lnTo>
                  <a:lnTo>
                    <a:pt x="17033" y="1946"/>
                  </a:lnTo>
                  <a:lnTo>
                    <a:pt x="16210" y="1459"/>
                  </a:lnTo>
                  <a:lnTo>
                    <a:pt x="15387" y="1070"/>
                  </a:lnTo>
                  <a:lnTo>
                    <a:pt x="14523" y="681"/>
                  </a:lnTo>
                  <a:lnTo>
                    <a:pt x="13618" y="389"/>
                  </a:lnTo>
                  <a:lnTo>
                    <a:pt x="12713" y="195"/>
                  </a:lnTo>
                  <a:lnTo>
                    <a:pt x="11767" y="97"/>
                  </a:lnTo>
                  <a:lnTo>
                    <a:pt x="10821" y="0"/>
                  </a:lnTo>
                  <a:lnTo>
                    <a:pt x="9874" y="97"/>
                  </a:lnTo>
                  <a:lnTo>
                    <a:pt x="8928" y="195"/>
                  </a:lnTo>
                  <a:lnTo>
                    <a:pt x="8023" y="389"/>
                  </a:lnTo>
                  <a:lnTo>
                    <a:pt x="7118" y="681"/>
                  </a:lnTo>
                  <a:lnTo>
                    <a:pt x="6254" y="1070"/>
                  </a:lnTo>
                  <a:lnTo>
                    <a:pt x="5431" y="1459"/>
                  </a:lnTo>
                  <a:lnTo>
                    <a:pt x="4608" y="1946"/>
                  </a:lnTo>
                  <a:lnTo>
                    <a:pt x="3867" y="2627"/>
                  </a:lnTo>
                  <a:lnTo>
                    <a:pt x="3168" y="3211"/>
                  </a:lnTo>
                  <a:lnTo>
                    <a:pt x="2551" y="3892"/>
                  </a:lnTo>
                  <a:lnTo>
                    <a:pt x="1975" y="4670"/>
                  </a:lnTo>
                  <a:lnTo>
                    <a:pt x="1481" y="5449"/>
                  </a:lnTo>
                  <a:lnTo>
                    <a:pt x="1029" y="6227"/>
                  </a:lnTo>
                  <a:lnTo>
                    <a:pt x="658" y="7103"/>
                  </a:lnTo>
                  <a:lnTo>
                    <a:pt x="411" y="7978"/>
                  </a:lnTo>
                  <a:lnTo>
                    <a:pt x="165" y="8951"/>
                  </a:lnTo>
                  <a:lnTo>
                    <a:pt x="41" y="9827"/>
                  </a:lnTo>
                  <a:lnTo>
                    <a:pt x="0" y="10800"/>
                  </a:lnTo>
                  <a:lnTo>
                    <a:pt x="41" y="11773"/>
                  </a:lnTo>
                  <a:lnTo>
                    <a:pt x="165" y="12649"/>
                  </a:lnTo>
                  <a:lnTo>
                    <a:pt x="411" y="13622"/>
                  </a:lnTo>
                  <a:lnTo>
                    <a:pt x="658" y="14497"/>
                  </a:lnTo>
                  <a:lnTo>
                    <a:pt x="1029" y="15373"/>
                  </a:lnTo>
                  <a:lnTo>
                    <a:pt x="1481" y="16249"/>
                  </a:lnTo>
                  <a:lnTo>
                    <a:pt x="1975" y="17027"/>
                  </a:lnTo>
                  <a:lnTo>
                    <a:pt x="2551" y="17708"/>
                  </a:lnTo>
                  <a:lnTo>
                    <a:pt x="3168" y="18486"/>
                  </a:lnTo>
                  <a:lnTo>
                    <a:pt x="3867" y="19070"/>
                  </a:lnTo>
                  <a:lnTo>
                    <a:pt x="4608" y="19654"/>
                  </a:lnTo>
                  <a:lnTo>
                    <a:pt x="5431" y="20141"/>
                  </a:lnTo>
                  <a:lnTo>
                    <a:pt x="6254" y="20627"/>
                  </a:lnTo>
                  <a:lnTo>
                    <a:pt x="7118" y="20919"/>
                  </a:lnTo>
                  <a:lnTo>
                    <a:pt x="8023" y="21211"/>
                  </a:lnTo>
                  <a:lnTo>
                    <a:pt x="8928" y="21405"/>
                  </a:lnTo>
                  <a:lnTo>
                    <a:pt x="9874" y="21503"/>
                  </a:lnTo>
                  <a:lnTo>
                    <a:pt x="10821" y="21600"/>
                  </a:lnTo>
                  <a:lnTo>
                    <a:pt x="11767" y="21503"/>
                  </a:lnTo>
                  <a:lnTo>
                    <a:pt x="12713" y="21405"/>
                  </a:lnTo>
                  <a:lnTo>
                    <a:pt x="13618" y="21211"/>
                  </a:lnTo>
                  <a:lnTo>
                    <a:pt x="14523" y="20919"/>
                  </a:lnTo>
                  <a:lnTo>
                    <a:pt x="15387" y="20627"/>
                  </a:lnTo>
                  <a:lnTo>
                    <a:pt x="16210" y="20141"/>
                  </a:lnTo>
                  <a:lnTo>
                    <a:pt x="17033" y="19654"/>
                  </a:lnTo>
                  <a:lnTo>
                    <a:pt x="17774" y="19070"/>
                  </a:lnTo>
                  <a:lnTo>
                    <a:pt x="18473" y="18486"/>
                  </a:lnTo>
                  <a:lnTo>
                    <a:pt x="19090" y="17708"/>
                  </a:lnTo>
                  <a:lnTo>
                    <a:pt x="19666" y="17027"/>
                  </a:lnTo>
                  <a:lnTo>
                    <a:pt x="20160" y="16249"/>
                  </a:lnTo>
                  <a:lnTo>
                    <a:pt x="20613" y="15373"/>
                  </a:lnTo>
                  <a:lnTo>
                    <a:pt x="20983" y="14497"/>
                  </a:lnTo>
                  <a:lnTo>
                    <a:pt x="21230" y="13622"/>
                  </a:lnTo>
                  <a:lnTo>
                    <a:pt x="21477" y="12649"/>
                  </a:lnTo>
                  <a:lnTo>
                    <a:pt x="21600" y="11773"/>
                  </a:lnTo>
                  <a:lnTo>
                    <a:pt x="21600" y="10800"/>
                  </a:lnTo>
                </a:path>
              </a:pathLst>
            </a:custGeom>
            <a:noFill/>
            <a:ln w="12700" cap="rnd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70" name="Rectangle 22"/>
            <p:cNvSpPr>
              <a:spLocks/>
            </p:cNvSpPr>
            <p:nvPr/>
          </p:nvSpPr>
          <p:spPr bwMode="auto">
            <a:xfrm>
              <a:off x="1484" y="647"/>
              <a:ext cx="715" cy="200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39688" bIns="0">
              <a:prstTxWarp prst="textNoShape">
                <a:avLst/>
              </a:prstTxWarp>
              <a:spAutoFit/>
            </a:bodyPr>
            <a:lstStyle/>
            <a:p>
              <a:pPr marL="39688"/>
              <a:r>
                <a:rPr lang="en-US" sz="1600" b="1">
                  <a:solidFill>
                    <a:schemeClr val="tx1"/>
                  </a:solidFill>
                  <a:ea typeface="Arial" pitchFamily="8" charset="0"/>
                  <a:cs typeface="Arial" pitchFamily="8" charset="0"/>
                </a:rPr>
                <a:t>Manages2</a:t>
              </a:r>
            </a:p>
          </p:txBody>
        </p:sp>
        <p:sp>
          <p:nvSpPr>
            <p:cNvPr id="27671" name="Rectangle 23"/>
            <p:cNvSpPr>
              <a:spLocks/>
            </p:cNvSpPr>
            <p:nvPr/>
          </p:nvSpPr>
          <p:spPr bwMode="auto">
            <a:xfrm>
              <a:off x="481" y="120"/>
              <a:ext cx="432" cy="200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39688" bIns="0">
              <a:prstTxWarp prst="textNoShape">
                <a:avLst/>
              </a:prstTxWarp>
              <a:spAutoFit/>
            </a:bodyPr>
            <a:lstStyle/>
            <a:p>
              <a:pPr marL="39688"/>
              <a:r>
                <a:rPr lang="en-US" sz="1600" b="1">
                  <a:solidFill>
                    <a:schemeClr val="tx1"/>
                  </a:solidFill>
                  <a:ea typeface="Arial" pitchFamily="8" charset="0"/>
                  <a:cs typeface="Arial" pitchFamily="8" charset="0"/>
                </a:rPr>
                <a:t>name</a:t>
              </a:r>
            </a:p>
          </p:txBody>
        </p:sp>
        <p:sp>
          <p:nvSpPr>
            <p:cNvPr id="27672" name="Rectangle 24"/>
            <p:cNvSpPr>
              <a:spLocks/>
            </p:cNvSpPr>
            <p:nvPr/>
          </p:nvSpPr>
          <p:spPr bwMode="auto">
            <a:xfrm>
              <a:off x="2562" y="136"/>
              <a:ext cx="509" cy="200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39688" bIns="0">
              <a:prstTxWarp prst="textNoShape">
                <a:avLst/>
              </a:prstTxWarp>
              <a:spAutoFit/>
            </a:bodyPr>
            <a:lstStyle/>
            <a:p>
              <a:pPr marL="39688"/>
              <a:r>
                <a:rPr lang="en-US" sz="1600" b="1">
                  <a:solidFill>
                    <a:schemeClr val="tx1"/>
                  </a:solidFill>
                  <a:ea typeface="Arial" pitchFamily="8" charset="0"/>
                  <a:cs typeface="Arial" pitchFamily="8" charset="0"/>
                </a:rPr>
                <a:t>dname</a:t>
              </a:r>
            </a:p>
          </p:txBody>
        </p:sp>
        <p:sp>
          <p:nvSpPr>
            <p:cNvPr id="27673" name="Rectangle 25"/>
            <p:cNvSpPr>
              <a:spLocks/>
            </p:cNvSpPr>
            <p:nvPr/>
          </p:nvSpPr>
          <p:spPr bwMode="auto">
            <a:xfrm>
              <a:off x="3056" y="295"/>
              <a:ext cx="523" cy="200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39688" bIns="0">
              <a:prstTxWarp prst="textNoShape">
                <a:avLst/>
              </a:prstTxWarp>
              <a:spAutoFit/>
            </a:bodyPr>
            <a:lstStyle/>
            <a:p>
              <a:pPr marL="39688"/>
              <a:r>
                <a:rPr lang="en-US" sz="1600" b="1">
                  <a:solidFill>
                    <a:schemeClr val="tx1"/>
                  </a:solidFill>
                  <a:ea typeface="Arial" pitchFamily="8" charset="0"/>
                  <a:cs typeface="Arial" pitchFamily="8" charset="0"/>
                </a:rPr>
                <a:t>budget</a:t>
              </a:r>
            </a:p>
          </p:txBody>
        </p:sp>
        <p:sp>
          <p:nvSpPr>
            <p:cNvPr id="27674" name="Rectangle 26"/>
            <p:cNvSpPr>
              <a:spLocks/>
            </p:cNvSpPr>
            <p:nvPr/>
          </p:nvSpPr>
          <p:spPr bwMode="auto">
            <a:xfrm>
              <a:off x="2240" y="275"/>
              <a:ext cx="288" cy="200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39688" bIns="0">
              <a:prstTxWarp prst="textNoShape">
                <a:avLst/>
              </a:prstTxWarp>
              <a:spAutoFit/>
            </a:bodyPr>
            <a:lstStyle/>
            <a:p>
              <a:pPr marL="39688"/>
              <a:r>
                <a:rPr lang="en-US" sz="1600" b="1" u="sng">
                  <a:solidFill>
                    <a:schemeClr val="tx1"/>
                  </a:solidFill>
                  <a:ea typeface="Arial" pitchFamily="8" charset="0"/>
                  <a:cs typeface="Arial" pitchFamily="8" charset="0"/>
                </a:rPr>
                <a:t>did</a:t>
              </a:r>
            </a:p>
          </p:txBody>
        </p:sp>
        <p:sp>
          <p:nvSpPr>
            <p:cNvPr id="27675" name="Rectangle 27"/>
            <p:cNvSpPr>
              <a:spLocks/>
            </p:cNvSpPr>
            <p:nvPr/>
          </p:nvSpPr>
          <p:spPr bwMode="auto">
            <a:xfrm>
              <a:off x="449" y="665"/>
              <a:ext cx="661" cy="155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39688" bIns="0">
              <a:prstTxWarp prst="textNoShape">
                <a:avLst/>
              </a:prstTxWarp>
              <a:spAutoFit/>
            </a:bodyPr>
            <a:lstStyle/>
            <a:p>
              <a:pPr marL="39688"/>
              <a:r>
                <a:rPr lang="en-US" sz="1600" b="1" smtClean="0">
                  <a:solidFill>
                    <a:schemeClr val="tx1"/>
                  </a:solidFill>
                  <a:ea typeface="Arial" pitchFamily="8" charset="0"/>
                  <a:cs typeface="Arial" pitchFamily="8" charset="0"/>
                </a:rPr>
                <a:t>Employee</a:t>
              </a:r>
              <a:endParaRPr lang="en-US" sz="1600" b="1" dirty="0">
                <a:solidFill>
                  <a:schemeClr val="tx1"/>
                </a:solidFill>
                <a:ea typeface="Arial" pitchFamily="8" charset="0"/>
                <a:cs typeface="Arial" pitchFamily="8" charset="0"/>
              </a:endParaRPr>
            </a:p>
          </p:txBody>
        </p:sp>
        <p:sp>
          <p:nvSpPr>
            <p:cNvPr id="27676" name="Rectangle 28"/>
            <p:cNvSpPr>
              <a:spLocks/>
            </p:cNvSpPr>
            <p:nvPr/>
          </p:nvSpPr>
          <p:spPr bwMode="auto">
            <a:xfrm>
              <a:off x="2575" y="627"/>
              <a:ext cx="879" cy="200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39688" bIns="0">
              <a:prstTxWarp prst="textNoShape">
                <a:avLst/>
              </a:prstTxWarp>
              <a:spAutoFit/>
            </a:bodyPr>
            <a:lstStyle/>
            <a:p>
              <a:pPr marL="39688"/>
              <a:r>
                <a:rPr lang="en-US" sz="1600" b="1">
                  <a:solidFill>
                    <a:schemeClr val="tx1"/>
                  </a:solidFill>
                  <a:ea typeface="Arial" pitchFamily="8" charset="0"/>
                  <a:cs typeface="Arial" pitchFamily="8" charset="0"/>
                </a:rPr>
                <a:t>Departments</a:t>
              </a:r>
            </a:p>
          </p:txBody>
        </p:sp>
        <p:sp>
          <p:nvSpPr>
            <p:cNvPr id="27677" name="Rectangle 29"/>
            <p:cNvSpPr>
              <a:spLocks/>
            </p:cNvSpPr>
            <p:nvPr/>
          </p:nvSpPr>
          <p:spPr bwMode="auto">
            <a:xfrm>
              <a:off x="127" y="270"/>
              <a:ext cx="317" cy="200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39688" bIns="0">
              <a:prstTxWarp prst="textNoShape">
                <a:avLst/>
              </a:prstTxWarp>
              <a:spAutoFit/>
            </a:bodyPr>
            <a:lstStyle/>
            <a:p>
              <a:pPr marL="39688"/>
              <a:r>
                <a:rPr lang="en-US" sz="1600" b="1" u="sng">
                  <a:solidFill>
                    <a:schemeClr val="tx1"/>
                  </a:solidFill>
                  <a:ea typeface="Arial" pitchFamily="8" charset="0"/>
                  <a:cs typeface="Arial" pitchFamily="8" charset="0"/>
                </a:rPr>
                <a:t>ssn</a:t>
              </a:r>
            </a:p>
          </p:txBody>
        </p:sp>
        <p:sp>
          <p:nvSpPr>
            <p:cNvPr id="27678" name="Rectangle 30"/>
            <p:cNvSpPr>
              <a:spLocks/>
            </p:cNvSpPr>
            <p:nvPr/>
          </p:nvSpPr>
          <p:spPr bwMode="auto">
            <a:xfrm>
              <a:off x="1118" y="275"/>
              <a:ext cx="253" cy="200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39688" bIns="0">
              <a:prstTxWarp prst="textNoShape">
                <a:avLst/>
              </a:prstTxWarp>
              <a:spAutoFit/>
            </a:bodyPr>
            <a:lstStyle/>
            <a:p>
              <a:pPr marL="39688"/>
              <a:r>
                <a:rPr lang="en-US" sz="1600" b="1">
                  <a:solidFill>
                    <a:schemeClr val="tx1"/>
                  </a:solidFill>
                  <a:ea typeface="Arial" pitchFamily="8" charset="0"/>
                  <a:cs typeface="Arial" pitchFamily="8" charset="0"/>
                </a:rPr>
                <a:t>lot</a:t>
              </a:r>
            </a:p>
          </p:txBody>
        </p:sp>
        <p:sp>
          <p:nvSpPr>
            <p:cNvPr id="27679" name="Rectangle 31"/>
            <p:cNvSpPr>
              <a:spLocks/>
            </p:cNvSpPr>
            <p:nvPr/>
          </p:nvSpPr>
          <p:spPr bwMode="auto">
            <a:xfrm>
              <a:off x="1778" y="21"/>
              <a:ext cx="601" cy="200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39688" bIns="0">
              <a:prstTxWarp prst="textNoShape">
                <a:avLst/>
              </a:prstTxWarp>
              <a:spAutoFit/>
            </a:bodyPr>
            <a:lstStyle/>
            <a:p>
              <a:pPr marL="39688"/>
              <a:r>
                <a:rPr lang="en-US" sz="1600" b="1">
                  <a:solidFill>
                    <a:schemeClr val="tx1"/>
                  </a:solidFill>
                  <a:ea typeface="Arial" pitchFamily="8" charset="0"/>
                  <a:cs typeface="Arial" pitchFamily="8" charset="0"/>
                </a:rPr>
                <a:t>dbudget</a:t>
              </a:r>
            </a:p>
          </p:txBody>
        </p:sp>
        <p:sp>
          <p:nvSpPr>
            <p:cNvPr id="27680" name="Rectangle 32"/>
            <p:cNvSpPr>
              <a:spLocks/>
            </p:cNvSpPr>
            <p:nvPr/>
          </p:nvSpPr>
          <p:spPr bwMode="auto">
            <a:xfrm>
              <a:off x="1278" y="0"/>
              <a:ext cx="424" cy="200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39688" bIns="0">
              <a:prstTxWarp prst="textNoShape">
                <a:avLst/>
              </a:prstTxWarp>
              <a:spAutoFit/>
            </a:bodyPr>
            <a:lstStyle/>
            <a:p>
              <a:pPr marL="39688"/>
              <a:r>
                <a:rPr lang="en-US" sz="1600" b="1">
                  <a:solidFill>
                    <a:schemeClr val="tx1"/>
                  </a:solidFill>
                  <a:ea typeface="Arial" pitchFamily="8" charset="0"/>
                  <a:cs typeface="Arial" pitchFamily="8" charset="0"/>
                </a:rPr>
                <a:t>since</a:t>
              </a:r>
            </a:p>
          </p:txBody>
        </p:sp>
        <p:sp>
          <p:nvSpPr>
            <p:cNvPr id="27681" name="Line 33"/>
            <p:cNvSpPr>
              <a:spLocks noChangeShapeType="1"/>
            </p:cNvSpPr>
            <p:nvPr/>
          </p:nvSpPr>
          <p:spPr bwMode="auto">
            <a:xfrm>
              <a:off x="256" y="524"/>
              <a:ext cx="328" cy="127"/>
            </a:xfrm>
            <a:prstGeom prst="line">
              <a:avLst/>
            </a:prstGeom>
            <a:noFill/>
            <a:ln w="12700" cap="flat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82" name="Line 34"/>
            <p:cNvSpPr>
              <a:spLocks noChangeShapeType="1"/>
            </p:cNvSpPr>
            <p:nvPr/>
          </p:nvSpPr>
          <p:spPr bwMode="auto">
            <a:xfrm>
              <a:off x="716" y="361"/>
              <a:ext cx="12" cy="280"/>
            </a:xfrm>
            <a:prstGeom prst="line">
              <a:avLst/>
            </a:prstGeom>
            <a:noFill/>
            <a:ln w="12700" cap="flat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83" name="Line 35"/>
            <p:cNvSpPr>
              <a:spLocks noChangeShapeType="1"/>
            </p:cNvSpPr>
            <p:nvPr/>
          </p:nvSpPr>
          <p:spPr bwMode="auto">
            <a:xfrm flipH="1">
              <a:off x="958" y="534"/>
              <a:ext cx="267" cy="107"/>
            </a:xfrm>
            <a:prstGeom prst="line">
              <a:avLst/>
            </a:prstGeom>
            <a:noFill/>
            <a:ln w="12700" cap="flat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84" name="Line 36"/>
            <p:cNvSpPr>
              <a:spLocks noChangeShapeType="1"/>
            </p:cNvSpPr>
            <p:nvPr/>
          </p:nvSpPr>
          <p:spPr bwMode="auto">
            <a:xfrm>
              <a:off x="1494" y="246"/>
              <a:ext cx="184" cy="386"/>
            </a:xfrm>
            <a:prstGeom prst="line">
              <a:avLst/>
            </a:prstGeom>
            <a:noFill/>
            <a:ln w="12700" cap="flat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85" name="Line 37"/>
            <p:cNvSpPr>
              <a:spLocks noChangeShapeType="1"/>
            </p:cNvSpPr>
            <p:nvPr/>
          </p:nvSpPr>
          <p:spPr bwMode="auto">
            <a:xfrm flipH="1">
              <a:off x="1976" y="246"/>
              <a:ext cx="75" cy="386"/>
            </a:xfrm>
            <a:prstGeom prst="line">
              <a:avLst/>
            </a:prstGeom>
            <a:noFill/>
            <a:ln w="12700" cap="flat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86" name="Line 38"/>
            <p:cNvSpPr>
              <a:spLocks noChangeShapeType="1"/>
            </p:cNvSpPr>
            <p:nvPr/>
          </p:nvSpPr>
          <p:spPr bwMode="auto">
            <a:xfrm>
              <a:off x="2358" y="524"/>
              <a:ext cx="366" cy="127"/>
            </a:xfrm>
            <a:prstGeom prst="line">
              <a:avLst/>
            </a:prstGeom>
            <a:noFill/>
            <a:ln w="12700" cap="flat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87" name="Line 39"/>
            <p:cNvSpPr>
              <a:spLocks noChangeShapeType="1"/>
            </p:cNvSpPr>
            <p:nvPr/>
          </p:nvSpPr>
          <p:spPr bwMode="auto">
            <a:xfrm flipH="1">
              <a:off x="2820" y="361"/>
              <a:ext cx="18" cy="280"/>
            </a:xfrm>
            <a:prstGeom prst="line">
              <a:avLst/>
            </a:prstGeom>
            <a:noFill/>
            <a:ln w="12700" cap="flat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88" name="Line 40"/>
            <p:cNvSpPr>
              <a:spLocks noChangeShapeType="1"/>
            </p:cNvSpPr>
            <p:nvPr/>
          </p:nvSpPr>
          <p:spPr bwMode="auto">
            <a:xfrm flipH="1">
              <a:off x="3089" y="524"/>
              <a:ext cx="258" cy="127"/>
            </a:xfrm>
            <a:prstGeom prst="line">
              <a:avLst/>
            </a:prstGeom>
            <a:noFill/>
            <a:ln w="12700" cap="flat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89" name="Line 41"/>
            <p:cNvSpPr>
              <a:spLocks noChangeShapeType="1"/>
            </p:cNvSpPr>
            <p:nvPr/>
          </p:nvSpPr>
          <p:spPr bwMode="auto">
            <a:xfrm flipH="1">
              <a:off x="1112" y="741"/>
              <a:ext cx="308" cy="1"/>
            </a:xfrm>
            <a:prstGeom prst="line">
              <a:avLst/>
            </a:prstGeom>
            <a:noFill/>
            <a:ln w="12700" cap="flat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90" name="Line 42"/>
            <p:cNvSpPr>
              <a:spLocks noChangeShapeType="1"/>
            </p:cNvSpPr>
            <p:nvPr/>
          </p:nvSpPr>
          <p:spPr bwMode="auto">
            <a:xfrm>
              <a:off x="2312" y="741"/>
              <a:ext cx="249" cy="1"/>
            </a:xfrm>
            <a:prstGeom prst="line">
              <a:avLst/>
            </a:prstGeom>
            <a:noFill/>
            <a:ln w="12700" cap="flat">
              <a:solidFill>
                <a:srgbClr val="0000FF"/>
              </a:solidFill>
              <a:prstDash val="solid"/>
              <a:round/>
              <a:headEnd type="triangle" w="med" len="med"/>
              <a:tailEnd type="non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381000" y="4343400"/>
            <a:ext cx="8366125" cy="15327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defTabSz="4572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r>
              <a:rPr lang="en-US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What if we want Manager to get a discretionary budget that covers </a:t>
            </a:r>
            <a:r>
              <a:rPr lang="en-US" dirty="0">
                <a:solidFill>
                  <a:srgbClr val="CC3300"/>
                </a:solidFill>
                <a:latin typeface="Calibri"/>
                <a:ea typeface="+mn-ea"/>
                <a:cs typeface="+mn-cs"/>
              </a:rPr>
              <a:t>all</a:t>
            </a:r>
            <a:r>
              <a:rPr lang="en-US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 managed </a:t>
            </a:r>
            <a:r>
              <a:rPr lang="en-US" dirty="0" err="1">
                <a:solidFill>
                  <a:prstClr val="black"/>
                </a:solidFill>
                <a:latin typeface="Calibri"/>
                <a:ea typeface="+mn-ea"/>
                <a:cs typeface="+mn-cs"/>
              </a:rPr>
              <a:t>depts</a:t>
            </a:r>
            <a:r>
              <a:rPr lang="en-US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?</a:t>
            </a:r>
          </a:p>
          <a:p>
            <a:pPr marL="782638" lvl="1" indent="-285750" defTabSz="457200" fontAlgn="auto">
              <a:spcBef>
                <a:spcPct val="20000"/>
              </a:spcBef>
              <a:spcAft>
                <a:spcPts val="0"/>
              </a:spcAft>
              <a:buSzPct val="75000"/>
              <a:buFont typeface="Arial"/>
              <a:buChar char="–"/>
            </a:pPr>
            <a:r>
              <a:rPr lang="en-US" sz="2000" dirty="0">
                <a:solidFill>
                  <a:srgbClr val="9900CC"/>
                </a:solidFill>
                <a:latin typeface="Calibri"/>
                <a:ea typeface="+mn-ea"/>
                <a:cs typeface="+mn-cs"/>
              </a:rPr>
              <a:t>Redundancy </a:t>
            </a:r>
            <a:r>
              <a:rPr lang="en-US" sz="20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of </a:t>
            </a:r>
            <a:r>
              <a:rPr lang="en-US" sz="2000" dirty="0" err="1">
                <a:solidFill>
                  <a:prstClr val="black"/>
                </a:solidFill>
                <a:latin typeface="Calibri"/>
                <a:ea typeface="+mn-ea"/>
                <a:cs typeface="+mn-cs"/>
              </a:rPr>
              <a:t>dbudget</a:t>
            </a:r>
            <a:r>
              <a:rPr lang="en-US" sz="20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, in Manages2.</a:t>
            </a:r>
          </a:p>
          <a:p>
            <a:pPr marL="782638" lvl="1" indent="-285750" defTabSz="457200" fontAlgn="auto">
              <a:spcBef>
                <a:spcPct val="20000"/>
              </a:spcBef>
              <a:spcAft>
                <a:spcPts val="0"/>
              </a:spcAft>
              <a:buSzPct val="75000"/>
              <a:buFont typeface="Arial"/>
              <a:buChar char="–"/>
            </a:pPr>
            <a:r>
              <a:rPr lang="en-US" sz="1800" dirty="0">
                <a:solidFill>
                  <a:srgbClr val="9900CC"/>
                </a:solidFill>
                <a:latin typeface="Calibri"/>
                <a:ea typeface="+mn-ea"/>
                <a:cs typeface="+mn-cs"/>
              </a:rPr>
              <a:t>Misleading: </a:t>
            </a:r>
            <a:r>
              <a:rPr lang="en-US" sz="18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suggests </a:t>
            </a:r>
            <a:r>
              <a:rPr lang="en-US" sz="1800" dirty="0" err="1">
                <a:solidFill>
                  <a:prstClr val="black"/>
                </a:solidFill>
                <a:latin typeface="Calibri"/>
                <a:ea typeface="+mn-ea"/>
                <a:cs typeface="+mn-cs"/>
              </a:rPr>
              <a:t>dbudget</a:t>
            </a:r>
            <a:r>
              <a:rPr lang="en-US" sz="18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  tied to managed dept.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8" grpId="0" build="p" bldLvl="5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96A85-8B65-9346-933F-1C4F477DD74B}" type="slidenum">
              <a:rPr lang="en-US"/>
              <a:pPr/>
              <a:t>46</a:t>
            </a:fld>
            <a:endParaRPr lang="en-US"/>
          </a:p>
        </p:txBody>
      </p:sp>
      <p:sp>
        <p:nvSpPr>
          <p:cNvPr id="28673" name="Rectangle 1"/>
          <p:cNvSpPr>
            <a:spLocks/>
          </p:cNvSpPr>
          <p:nvPr/>
        </p:nvSpPr>
        <p:spPr bwMode="auto">
          <a:xfrm>
            <a:off x="417513" y="258763"/>
            <a:ext cx="438150" cy="474662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74" name="Rectangle 2"/>
          <p:cNvSpPr>
            <a:spLocks/>
          </p:cNvSpPr>
          <p:nvPr/>
        </p:nvSpPr>
        <p:spPr bwMode="auto">
          <a:xfrm>
            <a:off x="800100" y="258763"/>
            <a:ext cx="328613" cy="474662"/>
          </a:xfrm>
          <a:prstGeom prst="rect">
            <a:avLst/>
          </a:prstGeom>
          <a:gradFill rotWithShape="0">
            <a:gsLst>
              <a:gs pos="0">
                <a:srgbClr val="9900CC"/>
              </a:gs>
              <a:gs pos="100000">
                <a:srgbClr val="FFFFFF"/>
              </a:gs>
            </a:gsLst>
            <a:lin ang="0" scaled="1"/>
          </a:gra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75" name="Rectangle 3"/>
          <p:cNvSpPr>
            <a:spLocks/>
          </p:cNvSpPr>
          <p:nvPr/>
        </p:nvSpPr>
        <p:spPr bwMode="auto">
          <a:xfrm>
            <a:off x="541338" y="681038"/>
            <a:ext cx="422275" cy="474662"/>
          </a:xfrm>
          <a:prstGeom prst="rect">
            <a:avLst/>
          </a:prstGeom>
          <a:solidFill>
            <a:srgbClr val="F3DD0D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76" name="Rectangle 4"/>
          <p:cNvSpPr>
            <a:spLocks/>
          </p:cNvSpPr>
          <p:nvPr/>
        </p:nvSpPr>
        <p:spPr bwMode="auto">
          <a:xfrm>
            <a:off x="911225" y="681038"/>
            <a:ext cx="368300" cy="474662"/>
          </a:xfrm>
          <a:prstGeom prst="rect">
            <a:avLst/>
          </a:prstGeom>
          <a:gradFill rotWithShape="0">
            <a:gsLst>
              <a:gs pos="0">
                <a:srgbClr val="F3DD0D"/>
              </a:gs>
              <a:gs pos="100000">
                <a:srgbClr val="FFFFFF"/>
              </a:gs>
            </a:gsLst>
            <a:lin ang="0" scaled="1"/>
          </a:gra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77" name="Rectangle 5"/>
          <p:cNvSpPr>
            <a:spLocks/>
          </p:cNvSpPr>
          <p:nvPr/>
        </p:nvSpPr>
        <p:spPr bwMode="auto">
          <a:xfrm>
            <a:off x="127000" y="608013"/>
            <a:ext cx="560388" cy="42227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3300"/>
              </a:gs>
            </a:gsLst>
            <a:lin ang="18900000" scaled="1"/>
          </a:gra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78" name="Rectangle 6"/>
          <p:cNvSpPr>
            <a:spLocks/>
          </p:cNvSpPr>
          <p:nvPr/>
        </p:nvSpPr>
        <p:spPr bwMode="auto">
          <a:xfrm>
            <a:off x="762000" y="150813"/>
            <a:ext cx="31750" cy="1052512"/>
          </a:xfrm>
          <a:prstGeom prst="rect">
            <a:avLst/>
          </a:prstGeom>
          <a:solidFill>
            <a:srgbClr val="1C1C1C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79" name="Rectangle 7"/>
          <p:cNvSpPr>
            <a:spLocks/>
          </p:cNvSpPr>
          <p:nvPr/>
        </p:nvSpPr>
        <p:spPr bwMode="auto">
          <a:xfrm>
            <a:off x="442913" y="941388"/>
            <a:ext cx="8226425" cy="31750"/>
          </a:xfrm>
          <a:prstGeom prst="rect">
            <a:avLst/>
          </a:prstGeom>
          <a:gradFill rotWithShape="0">
            <a:gsLst>
              <a:gs pos="0">
                <a:srgbClr val="1C1C1C"/>
              </a:gs>
              <a:gs pos="100000">
                <a:srgbClr val="FFFFFF"/>
              </a:gs>
            </a:gsLst>
            <a:lin ang="0" scaled="1"/>
          </a:gra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80" name="Rectangle 8"/>
          <p:cNvSpPr>
            <a:spLocks/>
          </p:cNvSpPr>
          <p:nvPr/>
        </p:nvSpPr>
        <p:spPr bwMode="auto">
          <a:xfrm>
            <a:off x="2133600" y="6502400"/>
            <a:ext cx="4965700" cy="279400"/>
          </a:xfrm>
          <a:prstGeom prst="rect">
            <a:avLst/>
          </a:prstGeom>
          <a:noFill/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40639" bIns="0" anchor="b">
            <a:prstTxWarp prst="textNoShape">
              <a:avLst/>
            </a:prstTxWarp>
          </a:bodyPr>
          <a:lstStyle/>
          <a:p>
            <a:pPr marL="39688" algn="ctr"/>
            <a:r>
              <a:rPr lang="en-US" sz="1200">
                <a:solidFill>
                  <a:schemeClr val="tx1"/>
                </a:solidFill>
                <a:latin typeface="Tahoma" pitchFamily="8" charset="0"/>
                <a:ea typeface="Tahoma" pitchFamily="8" charset="0"/>
                <a:cs typeface="Tahoma" pitchFamily="8" charset="0"/>
                <a:sym typeface="Tahoma" pitchFamily="8" charset="0"/>
              </a:rPr>
              <a:t>EECS 484: Database Management Systems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5" name="Rectangle 9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229600" cy="1143000"/>
          </a:xfrm>
          <a:ln/>
        </p:spPr>
        <p:txBody>
          <a:bodyPr rIns="132080"/>
          <a:lstStyle/>
          <a:p>
            <a:r>
              <a:rPr lang="en-US" dirty="0"/>
              <a:t>One Solution</a:t>
            </a:r>
          </a:p>
        </p:txBody>
      </p:sp>
      <p:sp>
        <p:nvSpPr>
          <p:cNvPr id="5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316FD-23EE-FF43-8070-C7B2BD42B1F1}" type="slidenum">
              <a:rPr lang="en-US"/>
              <a:pPr/>
              <a:t>47</a:t>
            </a:fld>
            <a:endParaRPr lang="en-US"/>
          </a:p>
        </p:txBody>
      </p:sp>
      <p:sp>
        <p:nvSpPr>
          <p:cNvPr id="29697" name="Rectangle 1"/>
          <p:cNvSpPr>
            <a:spLocks/>
          </p:cNvSpPr>
          <p:nvPr/>
        </p:nvSpPr>
        <p:spPr bwMode="auto">
          <a:xfrm>
            <a:off x="417513" y="258763"/>
            <a:ext cx="438150" cy="474662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698" name="Rectangle 2"/>
          <p:cNvSpPr>
            <a:spLocks/>
          </p:cNvSpPr>
          <p:nvPr/>
        </p:nvSpPr>
        <p:spPr bwMode="auto">
          <a:xfrm>
            <a:off x="800100" y="258763"/>
            <a:ext cx="328613" cy="474662"/>
          </a:xfrm>
          <a:prstGeom prst="rect">
            <a:avLst/>
          </a:prstGeom>
          <a:gradFill rotWithShape="0">
            <a:gsLst>
              <a:gs pos="0">
                <a:srgbClr val="9900CC"/>
              </a:gs>
              <a:gs pos="100000">
                <a:srgbClr val="FFFFFF"/>
              </a:gs>
            </a:gsLst>
            <a:lin ang="0" scaled="1"/>
          </a:gra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699" name="Rectangle 3"/>
          <p:cNvSpPr>
            <a:spLocks/>
          </p:cNvSpPr>
          <p:nvPr/>
        </p:nvSpPr>
        <p:spPr bwMode="auto">
          <a:xfrm>
            <a:off x="541338" y="681038"/>
            <a:ext cx="422275" cy="474662"/>
          </a:xfrm>
          <a:prstGeom prst="rect">
            <a:avLst/>
          </a:prstGeom>
          <a:solidFill>
            <a:srgbClr val="F3DD0D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00" name="Rectangle 4"/>
          <p:cNvSpPr>
            <a:spLocks/>
          </p:cNvSpPr>
          <p:nvPr/>
        </p:nvSpPr>
        <p:spPr bwMode="auto">
          <a:xfrm>
            <a:off x="911225" y="681038"/>
            <a:ext cx="368300" cy="474662"/>
          </a:xfrm>
          <a:prstGeom prst="rect">
            <a:avLst/>
          </a:prstGeom>
          <a:gradFill rotWithShape="0">
            <a:gsLst>
              <a:gs pos="0">
                <a:srgbClr val="F3DD0D"/>
              </a:gs>
              <a:gs pos="100000">
                <a:srgbClr val="FFFFFF"/>
              </a:gs>
            </a:gsLst>
            <a:lin ang="0" scaled="1"/>
          </a:gra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01" name="Rectangle 5"/>
          <p:cNvSpPr>
            <a:spLocks/>
          </p:cNvSpPr>
          <p:nvPr/>
        </p:nvSpPr>
        <p:spPr bwMode="auto">
          <a:xfrm>
            <a:off x="127000" y="608013"/>
            <a:ext cx="560388" cy="42227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3300"/>
              </a:gs>
            </a:gsLst>
            <a:lin ang="18900000" scaled="1"/>
          </a:gra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02" name="Rectangle 6"/>
          <p:cNvSpPr>
            <a:spLocks/>
          </p:cNvSpPr>
          <p:nvPr/>
        </p:nvSpPr>
        <p:spPr bwMode="auto">
          <a:xfrm>
            <a:off x="762000" y="150813"/>
            <a:ext cx="31750" cy="1052512"/>
          </a:xfrm>
          <a:prstGeom prst="rect">
            <a:avLst/>
          </a:prstGeom>
          <a:solidFill>
            <a:srgbClr val="1C1C1C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03" name="Rectangle 7"/>
          <p:cNvSpPr>
            <a:spLocks/>
          </p:cNvSpPr>
          <p:nvPr/>
        </p:nvSpPr>
        <p:spPr bwMode="auto">
          <a:xfrm>
            <a:off x="442913" y="941388"/>
            <a:ext cx="8226425" cy="31750"/>
          </a:xfrm>
          <a:prstGeom prst="rect">
            <a:avLst/>
          </a:prstGeom>
          <a:gradFill rotWithShape="0">
            <a:gsLst>
              <a:gs pos="0">
                <a:srgbClr val="1C1C1C"/>
              </a:gs>
              <a:gs pos="100000">
                <a:srgbClr val="FFFFFF"/>
              </a:gs>
            </a:gsLst>
            <a:lin ang="0" scaled="1"/>
          </a:gra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04" name="Rectangle 8"/>
          <p:cNvSpPr>
            <a:spLocks/>
          </p:cNvSpPr>
          <p:nvPr/>
        </p:nvSpPr>
        <p:spPr bwMode="auto">
          <a:xfrm>
            <a:off x="2133600" y="6502400"/>
            <a:ext cx="4965700" cy="279400"/>
          </a:xfrm>
          <a:prstGeom prst="rect">
            <a:avLst/>
          </a:prstGeom>
          <a:noFill/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40639" bIns="0" anchor="b">
            <a:prstTxWarp prst="textNoShape">
              <a:avLst/>
            </a:prstTxWarp>
          </a:bodyPr>
          <a:lstStyle/>
          <a:p>
            <a:pPr marL="39688" algn="ctr"/>
            <a:r>
              <a:rPr lang="en-US" sz="1200">
                <a:solidFill>
                  <a:schemeClr val="tx1"/>
                </a:solidFill>
                <a:latin typeface="Tahoma" pitchFamily="8" charset="0"/>
                <a:ea typeface="Tahoma" pitchFamily="8" charset="0"/>
                <a:cs typeface="Tahoma" pitchFamily="8" charset="0"/>
                <a:sym typeface="Tahoma" pitchFamily="8" charset="0"/>
              </a:rPr>
              <a:t>EECS 484: Database Management Systems</a:t>
            </a:r>
          </a:p>
        </p:txBody>
      </p:sp>
      <p:grpSp>
        <p:nvGrpSpPr>
          <p:cNvPr id="29744" name="Group 48"/>
          <p:cNvGrpSpPr>
            <a:grpSpLocks/>
          </p:cNvGrpSpPr>
          <p:nvPr/>
        </p:nvGrpSpPr>
        <p:grpSpPr bwMode="auto">
          <a:xfrm>
            <a:off x="1524000" y="1295400"/>
            <a:ext cx="5848350" cy="2595563"/>
            <a:chOff x="0" y="0"/>
            <a:chExt cx="3684" cy="1635"/>
          </a:xfrm>
        </p:grpSpPr>
        <p:sp>
          <p:nvSpPr>
            <p:cNvPr id="29706" name="Rectangle 10"/>
            <p:cNvSpPr>
              <a:spLocks/>
            </p:cNvSpPr>
            <p:nvPr/>
          </p:nvSpPr>
          <p:spPr bwMode="auto">
            <a:xfrm>
              <a:off x="399" y="578"/>
              <a:ext cx="661" cy="155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39688" bIns="0">
              <a:prstTxWarp prst="textNoShape">
                <a:avLst/>
              </a:prstTxWarp>
              <a:spAutoFit/>
            </a:bodyPr>
            <a:lstStyle/>
            <a:p>
              <a:pPr marL="39688"/>
              <a:r>
                <a:rPr lang="en-US" sz="1600" b="1" smtClean="0">
                  <a:solidFill>
                    <a:schemeClr val="tx1"/>
                  </a:solidFill>
                  <a:ea typeface="Arial" pitchFamily="8" charset="0"/>
                  <a:cs typeface="Arial" pitchFamily="8" charset="0"/>
                </a:rPr>
                <a:t>Employee</a:t>
              </a:r>
              <a:endParaRPr lang="en-US" sz="1600" b="1" dirty="0">
                <a:solidFill>
                  <a:schemeClr val="tx1"/>
                </a:solidFill>
                <a:ea typeface="Arial" pitchFamily="8" charset="0"/>
                <a:cs typeface="Arial" pitchFamily="8" charset="0"/>
              </a:endParaRPr>
            </a:p>
          </p:txBody>
        </p:sp>
        <p:sp>
          <p:nvSpPr>
            <p:cNvPr id="29707" name="Freeform 11"/>
            <p:cNvSpPr>
              <a:spLocks/>
            </p:cNvSpPr>
            <p:nvPr/>
          </p:nvSpPr>
          <p:spPr bwMode="auto">
            <a:xfrm>
              <a:off x="2640" y="7"/>
              <a:ext cx="539" cy="228"/>
            </a:xfrm>
            <a:custGeom>
              <a:avLst/>
              <a:gdLst/>
              <a:ahLst/>
              <a:cxnLst>
                <a:cxn ang="0">
                  <a:pos x="21560" y="9853"/>
                </a:cxn>
                <a:cxn ang="0">
                  <a:pos x="21199" y="7958"/>
                </a:cxn>
                <a:cxn ang="0">
                  <a:pos x="20558" y="6253"/>
                </a:cxn>
                <a:cxn ang="0">
                  <a:pos x="19636" y="4547"/>
                </a:cxn>
                <a:cxn ang="0">
                  <a:pos x="18434" y="3126"/>
                </a:cxn>
                <a:cxn ang="0">
                  <a:pos x="16991" y="1895"/>
                </a:cxn>
                <a:cxn ang="0">
                  <a:pos x="15348" y="947"/>
                </a:cxn>
                <a:cxn ang="0">
                  <a:pos x="13585" y="284"/>
                </a:cxn>
                <a:cxn ang="0">
                  <a:pos x="11742" y="0"/>
                </a:cxn>
                <a:cxn ang="0">
                  <a:pos x="9858" y="0"/>
                </a:cxn>
                <a:cxn ang="0">
                  <a:pos x="8015" y="284"/>
                </a:cxn>
                <a:cxn ang="0">
                  <a:pos x="6252" y="947"/>
                </a:cxn>
                <a:cxn ang="0">
                  <a:pos x="4609" y="1895"/>
                </a:cxn>
                <a:cxn ang="0">
                  <a:pos x="3166" y="3126"/>
                </a:cxn>
                <a:cxn ang="0">
                  <a:pos x="1924" y="4547"/>
                </a:cxn>
                <a:cxn ang="0">
                  <a:pos x="1002" y="6253"/>
                </a:cxn>
                <a:cxn ang="0">
                  <a:pos x="361" y="7958"/>
                </a:cxn>
                <a:cxn ang="0">
                  <a:pos x="40" y="9853"/>
                </a:cxn>
                <a:cxn ang="0">
                  <a:pos x="40" y="11747"/>
                </a:cxn>
                <a:cxn ang="0">
                  <a:pos x="361" y="13547"/>
                </a:cxn>
                <a:cxn ang="0">
                  <a:pos x="1002" y="15347"/>
                </a:cxn>
                <a:cxn ang="0">
                  <a:pos x="1924" y="16958"/>
                </a:cxn>
                <a:cxn ang="0">
                  <a:pos x="3166" y="18379"/>
                </a:cxn>
                <a:cxn ang="0">
                  <a:pos x="4609" y="19611"/>
                </a:cxn>
                <a:cxn ang="0">
                  <a:pos x="6252" y="20558"/>
                </a:cxn>
                <a:cxn ang="0">
                  <a:pos x="8015" y="21126"/>
                </a:cxn>
                <a:cxn ang="0">
                  <a:pos x="9858" y="21505"/>
                </a:cxn>
                <a:cxn ang="0">
                  <a:pos x="11742" y="21505"/>
                </a:cxn>
                <a:cxn ang="0">
                  <a:pos x="13585" y="21126"/>
                </a:cxn>
                <a:cxn ang="0">
                  <a:pos x="15348" y="20558"/>
                </a:cxn>
                <a:cxn ang="0">
                  <a:pos x="16991" y="19611"/>
                </a:cxn>
                <a:cxn ang="0">
                  <a:pos x="18434" y="18379"/>
                </a:cxn>
                <a:cxn ang="0">
                  <a:pos x="19636" y="16958"/>
                </a:cxn>
                <a:cxn ang="0">
                  <a:pos x="20558" y="15347"/>
                </a:cxn>
                <a:cxn ang="0">
                  <a:pos x="21199" y="13547"/>
                </a:cxn>
                <a:cxn ang="0">
                  <a:pos x="21560" y="11747"/>
                </a:cxn>
              </a:cxnLst>
              <a:rect l="0" t="0" r="r" b="b"/>
              <a:pathLst>
                <a:path w="21600" h="21600">
                  <a:moveTo>
                    <a:pt x="21600" y="10800"/>
                  </a:moveTo>
                  <a:lnTo>
                    <a:pt x="21560" y="9853"/>
                  </a:lnTo>
                  <a:lnTo>
                    <a:pt x="21440" y="8905"/>
                  </a:lnTo>
                  <a:lnTo>
                    <a:pt x="21199" y="7958"/>
                  </a:lnTo>
                  <a:lnTo>
                    <a:pt x="20919" y="7105"/>
                  </a:lnTo>
                  <a:lnTo>
                    <a:pt x="20558" y="6253"/>
                  </a:lnTo>
                  <a:lnTo>
                    <a:pt x="20117" y="5400"/>
                  </a:lnTo>
                  <a:lnTo>
                    <a:pt x="19636" y="4547"/>
                  </a:lnTo>
                  <a:lnTo>
                    <a:pt x="19075" y="3789"/>
                  </a:lnTo>
                  <a:lnTo>
                    <a:pt x="18434" y="3126"/>
                  </a:lnTo>
                  <a:lnTo>
                    <a:pt x="17713" y="2463"/>
                  </a:lnTo>
                  <a:lnTo>
                    <a:pt x="16991" y="1895"/>
                  </a:lnTo>
                  <a:lnTo>
                    <a:pt x="16190" y="1421"/>
                  </a:lnTo>
                  <a:lnTo>
                    <a:pt x="15348" y="947"/>
                  </a:lnTo>
                  <a:lnTo>
                    <a:pt x="14467" y="663"/>
                  </a:lnTo>
                  <a:lnTo>
                    <a:pt x="13585" y="284"/>
                  </a:lnTo>
                  <a:lnTo>
                    <a:pt x="12663" y="95"/>
                  </a:lnTo>
                  <a:lnTo>
                    <a:pt x="11742" y="0"/>
                  </a:lnTo>
                  <a:lnTo>
                    <a:pt x="10820" y="0"/>
                  </a:lnTo>
                  <a:lnTo>
                    <a:pt x="9858" y="0"/>
                  </a:lnTo>
                  <a:lnTo>
                    <a:pt x="8896" y="95"/>
                  </a:lnTo>
                  <a:lnTo>
                    <a:pt x="8015" y="284"/>
                  </a:lnTo>
                  <a:lnTo>
                    <a:pt x="7093" y="663"/>
                  </a:lnTo>
                  <a:lnTo>
                    <a:pt x="6252" y="947"/>
                  </a:lnTo>
                  <a:lnTo>
                    <a:pt x="5410" y="1421"/>
                  </a:lnTo>
                  <a:lnTo>
                    <a:pt x="4609" y="1895"/>
                  </a:lnTo>
                  <a:lnTo>
                    <a:pt x="3847" y="2463"/>
                  </a:lnTo>
                  <a:lnTo>
                    <a:pt x="3166" y="3126"/>
                  </a:lnTo>
                  <a:lnTo>
                    <a:pt x="2525" y="3789"/>
                  </a:lnTo>
                  <a:lnTo>
                    <a:pt x="1924" y="4547"/>
                  </a:lnTo>
                  <a:lnTo>
                    <a:pt x="1443" y="5400"/>
                  </a:lnTo>
                  <a:lnTo>
                    <a:pt x="1002" y="6253"/>
                  </a:lnTo>
                  <a:lnTo>
                    <a:pt x="641" y="7105"/>
                  </a:lnTo>
                  <a:lnTo>
                    <a:pt x="361" y="7958"/>
                  </a:lnTo>
                  <a:lnTo>
                    <a:pt x="160" y="8905"/>
                  </a:lnTo>
                  <a:lnTo>
                    <a:pt x="40" y="9853"/>
                  </a:lnTo>
                  <a:lnTo>
                    <a:pt x="0" y="10800"/>
                  </a:lnTo>
                  <a:lnTo>
                    <a:pt x="40" y="11747"/>
                  </a:lnTo>
                  <a:lnTo>
                    <a:pt x="160" y="12600"/>
                  </a:lnTo>
                  <a:lnTo>
                    <a:pt x="361" y="13547"/>
                  </a:lnTo>
                  <a:lnTo>
                    <a:pt x="641" y="14495"/>
                  </a:lnTo>
                  <a:lnTo>
                    <a:pt x="1002" y="15347"/>
                  </a:lnTo>
                  <a:lnTo>
                    <a:pt x="1443" y="16200"/>
                  </a:lnTo>
                  <a:lnTo>
                    <a:pt x="1924" y="16958"/>
                  </a:lnTo>
                  <a:lnTo>
                    <a:pt x="2525" y="17716"/>
                  </a:lnTo>
                  <a:lnTo>
                    <a:pt x="3166" y="18379"/>
                  </a:lnTo>
                  <a:lnTo>
                    <a:pt x="3847" y="19042"/>
                  </a:lnTo>
                  <a:lnTo>
                    <a:pt x="4609" y="19611"/>
                  </a:lnTo>
                  <a:lnTo>
                    <a:pt x="5410" y="20084"/>
                  </a:lnTo>
                  <a:lnTo>
                    <a:pt x="6252" y="20558"/>
                  </a:lnTo>
                  <a:lnTo>
                    <a:pt x="7093" y="20937"/>
                  </a:lnTo>
                  <a:lnTo>
                    <a:pt x="8015" y="21126"/>
                  </a:lnTo>
                  <a:lnTo>
                    <a:pt x="8896" y="21411"/>
                  </a:lnTo>
                  <a:lnTo>
                    <a:pt x="9858" y="21505"/>
                  </a:lnTo>
                  <a:lnTo>
                    <a:pt x="10820" y="21600"/>
                  </a:lnTo>
                  <a:lnTo>
                    <a:pt x="11742" y="21505"/>
                  </a:lnTo>
                  <a:lnTo>
                    <a:pt x="12663" y="21411"/>
                  </a:lnTo>
                  <a:lnTo>
                    <a:pt x="13585" y="21126"/>
                  </a:lnTo>
                  <a:lnTo>
                    <a:pt x="14467" y="20937"/>
                  </a:lnTo>
                  <a:lnTo>
                    <a:pt x="15348" y="20558"/>
                  </a:lnTo>
                  <a:lnTo>
                    <a:pt x="16190" y="20084"/>
                  </a:lnTo>
                  <a:lnTo>
                    <a:pt x="16991" y="19611"/>
                  </a:lnTo>
                  <a:lnTo>
                    <a:pt x="17713" y="19042"/>
                  </a:lnTo>
                  <a:lnTo>
                    <a:pt x="18434" y="18379"/>
                  </a:lnTo>
                  <a:lnTo>
                    <a:pt x="19075" y="17716"/>
                  </a:lnTo>
                  <a:lnTo>
                    <a:pt x="19636" y="16958"/>
                  </a:lnTo>
                  <a:lnTo>
                    <a:pt x="20117" y="16200"/>
                  </a:lnTo>
                  <a:lnTo>
                    <a:pt x="20558" y="15347"/>
                  </a:lnTo>
                  <a:lnTo>
                    <a:pt x="20919" y="14495"/>
                  </a:lnTo>
                  <a:lnTo>
                    <a:pt x="21199" y="13547"/>
                  </a:lnTo>
                  <a:lnTo>
                    <a:pt x="21440" y="12600"/>
                  </a:lnTo>
                  <a:lnTo>
                    <a:pt x="21560" y="11747"/>
                  </a:lnTo>
                  <a:lnTo>
                    <a:pt x="21600" y="10800"/>
                  </a:lnTo>
                </a:path>
              </a:pathLst>
            </a:custGeom>
            <a:noFill/>
            <a:ln w="12700" cap="rnd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08" name="Freeform 12"/>
            <p:cNvSpPr>
              <a:spLocks/>
            </p:cNvSpPr>
            <p:nvPr/>
          </p:nvSpPr>
          <p:spPr bwMode="auto">
            <a:xfrm>
              <a:off x="485" y="0"/>
              <a:ext cx="539" cy="228"/>
            </a:xfrm>
            <a:custGeom>
              <a:avLst/>
              <a:gdLst/>
              <a:ahLst/>
              <a:cxnLst>
                <a:cxn ang="0">
                  <a:pos x="21560" y="9853"/>
                </a:cxn>
                <a:cxn ang="0">
                  <a:pos x="21239" y="7958"/>
                </a:cxn>
                <a:cxn ang="0">
                  <a:pos x="20598" y="6253"/>
                </a:cxn>
                <a:cxn ang="0">
                  <a:pos x="19636" y="4547"/>
                </a:cxn>
                <a:cxn ang="0">
                  <a:pos x="18434" y="3126"/>
                </a:cxn>
                <a:cxn ang="0">
                  <a:pos x="16991" y="1895"/>
                </a:cxn>
                <a:cxn ang="0">
                  <a:pos x="15348" y="1042"/>
                </a:cxn>
                <a:cxn ang="0">
                  <a:pos x="13585" y="379"/>
                </a:cxn>
                <a:cxn ang="0">
                  <a:pos x="11742" y="0"/>
                </a:cxn>
                <a:cxn ang="0">
                  <a:pos x="9858" y="0"/>
                </a:cxn>
                <a:cxn ang="0">
                  <a:pos x="8015" y="379"/>
                </a:cxn>
                <a:cxn ang="0">
                  <a:pos x="6252" y="1042"/>
                </a:cxn>
                <a:cxn ang="0">
                  <a:pos x="4609" y="1895"/>
                </a:cxn>
                <a:cxn ang="0">
                  <a:pos x="3166" y="3126"/>
                </a:cxn>
                <a:cxn ang="0">
                  <a:pos x="1964" y="4547"/>
                </a:cxn>
                <a:cxn ang="0">
                  <a:pos x="1002" y="6253"/>
                </a:cxn>
                <a:cxn ang="0">
                  <a:pos x="361" y="7958"/>
                </a:cxn>
                <a:cxn ang="0">
                  <a:pos x="40" y="9853"/>
                </a:cxn>
                <a:cxn ang="0">
                  <a:pos x="40" y="11747"/>
                </a:cxn>
                <a:cxn ang="0">
                  <a:pos x="361" y="13547"/>
                </a:cxn>
                <a:cxn ang="0">
                  <a:pos x="1002" y="15347"/>
                </a:cxn>
                <a:cxn ang="0">
                  <a:pos x="1964" y="16958"/>
                </a:cxn>
                <a:cxn ang="0">
                  <a:pos x="3166" y="18474"/>
                </a:cxn>
                <a:cxn ang="0">
                  <a:pos x="4609" y="19611"/>
                </a:cxn>
                <a:cxn ang="0">
                  <a:pos x="6252" y="20558"/>
                </a:cxn>
                <a:cxn ang="0">
                  <a:pos x="8015" y="21221"/>
                </a:cxn>
                <a:cxn ang="0">
                  <a:pos x="9858" y="21505"/>
                </a:cxn>
                <a:cxn ang="0">
                  <a:pos x="11742" y="21505"/>
                </a:cxn>
                <a:cxn ang="0">
                  <a:pos x="13585" y="21221"/>
                </a:cxn>
                <a:cxn ang="0">
                  <a:pos x="15348" y="20558"/>
                </a:cxn>
                <a:cxn ang="0">
                  <a:pos x="16991" y="19611"/>
                </a:cxn>
                <a:cxn ang="0">
                  <a:pos x="18434" y="18474"/>
                </a:cxn>
                <a:cxn ang="0">
                  <a:pos x="19636" y="16958"/>
                </a:cxn>
                <a:cxn ang="0">
                  <a:pos x="20598" y="15347"/>
                </a:cxn>
                <a:cxn ang="0">
                  <a:pos x="21239" y="13547"/>
                </a:cxn>
                <a:cxn ang="0">
                  <a:pos x="21560" y="11747"/>
                </a:cxn>
              </a:cxnLst>
              <a:rect l="0" t="0" r="r" b="b"/>
              <a:pathLst>
                <a:path w="21600" h="21600">
                  <a:moveTo>
                    <a:pt x="21600" y="10800"/>
                  </a:moveTo>
                  <a:lnTo>
                    <a:pt x="21560" y="9853"/>
                  </a:lnTo>
                  <a:lnTo>
                    <a:pt x="21440" y="8905"/>
                  </a:lnTo>
                  <a:lnTo>
                    <a:pt x="21239" y="7958"/>
                  </a:lnTo>
                  <a:lnTo>
                    <a:pt x="20959" y="7105"/>
                  </a:lnTo>
                  <a:lnTo>
                    <a:pt x="20598" y="6253"/>
                  </a:lnTo>
                  <a:lnTo>
                    <a:pt x="20157" y="5400"/>
                  </a:lnTo>
                  <a:lnTo>
                    <a:pt x="19636" y="4547"/>
                  </a:lnTo>
                  <a:lnTo>
                    <a:pt x="19075" y="3884"/>
                  </a:lnTo>
                  <a:lnTo>
                    <a:pt x="18434" y="3126"/>
                  </a:lnTo>
                  <a:lnTo>
                    <a:pt x="17753" y="2558"/>
                  </a:lnTo>
                  <a:lnTo>
                    <a:pt x="16991" y="1895"/>
                  </a:lnTo>
                  <a:lnTo>
                    <a:pt x="16190" y="1421"/>
                  </a:lnTo>
                  <a:lnTo>
                    <a:pt x="15348" y="1042"/>
                  </a:lnTo>
                  <a:lnTo>
                    <a:pt x="14467" y="663"/>
                  </a:lnTo>
                  <a:lnTo>
                    <a:pt x="13585" y="379"/>
                  </a:lnTo>
                  <a:lnTo>
                    <a:pt x="12663" y="189"/>
                  </a:lnTo>
                  <a:lnTo>
                    <a:pt x="11742" y="0"/>
                  </a:lnTo>
                  <a:lnTo>
                    <a:pt x="10820" y="0"/>
                  </a:lnTo>
                  <a:lnTo>
                    <a:pt x="9858" y="0"/>
                  </a:lnTo>
                  <a:lnTo>
                    <a:pt x="8937" y="189"/>
                  </a:lnTo>
                  <a:lnTo>
                    <a:pt x="8015" y="379"/>
                  </a:lnTo>
                  <a:lnTo>
                    <a:pt x="7133" y="663"/>
                  </a:lnTo>
                  <a:lnTo>
                    <a:pt x="6252" y="1042"/>
                  </a:lnTo>
                  <a:lnTo>
                    <a:pt x="5410" y="1421"/>
                  </a:lnTo>
                  <a:lnTo>
                    <a:pt x="4609" y="1895"/>
                  </a:lnTo>
                  <a:lnTo>
                    <a:pt x="3847" y="2558"/>
                  </a:lnTo>
                  <a:lnTo>
                    <a:pt x="3166" y="3126"/>
                  </a:lnTo>
                  <a:lnTo>
                    <a:pt x="2525" y="3884"/>
                  </a:lnTo>
                  <a:lnTo>
                    <a:pt x="1964" y="4547"/>
                  </a:lnTo>
                  <a:lnTo>
                    <a:pt x="1443" y="5400"/>
                  </a:lnTo>
                  <a:lnTo>
                    <a:pt x="1002" y="6253"/>
                  </a:lnTo>
                  <a:lnTo>
                    <a:pt x="641" y="7105"/>
                  </a:lnTo>
                  <a:lnTo>
                    <a:pt x="361" y="7958"/>
                  </a:lnTo>
                  <a:lnTo>
                    <a:pt x="160" y="8905"/>
                  </a:lnTo>
                  <a:lnTo>
                    <a:pt x="40" y="9853"/>
                  </a:lnTo>
                  <a:lnTo>
                    <a:pt x="0" y="10800"/>
                  </a:lnTo>
                  <a:lnTo>
                    <a:pt x="40" y="11747"/>
                  </a:lnTo>
                  <a:lnTo>
                    <a:pt x="160" y="12695"/>
                  </a:lnTo>
                  <a:lnTo>
                    <a:pt x="361" y="13547"/>
                  </a:lnTo>
                  <a:lnTo>
                    <a:pt x="641" y="14495"/>
                  </a:lnTo>
                  <a:lnTo>
                    <a:pt x="1002" y="15347"/>
                  </a:lnTo>
                  <a:lnTo>
                    <a:pt x="1443" y="16200"/>
                  </a:lnTo>
                  <a:lnTo>
                    <a:pt x="1964" y="16958"/>
                  </a:lnTo>
                  <a:lnTo>
                    <a:pt x="2525" y="17716"/>
                  </a:lnTo>
                  <a:lnTo>
                    <a:pt x="3166" y="18474"/>
                  </a:lnTo>
                  <a:lnTo>
                    <a:pt x="3847" y="19042"/>
                  </a:lnTo>
                  <a:lnTo>
                    <a:pt x="4609" y="19611"/>
                  </a:lnTo>
                  <a:lnTo>
                    <a:pt x="5410" y="20084"/>
                  </a:lnTo>
                  <a:lnTo>
                    <a:pt x="6252" y="20558"/>
                  </a:lnTo>
                  <a:lnTo>
                    <a:pt x="7133" y="20937"/>
                  </a:lnTo>
                  <a:lnTo>
                    <a:pt x="8015" y="21221"/>
                  </a:lnTo>
                  <a:lnTo>
                    <a:pt x="8937" y="21411"/>
                  </a:lnTo>
                  <a:lnTo>
                    <a:pt x="9858" y="21505"/>
                  </a:lnTo>
                  <a:lnTo>
                    <a:pt x="10820" y="21600"/>
                  </a:lnTo>
                  <a:lnTo>
                    <a:pt x="11742" y="21505"/>
                  </a:lnTo>
                  <a:lnTo>
                    <a:pt x="12663" y="21411"/>
                  </a:lnTo>
                  <a:lnTo>
                    <a:pt x="13585" y="21221"/>
                  </a:lnTo>
                  <a:lnTo>
                    <a:pt x="14467" y="20937"/>
                  </a:lnTo>
                  <a:lnTo>
                    <a:pt x="15348" y="20558"/>
                  </a:lnTo>
                  <a:lnTo>
                    <a:pt x="16190" y="20084"/>
                  </a:lnTo>
                  <a:lnTo>
                    <a:pt x="16991" y="19611"/>
                  </a:lnTo>
                  <a:lnTo>
                    <a:pt x="17753" y="19042"/>
                  </a:lnTo>
                  <a:lnTo>
                    <a:pt x="18434" y="18474"/>
                  </a:lnTo>
                  <a:lnTo>
                    <a:pt x="19075" y="17716"/>
                  </a:lnTo>
                  <a:lnTo>
                    <a:pt x="19636" y="16958"/>
                  </a:lnTo>
                  <a:lnTo>
                    <a:pt x="20157" y="16200"/>
                  </a:lnTo>
                  <a:lnTo>
                    <a:pt x="20598" y="15347"/>
                  </a:lnTo>
                  <a:lnTo>
                    <a:pt x="20959" y="14495"/>
                  </a:lnTo>
                  <a:lnTo>
                    <a:pt x="21239" y="13547"/>
                  </a:lnTo>
                  <a:lnTo>
                    <a:pt x="21440" y="12695"/>
                  </a:lnTo>
                  <a:lnTo>
                    <a:pt x="21560" y="11747"/>
                  </a:lnTo>
                  <a:lnTo>
                    <a:pt x="21600" y="10800"/>
                  </a:lnTo>
                </a:path>
              </a:pathLst>
            </a:custGeom>
            <a:noFill/>
            <a:ln w="12700" cap="rnd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09" name="Freeform 13"/>
            <p:cNvSpPr>
              <a:spLocks/>
            </p:cNvSpPr>
            <p:nvPr/>
          </p:nvSpPr>
          <p:spPr bwMode="auto">
            <a:xfrm>
              <a:off x="2155" y="174"/>
              <a:ext cx="539" cy="228"/>
            </a:xfrm>
            <a:custGeom>
              <a:avLst/>
              <a:gdLst/>
              <a:ahLst/>
              <a:cxnLst>
                <a:cxn ang="0">
                  <a:pos x="21560" y="9853"/>
                </a:cxn>
                <a:cxn ang="0">
                  <a:pos x="21239" y="8053"/>
                </a:cxn>
                <a:cxn ang="0">
                  <a:pos x="20598" y="6253"/>
                </a:cxn>
                <a:cxn ang="0">
                  <a:pos x="19636" y="4642"/>
                </a:cxn>
                <a:cxn ang="0">
                  <a:pos x="18434" y="3221"/>
                </a:cxn>
                <a:cxn ang="0">
                  <a:pos x="16991" y="1989"/>
                </a:cxn>
                <a:cxn ang="0">
                  <a:pos x="15348" y="1042"/>
                </a:cxn>
                <a:cxn ang="0">
                  <a:pos x="13585" y="379"/>
                </a:cxn>
                <a:cxn ang="0">
                  <a:pos x="11742" y="0"/>
                </a:cxn>
                <a:cxn ang="0">
                  <a:pos x="9858" y="0"/>
                </a:cxn>
                <a:cxn ang="0">
                  <a:pos x="8015" y="379"/>
                </a:cxn>
                <a:cxn ang="0">
                  <a:pos x="6212" y="1042"/>
                </a:cxn>
                <a:cxn ang="0">
                  <a:pos x="4609" y="1989"/>
                </a:cxn>
                <a:cxn ang="0">
                  <a:pos x="3166" y="3221"/>
                </a:cxn>
                <a:cxn ang="0">
                  <a:pos x="1964" y="4642"/>
                </a:cxn>
                <a:cxn ang="0">
                  <a:pos x="1042" y="6253"/>
                </a:cxn>
                <a:cxn ang="0">
                  <a:pos x="361" y="8053"/>
                </a:cxn>
                <a:cxn ang="0">
                  <a:pos x="40" y="9853"/>
                </a:cxn>
                <a:cxn ang="0">
                  <a:pos x="40" y="11747"/>
                </a:cxn>
                <a:cxn ang="0">
                  <a:pos x="361" y="13547"/>
                </a:cxn>
                <a:cxn ang="0">
                  <a:pos x="1042" y="15347"/>
                </a:cxn>
                <a:cxn ang="0">
                  <a:pos x="1964" y="16958"/>
                </a:cxn>
                <a:cxn ang="0">
                  <a:pos x="3166" y="18474"/>
                </a:cxn>
                <a:cxn ang="0">
                  <a:pos x="4609" y="19611"/>
                </a:cxn>
                <a:cxn ang="0">
                  <a:pos x="6212" y="20558"/>
                </a:cxn>
                <a:cxn ang="0">
                  <a:pos x="8015" y="21221"/>
                </a:cxn>
                <a:cxn ang="0">
                  <a:pos x="9858" y="21505"/>
                </a:cxn>
                <a:cxn ang="0">
                  <a:pos x="11742" y="21505"/>
                </a:cxn>
                <a:cxn ang="0">
                  <a:pos x="13585" y="21221"/>
                </a:cxn>
                <a:cxn ang="0">
                  <a:pos x="15348" y="20558"/>
                </a:cxn>
                <a:cxn ang="0">
                  <a:pos x="16991" y="19611"/>
                </a:cxn>
                <a:cxn ang="0">
                  <a:pos x="18434" y="18474"/>
                </a:cxn>
                <a:cxn ang="0">
                  <a:pos x="19636" y="16958"/>
                </a:cxn>
                <a:cxn ang="0">
                  <a:pos x="20598" y="15347"/>
                </a:cxn>
                <a:cxn ang="0">
                  <a:pos x="21239" y="13547"/>
                </a:cxn>
                <a:cxn ang="0">
                  <a:pos x="21560" y="11747"/>
                </a:cxn>
              </a:cxnLst>
              <a:rect l="0" t="0" r="r" b="b"/>
              <a:pathLst>
                <a:path w="21600" h="21600">
                  <a:moveTo>
                    <a:pt x="21600" y="10800"/>
                  </a:moveTo>
                  <a:lnTo>
                    <a:pt x="21560" y="9853"/>
                  </a:lnTo>
                  <a:lnTo>
                    <a:pt x="21440" y="8905"/>
                  </a:lnTo>
                  <a:lnTo>
                    <a:pt x="21239" y="8053"/>
                  </a:lnTo>
                  <a:lnTo>
                    <a:pt x="20919" y="7105"/>
                  </a:lnTo>
                  <a:lnTo>
                    <a:pt x="20598" y="6253"/>
                  </a:lnTo>
                  <a:lnTo>
                    <a:pt x="20157" y="5400"/>
                  </a:lnTo>
                  <a:lnTo>
                    <a:pt x="19636" y="4642"/>
                  </a:lnTo>
                  <a:lnTo>
                    <a:pt x="19075" y="3884"/>
                  </a:lnTo>
                  <a:lnTo>
                    <a:pt x="18434" y="3221"/>
                  </a:lnTo>
                  <a:lnTo>
                    <a:pt x="17753" y="2558"/>
                  </a:lnTo>
                  <a:lnTo>
                    <a:pt x="16991" y="1989"/>
                  </a:lnTo>
                  <a:lnTo>
                    <a:pt x="16190" y="1421"/>
                  </a:lnTo>
                  <a:lnTo>
                    <a:pt x="15348" y="1042"/>
                  </a:lnTo>
                  <a:lnTo>
                    <a:pt x="14507" y="663"/>
                  </a:lnTo>
                  <a:lnTo>
                    <a:pt x="13585" y="379"/>
                  </a:lnTo>
                  <a:lnTo>
                    <a:pt x="12663" y="189"/>
                  </a:lnTo>
                  <a:lnTo>
                    <a:pt x="11742" y="0"/>
                  </a:lnTo>
                  <a:lnTo>
                    <a:pt x="10780" y="0"/>
                  </a:lnTo>
                  <a:lnTo>
                    <a:pt x="9858" y="0"/>
                  </a:lnTo>
                  <a:lnTo>
                    <a:pt x="8937" y="189"/>
                  </a:lnTo>
                  <a:lnTo>
                    <a:pt x="8015" y="379"/>
                  </a:lnTo>
                  <a:lnTo>
                    <a:pt x="7093" y="663"/>
                  </a:lnTo>
                  <a:lnTo>
                    <a:pt x="6212" y="1042"/>
                  </a:lnTo>
                  <a:lnTo>
                    <a:pt x="5410" y="1421"/>
                  </a:lnTo>
                  <a:lnTo>
                    <a:pt x="4609" y="1989"/>
                  </a:lnTo>
                  <a:lnTo>
                    <a:pt x="3887" y="2558"/>
                  </a:lnTo>
                  <a:lnTo>
                    <a:pt x="3166" y="3221"/>
                  </a:lnTo>
                  <a:lnTo>
                    <a:pt x="2525" y="3884"/>
                  </a:lnTo>
                  <a:lnTo>
                    <a:pt x="1964" y="4642"/>
                  </a:lnTo>
                  <a:lnTo>
                    <a:pt x="1443" y="5400"/>
                  </a:lnTo>
                  <a:lnTo>
                    <a:pt x="1042" y="6253"/>
                  </a:lnTo>
                  <a:lnTo>
                    <a:pt x="641" y="7105"/>
                  </a:lnTo>
                  <a:lnTo>
                    <a:pt x="361" y="8053"/>
                  </a:lnTo>
                  <a:lnTo>
                    <a:pt x="160" y="8905"/>
                  </a:lnTo>
                  <a:lnTo>
                    <a:pt x="40" y="9853"/>
                  </a:lnTo>
                  <a:lnTo>
                    <a:pt x="0" y="10800"/>
                  </a:lnTo>
                  <a:lnTo>
                    <a:pt x="40" y="11747"/>
                  </a:lnTo>
                  <a:lnTo>
                    <a:pt x="160" y="12695"/>
                  </a:lnTo>
                  <a:lnTo>
                    <a:pt x="361" y="13547"/>
                  </a:lnTo>
                  <a:lnTo>
                    <a:pt x="641" y="14495"/>
                  </a:lnTo>
                  <a:lnTo>
                    <a:pt x="1042" y="15347"/>
                  </a:lnTo>
                  <a:lnTo>
                    <a:pt x="1443" y="16200"/>
                  </a:lnTo>
                  <a:lnTo>
                    <a:pt x="1964" y="16958"/>
                  </a:lnTo>
                  <a:lnTo>
                    <a:pt x="2525" y="17716"/>
                  </a:lnTo>
                  <a:lnTo>
                    <a:pt x="3166" y="18474"/>
                  </a:lnTo>
                  <a:lnTo>
                    <a:pt x="3887" y="19042"/>
                  </a:lnTo>
                  <a:lnTo>
                    <a:pt x="4609" y="19611"/>
                  </a:lnTo>
                  <a:lnTo>
                    <a:pt x="5410" y="20179"/>
                  </a:lnTo>
                  <a:lnTo>
                    <a:pt x="6212" y="20558"/>
                  </a:lnTo>
                  <a:lnTo>
                    <a:pt x="7093" y="20937"/>
                  </a:lnTo>
                  <a:lnTo>
                    <a:pt x="8015" y="21221"/>
                  </a:lnTo>
                  <a:lnTo>
                    <a:pt x="8937" y="21411"/>
                  </a:lnTo>
                  <a:lnTo>
                    <a:pt x="9858" y="21505"/>
                  </a:lnTo>
                  <a:lnTo>
                    <a:pt x="10780" y="21600"/>
                  </a:lnTo>
                  <a:lnTo>
                    <a:pt x="11742" y="21505"/>
                  </a:lnTo>
                  <a:lnTo>
                    <a:pt x="12663" y="21411"/>
                  </a:lnTo>
                  <a:lnTo>
                    <a:pt x="13585" y="21221"/>
                  </a:lnTo>
                  <a:lnTo>
                    <a:pt x="14507" y="20937"/>
                  </a:lnTo>
                  <a:lnTo>
                    <a:pt x="15348" y="20558"/>
                  </a:lnTo>
                  <a:lnTo>
                    <a:pt x="16190" y="20179"/>
                  </a:lnTo>
                  <a:lnTo>
                    <a:pt x="16991" y="19611"/>
                  </a:lnTo>
                  <a:lnTo>
                    <a:pt x="17753" y="19042"/>
                  </a:lnTo>
                  <a:lnTo>
                    <a:pt x="18434" y="18474"/>
                  </a:lnTo>
                  <a:lnTo>
                    <a:pt x="19075" y="17716"/>
                  </a:lnTo>
                  <a:lnTo>
                    <a:pt x="19636" y="16958"/>
                  </a:lnTo>
                  <a:lnTo>
                    <a:pt x="20157" y="16200"/>
                  </a:lnTo>
                  <a:lnTo>
                    <a:pt x="20598" y="15347"/>
                  </a:lnTo>
                  <a:lnTo>
                    <a:pt x="20919" y="14495"/>
                  </a:lnTo>
                  <a:lnTo>
                    <a:pt x="21239" y="13547"/>
                  </a:lnTo>
                  <a:lnTo>
                    <a:pt x="21440" y="12695"/>
                  </a:lnTo>
                  <a:lnTo>
                    <a:pt x="21560" y="11747"/>
                  </a:lnTo>
                  <a:lnTo>
                    <a:pt x="21600" y="10800"/>
                  </a:lnTo>
                </a:path>
              </a:pathLst>
            </a:custGeom>
            <a:noFill/>
            <a:ln w="12700" cap="rnd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10" name="Freeform 14"/>
            <p:cNvSpPr>
              <a:spLocks/>
            </p:cNvSpPr>
            <p:nvPr/>
          </p:nvSpPr>
          <p:spPr bwMode="auto">
            <a:xfrm>
              <a:off x="3145" y="174"/>
              <a:ext cx="539" cy="228"/>
            </a:xfrm>
            <a:custGeom>
              <a:avLst/>
              <a:gdLst/>
              <a:ahLst/>
              <a:cxnLst>
                <a:cxn ang="0">
                  <a:pos x="40" y="11747"/>
                </a:cxn>
                <a:cxn ang="0">
                  <a:pos x="361" y="13547"/>
                </a:cxn>
                <a:cxn ang="0">
                  <a:pos x="1002" y="15347"/>
                </a:cxn>
                <a:cxn ang="0">
                  <a:pos x="1964" y="16958"/>
                </a:cxn>
                <a:cxn ang="0">
                  <a:pos x="3166" y="18474"/>
                </a:cxn>
                <a:cxn ang="0">
                  <a:pos x="4609" y="19611"/>
                </a:cxn>
                <a:cxn ang="0">
                  <a:pos x="6212" y="20558"/>
                </a:cxn>
                <a:cxn ang="0">
                  <a:pos x="8015" y="21221"/>
                </a:cxn>
                <a:cxn ang="0">
                  <a:pos x="9858" y="21505"/>
                </a:cxn>
                <a:cxn ang="0">
                  <a:pos x="11742" y="21505"/>
                </a:cxn>
                <a:cxn ang="0">
                  <a:pos x="13585" y="21221"/>
                </a:cxn>
                <a:cxn ang="0">
                  <a:pos x="15348" y="20558"/>
                </a:cxn>
                <a:cxn ang="0">
                  <a:pos x="16991" y="19611"/>
                </a:cxn>
                <a:cxn ang="0">
                  <a:pos x="18434" y="18474"/>
                </a:cxn>
                <a:cxn ang="0">
                  <a:pos x="19636" y="16958"/>
                </a:cxn>
                <a:cxn ang="0">
                  <a:pos x="20558" y="15347"/>
                </a:cxn>
                <a:cxn ang="0">
                  <a:pos x="21239" y="13547"/>
                </a:cxn>
                <a:cxn ang="0">
                  <a:pos x="21560" y="11747"/>
                </a:cxn>
                <a:cxn ang="0">
                  <a:pos x="21560" y="9853"/>
                </a:cxn>
                <a:cxn ang="0">
                  <a:pos x="21239" y="7958"/>
                </a:cxn>
                <a:cxn ang="0">
                  <a:pos x="20558" y="6253"/>
                </a:cxn>
                <a:cxn ang="0">
                  <a:pos x="19636" y="4547"/>
                </a:cxn>
                <a:cxn ang="0">
                  <a:pos x="18434" y="3221"/>
                </a:cxn>
                <a:cxn ang="0">
                  <a:pos x="16991" y="1989"/>
                </a:cxn>
                <a:cxn ang="0">
                  <a:pos x="15348" y="1042"/>
                </a:cxn>
                <a:cxn ang="0">
                  <a:pos x="13585" y="379"/>
                </a:cxn>
                <a:cxn ang="0">
                  <a:pos x="11742" y="0"/>
                </a:cxn>
                <a:cxn ang="0">
                  <a:pos x="9858" y="0"/>
                </a:cxn>
                <a:cxn ang="0">
                  <a:pos x="7975" y="379"/>
                </a:cxn>
                <a:cxn ang="0">
                  <a:pos x="6212" y="1042"/>
                </a:cxn>
                <a:cxn ang="0">
                  <a:pos x="4609" y="1989"/>
                </a:cxn>
                <a:cxn ang="0">
                  <a:pos x="3166" y="3221"/>
                </a:cxn>
                <a:cxn ang="0">
                  <a:pos x="1964" y="4642"/>
                </a:cxn>
                <a:cxn ang="0">
                  <a:pos x="1002" y="6253"/>
                </a:cxn>
                <a:cxn ang="0">
                  <a:pos x="361" y="8053"/>
                </a:cxn>
                <a:cxn ang="0">
                  <a:pos x="40" y="9853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lnTo>
                    <a:pt x="40" y="11747"/>
                  </a:lnTo>
                  <a:lnTo>
                    <a:pt x="160" y="12695"/>
                  </a:lnTo>
                  <a:lnTo>
                    <a:pt x="361" y="13547"/>
                  </a:lnTo>
                  <a:lnTo>
                    <a:pt x="641" y="14495"/>
                  </a:lnTo>
                  <a:lnTo>
                    <a:pt x="1002" y="15347"/>
                  </a:lnTo>
                  <a:lnTo>
                    <a:pt x="1443" y="16200"/>
                  </a:lnTo>
                  <a:lnTo>
                    <a:pt x="1964" y="16958"/>
                  </a:lnTo>
                  <a:lnTo>
                    <a:pt x="2525" y="17716"/>
                  </a:lnTo>
                  <a:lnTo>
                    <a:pt x="3166" y="18474"/>
                  </a:lnTo>
                  <a:lnTo>
                    <a:pt x="3847" y="19042"/>
                  </a:lnTo>
                  <a:lnTo>
                    <a:pt x="4609" y="19611"/>
                  </a:lnTo>
                  <a:lnTo>
                    <a:pt x="5410" y="20179"/>
                  </a:lnTo>
                  <a:lnTo>
                    <a:pt x="6212" y="20558"/>
                  </a:lnTo>
                  <a:lnTo>
                    <a:pt x="7093" y="20937"/>
                  </a:lnTo>
                  <a:lnTo>
                    <a:pt x="8015" y="21221"/>
                  </a:lnTo>
                  <a:lnTo>
                    <a:pt x="8937" y="21411"/>
                  </a:lnTo>
                  <a:lnTo>
                    <a:pt x="9858" y="21505"/>
                  </a:lnTo>
                  <a:lnTo>
                    <a:pt x="10780" y="21600"/>
                  </a:lnTo>
                  <a:lnTo>
                    <a:pt x="11742" y="21505"/>
                  </a:lnTo>
                  <a:lnTo>
                    <a:pt x="12663" y="21411"/>
                  </a:lnTo>
                  <a:lnTo>
                    <a:pt x="13585" y="21221"/>
                  </a:lnTo>
                  <a:lnTo>
                    <a:pt x="14507" y="20937"/>
                  </a:lnTo>
                  <a:lnTo>
                    <a:pt x="15348" y="20558"/>
                  </a:lnTo>
                  <a:lnTo>
                    <a:pt x="16190" y="20179"/>
                  </a:lnTo>
                  <a:lnTo>
                    <a:pt x="16991" y="19611"/>
                  </a:lnTo>
                  <a:lnTo>
                    <a:pt x="17753" y="19042"/>
                  </a:lnTo>
                  <a:lnTo>
                    <a:pt x="18434" y="18474"/>
                  </a:lnTo>
                  <a:lnTo>
                    <a:pt x="19075" y="17716"/>
                  </a:lnTo>
                  <a:lnTo>
                    <a:pt x="19636" y="16958"/>
                  </a:lnTo>
                  <a:lnTo>
                    <a:pt x="20157" y="16200"/>
                  </a:lnTo>
                  <a:lnTo>
                    <a:pt x="20558" y="15347"/>
                  </a:lnTo>
                  <a:lnTo>
                    <a:pt x="20919" y="14495"/>
                  </a:lnTo>
                  <a:lnTo>
                    <a:pt x="21239" y="13547"/>
                  </a:lnTo>
                  <a:lnTo>
                    <a:pt x="21400" y="12695"/>
                  </a:lnTo>
                  <a:lnTo>
                    <a:pt x="21560" y="11747"/>
                  </a:lnTo>
                  <a:lnTo>
                    <a:pt x="21600" y="10800"/>
                  </a:lnTo>
                  <a:lnTo>
                    <a:pt x="21560" y="9853"/>
                  </a:lnTo>
                  <a:lnTo>
                    <a:pt x="21400" y="8905"/>
                  </a:lnTo>
                  <a:lnTo>
                    <a:pt x="21239" y="7958"/>
                  </a:lnTo>
                  <a:lnTo>
                    <a:pt x="20919" y="7105"/>
                  </a:lnTo>
                  <a:lnTo>
                    <a:pt x="20558" y="6253"/>
                  </a:lnTo>
                  <a:lnTo>
                    <a:pt x="20157" y="5400"/>
                  </a:lnTo>
                  <a:lnTo>
                    <a:pt x="19636" y="4547"/>
                  </a:lnTo>
                  <a:lnTo>
                    <a:pt x="19075" y="3884"/>
                  </a:lnTo>
                  <a:lnTo>
                    <a:pt x="18434" y="3221"/>
                  </a:lnTo>
                  <a:lnTo>
                    <a:pt x="17713" y="2558"/>
                  </a:lnTo>
                  <a:lnTo>
                    <a:pt x="16991" y="1989"/>
                  </a:lnTo>
                  <a:lnTo>
                    <a:pt x="16190" y="1421"/>
                  </a:lnTo>
                  <a:lnTo>
                    <a:pt x="15348" y="1042"/>
                  </a:lnTo>
                  <a:lnTo>
                    <a:pt x="14507" y="663"/>
                  </a:lnTo>
                  <a:lnTo>
                    <a:pt x="13585" y="379"/>
                  </a:lnTo>
                  <a:lnTo>
                    <a:pt x="12663" y="189"/>
                  </a:lnTo>
                  <a:lnTo>
                    <a:pt x="11742" y="0"/>
                  </a:lnTo>
                  <a:lnTo>
                    <a:pt x="10780" y="0"/>
                  </a:lnTo>
                  <a:lnTo>
                    <a:pt x="9858" y="0"/>
                  </a:lnTo>
                  <a:lnTo>
                    <a:pt x="8937" y="189"/>
                  </a:lnTo>
                  <a:lnTo>
                    <a:pt x="7975" y="379"/>
                  </a:lnTo>
                  <a:lnTo>
                    <a:pt x="7093" y="663"/>
                  </a:lnTo>
                  <a:lnTo>
                    <a:pt x="6212" y="1042"/>
                  </a:lnTo>
                  <a:lnTo>
                    <a:pt x="5410" y="1516"/>
                  </a:lnTo>
                  <a:lnTo>
                    <a:pt x="4609" y="1989"/>
                  </a:lnTo>
                  <a:lnTo>
                    <a:pt x="3847" y="2558"/>
                  </a:lnTo>
                  <a:lnTo>
                    <a:pt x="3166" y="3221"/>
                  </a:lnTo>
                  <a:lnTo>
                    <a:pt x="2525" y="3884"/>
                  </a:lnTo>
                  <a:lnTo>
                    <a:pt x="1964" y="4642"/>
                  </a:lnTo>
                  <a:lnTo>
                    <a:pt x="1443" y="5400"/>
                  </a:lnTo>
                  <a:lnTo>
                    <a:pt x="1002" y="6253"/>
                  </a:lnTo>
                  <a:lnTo>
                    <a:pt x="641" y="7105"/>
                  </a:lnTo>
                  <a:lnTo>
                    <a:pt x="361" y="8053"/>
                  </a:lnTo>
                  <a:lnTo>
                    <a:pt x="160" y="8905"/>
                  </a:lnTo>
                  <a:lnTo>
                    <a:pt x="40" y="9853"/>
                  </a:lnTo>
                  <a:lnTo>
                    <a:pt x="0" y="10800"/>
                  </a:lnTo>
                </a:path>
              </a:pathLst>
            </a:custGeom>
            <a:noFill/>
            <a:ln w="12700" cap="rnd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11" name="Freeform 15"/>
            <p:cNvSpPr>
              <a:spLocks/>
            </p:cNvSpPr>
            <p:nvPr/>
          </p:nvSpPr>
          <p:spPr bwMode="auto">
            <a:xfrm>
              <a:off x="0" y="168"/>
              <a:ext cx="539" cy="228"/>
            </a:xfrm>
            <a:custGeom>
              <a:avLst/>
              <a:gdLst/>
              <a:ahLst/>
              <a:cxnLst>
                <a:cxn ang="0">
                  <a:pos x="21560" y="9853"/>
                </a:cxn>
                <a:cxn ang="0">
                  <a:pos x="21239" y="7958"/>
                </a:cxn>
                <a:cxn ang="0">
                  <a:pos x="20598" y="6158"/>
                </a:cxn>
                <a:cxn ang="0">
                  <a:pos x="19636" y="4547"/>
                </a:cxn>
                <a:cxn ang="0">
                  <a:pos x="18434" y="3126"/>
                </a:cxn>
                <a:cxn ang="0">
                  <a:pos x="16991" y="1895"/>
                </a:cxn>
                <a:cxn ang="0">
                  <a:pos x="15388" y="947"/>
                </a:cxn>
                <a:cxn ang="0">
                  <a:pos x="13625" y="284"/>
                </a:cxn>
                <a:cxn ang="0">
                  <a:pos x="11742" y="0"/>
                </a:cxn>
                <a:cxn ang="0">
                  <a:pos x="9858" y="0"/>
                </a:cxn>
                <a:cxn ang="0">
                  <a:pos x="8015" y="284"/>
                </a:cxn>
                <a:cxn ang="0">
                  <a:pos x="6252" y="947"/>
                </a:cxn>
                <a:cxn ang="0">
                  <a:pos x="4609" y="1895"/>
                </a:cxn>
                <a:cxn ang="0">
                  <a:pos x="3166" y="3126"/>
                </a:cxn>
                <a:cxn ang="0">
                  <a:pos x="1964" y="4547"/>
                </a:cxn>
                <a:cxn ang="0">
                  <a:pos x="1042" y="6158"/>
                </a:cxn>
                <a:cxn ang="0">
                  <a:pos x="361" y="7958"/>
                </a:cxn>
                <a:cxn ang="0">
                  <a:pos x="40" y="9853"/>
                </a:cxn>
                <a:cxn ang="0">
                  <a:pos x="40" y="11653"/>
                </a:cxn>
                <a:cxn ang="0">
                  <a:pos x="361" y="13547"/>
                </a:cxn>
                <a:cxn ang="0">
                  <a:pos x="1042" y="15347"/>
                </a:cxn>
                <a:cxn ang="0">
                  <a:pos x="1964" y="16958"/>
                </a:cxn>
                <a:cxn ang="0">
                  <a:pos x="3166" y="18379"/>
                </a:cxn>
                <a:cxn ang="0">
                  <a:pos x="4609" y="19611"/>
                </a:cxn>
                <a:cxn ang="0">
                  <a:pos x="6252" y="20463"/>
                </a:cxn>
                <a:cxn ang="0">
                  <a:pos x="8015" y="21126"/>
                </a:cxn>
                <a:cxn ang="0">
                  <a:pos x="9858" y="21505"/>
                </a:cxn>
                <a:cxn ang="0">
                  <a:pos x="11742" y="21505"/>
                </a:cxn>
                <a:cxn ang="0">
                  <a:pos x="13625" y="21126"/>
                </a:cxn>
                <a:cxn ang="0">
                  <a:pos x="15388" y="20463"/>
                </a:cxn>
                <a:cxn ang="0">
                  <a:pos x="16991" y="19611"/>
                </a:cxn>
                <a:cxn ang="0">
                  <a:pos x="18434" y="18379"/>
                </a:cxn>
                <a:cxn ang="0">
                  <a:pos x="19636" y="16958"/>
                </a:cxn>
                <a:cxn ang="0">
                  <a:pos x="20598" y="15347"/>
                </a:cxn>
                <a:cxn ang="0">
                  <a:pos x="21239" y="13547"/>
                </a:cxn>
                <a:cxn ang="0">
                  <a:pos x="21560" y="11653"/>
                </a:cxn>
              </a:cxnLst>
              <a:rect l="0" t="0" r="r" b="b"/>
              <a:pathLst>
                <a:path w="21600" h="21600">
                  <a:moveTo>
                    <a:pt x="21600" y="10800"/>
                  </a:moveTo>
                  <a:lnTo>
                    <a:pt x="21560" y="9853"/>
                  </a:lnTo>
                  <a:lnTo>
                    <a:pt x="21440" y="8905"/>
                  </a:lnTo>
                  <a:lnTo>
                    <a:pt x="21239" y="7958"/>
                  </a:lnTo>
                  <a:lnTo>
                    <a:pt x="20959" y="7105"/>
                  </a:lnTo>
                  <a:lnTo>
                    <a:pt x="20598" y="6158"/>
                  </a:lnTo>
                  <a:lnTo>
                    <a:pt x="20157" y="5400"/>
                  </a:lnTo>
                  <a:lnTo>
                    <a:pt x="19636" y="4547"/>
                  </a:lnTo>
                  <a:lnTo>
                    <a:pt x="19075" y="3789"/>
                  </a:lnTo>
                  <a:lnTo>
                    <a:pt x="18434" y="3126"/>
                  </a:lnTo>
                  <a:lnTo>
                    <a:pt x="17753" y="2463"/>
                  </a:lnTo>
                  <a:lnTo>
                    <a:pt x="16991" y="1895"/>
                  </a:lnTo>
                  <a:lnTo>
                    <a:pt x="16190" y="1421"/>
                  </a:lnTo>
                  <a:lnTo>
                    <a:pt x="15388" y="947"/>
                  </a:lnTo>
                  <a:lnTo>
                    <a:pt x="14507" y="568"/>
                  </a:lnTo>
                  <a:lnTo>
                    <a:pt x="13625" y="284"/>
                  </a:lnTo>
                  <a:lnTo>
                    <a:pt x="12663" y="95"/>
                  </a:lnTo>
                  <a:lnTo>
                    <a:pt x="11742" y="0"/>
                  </a:lnTo>
                  <a:lnTo>
                    <a:pt x="10820" y="0"/>
                  </a:lnTo>
                  <a:lnTo>
                    <a:pt x="9858" y="0"/>
                  </a:lnTo>
                  <a:lnTo>
                    <a:pt x="8937" y="95"/>
                  </a:lnTo>
                  <a:lnTo>
                    <a:pt x="8015" y="284"/>
                  </a:lnTo>
                  <a:lnTo>
                    <a:pt x="7093" y="568"/>
                  </a:lnTo>
                  <a:lnTo>
                    <a:pt x="6252" y="947"/>
                  </a:lnTo>
                  <a:lnTo>
                    <a:pt x="5410" y="1421"/>
                  </a:lnTo>
                  <a:lnTo>
                    <a:pt x="4609" y="1895"/>
                  </a:lnTo>
                  <a:lnTo>
                    <a:pt x="3887" y="2463"/>
                  </a:lnTo>
                  <a:lnTo>
                    <a:pt x="3166" y="3126"/>
                  </a:lnTo>
                  <a:lnTo>
                    <a:pt x="2525" y="3789"/>
                  </a:lnTo>
                  <a:lnTo>
                    <a:pt x="1964" y="4547"/>
                  </a:lnTo>
                  <a:lnTo>
                    <a:pt x="1443" y="5400"/>
                  </a:lnTo>
                  <a:lnTo>
                    <a:pt x="1042" y="6158"/>
                  </a:lnTo>
                  <a:lnTo>
                    <a:pt x="681" y="7105"/>
                  </a:lnTo>
                  <a:lnTo>
                    <a:pt x="361" y="7958"/>
                  </a:lnTo>
                  <a:lnTo>
                    <a:pt x="200" y="8905"/>
                  </a:lnTo>
                  <a:lnTo>
                    <a:pt x="40" y="9853"/>
                  </a:lnTo>
                  <a:lnTo>
                    <a:pt x="0" y="10800"/>
                  </a:lnTo>
                  <a:lnTo>
                    <a:pt x="40" y="11653"/>
                  </a:lnTo>
                  <a:lnTo>
                    <a:pt x="200" y="12600"/>
                  </a:lnTo>
                  <a:lnTo>
                    <a:pt x="361" y="13547"/>
                  </a:lnTo>
                  <a:lnTo>
                    <a:pt x="681" y="14495"/>
                  </a:lnTo>
                  <a:lnTo>
                    <a:pt x="1042" y="15347"/>
                  </a:lnTo>
                  <a:lnTo>
                    <a:pt x="1443" y="16200"/>
                  </a:lnTo>
                  <a:lnTo>
                    <a:pt x="1964" y="16958"/>
                  </a:lnTo>
                  <a:lnTo>
                    <a:pt x="2525" y="17621"/>
                  </a:lnTo>
                  <a:lnTo>
                    <a:pt x="3166" y="18379"/>
                  </a:lnTo>
                  <a:lnTo>
                    <a:pt x="3887" y="19042"/>
                  </a:lnTo>
                  <a:lnTo>
                    <a:pt x="4609" y="19611"/>
                  </a:lnTo>
                  <a:lnTo>
                    <a:pt x="5410" y="20084"/>
                  </a:lnTo>
                  <a:lnTo>
                    <a:pt x="6252" y="20463"/>
                  </a:lnTo>
                  <a:lnTo>
                    <a:pt x="7093" y="20937"/>
                  </a:lnTo>
                  <a:lnTo>
                    <a:pt x="8015" y="21126"/>
                  </a:lnTo>
                  <a:lnTo>
                    <a:pt x="8937" y="21316"/>
                  </a:lnTo>
                  <a:lnTo>
                    <a:pt x="9858" y="21505"/>
                  </a:lnTo>
                  <a:lnTo>
                    <a:pt x="10820" y="21600"/>
                  </a:lnTo>
                  <a:lnTo>
                    <a:pt x="11742" y="21505"/>
                  </a:lnTo>
                  <a:lnTo>
                    <a:pt x="12663" y="21316"/>
                  </a:lnTo>
                  <a:lnTo>
                    <a:pt x="13625" y="21126"/>
                  </a:lnTo>
                  <a:lnTo>
                    <a:pt x="14507" y="20937"/>
                  </a:lnTo>
                  <a:lnTo>
                    <a:pt x="15388" y="20463"/>
                  </a:lnTo>
                  <a:lnTo>
                    <a:pt x="16190" y="20084"/>
                  </a:lnTo>
                  <a:lnTo>
                    <a:pt x="16991" y="19611"/>
                  </a:lnTo>
                  <a:lnTo>
                    <a:pt x="17753" y="19042"/>
                  </a:lnTo>
                  <a:lnTo>
                    <a:pt x="18434" y="18379"/>
                  </a:lnTo>
                  <a:lnTo>
                    <a:pt x="19075" y="17621"/>
                  </a:lnTo>
                  <a:lnTo>
                    <a:pt x="19636" y="16958"/>
                  </a:lnTo>
                  <a:lnTo>
                    <a:pt x="20157" y="16200"/>
                  </a:lnTo>
                  <a:lnTo>
                    <a:pt x="20598" y="15347"/>
                  </a:lnTo>
                  <a:lnTo>
                    <a:pt x="20959" y="14495"/>
                  </a:lnTo>
                  <a:lnTo>
                    <a:pt x="21239" y="13547"/>
                  </a:lnTo>
                  <a:lnTo>
                    <a:pt x="21440" y="12600"/>
                  </a:lnTo>
                  <a:lnTo>
                    <a:pt x="21560" y="11653"/>
                  </a:lnTo>
                  <a:lnTo>
                    <a:pt x="21600" y="10800"/>
                  </a:lnTo>
                </a:path>
              </a:pathLst>
            </a:custGeom>
            <a:noFill/>
            <a:ln w="12700" cap="rnd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12" name="Freeform 16"/>
            <p:cNvSpPr>
              <a:spLocks/>
            </p:cNvSpPr>
            <p:nvPr/>
          </p:nvSpPr>
          <p:spPr bwMode="auto">
            <a:xfrm>
              <a:off x="990" y="168"/>
              <a:ext cx="539" cy="228"/>
            </a:xfrm>
            <a:custGeom>
              <a:avLst/>
              <a:gdLst/>
              <a:ahLst/>
              <a:cxnLst>
                <a:cxn ang="0">
                  <a:pos x="40" y="11747"/>
                </a:cxn>
                <a:cxn ang="0">
                  <a:pos x="361" y="13547"/>
                </a:cxn>
                <a:cxn ang="0">
                  <a:pos x="1042" y="15347"/>
                </a:cxn>
                <a:cxn ang="0">
                  <a:pos x="1964" y="16958"/>
                </a:cxn>
                <a:cxn ang="0">
                  <a:pos x="3166" y="18379"/>
                </a:cxn>
                <a:cxn ang="0">
                  <a:pos x="4609" y="19611"/>
                </a:cxn>
                <a:cxn ang="0">
                  <a:pos x="6252" y="20463"/>
                </a:cxn>
                <a:cxn ang="0">
                  <a:pos x="8015" y="21126"/>
                </a:cxn>
                <a:cxn ang="0">
                  <a:pos x="9858" y="21505"/>
                </a:cxn>
                <a:cxn ang="0">
                  <a:pos x="11742" y="21505"/>
                </a:cxn>
                <a:cxn ang="0">
                  <a:pos x="13625" y="21126"/>
                </a:cxn>
                <a:cxn ang="0">
                  <a:pos x="15388" y="20463"/>
                </a:cxn>
                <a:cxn ang="0">
                  <a:pos x="16991" y="19516"/>
                </a:cxn>
                <a:cxn ang="0">
                  <a:pos x="18434" y="18379"/>
                </a:cxn>
                <a:cxn ang="0">
                  <a:pos x="19636" y="16863"/>
                </a:cxn>
                <a:cxn ang="0">
                  <a:pos x="20558" y="15347"/>
                </a:cxn>
                <a:cxn ang="0">
                  <a:pos x="21239" y="13547"/>
                </a:cxn>
                <a:cxn ang="0">
                  <a:pos x="21560" y="11653"/>
                </a:cxn>
                <a:cxn ang="0">
                  <a:pos x="21560" y="9853"/>
                </a:cxn>
                <a:cxn ang="0">
                  <a:pos x="21239" y="7958"/>
                </a:cxn>
                <a:cxn ang="0">
                  <a:pos x="20558" y="6158"/>
                </a:cxn>
                <a:cxn ang="0">
                  <a:pos x="19636" y="4547"/>
                </a:cxn>
                <a:cxn ang="0">
                  <a:pos x="18434" y="3126"/>
                </a:cxn>
                <a:cxn ang="0">
                  <a:pos x="16991" y="1895"/>
                </a:cxn>
                <a:cxn ang="0">
                  <a:pos x="15388" y="947"/>
                </a:cxn>
                <a:cxn ang="0">
                  <a:pos x="13585" y="284"/>
                </a:cxn>
                <a:cxn ang="0">
                  <a:pos x="11742" y="0"/>
                </a:cxn>
                <a:cxn ang="0">
                  <a:pos x="9858" y="0"/>
                </a:cxn>
                <a:cxn ang="0">
                  <a:pos x="8015" y="284"/>
                </a:cxn>
                <a:cxn ang="0">
                  <a:pos x="6252" y="947"/>
                </a:cxn>
                <a:cxn ang="0">
                  <a:pos x="4609" y="1895"/>
                </a:cxn>
                <a:cxn ang="0">
                  <a:pos x="3166" y="3126"/>
                </a:cxn>
                <a:cxn ang="0">
                  <a:pos x="1964" y="4547"/>
                </a:cxn>
                <a:cxn ang="0">
                  <a:pos x="1042" y="6253"/>
                </a:cxn>
                <a:cxn ang="0">
                  <a:pos x="361" y="7958"/>
                </a:cxn>
                <a:cxn ang="0">
                  <a:pos x="40" y="9853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lnTo>
                    <a:pt x="40" y="11747"/>
                  </a:lnTo>
                  <a:lnTo>
                    <a:pt x="160" y="12600"/>
                  </a:lnTo>
                  <a:lnTo>
                    <a:pt x="361" y="13547"/>
                  </a:lnTo>
                  <a:lnTo>
                    <a:pt x="681" y="14495"/>
                  </a:lnTo>
                  <a:lnTo>
                    <a:pt x="1042" y="15347"/>
                  </a:lnTo>
                  <a:lnTo>
                    <a:pt x="1443" y="16200"/>
                  </a:lnTo>
                  <a:lnTo>
                    <a:pt x="1964" y="16958"/>
                  </a:lnTo>
                  <a:lnTo>
                    <a:pt x="2525" y="17716"/>
                  </a:lnTo>
                  <a:lnTo>
                    <a:pt x="3166" y="18379"/>
                  </a:lnTo>
                  <a:lnTo>
                    <a:pt x="3887" y="19042"/>
                  </a:lnTo>
                  <a:lnTo>
                    <a:pt x="4609" y="19611"/>
                  </a:lnTo>
                  <a:lnTo>
                    <a:pt x="5410" y="20084"/>
                  </a:lnTo>
                  <a:lnTo>
                    <a:pt x="6252" y="20463"/>
                  </a:lnTo>
                  <a:lnTo>
                    <a:pt x="7093" y="20937"/>
                  </a:lnTo>
                  <a:lnTo>
                    <a:pt x="8015" y="21126"/>
                  </a:lnTo>
                  <a:lnTo>
                    <a:pt x="8937" y="21316"/>
                  </a:lnTo>
                  <a:lnTo>
                    <a:pt x="9858" y="21505"/>
                  </a:lnTo>
                  <a:lnTo>
                    <a:pt x="10820" y="21600"/>
                  </a:lnTo>
                  <a:lnTo>
                    <a:pt x="11742" y="21505"/>
                  </a:lnTo>
                  <a:lnTo>
                    <a:pt x="12663" y="21316"/>
                  </a:lnTo>
                  <a:lnTo>
                    <a:pt x="13625" y="21126"/>
                  </a:lnTo>
                  <a:lnTo>
                    <a:pt x="14507" y="20842"/>
                  </a:lnTo>
                  <a:lnTo>
                    <a:pt x="15388" y="20463"/>
                  </a:lnTo>
                  <a:lnTo>
                    <a:pt x="16190" y="20084"/>
                  </a:lnTo>
                  <a:lnTo>
                    <a:pt x="16991" y="19516"/>
                  </a:lnTo>
                  <a:lnTo>
                    <a:pt x="17753" y="19042"/>
                  </a:lnTo>
                  <a:lnTo>
                    <a:pt x="18434" y="18379"/>
                  </a:lnTo>
                  <a:lnTo>
                    <a:pt x="19075" y="17621"/>
                  </a:lnTo>
                  <a:lnTo>
                    <a:pt x="19636" y="16863"/>
                  </a:lnTo>
                  <a:lnTo>
                    <a:pt x="20157" y="16105"/>
                  </a:lnTo>
                  <a:lnTo>
                    <a:pt x="20558" y="15347"/>
                  </a:lnTo>
                  <a:lnTo>
                    <a:pt x="20919" y="14400"/>
                  </a:lnTo>
                  <a:lnTo>
                    <a:pt x="21239" y="13547"/>
                  </a:lnTo>
                  <a:lnTo>
                    <a:pt x="21440" y="12600"/>
                  </a:lnTo>
                  <a:lnTo>
                    <a:pt x="21560" y="11653"/>
                  </a:lnTo>
                  <a:lnTo>
                    <a:pt x="21600" y="10705"/>
                  </a:lnTo>
                  <a:lnTo>
                    <a:pt x="21560" y="9853"/>
                  </a:lnTo>
                  <a:lnTo>
                    <a:pt x="21440" y="8905"/>
                  </a:lnTo>
                  <a:lnTo>
                    <a:pt x="21239" y="7958"/>
                  </a:lnTo>
                  <a:lnTo>
                    <a:pt x="20919" y="7105"/>
                  </a:lnTo>
                  <a:lnTo>
                    <a:pt x="20558" y="6158"/>
                  </a:lnTo>
                  <a:lnTo>
                    <a:pt x="20157" y="5400"/>
                  </a:lnTo>
                  <a:lnTo>
                    <a:pt x="19636" y="4547"/>
                  </a:lnTo>
                  <a:lnTo>
                    <a:pt x="19075" y="3789"/>
                  </a:lnTo>
                  <a:lnTo>
                    <a:pt x="18434" y="3126"/>
                  </a:lnTo>
                  <a:lnTo>
                    <a:pt x="17713" y="2463"/>
                  </a:lnTo>
                  <a:lnTo>
                    <a:pt x="16991" y="1895"/>
                  </a:lnTo>
                  <a:lnTo>
                    <a:pt x="16190" y="1421"/>
                  </a:lnTo>
                  <a:lnTo>
                    <a:pt x="15388" y="947"/>
                  </a:lnTo>
                  <a:lnTo>
                    <a:pt x="14507" y="568"/>
                  </a:lnTo>
                  <a:lnTo>
                    <a:pt x="13585" y="284"/>
                  </a:lnTo>
                  <a:lnTo>
                    <a:pt x="12663" y="95"/>
                  </a:lnTo>
                  <a:lnTo>
                    <a:pt x="11742" y="0"/>
                  </a:lnTo>
                  <a:lnTo>
                    <a:pt x="10820" y="0"/>
                  </a:lnTo>
                  <a:lnTo>
                    <a:pt x="9858" y="0"/>
                  </a:lnTo>
                  <a:lnTo>
                    <a:pt x="8937" y="95"/>
                  </a:lnTo>
                  <a:lnTo>
                    <a:pt x="8015" y="284"/>
                  </a:lnTo>
                  <a:lnTo>
                    <a:pt x="7093" y="568"/>
                  </a:lnTo>
                  <a:lnTo>
                    <a:pt x="6252" y="947"/>
                  </a:lnTo>
                  <a:lnTo>
                    <a:pt x="5410" y="1421"/>
                  </a:lnTo>
                  <a:lnTo>
                    <a:pt x="4609" y="1895"/>
                  </a:lnTo>
                  <a:lnTo>
                    <a:pt x="3847" y="2463"/>
                  </a:lnTo>
                  <a:lnTo>
                    <a:pt x="3166" y="3126"/>
                  </a:lnTo>
                  <a:lnTo>
                    <a:pt x="2525" y="3789"/>
                  </a:lnTo>
                  <a:lnTo>
                    <a:pt x="1964" y="4547"/>
                  </a:lnTo>
                  <a:lnTo>
                    <a:pt x="1443" y="5400"/>
                  </a:lnTo>
                  <a:lnTo>
                    <a:pt x="1042" y="6253"/>
                  </a:lnTo>
                  <a:lnTo>
                    <a:pt x="681" y="7105"/>
                  </a:lnTo>
                  <a:lnTo>
                    <a:pt x="361" y="7958"/>
                  </a:lnTo>
                  <a:lnTo>
                    <a:pt x="160" y="8905"/>
                  </a:lnTo>
                  <a:lnTo>
                    <a:pt x="40" y="9853"/>
                  </a:lnTo>
                  <a:lnTo>
                    <a:pt x="0" y="10800"/>
                  </a:lnTo>
                </a:path>
              </a:pathLst>
            </a:custGeom>
            <a:noFill/>
            <a:ln w="12700" cap="rnd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13" name="Freeform 17"/>
            <p:cNvSpPr>
              <a:spLocks/>
            </p:cNvSpPr>
            <p:nvPr/>
          </p:nvSpPr>
          <p:spPr bwMode="auto">
            <a:xfrm>
              <a:off x="2486" y="1407"/>
              <a:ext cx="645" cy="228"/>
            </a:xfrm>
            <a:custGeom>
              <a:avLst/>
              <a:gdLst/>
              <a:ahLst/>
              <a:cxnLst>
                <a:cxn ang="0">
                  <a:pos x="33" y="11747"/>
                </a:cxn>
                <a:cxn ang="0">
                  <a:pos x="368" y="13547"/>
                </a:cxn>
                <a:cxn ang="0">
                  <a:pos x="971" y="15347"/>
                </a:cxn>
                <a:cxn ang="0">
                  <a:pos x="1942" y="16958"/>
                </a:cxn>
                <a:cxn ang="0">
                  <a:pos x="3148" y="18379"/>
                </a:cxn>
                <a:cxn ang="0">
                  <a:pos x="4588" y="19611"/>
                </a:cxn>
                <a:cxn ang="0">
                  <a:pos x="6229" y="20558"/>
                </a:cxn>
                <a:cxn ang="0">
                  <a:pos x="8004" y="21126"/>
                </a:cxn>
                <a:cxn ang="0">
                  <a:pos x="9846" y="21505"/>
                </a:cxn>
                <a:cxn ang="0">
                  <a:pos x="11721" y="21505"/>
                </a:cxn>
                <a:cxn ang="0">
                  <a:pos x="13563" y="21126"/>
                </a:cxn>
                <a:cxn ang="0">
                  <a:pos x="15338" y="20558"/>
                </a:cxn>
                <a:cxn ang="0">
                  <a:pos x="16979" y="19611"/>
                </a:cxn>
                <a:cxn ang="0">
                  <a:pos x="18419" y="18379"/>
                </a:cxn>
                <a:cxn ang="0">
                  <a:pos x="19624" y="16958"/>
                </a:cxn>
                <a:cxn ang="0">
                  <a:pos x="20595" y="15347"/>
                </a:cxn>
                <a:cxn ang="0">
                  <a:pos x="21232" y="13547"/>
                </a:cxn>
                <a:cxn ang="0">
                  <a:pos x="21533" y="11653"/>
                </a:cxn>
                <a:cxn ang="0">
                  <a:pos x="21533" y="9853"/>
                </a:cxn>
                <a:cxn ang="0">
                  <a:pos x="21232" y="7958"/>
                </a:cxn>
                <a:cxn ang="0">
                  <a:pos x="20595" y="6158"/>
                </a:cxn>
                <a:cxn ang="0">
                  <a:pos x="19624" y="4547"/>
                </a:cxn>
                <a:cxn ang="0">
                  <a:pos x="18419" y="3126"/>
                </a:cxn>
                <a:cxn ang="0">
                  <a:pos x="16979" y="1895"/>
                </a:cxn>
                <a:cxn ang="0">
                  <a:pos x="15338" y="947"/>
                </a:cxn>
                <a:cxn ang="0">
                  <a:pos x="13563" y="284"/>
                </a:cxn>
                <a:cxn ang="0">
                  <a:pos x="11721" y="0"/>
                </a:cxn>
                <a:cxn ang="0">
                  <a:pos x="9846" y="0"/>
                </a:cxn>
                <a:cxn ang="0">
                  <a:pos x="8004" y="284"/>
                </a:cxn>
                <a:cxn ang="0">
                  <a:pos x="6195" y="947"/>
                </a:cxn>
                <a:cxn ang="0">
                  <a:pos x="4588" y="1895"/>
                </a:cxn>
                <a:cxn ang="0">
                  <a:pos x="3148" y="3126"/>
                </a:cxn>
                <a:cxn ang="0">
                  <a:pos x="1942" y="4547"/>
                </a:cxn>
                <a:cxn ang="0">
                  <a:pos x="971" y="6253"/>
                </a:cxn>
                <a:cxn ang="0">
                  <a:pos x="368" y="7958"/>
                </a:cxn>
                <a:cxn ang="0">
                  <a:pos x="33" y="9853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lnTo>
                    <a:pt x="33" y="11747"/>
                  </a:lnTo>
                  <a:lnTo>
                    <a:pt x="134" y="12695"/>
                  </a:lnTo>
                  <a:lnTo>
                    <a:pt x="368" y="13547"/>
                  </a:lnTo>
                  <a:lnTo>
                    <a:pt x="636" y="14495"/>
                  </a:lnTo>
                  <a:lnTo>
                    <a:pt x="971" y="15347"/>
                  </a:lnTo>
                  <a:lnTo>
                    <a:pt x="1440" y="16200"/>
                  </a:lnTo>
                  <a:lnTo>
                    <a:pt x="1942" y="16958"/>
                  </a:lnTo>
                  <a:lnTo>
                    <a:pt x="2512" y="17716"/>
                  </a:lnTo>
                  <a:lnTo>
                    <a:pt x="3148" y="18379"/>
                  </a:lnTo>
                  <a:lnTo>
                    <a:pt x="3885" y="19042"/>
                  </a:lnTo>
                  <a:lnTo>
                    <a:pt x="4588" y="19611"/>
                  </a:lnTo>
                  <a:lnTo>
                    <a:pt x="5392" y="20084"/>
                  </a:lnTo>
                  <a:lnTo>
                    <a:pt x="6229" y="20558"/>
                  </a:lnTo>
                  <a:lnTo>
                    <a:pt x="7133" y="20937"/>
                  </a:lnTo>
                  <a:lnTo>
                    <a:pt x="8004" y="21126"/>
                  </a:lnTo>
                  <a:lnTo>
                    <a:pt x="8908" y="21411"/>
                  </a:lnTo>
                  <a:lnTo>
                    <a:pt x="9846" y="21505"/>
                  </a:lnTo>
                  <a:lnTo>
                    <a:pt x="10750" y="21600"/>
                  </a:lnTo>
                  <a:lnTo>
                    <a:pt x="11721" y="21505"/>
                  </a:lnTo>
                  <a:lnTo>
                    <a:pt x="12692" y="21411"/>
                  </a:lnTo>
                  <a:lnTo>
                    <a:pt x="13563" y="21126"/>
                  </a:lnTo>
                  <a:lnTo>
                    <a:pt x="14500" y="20937"/>
                  </a:lnTo>
                  <a:lnTo>
                    <a:pt x="15338" y="20558"/>
                  </a:lnTo>
                  <a:lnTo>
                    <a:pt x="16175" y="20084"/>
                  </a:lnTo>
                  <a:lnTo>
                    <a:pt x="16979" y="19611"/>
                  </a:lnTo>
                  <a:lnTo>
                    <a:pt x="17749" y="19042"/>
                  </a:lnTo>
                  <a:lnTo>
                    <a:pt x="18419" y="18379"/>
                  </a:lnTo>
                  <a:lnTo>
                    <a:pt x="19055" y="17621"/>
                  </a:lnTo>
                  <a:lnTo>
                    <a:pt x="19624" y="16958"/>
                  </a:lnTo>
                  <a:lnTo>
                    <a:pt x="20127" y="16200"/>
                  </a:lnTo>
                  <a:lnTo>
                    <a:pt x="20595" y="15347"/>
                  </a:lnTo>
                  <a:lnTo>
                    <a:pt x="20930" y="14400"/>
                  </a:lnTo>
                  <a:lnTo>
                    <a:pt x="21232" y="13547"/>
                  </a:lnTo>
                  <a:lnTo>
                    <a:pt x="21433" y="12600"/>
                  </a:lnTo>
                  <a:lnTo>
                    <a:pt x="21533" y="11653"/>
                  </a:lnTo>
                  <a:lnTo>
                    <a:pt x="21600" y="10800"/>
                  </a:lnTo>
                  <a:lnTo>
                    <a:pt x="21533" y="9853"/>
                  </a:lnTo>
                  <a:lnTo>
                    <a:pt x="21433" y="8905"/>
                  </a:lnTo>
                  <a:lnTo>
                    <a:pt x="21232" y="7958"/>
                  </a:lnTo>
                  <a:lnTo>
                    <a:pt x="20930" y="7105"/>
                  </a:lnTo>
                  <a:lnTo>
                    <a:pt x="20595" y="6158"/>
                  </a:lnTo>
                  <a:lnTo>
                    <a:pt x="20127" y="5400"/>
                  </a:lnTo>
                  <a:lnTo>
                    <a:pt x="19624" y="4547"/>
                  </a:lnTo>
                  <a:lnTo>
                    <a:pt x="19055" y="3789"/>
                  </a:lnTo>
                  <a:lnTo>
                    <a:pt x="18419" y="3126"/>
                  </a:lnTo>
                  <a:lnTo>
                    <a:pt x="17749" y="2463"/>
                  </a:lnTo>
                  <a:lnTo>
                    <a:pt x="16979" y="1895"/>
                  </a:lnTo>
                  <a:lnTo>
                    <a:pt x="16175" y="1421"/>
                  </a:lnTo>
                  <a:lnTo>
                    <a:pt x="15338" y="947"/>
                  </a:lnTo>
                  <a:lnTo>
                    <a:pt x="14500" y="663"/>
                  </a:lnTo>
                  <a:lnTo>
                    <a:pt x="13563" y="284"/>
                  </a:lnTo>
                  <a:lnTo>
                    <a:pt x="12659" y="95"/>
                  </a:lnTo>
                  <a:lnTo>
                    <a:pt x="11721" y="0"/>
                  </a:lnTo>
                  <a:lnTo>
                    <a:pt x="10750" y="0"/>
                  </a:lnTo>
                  <a:lnTo>
                    <a:pt x="9846" y="0"/>
                  </a:lnTo>
                  <a:lnTo>
                    <a:pt x="8908" y="95"/>
                  </a:lnTo>
                  <a:lnTo>
                    <a:pt x="8004" y="284"/>
                  </a:lnTo>
                  <a:lnTo>
                    <a:pt x="7066" y="663"/>
                  </a:lnTo>
                  <a:lnTo>
                    <a:pt x="6195" y="947"/>
                  </a:lnTo>
                  <a:lnTo>
                    <a:pt x="5392" y="1421"/>
                  </a:lnTo>
                  <a:lnTo>
                    <a:pt x="4588" y="1895"/>
                  </a:lnTo>
                  <a:lnTo>
                    <a:pt x="3885" y="2558"/>
                  </a:lnTo>
                  <a:lnTo>
                    <a:pt x="3148" y="3126"/>
                  </a:lnTo>
                  <a:lnTo>
                    <a:pt x="2512" y="3789"/>
                  </a:lnTo>
                  <a:lnTo>
                    <a:pt x="1942" y="4547"/>
                  </a:lnTo>
                  <a:lnTo>
                    <a:pt x="1440" y="5400"/>
                  </a:lnTo>
                  <a:lnTo>
                    <a:pt x="971" y="6253"/>
                  </a:lnTo>
                  <a:lnTo>
                    <a:pt x="636" y="7105"/>
                  </a:lnTo>
                  <a:lnTo>
                    <a:pt x="368" y="7958"/>
                  </a:lnTo>
                  <a:lnTo>
                    <a:pt x="134" y="8905"/>
                  </a:lnTo>
                  <a:lnTo>
                    <a:pt x="33" y="9853"/>
                  </a:lnTo>
                  <a:lnTo>
                    <a:pt x="0" y="10800"/>
                  </a:lnTo>
                </a:path>
              </a:pathLst>
            </a:custGeom>
            <a:noFill/>
            <a:ln w="12700" cap="rnd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14" name="Freeform 18"/>
            <p:cNvSpPr>
              <a:spLocks/>
            </p:cNvSpPr>
            <p:nvPr/>
          </p:nvSpPr>
          <p:spPr bwMode="auto">
            <a:xfrm>
              <a:off x="2486" y="1139"/>
              <a:ext cx="539" cy="228"/>
            </a:xfrm>
            <a:custGeom>
              <a:avLst/>
              <a:gdLst/>
              <a:ahLst/>
              <a:cxnLst>
                <a:cxn ang="0">
                  <a:pos x="40" y="11747"/>
                </a:cxn>
                <a:cxn ang="0">
                  <a:pos x="401" y="13547"/>
                </a:cxn>
                <a:cxn ang="0">
                  <a:pos x="1002" y="15347"/>
                </a:cxn>
                <a:cxn ang="0">
                  <a:pos x="1964" y="16958"/>
                </a:cxn>
                <a:cxn ang="0">
                  <a:pos x="3166" y="18379"/>
                </a:cxn>
                <a:cxn ang="0">
                  <a:pos x="4609" y="19611"/>
                </a:cxn>
                <a:cxn ang="0">
                  <a:pos x="6252" y="20558"/>
                </a:cxn>
                <a:cxn ang="0">
                  <a:pos x="8015" y="21126"/>
                </a:cxn>
                <a:cxn ang="0">
                  <a:pos x="9858" y="21505"/>
                </a:cxn>
                <a:cxn ang="0">
                  <a:pos x="11742" y="21505"/>
                </a:cxn>
                <a:cxn ang="0">
                  <a:pos x="13585" y="21126"/>
                </a:cxn>
                <a:cxn ang="0">
                  <a:pos x="15348" y="20558"/>
                </a:cxn>
                <a:cxn ang="0">
                  <a:pos x="16991" y="19611"/>
                </a:cxn>
                <a:cxn ang="0">
                  <a:pos x="18434" y="18379"/>
                </a:cxn>
                <a:cxn ang="0">
                  <a:pos x="19636" y="16958"/>
                </a:cxn>
                <a:cxn ang="0">
                  <a:pos x="20598" y="15347"/>
                </a:cxn>
                <a:cxn ang="0">
                  <a:pos x="21239" y="13547"/>
                </a:cxn>
                <a:cxn ang="0">
                  <a:pos x="21560" y="11653"/>
                </a:cxn>
                <a:cxn ang="0">
                  <a:pos x="21560" y="9853"/>
                </a:cxn>
                <a:cxn ang="0">
                  <a:pos x="21239" y="7958"/>
                </a:cxn>
                <a:cxn ang="0">
                  <a:pos x="20598" y="6158"/>
                </a:cxn>
                <a:cxn ang="0">
                  <a:pos x="19636" y="4547"/>
                </a:cxn>
                <a:cxn ang="0">
                  <a:pos x="18434" y="3126"/>
                </a:cxn>
                <a:cxn ang="0">
                  <a:pos x="16991" y="1895"/>
                </a:cxn>
                <a:cxn ang="0">
                  <a:pos x="15348" y="947"/>
                </a:cxn>
                <a:cxn ang="0">
                  <a:pos x="13585" y="284"/>
                </a:cxn>
                <a:cxn ang="0">
                  <a:pos x="11742" y="0"/>
                </a:cxn>
                <a:cxn ang="0">
                  <a:pos x="9858" y="0"/>
                </a:cxn>
                <a:cxn ang="0">
                  <a:pos x="8015" y="284"/>
                </a:cxn>
                <a:cxn ang="0">
                  <a:pos x="6212" y="947"/>
                </a:cxn>
                <a:cxn ang="0">
                  <a:pos x="4609" y="1895"/>
                </a:cxn>
                <a:cxn ang="0">
                  <a:pos x="3166" y="3126"/>
                </a:cxn>
                <a:cxn ang="0">
                  <a:pos x="1964" y="4547"/>
                </a:cxn>
                <a:cxn ang="0">
                  <a:pos x="1002" y="6253"/>
                </a:cxn>
                <a:cxn ang="0">
                  <a:pos x="401" y="7958"/>
                </a:cxn>
                <a:cxn ang="0">
                  <a:pos x="40" y="9853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lnTo>
                    <a:pt x="40" y="11747"/>
                  </a:lnTo>
                  <a:lnTo>
                    <a:pt x="160" y="12695"/>
                  </a:lnTo>
                  <a:lnTo>
                    <a:pt x="401" y="13547"/>
                  </a:lnTo>
                  <a:lnTo>
                    <a:pt x="641" y="14495"/>
                  </a:lnTo>
                  <a:lnTo>
                    <a:pt x="1002" y="15347"/>
                  </a:lnTo>
                  <a:lnTo>
                    <a:pt x="1443" y="16200"/>
                  </a:lnTo>
                  <a:lnTo>
                    <a:pt x="1964" y="16958"/>
                  </a:lnTo>
                  <a:lnTo>
                    <a:pt x="2525" y="17716"/>
                  </a:lnTo>
                  <a:lnTo>
                    <a:pt x="3166" y="18379"/>
                  </a:lnTo>
                  <a:lnTo>
                    <a:pt x="3887" y="19042"/>
                  </a:lnTo>
                  <a:lnTo>
                    <a:pt x="4609" y="19611"/>
                  </a:lnTo>
                  <a:lnTo>
                    <a:pt x="5410" y="20084"/>
                  </a:lnTo>
                  <a:lnTo>
                    <a:pt x="6252" y="20558"/>
                  </a:lnTo>
                  <a:lnTo>
                    <a:pt x="7133" y="20937"/>
                  </a:lnTo>
                  <a:lnTo>
                    <a:pt x="8015" y="21126"/>
                  </a:lnTo>
                  <a:lnTo>
                    <a:pt x="8937" y="21411"/>
                  </a:lnTo>
                  <a:lnTo>
                    <a:pt x="9858" y="21505"/>
                  </a:lnTo>
                  <a:lnTo>
                    <a:pt x="10780" y="21600"/>
                  </a:lnTo>
                  <a:lnTo>
                    <a:pt x="11742" y="21505"/>
                  </a:lnTo>
                  <a:lnTo>
                    <a:pt x="12704" y="21411"/>
                  </a:lnTo>
                  <a:lnTo>
                    <a:pt x="13585" y="21126"/>
                  </a:lnTo>
                  <a:lnTo>
                    <a:pt x="14507" y="20937"/>
                  </a:lnTo>
                  <a:lnTo>
                    <a:pt x="15348" y="20558"/>
                  </a:lnTo>
                  <a:lnTo>
                    <a:pt x="16190" y="20084"/>
                  </a:lnTo>
                  <a:lnTo>
                    <a:pt x="16991" y="19611"/>
                  </a:lnTo>
                  <a:lnTo>
                    <a:pt x="17753" y="19042"/>
                  </a:lnTo>
                  <a:lnTo>
                    <a:pt x="18434" y="18379"/>
                  </a:lnTo>
                  <a:lnTo>
                    <a:pt x="19075" y="17716"/>
                  </a:lnTo>
                  <a:lnTo>
                    <a:pt x="19636" y="16958"/>
                  </a:lnTo>
                  <a:lnTo>
                    <a:pt x="20157" y="16200"/>
                  </a:lnTo>
                  <a:lnTo>
                    <a:pt x="20598" y="15347"/>
                  </a:lnTo>
                  <a:lnTo>
                    <a:pt x="20959" y="14400"/>
                  </a:lnTo>
                  <a:lnTo>
                    <a:pt x="21239" y="13547"/>
                  </a:lnTo>
                  <a:lnTo>
                    <a:pt x="21440" y="12600"/>
                  </a:lnTo>
                  <a:lnTo>
                    <a:pt x="21560" y="11653"/>
                  </a:lnTo>
                  <a:lnTo>
                    <a:pt x="21600" y="10800"/>
                  </a:lnTo>
                  <a:lnTo>
                    <a:pt x="21560" y="9853"/>
                  </a:lnTo>
                  <a:lnTo>
                    <a:pt x="21440" y="8905"/>
                  </a:lnTo>
                  <a:lnTo>
                    <a:pt x="21239" y="7958"/>
                  </a:lnTo>
                  <a:lnTo>
                    <a:pt x="20959" y="7105"/>
                  </a:lnTo>
                  <a:lnTo>
                    <a:pt x="20598" y="6158"/>
                  </a:lnTo>
                  <a:lnTo>
                    <a:pt x="20157" y="5400"/>
                  </a:lnTo>
                  <a:lnTo>
                    <a:pt x="19636" y="4547"/>
                  </a:lnTo>
                  <a:lnTo>
                    <a:pt x="19075" y="3789"/>
                  </a:lnTo>
                  <a:lnTo>
                    <a:pt x="18434" y="3126"/>
                  </a:lnTo>
                  <a:lnTo>
                    <a:pt x="17753" y="2463"/>
                  </a:lnTo>
                  <a:lnTo>
                    <a:pt x="16991" y="1895"/>
                  </a:lnTo>
                  <a:lnTo>
                    <a:pt x="16190" y="1421"/>
                  </a:lnTo>
                  <a:lnTo>
                    <a:pt x="15348" y="947"/>
                  </a:lnTo>
                  <a:lnTo>
                    <a:pt x="14507" y="663"/>
                  </a:lnTo>
                  <a:lnTo>
                    <a:pt x="13585" y="284"/>
                  </a:lnTo>
                  <a:lnTo>
                    <a:pt x="12663" y="95"/>
                  </a:lnTo>
                  <a:lnTo>
                    <a:pt x="11742" y="0"/>
                  </a:lnTo>
                  <a:lnTo>
                    <a:pt x="10780" y="0"/>
                  </a:lnTo>
                  <a:lnTo>
                    <a:pt x="9858" y="0"/>
                  </a:lnTo>
                  <a:lnTo>
                    <a:pt x="8937" y="95"/>
                  </a:lnTo>
                  <a:lnTo>
                    <a:pt x="8015" y="284"/>
                  </a:lnTo>
                  <a:lnTo>
                    <a:pt x="7093" y="663"/>
                  </a:lnTo>
                  <a:lnTo>
                    <a:pt x="6212" y="947"/>
                  </a:lnTo>
                  <a:lnTo>
                    <a:pt x="5410" y="1421"/>
                  </a:lnTo>
                  <a:lnTo>
                    <a:pt x="4609" y="1895"/>
                  </a:lnTo>
                  <a:lnTo>
                    <a:pt x="3887" y="2558"/>
                  </a:lnTo>
                  <a:lnTo>
                    <a:pt x="3166" y="3126"/>
                  </a:lnTo>
                  <a:lnTo>
                    <a:pt x="2525" y="3789"/>
                  </a:lnTo>
                  <a:lnTo>
                    <a:pt x="1964" y="4547"/>
                  </a:lnTo>
                  <a:lnTo>
                    <a:pt x="1443" y="5400"/>
                  </a:lnTo>
                  <a:lnTo>
                    <a:pt x="1002" y="6253"/>
                  </a:lnTo>
                  <a:lnTo>
                    <a:pt x="641" y="7105"/>
                  </a:lnTo>
                  <a:lnTo>
                    <a:pt x="401" y="7958"/>
                  </a:lnTo>
                  <a:lnTo>
                    <a:pt x="160" y="8905"/>
                  </a:lnTo>
                  <a:lnTo>
                    <a:pt x="40" y="9853"/>
                  </a:lnTo>
                  <a:lnTo>
                    <a:pt x="0" y="10800"/>
                  </a:lnTo>
                </a:path>
              </a:pathLst>
            </a:custGeom>
            <a:noFill/>
            <a:ln w="12700" cap="rnd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15" name="Freeform 19"/>
            <p:cNvSpPr>
              <a:spLocks/>
            </p:cNvSpPr>
            <p:nvPr/>
          </p:nvSpPr>
          <p:spPr bwMode="auto">
            <a:xfrm>
              <a:off x="810" y="1287"/>
              <a:ext cx="636" cy="228"/>
            </a:xfrm>
            <a:custGeom>
              <a:avLst/>
              <a:gdLst/>
              <a:ahLst/>
              <a:cxnLst>
                <a:cxn ang="0">
                  <a:pos x="34" y="11747"/>
                </a:cxn>
                <a:cxn ang="0">
                  <a:pos x="340" y="13642"/>
                </a:cxn>
                <a:cxn ang="0">
                  <a:pos x="985" y="15347"/>
                </a:cxn>
                <a:cxn ang="0">
                  <a:pos x="1902" y="17053"/>
                </a:cxn>
                <a:cxn ang="0">
                  <a:pos x="3158" y="18474"/>
                </a:cxn>
                <a:cxn ang="0">
                  <a:pos x="4585" y="19705"/>
                </a:cxn>
                <a:cxn ang="0">
                  <a:pos x="6181" y="20653"/>
                </a:cxn>
                <a:cxn ang="0">
                  <a:pos x="7947" y="21316"/>
                </a:cxn>
                <a:cxn ang="0">
                  <a:pos x="9849" y="21600"/>
                </a:cxn>
                <a:cxn ang="0">
                  <a:pos x="11717" y="21600"/>
                </a:cxn>
                <a:cxn ang="0">
                  <a:pos x="13585" y="21221"/>
                </a:cxn>
                <a:cxn ang="0">
                  <a:pos x="15317" y="20653"/>
                </a:cxn>
                <a:cxn ang="0">
                  <a:pos x="16981" y="19705"/>
                </a:cxn>
                <a:cxn ang="0">
                  <a:pos x="18408" y="18474"/>
                </a:cxn>
                <a:cxn ang="0">
                  <a:pos x="19630" y="17053"/>
                </a:cxn>
                <a:cxn ang="0">
                  <a:pos x="20547" y="15347"/>
                </a:cxn>
                <a:cxn ang="0">
                  <a:pos x="21192" y="13642"/>
                </a:cxn>
                <a:cxn ang="0">
                  <a:pos x="21532" y="11747"/>
                </a:cxn>
                <a:cxn ang="0">
                  <a:pos x="21532" y="9853"/>
                </a:cxn>
                <a:cxn ang="0">
                  <a:pos x="21192" y="8053"/>
                </a:cxn>
                <a:cxn ang="0">
                  <a:pos x="20547" y="6253"/>
                </a:cxn>
                <a:cxn ang="0">
                  <a:pos x="19630" y="4642"/>
                </a:cxn>
                <a:cxn ang="0">
                  <a:pos x="18408" y="3221"/>
                </a:cxn>
                <a:cxn ang="0">
                  <a:pos x="16981" y="1989"/>
                </a:cxn>
                <a:cxn ang="0">
                  <a:pos x="15317" y="1042"/>
                </a:cxn>
                <a:cxn ang="0">
                  <a:pos x="13585" y="379"/>
                </a:cxn>
                <a:cxn ang="0">
                  <a:pos x="11717" y="95"/>
                </a:cxn>
                <a:cxn ang="0">
                  <a:pos x="9849" y="95"/>
                </a:cxn>
                <a:cxn ang="0">
                  <a:pos x="7947" y="379"/>
                </a:cxn>
                <a:cxn ang="0">
                  <a:pos x="6181" y="1042"/>
                </a:cxn>
                <a:cxn ang="0">
                  <a:pos x="4585" y="1989"/>
                </a:cxn>
                <a:cxn ang="0">
                  <a:pos x="3158" y="3221"/>
                </a:cxn>
                <a:cxn ang="0">
                  <a:pos x="1902" y="4642"/>
                </a:cxn>
                <a:cxn ang="0">
                  <a:pos x="985" y="6253"/>
                </a:cxn>
                <a:cxn ang="0">
                  <a:pos x="340" y="8053"/>
                </a:cxn>
                <a:cxn ang="0">
                  <a:pos x="34" y="9853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lnTo>
                    <a:pt x="34" y="11747"/>
                  </a:lnTo>
                  <a:lnTo>
                    <a:pt x="136" y="12695"/>
                  </a:lnTo>
                  <a:lnTo>
                    <a:pt x="340" y="13642"/>
                  </a:lnTo>
                  <a:lnTo>
                    <a:pt x="611" y="14495"/>
                  </a:lnTo>
                  <a:lnTo>
                    <a:pt x="985" y="15347"/>
                  </a:lnTo>
                  <a:lnTo>
                    <a:pt x="1426" y="16200"/>
                  </a:lnTo>
                  <a:lnTo>
                    <a:pt x="1902" y="17053"/>
                  </a:lnTo>
                  <a:lnTo>
                    <a:pt x="2513" y="17811"/>
                  </a:lnTo>
                  <a:lnTo>
                    <a:pt x="3158" y="18474"/>
                  </a:lnTo>
                  <a:lnTo>
                    <a:pt x="3838" y="19042"/>
                  </a:lnTo>
                  <a:lnTo>
                    <a:pt x="4585" y="19705"/>
                  </a:lnTo>
                  <a:lnTo>
                    <a:pt x="5400" y="20179"/>
                  </a:lnTo>
                  <a:lnTo>
                    <a:pt x="6181" y="20653"/>
                  </a:lnTo>
                  <a:lnTo>
                    <a:pt x="7064" y="20937"/>
                  </a:lnTo>
                  <a:lnTo>
                    <a:pt x="7947" y="21316"/>
                  </a:lnTo>
                  <a:lnTo>
                    <a:pt x="8864" y="21505"/>
                  </a:lnTo>
                  <a:lnTo>
                    <a:pt x="9849" y="21600"/>
                  </a:lnTo>
                  <a:lnTo>
                    <a:pt x="10766" y="21600"/>
                  </a:lnTo>
                  <a:lnTo>
                    <a:pt x="11717" y="21600"/>
                  </a:lnTo>
                  <a:lnTo>
                    <a:pt x="12634" y="21411"/>
                  </a:lnTo>
                  <a:lnTo>
                    <a:pt x="13585" y="21221"/>
                  </a:lnTo>
                  <a:lnTo>
                    <a:pt x="14434" y="20937"/>
                  </a:lnTo>
                  <a:lnTo>
                    <a:pt x="15317" y="20653"/>
                  </a:lnTo>
                  <a:lnTo>
                    <a:pt x="16166" y="20179"/>
                  </a:lnTo>
                  <a:lnTo>
                    <a:pt x="16981" y="19705"/>
                  </a:lnTo>
                  <a:lnTo>
                    <a:pt x="17694" y="19042"/>
                  </a:lnTo>
                  <a:lnTo>
                    <a:pt x="18408" y="18474"/>
                  </a:lnTo>
                  <a:lnTo>
                    <a:pt x="19053" y="17811"/>
                  </a:lnTo>
                  <a:lnTo>
                    <a:pt x="19630" y="17053"/>
                  </a:lnTo>
                  <a:lnTo>
                    <a:pt x="20140" y="16200"/>
                  </a:lnTo>
                  <a:lnTo>
                    <a:pt x="20547" y="15347"/>
                  </a:lnTo>
                  <a:lnTo>
                    <a:pt x="20887" y="14495"/>
                  </a:lnTo>
                  <a:lnTo>
                    <a:pt x="21192" y="13642"/>
                  </a:lnTo>
                  <a:lnTo>
                    <a:pt x="21430" y="12695"/>
                  </a:lnTo>
                  <a:lnTo>
                    <a:pt x="21532" y="11747"/>
                  </a:lnTo>
                  <a:lnTo>
                    <a:pt x="21600" y="10800"/>
                  </a:lnTo>
                  <a:lnTo>
                    <a:pt x="21532" y="9853"/>
                  </a:lnTo>
                  <a:lnTo>
                    <a:pt x="21430" y="8905"/>
                  </a:lnTo>
                  <a:lnTo>
                    <a:pt x="21192" y="8053"/>
                  </a:lnTo>
                  <a:lnTo>
                    <a:pt x="20887" y="7105"/>
                  </a:lnTo>
                  <a:lnTo>
                    <a:pt x="20547" y="6253"/>
                  </a:lnTo>
                  <a:lnTo>
                    <a:pt x="20106" y="5400"/>
                  </a:lnTo>
                  <a:lnTo>
                    <a:pt x="19630" y="4642"/>
                  </a:lnTo>
                  <a:lnTo>
                    <a:pt x="19053" y="3884"/>
                  </a:lnTo>
                  <a:lnTo>
                    <a:pt x="18408" y="3221"/>
                  </a:lnTo>
                  <a:lnTo>
                    <a:pt x="17694" y="2558"/>
                  </a:lnTo>
                  <a:lnTo>
                    <a:pt x="16981" y="1989"/>
                  </a:lnTo>
                  <a:lnTo>
                    <a:pt x="16166" y="1516"/>
                  </a:lnTo>
                  <a:lnTo>
                    <a:pt x="15317" y="1042"/>
                  </a:lnTo>
                  <a:lnTo>
                    <a:pt x="14434" y="663"/>
                  </a:lnTo>
                  <a:lnTo>
                    <a:pt x="13585" y="379"/>
                  </a:lnTo>
                  <a:lnTo>
                    <a:pt x="12634" y="189"/>
                  </a:lnTo>
                  <a:lnTo>
                    <a:pt x="11717" y="95"/>
                  </a:lnTo>
                  <a:lnTo>
                    <a:pt x="10766" y="0"/>
                  </a:lnTo>
                  <a:lnTo>
                    <a:pt x="9849" y="95"/>
                  </a:lnTo>
                  <a:lnTo>
                    <a:pt x="8864" y="189"/>
                  </a:lnTo>
                  <a:lnTo>
                    <a:pt x="7947" y="379"/>
                  </a:lnTo>
                  <a:lnTo>
                    <a:pt x="7064" y="663"/>
                  </a:lnTo>
                  <a:lnTo>
                    <a:pt x="6181" y="1042"/>
                  </a:lnTo>
                  <a:lnTo>
                    <a:pt x="5366" y="1516"/>
                  </a:lnTo>
                  <a:lnTo>
                    <a:pt x="4585" y="1989"/>
                  </a:lnTo>
                  <a:lnTo>
                    <a:pt x="3838" y="2558"/>
                  </a:lnTo>
                  <a:lnTo>
                    <a:pt x="3158" y="3221"/>
                  </a:lnTo>
                  <a:lnTo>
                    <a:pt x="2513" y="3884"/>
                  </a:lnTo>
                  <a:lnTo>
                    <a:pt x="1902" y="4642"/>
                  </a:lnTo>
                  <a:lnTo>
                    <a:pt x="1426" y="5400"/>
                  </a:lnTo>
                  <a:lnTo>
                    <a:pt x="985" y="6253"/>
                  </a:lnTo>
                  <a:lnTo>
                    <a:pt x="611" y="7105"/>
                  </a:lnTo>
                  <a:lnTo>
                    <a:pt x="340" y="8053"/>
                  </a:lnTo>
                  <a:lnTo>
                    <a:pt x="136" y="9000"/>
                  </a:lnTo>
                  <a:lnTo>
                    <a:pt x="34" y="9853"/>
                  </a:lnTo>
                  <a:lnTo>
                    <a:pt x="0" y="10800"/>
                  </a:lnTo>
                </a:path>
              </a:pathLst>
            </a:custGeom>
            <a:noFill/>
            <a:ln w="12700" cap="rnd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16" name="Freeform 20"/>
            <p:cNvSpPr>
              <a:spLocks/>
            </p:cNvSpPr>
            <p:nvPr/>
          </p:nvSpPr>
          <p:spPr bwMode="auto">
            <a:xfrm>
              <a:off x="1394" y="449"/>
              <a:ext cx="966" cy="375"/>
            </a:xfrm>
            <a:custGeom>
              <a:avLst/>
              <a:gdLst/>
              <a:ahLst/>
              <a:cxnLst>
                <a:cxn ang="0">
                  <a:pos x="0" y="10829"/>
                </a:cxn>
                <a:cxn ang="0">
                  <a:pos x="10666" y="0"/>
                </a:cxn>
                <a:cxn ang="0">
                  <a:pos x="21600" y="11174"/>
                </a:cxn>
                <a:cxn ang="0">
                  <a:pos x="10666" y="21600"/>
                </a:cxn>
                <a:cxn ang="0">
                  <a:pos x="0" y="10829"/>
                </a:cxn>
              </a:cxnLst>
              <a:rect l="0" t="0" r="r" b="b"/>
              <a:pathLst>
                <a:path w="21600" h="21600">
                  <a:moveTo>
                    <a:pt x="0" y="10829"/>
                  </a:moveTo>
                  <a:lnTo>
                    <a:pt x="10666" y="0"/>
                  </a:lnTo>
                  <a:lnTo>
                    <a:pt x="21600" y="11174"/>
                  </a:lnTo>
                  <a:lnTo>
                    <a:pt x="10666" y="21600"/>
                  </a:lnTo>
                  <a:lnTo>
                    <a:pt x="0" y="10829"/>
                  </a:lnTo>
                </a:path>
              </a:pathLst>
            </a:custGeom>
            <a:noFill/>
            <a:ln w="12700" cap="rnd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17" name="Freeform 21"/>
            <p:cNvSpPr>
              <a:spLocks/>
            </p:cNvSpPr>
            <p:nvPr/>
          </p:nvSpPr>
          <p:spPr bwMode="auto">
            <a:xfrm>
              <a:off x="2640" y="543"/>
              <a:ext cx="872" cy="264"/>
            </a:xfrm>
            <a:custGeom>
              <a:avLst/>
              <a:gdLst/>
              <a:ahLst/>
              <a:cxnLst>
                <a:cxn ang="0">
                  <a:pos x="21600" y="21600"/>
                </a:cxn>
                <a:cxn ang="0">
                  <a:pos x="21600" y="0"/>
                </a:cxn>
                <a:cxn ang="0">
                  <a:pos x="0" y="0"/>
                </a:cxn>
                <a:cxn ang="0">
                  <a:pos x="0" y="21600"/>
                </a:cxn>
                <a:cxn ang="0">
                  <a:pos x="21600" y="21600"/>
                </a:cxn>
              </a:cxnLst>
              <a:rect l="0" t="0" r="r" b="b"/>
              <a:pathLst>
                <a:path w="21600" h="21600">
                  <a:moveTo>
                    <a:pt x="21600" y="21600"/>
                  </a:moveTo>
                  <a:lnTo>
                    <a:pt x="21600" y="0"/>
                  </a:ln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</a:path>
              </a:pathLst>
            </a:custGeom>
            <a:noFill/>
            <a:ln w="12700" cap="rnd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18" name="Freeform 22"/>
            <p:cNvSpPr>
              <a:spLocks/>
            </p:cNvSpPr>
            <p:nvPr/>
          </p:nvSpPr>
          <p:spPr bwMode="auto">
            <a:xfrm>
              <a:off x="372" y="536"/>
              <a:ext cx="759" cy="232"/>
            </a:xfrm>
            <a:custGeom>
              <a:avLst/>
              <a:gdLst/>
              <a:ahLst/>
              <a:cxnLst>
                <a:cxn ang="0">
                  <a:pos x="21600" y="21600"/>
                </a:cxn>
                <a:cxn ang="0">
                  <a:pos x="21600" y="0"/>
                </a:cxn>
                <a:cxn ang="0">
                  <a:pos x="0" y="0"/>
                </a:cxn>
                <a:cxn ang="0">
                  <a:pos x="0" y="21600"/>
                </a:cxn>
                <a:cxn ang="0">
                  <a:pos x="21600" y="21600"/>
                </a:cxn>
              </a:cxnLst>
              <a:rect l="0" t="0" r="r" b="b"/>
              <a:pathLst>
                <a:path w="21600" h="21600">
                  <a:moveTo>
                    <a:pt x="21600" y="21600"/>
                  </a:moveTo>
                  <a:lnTo>
                    <a:pt x="21600" y="0"/>
                  </a:ln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</a:path>
              </a:pathLst>
            </a:custGeom>
            <a:noFill/>
            <a:ln w="12700" cap="rnd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19" name="Rectangle 23"/>
            <p:cNvSpPr>
              <a:spLocks/>
            </p:cNvSpPr>
            <p:nvPr/>
          </p:nvSpPr>
          <p:spPr bwMode="auto">
            <a:xfrm>
              <a:off x="2527" y="1104"/>
              <a:ext cx="424" cy="200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39688" bIns="0">
              <a:prstTxWarp prst="textNoShape">
                <a:avLst/>
              </a:prstTxWarp>
              <a:spAutoFit/>
            </a:bodyPr>
            <a:lstStyle/>
            <a:p>
              <a:pPr marL="39688"/>
              <a:r>
                <a:rPr lang="en-US" sz="1600" b="1">
                  <a:solidFill>
                    <a:schemeClr val="tx1"/>
                  </a:solidFill>
                  <a:ea typeface="Arial" pitchFamily="8" charset="0"/>
                  <a:cs typeface="Arial" pitchFamily="8" charset="0"/>
                </a:rPr>
                <a:t>since</a:t>
              </a:r>
            </a:p>
          </p:txBody>
        </p:sp>
        <p:sp>
          <p:nvSpPr>
            <p:cNvPr id="29720" name="Freeform 24"/>
            <p:cNvSpPr>
              <a:spLocks/>
            </p:cNvSpPr>
            <p:nvPr/>
          </p:nvSpPr>
          <p:spPr bwMode="auto">
            <a:xfrm>
              <a:off x="1608" y="1259"/>
              <a:ext cx="781" cy="257"/>
            </a:xfrm>
            <a:custGeom>
              <a:avLst/>
              <a:gdLst/>
              <a:ahLst/>
              <a:cxnLst>
                <a:cxn ang="0">
                  <a:pos x="21600" y="21600"/>
                </a:cxn>
                <a:cxn ang="0">
                  <a:pos x="21600" y="0"/>
                </a:cxn>
                <a:cxn ang="0">
                  <a:pos x="0" y="0"/>
                </a:cxn>
                <a:cxn ang="0">
                  <a:pos x="0" y="21600"/>
                </a:cxn>
                <a:cxn ang="0">
                  <a:pos x="21600" y="21600"/>
                </a:cxn>
              </a:cxnLst>
              <a:rect l="0" t="0" r="r" b="b"/>
              <a:pathLst>
                <a:path w="21600" h="21600">
                  <a:moveTo>
                    <a:pt x="21600" y="21600"/>
                  </a:moveTo>
                  <a:lnTo>
                    <a:pt x="21600" y="0"/>
                  </a:ln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</a:path>
              </a:pathLst>
            </a:custGeom>
            <a:noFill/>
            <a:ln w="12700" cap="rnd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21" name="Rectangle 25"/>
            <p:cNvSpPr>
              <a:spLocks/>
            </p:cNvSpPr>
            <p:nvPr/>
          </p:nvSpPr>
          <p:spPr bwMode="auto">
            <a:xfrm>
              <a:off x="531" y="5"/>
              <a:ext cx="431" cy="200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39688" bIns="0">
              <a:prstTxWarp prst="textNoShape">
                <a:avLst/>
              </a:prstTxWarp>
              <a:spAutoFit/>
            </a:bodyPr>
            <a:lstStyle/>
            <a:p>
              <a:pPr marL="39688"/>
              <a:r>
                <a:rPr lang="en-US" sz="1600" b="1">
                  <a:solidFill>
                    <a:schemeClr val="tx1"/>
                  </a:solidFill>
                  <a:ea typeface="Arial" pitchFamily="8" charset="0"/>
                  <a:cs typeface="Arial" pitchFamily="8" charset="0"/>
                </a:rPr>
                <a:t>name</a:t>
              </a:r>
            </a:p>
          </p:txBody>
        </p:sp>
        <p:sp>
          <p:nvSpPr>
            <p:cNvPr id="29722" name="Rectangle 26"/>
            <p:cNvSpPr>
              <a:spLocks/>
            </p:cNvSpPr>
            <p:nvPr/>
          </p:nvSpPr>
          <p:spPr bwMode="auto">
            <a:xfrm>
              <a:off x="2650" y="16"/>
              <a:ext cx="509" cy="200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39688" bIns="0">
              <a:prstTxWarp prst="textNoShape">
                <a:avLst/>
              </a:prstTxWarp>
              <a:spAutoFit/>
            </a:bodyPr>
            <a:lstStyle/>
            <a:p>
              <a:pPr marL="39688"/>
              <a:r>
                <a:rPr lang="en-US" sz="1600" b="1">
                  <a:solidFill>
                    <a:schemeClr val="tx1"/>
                  </a:solidFill>
                  <a:ea typeface="Arial" pitchFamily="8" charset="0"/>
                  <a:cs typeface="Arial" pitchFamily="8" charset="0"/>
                </a:rPr>
                <a:t>dname</a:t>
              </a:r>
            </a:p>
          </p:txBody>
        </p:sp>
        <p:sp>
          <p:nvSpPr>
            <p:cNvPr id="29723" name="Rectangle 27"/>
            <p:cNvSpPr>
              <a:spLocks/>
            </p:cNvSpPr>
            <p:nvPr/>
          </p:nvSpPr>
          <p:spPr bwMode="auto">
            <a:xfrm>
              <a:off x="3121" y="180"/>
              <a:ext cx="523" cy="200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39688" bIns="0">
              <a:prstTxWarp prst="textNoShape">
                <a:avLst/>
              </a:prstTxWarp>
              <a:spAutoFit/>
            </a:bodyPr>
            <a:lstStyle/>
            <a:p>
              <a:pPr marL="39688"/>
              <a:r>
                <a:rPr lang="en-US" sz="1600" b="1">
                  <a:solidFill>
                    <a:schemeClr val="tx1"/>
                  </a:solidFill>
                  <a:ea typeface="Arial" pitchFamily="8" charset="0"/>
                  <a:cs typeface="Arial" pitchFamily="8" charset="0"/>
                </a:rPr>
                <a:t>budget</a:t>
              </a:r>
            </a:p>
          </p:txBody>
        </p:sp>
        <p:sp>
          <p:nvSpPr>
            <p:cNvPr id="29724" name="Rectangle 28"/>
            <p:cNvSpPr>
              <a:spLocks/>
            </p:cNvSpPr>
            <p:nvPr/>
          </p:nvSpPr>
          <p:spPr bwMode="auto">
            <a:xfrm>
              <a:off x="2302" y="160"/>
              <a:ext cx="288" cy="200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39688" bIns="0">
              <a:prstTxWarp prst="textNoShape">
                <a:avLst/>
              </a:prstTxWarp>
              <a:spAutoFit/>
            </a:bodyPr>
            <a:lstStyle/>
            <a:p>
              <a:pPr marL="39688"/>
              <a:r>
                <a:rPr lang="en-US" sz="1600" b="1" u="sng">
                  <a:solidFill>
                    <a:schemeClr val="tx1"/>
                  </a:solidFill>
                  <a:ea typeface="Arial" pitchFamily="8" charset="0"/>
                  <a:cs typeface="Arial" pitchFamily="8" charset="0"/>
                </a:rPr>
                <a:t>did</a:t>
              </a:r>
            </a:p>
          </p:txBody>
        </p:sp>
        <p:sp>
          <p:nvSpPr>
            <p:cNvPr id="29725" name="Rectangle 29"/>
            <p:cNvSpPr>
              <a:spLocks/>
            </p:cNvSpPr>
            <p:nvPr/>
          </p:nvSpPr>
          <p:spPr bwMode="auto">
            <a:xfrm>
              <a:off x="2645" y="522"/>
              <a:ext cx="879" cy="200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39688" bIns="0">
              <a:prstTxWarp prst="textNoShape">
                <a:avLst/>
              </a:prstTxWarp>
              <a:spAutoFit/>
            </a:bodyPr>
            <a:lstStyle/>
            <a:p>
              <a:pPr marL="39688"/>
              <a:r>
                <a:rPr lang="en-US" sz="1600" b="1">
                  <a:solidFill>
                    <a:schemeClr val="tx1"/>
                  </a:solidFill>
                  <a:ea typeface="Arial" pitchFamily="8" charset="0"/>
                  <a:cs typeface="Arial" pitchFamily="8" charset="0"/>
                </a:rPr>
                <a:t>Departments</a:t>
              </a:r>
            </a:p>
          </p:txBody>
        </p:sp>
        <p:sp>
          <p:nvSpPr>
            <p:cNvPr id="29726" name="Rectangle 30"/>
            <p:cNvSpPr>
              <a:spLocks/>
            </p:cNvSpPr>
            <p:nvPr/>
          </p:nvSpPr>
          <p:spPr bwMode="auto">
            <a:xfrm>
              <a:off x="133" y="154"/>
              <a:ext cx="317" cy="200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39688" bIns="0">
              <a:prstTxWarp prst="textNoShape">
                <a:avLst/>
              </a:prstTxWarp>
              <a:spAutoFit/>
            </a:bodyPr>
            <a:lstStyle/>
            <a:p>
              <a:pPr marL="39688"/>
              <a:r>
                <a:rPr lang="en-US" sz="1600" b="1" u="sng">
                  <a:solidFill>
                    <a:schemeClr val="tx1"/>
                  </a:solidFill>
                  <a:ea typeface="Arial" pitchFamily="8" charset="0"/>
                  <a:cs typeface="Arial" pitchFamily="8" charset="0"/>
                </a:rPr>
                <a:t>ssn</a:t>
              </a:r>
            </a:p>
          </p:txBody>
        </p:sp>
        <p:sp>
          <p:nvSpPr>
            <p:cNvPr id="29727" name="Rectangle 31"/>
            <p:cNvSpPr>
              <a:spLocks/>
            </p:cNvSpPr>
            <p:nvPr/>
          </p:nvSpPr>
          <p:spPr bwMode="auto">
            <a:xfrm>
              <a:off x="1150" y="160"/>
              <a:ext cx="253" cy="200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39688" bIns="0">
              <a:prstTxWarp prst="textNoShape">
                <a:avLst/>
              </a:prstTxWarp>
              <a:spAutoFit/>
            </a:bodyPr>
            <a:lstStyle/>
            <a:p>
              <a:pPr marL="39688"/>
              <a:r>
                <a:rPr lang="en-US" sz="1600" b="1">
                  <a:solidFill>
                    <a:schemeClr val="tx1"/>
                  </a:solidFill>
                  <a:ea typeface="Arial" pitchFamily="8" charset="0"/>
                  <a:cs typeface="Arial" pitchFamily="8" charset="0"/>
                </a:rPr>
                <a:t>lot</a:t>
              </a:r>
            </a:p>
          </p:txBody>
        </p:sp>
        <p:sp>
          <p:nvSpPr>
            <p:cNvPr id="29728" name="Rectangle 32"/>
            <p:cNvSpPr>
              <a:spLocks/>
            </p:cNvSpPr>
            <p:nvPr/>
          </p:nvSpPr>
          <p:spPr bwMode="auto">
            <a:xfrm>
              <a:off x="1577" y="1269"/>
              <a:ext cx="765" cy="200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39688" bIns="0">
              <a:prstTxWarp prst="textNoShape">
                <a:avLst/>
              </a:prstTxWarp>
              <a:spAutoFit/>
            </a:bodyPr>
            <a:lstStyle/>
            <a:p>
              <a:pPr marL="39688"/>
              <a:r>
                <a:rPr lang="en-US" sz="1600" b="1">
                  <a:solidFill>
                    <a:schemeClr val="tx1"/>
                  </a:solidFill>
                  <a:ea typeface="Arial" pitchFamily="8" charset="0"/>
                  <a:cs typeface="Arial" pitchFamily="8" charset="0"/>
                </a:rPr>
                <a:t>Mgr_Appts</a:t>
              </a:r>
            </a:p>
          </p:txBody>
        </p:sp>
        <p:sp>
          <p:nvSpPr>
            <p:cNvPr id="29729" name="Rectangle 33"/>
            <p:cNvSpPr>
              <a:spLocks/>
            </p:cNvSpPr>
            <p:nvPr/>
          </p:nvSpPr>
          <p:spPr bwMode="auto">
            <a:xfrm>
              <a:off x="1517" y="527"/>
              <a:ext cx="715" cy="200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39688" bIns="0">
              <a:prstTxWarp prst="textNoShape">
                <a:avLst/>
              </a:prstTxWarp>
              <a:spAutoFit/>
            </a:bodyPr>
            <a:lstStyle/>
            <a:p>
              <a:pPr marL="39688"/>
              <a:r>
                <a:rPr lang="en-US" sz="1600" b="1">
                  <a:solidFill>
                    <a:schemeClr val="tx1"/>
                  </a:solidFill>
                  <a:ea typeface="Arial" pitchFamily="8" charset="0"/>
                  <a:cs typeface="Arial" pitchFamily="8" charset="0"/>
                </a:rPr>
                <a:t>Manages3</a:t>
              </a:r>
            </a:p>
          </p:txBody>
        </p:sp>
        <p:sp>
          <p:nvSpPr>
            <p:cNvPr id="29730" name="Rectangle 34"/>
            <p:cNvSpPr>
              <a:spLocks/>
            </p:cNvSpPr>
            <p:nvPr/>
          </p:nvSpPr>
          <p:spPr bwMode="auto">
            <a:xfrm>
              <a:off x="2467" y="1425"/>
              <a:ext cx="601" cy="200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39688" bIns="0">
              <a:prstTxWarp prst="textNoShape">
                <a:avLst/>
              </a:prstTxWarp>
              <a:spAutoFit/>
            </a:bodyPr>
            <a:lstStyle/>
            <a:p>
              <a:pPr marL="39688"/>
              <a:r>
                <a:rPr lang="en-US" sz="1600" b="1">
                  <a:solidFill>
                    <a:schemeClr val="tx1"/>
                  </a:solidFill>
                  <a:ea typeface="Arial" pitchFamily="8" charset="0"/>
                  <a:cs typeface="Arial" pitchFamily="8" charset="0"/>
                </a:rPr>
                <a:t>dbudget</a:t>
              </a:r>
            </a:p>
          </p:txBody>
        </p:sp>
        <p:sp>
          <p:nvSpPr>
            <p:cNvPr id="29731" name="Rectangle 35"/>
            <p:cNvSpPr>
              <a:spLocks/>
            </p:cNvSpPr>
            <p:nvPr/>
          </p:nvSpPr>
          <p:spPr bwMode="auto">
            <a:xfrm>
              <a:off x="784" y="1275"/>
              <a:ext cx="637" cy="200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39688" bIns="0">
              <a:prstTxWarp prst="textNoShape">
                <a:avLst/>
              </a:prstTxWarp>
              <a:spAutoFit/>
            </a:bodyPr>
            <a:lstStyle/>
            <a:p>
              <a:pPr marL="39688"/>
              <a:r>
                <a:rPr lang="en-US" sz="1600" b="1" u="sng">
                  <a:solidFill>
                    <a:schemeClr val="tx1"/>
                  </a:solidFill>
                  <a:ea typeface="Arial" pitchFamily="8" charset="0"/>
                  <a:cs typeface="Arial" pitchFamily="8" charset="0"/>
                </a:rPr>
                <a:t>apptnum</a:t>
              </a:r>
            </a:p>
          </p:txBody>
        </p:sp>
        <p:sp>
          <p:nvSpPr>
            <p:cNvPr id="29732" name="Line 36"/>
            <p:cNvSpPr>
              <a:spLocks noChangeShapeType="1"/>
            </p:cNvSpPr>
            <p:nvPr/>
          </p:nvSpPr>
          <p:spPr bwMode="auto">
            <a:xfrm>
              <a:off x="252" y="407"/>
              <a:ext cx="328" cy="127"/>
            </a:xfrm>
            <a:prstGeom prst="line">
              <a:avLst/>
            </a:prstGeom>
            <a:noFill/>
            <a:ln w="12700" cap="flat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33" name="Line 37"/>
            <p:cNvSpPr>
              <a:spLocks noChangeShapeType="1"/>
            </p:cNvSpPr>
            <p:nvPr/>
          </p:nvSpPr>
          <p:spPr bwMode="auto">
            <a:xfrm>
              <a:off x="757" y="244"/>
              <a:ext cx="1" cy="290"/>
            </a:xfrm>
            <a:prstGeom prst="line">
              <a:avLst/>
            </a:prstGeom>
            <a:noFill/>
            <a:ln w="12700" cap="flat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34" name="Line 38"/>
            <p:cNvSpPr>
              <a:spLocks noChangeShapeType="1"/>
            </p:cNvSpPr>
            <p:nvPr/>
          </p:nvSpPr>
          <p:spPr bwMode="auto">
            <a:xfrm flipH="1">
              <a:off x="1003" y="407"/>
              <a:ext cx="257" cy="127"/>
            </a:xfrm>
            <a:prstGeom prst="line">
              <a:avLst/>
            </a:prstGeom>
            <a:noFill/>
            <a:ln w="12700" cap="flat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35" name="Line 39"/>
            <p:cNvSpPr>
              <a:spLocks noChangeShapeType="1"/>
            </p:cNvSpPr>
            <p:nvPr/>
          </p:nvSpPr>
          <p:spPr bwMode="auto">
            <a:xfrm flipH="1">
              <a:off x="1127" y="634"/>
              <a:ext cx="277" cy="1"/>
            </a:xfrm>
            <a:prstGeom prst="line">
              <a:avLst/>
            </a:prstGeom>
            <a:noFill/>
            <a:ln w="12700" cap="flat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36" name="Line 40"/>
            <p:cNvSpPr>
              <a:spLocks noChangeShapeType="1"/>
            </p:cNvSpPr>
            <p:nvPr/>
          </p:nvSpPr>
          <p:spPr bwMode="auto">
            <a:xfrm>
              <a:off x="2332" y="643"/>
              <a:ext cx="303" cy="1"/>
            </a:xfrm>
            <a:prstGeom prst="line">
              <a:avLst/>
            </a:prstGeom>
            <a:noFill/>
            <a:ln w="12700" cap="flat">
              <a:solidFill>
                <a:srgbClr val="0000FF"/>
              </a:solidFill>
              <a:prstDash val="solid"/>
              <a:round/>
              <a:headEnd type="triangle" w="med" len="med"/>
              <a:tailEnd type="non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37" name="Line 41"/>
            <p:cNvSpPr>
              <a:spLocks noChangeShapeType="1"/>
            </p:cNvSpPr>
            <p:nvPr/>
          </p:nvSpPr>
          <p:spPr bwMode="auto">
            <a:xfrm flipH="1">
              <a:off x="1432" y="1382"/>
              <a:ext cx="171" cy="1"/>
            </a:xfrm>
            <a:prstGeom prst="line">
              <a:avLst/>
            </a:prstGeom>
            <a:noFill/>
            <a:ln w="12700" cap="flat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38" name="Line 42"/>
            <p:cNvSpPr>
              <a:spLocks noChangeShapeType="1"/>
            </p:cNvSpPr>
            <p:nvPr/>
          </p:nvSpPr>
          <p:spPr bwMode="auto">
            <a:xfrm flipH="1">
              <a:off x="2394" y="1290"/>
              <a:ext cx="85" cy="88"/>
            </a:xfrm>
            <a:prstGeom prst="line">
              <a:avLst/>
            </a:prstGeom>
            <a:noFill/>
            <a:ln w="12700" cap="flat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39" name="Line 43"/>
            <p:cNvSpPr>
              <a:spLocks noChangeShapeType="1"/>
            </p:cNvSpPr>
            <p:nvPr/>
          </p:nvSpPr>
          <p:spPr bwMode="auto">
            <a:xfrm rot="10800000">
              <a:off x="2365" y="1435"/>
              <a:ext cx="124" cy="104"/>
            </a:xfrm>
            <a:prstGeom prst="line">
              <a:avLst/>
            </a:prstGeom>
            <a:noFill/>
            <a:ln w="12700" cap="flat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40" name="Line 44"/>
            <p:cNvSpPr>
              <a:spLocks noChangeShapeType="1"/>
            </p:cNvSpPr>
            <p:nvPr/>
          </p:nvSpPr>
          <p:spPr bwMode="auto">
            <a:xfrm>
              <a:off x="2422" y="407"/>
              <a:ext cx="289" cy="127"/>
            </a:xfrm>
            <a:prstGeom prst="line">
              <a:avLst/>
            </a:prstGeom>
            <a:noFill/>
            <a:ln w="12700" cap="flat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41" name="Line 45"/>
            <p:cNvSpPr>
              <a:spLocks noChangeShapeType="1"/>
            </p:cNvSpPr>
            <p:nvPr/>
          </p:nvSpPr>
          <p:spPr bwMode="auto">
            <a:xfrm>
              <a:off x="2917" y="244"/>
              <a:ext cx="1" cy="280"/>
            </a:xfrm>
            <a:prstGeom prst="line">
              <a:avLst/>
            </a:prstGeom>
            <a:noFill/>
            <a:ln w="12700" cap="flat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42" name="Line 46"/>
            <p:cNvSpPr>
              <a:spLocks noChangeShapeType="1"/>
            </p:cNvSpPr>
            <p:nvPr/>
          </p:nvSpPr>
          <p:spPr bwMode="auto">
            <a:xfrm flipH="1">
              <a:off x="3191" y="417"/>
              <a:ext cx="220" cy="126"/>
            </a:xfrm>
            <a:prstGeom prst="line">
              <a:avLst/>
            </a:prstGeom>
            <a:noFill/>
            <a:ln w="12700" cap="flat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43" name="Line 47"/>
            <p:cNvSpPr>
              <a:spLocks noChangeShapeType="1"/>
            </p:cNvSpPr>
            <p:nvPr/>
          </p:nvSpPr>
          <p:spPr bwMode="auto">
            <a:xfrm>
              <a:off x="1874" y="845"/>
              <a:ext cx="1" cy="399"/>
            </a:xfrm>
            <a:prstGeom prst="line">
              <a:avLst/>
            </a:prstGeom>
            <a:noFill/>
            <a:ln w="12700" cap="flat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9745" name="Rectangle 49"/>
          <p:cNvSpPr>
            <a:spLocks/>
          </p:cNvSpPr>
          <p:nvPr/>
        </p:nvSpPr>
        <p:spPr bwMode="auto">
          <a:xfrm>
            <a:off x="912813" y="4876800"/>
            <a:ext cx="7164387" cy="8382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40639" bIns="0">
            <a:prstTxWarp prst="textNoShape">
              <a:avLst/>
            </a:prstTxWarp>
          </a:bodyPr>
          <a:lstStyle/>
          <a:p>
            <a:pPr marL="39688"/>
            <a:r>
              <a:rPr lang="en-US" dirty="0" smtClean="0">
                <a:solidFill>
                  <a:schemeClr val="tx1"/>
                </a:solidFill>
                <a:latin typeface="Tahoma" pitchFamily="8" charset="0"/>
                <a:ea typeface="Tahoma" pitchFamily="8" charset="0"/>
                <a:cs typeface="Tahoma" pitchFamily="8" charset="0"/>
                <a:sym typeface="Tahoma" pitchFamily="8" charset="0"/>
              </a:rPr>
              <a:t>There is another way to do this. Left as an exercise.</a:t>
            </a:r>
          </a:p>
          <a:p>
            <a:pPr marL="39688"/>
            <a:r>
              <a:rPr lang="en-US" dirty="0">
                <a:solidFill>
                  <a:schemeClr val="tx1"/>
                </a:solidFill>
                <a:latin typeface="Tahoma" pitchFamily="8" charset="0"/>
                <a:ea typeface="Tahoma" pitchFamily="8" charset="0"/>
                <a:cs typeface="Tahoma" pitchFamily="8" charset="0"/>
                <a:sym typeface="Tahoma" pitchFamily="8" charset="0"/>
              </a:rPr>
              <a:t>    (Think ISA </a:t>
            </a:r>
            <a:r>
              <a:rPr lang="en-US" dirty="0" err="1">
                <a:solidFill>
                  <a:schemeClr val="tx1"/>
                </a:solidFill>
                <a:latin typeface="Tahoma" pitchFamily="8" charset="0"/>
                <a:ea typeface="Tahoma" pitchFamily="8" charset="0"/>
                <a:cs typeface="Tahoma" pitchFamily="8" charset="0"/>
                <a:sym typeface="Tahoma" pitchFamily="8" charset="0"/>
              </a:rPr>
              <a:t>hirearchy</a:t>
            </a:r>
            <a:r>
              <a:rPr lang="en-US" dirty="0">
                <a:solidFill>
                  <a:schemeClr val="tx1"/>
                </a:solidFill>
                <a:latin typeface="Tahoma" pitchFamily="8" charset="0"/>
                <a:ea typeface="Tahoma" pitchFamily="8" charset="0"/>
                <a:cs typeface="Tahoma" pitchFamily="8" charset="0"/>
                <a:sym typeface="Tahoma" pitchFamily="8" charset="0"/>
              </a:rPr>
              <a:t>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9" name="Rectangle 9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dirty="0" smtClean="0"/>
              <a:t>Incorrect Design Example</a:t>
            </a:r>
            <a:endParaRPr lang="en-US" dirty="0"/>
          </a:p>
        </p:txBody>
      </p:sp>
      <p:sp>
        <p:nvSpPr>
          <p:cNvPr id="30730" name="Rectangle 10"/>
          <p:cNvSpPr>
            <a:spLocks noGrp="1" noChangeArrowheads="1"/>
          </p:cNvSpPr>
          <p:nvPr>
            <p:ph idx="1"/>
          </p:nvPr>
        </p:nvSpPr>
        <p:spPr>
          <a:xfrm>
            <a:off x="381000" y="1295400"/>
            <a:ext cx="85344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An insurance  policy cannot be owned by multiple employees</a:t>
            </a:r>
          </a:p>
          <a:p>
            <a:r>
              <a:rPr lang="en-US" dirty="0" smtClean="0"/>
              <a:t>Every policy must be owned by an employee</a:t>
            </a:r>
          </a:p>
          <a:p>
            <a:r>
              <a:rPr lang="en-US" dirty="0" smtClean="0"/>
              <a:t>Dependents is a weak entity set, identified by the conjunction of </a:t>
            </a:r>
            <a:r>
              <a:rPr lang="en-US" dirty="0" err="1" smtClean="0"/>
              <a:t>pname</a:t>
            </a:r>
            <a:r>
              <a:rPr lang="en-US" dirty="0" smtClean="0"/>
              <a:t> with </a:t>
            </a:r>
            <a:r>
              <a:rPr lang="en-US" dirty="0" err="1" smtClean="0"/>
              <a:t>policyid</a:t>
            </a:r>
            <a:r>
              <a:rPr lang="en-US" dirty="0" smtClean="0"/>
              <a:t>.</a:t>
            </a:r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13ED-6910-D541-BF88-E31421526BE3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30721" name="Rectangle 1"/>
          <p:cNvSpPr>
            <a:spLocks/>
          </p:cNvSpPr>
          <p:nvPr/>
        </p:nvSpPr>
        <p:spPr bwMode="auto">
          <a:xfrm>
            <a:off x="417513" y="258763"/>
            <a:ext cx="438150" cy="474662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22" name="Rectangle 2"/>
          <p:cNvSpPr>
            <a:spLocks/>
          </p:cNvSpPr>
          <p:nvPr/>
        </p:nvSpPr>
        <p:spPr bwMode="auto">
          <a:xfrm>
            <a:off x="800100" y="258763"/>
            <a:ext cx="328613" cy="474662"/>
          </a:xfrm>
          <a:prstGeom prst="rect">
            <a:avLst/>
          </a:prstGeom>
          <a:gradFill rotWithShape="0">
            <a:gsLst>
              <a:gs pos="0">
                <a:srgbClr val="9900CC"/>
              </a:gs>
              <a:gs pos="100000">
                <a:srgbClr val="FFFFFF"/>
              </a:gs>
            </a:gsLst>
            <a:lin ang="0" scaled="1"/>
          </a:gra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23" name="Rectangle 3"/>
          <p:cNvSpPr>
            <a:spLocks/>
          </p:cNvSpPr>
          <p:nvPr/>
        </p:nvSpPr>
        <p:spPr bwMode="auto">
          <a:xfrm>
            <a:off x="541338" y="681038"/>
            <a:ext cx="422275" cy="474662"/>
          </a:xfrm>
          <a:prstGeom prst="rect">
            <a:avLst/>
          </a:prstGeom>
          <a:solidFill>
            <a:srgbClr val="F3DD0D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24" name="Rectangle 4"/>
          <p:cNvSpPr>
            <a:spLocks/>
          </p:cNvSpPr>
          <p:nvPr/>
        </p:nvSpPr>
        <p:spPr bwMode="auto">
          <a:xfrm>
            <a:off x="911225" y="681038"/>
            <a:ext cx="368300" cy="474662"/>
          </a:xfrm>
          <a:prstGeom prst="rect">
            <a:avLst/>
          </a:prstGeom>
          <a:gradFill rotWithShape="0">
            <a:gsLst>
              <a:gs pos="0">
                <a:srgbClr val="F3DD0D"/>
              </a:gs>
              <a:gs pos="100000">
                <a:srgbClr val="FFFFFF"/>
              </a:gs>
            </a:gsLst>
            <a:lin ang="0" scaled="1"/>
          </a:gra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25" name="Rectangle 5"/>
          <p:cNvSpPr>
            <a:spLocks/>
          </p:cNvSpPr>
          <p:nvPr/>
        </p:nvSpPr>
        <p:spPr bwMode="auto">
          <a:xfrm>
            <a:off x="127000" y="608013"/>
            <a:ext cx="560388" cy="42227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3300"/>
              </a:gs>
            </a:gsLst>
            <a:lin ang="18900000" scaled="1"/>
          </a:gra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26" name="Rectangle 6"/>
          <p:cNvSpPr>
            <a:spLocks/>
          </p:cNvSpPr>
          <p:nvPr/>
        </p:nvSpPr>
        <p:spPr bwMode="auto">
          <a:xfrm>
            <a:off x="762000" y="150813"/>
            <a:ext cx="31750" cy="1052512"/>
          </a:xfrm>
          <a:prstGeom prst="rect">
            <a:avLst/>
          </a:prstGeom>
          <a:solidFill>
            <a:srgbClr val="1C1C1C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27" name="Rectangle 7"/>
          <p:cNvSpPr>
            <a:spLocks/>
          </p:cNvSpPr>
          <p:nvPr/>
        </p:nvSpPr>
        <p:spPr bwMode="auto">
          <a:xfrm>
            <a:off x="442913" y="941388"/>
            <a:ext cx="8226425" cy="31750"/>
          </a:xfrm>
          <a:prstGeom prst="rect">
            <a:avLst/>
          </a:prstGeom>
          <a:gradFill rotWithShape="0">
            <a:gsLst>
              <a:gs pos="0">
                <a:srgbClr val="1C1C1C"/>
              </a:gs>
              <a:gs pos="100000">
                <a:srgbClr val="FFFFFF"/>
              </a:gs>
            </a:gsLst>
            <a:lin ang="0" scaled="1"/>
          </a:gra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28" name="Rectangle 8"/>
          <p:cNvSpPr>
            <a:spLocks/>
          </p:cNvSpPr>
          <p:nvPr/>
        </p:nvSpPr>
        <p:spPr bwMode="auto">
          <a:xfrm>
            <a:off x="2133600" y="6502400"/>
            <a:ext cx="4965700" cy="279400"/>
          </a:xfrm>
          <a:prstGeom prst="rect">
            <a:avLst/>
          </a:prstGeom>
          <a:noFill/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40639" bIns="0" anchor="b">
            <a:prstTxWarp prst="textNoShape">
              <a:avLst/>
            </a:prstTxWarp>
          </a:bodyPr>
          <a:lstStyle/>
          <a:p>
            <a:pPr marL="39688" algn="ctr"/>
            <a:r>
              <a:rPr lang="en-US" sz="1200">
                <a:solidFill>
                  <a:schemeClr val="tx1"/>
                </a:solidFill>
                <a:latin typeface="Tahoma" pitchFamily="8" charset="0"/>
                <a:ea typeface="Tahoma" pitchFamily="8" charset="0"/>
                <a:cs typeface="Tahoma" pitchFamily="8" charset="0"/>
                <a:sym typeface="Tahoma" pitchFamily="8" charset="0"/>
              </a:rPr>
              <a:t>EECS 484: Database Management Systems</a:t>
            </a:r>
          </a:p>
        </p:txBody>
      </p:sp>
      <p:grpSp>
        <p:nvGrpSpPr>
          <p:cNvPr id="30767" name="Group 47"/>
          <p:cNvGrpSpPr>
            <a:grpSpLocks/>
          </p:cNvGrpSpPr>
          <p:nvPr/>
        </p:nvGrpSpPr>
        <p:grpSpPr bwMode="auto">
          <a:xfrm>
            <a:off x="1600200" y="4038600"/>
            <a:ext cx="5997575" cy="2260600"/>
            <a:chOff x="0" y="0"/>
            <a:chExt cx="3778" cy="1424"/>
          </a:xfrm>
        </p:grpSpPr>
        <p:sp>
          <p:nvSpPr>
            <p:cNvPr id="30731" name="Freeform 11"/>
            <p:cNvSpPr>
              <a:spLocks/>
            </p:cNvSpPr>
            <p:nvPr/>
          </p:nvSpPr>
          <p:spPr bwMode="auto">
            <a:xfrm>
              <a:off x="2567" y="144"/>
              <a:ext cx="544" cy="197"/>
            </a:xfrm>
            <a:custGeom>
              <a:avLst/>
              <a:gdLst/>
              <a:ahLst/>
              <a:cxnLst>
                <a:cxn ang="0">
                  <a:pos x="21600" y="9978"/>
                </a:cxn>
                <a:cxn ang="0">
                  <a:pos x="21243" y="8004"/>
                </a:cxn>
                <a:cxn ang="0">
                  <a:pos x="20607" y="6250"/>
                </a:cxn>
                <a:cxn ang="0">
                  <a:pos x="19654" y="4605"/>
                </a:cxn>
                <a:cxn ang="0">
                  <a:pos x="18463" y="3289"/>
                </a:cxn>
                <a:cxn ang="0">
                  <a:pos x="16994" y="1974"/>
                </a:cxn>
                <a:cxn ang="0">
                  <a:pos x="15366" y="1096"/>
                </a:cxn>
                <a:cxn ang="0">
                  <a:pos x="13619" y="439"/>
                </a:cxn>
                <a:cxn ang="0">
                  <a:pos x="11753" y="110"/>
                </a:cxn>
                <a:cxn ang="0">
                  <a:pos x="9847" y="110"/>
                </a:cxn>
                <a:cxn ang="0">
                  <a:pos x="8021" y="439"/>
                </a:cxn>
                <a:cxn ang="0">
                  <a:pos x="6234" y="1096"/>
                </a:cxn>
                <a:cxn ang="0">
                  <a:pos x="4606" y="1974"/>
                </a:cxn>
                <a:cxn ang="0">
                  <a:pos x="3137" y="3289"/>
                </a:cxn>
                <a:cxn ang="0">
                  <a:pos x="1946" y="4605"/>
                </a:cxn>
                <a:cxn ang="0">
                  <a:pos x="993" y="6250"/>
                </a:cxn>
                <a:cxn ang="0">
                  <a:pos x="357" y="8004"/>
                </a:cxn>
                <a:cxn ang="0">
                  <a:pos x="40" y="9978"/>
                </a:cxn>
                <a:cxn ang="0">
                  <a:pos x="40" y="11842"/>
                </a:cxn>
                <a:cxn ang="0">
                  <a:pos x="357" y="13596"/>
                </a:cxn>
                <a:cxn ang="0">
                  <a:pos x="993" y="15460"/>
                </a:cxn>
                <a:cxn ang="0">
                  <a:pos x="1946" y="16995"/>
                </a:cxn>
                <a:cxn ang="0">
                  <a:pos x="3137" y="18530"/>
                </a:cxn>
                <a:cxn ang="0">
                  <a:pos x="4606" y="19736"/>
                </a:cxn>
                <a:cxn ang="0">
                  <a:pos x="6234" y="20613"/>
                </a:cxn>
                <a:cxn ang="0">
                  <a:pos x="8021" y="21271"/>
                </a:cxn>
                <a:cxn ang="0">
                  <a:pos x="9847" y="21600"/>
                </a:cxn>
                <a:cxn ang="0">
                  <a:pos x="11753" y="21600"/>
                </a:cxn>
                <a:cxn ang="0">
                  <a:pos x="13619" y="21271"/>
                </a:cxn>
                <a:cxn ang="0">
                  <a:pos x="15366" y="20613"/>
                </a:cxn>
                <a:cxn ang="0">
                  <a:pos x="16994" y="19736"/>
                </a:cxn>
                <a:cxn ang="0">
                  <a:pos x="18463" y="18530"/>
                </a:cxn>
                <a:cxn ang="0">
                  <a:pos x="19654" y="16995"/>
                </a:cxn>
                <a:cxn ang="0">
                  <a:pos x="20607" y="15460"/>
                </a:cxn>
                <a:cxn ang="0">
                  <a:pos x="21243" y="13596"/>
                </a:cxn>
                <a:cxn ang="0">
                  <a:pos x="21600" y="11842"/>
                </a:cxn>
              </a:cxnLst>
              <a:rect l="0" t="0" r="r" b="b"/>
              <a:pathLst>
                <a:path w="21600" h="21600">
                  <a:moveTo>
                    <a:pt x="21600" y="10855"/>
                  </a:moveTo>
                  <a:lnTo>
                    <a:pt x="21600" y="9978"/>
                  </a:lnTo>
                  <a:lnTo>
                    <a:pt x="21441" y="8991"/>
                  </a:lnTo>
                  <a:lnTo>
                    <a:pt x="21243" y="8004"/>
                  </a:lnTo>
                  <a:lnTo>
                    <a:pt x="20965" y="7127"/>
                  </a:lnTo>
                  <a:lnTo>
                    <a:pt x="20607" y="6250"/>
                  </a:lnTo>
                  <a:lnTo>
                    <a:pt x="20171" y="5482"/>
                  </a:lnTo>
                  <a:lnTo>
                    <a:pt x="19654" y="4605"/>
                  </a:lnTo>
                  <a:lnTo>
                    <a:pt x="19099" y="3947"/>
                  </a:lnTo>
                  <a:lnTo>
                    <a:pt x="18463" y="3289"/>
                  </a:lnTo>
                  <a:lnTo>
                    <a:pt x="17749" y="2631"/>
                  </a:lnTo>
                  <a:lnTo>
                    <a:pt x="16994" y="1974"/>
                  </a:lnTo>
                  <a:lnTo>
                    <a:pt x="16200" y="1535"/>
                  </a:lnTo>
                  <a:lnTo>
                    <a:pt x="15366" y="1096"/>
                  </a:lnTo>
                  <a:lnTo>
                    <a:pt x="14493" y="658"/>
                  </a:lnTo>
                  <a:lnTo>
                    <a:pt x="13619" y="439"/>
                  </a:lnTo>
                  <a:lnTo>
                    <a:pt x="12706" y="219"/>
                  </a:lnTo>
                  <a:lnTo>
                    <a:pt x="11753" y="110"/>
                  </a:lnTo>
                  <a:lnTo>
                    <a:pt x="10800" y="0"/>
                  </a:lnTo>
                  <a:lnTo>
                    <a:pt x="9847" y="110"/>
                  </a:lnTo>
                  <a:lnTo>
                    <a:pt x="8934" y="219"/>
                  </a:lnTo>
                  <a:lnTo>
                    <a:pt x="8021" y="439"/>
                  </a:lnTo>
                  <a:lnTo>
                    <a:pt x="7107" y="658"/>
                  </a:lnTo>
                  <a:lnTo>
                    <a:pt x="6234" y="1096"/>
                  </a:lnTo>
                  <a:lnTo>
                    <a:pt x="5400" y="1535"/>
                  </a:lnTo>
                  <a:lnTo>
                    <a:pt x="4606" y="1974"/>
                  </a:lnTo>
                  <a:lnTo>
                    <a:pt x="3851" y="2631"/>
                  </a:lnTo>
                  <a:lnTo>
                    <a:pt x="3137" y="3289"/>
                  </a:lnTo>
                  <a:lnTo>
                    <a:pt x="2501" y="3947"/>
                  </a:lnTo>
                  <a:lnTo>
                    <a:pt x="1946" y="4605"/>
                  </a:lnTo>
                  <a:lnTo>
                    <a:pt x="1469" y="5482"/>
                  </a:lnTo>
                  <a:lnTo>
                    <a:pt x="993" y="6250"/>
                  </a:lnTo>
                  <a:lnTo>
                    <a:pt x="635" y="7127"/>
                  </a:lnTo>
                  <a:lnTo>
                    <a:pt x="357" y="8004"/>
                  </a:lnTo>
                  <a:lnTo>
                    <a:pt x="159" y="8991"/>
                  </a:lnTo>
                  <a:lnTo>
                    <a:pt x="40" y="9978"/>
                  </a:lnTo>
                  <a:lnTo>
                    <a:pt x="0" y="10855"/>
                  </a:lnTo>
                  <a:lnTo>
                    <a:pt x="40" y="11842"/>
                  </a:lnTo>
                  <a:lnTo>
                    <a:pt x="159" y="12719"/>
                  </a:lnTo>
                  <a:lnTo>
                    <a:pt x="357" y="13596"/>
                  </a:lnTo>
                  <a:lnTo>
                    <a:pt x="635" y="14583"/>
                  </a:lnTo>
                  <a:lnTo>
                    <a:pt x="993" y="15460"/>
                  </a:lnTo>
                  <a:lnTo>
                    <a:pt x="1469" y="16227"/>
                  </a:lnTo>
                  <a:lnTo>
                    <a:pt x="1946" y="16995"/>
                  </a:lnTo>
                  <a:lnTo>
                    <a:pt x="2501" y="17762"/>
                  </a:lnTo>
                  <a:lnTo>
                    <a:pt x="3137" y="18530"/>
                  </a:lnTo>
                  <a:lnTo>
                    <a:pt x="3851" y="19188"/>
                  </a:lnTo>
                  <a:lnTo>
                    <a:pt x="4606" y="19736"/>
                  </a:lnTo>
                  <a:lnTo>
                    <a:pt x="5400" y="20175"/>
                  </a:lnTo>
                  <a:lnTo>
                    <a:pt x="6234" y="20613"/>
                  </a:lnTo>
                  <a:lnTo>
                    <a:pt x="7107" y="20942"/>
                  </a:lnTo>
                  <a:lnTo>
                    <a:pt x="8021" y="21271"/>
                  </a:lnTo>
                  <a:lnTo>
                    <a:pt x="8934" y="21490"/>
                  </a:lnTo>
                  <a:lnTo>
                    <a:pt x="9847" y="21600"/>
                  </a:lnTo>
                  <a:lnTo>
                    <a:pt x="10800" y="21600"/>
                  </a:lnTo>
                  <a:lnTo>
                    <a:pt x="11753" y="21600"/>
                  </a:lnTo>
                  <a:lnTo>
                    <a:pt x="12706" y="21490"/>
                  </a:lnTo>
                  <a:lnTo>
                    <a:pt x="13619" y="21271"/>
                  </a:lnTo>
                  <a:lnTo>
                    <a:pt x="14493" y="20942"/>
                  </a:lnTo>
                  <a:lnTo>
                    <a:pt x="15366" y="20613"/>
                  </a:lnTo>
                  <a:lnTo>
                    <a:pt x="16200" y="20175"/>
                  </a:lnTo>
                  <a:lnTo>
                    <a:pt x="16994" y="19736"/>
                  </a:lnTo>
                  <a:lnTo>
                    <a:pt x="17749" y="19188"/>
                  </a:lnTo>
                  <a:lnTo>
                    <a:pt x="18463" y="18530"/>
                  </a:lnTo>
                  <a:lnTo>
                    <a:pt x="19099" y="17762"/>
                  </a:lnTo>
                  <a:lnTo>
                    <a:pt x="19654" y="16995"/>
                  </a:lnTo>
                  <a:lnTo>
                    <a:pt x="20171" y="16227"/>
                  </a:lnTo>
                  <a:lnTo>
                    <a:pt x="20607" y="15460"/>
                  </a:lnTo>
                  <a:lnTo>
                    <a:pt x="20965" y="14583"/>
                  </a:lnTo>
                  <a:lnTo>
                    <a:pt x="21243" y="13596"/>
                  </a:lnTo>
                  <a:lnTo>
                    <a:pt x="21441" y="12719"/>
                  </a:lnTo>
                  <a:lnTo>
                    <a:pt x="21600" y="11842"/>
                  </a:lnTo>
                  <a:lnTo>
                    <a:pt x="21600" y="10855"/>
                  </a:lnTo>
                </a:path>
              </a:pathLst>
            </a:custGeom>
            <a:noFill/>
            <a:ln w="12700" cap="rnd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32" name="Freeform 12"/>
            <p:cNvSpPr>
              <a:spLocks/>
            </p:cNvSpPr>
            <p:nvPr/>
          </p:nvSpPr>
          <p:spPr bwMode="auto">
            <a:xfrm>
              <a:off x="3234" y="150"/>
              <a:ext cx="544" cy="197"/>
            </a:xfrm>
            <a:custGeom>
              <a:avLst/>
              <a:gdLst/>
              <a:ahLst/>
              <a:cxnLst>
                <a:cxn ang="0">
                  <a:pos x="40" y="11732"/>
                </a:cxn>
                <a:cxn ang="0">
                  <a:pos x="357" y="13596"/>
                </a:cxn>
                <a:cxn ang="0">
                  <a:pos x="1032" y="15350"/>
                </a:cxn>
                <a:cxn ang="0">
                  <a:pos x="1946" y="16995"/>
                </a:cxn>
                <a:cxn ang="0">
                  <a:pos x="3176" y="18530"/>
                </a:cxn>
                <a:cxn ang="0">
                  <a:pos x="4606" y="19626"/>
                </a:cxn>
                <a:cxn ang="0">
                  <a:pos x="6234" y="20613"/>
                </a:cxn>
                <a:cxn ang="0">
                  <a:pos x="8021" y="21271"/>
                </a:cxn>
                <a:cxn ang="0">
                  <a:pos x="9847" y="21600"/>
                </a:cxn>
                <a:cxn ang="0">
                  <a:pos x="11753" y="21600"/>
                </a:cxn>
                <a:cxn ang="0">
                  <a:pos x="13619" y="21271"/>
                </a:cxn>
                <a:cxn ang="0">
                  <a:pos x="15366" y="20613"/>
                </a:cxn>
                <a:cxn ang="0">
                  <a:pos x="17034" y="19626"/>
                </a:cxn>
                <a:cxn ang="0">
                  <a:pos x="18424" y="18530"/>
                </a:cxn>
                <a:cxn ang="0">
                  <a:pos x="19654" y="16995"/>
                </a:cxn>
                <a:cxn ang="0">
                  <a:pos x="20607" y="15350"/>
                </a:cxn>
                <a:cxn ang="0">
                  <a:pos x="21243" y="13596"/>
                </a:cxn>
                <a:cxn ang="0">
                  <a:pos x="21560" y="11732"/>
                </a:cxn>
                <a:cxn ang="0">
                  <a:pos x="21560" y="9868"/>
                </a:cxn>
                <a:cxn ang="0">
                  <a:pos x="21243" y="8004"/>
                </a:cxn>
                <a:cxn ang="0">
                  <a:pos x="20607" y="6250"/>
                </a:cxn>
                <a:cxn ang="0">
                  <a:pos x="19654" y="4605"/>
                </a:cxn>
                <a:cxn ang="0">
                  <a:pos x="18424" y="3180"/>
                </a:cxn>
                <a:cxn ang="0">
                  <a:pos x="16994" y="1974"/>
                </a:cxn>
                <a:cxn ang="0">
                  <a:pos x="15366" y="987"/>
                </a:cxn>
                <a:cxn ang="0">
                  <a:pos x="13579" y="329"/>
                </a:cxn>
                <a:cxn ang="0">
                  <a:pos x="11753" y="110"/>
                </a:cxn>
                <a:cxn ang="0">
                  <a:pos x="9847" y="110"/>
                </a:cxn>
                <a:cxn ang="0">
                  <a:pos x="8021" y="439"/>
                </a:cxn>
                <a:cxn ang="0">
                  <a:pos x="6234" y="987"/>
                </a:cxn>
                <a:cxn ang="0">
                  <a:pos x="4606" y="1974"/>
                </a:cxn>
                <a:cxn ang="0">
                  <a:pos x="3176" y="3180"/>
                </a:cxn>
                <a:cxn ang="0">
                  <a:pos x="1946" y="4605"/>
                </a:cxn>
                <a:cxn ang="0">
                  <a:pos x="1032" y="6250"/>
                </a:cxn>
                <a:cxn ang="0">
                  <a:pos x="357" y="8004"/>
                </a:cxn>
                <a:cxn ang="0">
                  <a:pos x="40" y="9868"/>
                </a:cxn>
              </a:cxnLst>
              <a:rect l="0" t="0" r="r" b="b"/>
              <a:pathLst>
                <a:path w="21600" h="21600">
                  <a:moveTo>
                    <a:pt x="0" y="10855"/>
                  </a:moveTo>
                  <a:lnTo>
                    <a:pt x="40" y="11732"/>
                  </a:lnTo>
                  <a:lnTo>
                    <a:pt x="159" y="12719"/>
                  </a:lnTo>
                  <a:lnTo>
                    <a:pt x="357" y="13596"/>
                  </a:lnTo>
                  <a:lnTo>
                    <a:pt x="635" y="14583"/>
                  </a:lnTo>
                  <a:lnTo>
                    <a:pt x="1032" y="15350"/>
                  </a:lnTo>
                  <a:lnTo>
                    <a:pt x="1429" y="16227"/>
                  </a:lnTo>
                  <a:lnTo>
                    <a:pt x="1946" y="16995"/>
                  </a:lnTo>
                  <a:lnTo>
                    <a:pt x="2541" y="17762"/>
                  </a:lnTo>
                  <a:lnTo>
                    <a:pt x="3176" y="18530"/>
                  </a:lnTo>
                  <a:lnTo>
                    <a:pt x="3851" y="19078"/>
                  </a:lnTo>
                  <a:lnTo>
                    <a:pt x="4606" y="19626"/>
                  </a:lnTo>
                  <a:lnTo>
                    <a:pt x="5400" y="20175"/>
                  </a:lnTo>
                  <a:lnTo>
                    <a:pt x="6234" y="20613"/>
                  </a:lnTo>
                  <a:lnTo>
                    <a:pt x="7107" y="20942"/>
                  </a:lnTo>
                  <a:lnTo>
                    <a:pt x="8021" y="21271"/>
                  </a:lnTo>
                  <a:lnTo>
                    <a:pt x="8934" y="21490"/>
                  </a:lnTo>
                  <a:lnTo>
                    <a:pt x="9847" y="21600"/>
                  </a:lnTo>
                  <a:lnTo>
                    <a:pt x="10800" y="21600"/>
                  </a:lnTo>
                  <a:lnTo>
                    <a:pt x="11753" y="21600"/>
                  </a:lnTo>
                  <a:lnTo>
                    <a:pt x="12666" y="21490"/>
                  </a:lnTo>
                  <a:lnTo>
                    <a:pt x="13619" y="21271"/>
                  </a:lnTo>
                  <a:lnTo>
                    <a:pt x="14493" y="20942"/>
                  </a:lnTo>
                  <a:lnTo>
                    <a:pt x="15366" y="20613"/>
                  </a:lnTo>
                  <a:lnTo>
                    <a:pt x="16200" y="20175"/>
                  </a:lnTo>
                  <a:lnTo>
                    <a:pt x="17034" y="19626"/>
                  </a:lnTo>
                  <a:lnTo>
                    <a:pt x="17749" y="19078"/>
                  </a:lnTo>
                  <a:lnTo>
                    <a:pt x="18424" y="18530"/>
                  </a:lnTo>
                  <a:lnTo>
                    <a:pt x="19059" y="17762"/>
                  </a:lnTo>
                  <a:lnTo>
                    <a:pt x="19654" y="16995"/>
                  </a:lnTo>
                  <a:lnTo>
                    <a:pt x="20171" y="16227"/>
                  </a:lnTo>
                  <a:lnTo>
                    <a:pt x="20607" y="15350"/>
                  </a:lnTo>
                  <a:lnTo>
                    <a:pt x="20965" y="14583"/>
                  </a:lnTo>
                  <a:lnTo>
                    <a:pt x="21243" y="13596"/>
                  </a:lnTo>
                  <a:lnTo>
                    <a:pt x="21441" y="12719"/>
                  </a:lnTo>
                  <a:lnTo>
                    <a:pt x="21560" y="11732"/>
                  </a:lnTo>
                  <a:lnTo>
                    <a:pt x="21600" y="10855"/>
                  </a:lnTo>
                  <a:lnTo>
                    <a:pt x="21560" y="9868"/>
                  </a:lnTo>
                  <a:lnTo>
                    <a:pt x="21441" y="8881"/>
                  </a:lnTo>
                  <a:lnTo>
                    <a:pt x="21243" y="8004"/>
                  </a:lnTo>
                  <a:lnTo>
                    <a:pt x="20965" y="7127"/>
                  </a:lnTo>
                  <a:lnTo>
                    <a:pt x="20607" y="6250"/>
                  </a:lnTo>
                  <a:lnTo>
                    <a:pt x="20171" y="5482"/>
                  </a:lnTo>
                  <a:lnTo>
                    <a:pt x="19654" y="4605"/>
                  </a:lnTo>
                  <a:lnTo>
                    <a:pt x="19059" y="3838"/>
                  </a:lnTo>
                  <a:lnTo>
                    <a:pt x="18424" y="3180"/>
                  </a:lnTo>
                  <a:lnTo>
                    <a:pt x="17749" y="2631"/>
                  </a:lnTo>
                  <a:lnTo>
                    <a:pt x="16994" y="1974"/>
                  </a:lnTo>
                  <a:lnTo>
                    <a:pt x="16200" y="1535"/>
                  </a:lnTo>
                  <a:lnTo>
                    <a:pt x="15366" y="987"/>
                  </a:lnTo>
                  <a:lnTo>
                    <a:pt x="14493" y="658"/>
                  </a:lnTo>
                  <a:lnTo>
                    <a:pt x="13579" y="329"/>
                  </a:lnTo>
                  <a:lnTo>
                    <a:pt x="12666" y="219"/>
                  </a:lnTo>
                  <a:lnTo>
                    <a:pt x="11753" y="110"/>
                  </a:lnTo>
                  <a:lnTo>
                    <a:pt x="10800" y="0"/>
                  </a:lnTo>
                  <a:lnTo>
                    <a:pt x="9847" y="110"/>
                  </a:lnTo>
                  <a:lnTo>
                    <a:pt x="8934" y="219"/>
                  </a:lnTo>
                  <a:lnTo>
                    <a:pt x="8021" y="439"/>
                  </a:lnTo>
                  <a:lnTo>
                    <a:pt x="7107" y="658"/>
                  </a:lnTo>
                  <a:lnTo>
                    <a:pt x="6234" y="987"/>
                  </a:lnTo>
                  <a:lnTo>
                    <a:pt x="5400" y="1535"/>
                  </a:lnTo>
                  <a:lnTo>
                    <a:pt x="4606" y="1974"/>
                  </a:lnTo>
                  <a:lnTo>
                    <a:pt x="3851" y="2631"/>
                  </a:lnTo>
                  <a:lnTo>
                    <a:pt x="3176" y="3180"/>
                  </a:lnTo>
                  <a:lnTo>
                    <a:pt x="2541" y="3838"/>
                  </a:lnTo>
                  <a:lnTo>
                    <a:pt x="1946" y="4605"/>
                  </a:lnTo>
                  <a:lnTo>
                    <a:pt x="1429" y="5482"/>
                  </a:lnTo>
                  <a:lnTo>
                    <a:pt x="1032" y="6250"/>
                  </a:lnTo>
                  <a:lnTo>
                    <a:pt x="635" y="7127"/>
                  </a:lnTo>
                  <a:lnTo>
                    <a:pt x="357" y="8004"/>
                  </a:lnTo>
                  <a:lnTo>
                    <a:pt x="159" y="8991"/>
                  </a:lnTo>
                  <a:lnTo>
                    <a:pt x="40" y="9868"/>
                  </a:lnTo>
                  <a:lnTo>
                    <a:pt x="0" y="10855"/>
                  </a:lnTo>
                </a:path>
              </a:pathLst>
            </a:custGeom>
            <a:noFill/>
            <a:ln w="12700" cap="rnd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33" name="Freeform 13"/>
            <p:cNvSpPr>
              <a:spLocks/>
            </p:cNvSpPr>
            <p:nvPr/>
          </p:nvSpPr>
          <p:spPr bwMode="auto">
            <a:xfrm>
              <a:off x="1725" y="336"/>
              <a:ext cx="672" cy="432"/>
            </a:xfrm>
            <a:custGeom>
              <a:avLst/>
              <a:gdLst/>
              <a:ahLst/>
              <a:cxnLst>
                <a:cxn ang="0">
                  <a:pos x="0" y="10850"/>
                </a:cxn>
                <a:cxn ang="0">
                  <a:pos x="10639" y="0"/>
                </a:cxn>
                <a:cxn ang="0">
                  <a:pos x="21600" y="11200"/>
                </a:cxn>
                <a:cxn ang="0">
                  <a:pos x="10639" y="21600"/>
                </a:cxn>
                <a:cxn ang="0">
                  <a:pos x="0" y="10850"/>
                </a:cxn>
              </a:cxnLst>
              <a:rect l="0" t="0" r="r" b="b"/>
              <a:pathLst>
                <a:path w="21600" h="21600">
                  <a:moveTo>
                    <a:pt x="0" y="10850"/>
                  </a:moveTo>
                  <a:lnTo>
                    <a:pt x="10639" y="0"/>
                  </a:lnTo>
                  <a:lnTo>
                    <a:pt x="21600" y="11200"/>
                  </a:lnTo>
                  <a:lnTo>
                    <a:pt x="10639" y="21600"/>
                  </a:lnTo>
                  <a:lnTo>
                    <a:pt x="0" y="10850"/>
                  </a:lnTo>
                </a:path>
              </a:pathLst>
            </a:custGeom>
            <a:noFill/>
            <a:ln w="25400" cap="rnd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34" name="Freeform 14"/>
            <p:cNvSpPr>
              <a:spLocks/>
            </p:cNvSpPr>
            <p:nvPr/>
          </p:nvSpPr>
          <p:spPr bwMode="auto">
            <a:xfrm>
              <a:off x="2907" y="480"/>
              <a:ext cx="843" cy="184"/>
            </a:xfrm>
            <a:custGeom>
              <a:avLst/>
              <a:gdLst/>
              <a:ahLst/>
              <a:cxnLst>
                <a:cxn ang="0">
                  <a:pos x="21600" y="21600"/>
                </a:cxn>
                <a:cxn ang="0">
                  <a:pos x="21600" y="0"/>
                </a:cxn>
                <a:cxn ang="0">
                  <a:pos x="0" y="0"/>
                </a:cxn>
                <a:cxn ang="0">
                  <a:pos x="0" y="21600"/>
                </a:cxn>
                <a:cxn ang="0">
                  <a:pos x="21600" y="21600"/>
                </a:cxn>
              </a:cxnLst>
              <a:rect l="0" t="0" r="r" b="b"/>
              <a:pathLst>
                <a:path w="21600" h="21600">
                  <a:moveTo>
                    <a:pt x="21600" y="21600"/>
                  </a:moveTo>
                  <a:lnTo>
                    <a:pt x="21600" y="0"/>
                  </a:ln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</a:path>
              </a:pathLst>
            </a:custGeom>
            <a:noFill/>
            <a:ln w="12700" cap="rnd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35" name="Rectangle 15"/>
            <p:cNvSpPr>
              <a:spLocks/>
            </p:cNvSpPr>
            <p:nvPr/>
          </p:nvSpPr>
          <p:spPr bwMode="auto">
            <a:xfrm>
              <a:off x="3308" y="150"/>
              <a:ext cx="317" cy="200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39688" bIns="0">
              <a:prstTxWarp prst="textNoShape">
                <a:avLst/>
              </a:prstTxWarp>
              <a:spAutoFit/>
            </a:bodyPr>
            <a:lstStyle/>
            <a:p>
              <a:pPr marL="39688"/>
              <a:r>
                <a:rPr lang="en-US" sz="1600" b="1">
                  <a:solidFill>
                    <a:schemeClr val="tx1"/>
                  </a:solidFill>
                  <a:ea typeface="Arial" pitchFamily="8" charset="0"/>
                  <a:cs typeface="Arial" pitchFamily="8" charset="0"/>
                </a:rPr>
                <a:t>age</a:t>
              </a:r>
            </a:p>
          </p:txBody>
        </p:sp>
        <p:sp>
          <p:nvSpPr>
            <p:cNvPr id="30736" name="Rectangle 16"/>
            <p:cNvSpPr>
              <a:spLocks/>
            </p:cNvSpPr>
            <p:nvPr/>
          </p:nvSpPr>
          <p:spPr bwMode="auto">
            <a:xfrm>
              <a:off x="2560" y="133"/>
              <a:ext cx="509" cy="200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39688" bIns="0">
              <a:prstTxWarp prst="textNoShape">
                <a:avLst/>
              </a:prstTxWarp>
              <a:spAutoFit/>
            </a:bodyPr>
            <a:lstStyle/>
            <a:p>
              <a:pPr marL="39688"/>
              <a:r>
                <a:rPr lang="en-US" sz="1600" b="1">
                  <a:solidFill>
                    <a:schemeClr val="tx1"/>
                  </a:solidFill>
                  <a:ea typeface="Arial" pitchFamily="8" charset="0"/>
                  <a:cs typeface="Arial" pitchFamily="8" charset="0"/>
                </a:rPr>
                <a:t>pname</a:t>
              </a:r>
            </a:p>
          </p:txBody>
        </p:sp>
        <p:sp>
          <p:nvSpPr>
            <p:cNvPr id="30737" name="Rectangle 17"/>
            <p:cNvSpPr>
              <a:spLocks/>
            </p:cNvSpPr>
            <p:nvPr/>
          </p:nvSpPr>
          <p:spPr bwMode="auto">
            <a:xfrm>
              <a:off x="2935" y="449"/>
              <a:ext cx="717" cy="155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39688" bIns="0">
              <a:prstTxWarp prst="textNoShape">
                <a:avLst/>
              </a:prstTxWarp>
              <a:spAutoFit/>
            </a:bodyPr>
            <a:lstStyle/>
            <a:p>
              <a:pPr marL="39688"/>
              <a:r>
                <a:rPr lang="en-US" sz="1600" b="1" dirty="0" smtClean="0">
                  <a:solidFill>
                    <a:schemeClr val="tx1"/>
                  </a:solidFill>
                  <a:ea typeface="Arial" pitchFamily="8" charset="0"/>
                  <a:cs typeface="Arial" pitchFamily="8" charset="0"/>
                </a:rPr>
                <a:t>Dependent</a:t>
              </a:r>
              <a:endParaRPr lang="en-US" sz="1600" b="1" dirty="0">
                <a:solidFill>
                  <a:schemeClr val="tx1"/>
                </a:solidFill>
                <a:ea typeface="Arial" pitchFamily="8" charset="0"/>
                <a:cs typeface="Arial" pitchFamily="8" charset="0"/>
              </a:endParaRPr>
            </a:p>
          </p:txBody>
        </p:sp>
        <p:sp>
          <p:nvSpPr>
            <p:cNvPr id="30738" name="Rectangle 18"/>
            <p:cNvSpPr>
              <a:spLocks/>
            </p:cNvSpPr>
            <p:nvPr/>
          </p:nvSpPr>
          <p:spPr bwMode="auto">
            <a:xfrm>
              <a:off x="1798" y="468"/>
              <a:ext cx="531" cy="200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39688" bIns="0">
              <a:prstTxWarp prst="textNoShape">
                <a:avLst/>
              </a:prstTxWarp>
              <a:spAutoFit/>
            </a:bodyPr>
            <a:lstStyle/>
            <a:p>
              <a:pPr marL="39688"/>
              <a:r>
                <a:rPr lang="en-US" sz="1600" b="1" dirty="0">
                  <a:solidFill>
                    <a:schemeClr val="tx1"/>
                  </a:solidFill>
                  <a:ea typeface="Arial" pitchFamily="8" charset="0"/>
                  <a:cs typeface="Arial" pitchFamily="8" charset="0"/>
                </a:rPr>
                <a:t>Covers</a:t>
              </a:r>
            </a:p>
          </p:txBody>
        </p:sp>
        <p:grpSp>
          <p:nvGrpSpPr>
            <p:cNvPr id="30750" name="Group 30"/>
            <p:cNvGrpSpPr>
              <a:grpSpLocks/>
            </p:cNvGrpSpPr>
            <p:nvPr/>
          </p:nvGrpSpPr>
          <p:grpSpPr bwMode="auto">
            <a:xfrm>
              <a:off x="0" y="0"/>
              <a:ext cx="1545" cy="643"/>
              <a:chOff x="0" y="0"/>
              <a:chExt cx="1545" cy="643"/>
            </a:xfrm>
          </p:grpSpPr>
          <p:sp>
            <p:nvSpPr>
              <p:cNvPr id="30739" name="Freeform 19"/>
              <p:cNvSpPr>
                <a:spLocks/>
              </p:cNvSpPr>
              <p:nvPr/>
            </p:nvSpPr>
            <p:spPr bwMode="auto">
              <a:xfrm>
                <a:off x="0" y="156"/>
                <a:ext cx="544" cy="197"/>
              </a:xfrm>
              <a:custGeom>
                <a:avLst/>
                <a:gdLst/>
                <a:ahLst/>
                <a:cxnLst>
                  <a:cxn ang="0">
                    <a:pos x="21560" y="9868"/>
                  </a:cxn>
                  <a:cxn ang="0">
                    <a:pos x="21243" y="8004"/>
                  </a:cxn>
                  <a:cxn ang="0">
                    <a:pos x="20607" y="6250"/>
                  </a:cxn>
                  <a:cxn ang="0">
                    <a:pos x="19654" y="4605"/>
                  </a:cxn>
                  <a:cxn ang="0">
                    <a:pos x="18424" y="3180"/>
                  </a:cxn>
                  <a:cxn ang="0">
                    <a:pos x="16994" y="1974"/>
                  </a:cxn>
                  <a:cxn ang="0">
                    <a:pos x="15366" y="987"/>
                  </a:cxn>
                  <a:cxn ang="0">
                    <a:pos x="13619" y="329"/>
                  </a:cxn>
                  <a:cxn ang="0">
                    <a:pos x="11753" y="110"/>
                  </a:cxn>
                  <a:cxn ang="0">
                    <a:pos x="9847" y="110"/>
                  </a:cxn>
                  <a:cxn ang="0">
                    <a:pos x="8021" y="329"/>
                  </a:cxn>
                  <a:cxn ang="0">
                    <a:pos x="6234" y="987"/>
                  </a:cxn>
                  <a:cxn ang="0">
                    <a:pos x="4606" y="1974"/>
                  </a:cxn>
                  <a:cxn ang="0">
                    <a:pos x="3176" y="3180"/>
                  </a:cxn>
                  <a:cxn ang="0">
                    <a:pos x="1946" y="4605"/>
                  </a:cxn>
                  <a:cxn ang="0">
                    <a:pos x="993" y="6250"/>
                  </a:cxn>
                  <a:cxn ang="0">
                    <a:pos x="357" y="8004"/>
                  </a:cxn>
                  <a:cxn ang="0">
                    <a:pos x="40" y="9868"/>
                  </a:cxn>
                  <a:cxn ang="0">
                    <a:pos x="40" y="11732"/>
                  </a:cxn>
                  <a:cxn ang="0">
                    <a:pos x="357" y="13596"/>
                  </a:cxn>
                  <a:cxn ang="0">
                    <a:pos x="993" y="15350"/>
                  </a:cxn>
                  <a:cxn ang="0">
                    <a:pos x="1946" y="16995"/>
                  </a:cxn>
                  <a:cxn ang="0">
                    <a:pos x="3176" y="18420"/>
                  </a:cxn>
                  <a:cxn ang="0">
                    <a:pos x="4606" y="19626"/>
                  </a:cxn>
                  <a:cxn ang="0">
                    <a:pos x="6234" y="20613"/>
                  </a:cxn>
                  <a:cxn ang="0">
                    <a:pos x="8021" y="21271"/>
                  </a:cxn>
                  <a:cxn ang="0">
                    <a:pos x="9847" y="21600"/>
                  </a:cxn>
                  <a:cxn ang="0">
                    <a:pos x="11753" y="21600"/>
                  </a:cxn>
                  <a:cxn ang="0">
                    <a:pos x="13619" y="21271"/>
                  </a:cxn>
                  <a:cxn ang="0">
                    <a:pos x="15366" y="20613"/>
                  </a:cxn>
                  <a:cxn ang="0">
                    <a:pos x="16994" y="19626"/>
                  </a:cxn>
                  <a:cxn ang="0">
                    <a:pos x="18424" y="18420"/>
                  </a:cxn>
                  <a:cxn ang="0">
                    <a:pos x="19654" y="16995"/>
                  </a:cxn>
                  <a:cxn ang="0">
                    <a:pos x="20607" y="15350"/>
                  </a:cxn>
                  <a:cxn ang="0">
                    <a:pos x="21243" y="13596"/>
                  </a:cxn>
                  <a:cxn ang="0">
                    <a:pos x="21560" y="11732"/>
                  </a:cxn>
                </a:cxnLst>
                <a:rect l="0" t="0" r="r" b="b"/>
                <a:pathLst>
                  <a:path w="21600" h="21600">
                    <a:moveTo>
                      <a:pt x="21600" y="10855"/>
                    </a:moveTo>
                    <a:lnTo>
                      <a:pt x="21560" y="9868"/>
                    </a:lnTo>
                    <a:lnTo>
                      <a:pt x="21441" y="8881"/>
                    </a:lnTo>
                    <a:lnTo>
                      <a:pt x="21243" y="8004"/>
                    </a:lnTo>
                    <a:lnTo>
                      <a:pt x="20965" y="7127"/>
                    </a:lnTo>
                    <a:lnTo>
                      <a:pt x="20607" y="6250"/>
                    </a:lnTo>
                    <a:lnTo>
                      <a:pt x="20171" y="5373"/>
                    </a:lnTo>
                    <a:lnTo>
                      <a:pt x="19654" y="4605"/>
                    </a:lnTo>
                    <a:lnTo>
                      <a:pt x="19059" y="3838"/>
                    </a:lnTo>
                    <a:lnTo>
                      <a:pt x="18424" y="3180"/>
                    </a:lnTo>
                    <a:lnTo>
                      <a:pt x="17749" y="2522"/>
                    </a:lnTo>
                    <a:lnTo>
                      <a:pt x="16994" y="1974"/>
                    </a:lnTo>
                    <a:lnTo>
                      <a:pt x="16200" y="1425"/>
                    </a:lnTo>
                    <a:lnTo>
                      <a:pt x="15366" y="987"/>
                    </a:lnTo>
                    <a:lnTo>
                      <a:pt x="14493" y="658"/>
                    </a:lnTo>
                    <a:lnTo>
                      <a:pt x="13619" y="329"/>
                    </a:lnTo>
                    <a:lnTo>
                      <a:pt x="12666" y="219"/>
                    </a:lnTo>
                    <a:lnTo>
                      <a:pt x="11753" y="110"/>
                    </a:lnTo>
                    <a:lnTo>
                      <a:pt x="10800" y="0"/>
                    </a:lnTo>
                    <a:lnTo>
                      <a:pt x="9847" y="110"/>
                    </a:lnTo>
                    <a:lnTo>
                      <a:pt x="8934" y="219"/>
                    </a:lnTo>
                    <a:lnTo>
                      <a:pt x="8021" y="329"/>
                    </a:lnTo>
                    <a:lnTo>
                      <a:pt x="7107" y="658"/>
                    </a:lnTo>
                    <a:lnTo>
                      <a:pt x="6234" y="987"/>
                    </a:lnTo>
                    <a:lnTo>
                      <a:pt x="5400" y="1425"/>
                    </a:lnTo>
                    <a:lnTo>
                      <a:pt x="4606" y="1974"/>
                    </a:lnTo>
                    <a:lnTo>
                      <a:pt x="3851" y="2522"/>
                    </a:lnTo>
                    <a:lnTo>
                      <a:pt x="3176" y="3180"/>
                    </a:lnTo>
                    <a:lnTo>
                      <a:pt x="2541" y="3838"/>
                    </a:lnTo>
                    <a:lnTo>
                      <a:pt x="1946" y="4605"/>
                    </a:lnTo>
                    <a:lnTo>
                      <a:pt x="1429" y="5373"/>
                    </a:lnTo>
                    <a:lnTo>
                      <a:pt x="993" y="6250"/>
                    </a:lnTo>
                    <a:lnTo>
                      <a:pt x="635" y="7127"/>
                    </a:lnTo>
                    <a:lnTo>
                      <a:pt x="357" y="8004"/>
                    </a:lnTo>
                    <a:lnTo>
                      <a:pt x="159" y="8881"/>
                    </a:lnTo>
                    <a:lnTo>
                      <a:pt x="40" y="9868"/>
                    </a:lnTo>
                    <a:lnTo>
                      <a:pt x="0" y="10855"/>
                    </a:lnTo>
                    <a:lnTo>
                      <a:pt x="40" y="11732"/>
                    </a:lnTo>
                    <a:lnTo>
                      <a:pt x="159" y="12719"/>
                    </a:lnTo>
                    <a:lnTo>
                      <a:pt x="357" y="13596"/>
                    </a:lnTo>
                    <a:lnTo>
                      <a:pt x="635" y="14473"/>
                    </a:lnTo>
                    <a:lnTo>
                      <a:pt x="993" y="15350"/>
                    </a:lnTo>
                    <a:lnTo>
                      <a:pt x="1429" y="16227"/>
                    </a:lnTo>
                    <a:lnTo>
                      <a:pt x="1946" y="16995"/>
                    </a:lnTo>
                    <a:lnTo>
                      <a:pt x="2541" y="17762"/>
                    </a:lnTo>
                    <a:lnTo>
                      <a:pt x="3176" y="18420"/>
                    </a:lnTo>
                    <a:lnTo>
                      <a:pt x="3851" y="19078"/>
                    </a:lnTo>
                    <a:lnTo>
                      <a:pt x="4606" y="19626"/>
                    </a:lnTo>
                    <a:lnTo>
                      <a:pt x="5400" y="20175"/>
                    </a:lnTo>
                    <a:lnTo>
                      <a:pt x="6234" y="20613"/>
                    </a:lnTo>
                    <a:lnTo>
                      <a:pt x="7107" y="20942"/>
                    </a:lnTo>
                    <a:lnTo>
                      <a:pt x="8021" y="21271"/>
                    </a:lnTo>
                    <a:lnTo>
                      <a:pt x="8934" y="21381"/>
                    </a:lnTo>
                    <a:lnTo>
                      <a:pt x="9847" y="21600"/>
                    </a:lnTo>
                    <a:lnTo>
                      <a:pt x="10800" y="21600"/>
                    </a:lnTo>
                    <a:lnTo>
                      <a:pt x="11753" y="21600"/>
                    </a:lnTo>
                    <a:lnTo>
                      <a:pt x="12666" y="21381"/>
                    </a:lnTo>
                    <a:lnTo>
                      <a:pt x="13619" y="21271"/>
                    </a:lnTo>
                    <a:lnTo>
                      <a:pt x="14493" y="20942"/>
                    </a:lnTo>
                    <a:lnTo>
                      <a:pt x="15366" y="20613"/>
                    </a:lnTo>
                    <a:lnTo>
                      <a:pt x="16200" y="20175"/>
                    </a:lnTo>
                    <a:lnTo>
                      <a:pt x="16994" y="19626"/>
                    </a:lnTo>
                    <a:lnTo>
                      <a:pt x="17749" y="19078"/>
                    </a:lnTo>
                    <a:lnTo>
                      <a:pt x="18424" y="18420"/>
                    </a:lnTo>
                    <a:lnTo>
                      <a:pt x="19059" y="17762"/>
                    </a:lnTo>
                    <a:lnTo>
                      <a:pt x="19654" y="16995"/>
                    </a:lnTo>
                    <a:lnTo>
                      <a:pt x="20171" y="16227"/>
                    </a:lnTo>
                    <a:lnTo>
                      <a:pt x="20607" y="15350"/>
                    </a:lnTo>
                    <a:lnTo>
                      <a:pt x="20965" y="14473"/>
                    </a:lnTo>
                    <a:lnTo>
                      <a:pt x="21243" y="13596"/>
                    </a:lnTo>
                    <a:lnTo>
                      <a:pt x="21441" y="12719"/>
                    </a:lnTo>
                    <a:lnTo>
                      <a:pt x="21560" y="11732"/>
                    </a:lnTo>
                    <a:lnTo>
                      <a:pt x="21600" y="10855"/>
                    </a:lnTo>
                  </a:path>
                </a:pathLst>
              </a:custGeom>
              <a:noFill/>
              <a:ln w="12700" cap="rnd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40" name="Freeform 20"/>
              <p:cNvSpPr>
                <a:spLocks/>
              </p:cNvSpPr>
              <p:nvPr/>
            </p:nvSpPr>
            <p:spPr bwMode="auto">
              <a:xfrm>
                <a:off x="1000" y="156"/>
                <a:ext cx="545" cy="197"/>
              </a:xfrm>
              <a:custGeom>
                <a:avLst/>
                <a:gdLst/>
                <a:ahLst/>
                <a:cxnLst>
                  <a:cxn ang="0">
                    <a:pos x="40" y="11732"/>
                  </a:cxn>
                  <a:cxn ang="0">
                    <a:pos x="357" y="13596"/>
                  </a:cxn>
                  <a:cxn ang="0">
                    <a:pos x="1030" y="15350"/>
                  </a:cxn>
                  <a:cxn ang="0">
                    <a:pos x="1982" y="16995"/>
                  </a:cxn>
                  <a:cxn ang="0">
                    <a:pos x="3171" y="18420"/>
                  </a:cxn>
                  <a:cxn ang="0">
                    <a:pos x="4637" y="19626"/>
                  </a:cxn>
                  <a:cxn ang="0">
                    <a:pos x="6222" y="20613"/>
                  </a:cxn>
                  <a:cxn ang="0">
                    <a:pos x="8006" y="21271"/>
                  </a:cxn>
                  <a:cxn ang="0">
                    <a:pos x="9869" y="21600"/>
                  </a:cxn>
                  <a:cxn ang="0">
                    <a:pos x="11731" y="21600"/>
                  </a:cxn>
                  <a:cxn ang="0">
                    <a:pos x="13594" y="21271"/>
                  </a:cxn>
                  <a:cxn ang="0">
                    <a:pos x="15378" y="20613"/>
                  </a:cxn>
                  <a:cxn ang="0">
                    <a:pos x="16963" y="19626"/>
                  </a:cxn>
                  <a:cxn ang="0">
                    <a:pos x="18429" y="18420"/>
                  </a:cxn>
                  <a:cxn ang="0">
                    <a:pos x="19618" y="16995"/>
                  </a:cxn>
                  <a:cxn ang="0">
                    <a:pos x="20570" y="15350"/>
                  </a:cxn>
                  <a:cxn ang="0">
                    <a:pos x="21243" y="13596"/>
                  </a:cxn>
                  <a:cxn ang="0">
                    <a:pos x="21560" y="11732"/>
                  </a:cxn>
                  <a:cxn ang="0">
                    <a:pos x="21560" y="9868"/>
                  </a:cxn>
                  <a:cxn ang="0">
                    <a:pos x="21243" y="8004"/>
                  </a:cxn>
                  <a:cxn ang="0">
                    <a:pos x="20570" y="6250"/>
                  </a:cxn>
                  <a:cxn ang="0">
                    <a:pos x="19618" y="4605"/>
                  </a:cxn>
                  <a:cxn ang="0">
                    <a:pos x="18429" y="3180"/>
                  </a:cxn>
                  <a:cxn ang="0">
                    <a:pos x="16963" y="1974"/>
                  </a:cxn>
                  <a:cxn ang="0">
                    <a:pos x="15378" y="987"/>
                  </a:cxn>
                  <a:cxn ang="0">
                    <a:pos x="13594" y="329"/>
                  </a:cxn>
                  <a:cxn ang="0">
                    <a:pos x="11731" y="110"/>
                  </a:cxn>
                  <a:cxn ang="0">
                    <a:pos x="9869" y="110"/>
                  </a:cxn>
                  <a:cxn ang="0">
                    <a:pos x="8006" y="329"/>
                  </a:cxn>
                  <a:cxn ang="0">
                    <a:pos x="6222" y="987"/>
                  </a:cxn>
                  <a:cxn ang="0">
                    <a:pos x="4637" y="1974"/>
                  </a:cxn>
                  <a:cxn ang="0">
                    <a:pos x="3171" y="3180"/>
                  </a:cxn>
                  <a:cxn ang="0">
                    <a:pos x="1982" y="4605"/>
                  </a:cxn>
                  <a:cxn ang="0">
                    <a:pos x="1030" y="6250"/>
                  </a:cxn>
                  <a:cxn ang="0">
                    <a:pos x="357" y="8004"/>
                  </a:cxn>
                  <a:cxn ang="0">
                    <a:pos x="40" y="9868"/>
                  </a:cxn>
                </a:cxnLst>
                <a:rect l="0" t="0" r="r" b="b"/>
                <a:pathLst>
                  <a:path w="21600" h="21600">
                    <a:moveTo>
                      <a:pt x="0" y="10855"/>
                    </a:moveTo>
                    <a:lnTo>
                      <a:pt x="40" y="11732"/>
                    </a:lnTo>
                    <a:lnTo>
                      <a:pt x="198" y="12719"/>
                    </a:lnTo>
                    <a:lnTo>
                      <a:pt x="357" y="13596"/>
                    </a:lnTo>
                    <a:lnTo>
                      <a:pt x="674" y="14473"/>
                    </a:lnTo>
                    <a:lnTo>
                      <a:pt x="1030" y="15350"/>
                    </a:lnTo>
                    <a:lnTo>
                      <a:pt x="1466" y="16227"/>
                    </a:lnTo>
                    <a:lnTo>
                      <a:pt x="1982" y="16995"/>
                    </a:lnTo>
                    <a:lnTo>
                      <a:pt x="2537" y="17762"/>
                    </a:lnTo>
                    <a:lnTo>
                      <a:pt x="3171" y="18420"/>
                    </a:lnTo>
                    <a:lnTo>
                      <a:pt x="3884" y="19078"/>
                    </a:lnTo>
                    <a:lnTo>
                      <a:pt x="4637" y="19626"/>
                    </a:lnTo>
                    <a:lnTo>
                      <a:pt x="5390" y="20175"/>
                    </a:lnTo>
                    <a:lnTo>
                      <a:pt x="6222" y="20613"/>
                    </a:lnTo>
                    <a:lnTo>
                      <a:pt x="7094" y="20942"/>
                    </a:lnTo>
                    <a:lnTo>
                      <a:pt x="8006" y="21271"/>
                    </a:lnTo>
                    <a:lnTo>
                      <a:pt x="8917" y="21381"/>
                    </a:lnTo>
                    <a:lnTo>
                      <a:pt x="9869" y="21600"/>
                    </a:lnTo>
                    <a:lnTo>
                      <a:pt x="10780" y="21600"/>
                    </a:lnTo>
                    <a:lnTo>
                      <a:pt x="11731" y="21600"/>
                    </a:lnTo>
                    <a:lnTo>
                      <a:pt x="12683" y="21381"/>
                    </a:lnTo>
                    <a:lnTo>
                      <a:pt x="13594" y="21271"/>
                    </a:lnTo>
                    <a:lnTo>
                      <a:pt x="14506" y="20942"/>
                    </a:lnTo>
                    <a:lnTo>
                      <a:pt x="15378" y="20613"/>
                    </a:lnTo>
                    <a:lnTo>
                      <a:pt x="16210" y="20175"/>
                    </a:lnTo>
                    <a:lnTo>
                      <a:pt x="16963" y="19626"/>
                    </a:lnTo>
                    <a:lnTo>
                      <a:pt x="17756" y="19078"/>
                    </a:lnTo>
                    <a:lnTo>
                      <a:pt x="18429" y="18420"/>
                    </a:lnTo>
                    <a:lnTo>
                      <a:pt x="19063" y="17762"/>
                    </a:lnTo>
                    <a:lnTo>
                      <a:pt x="19618" y="16995"/>
                    </a:lnTo>
                    <a:lnTo>
                      <a:pt x="20134" y="16227"/>
                    </a:lnTo>
                    <a:lnTo>
                      <a:pt x="20570" y="15350"/>
                    </a:lnTo>
                    <a:lnTo>
                      <a:pt x="20926" y="14473"/>
                    </a:lnTo>
                    <a:lnTo>
                      <a:pt x="21243" y="13596"/>
                    </a:lnTo>
                    <a:lnTo>
                      <a:pt x="21402" y="12719"/>
                    </a:lnTo>
                    <a:lnTo>
                      <a:pt x="21560" y="11732"/>
                    </a:lnTo>
                    <a:lnTo>
                      <a:pt x="21600" y="10855"/>
                    </a:lnTo>
                    <a:lnTo>
                      <a:pt x="21560" y="9868"/>
                    </a:lnTo>
                    <a:lnTo>
                      <a:pt x="21402" y="8881"/>
                    </a:lnTo>
                    <a:lnTo>
                      <a:pt x="21243" y="8004"/>
                    </a:lnTo>
                    <a:lnTo>
                      <a:pt x="20926" y="7127"/>
                    </a:lnTo>
                    <a:lnTo>
                      <a:pt x="20570" y="6250"/>
                    </a:lnTo>
                    <a:lnTo>
                      <a:pt x="20134" y="5373"/>
                    </a:lnTo>
                    <a:lnTo>
                      <a:pt x="19618" y="4605"/>
                    </a:lnTo>
                    <a:lnTo>
                      <a:pt x="19063" y="3838"/>
                    </a:lnTo>
                    <a:lnTo>
                      <a:pt x="18429" y="3180"/>
                    </a:lnTo>
                    <a:lnTo>
                      <a:pt x="17716" y="2522"/>
                    </a:lnTo>
                    <a:lnTo>
                      <a:pt x="16963" y="1974"/>
                    </a:lnTo>
                    <a:lnTo>
                      <a:pt x="16210" y="1425"/>
                    </a:lnTo>
                    <a:lnTo>
                      <a:pt x="15378" y="987"/>
                    </a:lnTo>
                    <a:lnTo>
                      <a:pt x="14506" y="658"/>
                    </a:lnTo>
                    <a:lnTo>
                      <a:pt x="13594" y="329"/>
                    </a:lnTo>
                    <a:lnTo>
                      <a:pt x="12683" y="219"/>
                    </a:lnTo>
                    <a:lnTo>
                      <a:pt x="11731" y="110"/>
                    </a:lnTo>
                    <a:lnTo>
                      <a:pt x="10780" y="0"/>
                    </a:lnTo>
                    <a:lnTo>
                      <a:pt x="9869" y="110"/>
                    </a:lnTo>
                    <a:lnTo>
                      <a:pt x="8917" y="219"/>
                    </a:lnTo>
                    <a:lnTo>
                      <a:pt x="8006" y="329"/>
                    </a:lnTo>
                    <a:lnTo>
                      <a:pt x="7094" y="658"/>
                    </a:lnTo>
                    <a:lnTo>
                      <a:pt x="6222" y="987"/>
                    </a:lnTo>
                    <a:lnTo>
                      <a:pt x="5390" y="1425"/>
                    </a:lnTo>
                    <a:lnTo>
                      <a:pt x="4637" y="1974"/>
                    </a:lnTo>
                    <a:lnTo>
                      <a:pt x="3844" y="2522"/>
                    </a:lnTo>
                    <a:lnTo>
                      <a:pt x="3171" y="3180"/>
                    </a:lnTo>
                    <a:lnTo>
                      <a:pt x="2537" y="3838"/>
                    </a:lnTo>
                    <a:lnTo>
                      <a:pt x="1982" y="4605"/>
                    </a:lnTo>
                    <a:lnTo>
                      <a:pt x="1466" y="5373"/>
                    </a:lnTo>
                    <a:lnTo>
                      <a:pt x="1030" y="6250"/>
                    </a:lnTo>
                    <a:lnTo>
                      <a:pt x="674" y="7127"/>
                    </a:lnTo>
                    <a:lnTo>
                      <a:pt x="357" y="8004"/>
                    </a:lnTo>
                    <a:lnTo>
                      <a:pt x="198" y="8881"/>
                    </a:lnTo>
                    <a:lnTo>
                      <a:pt x="40" y="9868"/>
                    </a:lnTo>
                    <a:lnTo>
                      <a:pt x="0" y="10855"/>
                    </a:lnTo>
                  </a:path>
                </a:pathLst>
              </a:custGeom>
              <a:noFill/>
              <a:ln w="12700" cap="rnd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41" name="Freeform 21"/>
              <p:cNvSpPr>
                <a:spLocks/>
              </p:cNvSpPr>
              <p:nvPr/>
            </p:nvSpPr>
            <p:spPr bwMode="auto">
              <a:xfrm>
                <a:off x="490" y="474"/>
                <a:ext cx="819" cy="169"/>
              </a:xfrm>
              <a:custGeom>
                <a:avLst/>
                <a:gdLst/>
                <a:ahLst/>
                <a:cxnLst>
                  <a:cxn ang="0">
                    <a:pos x="21600" y="21600"/>
                  </a:cxn>
                  <a:cxn ang="0">
                    <a:pos x="21600" y="0"/>
                  </a:cxn>
                  <a:cxn ang="0">
                    <a:pos x="0" y="0"/>
                  </a:cxn>
                  <a:cxn ang="0">
                    <a:pos x="0" y="21600"/>
                  </a:cxn>
                  <a:cxn ang="0">
                    <a:pos x="21600" y="21600"/>
                  </a:cxn>
                </a:cxnLst>
                <a:rect l="0" t="0" r="r" b="b"/>
                <a:pathLst>
                  <a:path w="21600" h="21600">
                    <a:moveTo>
                      <a:pt x="21600" y="21600"/>
                    </a:moveTo>
                    <a:lnTo>
                      <a:pt x="21600" y="0"/>
                    </a:lnTo>
                    <a:lnTo>
                      <a:pt x="0" y="0"/>
                    </a:lnTo>
                    <a:lnTo>
                      <a:pt x="0" y="21600"/>
                    </a:lnTo>
                    <a:lnTo>
                      <a:pt x="21600" y="21600"/>
                    </a:lnTo>
                  </a:path>
                </a:pathLst>
              </a:custGeom>
              <a:noFill/>
              <a:ln w="12700" cap="rnd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42" name="Freeform 22"/>
              <p:cNvSpPr>
                <a:spLocks/>
              </p:cNvSpPr>
              <p:nvPr/>
            </p:nvSpPr>
            <p:spPr bwMode="auto">
              <a:xfrm>
                <a:off x="490" y="11"/>
                <a:ext cx="544" cy="197"/>
              </a:xfrm>
              <a:custGeom>
                <a:avLst/>
                <a:gdLst/>
                <a:ahLst/>
                <a:cxnLst>
                  <a:cxn ang="0">
                    <a:pos x="21560" y="9868"/>
                  </a:cxn>
                  <a:cxn ang="0">
                    <a:pos x="21243" y="8004"/>
                  </a:cxn>
                  <a:cxn ang="0">
                    <a:pos x="20607" y="6250"/>
                  </a:cxn>
                  <a:cxn ang="0">
                    <a:pos x="19654" y="4605"/>
                  </a:cxn>
                  <a:cxn ang="0">
                    <a:pos x="18463" y="3180"/>
                  </a:cxn>
                  <a:cxn ang="0">
                    <a:pos x="16994" y="1974"/>
                  </a:cxn>
                  <a:cxn ang="0">
                    <a:pos x="15366" y="1096"/>
                  </a:cxn>
                  <a:cxn ang="0">
                    <a:pos x="13619" y="439"/>
                  </a:cxn>
                  <a:cxn ang="0">
                    <a:pos x="11753" y="110"/>
                  </a:cxn>
                  <a:cxn ang="0">
                    <a:pos x="9847" y="110"/>
                  </a:cxn>
                  <a:cxn ang="0">
                    <a:pos x="8021" y="439"/>
                  </a:cxn>
                  <a:cxn ang="0">
                    <a:pos x="6234" y="1096"/>
                  </a:cxn>
                  <a:cxn ang="0">
                    <a:pos x="4606" y="1974"/>
                  </a:cxn>
                  <a:cxn ang="0">
                    <a:pos x="3137" y="3180"/>
                  </a:cxn>
                  <a:cxn ang="0">
                    <a:pos x="1946" y="4605"/>
                  </a:cxn>
                  <a:cxn ang="0">
                    <a:pos x="993" y="6250"/>
                  </a:cxn>
                  <a:cxn ang="0">
                    <a:pos x="357" y="8004"/>
                  </a:cxn>
                  <a:cxn ang="0">
                    <a:pos x="40" y="9868"/>
                  </a:cxn>
                  <a:cxn ang="0">
                    <a:pos x="40" y="11732"/>
                  </a:cxn>
                  <a:cxn ang="0">
                    <a:pos x="357" y="13596"/>
                  </a:cxn>
                  <a:cxn ang="0">
                    <a:pos x="993" y="15350"/>
                  </a:cxn>
                  <a:cxn ang="0">
                    <a:pos x="1946" y="16995"/>
                  </a:cxn>
                  <a:cxn ang="0">
                    <a:pos x="3137" y="18420"/>
                  </a:cxn>
                  <a:cxn ang="0">
                    <a:pos x="4606" y="19626"/>
                  </a:cxn>
                  <a:cxn ang="0">
                    <a:pos x="6234" y="20613"/>
                  </a:cxn>
                  <a:cxn ang="0">
                    <a:pos x="8021" y="21271"/>
                  </a:cxn>
                  <a:cxn ang="0">
                    <a:pos x="9847" y="21600"/>
                  </a:cxn>
                  <a:cxn ang="0">
                    <a:pos x="11753" y="21600"/>
                  </a:cxn>
                  <a:cxn ang="0">
                    <a:pos x="13619" y="21271"/>
                  </a:cxn>
                  <a:cxn ang="0">
                    <a:pos x="15366" y="20613"/>
                  </a:cxn>
                  <a:cxn ang="0">
                    <a:pos x="16994" y="19626"/>
                  </a:cxn>
                  <a:cxn ang="0">
                    <a:pos x="18463" y="18420"/>
                  </a:cxn>
                  <a:cxn ang="0">
                    <a:pos x="19654" y="16995"/>
                  </a:cxn>
                  <a:cxn ang="0">
                    <a:pos x="20607" y="15350"/>
                  </a:cxn>
                  <a:cxn ang="0">
                    <a:pos x="21243" y="13596"/>
                  </a:cxn>
                  <a:cxn ang="0">
                    <a:pos x="21560" y="11732"/>
                  </a:cxn>
                </a:cxnLst>
                <a:rect l="0" t="0" r="r" b="b"/>
                <a:pathLst>
                  <a:path w="21600" h="21600">
                    <a:moveTo>
                      <a:pt x="21600" y="10855"/>
                    </a:moveTo>
                    <a:lnTo>
                      <a:pt x="21560" y="9868"/>
                    </a:lnTo>
                    <a:lnTo>
                      <a:pt x="21441" y="8991"/>
                    </a:lnTo>
                    <a:lnTo>
                      <a:pt x="21243" y="8004"/>
                    </a:lnTo>
                    <a:lnTo>
                      <a:pt x="20965" y="7127"/>
                    </a:lnTo>
                    <a:lnTo>
                      <a:pt x="20607" y="6250"/>
                    </a:lnTo>
                    <a:lnTo>
                      <a:pt x="20171" y="5373"/>
                    </a:lnTo>
                    <a:lnTo>
                      <a:pt x="19654" y="4605"/>
                    </a:lnTo>
                    <a:lnTo>
                      <a:pt x="19099" y="3838"/>
                    </a:lnTo>
                    <a:lnTo>
                      <a:pt x="18463" y="3180"/>
                    </a:lnTo>
                    <a:lnTo>
                      <a:pt x="17749" y="2522"/>
                    </a:lnTo>
                    <a:lnTo>
                      <a:pt x="16994" y="1974"/>
                    </a:lnTo>
                    <a:lnTo>
                      <a:pt x="16200" y="1425"/>
                    </a:lnTo>
                    <a:lnTo>
                      <a:pt x="15366" y="1096"/>
                    </a:lnTo>
                    <a:lnTo>
                      <a:pt x="14493" y="658"/>
                    </a:lnTo>
                    <a:lnTo>
                      <a:pt x="13619" y="439"/>
                    </a:lnTo>
                    <a:lnTo>
                      <a:pt x="12666" y="219"/>
                    </a:lnTo>
                    <a:lnTo>
                      <a:pt x="11753" y="110"/>
                    </a:lnTo>
                    <a:lnTo>
                      <a:pt x="10800" y="0"/>
                    </a:lnTo>
                    <a:lnTo>
                      <a:pt x="9847" y="110"/>
                    </a:lnTo>
                    <a:lnTo>
                      <a:pt x="8934" y="219"/>
                    </a:lnTo>
                    <a:lnTo>
                      <a:pt x="8021" y="439"/>
                    </a:lnTo>
                    <a:lnTo>
                      <a:pt x="7107" y="658"/>
                    </a:lnTo>
                    <a:lnTo>
                      <a:pt x="6234" y="1096"/>
                    </a:lnTo>
                    <a:lnTo>
                      <a:pt x="5400" y="1425"/>
                    </a:lnTo>
                    <a:lnTo>
                      <a:pt x="4606" y="1974"/>
                    </a:lnTo>
                    <a:lnTo>
                      <a:pt x="3851" y="2522"/>
                    </a:lnTo>
                    <a:lnTo>
                      <a:pt x="3137" y="3180"/>
                    </a:lnTo>
                    <a:lnTo>
                      <a:pt x="2501" y="3838"/>
                    </a:lnTo>
                    <a:lnTo>
                      <a:pt x="1946" y="4605"/>
                    </a:lnTo>
                    <a:lnTo>
                      <a:pt x="1469" y="5373"/>
                    </a:lnTo>
                    <a:lnTo>
                      <a:pt x="993" y="6250"/>
                    </a:lnTo>
                    <a:lnTo>
                      <a:pt x="635" y="7127"/>
                    </a:lnTo>
                    <a:lnTo>
                      <a:pt x="357" y="8004"/>
                    </a:lnTo>
                    <a:lnTo>
                      <a:pt x="159" y="8991"/>
                    </a:lnTo>
                    <a:lnTo>
                      <a:pt x="40" y="9868"/>
                    </a:lnTo>
                    <a:lnTo>
                      <a:pt x="0" y="10855"/>
                    </a:lnTo>
                    <a:lnTo>
                      <a:pt x="40" y="11732"/>
                    </a:lnTo>
                    <a:lnTo>
                      <a:pt x="159" y="12719"/>
                    </a:lnTo>
                    <a:lnTo>
                      <a:pt x="357" y="13596"/>
                    </a:lnTo>
                    <a:lnTo>
                      <a:pt x="635" y="14473"/>
                    </a:lnTo>
                    <a:lnTo>
                      <a:pt x="993" y="15350"/>
                    </a:lnTo>
                    <a:lnTo>
                      <a:pt x="1469" y="16227"/>
                    </a:lnTo>
                    <a:lnTo>
                      <a:pt x="1946" y="16995"/>
                    </a:lnTo>
                    <a:lnTo>
                      <a:pt x="2501" y="17762"/>
                    </a:lnTo>
                    <a:lnTo>
                      <a:pt x="3137" y="18420"/>
                    </a:lnTo>
                    <a:lnTo>
                      <a:pt x="3851" y="19078"/>
                    </a:lnTo>
                    <a:lnTo>
                      <a:pt x="4606" y="19626"/>
                    </a:lnTo>
                    <a:lnTo>
                      <a:pt x="5400" y="20175"/>
                    </a:lnTo>
                    <a:lnTo>
                      <a:pt x="6234" y="20613"/>
                    </a:lnTo>
                    <a:lnTo>
                      <a:pt x="7107" y="20942"/>
                    </a:lnTo>
                    <a:lnTo>
                      <a:pt x="8021" y="21271"/>
                    </a:lnTo>
                    <a:lnTo>
                      <a:pt x="8934" y="21490"/>
                    </a:lnTo>
                    <a:lnTo>
                      <a:pt x="9847" y="21600"/>
                    </a:lnTo>
                    <a:lnTo>
                      <a:pt x="10800" y="21600"/>
                    </a:lnTo>
                    <a:lnTo>
                      <a:pt x="11753" y="21600"/>
                    </a:lnTo>
                    <a:lnTo>
                      <a:pt x="12666" y="21490"/>
                    </a:lnTo>
                    <a:lnTo>
                      <a:pt x="13619" y="21271"/>
                    </a:lnTo>
                    <a:lnTo>
                      <a:pt x="14493" y="20942"/>
                    </a:lnTo>
                    <a:lnTo>
                      <a:pt x="15366" y="20613"/>
                    </a:lnTo>
                    <a:lnTo>
                      <a:pt x="16200" y="20175"/>
                    </a:lnTo>
                    <a:lnTo>
                      <a:pt x="16994" y="19626"/>
                    </a:lnTo>
                    <a:lnTo>
                      <a:pt x="17749" y="19078"/>
                    </a:lnTo>
                    <a:lnTo>
                      <a:pt x="18463" y="18420"/>
                    </a:lnTo>
                    <a:lnTo>
                      <a:pt x="19099" y="17762"/>
                    </a:lnTo>
                    <a:lnTo>
                      <a:pt x="19654" y="16995"/>
                    </a:lnTo>
                    <a:lnTo>
                      <a:pt x="20171" y="16227"/>
                    </a:lnTo>
                    <a:lnTo>
                      <a:pt x="20607" y="15350"/>
                    </a:lnTo>
                    <a:lnTo>
                      <a:pt x="20965" y="14473"/>
                    </a:lnTo>
                    <a:lnTo>
                      <a:pt x="21243" y="13596"/>
                    </a:lnTo>
                    <a:lnTo>
                      <a:pt x="21441" y="12719"/>
                    </a:lnTo>
                    <a:lnTo>
                      <a:pt x="21560" y="11732"/>
                    </a:lnTo>
                    <a:lnTo>
                      <a:pt x="21600" y="10855"/>
                    </a:lnTo>
                  </a:path>
                </a:pathLst>
              </a:custGeom>
              <a:noFill/>
              <a:ln w="12700" cap="rnd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43" name="Rectangle 23"/>
              <p:cNvSpPr>
                <a:spLocks/>
              </p:cNvSpPr>
              <p:nvPr/>
            </p:nvSpPr>
            <p:spPr bwMode="auto">
              <a:xfrm>
                <a:off x="518" y="0"/>
                <a:ext cx="431" cy="200"/>
              </a:xfrm>
              <a:prstGeom prst="rect">
                <a:avLst/>
              </a:prstGeom>
              <a:noFill/>
              <a:ln w="12700" cap="flat">
                <a:noFill/>
                <a:miter lim="800000"/>
                <a:headEnd type="none" w="med" len="med"/>
                <a:tailEnd type="none" w="med" len="med"/>
              </a:ln>
            </p:spPr>
            <p:txBody>
              <a:bodyPr wrap="none" lIns="0" tIns="0" rIns="39688" bIns="0">
                <a:prstTxWarp prst="textNoShape">
                  <a:avLst/>
                </a:prstTxWarp>
                <a:spAutoFit/>
              </a:bodyPr>
              <a:lstStyle/>
              <a:p>
                <a:pPr marL="39688"/>
                <a:r>
                  <a:rPr lang="en-US" sz="1600" b="1">
                    <a:solidFill>
                      <a:schemeClr val="tx1"/>
                    </a:solidFill>
                    <a:ea typeface="Arial" pitchFamily="8" charset="0"/>
                    <a:cs typeface="Arial" pitchFamily="8" charset="0"/>
                  </a:rPr>
                  <a:t>name</a:t>
                </a:r>
              </a:p>
            </p:txBody>
          </p:sp>
          <p:sp>
            <p:nvSpPr>
              <p:cNvPr id="30744" name="Rectangle 24"/>
              <p:cNvSpPr>
                <a:spLocks/>
              </p:cNvSpPr>
              <p:nvPr/>
            </p:nvSpPr>
            <p:spPr bwMode="auto">
              <a:xfrm>
                <a:off x="531" y="455"/>
                <a:ext cx="661" cy="155"/>
              </a:xfrm>
              <a:prstGeom prst="rect">
                <a:avLst/>
              </a:prstGeom>
              <a:noFill/>
              <a:ln w="12700" cap="flat">
                <a:noFill/>
                <a:miter lim="800000"/>
                <a:headEnd type="none" w="med" len="med"/>
                <a:tailEnd type="none" w="med" len="med"/>
              </a:ln>
            </p:spPr>
            <p:txBody>
              <a:bodyPr wrap="none" lIns="0" tIns="0" rIns="39688" bIns="0">
                <a:prstTxWarp prst="textNoShape">
                  <a:avLst/>
                </a:prstTxWarp>
                <a:spAutoFit/>
              </a:bodyPr>
              <a:lstStyle/>
              <a:p>
                <a:pPr marL="39688"/>
                <a:r>
                  <a:rPr lang="en-US" sz="1600" b="1" dirty="0" smtClean="0">
                    <a:solidFill>
                      <a:schemeClr val="tx1"/>
                    </a:solidFill>
                    <a:ea typeface="Arial" pitchFamily="8" charset="0"/>
                    <a:cs typeface="Arial" pitchFamily="8" charset="0"/>
                  </a:rPr>
                  <a:t>Employee</a:t>
                </a:r>
                <a:endParaRPr lang="en-US" sz="1600" b="1" dirty="0">
                  <a:solidFill>
                    <a:schemeClr val="tx1"/>
                  </a:solidFill>
                  <a:ea typeface="Arial" pitchFamily="8" charset="0"/>
                  <a:cs typeface="Arial" pitchFamily="8" charset="0"/>
                </a:endParaRPr>
              </a:p>
            </p:txBody>
          </p:sp>
          <p:sp>
            <p:nvSpPr>
              <p:cNvPr id="30745" name="Rectangle 25"/>
              <p:cNvSpPr>
                <a:spLocks/>
              </p:cNvSpPr>
              <p:nvPr/>
            </p:nvSpPr>
            <p:spPr bwMode="auto">
              <a:xfrm>
                <a:off x="144" y="131"/>
                <a:ext cx="317" cy="200"/>
              </a:xfrm>
              <a:prstGeom prst="rect">
                <a:avLst/>
              </a:prstGeom>
              <a:noFill/>
              <a:ln w="12700" cap="flat">
                <a:noFill/>
                <a:miter lim="800000"/>
                <a:headEnd type="none" w="med" len="med"/>
                <a:tailEnd type="none" w="med" len="med"/>
              </a:ln>
            </p:spPr>
            <p:txBody>
              <a:bodyPr wrap="none" lIns="0" tIns="0" rIns="39688" bIns="0">
                <a:prstTxWarp prst="textNoShape">
                  <a:avLst/>
                </a:prstTxWarp>
                <a:spAutoFit/>
              </a:bodyPr>
              <a:lstStyle/>
              <a:p>
                <a:pPr marL="39688"/>
                <a:r>
                  <a:rPr lang="en-US" sz="1600" b="1" u="sng">
                    <a:solidFill>
                      <a:schemeClr val="tx1"/>
                    </a:solidFill>
                    <a:ea typeface="Arial" pitchFamily="8" charset="0"/>
                    <a:cs typeface="Arial" pitchFamily="8" charset="0"/>
                  </a:rPr>
                  <a:t>ssn</a:t>
                </a:r>
              </a:p>
            </p:txBody>
          </p:sp>
          <p:sp>
            <p:nvSpPr>
              <p:cNvPr id="30746" name="Rectangle 26"/>
              <p:cNvSpPr>
                <a:spLocks/>
              </p:cNvSpPr>
              <p:nvPr/>
            </p:nvSpPr>
            <p:spPr bwMode="auto">
              <a:xfrm>
                <a:off x="1171" y="136"/>
                <a:ext cx="253" cy="200"/>
              </a:xfrm>
              <a:prstGeom prst="rect">
                <a:avLst/>
              </a:prstGeom>
              <a:noFill/>
              <a:ln w="12700" cap="flat">
                <a:noFill/>
                <a:miter lim="800000"/>
                <a:headEnd type="none" w="med" len="med"/>
                <a:tailEnd type="none" w="med" len="med"/>
              </a:ln>
            </p:spPr>
            <p:txBody>
              <a:bodyPr wrap="none" lIns="0" tIns="0" rIns="39688" bIns="0">
                <a:prstTxWarp prst="textNoShape">
                  <a:avLst/>
                </a:prstTxWarp>
                <a:spAutoFit/>
              </a:bodyPr>
              <a:lstStyle/>
              <a:p>
                <a:pPr marL="39688"/>
                <a:r>
                  <a:rPr lang="en-US" sz="1600" b="1">
                    <a:solidFill>
                      <a:schemeClr val="tx1"/>
                    </a:solidFill>
                    <a:ea typeface="Arial" pitchFamily="8" charset="0"/>
                    <a:cs typeface="Arial" pitchFamily="8" charset="0"/>
                  </a:rPr>
                  <a:t>lot</a:t>
                </a:r>
              </a:p>
            </p:txBody>
          </p:sp>
          <p:sp>
            <p:nvSpPr>
              <p:cNvPr id="30747" name="Line 27"/>
              <p:cNvSpPr>
                <a:spLocks noChangeShapeType="1"/>
              </p:cNvSpPr>
              <p:nvPr/>
            </p:nvSpPr>
            <p:spPr bwMode="auto">
              <a:xfrm>
                <a:off x="270" y="369"/>
                <a:ext cx="318" cy="97"/>
              </a:xfrm>
              <a:prstGeom prst="line">
                <a:avLst/>
              </a:prstGeom>
              <a:noFill/>
              <a:ln w="12700" cap="flat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48" name="Line 28"/>
              <p:cNvSpPr>
                <a:spLocks noChangeShapeType="1"/>
              </p:cNvSpPr>
              <p:nvPr/>
            </p:nvSpPr>
            <p:spPr bwMode="auto">
              <a:xfrm>
                <a:off x="755" y="225"/>
                <a:ext cx="1" cy="241"/>
              </a:xfrm>
              <a:prstGeom prst="line">
                <a:avLst/>
              </a:prstGeom>
              <a:noFill/>
              <a:ln w="12700" cap="flat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49" name="Line 29"/>
              <p:cNvSpPr>
                <a:spLocks noChangeShapeType="1"/>
              </p:cNvSpPr>
              <p:nvPr/>
            </p:nvSpPr>
            <p:spPr bwMode="auto">
              <a:xfrm flipH="1">
                <a:off x="982" y="369"/>
                <a:ext cx="296" cy="88"/>
              </a:xfrm>
              <a:prstGeom prst="line">
                <a:avLst/>
              </a:prstGeom>
              <a:noFill/>
              <a:ln w="12700" cap="flat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0751" name="Line 31"/>
            <p:cNvSpPr>
              <a:spLocks noChangeShapeType="1"/>
            </p:cNvSpPr>
            <p:nvPr/>
          </p:nvSpPr>
          <p:spPr bwMode="auto">
            <a:xfrm>
              <a:off x="2391" y="566"/>
              <a:ext cx="501" cy="1"/>
            </a:xfrm>
            <a:prstGeom prst="line">
              <a:avLst/>
            </a:prstGeom>
            <a:noFill/>
            <a:ln w="28575" cap="flat">
              <a:solidFill>
                <a:srgbClr val="0000FF"/>
              </a:solidFill>
              <a:prstDash val="solid"/>
              <a:round/>
              <a:headEnd type="stealth" w="lg" len="lg"/>
              <a:tailEnd type="non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52" name="Line 32"/>
            <p:cNvSpPr>
              <a:spLocks noChangeShapeType="1"/>
            </p:cNvSpPr>
            <p:nvPr/>
          </p:nvSpPr>
          <p:spPr bwMode="auto">
            <a:xfrm>
              <a:off x="2843" y="350"/>
              <a:ext cx="203" cy="116"/>
            </a:xfrm>
            <a:prstGeom prst="line">
              <a:avLst/>
            </a:prstGeom>
            <a:noFill/>
            <a:ln w="12700" cap="flat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53" name="Line 33"/>
            <p:cNvSpPr>
              <a:spLocks noChangeShapeType="1"/>
            </p:cNvSpPr>
            <p:nvPr/>
          </p:nvSpPr>
          <p:spPr bwMode="auto">
            <a:xfrm flipH="1">
              <a:off x="3353" y="369"/>
              <a:ext cx="171" cy="107"/>
            </a:xfrm>
            <a:prstGeom prst="line">
              <a:avLst/>
            </a:prstGeom>
            <a:noFill/>
            <a:ln w="12700" cap="flat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54" name="Line 34"/>
            <p:cNvSpPr>
              <a:spLocks noChangeShapeType="1"/>
            </p:cNvSpPr>
            <p:nvPr/>
          </p:nvSpPr>
          <p:spPr bwMode="auto">
            <a:xfrm>
              <a:off x="2601" y="298"/>
              <a:ext cx="426" cy="1"/>
            </a:xfrm>
            <a:prstGeom prst="line">
              <a:avLst/>
            </a:prstGeom>
            <a:noFill/>
            <a:ln w="12700" cap="flat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30763" name="Group 43"/>
            <p:cNvGrpSpPr>
              <a:grpSpLocks/>
            </p:cNvGrpSpPr>
            <p:nvPr/>
          </p:nvGrpSpPr>
          <p:grpSpPr bwMode="auto">
            <a:xfrm>
              <a:off x="1294" y="889"/>
              <a:ext cx="1402" cy="535"/>
              <a:chOff x="0" y="0"/>
              <a:chExt cx="1402" cy="535"/>
            </a:xfrm>
          </p:grpSpPr>
          <p:sp>
            <p:nvSpPr>
              <p:cNvPr id="30755" name="Freeform 35"/>
              <p:cNvSpPr>
                <a:spLocks/>
              </p:cNvSpPr>
              <p:nvPr/>
            </p:nvSpPr>
            <p:spPr bwMode="auto">
              <a:xfrm>
                <a:off x="0" y="321"/>
                <a:ext cx="671" cy="208"/>
              </a:xfrm>
              <a:custGeom>
                <a:avLst/>
                <a:gdLst/>
                <a:ahLst/>
                <a:cxnLst>
                  <a:cxn ang="0">
                    <a:pos x="21536" y="9865"/>
                  </a:cxn>
                  <a:cxn ang="0">
                    <a:pos x="21214" y="7996"/>
                  </a:cxn>
                  <a:cxn ang="0">
                    <a:pos x="20602" y="6127"/>
                  </a:cxn>
                  <a:cxn ang="0">
                    <a:pos x="19636" y="4569"/>
                  </a:cxn>
                  <a:cxn ang="0">
                    <a:pos x="18445" y="3012"/>
                  </a:cxn>
                  <a:cxn ang="0">
                    <a:pos x="16965" y="1973"/>
                  </a:cxn>
                  <a:cxn ang="0">
                    <a:pos x="15355" y="935"/>
                  </a:cxn>
                  <a:cxn ang="0">
                    <a:pos x="13617" y="312"/>
                  </a:cxn>
                  <a:cxn ang="0">
                    <a:pos x="11750" y="0"/>
                  </a:cxn>
                  <a:cxn ang="0">
                    <a:pos x="9818" y="0"/>
                  </a:cxn>
                  <a:cxn ang="0">
                    <a:pos x="8015" y="312"/>
                  </a:cxn>
                  <a:cxn ang="0">
                    <a:pos x="6213" y="935"/>
                  </a:cxn>
                  <a:cxn ang="0">
                    <a:pos x="4603" y="1973"/>
                  </a:cxn>
                  <a:cxn ang="0">
                    <a:pos x="3155" y="3012"/>
                  </a:cxn>
                  <a:cxn ang="0">
                    <a:pos x="1931" y="4569"/>
                  </a:cxn>
                  <a:cxn ang="0">
                    <a:pos x="966" y="6127"/>
                  </a:cxn>
                  <a:cxn ang="0">
                    <a:pos x="354" y="7996"/>
                  </a:cxn>
                  <a:cxn ang="0">
                    <a:pos x="32" y="9865"/>
                  </a:cxn>
                  <a:cxn ang="0">
                    <a:pos x="32" y="11631"/>
                  </a:cxn>
                  <a:cxn ang="0">
                    <a:pos x="354" y="13500"/>
                  </a:cxn>
                  <a:cxn ang="0">
                    <a:pos x="966" y="15369"/>
                  </a:cxn>
                  <a:cxn ang="0">
                    <a:pos x="1931" y="16927"/>
                  </a:cxn>
                  <a:cxn ang="0">
                    <a:pos x="3155" y="18485"/>
                  </a:cxn>
                  <a:cxn ang="0">
                    <a:pos x="4603" y="19627"/>
                  </a:cxn>
                  <a:cxn ang="0">
                    <a:pos x="6213" y="20562"/>
                  </a:cxn>
                  <a:cxn ang="0">
                    <a:pos x="8015" y="21185"/>
                  </a:cxn>
                  <a:cxn ang="0">
                    <a:pos x="9818" y="21600"/>
                  </a:cxn>
                  <a:cxn ang="0">
                    <a:pos x="11750" y="21600"/>
                  </a:cxn>
                  <a:cxn ang="0">
                    <a:pos x="13617" y="21185"/>
                  </a:cxn>
                  <a:cxn ang="0">
                    <a:pos x="15355" y="20562"/>
                  </a:cxn>
                  <a:cxn ang="0">
                    <a:pos x="16965" y="19627"/>
                  </a:cxn>
                  <a:cxn ang="0">
                    <a:pos x="18445" y="18485"/>
                  </a:cxn>
                  <a:cxn ang="0">
                    <a:pos x="19636" y="16927"/>
                  </a:cxn>
                  <a:cxn ang="0">
                    <a:pos x="20602" y="15369"/>
                  </a:cxn>
                  <a:cxn ang="0">
                    <a:pos x="21214" y="13500"/>
                  </a:cxn>
                  <a:cxn ang="0">
                    <a:pos x="21536" y="11631"/>
                  </a:cxn>
                </a:cxnLst>
                <a:rect l="0" t="0" r="r" b="b"/>
                <a:pathLst>
                  <a:path w="21600" h="21600">
                    <a:moveTo>
                      <a:pt x="21600" y="10800"/>
                    </a:moveTo>
                    <a:lnTo>
                      <a:pt x="21536" y="9865"/>
                    </a:lnTo>
                    <a:lnTo>
                      <a:pt x="21439" y="8827"/>
                    </a:lnTo>
                    <a:lnTo>
                      <a:pt x="21214" y="7996"/>
                    </a:lnTo>
                    <a:lnTo>
                      <a:pt x="20956" y="7062"/>
                    </a:lnTo>
                    <a:lnTo>
                      <a:pt x="20602" y="6127"/>
                    </a:lnTo>
                    <a:lnTo>
                      <a:pt x="20151" y="5400"/>
                    </a:lnTo>
                    <a:lnTo>
                      <a:pt x="19636" y="4569"/>
                    </a:lnTo>
                    <a:lnTo>
                      <a:pt x="19089" y="3842"/>
                    </a:lnTo>
                    <a:lnTo>
                      <a:pt x="18445" y="3012"/>
                    </a:lnTo>
                    <a:lnTo>
                      <a:pt x="17737" y="2492"/>
                    </a:lnTo>
                    <a:lnTo>
                      <a:pt x="16965" y="1973"/>
                    </a:lnTo>
                    <a:lnTo>
                      <a:pt x="16192" y="1350"/>
                    </a:lnTo>
                    <a:lnTo>
                      <a:pt x="15355" y="935"/>
                    </a:lnTo>
                    <a:lnTo>
                      <a:pt x="14486" y="623"/>
                    </a:lnTo>
                    <a:lnTo>
                      <a:pt x="13617" y="312"/>
                    </a:lnTo>
                    <a:lnTo>
                      <a:pt x="12683" y="104"/>
                    </a:lnTo>
                    <a:lnTo>
                      <a:pt x="11750" y="0"/>
                    </a:lnTo>
                    <a:lnTo>
                      <a:pt x="10784" y="0"/>
                    </a:lnTo>
                    <a:lnTo>
                      <a:pt x="9818" y="0"/>
                    </a:lnTo>
                    <a:lnTo>
                      <a:pt x="8917" y="104"/>
                    </a:lnTo>
                    <a:lnTo>
                      <a:pt x="8015" y="312"/>
                    </a:lnTo>
                    <a:lnTo>
                      <a:pt x="7082" y="623"/>
                    </a:lnTo>
                    <a:lnTo>
                      <a:pt x="6213" y="935"/>
                    </a:lnTo>
                    <a:lnTo>
                      <a:pt x="5376" y="1350"/>
                    </a:lnTo>
                    <a:lnTo>
                      <a:pt x="4603" y="1973"/>
                    </a:lnTo>
                    <a:lnTo>
                      <a:pt x="3831" y="2492"/>
                    </a:lnTo>
                    <a:lnTo>
                      <a:pt x="3155" y="3012"/>
                    </a:lnTo>
                    <a:lnTo>
                      <a:pt x="2511" y="3842"/>
                    </a:lnTo>
                    <a:lnTo>
                      <a:pt x="1931" y="4569"/>
                    </a:lnTo>
                    <a:lnTo>
                      <a:pt x="1416" y="5400"/>
                    </a:lnTo>
                    <a:lnTo>
                      <a:pt x="966" y="6127"/>
                    </a:lnTo>
                    <a:lnTo>
                      <a:pt x="612" y="7062"/>
                    </a:lnTo>
                    <a:lnTo>
                      <a:pt x="354" y="7996"/>
                    </a:lnTo>
                    <a:lnTo>
                      <a:pt x="129" y="8827"/>
                    </a:lnTo>
                    <a:lnTo>
                      <a:pt x="32" y="9865"/>
                    </a:lnTo>
                    <a:lnTo>
                      <a:pt x="0" y="10800"/>
                    </a:lnTo>
                    <a:lnTo>
                      <a:pt x="32" y="11631"/>
                    </a:lnTo>
                    <a:lnTo>
                      <a:pt x="129" y="12669"/>
                    </a:lnTo>
                    <a:lnTo>
                      <a:pt x="354" y="13500"/>
                    </a:lnTo>
                    <a:lnTo>
                      <a:pt x="612" y="14538"/>
                    </a:lnTo>
                    <a:lnTo>
                      <a:pt x="966" y="15369"/>
                    </a:lnTo>
                    <a:lnTo>
                      <a:pt x="1416" y="16304"/>
                    </a:lnTo>
                    <a:lnTo>
                      <a:pt x="1931" y="16927"/>
                    </a:lnTo>
                    <a:lnTo>
                      <a:pt x="2511" y="17654"/>
                    </a:lnTo>
                    <a:lnTo>
                      <a:pt x="3155" y="18485"/>
                    </a:lnTo>
                    <a:lnTo>
                      <a:pt x="3831" y="19004"/>
                    </a:lnTo>
                    <a:lnTo>
                      <a:pt x="4603" y="19627"/>
                    </a:lnTo>
                    <a:lnTo>
                      <a:pt x="5376" y="20146"/>
                    </a:lnTo>
                    <a:lnTo>
                      <a:pt x="6213" y="20562"/>
                    </a:lnTo>
                    <a:lnTo>
                      <a:pt x="7082" y="20873"/>
                    </a:lnTo>
                    <a:lnTo>
                      <a:pt x="8015" y="21185"/>
                    </a:lnTo>
                    <a:lnTo>
                      <a:pt x="8917" y="21392"/>
                    </a:lnTo>
                    <a:lnTo>
                      <a:pt x="9818" y="21600"/>
                    </a:lnTo>
                    <a:lnTo>
                      <a:pt x="10784" y="21600"/>
                    </a:lnTo>
                    <a:lnTo>
                      <a:pt x="11750" y="21600"/>
                    </a:lnTo>
                    <a:lnTo>
                      <a:pt x="12683" y="21392"/>
                    </a:lnTo>
                    <a:lnTo>
                      <a:pt x="13617" y="21185"/>
                    </a:lnTo>
                    <a:lnTo>
                      <a:pt x="14486" y="20873"/>
                    </a:lnTo>
                    <a:lnTo>
                      <a:pt x="15355" y="20562"/>
                    </a:lnTo>
                    <a:lnTo>
                      <a:pt x="16192" y="20146"/>
                    </a:lnTo>
                    <a:lnTo>
                      <a:pt x="16965" y="19627"/>
                    </a:lnTo>
                    <a:lnTo>
                      <a:pt x="17737" y="19004"/>
                    </a:lnTo>
                    <a:lnTo>
                      <a:pt x="18445" y="18485"/>
                    </a:lnTo>
                    <a:lnTo>
                      <a:pt x="19089" y="17654"/>
                    </a:lnTo>
                    <a:lnTo>
                      <a:pt x="19636" y="16927"/>
                    </a:lnTo>
                    <a:lnTo>
                      <a:pt x="20151" y="16304"/>
                    </a:lnTo>
                    <a:lnTo>
                      <a:pt x="20602" y="15369"/>
                    </a:lnTo>
                    <a:lnTo>
                      <a:pt x="20956" y="14538"/>
                    </a:lnTo>
                    <a:lnTo>
                      <a:pt x="21214" y="13500"/>
                    </a:lnTo>
                    <a:lnTo>
                      <a:pt x="21439" y="12669"/>
                    </a:lnTo>
                    <a:lnTo>
                      <a:pt x="21536" y="11631"/>
                    </a:lnTo>
                    <a:lnTo>
                      <a:pt x="21600" y="10800"/>
                    </a:lnTo>
                  </a:path>
                </a:pathLst>
              </a:custGeom>
              <a:noFill/>
              <a:ln w="12700" cap="rnd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56" name="Freeform 36"/>
              <p:cNvSpPr>
                <a:spLocks/>
              </p:cNvSpPr>
              <p:nvPr/>
            </p:nvSpPr>
            <p:spPr bwMode="auto">
              <a:xfrm>
                <a:off x="857" y="338"/>
                <a:ext cx="545" cy="197"/>
              </a:xfrm>
              <a:custGeom>
                <a:avLst/>
                <a:gdLst/>
                <a:ahLst/>
                <a:cxnLst>
                  <a:cxn ang="0">
                    <a:pos x="40" y="11732"/>
                  </a:cxn>
                  <a:cxn ang="0">
                    <a:pos x="357" y="13596"/>
                  </a:cxn>
                  <a:cxn ang="0">
                    <a:pos x="991" y="15460"/>
                  </a:cxn>
                  <a:cxn ang="0">
                    <a:pos x="1982" y="16995"/>
                  </a:cxn>
                  <a:cxn ang="0">
                    <a:pos x="3171" y="18420"/>
                  </a:cxn>
                  <a:cxn ang="0">
                    <a:pos x="4597" y="19626"/>
                  </a:cxn>
                  <a:cxn ang="0">
                    <a:pos x="6222" y="20613"/>
                  </a:cxn>
                  <a:cxn ang="0">
                    <a:pos x="8006" y="21271"/>
                  </a:cxn>
                  <a:cxn ang="0">
                    <a:pos x="9829" y="21600"/>
                  </a:cxn>
                  <a:cxn ang="0">
                    <a:pos x="11731" y="21600"/>
                  </a:cxn>
                  <a:cxn ang="0">
                    <a:pos x="13594" y="21271"/>
                  </a:cxn>
                  <a:cxn ang="0">
                    <a:pos x="15338" y="20613"/>
                  </a:cxn>
                  <a:cxn ang="0">
                    <a:pos x="16963" y="19626"/>
                  </a:cxn>
                  <a:cxn ang="0">
                    <a:pos x="18429" y="18420"/>
                  </a:cxn>
                  <a:cxn ang="0">
                    <a:pos x="19618" y="16995"/>
                  </a:cxn>
                  <a:cxn ang="0">
                    <a:pos x="20570" y="15350"/>
                  </a:cxn>
                  <a:cxn ang="0">
                    <a:pos x="21204" y="13596"/>
                  </a:cxn>
                  <a:cxn ang="0">
                    <a:pos x="21560" y="11732"/>
                  </a:cxn>
                  <a:cxn ang="0">
                    <a:pos x="21560" y="9868"/>
                  </a:cxn>
                  <a:cxn ang="0">
                    <a:pos x="21204" y="8004"/>
                  </a:cxn>
                  <a:cxn ang="0">
                    <a:pos x="20570" y="6250"/>
                  </a:cxn>
                  <a:cxn ang="0">
                    <a:pos x="19618" y="4605"/>
                  </a:cxn>
                  <a:cxn ang="0">
                    <a:pos x="18429" y="3180"/>
                  </a:cxn>
                  <a:cxn ang="0">
                    <a:pos x="16963" y="1974"/>
                  </a:cxn>
                  <a:cxn ang="0">
                    <a:pos x="15338" y="987"/>
                  </a:cxn>
                  <a:cxn ang="0">
                    <a:pos x="13594" y="439"/>
                  </a:cxn>
                  <a:cxn ang="0">
                    <a:pos x="11731" y="110"/>
                  </a:cxn>
                  <a:cxn ang="0">
                    <a:pos x="9829" y="110"/>
                  </a:cxn>
                  <a:cxn ang="0">
                    <a:pos x="8006" y="439"/>
                  </a:cxn>
                  <a:cxn ang="0">
                    <a:pos x="6222" y="1096"/>
                  </a:cxn>
                  <a:cxn ang="0">
                    <a:pos x="4597" y="1974"/>
                  </a:cxn>
                  <a:cxn ang="0">
                    <a:pos x="3171" y="3180"/>
                  </a:cxn>
                  <a:cxn ang="0">
                    <a:pos x="1942" y="4715"/>
                  </a:cxn>
                  <a:cxn ang="0">
                    <a:pos x="991" y="6250"/>
                  </a:cxn>
                  <a:cxn ang="0">
                    <a:pos x="357" y="8114"/>
                  </a:cxn>
                  <a:cxn ang="0">
                    <a:pos x="40" y="9978"/>
                  </a:cxn>
                </a:cxnLst>
                <a:rect l="0" t="0" r="r" b="b"/>
                <a:pathLst>
                  <a:path w="21600" h="21600">
                    <a:moveTo>
                      <a:pt x="0" y="10855"/>
                    </a:moveTo>
                    <a:lnTo>
                      <a:pt x="40" y="11732"/>
                    </a:lnTo>
                    <a:lnTo>
                      <a:pt x="159" y="12719"/>
                    </a:lnTo>
                    <a:lnTo>
                      <a:pt x="357" y="13596"/>
                    </a:lnTo>
                    <a:lnTo>
                      <a:pt x="634" y="14473"/>
                    </a:lnTo>
                    <a:lnTo>
                      <a:pt x="991" y="15460"/>
                    </a:lnTo>
                    <a:lnTo>
                      <a:pt x="1466" y="16227"/>
                    </a:lnTo>
                    <a:lnTo>
                      <a:pt x="1982" y="16995"/>
                    </a:lnTo>
                    <a:lnTo>
                      <a:pt x="2497" y="17762"/>
                    </a:lnTo>
                    <a:lnTo>
                      <a:pt x="3171" y="18420"/>
                    </a:lnTo>
                    <a:lnTo>
                      <a:pt x="3844" y="19078"/>
                    </a:lnTo>
                    <a:lnTo>
                      <a:pt x="4597" y="19626"/>
                    </a:lnTo>
                    <a:lnTo>
                      <a:pt x="5390" y="20175"/>
                    </a:lnTo>
                    <a:lnTo>
                      <a:pt x="6222" y="20613"/>
                    </a:lnTo>
                    <a:lnTo>
                      <a:pt x="7094" y="20942"/>
                    </a:lnTo>
                    <a:lnTo>
                      <a:pt x="8006" y="21271"/>
                    </a:lnTo>
                    <a:lnTo>
                      <a:pt x="8917" y="21490"/>
                    </a:lnTo>
                    <a:lnTo>
                      <a:pt x="9829" y="21600"/>
                    </a:lnTo>
                    <a:lnTo>
                      <a:pt x="10780" y="21600"/>
                    </a:lnTo>
                    <a:lnTo>
                      <a:pt x="11731" y="21600"/>
                    </a:lnTo>
                    <a:lnTo>
                      <a:pt x="12683" y="21490"/>
                    </a:lnTo>
                    <a:lnTo>
                      <a:pt x="13594" y="21271"/>
                    </a:lnTo>
                    <a:lnTo>
                      <a:pt x="14466" y="20942"/>
                    </a:lnTo>
                    <a:lnTo>
                      <a:pt x="15338" y="20613"/>
                    </a:lnTo>
                    <a:lnTo>
                      <a:pt x="16210" y="20175"/>
                    </a:lnTo>
                    <a:lnTo>
                      <a:pt x="16963" y="19626"/>
                    </a:lnTo>
                    <a:lnTo>
                      <a:pt x="17716" y="19078"/>
                    </a:lnTo>
                    <a:lnTo>
                      <a:pt x="18429" y="18420"/>
                    </a:lnTo>
                    <a:lnTo>
                      <a:pt x="19063" y="17762"/>
                    </a:lnTo>
                    <a:lnTo>
                      <a:pt x="19618" y="16995"/>
                    </a:lnTo>
                    <a:lnTo>
                      <a:pt x="20134" y="16227"/>
                    </a:lnTo>
                    <a:lnTo>
                      <a:pt x="20570" y="15350"/>
                    </a:lnTo>
                    <a:lnTo>
                      <a:pt x="20926" y="14473"/>
                    </a:lnTo>
                    <a:lnTo>
                      <a:pt x="21204" y="13596"/>
                    </a:lnTo>
                    <a:lnTo>
                      <a:pt x="21402" y="12719"/>
                    </a:lnTo>
                    <a:lnTo>
                      <a:pt x="21560" y="11732"/>
                    </a:lnTo>
                    <a:lnTo>
                      <a:pt x="21600" y="10855"/>
                    </a:lnTo>
                    <a:lnTo>
                      <a:pt x="21560" y="9868"/>
                    </a:lnTo>
                    <a:lnTo>
                      <a:pt x="21402" y="8991"/>
                    </a:lnTo>
                    <a:lnTo>
                      <a:pt x="21204" y="8004"/>
                    </a:lnTo>
                    <a:lnTo>
                      <a:pt x="20926" y="7127"/>
                    </a:lnTo>
                    <a:lnTo>
                      <a:pt x="20570" y="6250"/>
                    </a:lnTo>
                    <a:lnTo>
                      <a:pt x="20134" y="5373"/>
                    </a:lnTo>
                    <a:lnTo>
                      <a:pt x="19618" y="4605"/>
                    </a:lnTo>
                    <a:lnTo>
                      <a:pt x="19063" y="3838"/>
                    </a:lnTo>
                    <a:lnTo>
                      <a:pt x="18429" y="3180"/>
                    </a:lnTo>
                    <a:lnTo>
                      <a:pt x="17716" y="2522"/>
                    </a:lnTo>
                    <a:lnTo>
                      <a:pt x="16963" y="1974"/>
                    </a:lnTo>
                    <a:lnTo>
                      <a:pt x="16170" y="1425"/>
                    </a:lnTo>
                    <a:lnTo>
                      <a:pt x="15338" y="987"/>
                    </a:lnTo>
                    <a:lnTo>
                      <a:pt x="14466" y="658"/>
                    </a:lnTo>
                    <a:lnTo>
                      <a:pt x="13594" y="439"/>
                    </a:lnTo>
                    <a:lnTo>
                      <a:pt x="12683" y="219"/>
                    </a:lnTo>
                    <a:lnTo>
                      <a:pt x="11731" y="110"/>
                    </a:lnTo>
                    <a:lnTo>
                      <a:pt x="10780" y="0"/>
                    </a:lnTo>
                    <a:lnTo>
                      <a:pt x="9829" y="110"/>
                    </a:lnTo>
                    <a:lnTo>
                      <a:pt x="8917" y="219"/>
                    </a:lnTo>
                    <a:lnTo>
                      <a:pt x="8006" y="439"/>
                    </a:lnTo>
                    <a:lnTo>
                      <a:pt x="7094" y="658"/>
                    </a:lnTo>
                    <a:lnTo>
                      <a:pt x="6222" y="1096"/>
                    </a:lnTo>
                    <a:lnTo>
                      <a:pt x="5390" y="1425"/>
                    </a:lnTo>
                    <a:lnTo>
                      <a:pt x="4597" y="1974"/>
                    </a:lnTo>
                    <a:lnTo>
                      <a:pt x="3844" y="2522"/>
                    </a:lnTo>
                    <a:lnTo>
                      <a:pt x="3171" y="3180"/>
                    </a:lnTo>
                    <a:lnTo>
                      <a:pt x="2497" y="3947"/>
                    </a:lnTo>
                    <a:lnTo>
                      <a:pt x="1942" y="4715"/>
                    </a:lnTo>
                    <a:lnTo>
                      <a:pt x="1466" y="5373"/>
                    </a:lnTo>
                    <a:lnTo>
                      <a:pt x="991" y="6250"/>
                    </a:lnTo>
                    <a:lnTo>
                      <a:pt x="634" y="7127"/>
                    </a:lnTo>
                    <a:lnTo>
                      <a:pt x="357" y="8114"/>
                    </a:lnTo>
                    <a:lnTo>
                      <a:pt x="159" y="8991"/>
                    </a:lnTo>
                    <a:lnTo>
                      <a:pt x="40" y="9978"/>
                    </a:lnTo>
                    <a:lnTo>
                      <a:pt x="0" y="10855"/>
                    </a:lnTo>
                  </a:path>
                </a:pathLst>
              </a:custGeom>
              <a:noFill/>
              <a:ln w="12700" cap="rnd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57" name="Freeform 37"/>
              <p:cNvSpPr>
                <a:spLocks/>
              </p:cNvSpPr>
              <p:nvPr/>
            </p:nvSpPr>
            <p:spPr bwMode="auto">
              <a:xfrm>
                <a:off x="476" y="20"/>
                <a:ext cx="710" cy="202"/>
              </a:xfrm>
              <a:custGeom>
                <a:avLst/>
                <a:gdLst/>
                <a:ahLst/>
                <a:cxnLst>
                  <a:cxn ang="0">
                    <a:pos x="21600" y="21600"/>
                  </a:cxn>
                  <a:cxn ang="0">
                    <a:pos x="21600" y="0"/>
                  </a:cxn>
                  <a:cxn ang="0">
                    <a:pos x="0" y="0"/>
                  </a:cxn>
                  <a:cxn ang="0">
                    <a:pos x="0" y="21600"/>
                  </a:cxn>
                  <a:cxn ang="0">
                    <a:pos x="21600" y="21600"/>
                  </a:cxn>
                </a:cxnLst>
                <a:rect l="0" t="0" r="r" b="b"/>
                <a:pathLst>
                  <a:path w="21600" h="21600">
                    <a:moveTo>
                      <a:pt x="21600" y="21600"/>
                    </a:moveTo>
                    <a:lnTo>
                      <a:pt x="21600" y="0"/>
                    </a:lnTo>
                    <a:lnTo>
                      <a:pt x="0" y="0"/>
                    </a:lnTo>
                    <a:lnTo>
                      <a:pt x="0" y="21600"/>
                    </a:lnTo>
                    <a:lnTo>
                      <a:pt x="21600" y="21600"/>
                    </a:lnTo>
                  </a:path>
                </a:pathLst>
              </a:custGeom>
              <a:noFill/>
              <a:ln w="12700" cap="rnd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58" name="Rectangle 38"/>
              <p:cNvSpPr>
                <a:spLocks/>
              </p:cNvSpPr>
              <p:nvPr/>
            </p:nvSpPr>
            <p:spPr bwMode="auto">
              <a:xfrm>
                <a:off x="545" y="0"/>
                <a:ext cx="431" cy="155"/>
              </a:xfrm>
              <a:prstGeom prst="rect">
                <a:avLst/>
              </a:prstGeom>
              <a:noFill/>
              <a:ln w="12700" cap="flat">
                <a:noFill/>
                <a:miter lim="800000"/>
                <a:headEnd type="none" w="med" len="med"/>
                <a:tailEnd type="none" w="med" len="med"/>
              </a:ln>
            </p:spPr>
            <p:txBody>
              <a:bodyPr wrap="none" lIns="0" tIns="0" rIns="39688" bIns="0">
                <a:prstTxWarp prst="textNoShape">
                  <a:avLst/>
                </a:prstTxWarp>
                <a:spAutoFit/>
              </a:bodyPr>
              <a:lstStyle/>
              <a:p>
                <a:pPr marL="39688"/>
                <a:r>
                  <a:rPr lang="en-US" sz="1600" b="1" dirty="0" smtClean="0">
                    <a:solidFill>
                      <a:schemeClr val="tx1"/>
                    </a:solidFill>
                    <a:ea typeface="Arial" pitchFamily="8" charset="0"/>
                    <a:cs typeface="Arial" pitchFamily="8" charset="0"/>
                  </a:rPr>
                  <a:t>Policy</a:t>
                </a:r>
                <a:endParaRPr lang="en-US" sz="1600" b="1" dirty="0">
                  <a:solidFill>
                    <a:schemeClr val="tx1"/>
                  </a:solidFill>
                  <a:ea typeface="Arial" pitchFamily="8" charset="0"/>
                  <a:cs typeface="Arial" pitchFamily="8" charset="0"/>
                </a:endParaRPr>
              </a:p>
            </p:txBody>
          </p:sp>
          <p:sp>
            <p:nvSpPr>
              <p:cNvPr id="30759" name="Rectangle 39"/>
              <p:cNvSpPr>
                <a:spLocks/>
              </p:cNvSpPr>
              <p:nvPr/>
            </p:nvSpPr>
            <p:spPr bwMode="auto">
              <a:xfrm>
                <a:off x="5" y="306"/>
                <a:ext cx="580" cy="200"/>
              </a:xfrm>
              <a:prstGeom prst="rect">
                <a:avLst/>
              </a:prstGeom>
              <a:noFill/>
              <a:ln w="12700" cap="flat">
                <a:noFill/>
                <a:miter lim="800000"/>
                <a:headEnd type="none" w="med" len="med"/>
                <a:tailEnd type="none" w="med" len="med"/>
              </a:ln>
            </p:spPr>
            <p:txBody>
              <a:bodyPr wrap="none" lIns="0" tIns="0" rIns="39688" bIns="0">
                <a:prstTxWarp prst="textNoShape">
                  <a:avLst/>
                </a:prstTxWarp>
                <a:spAutoFit/>
              </a:bodyPr>
              <a:lstStyle/>
              <a:p>
                <a:pPr marL="39688"/>
                <a:r>
                  <a:rPr lang="en-US" sz="1600" b="1" u="sng">
                    <a:solidFill>
                      <a:schemeClr val="tx1"/>
                    </a:solidFill>
                    <a:ea typeface="Arial" pitchFamily="8" charset="0"/>
                    <a:cs typeface="Arial" pitchFamily="8" charset="0"/>
                  </a:rPr>
                  <a:t>policyid</a:t>
                </a:r>
              </a:p>
            </p:txBody>
          </p:sp>
          <p:sp>
            <p:nvSpPr>
              <p:cNvPr id="30760" name="Rectangle 40"/>
              <p:cNvSpPr>
                <a:spLocks/>
              </p:cNvSpPr>
              <p:nvPr/>
            </p:nvSpPr>
            <p:spPr bwMode="auto">
              <a:xfrm>
                <a:off x="993" y="319"/>
                <a:ext cx="360" cy="200"/>
              </a:xfrm>
              <a:prstGeom prst="rect">
                <a:avLst/>
              </a:prstGeom>
              <a:noFill/>
              <a:ln w="12700" cap="flat">
                <a:noFill/>
                <a:miter lim="800000"/>
                <a:headEnd type="none" w="med" len="med"/>
                <a:tailEnd type="none" w="med" len="med"/>
              </a:ln>
            </p:spPr>
            <p:txBody>
              <a:bodyPr wrap="none" lIns="0" tIns="0" rIns="39688" bIns="0">
                <a:prstTxWarp prst="textNoShape">
                  <a:avLst/>
                </a:prstTxWarp>
                <a:spAutoFit/>
              </a:bodyPr>
              <a:lstStyle/>
              <a:p>
                <a:pPr marL="39688"/>
                <a:r>
                  <a:rPr lang="en-US" sz="1600" b="1" dirty="0">
                    <a:solidFill>
                      <a:schemeClr val="tx1"/>
                    </a:solidFill>
                    <a:ea typeface="Arial" pitchFamily="8" charset="0"/>
                    <a:cs typeface="Arial" pitchFamily="8" charset="0"/>
                  </a:rPr>
                  <a:t>cost</a:t>
                </a:r>
              </a:p>
            </p:txBody>
          </p:sp>
          <p:sp>
            <p:nvSpPr>
              <p:cNvPr id="30761" name="Line 41"/>
              <p:cNvSpPr>
                <a:spLocks noChangeShapeType="1"/>
              </p:cNvSpPr>
              <p:nvPr/>
            </p:nvSpPr>
            <p:spPr bwMode="auto">
              <a:xfrm rot="10800000" flipH="1">
                <a:off x="336" y="218"/>
                <a:ext cx="299" cy="113"/>
              </a:xfrm>
              <a:prstGeom prst="line">
                <a:avLst/>
              </a:prstGeom>
              <a:noFill/>
              <a:ln w="12700" cap="flat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62" name="Line 42"/>
              <p:cNvSpPr>
                <a:spLocks noChangeShapeType="1"/>
              </p:cNvSpPr>
              <p:nvPr/>
            </p:nvSpPr>
            <p:spPr bwMode="auto">
              <a:xfrm rot="10800000">
                <a:off x="888" y="230"/>
                <a:ext cx="248" cy="104"/>
              </a:xfrm>
              <a:prstGeom prst="line">
                <a:avLst/>
              </a:prstGeom>
              <a:noFill/>
              <a:ln w="12700" cap="flat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0764" name="Line 44"/>
            <p:cNvSpPr>
              <a:spLocks noChangeShapeType="1"/>
            </p:cNvSpPr>
            <p:nvPr/>
          </p:nvSpPr>
          <p:spPr bwMode="auto">
            <a:xfrm>
              <a:off x="2061" y="772"/>
              <a:ext cx="1" cy="136"/>
            </a:xfrm>
            <a:prstGeom prst="line">
              <a:avLst/>
            </a:prstGeom>
            <a:noFill/>
            <a:ln w="12700" cap="flat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65" name="Line 45"/>
            <p:cNvSpPr>
              <a:spLocks noChangeShapeType="1"/>
            </p:cNvSpPr>
            <p:nvPr/>
          </p:nvSpPr>
          <p:spPr bwMode="auto">
            <a:xfrm flipH="1">
              <a:off x="1289" y="576"/>
              <a:ext cx="440" cy="1"/>
            </a:xfrm>
            <a:prstGeom prst="line">
              <a:avLst/>
            </a:prstGeom>
            <a:noFill/>
            <a:ln w="12700" cap="flat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66" name="Rectangle 46"/>
            <p:cNvSpPr>
              <a:spLocks/>
            </p:cNvSpPr>
            <p:nvPr/>
          </p:nvSpPr>
          <p:spPr bwMode="auto">
            <a:xfrm>
              <a:off x="0" y="773"/>
              <a:ext cx="1574" cy="233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39688" bIns="0">
              <a:prstTxWarp prst="textNoShape">
                <a:avLst/>
              </a:prstTxWarp>
              <a:spAutoFit/>
            </a:bodyPr>
            <a:lstStyle/>
            <a:p>
              <a:pPr marL="39688"/>
              <a:r>
                <a:rPr lang="en-US" dirty="0" smtClean="0">
                  <a:solidFill>
                    <a:srgbClr val="CF0E30"/>
                  </a:solidFill>
                  <a:latin typeface="Comic Sans MS" pitchFamily="8" charset="0"/>
                  <a:ea typeface="Comic Sans MS" pitchFamily="8" charset="0"/>
                  <a:cs typeface="Comic Sans MS" pitchFamily="8" charset="0"/>
                  <a:sym typeface="Comic Sans MS" pitchFamily="8" charset="0"/>
                </a:rPr>
                <a:t>Incorrect design</a:t>
              </a:r>
              <a:endParaRPr lang="en-US" dirty="0">
                <a:solidFill>
                  <a:srgbClr val="CF0E30"/>
                </a:solidFill>
                <a:latin typeface="Comic Sans MS" pitchFamily="8" charset="0"/>
                <a:ea typeface="Comic Sans MS" pitchFamily="8" charset="0"/>
                <a:cs typeface="Comic Sans MS" pitchFamily="8" charset="0"/>
                <a:sym typeface="Comic Sans MS" pitchFamily="8" charset="0"/>
              </a:endParaRP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7162800" y="5638800"/>
            <a:ext cx="141637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Fix???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30" grpId="0" build="p" bldLvl="5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01" name="Rectangle 9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  <a:ln/>
        </p:spPr>
        <p:txBody>
          <a:bodyPr rIns="132080"/>
          <a:lstStyle/>
          <a:p>
            <a:r>
              <a:rPr lang="en-US" dirty="0"/>
              <a:t>Better Design</a:t>
            </a:r>
          </a:p>
        </p:txBody>
      </p:sp>
      <p:sp>
        <p:nvSpPr>
          <p:cNvPr id="5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BC17-7B7A-464D-AC64-83D0EADDE283}" type="slidenum">
              <a:rPr lang="en-US"/>
              <a:pPr/>
              <a:t>49</a:t>
            </a:fld>
            <a:endParaRPr lang="en-US"/>
          </a:p>
        </p:txBody>
      </p:sp>
      <p:sp>
        <p:nvSpPr>
          <p:cNvPr id="33793" name="Rectangle 1"/>
          <p:cNvSpPr>
            <a:spLocks/>
          </p:cNvSpPr>
          <p:nvPr/>
        </p:nvSpPr>
        <p:spPr bwMode="auto">
          <a:xfrm>
            <a:off x="417513" y="258763"/>
            <a:ext cx="438150" cy="474662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794" name="Rectangle 2"/>
          <p:cNvSpPr>
            <a:spLocks/>
          </p:cNvSpPr>
          <p:nvPr/>
        </p:nvSpPr>
        <p:spPr bwMode="auto">
          <a:xfrm>
            <a:off x="800100" y="258763"/>
            <a:ext cx="328613" cy="474662"/>
          </a:xfrm>
          <a:prstGeom prst="rect">
            <a:avLst/>
          </a:prstGeom>
          <a:gradFill rotWithShape="0">
            <a:gsLst>
              <a:gs pos="0">
                <a:srgbClr val="9900CC"/>
              </a:gs>
              <a:gs pos="100000">
                <a:srgbClr val="FFFFFF"/>
              </a:gs>
            </a:gsLst>
            <a:lin ang="0" scaled="1"/>
          </a:gra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795" name="Rectangle 3"/>
          <p:cNvSpPr>
            <a:spLocks/>
          </p:cNvSpPr>
          <p:nvPr/>
        </p:nvSpPr>
        <p:spPr bwMode="auto">
          <a:xfrm>
            <a:off x="541338" y="681038"/>
            <a:ext cx="422275" cy="474662"/>
          </a:xfrm>
          <a:prstGeom prst="rect">
            <a:avLst/>
          </a:prstGeom>
          <a:solidFill>
            <a:srgbClr val="F3DD0D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796" name="Rectangle 4"/>
          <p:cNvSpPr>
            <a:spLocks/>
          </p:cNvSpPr>
          <p:nvPr/>
        </p:nvSpPr>
        <p:spPr bwMode="auto">
          <a:xfrm>
            <a:off x="911225" y="681038"/>
            <a:ext cx="368300" cy="474662"/>
          </a:xfrm>
          <a:prstGeom prst="rect">
            <a:avLst/>
          </a:prstGeom>
          <a:gradFill rotWithShape="0">
            <a:gsLst>
              <a:gs pos="0">
                <a:srgbClr val="F3DD0D"/>
              </a:gs>
              <a:gs pos="100000">
                <a:srgbClr val="FFFFFF"/>
              </a:gs>
            </a:gsLst>
            <a:lin ang="0" scaled="1"/>
          </a:gra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797" name="Rectangle 5"/>
          <p:cNvSpPr>
            <a:spLocks/>
          </p:cNvSpPr>
          <p:nvPr/>
        </p:nvSpPr>
        <p:spPr bwMode="auto">
          <a:xfrm>
            <a:off x="127000" y="608013"/>
            <a:ext cx="560388" cy="42227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3300"/>
              </a:gs>
            </a:gsLst>
            <a:lin ang="18900000" scaled="1"/>
          </a:gra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798" name="Rectangle 6"/>
          <p:cNvSpPr>
            <a:spLocks/>
          </p:cNvSpPr>
          <p:nvPr/>
        </p:nvSpPr>
        <p:spPr bwMode="auto">
          <a:xfrm>
            <a:off x="762000" y="150813"/>
            <a:ext cx="31750" cy="1052512"/>
          </a:xfrm>
          <a:prstGeom prst="rect">
            <a:avLst/>
          </a:prstGeom>
          <a:solidFill>
            <a:srgbClr val="1C1C1C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799" name="Rectangle 7"/>
          <p:cNvSpPr>
            <a:spLocks/>
          </p:cNvSpPr>
          <p:nvPr/>
        </p:nvSpPr>
        <p:spPr bwMode="auto">
          <a:xfrm>
            <a:off x="442913" y="941388"/>
            <a:ext cx="8226425" cy="31750"/>
          </a:xfrm>
          <a:prstGeom prst="rect">
            <a:avLst/>
          </a:prstGeom>
          <a:gradFill rotWithShape="0">
            <a:gsLst>
              <a:gs pos="0">
                <a:srgbClr val="1C1C1C"/>
              </a:gs>
              <a:gs pos="100000">
                <a:srgbClr val="FFFFFF"/>
              </a:gs>
            </a:gsLst>
            <a:lin ang="0" scaled="1"/>
          </a:gra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0" name="Rectangle 8"/>
          <p:cNvSpPr>
            <a:spLocks/>
          </p:cNvSpPr>
          <p:nvPr/>
        </p:nvSpPr>
        <p:spPr bwMode="auto">
          <a:xfrm>
            <a:off x="2133600" y="6502400"/>
            <a:ext cx="4965700" cy="279400"/>
          </a:xfrm>
          <a:prstGeom prst="rect">
            <a:avLst/>
          </a:prstGeom>
          <a:noFill/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40639" bIns="0" anchor="b">
            <a:prstTxWarp prst="textNoShape">
              <a:avLst/>
            </a:prstTxWarp>
          </a:bodyPr>
          <a:lstStyle/>
          <a:p>
            <a:pPr marL="39688" algn="ctr"/>
            <a:r>
              <a:rPr lang="en-US" sz="1200">
                <a:solidFill>
                  <a:schemeClr val="tx1"/>
                </a:solidFill>
                <a:latin typeface="Tahoma" pitchFamily="8" charset="0"/>
                <a:ea typeface="Tahoma" pitchFamily="8" charset="0"/>
                <a:cs typeface="Tahoma" pitchFamily="8" charset="0"/>
                <a:sym typeface="Tahoma" pitchFamily="8" charset="0"/>
              </a:rPr>
              <a:t>EECS 484: Database Management Systems</a:t>
            </a:r>
          </a:p>
        </p:txBody>
      </p:sp>
      <p:grpSp>
        <p:nvGrpSpPr>
          <p:cNvPr id="33842" name="Group 50"/>
          <p:cNvGrpSpPr>
            <a:grpSpLocks/>
          </p:cNvGrpSpPr>
          <p:nvPr/>
        </p:nvGrpSpPr>
        <p:grpSpPr bwMode="auto">
          <a:xfrm>
            <a:off x="1828800" y="2057400"/>
            <a:ext cx="6302375" cy="2917825"/>
            <a:chOff x="0" y="0"/>
            <a:chExt cx="3970" cy="1838"/>
          </a:xfrm>
        </p:grpSpPr>
        <p:grpSp>
          <p:nvGrpSpPr>
            <p:cNvPr id="33804" name="Group 12"/>
            <p:cNvGrpSpPr>
              <a:grpSpLocks/>
            </p:cNvGrpSpPr>
            <p:nvPr/>
          </p:nvGrpSpPr>
          <p:grpSpPr bwMode="auto">
            <a:xfrm>
              <a:off x="2562" y="841"/>
              <a:ext cx="980" cy="367"/>
              <a:chOff x="0" y="0"/>
              <a:chExt cx="980" cy="367"/>
            </a:xfrm>
          </p:grpSpPr>
          <p:sp>
            <p:nvSpPr>
              <p:cNvPr id="33802" name="Freeform 10"/>
              <p:cNvSpPr>
                <a:spLocks/>
              </p:cNvSpPr>
              <p:nvPr/>
            </p:nvSpPr>
            <p:spPr bwMode="auto">
              <a:xfrm>
                <a:off x="0" y="0"/>
                <a:ext cx="980" cy="367"/>
              </a:xfrm>
              <a:custGeom>
                <a:avLst/>
                <a:gdLst/>
                <a:ahLst/>
                <a:cxnLst>
                  <a:cxn ang="0">
                    <a:pos x="0" y="10771"/>
                  </a:cxn>
                  <a:cxn ang="0">
                    <a:pos x="10646" y="0"/>
                  </a:cxn>
                  <a:cxn ang="0">
                    <a:pos x="21600" y="11124"/>
                  </a:cxn>
                  <a:cxn ang="0">
                    <a:pos x="10646" y="21600"/>
                  </a:cxn>
                  <a:cxn ang="0">
                    <a:pos x="0" y="10771"/>
                  </a:cxn>
                </a:cxnLst>
                <a:rect l="0" t="0" r="r" b="b"/>
                <a:pathLst>
                  <a:path w="21600" h="21600">
                    <a:moveTo>
                      <a:pt x="0" y="10771"/>
                    </a:moveTo>
                    <a:lnTo>
                      <a:pt x="10646" y="0"/>
                    </a:lnTo>
                    <a:lnTo>
                      <a:pt x="21600" y="11124"/>
                    </a:lnTo>
                    <a:lnTo>
                      <a:pt x="10646" y="21600"/>
                    </a:lnTo>
                    <a:lnTo>
                      <a:pt x="0" y="10771"/>
                    </a:lnTo>
                  </a:path>
                </a:pathLst>
              </a:custGeom>
              <a:noFill/>
              <a:ln w="50800" cap="rnd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803" name="Rectangle 11"/>
              <p:cNvSpPr>
                <a:spLocks/>
              </p:cNvSpPr>
              <p:nvPr/>
            </p:nvSpPr>
            <p:spPr bwMode="auto">
              <a:xfrm>
                <a:off x="95" y="61"/>
                <a:ext cx="787" cy="200"/>
              </a:xfrm>
              <a:prstGeom prst="rect">
                <a:avLst/>
              </a:prstGeom>
              <a:noFill/>
              <a:ln w="12700" cap="flat">
                <a:noFill/>
                <a:miter lim="800000"/>
                <a:headEnd type="none" w="med" len="med"/>
                <a:tailEnd type="none" w="med" len="med"/>
              </a:ln>
            </p:spPr>
            <p:txBody>
              <a:bodyPr wrap="none" lIns="0" tIns="0" rIns="39688" bIns="0">
                <a:prstTxWarp prst="textNoShape">
                  <a:avLst/>
                </a:prstTxWarp>
                <a:spAutoFit/>
              </a:bodyPr>
              <a:lstStyle/>
              <a:p>
                <a:pPr marL="39688"/>
                <a:r>
                  <a:rPr lang="en-US" sz="1600" b="1">
                    <a:solidFill>
                      <a:schemeClr val="tx1"/>
                    </a:solidFill>
                    <a:ea typeface="Arial" pitchFamily="8" charset="0"/>
                    <a:cs typeface="Arial" pitchFamily="8" charset="0"/>
                  </a:rPr>
                  <a:t>Beneficiary</a:t>
                </a:r>
              </a:p>
            </p:txBody>
          </p:sp>
        </p:grpSp>
        <p:sp>
          <p:nvSpPr>
            <p:cNvPr id="33805" name="Freeform 13"/>
            <p:cNvSpPr>
              <a:spLocks/>
            </p:cNvSpPr>
            <p:nvPr/>
          </p:nvSpPr>
          <p:spPr bwMode="auto">
            <a:xfrm>
              <a:off x="2706" y="25"/>
              <a:ext cx="607" cy="240"/>
            </a:xfrm>
            <a:custGeom>
              <a:avLst/>
              <a:gdLst/>
              <a:ahLst/>
              <a:cxnLst>
                <a:cxn ang="0">
                  <a:pos x="21564" y="9900"/>
                </a:cxn>
                <a:cxn ang="0">
                  <a:pos x="21209" y="8010"/>
                </a:cxn>
                <a:cxn ang="0">
                  <a:pos x="20604" y="6210"/>
                </a:cxn>
                <a:cxn ang="0">
                  <a:pos x="19643" y="4590"/>
                </a:cxn>
                <a:cxn ang="0">
                  <a:pos x="18469" y="3240"/>
                </a:cxn>
                <a:cxn ang="0">
                  <a:pos x="16974" y="1980"/>
                </a:cxn>
                <a:cxn ang="0">
                  <a:pos x="15337" y="990"/>
                </a:cxn>
                <a:cxn ang="0">
                  <a:pos x="13593" y="450"/>
                </a:cxn>
                <a:cxn ang="0">
                  <a:pos x="11779" y="90"/>
                </a:cxn>
                <a:cxn ang="0">
                  <a:pos x="9857" y="90"/>
                </a:cxn>
                <a:cxn ang="0">
                  <a:pos x="8007" y="450"/>
                </a:cxn>
                <a:cxn ang="0">
                  <a:pos x="6263" y="990"/>
                </a:cxn>
                <a:cxn ang="0">
                  <a:pos x="4626" y="1980"/>
                </a:cxn>
                <a:cxn ang="0">
                  <a:pos x="3131" y="3240"/>
                </a:cxn>
                <a:cxn ang="0">
                  <a:pos x="1957" y="4590"/>
                </a:cxn>
                <a:cxn ang="0">
                  <a:pos x="1032" y="6210"/>
                </a:cxn>
                <a:cxn ang="0">
                  <a:pos x="391" y="8010"/>
                </a:cxn>
                <a:cxn ang="0">
                  <a:pos x="36" y="9900"/>
                </a:cxn>
                <a:cxn ang="0">
                  <a:pos x="36" y="11700"/>
                </a:cxn>
                <a:cxn ang="0">
                  <a:pos x="391" y="13590"/>
                </a:cxn>
                <a:cxn ang="0">
                  <a:pos x="1032" y="15390"/>
                </a:cxn>
                <a:cxn ang="0">
                  <a:pos x="1957" y="17010"/>
                </a:cxn>
                <a:cxn ang="0">
                  <a:pos x="3131" y="18540"/>
                </a:cxn>
                <a:cxn ang="0">
                  <a:pos x="4626" y="19620"/>
                </a:cxn>
                <a:cxn ang="0">
                  <a:pos x="6263" y="20610"/>
                </a:cxn>
                <a:cxn ang="0">
                  <a:pos x="8007" y="21240"/>
                </a:cxn>
                <a:cxn ang="0">
                  <a:pos x="9857" y="21600"/>
                </a:cxn>
                <a:cxn ang="0">
                  <a:pos x="11779" y="21600"/>
                </a:cxn>
                <a:cxn ang="0">
                  <a:pos x="13593" y="21240"/>
                </a:cxn>
                <a:cxn ang="0">
                  <a:pos x="15337" y="20610"/>
                </a:cxn>
                <a:cxn ang="0">
                  <a:pos x="16974" y="19620"/>
                </a:cxn>
                <a:cxn ang="0">
                  <a:pos x="18469" y="18540"/>
                </a:cxn>
                <a:cxn ang="0">
                  <a:pos x="19643" y="17010"/>
                </a:cxn>
                <a:cxn ang="0">
                  <a:pos x="20604" y="15390"/>
                </a:cxn>
                <a:cxn ang="0">
                  <a:pos x="21209" y="13590"/>
                </a:cxn>
                <a:cxn ang="0">
                  <a:pos x="21564" y="11700"/>
                </a:cxn>
              </a:cxnLst>
              <a:rect l="0" t="0" r="r" b="b"/>
              <a:pathLst>
                <a:path w="21600" h="21600">
                  <a:moveTo>
                    <a:pt x="21600" y="10800"/>
                  </a:moveTo>
                  <a:lnTo>
                    <a:pt x="21564" y="9900"/>
                  </a:lnTo>
                  <a:lnTo>
                    <a:pt x="21422" y="9000"/>
                  </a:lnTo>
                  <a:lnTo>
                    <a:pt x="21209" y="8010"/>
                  </a:lnTo>
                  <a:lnTo>
                    <a:pt x="20959" y="7110"/>
                  </a:lnTo>
                  <a:lnTo>
                    <a:pt x="20604" y="6210"/>
                  </a:lnTo>
                  <a:lnTo>
                    <a:pt x="20141" y="5400"/>
                  </a:lnTo>
                  <a:lnTo>
                    <a:pt x="19643" y="4590"/>
                  </a:lnTo>
                  <a:lnTo>
                    <a:pt x="19109" y="3870"/>
                  </a:lnTo>
                  <a:lnTo>
                    <a:pt x="18469" y="3240"/>
                  </a:lnTo>
                  <a:lnTo>
                    <a:pt x="17757" y="2520"/>
                  </a:lnTo>
                  <a:lnTo>
                    <a:pt x="16974" y="1980"/>
                  </a:lnTo>
                  <a:lnTo>
                    <a:pt x="16227" y="1530"/>
                  </a:lnTo>
                  <a:lnTo>
                    <a:pt x="15337" y="990"/>
                  </a:lnTo>
                  <a:lnTo>
                    <a:pt x="14483" y="720"/>
                  </a:lnTo>
                  <a:lnTo>
                    <a:pt x="13593" y="450"/>
                  </a:lnTo>
                  <a:lnTo>
                    <a:pt x="12668" y="270"/>
                  </a:lnTo>
                  <a:lnTo>
                    <a:pt x="11779" y="90"/>
                  </a:lnTo>
                  <a:lnTo>
                    <a:pt x="10782" y="0"/>
                  </a:lnTo>
                  <a:lnTo>
                    <a:pt x="9857" y="90"/>
                  </a:lnTo>
                  <a:lnTo>
                    <a:pt x="8932" y="270"/>
                  </a:lnTo>
                  <a:lnTo>
                    <a:pt x="8007" y="450"/>
                  </a:lnTo>
                  <a:lnTo>
                    <a:pt x="7117" y="720"/>
                  </a:lnTo>
                  <a:lnTo>
                    <a:pt x="6263" y="990"/>
                  </a:lnTo>
                  <a:lnTo>
                    <a:pt x="5373" y="1530"/>
                  </a:lnTo>
                  <a:lnTo>
                    <a:pt x="4626" y="1980"/>
                  </a:lnTo>
                  <a:lnTo>
                    <a:pt x="3879" y="2520"/>
                  </a:lnTo>
                  <a:lnTo>
                    <a:pt x="3131" y="3240"/>
                  </a:lnTo>
                  <a:lnTo>
                    <a:pt x="2527" y="3870"/>
                  </a:lnTo>
                  <a:lnTo>
                    <a:pt x="1957" y="4590"/>
                  </a:lnTo>
                  <a:lnTo>
                    <a:pt x="1459" y="5400"/>
                  </a:lnTo>
                  <a:lnTo>
                    <a:pt x="1032" y="6210"/>
                  </a:lnTo>
                  <a:lnTo>
                    <a:pt x="641" y="7110"/>
                  </a:lnTo>
                  <a:lnTo>
                    <a:pt x="391" y="8010"/>
                  </a:lnTo>
                  <a:lnTo>
                    <a:pt x="178" y="9000"/>
                  </a:lnTo>
                  <a:lnTo>
                    <a:pt x="36" y="9900"/>
                  </a:lnTo>
                  <a:lnTo>
                    <a:pt x="0" y="10800"/>
                  </a:lnTo>
                  <a:lnTo>
                    <a:pt x="36" y="11700"/>
                  </a:lnTo>
                  <a:lnTo>
                    <a:pt x="178" y="12780"/>
                  </a:lnTo>
                  <a:lnTo>
                    <a:pt x="391" y="13590"/>
                  </a:lnTo>
                  <a:lnTo>
                    <a:pt x="641" y="14490"/>
                  </a:lnTo>
                  <a:lnTo>
                    <a:pt x="1032" y="15390"/>
                  </a:lnTo>
                  <a:lnTo>
                    <a:pt x="1459" y="16200"/>
                  </a:lnTo>
                  <a:lnTo>
                    <a:pt x="1957" y="17010"/>
                  </a:lnTo>
                  <a:lnTo>
                    <a:pt x="2527" y="17820"/>
                  </a:lnTo>
                  <a:lnTo>
                    <a:pt x="3131" y="18540"/>
                  </a:lnTo>
                  <a:lnTo>
                    <a:pt x="3879" y="19080"/>
                  </a:lnTo>
                  <a:lnTo>
                    <a:pt x="4626" y="19620"/>
                  </a:lnTo>
                  <a:lnTo>
                    <a:pt x="5373" y="20070"/>
                  </a:lnTo>
                  <a:lnTo>
                    <a:pt x="6263" y="20610"/>
                  </a:lnTo>
                  <a:lnTo>
                    <a:pt x="7117" y="20880"/>
                  </a:lnTo>
                  <a:lnTo>
                    <a:pt x="8007" y="21240"/>
                  </a:lnTo>
                  <a:lnTo>
                    <a:pt x="8932" y="21510"/>
                  </a:lnTo>
                  <a:lnTo>
                    <a:pt x="9857" y="21600"/>
                  </a:lnTo>
                  <a:lnTo>
                    <a:pt x="10782" y="21600"/>
                  </a:lnTo>
                  <a:lnTo>
                    <a:pt x="11779" y="21600"/>
                  </a:lnTo>
                  <a:lnTo>
                    <a:pt x="12668" y="21510"/>
                  </a:lnTo>
                  <a:lnTo>
                    <a:pt x="13593" y="21240"/>
                  </a:lnTo>
                  <a:lnTo>
                    <a:pt x="14483" y="20880"/>
                  </a:lnTo>
                  <a:lnTo>
                    <a:pt x="15337" y="20610"/>
                  </a:lnTo>
                  <a:lnTo>
                    <a:pt x="16227" y="20070"/>
                  </a:lnTo>
                  <a:lnTo>
                    <a:pt x="16974" y="19620"/>
                  </a:lnTo>
                  <a:lnTo>
                    <a:pt x="17757" y="19080"/>
                  </a:lnTo>
                  <a:lnTo>
                    <a:pt x="18469" y="18540"/>
                  </a:lnTo>
                  <a:lnTo>
                    <a:pt x="19109" y="17820"/>
                  </a:lnTo>
                  <a:lnTo>
                    <a:pt x="19643" y="17010"/>
                  </a:lnTo>
                  <a:lnTo>
                    <a:pt x="20141" y="16200"/>
                  </a:lnTo>
                  <a:lnTo>
                    <a:pt x="20604" y="15390"/>
                  </a:lnTo>
                  <a:lnTo>
                    <a:pt x="20959" y="14490"/>
                  </a:lnTo>
                  <a:lnTo>
                    <a:pt x="21209" y="13590"/>
                  </a:lnTo>
                  <a:lnTo>
                    <a:pt x="21422" y="12780"/>
                  </a:lnTo>
                  <a:lnTo>
                    <a:pt x="21564" y="11700"/>
                  </a:lnTo>
                  <a:lnTo>
                    <a:pt x="21600" y="10800"/>
                  </a:lnTo>
                </a:path>
              </a:pathLst>
            </a:custGeom>
            <a:noFill/>
            <a:ln w="12700" cap="rnd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806" name="Freeform 14"/>
            <p:cNvSpPr>
              <a:spLocks/>
            </p:cNvSpPr>
            <p:nvPr/>
          </p:nvSpPr>
          <p:spPr bwMode="auto">
            <a:xfrm>
              <a:off x="3426" y="73"/>
              <a:ext cx="500" cy="188"/>
            </a:xfrm>
            <a:custGeom>
              <a:avLst/>
              <a:gdLst/>
              <a:ahLst/>
              <a:cxnLst>
                <a:cxn ang="0">
                  <a:pos x="43" y="11719"/>
                </a:cxn>
                <a:cxn ang="0">
                  <a:pos x="346" y="13557"/>
                </a:cxn>
                <a:cxn ang="0">
                  <a:pos x="994" y="15281"/>
                </a:cxn>
                <a:cxn ang="0">
                  <a:pos x="1944" y="17004"/>
                </a:cxn>
                <a:cxn ang="0">
                  <a:pos x="3154" y="18383"/>
                </a:cxn>
                <a:cxn ang="0">
                  <a:pos x="4622" y="19647"/>
                </a:cxn>
                <a:cxn ang="0">
                  <a:pos x="6264" y="20566"/>
                </a:cxn>
                <a:cxn ang="0">
                  <a:pos x="7992" y="21255"/>
                </a:cxn>
                <a:cxn ang="0">
                  <a:pos x="9850" y="21485"/>
                </a:cxn>
                <a:cxn ang="0">
                  <a:pos x="11750" y="21485"/>
                </a:cxn>
                <a:cxn ang="0">
                  <a:pos x="13608" y="21140"/>
                </a:cxn>
                <a:cxn ang="0">
                  <a:pos x="15379" y="20566"/>
                </a:cxn>
                <a:cxn ang="0">
                  <a:pos x="17021" y="19647"/>
                </a:cxn>
                <a:cxn ang="0">
                  <a:pos x="18446" y="18383"/>
                </a:cxn>
                <a:cxn ang="0">
                  <a:pos x="19656" y="17004"/>
                </a:cxn>
                <a:cxn ang="0">
                  <a:pos x="20606" y="15281"/>
                </a:cxn>
                <a:cxn ang="0">
                  <a:pos x="21254" y="13557"/>
                </a:cxn>
                <a:cxn ang="0">
                  <a:pos x="21557" y="11719"/>
                </a:cxn>
                <a:cxn ang="0">
                  <a:pos x="21557" y="9766"/>
                </a:cxn>
                <a:cxn ang="0">
                  <a:pos x="21254" y="7928"/>
                </a:cxn>
                <a:cxn ang="0">
                  <a:pos x="20606" y="6204"/>
                </a:cxn>
                <a:cxn ang="0">
                  <a:pos x="19656" y="4596"/>
                </a:cxn>
                <a:cxn ang="0">
                  <a:pos x="18446" y="3102"/>
                </a:cxn>
                <a:cxn ang="0">
                  <a:pos x="16978" y="1953"/>
                </a:cxn>
                <a:cxn ang="0">
                  <a:pos x="15379" y="919"/>
                </a:cxn>
                <a:cxn ang="0">
                  <a:pos x="13608" y="345"/>
                </a:cxn>
                <a:cxn ang="0">
                  <a:pos x="11750" y="0"/>
                </a:cxn>
                <a:cxn ang="0">
                  <a:pos x="9850" y="0"/>
                </a:cxn>
                <a:cxn ang="0">
                  <a:pos x="7992" y="345"/>
                </a:cxn>
                <a:cxn ang="0">
                  <a:pos x="6221" y="919"/>
                </a:cxn>
                <a:cxn ang="0">
                  <a:pos x="4622" y="1953"/>
                </a:cxn>
                <a:cxn ang="0">
                  <a:pos x="3154" y="3217"/>
                </a:cxn>
                <a:cxn ang="0">
                  <a:pos x="1944" y="4596"/>
                </a:cxn>
                <a:cxn ang="0">
                  <a:pos x="994" y="6204"/>
                </a:cxn>
                <a:cxn ang="0">
                  <a:pos x="346" y="7928"/>
                </a:cxn>
                <a:cxn ang="0">
                  <a:pos x="43" y="9766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lnTo>
                    <a:pt x="43" y="11719"/>
                  </a:lnTo>
                  <a:lnTo>
                    <a:pt x="173" y="12638"/>
                  </a:lnTo>
                  <a:lnTo>
                    <a:pt x="346" y="13557"/>
                  </a:lnTo>
                  <a:lnTo>
                    <a:pt x="648" y="14477"/>
                  </a:lnTo>
                  <a:lnTo>
                    <a:pt x="994" y="15281"/>
                  </a:lnTo>
                  <a:lnTo>
                    <a:pt x="1426" y="16200"/>
                  </a:lnTo>
                  <a:lnTo>
                    <a:pt x="1944" y="17004"/>
                  </a:lnTo>
                  <a:lnTo>
                    <a:pt x="2506" y="17694"/>
                  </a:lnTo>
                  <a:lnTo>
                    <a:pt x="3154" y="18383"/>
                  </a:lnTo>
                  <a:lnTo>
                    <a:pt x="3845" y="19072"/>
                  </a:lnTo>
                  <a:lnTo>
                    <a:pt x="4622" y="19647"/>
                  </a:lnTo>
                  <a:lnTo>
                    <a:pt x="5400" y="20106"/>
                  </a:lnTo>
                  <a:lnTo>
                    <a:pt x="6264" y="20566"/>
                  </a:lnTo>
                  <a:lnTo>
                    <a:pt x="7085" y="20911"/>
                  </a:lnTo>
                  <a:lnTo>
                    <a:pt x="7992" y="21255"/>
                  </a:lnTo>
                  <a:lnTo>
                    <a:pt x="8942" y="21370"/>
                  </a:lnTo>
                  <a:lnTo>
                    <a:pt x="9850" y="21485"/>
                  </a:lnTo>
                  <a:lnTo>
                    <a:pt x="10800" y="21600"/>
                  </a:lnTo>
                  <a:lnTo>
                    <a:pt x="11750" y="21485"/>
                  </a:lnTo>
                  <a:lnTo>
                    <a:pt x="12658" y="21370"/>
                  </a:lnTo>
                  <a:lnTo>
                    <a:pt x="13608" y="21140"/>
                  </a:lnTo>
                  <a:lnTo>
                    <a:pt x="14515" y="20911"/>
                  </a:lnTo>
                  <a:lnTo>
                    <a:pt x="15379" y="20566"/>
                  </a:lnTo>
                  <a:lnTo>
                    <a:pt x="16200" y="20106"/>
                  </a:lnTo>
                  <a:lnTo>
                    <a:pt x="17021" y="19647"/>
                  </a:lnTo>
                  <a:lnTo>
                    <a:pt x="17755" y="18957"/>
                  </a:lnTo>
                  <a:lnTo>
                    <a:pt x="18446" y="18383"/>
                  </a:lnTo>
                  <a:lnTo>
                    <a:pt x="19094" y="17694"/>
                  </a:lnTo>
                  <a:lnTo>
                    <a:pt x="19656" y="17004"/>
                  </a:lnTo>
                  <a:lnTo>
                    <a:pt x="20174" y="16200"/>
                  </a:lnTo>
                  <a:lnTo>
                    <a:pt x="20606" y="15281"/>
                  </a:lnTo>
                  <a:lnTo>
                    <a:pt x="20995" y="14477"/>
                  </a:lnTo>
                  <a:lnTo>
                    <a:pt x="21254" y="13557"/>
                  </a:lnTo>
                  <a:lnTo>
                    <a:pt x="21470" y="12638"/>
                  </a:lnTo>
                  <a:lnTo>
                    <a:pt x="21557" y="11719"/>
                  </a:lnTo>
                  <a:lnTo>
                    <a:pt x="21600" y="10800"/>
                  </a:lnTo>
                  <a:lnTo>
                    <a:pt x="21557" y="9766"/>
                  </a:lnTo>
                  <a:lnTo>
                    <a:pt x="21470" y="8847"/>
                  </a:lnTo>
                  <a:lnTo>
                    <a:pt x="21254" y="7928"/>
                  </a:lnTo>
                  <a:lnTo>
                    <a:pt x="20952" y="7123"/>
                  </a:lnTo>
                  <a:lnTo>
                    <a:pt x="20606" y="6204"/>
                  </a:lnTo>
                  <a:lnTo>
                    <a:pt x="20174" y="5400"/>
                  </a:lnTo>
                  <a:lnTo>
                    <a:pt x="19656" y="4596"/>
                  </a:lnTo>
                  <a:lnTo>
                    <a:pt x="19094" y="3791"/>
                  </a:lnTo>
                  <a:lnTo>
                    <a:pt x="18446" y="3102"/>
                  </a:lnTo>
                  <a:lnTo>
                    <a:pt x="17755" y="2528"/>
                  </a:lnTo>
                  <a:lnTo>
                    <a:pt x="16978" y="1953"/>
                  </a:lnTo>
                  <a:lnTo>
                    <a:pt x="16200" y="1379"/>
                  </a:lnTo>
                  <a:lnTo>
                    <a:pt x="15379" y="919"/>
                  </a:lnTo>
                  <a:lnTo>
                    <a:pt x="14515" y="574"/>
                  </a:lnTo>
                  <a:lnTo>
                    <a:pt x="13608" y="345"/>
                  </a:lnTo>
                  <a:lnTo>
                    <a:pt x="12658" y="115"/>
                  </a:lnTo>
                  <a:lnTo>
                    <a:pt x="11750" y="0"/>
                  </a:lnTo>
                  <a:lnTo>
                    <a:pt x="10800" y="0"/>
                  </a:lnTo>
                  <a:lnTo>
                    <a:pt x="9850" y="0"/>
                  </a:lnTo>
                  <a:lnTo>
                    <a:pt x="8942" y="115"/>
                  </a:lnTo>
                  <a:lnTo>
                    <a:pt x="7992" y="345"/>
                  </a:lnTo>
                  <a:lnTo>
                    <a:pt x="7085" y="574"/>
                  </a:lnTo>
                  <a:lnTo>
                    <a:pt x="6221" y="919"/>
                  </a:lnTo>
                  <a:lnTo>
                    <a:pt x="5400" y="1379"/>
                  </a:lnTo>
                  <a:lnTo>
                    <a:pt x="4622" y="1953"/>
                  </a:lnTo>
                  <a:lnTo>
                    <a:pt x="3845" y="2528"/>
                  </a:lnTo>
                  <a:lnTo>
                    <a:pt x="3154" y="3217"/>
                  </a:lnTo>
                  <a:lnTo>
                    <a:pt x="2506" y="3791"/>
                  </a:lnTo>
                  <a:lnTo>
                    <a:pt x="1944" y="4596"/>
                  </a:lnTo>
                  <a:lnTo>
                    <a:pt x="1426" y="5400"/>
                  </a:lnTo>
                  <a:lnTo>
                    <a:pt x="994" y="6204"/>
                  </a:lnTo>
                  <a:lnTo>
                    <a:pt x="648" y="7123"/>
                  </a:lnTo>
                  <a:lnTo>
                    <a:pt x="346" y="7928"/>
                  </a:lnTo>
                  <a:lnTo>
                    <a:pt x="173" y="8962"/>
                  </a:lnTo>
                  <a:lnTo>
                    <a:pt x="43" y="9766"/>
                  </a:lnTo>
                  <a:lnTo>
                    <a:pt x="0" y="10800"/>
                  </a:lnTo>
                </a:path>
              </a:pathLst>
            </a:custGeom>
            <a:noFill/>
            <a:ln w="12700" cap="rnd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807" name="Freeform 15"/>
            <p:cNvSpPr>
              <a:spLocks/>
            </p:cNvSpPr>
            <p:nvPr/>
          </p:nvSpPr>
          <p:spPr bwMode="auto">
            <a:xfrm>
              <a:off x="3125" y="388"/>
              <a:ext cx="845" cy="175"/>
            </a:xfrm>
            <a:custGeom>
              <a:avLst/>
              <a:gdLst/>
              <a:ahLst/>
              <a:cxnLst>
                <a:cxn ang="0">
                  <a:pos x="21600" y="21600"/>
                </a:cxn>
                <a:cxn ang="0">
                  <a:pos x="21600" y="0"/>
                </a:cxn>
                <a:cxn ang="0">
                  <a:pos x="0" y="0"/>
                </a:cxn>
                <a:cxn ang="0">
                  <a:pos x="0" y="21600"/>
                </a:cxn>
                <a:cxn ang="0">
                  <a:pos x="21600" y="21600"/>
                </a:cxn>
              </a:cxnLst>
              <a:rect l="0" t="0" r="r" b="b"/>
              <a:pathLst>
                <a:path w="21600" h="21600">
                  <a:moveTo>
                    <a:pt x="21600" y="21600"/>
                  </a:moveTo>
                  <a:lnTo>
                    <a:pt x="21600" y="0"/>
                  </a:ln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</a:path>
              </a:pathLst>
            </a:custGeom>
            <a:noFill/>
            <a:ln w="50800" cap="rnd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808" name="Rectangle 16"/>
            <p:cNvSpPr>
              <a:spLocks/>
            </p:cNvSpPr>
            <p:nvPr/>
          </p:nvSpPr>
          <p:spPr bwMode="auto">
            <a:xfrm>
              <a:off x="3529" y="41"/>
              <a:ext cx="317" cy="200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39688" bIns="0">
              <a:prstTxWarp prst="textNoShape">
                <a:avLst/>
              </a:prstTxWarp>
              <a:spAutoFit/>
            </a:bodyPr>
            <a:lstStyle/>
            <a:p>
              <a:pPr marL="39688"/>
              <a:r>
                <a:rPr lang="en-US" sz="1600" b="1">
                  <a:solidFill>
                    <a:schemeClr val="tx1"/>
                  </a:solidFill>
                  <a:ea typeface="Arial" pitchFamily="8" charset="0"/>
                  <a:cs typeface="Arial" pitchFamily="8" charset="0"/>
                </a:rPr>
                <a:t>age</a:t>
              </a:r>
            </a:p>
          </p:txBody>
        </p:sp>
        <p:sp>
          <p:nvSpPr>
            <p:cNvPr id="33809" name="Rectangle 17"/>
            <p:cNvSpPr>
              <a:spLocks/>
            </p:cNvSpPr>
            <p:nvPr/>
          </p:nvSpPr>
          <p:spPr bwMode="auto">
            <a:xfrm>
              <a:off x="2750" y="8"/>
              <a:ext cx="509" cy="200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39688" bIns="0">
              <a:prstTxWarp prst="textNoShape">
                <a:avLst/>
              </a:prstTxWarp>
              <a:spAutoFit/>
            </a:bodyPr>
            <a:lstStyle/>
            <a:p>
              <a:pPr marL="39688"/>
              <a:r>
                <a:rPr lang="en-US" sz="1600" b="1">
                  <a:solidFill>
                    <a:schemeClr val="tx1"/>
                  </a:solidFill>
                  <a:ea typeface="Arial" pitchFamily="8" charset="0"/>
                  <a:cs typeface="Arial" pitchFamily="8" charset="0"/>
                </a:rPr>
                <a:t>pname</a:t>
              </a:r>
            </a:p>
          </p:txBody>
        </p:sp>
        <p:sp>
          <p:nvSpPr>
            <p:cNvPr id="33810" name="Rectangle 18"/>
            <p:cNvSpPr>
              <a:spLocks/>
            </p:cNvSpPr>
            <p:nvPr/>
          </p:nvSpPr>
          <p:spPr bwMode="auto">
            <a:xfrm>
              <a:off x="3119" y="371"/>
              <a:ext cx="829" cy="200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39688" bIns="0">
              <a:prstTxWarp prst="textNoShape">
                <a:avLst/>
              </a:prstTxWarp>
              <a:spAutoFit/>
            </a:bodyPr>
            <a:lstStyle/>
            <a:p>
              <a:pPr marL="39688"/>
              <a:r>
                <a:rPr lang="en-US" sz="1600" b="1">
                  <a:solidFill>
                    <a:schemeClr val="tx1"/>
                  </a:solidFill>
                  <a:ea typeface="Arial" pitchFamily="8" charset="0"/>
                  <a:cs typeface="Arial" pitchFamily="8" charset="0"/>
                </a:rPr>
                <a:t>Dependents</a:t>
              </a:r>
            </a:p>
          </p:txBody>
        </p:sp>
        <p:sp>
          <p:nvSpPr>
            <p:cNvPr id="33811" name="Line 19"/>
            <p:cNvSpPr>
              <a:spLocks noChangeShapeType="1"/>
            </p:cNvSpPr>
            <p:nvPr/>
          </p:nvSpPr>
          <p:spPr bwMode="auto">
            <a:xfrm>
              <a:off x="2872" y="171"/>
              <a:ext cx="370" cy="1"/>
            </a:xfrm>
            <a:prstGeom prst="line">
              <a:avLst/>
            </a:prstGeom>
            <a:noFill/>
            <a:ln w="25400" cap="flat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812" name="Line 20"/>
            <p:cNvSpPr>
              <a:spLocks noChangeShapeType="1"/>
            </p:cNvSpPr>
            <p:nvPr/>
          </p:nvSpPr>
          <p:spPr bwMode="auto">
            <a:xfrm>
              <a:off x="3094" y="259"/>
              <a:ext cx="184" cy="117"/>
            </a:xfrm>
            <a:prstGeom prst="line">
              <a:avLst/>
            </a:prstGeom>
            <a:noFill/>
            <a:ln w="12700" cap="flat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813" name="Line 21"/>
            <p:cNvSpPr>
              <a:spLocks noChangeShapeType="1"/>
            </p:cNvSpPr>
            <p:nvPr/>
          </p:nvSpPr>
          <p:spPr bwMode="auto">
            <a:xfrm flipH="1">
              <a:off x="3614" y="269"/>
              <a:ext cx="75" cy="107"/>
            </a:xfrm>
            <a:prstGeom prst="line">
              <a:avLst/>
            </a:prstGeom>
            <a:noFill/>
            <a:ln w="12700" cap="flat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33822" name="Group 30"/>
            <p:cNvGrpSpPr>
              <a:grpSpLocks/>
            </p:cNvGrpSpPr>
            <p:nvPr/>
          </p:nvGrpSpPr>
          <p:grpSpPr bwMode="auto">
            <a:xfrm>
              <a:off x="1536" y="1273"/>
              <a:ext cx="1426" cy="565"/>
              <a:chOff x="0" y="0"/>
              <a:chExt cx="1426" cy="565"/>
            </a:xfrm>
          </p:grpSpPr>
          <p:sp>
            <p:nvSpPr>
              <p:cNvPr id="33814" name="Freeform 22"/>
              <p:cNvSpPr>
                <a:spLocks/>
              </p:cNvSpPr>
              <p:nvPr/>
            </p:nvSpPr>
            <p:spPr bwMode="auto">
              <a:xfrm>
                <a:off x="0" y="352"/>
                <a:ext cx="712" cy="208"/>
              </a:xfrm>
              <a:custGeom>
                <a:avLst/>
                <a:gdLst/>
                <a:ahLst/>
                <a:cxnLst>
                  <a:cxn ang="0">
                    <a:pos x="21539" y="9762"/>
                  </a:cxn>
                  <a:cxn ang="0">
                    <a:pos x="21236" y="7892"/>
                  </a:cxn>
                  <a:cxn ang="0">
                    <a:pos x="20599" y="6127"/>
                  </a:cxn>
                  <a:cxn ang="0">
                    <a:pos x="19658" y="4569"/>
                  </a:cxn>
                  <a:cxn ang="0">
                    <a:pos x="18445" y="3012"/>
                  </a:cxn>
                  <a:cxn ang="0">
                    <a:pos x="17019" y="1869"/>
                  </a:cxn>
                  <a:cxn ang="0">
                    <a:pos x="15381" y="831"/>
                  </a:cxn>
                  <a:cxn ang="0">
                    <a:pos x="13621" y="312"/>
                  </a:cxn>
                  <a:cxn ang="0">
                    <a:pos x="11740" y="0"/>
                  </a:cxn>
                  <a:cxn ang="0">
                    <a:pos x="9860" y="0"/>
                  </a:cxn>
                  <a:cxn ang="0">
                    <a:pos x="8009" y="312"/>
                  </a:cxn>
                  <a:cxn ang="0">
                    <a:pos x="6249" y="831"/>
                  </a:cxn>
                  <a:cxn ang="0">
                    <a:pos x="4611" y="1869"/>
                  </a:cxn>
                  <a:cxn ang="0">
                    <a:pos x="3185" y="3012"/>
                  </a:cxn>
                  <a:cxn ang="0">
                    <a:pos x="1972" y="4569"/>
                  </a:cxn>
                  <a:cxn ang="0">
                    <a:pos x="1031" y="6127"/>
                  </a:cxn>
                  <a:cxn ang="0">
                    <a:pos x="364" y="7892"/>
                  </a:cxn>
                  <a:cxn ang="0">
                    <a:pos x="30" y="9762"/>
                  </a:cxn>
                  <a:cxn ang="0">
                    <a:pos x="30" y="11631"/>
                  </a:cxn>
                  <a:cxn ang="0">
                    <a:pos x="364" y="13500"/>
                  </a:cxn>
                  <a:cxn ang="0">
                    <a:pos x="1031" y="15265"/>
                  </a:cxn>
                  <a:cxn ang="0">
                    <a:pos x="1972" y="16927"/>
                  </a:cxn>
                  <a:cxn ang="0">
                    <a:pos x="3185" y="18381"/>
                  </a:cxn>
                  <a:cxn ang="0">
                    <a:pos x="4611" y="19627"/>
                  </a:cxn>
                  <a:cxn ang="0">
                    <a:pos x="6249" y="20562"/>
                  </a:cxn>
                  <a:cxn ang="0">
                    <a:pos x="8009" y="21185"/>
                  </a:cxn>
                  <a:cxn ang="0">
                    <a:pos x="9860" y="21392"/>
                  </a:cxn>
                  <a:cxn ang="0">
                    <a:pos x="11740" y="21392"/>
                  </a:cxn>
                  <a:cxn ang="0">
                    <a:pos x="13621" y="21185"/>
                  </a:cxn>
                  <a:cxn ang="0">
                    <a:pos x="15381" y="20562"/>
                  </a:cxn>
                  <a:cxn ang="0">
                    <a:pos x="17019" y="19627"/>
                  </a:cxn>
                  <a:cxn ang="0">
                    <a:pos x="18445" y="18381"/>
                  </a:cxn>
                  <a:cxn ang="0">
                    <a:pos x="19658" y="16927"/>
                  </a:cxn>
                  <a:cxn ang="0">
                    <a:pos x="20599" y="15265"/>
                  </a:cxn>
                  <a:cxn ang="0">
                    <a:pos x="21236" y="13500"/>
                  </a:cxn>
                  <a:cxn ang="0">
                    <a:pos x="21539" y="11631"/>
                  </a:cxn>
                </a:cxnLst>
                <a:rect l="0" t="0" r="r" b="b"/>
                <a:pathLst>
                  <a:path w="21600" h="21600">
                    <a:moveTo>
                      <a:pt x="21600" y="10800"/>
                    </a:moveTo>
                    <a:lnTo>
                      <a:pt x="21539" y="9762"/>
                    </a:lnTo>
                    <a:lnTo>
                      <a:pt x="21448" y="8931"/>
                    </a:lnTo>
                    <a:lnTo>
                      <a:pt x="21236" y="7892"/>
                    </a:lnTo>
                    <a:lnTo>
                      <a:pt x="20933" y="7062"/>
                    </a:lnTo>
                    <a:lnTo>
                      <a:pt x="20599" y="6127"/>
                    </a:lnTo>
                    <a:lnTo>
                      <a:pt x="20174" y="5400"/>
                    </a:lnTo>
                    <a:lnTo>
                      <a:pt x="19658" y="4569"/>
                    </a:lnTo>
                    <a:lnTo>
                      <a:pt x="19082" y="3738"/>
                    </a:lnTo>
                    <a:lnTo>
                      <a:pt x="18445" y="3012"/>
                    </a:lnTo>
                    <a:lnTo>
                      <a:pt x="17747" y="2492"/>
                    </a:lnTo>
                    <a:lnTo>
                      <a:pt x="17019" y="1869"/>
                    </a:lnTo>
                    <a:lnTo>
                      <a:pt x="16200" y="1350"/>
                    </a:lnTo>
                    <a:lnTo>
                      <a:pt x="15381" y="831"/>
                    </a:lnTo>
                    <a:lnTo>
                      <a:pt x="14501" y="519"/>
                    </a:lnTo>
                    <a:lnTo>
                      <a:pt x="13621" y="312"/>
                    </a:lnTo>
                    <a:lnTo>
                      <a:pt x="12711" y="104"/>
                    </a:lnTo>
                    <a:lnTo>
                      <a:pt x="11740" y="0"/>
                    </a:lnTo>
                    <a:lnTo>
                      <a:pt x="10800" y="0"/>
                    </a:lnTo>
                    <a:lnTo>
                      <a:pt x="9860" y="0"/>
                    </a:lnTo>
                    <a:lnTo>
                      <a:pt x="8919" y="104"/>
                    </a:lnTo>
                    <a:lnTo>
                      <a:pt x="8009" y="312"/>
                    </a:lnTo>
                    <a:lnTo>
                      <a:pt x="7129" y="519"/>
                    </a:lnTo>
                    <a:lnTo>
                      <a:pt x="6249" y="831"/>
                    </a:lnTo>
                    <a:lnTo>
                      <a:pt x="5430" y="1350"/>
                    </a:lnTo>
                    <a:lnTo>
                      <a:pt x="4611" y="1869"/>
                    </a:lnTo>
                    <a:lnTo>
                      <a:pt x="3853" y="2492"/>
                    </a:lnTo>
                    <a:lnTo>
                      <a:pt x="3185" y="3012"/>
                    </a:lnTo>
                    <a:lnTo>
                      <a:pt x="2518" y="3738"/>
                    </a:lnTo>
                    <a:lnTo>
                      <a:pt x="1972" y="4569"/>
                    </a:lnTo>
                    <a:lnTo>
                      <a:pt x="1456" y="5400"/>
                    </a:lnTo>
                    <a:lnTo>
                      <a:pt x="1031" y="6127"/>
                    </a:lnTo>
                    <a:lnTo>
                      <a:pt x="667" y="7062"/>
                    </a:lnTo>
                    <a:lnTo>
                      <a:pt x="364" y="7892"/>
                    </a:lnTo>
                    <a:lnTo>
                      <a:pt x="152" y="8931"/>
                    </a:lnTo>
                    <a:lnTo>
                      <a:pt x="30" y="9762"/>
                    </a:lnTo>
                    <a:lnTo>
                      <a:pt x="0" y="10800"/>
                    </a:lnTo>
                    <a:lnTo>
                      <a:pt x="30" y="11631"/>
                    </a:lnTo>
                    <a:lnTo>
                      <a:pt x="152" y="12565"/>
                    </a:lnTo>
                    <a:lnTo>
                      <a:pt x="364" y="13500"/>
                    </a:lnTo>
                    <a:lnTo>
                      <a:pt x="667" y="14435"/>
                    </a:lnTo>
                    <a:lnTo>
                      <a:pt x="1031" y="15265"/>
                    </a:lnTo>
                    <a:lnTo>
                      <a:pt x="1456" y="16200"/>
                    </a:lnTo>
                    <a:lnTo>
                      <a:pt x="1972" y="16927"/>
                    </a:lnTo>
                    <a:lnTo>
                      <a:pt x="2518" y="17654"/>
                    </a:lnTo>
                    <a:lnTo>
                      <a:pt x="3185" y="18381"/>
                    </a:lnTo>
                    <a:lnTo>
                      <a:pt x="3853" y="18900"/>
                    </a:lnTo>
                    <a:lnTo>
                      <a:pt x="4611" y="19627"/>
                    </a:lnTo>
                    <a:lnTo>
                      <a:pt x="5430" y="20042"/>
                    </a:lnTo>
                    <a:lnTo>
                      <a:pt x="6249" y="20562"/>
                    </a:lnTo>
                    <a:lnTo>
                      <a:pt x="7129" y="20873"/>
                    </a:lnTo>
                    <a:lnTo>
                      <a:pt x="8009" y="21185"/>
                    </a:lnTo>
                    <a:lnTo>
                      <a:pt x="8919" y="21288"/>
                    </a:lnTo>
                    <a:lnTo>
                      <a:pt x="9860" y="21392"/>
                    </a:lnTo>
                    <a:lnTo>
                      <a:pt x="10800" y="21600"/>
                    </a:lnTo>
                    <a:lnTo>
                      <a:pt x="11740" y="21392"/>
                    </a:lnTo>
                    <a:lnTo>
                      <a:pt x="12711" y="21288"/>
                    </a:lnTo>
                    <a:lnTo>
                      <a:pt x="13621" y="21185"/>
                    </a:lnTo>
                    <a:lnTo>
                      <a:pt x="14501" y="20873"/>
                    </a:lnTo>
                    <a:lnTo>
                      <a:pt x="15381" y="20562"/>
                    </a:lnTo>
                    <a:lnTo>
                      <a:pt x="16200" y="20042"/>
                    </a:lnTo>
                    <a:lnTo>
                      <a:pt x="17019" y="19627"/>
                    </a:lnTo>
                    <a:lnTo>
                      <a:pt x="17747" y="18900"/>
                    </a:lnTo>
                    <a:lnTo>
                      <a:pt x="18445" y="18381"/>
                    </a:lnTo>
                    <a:lnTo>
                      <a:pt x="19082" y="17654"/>
                    </a:lnTo>
                    <a:lnTo>
                      <a:pt x="19658" y="16927"/>
                    </a:lnTo>
                    <a:lnTo>
                      <a:pt x="20174" y="16200"/>
                    </a:lnTo>
                    <a:lnTo>
                      <a:pt x="20599" y="15265"/>
                    </a:lnTo>
                    <a:lnTo>
                      <a:pt x="20933" y="14435"/>
                    </a:lnTo>
                    <a:lnTo>
                      <a:pt x="21236" y="13500"/>
                    </a:lnTo>
                    <a:lnTo>
                      <a:pt x="21448" y="12565"/>
                    </a:lnTo>
                    <a:lnTo>
                      <a:pt x="21539" y="11631"/>
                    </a:lnTo>
                    <a:lnTo>
                      <a:pt x="21600" y="10800"/>
                    </a:lnTo>
                  </a:path>
                </a:pathLst>
              </a:custGeom>
              <a:noFill/>
              <a:ln w="12700" cap="rnd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815" name="Freeform 23"/>
              <p:cNvSpPr>
                <a:spLocks/>
              </p:cNvSpPr>
              <p:nvPr/>
            </p:nvSpPr>
            <p:spPr bwMode="auto">
              <a:xfrm>
                <a:off x="925" y="377"/>
                <a:ext cx="501" cy="188"/>
              </a:xfrm>
              <a:custGeom>
                <a:avLst/>
                <a:gdLst/>
                <a:ahLst/>
                <a:cxnLst>
                  <a:cxn ang="0">
                    <a:pos x="43" y="11834"/>
                  </a:cxn>
                  <a:cxn ang="0">
                    <a:pos x="345" y="13672"/>
                  </a:cxn>
                  <a:cxn ang="0">
                    <a:pos x="992" y="15396"/>
                  </a:cxn>
                  <a:cxn ang="0">
                    <a:pos x="1940" y="17004"/>
                  </a:cxn>
                  <a:cxn ang="0">
                    <a:pos x="3147" y="18498"/>
                  </a:cxn>
                  <a:cxn ang="0">
                    <a:pos x="4613" y="19647"/>
                  </a:cxn>
                  <a:cxn ang="0">
                    <a:pos x="6251" y="20681"/>
                  </a:cxn>
                  <a:cxn ang="0">
                    <a:pos x="7976" y="21255"/>
                  </a:cxn>
                  <a:cxn ang="0">
                    <a:pos x="9830" y="21600"/>
                  </a:cxn>
                  <a:cxn ang="0">
                    <a:pos x="11727" y="21600"/>
                  </a:cxn>
                  <a:cxn ang="0">
                    <a:pos x="13581" y="21255"/>
                  </a:cxn>
                  <a:cxn ang="0">
                    <a:pos x="15349" y="20566"/>
                  </a:cxn>
                  <a:cxn ang="0">
                    <a:pos x="16987" y="19647"/>
                  </a:cxn>
                  <a:cxn ang="0">
                    <a:pos x="18410" y="18383"/>
                  </a:cxn>
                  <a:cxn ang="0">
                    <a:pos x="19660" y="17004"/>
                  </a:cxn>
                  <a:cxn ang="0">
                    <a:pos x="20565" y="15396"/>
                  </a:cxn>
                  <a:cxn ang="0">
                    <a:pos x="21212" y="13557"/>
                  </a:cxn>
                  <a:cxn ang="0">
                    <a:pos x="21557" y="11719"/>
                  </a:cxn>
                  <a:cxn ang="0">
                    <a:pos x="21557" y="9881"/>
                  </a:cxn>
                  <a:cxn ang="0">
                    <a:pos x="21212" y="8043"/>
                  </a:cxn>
                  <a:cxn ang="0">
                    <a:pos x="20565" y="6204"/>
                  </a:cxn>
                  <a:cxn ang="0">
                    <a:pos x="19660" y="4596"/>
                  </a:cxn>
                  <a:cxn ang="0">
                    <a:pos x="18410" y="3217"/>
                  </a:cxn>
                  <a:cxn ang="0">
                    <a:pos x="16987" y="1953"/>
                  </a:cxn>
                  <a:cxn ang="0">
                    <a:pos x="15349" y="1034"/>
                  </a:cxn>
                  <a:cxn ang="0">
                    <a:pos x="13581" y="345"/>
                  </a:cxn>
                  <a:cxn ang="0">
                    <a:pos x="11727" y="115"/>
                  </a:cxn>
                  <a:cxn ang="0">
                    <a:pos x="9830" y="115"/>
                  </a:cxn>
                  <a:cxn ang="0">
                    <a:pos x="7976" y="345"/>
                  </a:cxn>
                  <a:cxn ang="0">
                    <a:pos x="6251" y="1034"/>
                  </a:cxn>
                  <a:cxn ang="0">
                    <a:pos x="4613" y="1953"/>
                  </a:cxn>
                  <a:cxn ang="0">
                    <a:pos x="3147" y="3217"/>
                  </a:cxn>
                  <a:cxn ang="0">
                    <a:pos x="1940" y="4596"/>
                  </a:cxn>
                  <a:cxn ang="0">
                    <a:pos x="992" y="6319"/>
                  </a:cxn>
                  <a:cxn ang="0">
                    <a:pos x="345" y="8043"/>
                  </a:cxn>
                  <a:cxn ang="0">
                    <a:pos x="43" y="9881"/>
                  </a:cxn>
                </a:cxnLst>
                <a:rect l="0" t="0" r="r" b="b"/>
                <a:pathLst>
                  <a:path w="21600" h="21600">
                    <a:moveTo>
                      <a:pt x="0" y="10800"/>
                    </a:moveTo>
                    <a:lnTo>
                      <a:pt x="43" y="11834"/>
                    </a:lnTo>
                    <a:lnTo>
                      <a:pt x="172" y="12638"/>
                    </a:lnTo>
                    <a:lnTo>
                      <a:pt x="345" y="13672"/>
                    </a:lnTo>
                    <a:lnTo>
                      <a:pt x="647" y="14591"/>
                    </a:lnTo>
                    <a:lnTo>
                      <a:pt x="992" y="15396"/>
                    </a:lnTo>
                    <a:lnTo>
                      <a:pt x="1466" y="16200"/>
                    </a:lnTo>
                    <a:lnTo>
                      <a:pt x="1940" y="17004"/>
                    </a:lnTo>
                    <a:lnTo>
                      <a:pt x="2501" y="17809"/>
                    </a:lnTo>
                    <a:lnTo>
                      <a:pt x="3147" y="18498"/>
                    </a:lnTo>
                    <a:lnTo>
                      <a:pt x="3837" y="19072"/>
                    </a:lnTo>
                    <a:lnTo>
                      <a:pt x="4613" y="19647"/>
                    </a:lnTo>
                    <a:lnTo>
                      <a:pt x="5389" y="20221"/>
                    </a:lnTo>
                    <a:lnTo>
                      <a:pt x="6251" y="20681"/>
                    </a:lnTo>
                    <a:lnTo>
                      <a:pt x="7114" y="21026"/>
                    </a:lnTo>
                    <a:lnTo>
                      <a:pt x="7976" y="21255"/>
                    </a:lnTo>
                    <a:lnTo>
                      <a:pt x="8925" y="21485"/>
                    </a:lnTo>
                    <a:lnTo>
                      <a:pt x="9830" y="21600"/>
                    </a:lnTo>
                    <a:lnTo>
                      <a:pt x="10822" y="21600"/>
                    </a:lnTo>
                    <a:lnTo>
                      <a:pt x="11727" y="21600"/>
                    </a:lnTo>
                    <a:lnTo>
                      <a:pt x="12675" y="21485"/>
                    </a:lnTo>
                    <a:lnTo>
                      <a:pt x="13581" y="21255"/>
                    </a:lnTo>
                    <a:lnTo>
                      <a:pt x="14486" y="21026"/>
                    </a:lnTo>
                    <a:lnTo>
                      <a:pt x="15349" y="20566"/>
                    </a:lnTo>
                    <a:lnTo>
                      <a:pt x="16211" y="20221"/>
                    </a:lnTo>
                    <a:lnTo>
                      <a:pt x="16987" y="19647"/>
                    </a:lnTo>
                    <a:lnTo>
                      <a:pt x="17720" y="19072"/>
                    </a:lnTo>
                    <a:lnTo>
                      <a:pt x="18410" y="18383"/>
                    </a:lnTo>
                    <a:lnTo>
                      <a:pt x="19056" y="17694"/>
                    </a:lnTo>
                    <a:lnTo>
                      <a:pt x="19660" y="17004"/>
                    </a:lnTo>
                    <a:lnTo>
                      <a:pt x="20134" y="16200"/>
                    </a:lnTo>
                    <a:lnTo>
                      <a:pt x="20565" y="15396"/>
                    </a:lnTo>
                    <a:lnTo>
                      <a:pt x="20953" y="14477"/>
                    </a:lnTo>
                    <a:lnTo>
                      <a:pt x="21212" y="13557"/>
                    </a:lnTo>
                    <a:lnTo>
                      <a:pt x="21428" y="12638"/>
                    </a:lnTo>
                    <a:lnTo>
                      <a:pt x="21557" y="11719"/>
                    </a:lnTo>
                    <a:lnTo>
                      <a:pt x="21600" y="10800"/>
                    </a:lnTo>
                    <a:lnTo>
                      <a:pt x="21557" y="9881"/>
                    </a:lnTo>
                    <a:lnTo>
                      <a:pt x="21428" y="8962"/>
                    </a:lnTo>
                    <a:lnTo>
                      <a:pt x="21212" y="8043"/>
                    </a:lnTo>
                    <a:lnTo>
                      <a:pt x="20953" y="7123"/>
                    </a:lnTo>
                    <a:lnTo>
                      <a:pt x="20565" y="6204"/>
                    </a:lnTo>
                    <a:lnTo>
                      <a:pt x="20134" y="5400"/>
                    </a:lnTo>
                    <a:lnTo>
                      <a:pt x="19660" y="4596"/>
                    </a:lnTo>
                    <a:lnTo>
                      <a:pt x="19056" y="3906"/>
                    </a:lnTo>
                    <a:lnTo>
                      <a:pt x="18410" y="3217"/>
                    </a:lnTo>
                    <a:lnTo>
                      <a:pt x="17720" y="2528"/>
                    </a:lnTo>
                    <a:lnTo>
                      <a:pt x="16987" y="1953"/>
                    </a:lnTo>
                    <a:lnTo>
                      <a:pt x="16168" y="1494"/>
                    </a:lnTo>
                    <a:lnTo>
                      <a:pt x="15349" y="1034"/>
                    </a:lnTo>
                    <a:lnTo>
                      <a:pt x="14486" y="689"/>
                    </a:lnTo>
                    <a:lnTo>
                      <a:pt x="13581" y="345"/>
                    </a:lnTo>
                    <a:lnTo>
                      <a:pt x="12675" y="230"/>
                    </a:lnTo>
                    <a:lnTo>
                      <a:pt x="11727" y="115"/>
                    </a:lnTo>
                    <a:lnTo>
                      <a:pt x="10778" y="0"/>
                    </a:lnTo>
                    <a:lnTo>
                      <a:pt x="9830" y="115"/>
                    </a:lnTo>
                    <a:lnTo>
                      <a:pt x="8925" y="230"/>
                    </a:lnTo>
                    <a:lnTo>
                      <a:pt x="7976" y="345"/>
                    </a:lnTo>
                    <a:lnTo>
                      <a:pt x="7114" y="689"/>
                    </a:lnTo>
                    <a:lnTo>
                      <a:pt x="6251" y="1034"/>
                    </a:lnTo>
                    <a:lnTo>
                      <a:pt x="5389" y="1494"/>
                    </a:lnTo>
                    <a:lnTo>
                      <a:pt x="4613" y="1953"/>
                    </a:lnTo>
                    <a:lnTo>
                      <a:pt x="3837" y="2528"/>
                    </a:lnTo>
                    <a:lnTo>
                      <a:pt x="3147" y="3217"/>
                    </a:lnTo>
                    <a:lnTo>
                      <a:pt x="2501" y="3906"/>
                    </a:lnTo>
                    <a:lnTo>
                      <a:pt x="1940" y="4596"/>
                    </a:lnTo>
                    <a:lnTo>
                      <a:pt x="1466" y="5400"/>
                    </a:lnTo>
                    <a:lnTo>
                      <a:pt x="992" y="6319"/>
                    </a:lnTo>
                    <a:lnTo>
                      <a:pt x="647" y="7123"/>
                    </a:lnTo>
                    <a:lnTo>
                      <a:pt x="345" y="8043"/>
                    </a:lnTo>
                    <a:lnTo>
                      <a:pt x="172" y="8962"/>
                    </a:lnTo>
                    <a:lnTo>
                      <a:pt x="43" y="9881"/>
                    </a:lnTo>
                    <a:lnTo>
                      <a:pt x="0" y="10800"/>
                    </a:lnTo>
                  </a:path>
                </a:pathLst>
              </a:custGeom>
              <a:noFill/>
              <a:ln w="12700" cap="rnd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816" name="Freeform 24"/>
              <p:cNvSpPr>
                <a:spLocks/>
              </p:cNvSpPr>
              <p:nvPr/>
            </p:nvSpPr>
            <p:spPr bwMode="auto">
              <a:xfrm>
                <a:off x="571" y="40"/>
                <a:ext cx="623" cy="194"/>
              </a:xfrm>
              <a:custGeom>
                <a:avLst/>
                <a:gdLst/>
                <a:ahLst/>
                <a:cxnLst>
                  <a:cxn ang="0">
                    <a:pos x="21600" y="21600"/>
                  </a:cxn>
                  <a:cxn ang="0">
                    <a:pos x="21600" y="0"/>
                  </a:cxn>
                  <a:cxn ang="0">
                    <a:pos x="0" y="0"/>
                  </a:cxn>
                  <a:cxn ang="0">
                    <a:pos x="0" y="21600"/>
                  </a:cxn>
                  <a:cxn ang="0">
                    <a:pos x="21600" y="21600"/>
                  </a:cxn>
                </a:cxnLst>
                <a:rect l="0" t="0" r="r" b="b"/>
                <a:pathLst>
                  <a:path w="21600" h="21600">
                    <a:moveTo>
                      <a:pt x="21600" y="21600"/>
                    </a:moveTo>
                    <a:lnTo>
                      <a:pt x="21600" y="0"/>
                    </a:lnTo>
                    <a:lnTo>
                      <a:pt x="0" y="0"/>
                    </a:lnTo>
                    <a:lnTo>
                      <a:pt x="0" y="21600"/>
                    </a:lnTo>
                    <a:lnTo>
                      <a:pt x="21600" y="21600"/>
                    </a:lnTo>
                  </a:path>
                </a:pathLst>
              </a:custGeom>
              <a:noFill/>
              <a:ln w="12700" cap="rnd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817" name="Rectangle 25"/>
              <p:cNvSpPr>
                <a:spLocks/>
              </p:cNvSpPr>
              <p:nvPr/>
            </p:nvSpPr>
            <p:spPr bwMode="auto">
              <a:xfrm>
                <a:off x="83" y="340"/>
                <a:ext cx="580" cy="200"/>
              </a:xfrm>
              <a:prstGeom prst="rect">
                <a:avLst/>
              </a:prstGeom>
              <a:noFill/>
              <a:ln w="12700" cap="flat">
                <a:noFill/>
                <a:miter lim="800000"/>
                <a:headEnd type="none" w="med" len="med"/>
                <a:tailEnd type="none" w="med" len="med"/>
              </a:ln>
            </p:spPr>
            <p:txBody>
              <a:bodyPr wrap="none" lIns="0" tIns="0" rIns="39688" bIns="0">
                <a:prstTxWarp prst="textNoShape">
                  <a:avLst/>
                </a:prstTxWarp>
                <a:spAutoFit/>
              </a:bodyPr>
              <a:lstStyle/>
              <a:p>
                <a:pPr marL="39688"/>
                <a:r>
                  <a:rPr lang="en-US" sz="1600" b="1" u="sng">
                    <a:solidFill>
                      <a:schemeClr val="tx1"/>
                    </a:solidFill>
                    <a:ea typeface="Arial" pitchFamily="8" charset="0"/>
                    <a:cs typeface="Arial" pitchFamily="8" charset="0"/>
                  </a:rPr>
                  <a:t>policyid</a:t>
                </a:r>
              </a:p>
            </p:txBody>
          </p:sp>
          <p:sp>
            <p:nvSpPr>
              <p:cNvPr id="33818" name="Rectangle 26"/>
              <p:cNvSpPr>
                <a:spLocks/>
              </p:cNvSpPr>
              <p:nvPr/>
            </p:nvSpPr>
            <p:spPr bwMode="auto">
              <a:xfrm>
                <a:off x="971" y="350"/>
                <a:ext cx="360" cy="200"/>
              </a:xfrm>
              <a:prstGeom prst="rect">
                <a:avLst/>
              </a:prstGeom>
              <a:noFill/>
              <a:ln w="12700" cap="flat">
                <a:noFill/>
                <a:miter lim="800000"/>
                <a:headEnd type="none" w="med" len="med"/>
                <a:tailEnd type="none" w="med" len="med"/>
              </a:ln>
            </p:spPr>
            <p:txBody>
              <a:bodyPr wrap="none" lIns="0" tIns="0" rIns="39688" bIns="0">
                <a:prstTxWarp prst="textNoShape">
                  <a:avLst/>
                </a:prstTxWarp>
                <a:spAutoFit/>
              </a:bodyPr>
              <a:lstStyle/>
              <a:p>
                <a:pPr marL="39688"/>
                <a:r>
                  <a:rPr lang="en-US" sz="1600" b="1">
                    <a:solidFill>
                      <a:schemeClr val="tx1"/>
                    </a:solidFill>
                    <a:ea typeface="Arial" pitchFamily="8" charset="0"/>
                    <a:cs typeface="Arial" pitchFamily="8" charset="0"/>
                  </a:rPr>
                  <a:t>cost</a:t>
                </a:r>
              </a:p>
            </p:txBody>
          </p:sp>
          <p:sp>
            <p:nvSpPr>
              <p:cNvPr id="33819" name="Rectangle 27"/>
              <p:cNvSpPr>
                <a:spLocks/>
              </p:cNvSpPr>
              <p:nvPr/>
            </p:nvSpPr>
            <p:spPr bwMode="auto">
              <a:xfrm>
                <a:off x="568" y="0"/>
                <a:ext cx="580" cy="200"/>
              </a:xfrm>
              <a:prstGeom prst="rect">
                <a:avLst/>
              </a:prstGeom>
              <a:noFill/>
              <a:ln w="12700" cap="flat">
                <a:noFill/>
                <a:miter lim="800000"/>
                <a:headEnd type="none" w="med" len="med"/>
                <a:tailEnd type="none" w="med" len="med"/>
              </a:ln>
            </p:spPr>
            <p:txBody>
              <a:bodyPr wrap="none" lIns="0" tIns="0" rIns="39688" bIns="0">
                <a:prstTxWarp prst="textNoShape">
                  <a:avLst/>
                </a:prstTxWarp>
                <a:spAutoFit/>
              </a:bodyPr>
              <a:lstStyle/>
              <a:p>
                <a:pPr marL="39688"/>
                <a:r>
                  <a:rPr lang="en-US" sz="1600" b="1">
                    <a:solidFill>
                      <a:schemeClr val="tx1"/>
                    </a:solidFill>
                    <a:ea typeface="Arial" pitchFamily="8" charset="0"/>
                    <a:cs typeface="Arial" pitchFamily="8" charset="0"/>
                  </a:rPr>
                  <a:t>Policies</a:t>
                </a:r>
              </a:p>
            </p:txBody>
          </p:sp>
          <p:sp>
            <p:nvSpPr>
              <p:cNvPr id="33820" name="Line 28"/>
              <p:cNvSpPr>
                <a:spLocks noChangeShapeType="1"/>
              </p:cNvSpPr>
              <p:nvPr/>
            </p:nvSpPr>
            <p:spPr bwMode="auto">
              <a:xfrm rot="10800000" flipH="1">
                <a:off x="434" y="232"/>
                <a:ext cx="271" cy="124"/>
              </a:xfrm>
              <a:prstGeom prst="line">
                <a:avLst/>
              </a:prstGeom>
              <a:noFill/>
              <a:ln w="12700" cap="flat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821" name="Line 29"/>
              <p:cNvSpPr>
                <a:spLocks noChangeShapeType="1"/>
              </p:cNvSpPr>
              <p:nvPr/>
            </p:nvSpPr>
            <p:spPr bwMode="auto">
              <a:xfrm rot="10800000">
                <a:off x="897" y="232"/>
                <a:ext cx="257" cy="150"/>
              </a:xfrm>
              <a:prstGeom prst="line">
                <a:avLst/>
              </a:prstGeom>
              <a:noFill/>
              <a:ln w="12700" cap="flat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3823" name="Rectangle 31"/>
            <p:cNvSpPr>
              <a:spLocks/>
            </p:cNvSpPr>
            <p:nvPr/>
          </p:nvSpPr>
          <p:spPr bwMode="auto">
            <a:xfrm>
              <a:off x="1153" y="836"/>
              <a:ext cx="723" cy="200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39688" bIns="0">
              <a:prstTxWarp prst="textNoShape">
                <a:avLst/>
              </a:prstTxWarp>
              <a:spAutoFit/>
            </a:bodyPr>
            <a:lstStyle/>
            <a:p>
              <a:pPr marL="39688"/>
              <a:r>
                <a:rPr lang="en-US" sz="1600" b="1">
                  <a:solidFill>
                    <a:schemeClr val="tx1"/>
                  </a:solidFill>
                  <a:ea typeface="Arial" pitchFamily="8" charset="0"/>
                  <a:cs typeface="Arial" pitchFamily="8" charset="0"/>
                </a:rPr>
                <a:t>Purchaser</a:t>
              </a:r>
            </a:p>
          </p:txBody>
        </p:sp>
        <p:sp>
          <p:nvSpPr>
            <p:cNvPr id="33824" name="Freeform 32"/>
            <p:cNvSpPr>
              <a:spLocks/>
            </p:cNvSpPr>
            <p:nvPr/>
          </p:nvSpPr>
          <p:spPr bwMode="auto">
            <a:xfrm>
              <a:off x="1107" y="761"/>
              <a:ext cx="814" cy="377"/>
            </a:xfrm>
            <a:custGeom>
              <a:avLst/>
              <a:gdLst/>
              <a:ahLst/>
              <a:cxnLst>
                <a:cxn ang="0">
                  <a:pos x="0" y="10771"/>
                </a:cxn>
                <a:cxn ang="0">
                  <a:pos x="10667" y="0"/>
                </a:cxn>
                <a:cxn ang="0">
                  <a:pos x="21600" y="11115"/>
                </a:cxn>
                <a:cxn ang="0">
                  <a:pos x="10667" y="21600"/>
                </a:cxn>
                <a:cxn ang="0">
                  <a:pos x="0" y="10771"/>
                </a:cxn>
              </a:cxnLst>
              <a:rect l="0" t="0" r="r" b="b"/>
              <a:pathLst>
                <a:path w="21600" h="21600">
                  <a:moveTo>
                    <a:pt x="0" y="10771"/>
                  </a:moveTo>
                  <a:lnTo>
                    <a:pt x="10667" y="0"/>
                  </a:lnTo>
                  <a:lnTo>
                    <a:pt x="21600" y="11115"/>
                  </a:lnTo>
                  <a:lnTo>
                    <a:pt x="10667" y="21600"/>
                  </a:lnTo>
                  <a:lnTo>
                    <a:pt x="0" y="10771"/>
                  </a:lnTo>
                </a:path>
              </a:pathLst>
            </a:custGeom>
            <a:noFill/>
            <a:ln w="12700" cap="rnd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33836" name="Group 44"/>
            <p:cNvGrpSpPr>
              <a:grpSpLocks/>
            </p:cNvGrpSpPr>
            <p:nvPr/>
          </p:nvGrpSpPr>
          <p:grpSpPr bwMode="auto">
            <a:xfrm>
              <a:off x="0" y="0"/>
              <a:ext cx="1421" cy="668"/>
              <a:chOff x="0" y="0"/>
              <a:chExt cx="1421" cy="668"/>
            </a:xfrm>
          </p:grpSpPr>
          <p:sp>
            <p:nvSpPr>
              <p:cNvPr id="33825" name="Freeform 33"/>
              <p:cNvSpPr>
                <a:spLocks/>
              </p:cNvSpPr>
              <p:nvPr/>
            </p:nvSpPr>
            <p:spPr bwMode="auto">
              <a:xfrm>
                <a:off x="0" y="154"/>
                <a:ext cx="500" cy="188"/>
              </a:xfrm>
              <a:custGeom>
                <a:avLst/>
                <a:gdLst/>
                <a:ahLst/>
                <a:cxnLst>
                  <a:cxn ang="0">
                    <a:pos x="21557" y="9881"/>
                  </a:cxn>
                  <a:cxn ang="0">
                    <a:pos x="21254" y="8043"/>
                  </a:cxn>
                  <a:cxn ang="0">
                    <a:pos x="20606" y="6204"/>
                  </a:cxn>
                  <a:cxn ang="0">
                    <a:pos x="19656" y="4596"/>
                  </a:cxn>
                  <a:cxn ang="0">
                    <a:pos x="18446" y="3217"/>
                  </a:cxn>
                  <a:cxn ang="0">
                    <a:pos x="16978" y="1953"/>
                  </a:cxn>
                  <a:cxn ang="0">
                    <a:pos x="15379" y="1034"/>
                  </a:cxn>
                  <a:cxn ang="0">
                    <a:pos x="13608" y="345"/>
                  </a:cxn>
                  <a:cxn ang="0">
                    <a:pos x="11750" y="115"/>
                  </a:cxn>
                  <a:cxn ang="0">
                    <a:pos x="9850" y="115"/>
                  </a:cxn>
                  <a:cxn ang="0">
                    <a:pos x="7992" y="345"/>
                  </a:cxn>
                  <a:cxn ang="0">
                    <a:pos x="6221" y="1034"/>
                  </a:cxn>
                  <a:cxn ang="0">
                    <a:pos x="4622" y="1953"/>
                  </a:cxn>
                  <a:cxn ang="0">
                    <a:pos x="3154" y="3217"/>
                  </a:cxn>
                  <a:cxn ang="0">
                    <a:pos x="1944" y="4596"/>
                  </a:cxn>
                  <a:cxn ang="0">
                    <a:pos x="994" y="6204"/>
                  </a:cxn>
                  <a:cxn ang="0">
                    <a:pos x="346" y="8043"/>
                  </a:cxn>
                  <a:cxn ang="0">
                    <a:pos x="43" y="9881"/>
                  </a:cxn>
                  <a:cxn ang="0">
                    <a:pos x="43" y="11834"/>
                  </a:cxn>
                  <a:cxn ang="0">
                    <a:pos x="346" y="13672"/>
                  </a:cxn>
                  <a:cxn ang="0">
                    <a:pos x="994" y="15396"/>
                  </a:cxn>
                  <a:cxn ang="0">
                    <a:pos x="1944" y="17004"/>
                  </a:cxn>
                  <a:cxn ang="0">
                    <a:pos x="3154" y="18383"/>
                  </a:cxn>
                  <a:cxn ang="0">
                    <a:pos x="4622" y="19647"/>
                  </a:cxn>
                  <a:cxn ang="0">
                    <a:pos x="6221" y="20566"/>
                  </a:cxn>
                  <a:cxn ang="0">
                    <a:pos x="7992" y="21255"/>
                  </a:cxn>
                  <a:cxn ang="0">
                    <a:pos x="9850" y="21600"/>
                  </a:cxn>
                  <a:cxn ang="0">
                    <a:pos x="11750" y="21600"/>
                  </a:cxn>
                  <a:cxn ang="0">
                    <a:pos x="13608" y="21255"/>
                  </a:cxn>
                  <a:cxn ang="0">
                    <a:pos x="15379" y="20566"/>
                  </a:cxn>
                  <a:cxn ang="0">
                    <a:pos x="16978" y="19647"/>
                  </a:cxn>
                  <a:cxn ang="0">
                    <a:pos x="18446" y="18383"/>
                  </a:cxn>
                  <a:cxn ang="0">
                    <a:pos x="19656" y="17004"/>
                  </a:cxn>
                  <a:cxn ang="0">
                    <a:pos x="20606" y="15396"/>
                  </a:cxn>
                  <a:cxn ang="0">
                    <a:pos x="21254" y="13672"/>
                  </a:cxn>
                  <a:cxn ang="0">
                    <a:pos x="21557" y="11834"/>
                  </a:cxn>
                </a:cxnLst>
                <a:rect l="0" t="0" r="r" b="b"/>
                <a:pathLst>
                  <a:path w="21600" h="21600">
                    <a:moveTo>
                      <a:pt x="21600" y="10800"/>
                    </a:moveTo>
                    <a:lnTo>
                      <a:pt x="21557" y="9881"/>
                    </a:lnTo>
                    <a:lnTo>
                      <a:pt x="21427" y="8962"/>
                    </a:lnTo>
                    <a:lnTo>
                      <a:pt x="21254" y="8043"/>
                    </a:lnTo>
                    <a:lnTo>
                      <a:pt x="20952" y="7123"/>
                    </a:lnTo>
                    <a:lnTo>
                      <a:pt x="20606" y="6204"/>
                    </a:lnTo>
                    <a:lnTo>
                      <a:pt x="20174" y="5400"/>
                    </a:lnTo>
                    <a:lnTo>
                      <a:pt x="19656" y="4596"/>
                    </a:lnTo>
                    <a:lnTo>
                      <a:pt x="19094" y="3906"/>
                    </a:lnTo>
                    <a:lnTo>
                      <a:pt x="18446" y="3217"/>
                    </a:lnTo>
                    <a:lnTo>
                      <a:pt x="17755" y="2528"/>
                    </a:lnTo>
                    <a:lnTo>
                      <a:pt x="16978" y="1953"/>
                    </a:lnTo>
                    <a:lnTo>
                      <a:pt x="16200" y="1494"/>
                    </a:lnTo>
                    <a:lnTo>
                      <a:pt x="15379" y="1034"/>
                    </a:lnTo>
                    <a:lnTo>
                      <a:pt x="14515" y="689"/>
                    </a:lnTo>
                    <a:lnTo>
                      <a:pt x="13608" y="345"/>
                    </a:lnTo>
                    <a:lnTo>
                      <a:pt x="12658" y="230"/>
                    </a:lnTo>
                    <a:lnTo>
                      <a:pt x="11750" y="115"/>
                    </a:lnTo>
                    <a:lnTo>
                      <a:pt x="10800" y="0"/>
                    </a:lnTo>
                    <a:lnTo>
                      <a:pt x="9850" y="115"/>
                    </a:lnTo>
                    <a:lnTo>
                      <a:pt x="8942" y="230"/>
                    </a:lnTo>
                    <a:lnTo>
                      <a:pt x="7992" y="345"/>
                    </a:lnTo>
                    <a:lnTo>
                      <a:pt x="7085" y="689"/>
                    </a:lnTo>
                    <a:lnTo>
                      <a:pt x="6221" y="1034"/>
                    </a:lnTo>
                    <a:lnTo>
                      <a:pt x="5400" y="1494"/>
                    </a:lnTo>
                    <a:lnTo>
                      <a:pt x="4622" y="1953"/>
                    </a:lnTo>
                    <a:lnTo>
                      <a:pt x="3845" y="2528"/>
                    </a:lnTo>
                    <a:lnTo>
                      <a:pt x="3154" y="3217"/>
                    </a:lnTo>
                    <a:lnTo>
                      <a:pt x="2506" y="3906"/>
                    </a:lnTo>
                    <a:lnTo>
                      <a:pt x="1944" y="4596"/>
                    </a:lnTo>
                    <a:lnTo>
                      <a:pt x="1426" y="5400"/>
                    </a:lnTo>
                    <a:lnTo>
                      <a:pt x="994" y="6204"/>
                    </a:lnTo>
                    <a:lnTo>
                      <a:pt x="648" y="7123"/>
                    </a:lnTo>
                    <a:lnTo>
                      <a:pt x="346" y="8043"/>
                    </a:lnTo>
                    <a:lnTo>
                      <a:pt x="130" y="8962"/>
                    </a:lnTo>
                    <a:lnTo>
                      <a:pt x="43" y="9881"/>
                    </a:lnTo>
                    <a:lnTo>
                      <a:pt x="0" y="10800"/>
                    </a:lnTo>
                    <a:lnTo>
                      <a:pt x="43" y="11834"/>
                    </a:lnTo>
                    <a:lnTo>
                      <a:pt x="130" y="12638"/>
                    </a:lnTo>
                    <a:lnTo>
                      <a:pt x="346" y="13672"/>
                    </a:lnTo>
                    <a:lnTo>
                      <a:pt x="648" y="14591"/>
                    </a:lnTo>
                    <a:lnTo>
                      <a:pt x="994" y="15396"/>
                    </a:lnTo>
                    <a:lnTo>
                      <a:pt x="1426" y="16200"/>
                    </a:lnTo>
                    <a:lnTo>
                      <a:pt x="1944" y="17004"/>
                    </a:lnTo>
                    <a:lnTo>
                      <a:pt x="2506" y="17694"/>
                    </a:lnTo>
                    <a:lnTo>
                      <a:pt x="3154" y="18383"/>
                    </a:lnTo>
                    <a:lnTo>
                      <a:pt x="3845" y="19072"/>
                    </a:lnTo>
                    <a:lnTo>
                      <a:pt x="4622" y="19647"/>
                    </a:lnTo>
                    <a:lnTo>
                      <a:pt x="5400" y="20221"/>
                    </a:lnTo>
                    <a:lnTo>
                      <a:pt x="6221" y="20566"/>
                    </a:lnTo>
                    <a:lnTo>
                      <a:pt x="7085" y="21026"/>
                    </a:lnTo>
                    <a:lnTo>
                      <a:pt x="7992" y="21255"/>
                    </a:lnTo>
                    <a:lnTo>
                      <a:pt x="8942" y="21485"/>
                    </a:lnTo>
                    <a:lnTo>
                      <a:pt x="9850" y="21600"/>
                    </a:lnTo>
                    <a:lnTo>
                      <a:pt x="10800" y="21600"/>
                    </a:lnTo>
                    <a:lnTo>
                      <a:pt x="11750" y="21600"/>
                    </a:lnTo>
                    <a:lnTo>
                      <a:pt x="12658" y="21485"/>
                    </a:lnTo>
                    <a:lnTo>
                      <a:pt x="13608" y="21255"/>
                    </a:lnTo>
                    <a:lnTo>
                      <a:pt x="14515" y="21026"/>
                    </a:lnTo>
                    <a:lnTo>
                      <a:pt x="15379" y="20566"/>
                    </a:lnTo>
                    <a:lnTo>
                      <a:pt x="16200" y="20221"/>
                    </a:lnTo>
                    <a:lnTo>
                      <a:pt x="16978" y="19647"/>
                    </a:lnTo>
                    <a:lnTo>
                      <a:pt x="17755" y="19072"/>
                    </a:lnTo>
                    <a:lnTo>
                      <a:pt x="18446" y="18383"/>
                    </a:lnTo>
                    <a:lnTo>
                      <a:pt x="19094" y="17694"/>
                    </a:lnTo>
                    <a:lnTo>
                      <a:pt x="19656" y="17004"/>
                    </a:lnTo>
                    <a:lnTo>
                      <a:pt x="20174" y="16200"/>
                    </a:lnTo>
                    <a:lnTo>
                      <a:pt x="20606" y="15396"/>
                    </a:lnTo>
                    <a:lnTo>
                      <a:pt x="20952" y="14591"/>
                    </a:lnTo>
                    <a:lnTo>
                      <a:pt x="21254" y="13672"/>
                    </a:lnTo>
                    <a:lnTo>
                      <a:pt x="21427" y="12638"/>
                    </a:lnTo>
                    <a:lnTo>
                      <a:pt x="21557" y="11834"/>
                    </a:lnTo>
                    <a:lnTo>
                      <a:pt x="21600" y="10800"/>
                    </a:lnTo>
                  </a:path>
                </a:pathLst>
              </a:custGeom>
              <a:noFill/>
              <a:ln w="12700" cap="rnd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826" name="Freeform 34"/>
              <p:cNvSpPr>
                <a:spLocks/>
              </p:cNvSpPr>
              <p:nvPr/>
            </p:nvSpPr>
            <p:spPr bwMode="auto">
              <a:xfrm>
                <a:off x="920" y="154"/>
                <a:ext cx="501" cy="188"/>
              </a:xfrm>
              <a:custGeom>
                <a:avLst/>
                <a:gdLst/>
                <a:ahLst/>
                <a:cxnLst>
                  <a:cxn ang="0">
                    <a:pos x="43" y="11834"/>
                  </a:cxn>
                  <a:cxn ang="0">
                    <a:pos x="345" y="13672"/>
                  </a:cxn>
                  <a:cxn ang="0">
                    <a:pos x="1035" y="15396"/>
                  </a:cxn>
                  <a:cxn ang="0">
                    <a:pos x="1940" y="17004"/>
                  </a:cxn>
                  <a:cxn ang="0">
                    <a:pos x="3147" y="18498"/>
                  </a:cxn>
                  <a:cxn ang="0">
                    <a:pos x="4613" y="19647"/>
                  </a:cxn>
                  <a:cxn ang="0">
                    <a:pos x="6208" y="20566"/>
                  </a:cxn>
                  <a:cxn ang="0">
                    <a:pos x="8019" y="21255"/>
                  </a:cxn>
                  <a:cxn ang="0">
                    <a:pos x="9873" y="21600"/>
                  </a:cxn>
                  <a:cxn ang="0">
                    <a:pos x="11727" y="21600"/>
                  </a:cxn>
                  <a:cxn ang="0">
                    <a:pos x="13581" y="21255"/>
                  </a:cxn>
                  <a:cxn ang="0">
                    <a:pos x="15349" y="20566"/>
                  </a:cxn>
                  <a:cxn ang="0">
                    <a:pos x="16987" y="19647"/>
                  </a:cxn>
                  <a:cxn ang="0">
                    <a:pos x="18410" y="18383"/>
                  </a:cxn>
                  <a:cxn ang="0">
                    <a:pos x="19617" y="17004"/>
                  </a:cxn>
                  <a:cxn ang="0">
                    <a:pos x="20565" y="15396"/>
                  </a:cxn>
                  <a:cxn ang="0">
                    <a:pos x="21212" y="13557"/>
                  </a:cxn>
                  <a:cxn ang="0">
                    <a:pos x="21557" y="11719"/>
                  </a:cxn>
                  <a:cxn ang="0">
                    <a:pos x="21557" y="9881"/>
                  </a:cxn>
                  <a:cxn ang="0">
                    <a:pos x="21212" y="8043"/>
                  </a:cxn>
                  <a:cxn ang="0">
                    <a:pos x="20565" y="6204"/>
                  </a:cxn>
                  <a:cxn ang="0">
                    <a:pos x="19617" y="4596"/>
                  </a:cxn>
                  <a:cxn ang="0">
                    <a:pos x="18410" y="3217"/>
                  </a:cxn>
                  <a:cxn ang="0">
                    <a:pos x="16987" y="1953"/>
                  </a:cxn>
                  <a:cxn ang="0">
                    <a:pos x="15349" y="1034"/>
                  </a:cxn>
                  <a:cxn ang="0">
                    <a:pos x="13581" y="345"/>
                  </a:cxn>
                  <a:cxn ang="0">
                    <a:pos x="11727" y="115"/>
                  </a:cxn>
                  <a:cxn ang="0">
                    <a:pos x="9873" y="115"/>
                  </a:cxn>
                  <a:cxn ang="0">
                    <a:pos x="7976" y="345"/>
                  </a:cxn>
                  <a:cxn ang="0">
                    <a:pos x="6208" y="1034"/>
                  </a:cxn>
                  <a:cxn ang="0">
                    <a:pos x="4613" y="1953"/>
                  </a:cxn>
                  <a:cxn ang="0">
                    <a:pos x="3147" y="3217"/>
                  </a:cxn>
                  <a:cxn ang="0">
                    <a:pos x="1940" y="4596"/>
                  </a:cxn>
                  <a:cxn ang="0">
                    <a:pos x="1035" y="6319"/>
                  </a:cxn>
                  <a:cxn ang="0">
                    <a:pos x="345" y="8043"/>
                  </a:cxn>
                  <a:cxn ang="0">
                    <a:pos x="43" y="9881"/>
                  </a:cxn>
                </a:cxnLst>
                <a:rect l="0" t="0" r="r" b="b"/>
                <a:pathLst>
                  <a:path w="21600" h="21600">
                    <a:moveTo>
                      <a:pt x="0" y="10800"/>
                    </a:moveTo>
                    <a:lnTo>
                      <a:pt x="43" y="11834"/>
                    </a:lnTo>
                    <a:lnTo>
                      <a:pt x="172" y="12638"/>
                    </a:lnTo>
                    <a:lnTo>
                      <a:pt x="345" y="13672"/>
                    </a:lnTo>
                    <a:lnTo>
                      <a:pt x="647" y="14591"/>
                    </a:lnTo>
                    <a:lnTo>
                      <a:pt x="1035" y="15396"/>
                    </a:lnTo>
                    <a:lnTo>
                      <a:pt x="1423" y="16200"/>
                    </a:lnTo>
                    <a:lnTo>
                      <a:pt x="1940" y="17004"/>
                    </a:lnTo>
                    <a:lnTo>
                      <a:pt x="2544" y="17809"/>
                    </a:lnTo>
                    <a:lnTo>
                      <a:pt x="3147" y="18498"/>
                    </a:lnTo>
                    <a:lnTo>
                      <a:pt x="3880" y="19072"/>
                    </a:lnTo>
                    <a:lnTo>
                      <a:pt x="4613" y="19647"/>
                    </a:lnTo>
                    <a:lnTo>
                      <a:pt x="5389" y="20221"/>
                    </a:lnTo>
                    <a:lnTo>
                      <a:pt x="6208" y="20566"/>
                    </a:lnTo>
                    <a:lnTo>
                      <a:pt x="7114" y="21026"/>
                    </a:lnTo>
                    <a:lnTo>
                      <a:pt x="8019" y="21255"/>
                    </a:lnTo>
                    <a:lnTo>
                      <a:pt x="8925" y="21485"/>
                    </a:lnTo>
                    <a:lnTo>
                      <a:pt x="9873" y="21600"/>
                    </a:lnTo>
                    <a:lnTo>
                      <a:pt x="10778" y="21600"/>
                    </a:lnTo>
                    <a:lnTo>
                      <a:pt x="11727" y="21600"/>
                    </a:lnTo>
                    <a:lnTo>
                      <a:pt x="12675" y="21485"/>
                    </a:lnTo>
                    <a:lnTo>
                      <a:pt x="13581" y="21255"/>
                    </a:lnTo>
                    <a:lnTo>
                      <a:pt x="14486" y="21026"/>
                    </a:lnTo>
                    <a:lnTo>
                      <a:pt x="15349" y="20566"/>
                    </a:lnTo>
                    <a:lnTo>
                      <a:pt x="16168" y="20221"/>
                    </a:lnTo>
                    <a:lnTo>
                      <a:pt x="16987" y="19647"/>
                    </a:lnTo>
                    <a:lnTo>
                      <a:pt x="17720" y="19072"/>
                    </a:lnTo>
                    <a:lnTo>
                      <a:pt x="18410" y="18383"/>
                    </a:lnTo>
                    <a:lnTo>
                      <a:pt x="19056" y="17694"/>
                    </a:lnTo>
                    <a:lnTo>
                      <a:pt x="19617" y="17004"/>
                    </a:lnTo>
                    <a:lnTo>
                      <a:pt x="20134" y="16200"/>
                    </a:lnTo>
                    <a:lnTo>
                      <a:pt x="20565" y="15396"/>
                    </a:lnTo>
                    <a:lnTo>
                      <a:pt x="20910" y="14477"/>
                    </a:lnTo>
                    <a:lnTo>
                      <a:pt x="21212" y="13557"/>
                    </a:lnTo>
                    <a:lnTo>
                      <a:pt x="21428" y="12638"/>
                    </a:lnTo>
                    <a:lnTo>
                      <a:pt x="21557" y="11719"/>
                    </a:lnTo>
                    <a:lnTo>
                      <a:pt x="21600" y="10800"/>
                    </a:lnTo>
                    <a:lnTo>
                      <a:pt x="21557" y="9881"/>
                    </a:lnTo>
                    <a:lnTo>
                      <a:pt x="21428" y="8962"/>
                    </a:lnTo>
                    <a:lnTo>
                      <a:pt x="21212" y="8043"/>
                    </a:lnTo>
                    <a:lnTo>
                      <a:pt x="20910" y="7123"/>
                    </a:lnTo>
                    <a:lnTo>
                      <a:pt x="20565" y="6204"/>
                    </a:lnTo>
                    <a:lnTo>
                      <a:pt x="20134" y="5400"/>
                    </a:lnTo>
                    <a:lnTo>
                      <a:pt x="19617" y="4596"/>
                    </a:lnTo>
                    <a:lnTo>
                      <a:pt x="19056" y="3906"/>
                    </a:lnTo>
                    <a:lnTo>
                      <a:pt x="18410" y="3217"/>
                    </a:lnTo>
                    <a:lnTo>
                      <a:pt x="17720" y="2528"/>
                    </a:lnTo>
                    <a:lnTo>
                      <a:pt x="16987" y="1953"/>
                    </a:lnTo>
                    <a:lnTo>
                      <a:pt x="16168" y="1494"/>
                    </a:lnTo>
                    <a:lnTo>
                      <a:pt x="15349" y="1034"/>
                    </a:lnTo>
                    <a:lnTo>
                      <a:pt x="14486" y="689"/>
                    </a:lnTo>
                    <a:lnTo>
                      <a:pt x="13581" y="345"/>
                    </a:lnTo>
                    <a:lnTo>
                      <a:pt x="12675" y="230"/>
                    </a:lnTo>
                    <a:lnTo>
                      <a:pt x="11727" y="115"/>
                    </a:lnTo>
                    <a:lnTo>
                      <a:pt x="10778" y="0"/>
                    </a:lnTo>
                    <a:lnTo>
                      <a:pt x="9873" y="115"/>
                    </a:lnTo>
                    <a:lnTo>
                      <a:pt x="8925" y="230"/>
                    </a:lnTo>
                    <a:lnTo>
                      <a:pt x="7976" y="345"/>
                    </a:lnTo>
                    <a:lnTo>
                      <a:pt x="7114" y="689"/>
                    </a:lnTo>
                    <a:lnTo>
                      <a:pt x="6208" y="1034"/>
                    </a:lnTo>
                    <a:lnTo>
                      <a:pt x="5389" y="1494"/>
                    </a:lnTo>
                    <a:lnTo>
                      <a:pt x="4613" y="1953"/>
                    </a:lnTo>
                    <a:lnTo>
                      <a:pt x="3837" y="2528"/>
                    </a:lnTo>
                    <a:lnTo>
                      <a:pt x="3147" y="3217"/>
                    </a:lnTo>
                    <a:lnTo>
                      <a:pt x="2544" y="3906"/>
                    </a:lnTo>
                    <a:lnTo>
                      <a:pt x="1940" y="4596"/>
                    </a:lnTo>
                    <a:lnTo>
                      <a:pt x="1423" y="5400"/>
                    </a:lnTo>
                    <a:lnTo>
                      <a:pt x="1035" y="6319"/>
                    </a:lnTo>
                    <a:lnTo>
                      <a:pt x="647" y="7123"/>
                    </a:lnTo>
                    <a:lnTo>
                      <a:pt x="345" y="8043"/>
                    </a:lnTo>
                    <a:lnTo>
                      <a:pt x="172" y="8962"/>
                    </a:lnTo>
                    <a:lnTo>
                      <a:pt x="43" y="9881"/>
                    </a:lnTo>
                    <a:lnTo>
                      <a:pt x="0" y="10800"/>
                    </a:lnTo>
                  </a:path>
                </a:pathLst>
              </a:custGeom>
              <a:noFill/>
              <a:ln w="12700" cap="rnd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827" name="Freeform 35"/>
              <p:cNvSpPr>
                <a:spLocks/>
              </p:cNvSpPr>
              <p:nvPr/>
            </p:nvSpPr>
            <p:spPr bwMode="auto">
              <a:xfrm>
                <a:off x="450" y="16"/>
                <a:ext cx="501" cy="188"/>
              </a:xfrm>
              <a:custGeom>
                <a:avLst/>
                <a:gdLst/>
                <a:ahLst/>
                <a:cxnLst>
                  <a:cxn ang="0">
                    <a:pos x="21557" y="9881"/>
                  </a:cxn>
                  <a:cxn ang="0">
                    <a:pos x="21255" y="8043"/>
                  </a:cxn>
                  <a:cxn ang="0">
                    <a:pos x="20608" y="6204"/>
                  </a:cxn>
                  <a:cxn ang="0">
                    <a:pos x="19660" y="4596"/>
                  </a:cxn>
                  <a:cxn ang="0">
                    <a:pos x="18453" y="3217"/>
                  </a:cxn>
                  <a:cxn ang="0">
                    <a:pos x="16987" y="1953"/>
                  </a:cxn>
                  <a:cxn ang="0">
                    <a:pos x="15349" y="1034"/>
                  </a:cxn>
                  <a:cxn ang="0">
                    <a:pos x="13624" y="460"/>
                  </a:cxn>
                  <a:cxn ang="0">
                    <a:pos x="11770" y="115"/>
                  </a:cxn>
                  <a:cxn ang="0">
                    <a:pos x="9873" y="115"/>
                  </a:cxn>
                  <a:cxn ang="0">
                    <a:pos x="8019" y="460"/>
                  </a:cxn>
                  <a:cxn ang="0">
                    <a:pos x="6251" y="1034"/>
                  </a:cxn>
                  <a:cxn ang="0">
                    <a:pos x="4613" y="1953"/>
                  </a:cxn>
                  <a:cxn ang="0">
                    <a:pos x="3190" y="3217"/>
                  </a:cxn>
                  <a:cxn ang="0">
                    <a:pos x="1940" y="4596"/>
                  </a:cxn>
                  <a:cxn ang="0">
                    <a:pos x="1035" y="6204"/>
                  </a:cxn>
                  <a:cxn ang="0">
                    <a:pos x="388" y="8043"/>
                  </a:cxn>
                  <a:cxn ang="0">
                    <a:pos x="43" y="9881"/>
                  </a:cxn>
                  <a:cxn ang="0">
                    <a:pos x="43" y="11719"/>
                  </a:cxn>
                  <a:cxn ang="0">
                    <a:pos x="388" y="13557"/>
                  </a:cxn>
                  <a:cxn ang="0">
                    <a:pos x="1035" y="15396"/>
                  </a:cxn>
                  <a:cxn ang="0">
                    <a:pos x="1940" y="17004"/>
                  </a:cxn>
                  <a:cxn ang="0">
                    <a:pos x="3190" y="18498"/>
                  </a:cxn>
                  <a:cxn ang="0">
                    <a:pos x="4613" y="19647"/>
                  </a:cxn>
                  <a:cxn ang="0">
                    <a:pos x="6251" y="20566"/>
                  </a:cxn>
                  <a:cxn ang="0">
                    <a:pos x="8019" y="21255"/>
                  </a:cxn>
                  <a:cxn ang="0">
                    <a:pos x="9873" y="21600"/>
                  </a:cxn>
                  <a:cxn ang="0">
                    <a:pos x="11770" y="21600"/>
                  </a:cxn>
                  <a:cxn ang="0">
                    <a:pos x="13624" y="21255"/>
                  </a:cxn>
                  <a:cxn ang="0">
                    <a:pos x="15349" y="20566"/>
                  </a:cxn>
                  <a:cxn ang="0">
                    <a:pos x="16987" y="19647"/>
                  </a:cxn>
                  <a:cxn ang="0">
                    <a:pos x="18453" y="18498"/>
                  </a:cxn>
                  <a:cxn ang="0">
                    <a:pos x="19660" y="17004"/>
                  </a:cxn>
                  <a:cxn ang="0">
                    <a:pos x="20608" y="15396"/>
                  </a:cxn>
                  <a:cxn ang="0">
                    <a:pos x="21255" y="13557"/>
                  </a:cxn>
                  <a:cxn ang="0">
                    <a:pos x="21557" y="11719"/>
                  </a:cxn>
                </a:cxnLst>
                <a:rect l="0" t="0" r="r" b="b"/>
                <a:pathLst>
                  <a:path w="21600" h="21600">
                    <a:moveTo>
                      <a:pt x="21600" y="10800"/>
                    </a:moveTo>
                    <a:lnTo>
                      <a:pt x="21557" y="9881"/>
                    </a:lnTo>
                    <a:lnTo>
                      <a:pt x="21428" y="8962"/>
                    </a:lnTo>
                    <a:lnTo>
                      <a:pt x="21255" y="8043"/>
                    </a:lnTo>
                    <a:lnTo>
                      <a:pt x="20953" y="7123"/>
                    </a:lnTo>
                    <a:lnTo>
                      <a:pt x="20608" y="6204"/>
                    </a:lnTo>
                    <a:lnTo>
                      <a:pt x="20134" y="5400"/>
                    </a:lnTo>
                    <a:lnTo>
                      <a:pt x="19660" y="4596"/>
                    </a:lnTo>
                    <a:lnTo>
                      <a:pt x="19099" y="3906"/>
                    </a:lnTo>
                    <a:lnTo>
                      <a:pt x="18453" y="3217"/>
                    </a:lnTo>
                    <a:lnTo>
                      <a:pt x="17763" y="2528"/>
                    </a:lnTo>
                    <a:lnTo>
                      <a:pt x="16987" y="1953"/>
                    </a:lnTo>
                    <a:lnTo>
                      <a:pt x="16211" y="1494"/>
                    </a:lnTo>
                    <a:lnTo>
                      <a:pt x="15349" y="1034"/>
                    </a:lnTo>
                    <a:lnTo>
                      <a:pt x="14486" y="689"/>
                    </a:lnTo>
                    <a:lnTo>
                      <a:pt x="13624" y="460"/>
                    </a:lnTo>
                    <a:lnTo>
                      <a:pt x="12675" y="230"/>
                    </a:lnTo>
                    <a:lnTo>
                      <a:pt x="11770" y="115"/>
                    </a:lnTo>
                    <a:lnTo>
                      <a:pt x="10822" y="0"/>
                    </a:lnTo>
                    <a:lnTo>
                      <a:pt x="9873" y="115"/>
                    </a:lnTo>
                    <a:lnTo>
                      <a:pt x="8925" y="230"/>
                    </a:lnTo>
                    <a:lnTo>
                      <a:pt x="8019" y="460"/>
                    </a:lnTo>
                    <a:lnTo>
                      <a:pt x="7114" y="689"/>
                    </a:lnTo>
                    <a:lnTo>
                      <a:pt x="6251" y="1034"/>
                    </a:lnTo>
                    <a:lnTo>
                      <a:pt x="5389" y="1494"/>
                    </a:lnTo>
                    <a:lnTo>
                      <a:pt x="4613" y="1953"/>
                    </a:lnTo>
                    <a:lnTo>
                      <a:pt x="3880" y="2528"/>
                    </a:lnTo>
                    <a:lnTo>
                      <a:pt x="3190" y="3217"/>
                    </a:lnTo>
                    <a:lnTo>
                      <a:pt x="2544" y="3906"/>
                    </a:lnTo>
                    <a:lnTo>
                      <a:pt x="1940" y="4596"/>
                    </a:lnTo>
                    <a:lnTo>
                      <a:pt x="1466" y="5400"/>
                    </a:lnTo>
                    <a:lnTo>
                      <a:pt x="1035" y="6204"/>
                    </a:lnTo>
                    <a:lnTo>
                      <a:pt x="647" y="7123"/>
                    </a:lnTo>
                    <a:lnTo>
                      <a:pt x="388" y="8043"/>
                    </a:lnTo>
                    <a:lnTo>
                      <a:pt x="172" y="8962"/>
                    </a:lnTo>
                    <a:lnTo>
                      <a:pt x="43" y="9881"/>
                    </a:lnTo>
                    <a:lnTo>
                      <a:pt x="0" y="10800"/>
                    </a:lnTo>
                    <a:lnTo>
                      <a:pt x="43" y="11719"/>
                    </a:lnTo>
                    <a:lnTo>
                      <a:pt x="172" y="12753"/>
                    </a:lnTo>
                    <a:lnTo>
                      <a:pt x="388" y="13557"/>
                    </a:lnTo>
                    <a:lnTo>
                      <a:pt x="647" y="14477"/>
                    </a:lnTo>
                    <a:lnTo>
                      <a:pt x="1035" y="15396"/>
                    </a:lnTo>
                    <a:lnTo>
                      <a:pt x="1466" y="16200"/>
                    </a:lnTo>
                    <a:lnTo>
                      <a:pt x="1940" y="17004"/>
                    </a:lnTo>
                    <a:lnTo>
                      <a:pt x="2544" y="17809"/>
                    </a:lnTo>
                    <a:lnTo>
                      <a:pt x="3190" y="18498"/>
                    </a:lnTo>
                    <a:lnTo>
                      <a:pt x="3880" y="19072"/>
                    </a:lnTo>
                    <a:lnTo>
                      <a:pt x="4613" y="19647"/>
                    </a:lnTo>
                    <a:lnTo>
                      <a:pt x="5389" y="20106"/>
                    </a:lnTo>
                    <a:lnTo>
                      <a:pt x="6251" y="20566"/>
                    </a:lnTo>
                    <a:lnTo>
                      <a:pt x="7114" y="20911"/>
                    </a:lnTo>
                    <a:lnTo>
                      <a:pt x="8019" y="21255"/>
                    </a:lnTo>
                    <a:lnTo>
                      <a:pt x="8925" y="21485"/>
                    </a:lnTo>
                    <a:lnTo>
                      <a:pt x="9873" y="21600"/>
                    </a:lnTo>
                    <a:lnTo>
                      <a:pt x="10822" y="21600"/>
                    </a:lnTo>
                    <a:lnTo>
                      <a:pt x="11770" y="21600"/>
                    </a:lnTo>
                    <a:lnTo>
                      <a:pt x="12675" y="21485"/>
                    </a:lnTo>
                    <a:lnTo>
                      <a:pt x="13624" y="21255"/>
                    </a:lnTo>
                    <a:lnTo>
                      <a:pt x="14486" y="20911"/>
                    </a:lnTo>
                    <a:lnTo>
                      <a:pt x="15349" y="20566"/>
                    </a:lnTo>
                    <a:lnTo>
                      <a:pt x="16211" y="20106"/>
                    </a:lnTo>
                    <a:lnTo>
                      <a:pt x="16987" y="19647"/>
                    </a:lnTo>
                    <a:lnTo>
                      <a:pt x="17763" y="19072"/>
                    </a:lnTo>
                    <a:lnTo>
                      <a:pt x="18453" y="18498"/>
                    </a:lnTo>
                    <a:lnTo>
                      <a:pt x="19099" y="17809"/>
                    </a:lnTo>
                    <a:lnTo>
                      <a:pt x="19660" y="17004"/>
                    </a:lnTo>
                    <a:lnTo>
                      <a:pt x="20134" y="16200"/>
                    </a:lnTo>
                    <a:lnTo>
                      <a:pt x="20608" y="15396"/>
                    </a:lnTo>
                    <a:lnTo>
                      <a:pt x="20953" y="14477"/>
                    </a:lnTo>
                    <a:lnTo>
                      <a:pt x="21255" y="13557"/>
                    </a:lnTo>
                    <a:lnTo>
                      <a:pt x="21428" y="12753"/>
                    </a:lnTo>
                    <a:lnTo>
                      <a:pt x="21557" y="11719"/>
                    </a:lnTo>
                    <a:lnTo>
                      <a:pt x="21600" y="10800"/>
                    </a:lnTo>
                  </a:path>
                </a:pathLst>
              </a:custGeom>
              <a:noFill/>
              <a:ln w="12700" cap="rnd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828" name="Rectangle 36"/>
              <p:cNvSpPr>
                <a:spLocks/>
              </p:cNvSpPr>
              <p:nvPr/>
            </p:nvSpPr>
            <p:spPr bwMode="auto">
              <a:xfrm>
                <a:off x="502" y="0"/>
                <a:ext cx="432" cy="200"/>
              </a:xfrm>
              <a:prstGeom prst="rect">
                <a:avLst/>
              </a:prstGeom>
              <a:noFill/>
              <a:ln w="12700" cap="flat">
                <a:noFill/>
                <a:miter lim="800000"/>
                <a:headEnd type="none" w="med" len="med"/>
                <a:tailEnd type="none" w="med" len="med"/>
              </a:ln>
            </p:spPr>
            <p:txBody>
              <a:bodyPr wrap="none" lIns="0" tIns="0" rIns="39688" bIns="0">
                <a:prstTxWarp prst="textNoShape">
                  <a:avLst/>
                </a:prstTxWarp>
                <a:spAutoFit/>
              </a:bodyPr>
              <a:lstStyle/>
              <a:p>
                <a:pPr marL="39688"/>
                <a:r>
                  <a:rPr lang="en-US" sz="1600" b="1">
                    <a:solidFill>
                      <a:schemeClr val="tx1"/>
                    </a:solidFill>
                    <a:ea typeface="Arial" pitchFamily="8" charset="0"/>
                    <a:cs typeface="Arial" pitchFamily="8" charset="0"/>
                  </a:rPr>
                  <a:t>name</a:t>
                </a:r>
              </a:p>
            </p:txBody>
          </p:sp>
          <p:sp>
            <p:nvSpPr>
              <p:cNvPr id="33829" name="Rectangle 37"/>
              <p:cNvSpPr>
                <a:spLocks/>
              </p:cNvSpPr>
              <p:nvPr/>
            </p:nvSpPr>
            <p:spPr bwMode="auto">
              <a:xfrm>
                <a:off x="357" y="468"/>
                <a:ext cx="856" cy="200"/>
              </a:xfrm>
              <a:prstGeom prst="rect">
                <a:avLst/>
              </a:prstGeom>
              <a:noFill/>
              <a:ln w="12700" cap="flat">
                <a:noFill/>
                <a:miter lim="800000"/>
                <a:headEnd type="none" w="med" len="med"/>
                <a:tailEnd type="none" w="med" len="med"/>
              </a:ln>
            </p:spPr>
            <p:txBody>
              <a:bodyPr lIns="0" tIns="0" rIns="39688" bIns="0">
                <a:prstTxWarp prst="textNoShape">
                  <a:avLst/>
                </a:prstTxWarp>
              </a:bodyPr>
              <a:lstStyle/>
              <a:p>
                <a:pPr marL="39688"/>
                <a:r>
                  <a:rPr lang="en-US" sz="1600" b="1">
                    <a:solidFill>
                      <a:schemeClr val="tx1"/>
                    </a:solidFill>
                    <a:ea typeface="Arial" pitchFamily="8" charset="0"/>
                    <a:cs typeface="Arial" pitchFamily="8" charset="0"/>
                  </a:rPr>
                  <a:t>Employees</a:t>
                </a:r>
              </a:p>
            </p:txBody>
          </p:sp>
          <p:sp>
            <p:nvSpPr>
              <p:cNvPr id="33830" name="Rectangle 38"/>
              <p:cNvSpPr>
                <a:spLocks/>
              </p:cNvSpPr>
              <p:nvPr/>
            </p:nvSpPr>
            <p:spPr bwMode="auto">
              <a:xfrm>
                <a:off x="127" y="123"/>
                <a:ext cx="317" cy="200"/>
              </a:xfrm>
              <a:prstGeom prst="rect">
                <a:avLst/>
              </a:prstGeom>
              <a:noFill/>
              <a:ln w="12700" cap="flat">
                <a:noFill/>
                <a:miter lim="800000"/>
                <a:headEnd type="none" w="med" len="med"/>
                <a:tailEnd type="none" w="med" len="med"/>
              </a:ln>
            </p:spPr>
            <p:txBody>
              <a:bodyPr wrap="none" lIns="0" tIns="0" rIns="39688" bIns="0">
                <a:prstTxWarp prst="textNoShape">
                  <a:avLst/>
                </a:prstTxWarp>
                <a:spAutoFit/>
              </a:bodyPr>
              <a:lstStyle/>
              <a:p>
                <a:pPr marL="39688"/>
                <a:r>
                  <a:rPr lang="en-US" sz="1600" b="1" u="sng">
                    <a:solidFill>
                      <a:schemeClr val="tx1"/>
                    </a:solidFill>
                    <a:ea typeface="Arial" pitchFamily="8" charset="0"/>
                    <a:cs typeface="Arial" pitchFamily="8" charset="0"/>
                  </a:rPr>
                  <a:t>ssn</a:t>
                </a:r>
              </a:p>
            </p:txBody>
          </p:sp>
          <p:sp>
            <p:nvSpPr>
              <p:cNvPr id="33831" name="Rectangle 39"/>
              <p:cNvSpPr>
                <a:spLocks/>
              </p:cNvSpPr>
              <p:nvPr/>
            </p:nvSpPr>
            <p:spPr bwMode="auto">
              <a:xfrm>
                <a:off x="1072" y="128"/>
                <a:ext cx="253" cy="200"/>
              </a:xfrm>
              <a:prstGeom prst="rect">
                <a:avLst/>
              </a:prstGeom>
              <a:noFill/>
              <a:ln w="12700" cap="flat">
                <a:noFill/>
                <a:miter lim="800000"/>
                <a:headEnd type="none" w="med" len="med"/>
                <a:tailEnd type="none" w="med" len="med"/>
              </a:ln>
            </p:spPr>
            <p:txBody>
              <a:bodyPr wrap="none" lIns="0" tIns="0" rIns="39688" bIns="0">
                <a:prstTxWarp prst="textNoShape">
                  <a:avLst/>
                </a:prstTxWarp>
                <a:spAutoFit/>
              </a:bodyPr>
              <a:lstStyle/>
              <a:p>
                <a:pPr marL="39688"/>
                <a:r>
                  <a:rPr lang="en-US" sz="1600" b="1">
                    <a:solidFill>
                      <a:schemeClr val="tx1"/>
                    </a:solidFill>
                    <a:ea typeface="Arial" pitchFamily="8" charset="0"/>
                    <a:cs typeface="Arial" pitchFamily="8" charset="0"/>
                  </a:rPr>
                  <a:t>lot</a:t>
                </a:r>
              </a:p>
            </p:txBody>
          </p:sp>
          <p:sp>
            <p:nvSpPr>
              <p:cNvPr id="33832" name="Freeform 40"/>
              <p:cNvSpPr>
                <a:spLocks/>
              </p:cNvSpPr>
              <p:nvPr/>
            </p:nvSpPr>
            <p:spPr bwMode="auto">
              <a:xfrm>
                <a:off x="353" y="461"/>
                <a:ext cx="750" cy="169"/>
              </a:xfrm>
              <a:custGeom>
                <a:avLst/>
                <a:gdLst/>
                <a:ahLst/>
                <a:cxnLst>
                  <a:cxn ang="0">
                    <a:pos x="21600" y="21600"/>
                  </a:cxn>
                  <a:cxn ang="0">
                    <a:pos x="21600" y="0"/>
                  </a:cxn>
                  <a:cxn ang="0">
                    <a:pos x="0" y="0"/>
                  </a:cxn>
                  <a:cxn ang="0">
                    <a:pos x="0" y="21600"/>
                  </a:cxn>
                  <a:cxn ang="0">
                    <a:pos x="21600" y="21600"/>
                  </a:cxn>
                </a:cxnLst>
                <a:rect l="0" t="0" r="r" b="b"/>
                <a:pathLst>
                  <a:path w="21600" h="21600">
                    <a:moveTo>
                      <a:pt x="21600" y="21600"/>
                    </a:moveTo>
                    <a:lnTo>
                      <a:pt x="21600" y="0"/>
                    </a:lnTo>
                    <a:lnTo>
                      <a:pt x="0" y="0"/>
                    </a:lnTo>
                    <a:lnTo>
                      <a:pt x="0" y="21600"/>
                    </a:lnTo>
                    <a:lnTo>
                      <a:pt x="21600" y="21600"/>
                    </a:lnTo>
                  </a:path>
                </a:pathLst>
              </a:custGeom>
              <a:noFill/>
              <a:ln w="12700" cap="rnd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833" name="Line 41"/>
              <p:cNvSpPr>
                <a:spLocks noChangeShapeType="1"/>
              </p:cNvSpPr>
              <p:nvPr/>
            </p:nvSpPr>
            <p:spPr bwMode="auto">
              <a:xfrm>
                <a:off x="252" y="346"/>
                <a:ext cx="338" cy="107"/>
              </a:xfrm>
              <a:prstGeom prst="line">
                <a:avLst/>
              </a:prstGeom>
              <a:noFill/>
              <a:ln w="12700" cap="flat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834" name="Line 42"/>
              <p:cNvSpPr>
                <a:spLocks noChangeShapeType="1"/>
              </p:cNvSpPr>
              <p:nvPr/>
            </p:nvSpPr>
            <p:spPr bwMode="auto">
              <a:xfrm>
                <a:off x="713" y="211"/>
                <a:ext cx="31" cy="242"/>
              </a:xfrm>
              <a:prstGeom prst="line">
                <a:avLst/>
              </a:prstGeom>
              <a:noFill/>
              <a:ln w="12700" cap="flat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835" name="Line 43"/>
              <p:cNvSpPr>
                <a:spLocks noChangeShapeType="1"/>
              </p:cNvSpPr>
              <p:nvPr/>
            </p:nvSpPr>
            <p:spPr bwMode="auto">
              <a:xfrm rot="10800000" flipH="1">
                <a:off x="838" y="309"/>
                <a:ext cx="184" cy="152"/>
              </a:xfrm>
              <a:prstGeom prst="line">
                <a:avLst/>
              </a:prstGeom>
              <a:noFill/>
              <a:ln w="12700" cap="flat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3837" name="Line 45"/>
            <p:cNvSpPr>
              <a:spLocks noChangeShapeType="1"/>
            </p:cNvSpPr>
            <p:nvPr/>
          </p:nvSpPr>
          <p:spPr bwMode="auto">
            <a:xfrm rot="10800000">
              <a:off x="1698" y="1033"/>
              <a:ext cx="510" cy="288"/>
            </a:xfrm>
            <a:prstGeom prst="line">
              <a:avLst/>
            </a:prstGeom>
            <a:noFill/>
            <a:ln w="50800" cap="flat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838" name="Line 46"/>
            <p:cNvSpPr>
              <a:spLocks noChangeShapeType="1"/>
            </p:cNvSpPr>
            <p:nvPr/>
          </p:nvSpPr>
          <p:spPr bwMode="auto">
            <a:xfrm flipH="1">
              <a:off x="3042" y="569"/>
              <a:ext cx="448" cy="272"/>
            </a:xfrm>
            <a:prstGeom prst="line">
              <a:avLst/>
            </a:prstGeom>
            <a:noFill/>
            <a:ln w="50800" cap="flat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839" name="Line 47"/>
            <p:cNvSpPr>
              <a:spLocks noChangeShapeType="1"/>
            </p:cNvSpPr>
            <p:nvPr/>
          </p:nvSpPr>
          <p:spPr bwMode="auto">
            <a:xfrm rot="10800000" flipH="1">
              <a:off x="2592" y="1225"/>
              <a:ext cx="450" cy="96"/>
            </a:xfrm>
            <a:prstGeom prst="line">
              <a:avLst/>
            </a:prstGeom>
            <a:noFill/>
            <a:ln w="12700" cap="flat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840" name="Line 48"/>
            <p:cNvSpPr>
              <a:spLocks noChangeShapeType="1"/>
            </p:cNvSpPr>
            <p:nvPr/>
          </p:nvSpPr>
          <p:spPr bwMode="auto">
            <a:xfrm>
              <a:off x="790" y="653"/>
              <a:ext cx="520" cy="184"/>
            </a:xfrm>
            <a:prstGeom prst="line">
              <a:avLst/>
            </a:prstGeom>
            <a:noFill/>
            <a:ln w="12700" cap="flat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841" name="Rectangle 49"/>
            <p:cNvSpPr>
              <a:spLocks/>
            </p:cNvSpPr>
            <p:nvPr/>
          </p:nvSpPr>
          <p:spPr bwMode="auto">
            <a:xfrm>
              <a:off x="48" y="1225"/>
              <a:ext cx="1326" cy="328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39688" bIns="0">
              <a:prstTxWarp prst="textNoShape">
                <a:avLst/>
              </a:prstTxWarp>
              <a:spAutoFit/>
            </a:bodyPr>
            <a:lstStyle/>
            <a:p>
              <a:pPr marL="39688"/>
              <a:r>
                <a:rPr lang="en-US">
                  <a:solidFill>
                    <a:srgbClr val="CF0E30"/>
                  </a:solidFill>
                  <a:latin typeface="Comic Sans MS" pitchFamily="8" charset="0"/>
                  <a:ea typeface="Comic Sans MS" pitchFamily="8" charset="0"/>
                  <a:cs typeface="Comic Sans MS" pitchFamily="8" charset="0"/>
                  <a:sym typeface="Comic Sans MS" pitchFamily="8" charset="0"/>
                </a:rPr>
                <a:t>Better design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3000" dirty="0" smtClean="0"/>
              <a:t>Entities and (most) relationships are translated into Tables</a:t>
            </a:r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1600200" y="195263"/>
            <a:ext cx="5715000" cy="94773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lvl="0" algn="ctr"/>
            <a:r>
              <a:rPr lang="en-US" sz="3600" b="1" dirty="0" smtClean="0"/>
              <a:t>Relational Database</a:t>
            </a:r>
            <a:endParaRPr lang="en-US" sz="3600" b="1" dirty="0"/>
          </a:p>
        </p:txBody>
      </p: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1981200" y="3413760"/>
          <a:ext cx="6096000" cy="2225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Attribute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Attribute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Attribute  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…..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…..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…..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…..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…..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3810000" y="5943600"/>
            <a:ext cx="30929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Entity or Relationship</a:t>
            </a:r>
            <a:endParaRPr lang="en-US" dirty="0"/>
          </a:p>
        </p:txBody>
      </p:sp>
      <p:sp>
        <p:nvSpPr>
          <p:cNvPr id="27" name="Left Brace 26"/>
          <p:cNvSpPr/>
          <p:nvPr/>
        </p:nvSpPr>
        <p:spPr>
          <a:xfrm>
            <a:off x="1508760" y="3779520"/>
            <a:ext cx="381000" cy="1828800"/>
          </a:xfrm>
          <a:prstGeom prst="leftBrace">
            <a:avLst>
              <a:gd name="adj1" fmla="val 63000"/>
              <a:gd name="adj2" fmla="val 4999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25086" y="4227790"/>
            <a:ext cx="10684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Rows</a:t>
            </a:r>
          </a:p>
          <a:p>
            <a:pPr algn="ctr"/>
            <a:r>
              <a:rPr lang="en-US" dirty="0" smtClean="0">
                <a:solidFill>
                  <a:srgbClr val="0070C0"/>
                </a:solidFill>
              </a:rPr>
              <a:t>(Records)</a:t>
            </a:r>
          </a:p>
          <a:p>
            <a:pPr algn="ctr"/>
            <a:r>
              <a:rPr lang="en-US" dirty="0" smtClean="0">
                <a:solidFill>
                  <a:srgbClr val="0070C0"/>
                </a:solidFill>
              </a:rPr>
              <a:t>(</a:t>
            </a:r>
            <a:r>
              <a:rPr lang="en-US" dirty="0" err="1" smtClean="0">
                <a:solidFill>
                  <a:srgbClr val="0070C0"/>
                </a:solidFill>
              </a:rPr>
              <a:t>Tuples</a:t>
            </a:r>
            <a:r>
              <a:rPr lang="en-US" dirty="0" smtClean="0">
                <a:solidFill>
                  <a:srgbClr val="0070C0"/>
                </a:solidFill>
              </a:rPr>
              <a:t>)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3" name="Left Brace 32"/>
          <p:cNvSpPr/>
          <p:nvPr/>
        </p:nvSpPr>
        <p:spPr>
          <a:xfrm rot="5400000">
            <a:off x="4846320" y="152400"/>
            <a:ext cx="381000" cy="6019800"/>
          </a:xfrm>
          <a:prstGeom prst="leftBrace">
            <a:avLst>
              <a:gd name="adj1" fmla="val 63000"/>
              <a:gd name="adj2" fmla="val 4999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3599374" y="2514600"/>
            <a:ext cx="286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Columns (Fields) (Attributes)</a:t>
            </a:r>
            <a:endParaRPr 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itle 103"/>
          <p:cNvSpPr>
            <a:spLocks noGrp="1"/>
          </p:cNvSpPr>
          <p:nvPr>
            <p:ph type="title"/>
          </p:nvPr>
        </p:nvSpPr>
        <p:spPr>
          <a:xfrm>
            <a:off x="1049338" y="0"/>
            <a:ext cx="7772400" cy="9144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Revisitng</a:t>
            </a:r>
            <a:r>
              <a:rPr lang="en-US" dirty="0" smtClean="0"/>
              <a:t> Citizen-Initiative Example</a:t>
            </a:r>
            <a:endParaRPr lang="en-US" dirty="0"/>
          </a:p>
        </p:txBody>
      </p:sp>
      <p:sp>
        <p:nvSpPr>
          <p:cNvPr id="10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6CDD3-E492-6E44-8529-3F5AAFEC3752}" type="slidenum">
              <a:rPr lang="en-US"/>
              <a:pPr/>
              <a:t>50</a:t>
            </a:fld>
            <a:endParaRPr lang="en-US"/>
          </a:p>
        </p:txBody>
      </p:sp>
      <p:sp>
        <p:nvSpPr>
          <p:cNvPr id="10241" name="Rectangle 1"/>
          <p:cNvSpPr>
            <a:spLocks/>
          </p:cNvSpPr>
          <p:nvPr/>
        </p:nvSpPr>
        <p:spPr bwMode="auto">
          <a:xfrm>
            <a:off x="417513" y="258763"/>
            <a:ext cx="438150" cy="474662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42" name="Rectangle 2"/>
          <p:cNvSpPr>
            <a:spLocks/>
          </p:cNvSpPr>
          <p:nvPr/>
        </p:nvSpPr>
        <p:spPr bwMode="auto">
          <a:xfrm>
            <a:off x="800100" y="258763"/>
            <a:ext cx="328613" cy="474662"/>
          </a:xfrm>
          <a:prstGeom prst="rect">
            <a:avLst/>
          </a:prstGeom>
          <a:gradFill rotWithShape="0">
            <a:gsLst>
              <a:gs pos="0">
                <a:srgbClr val="9900CC"/>
              </a:gs>
              <a:gs pos="100000">
                <a:srgbClr val="FFFFFF"/>
              </a:gs>
            </a:gsLst>
            <a:lin ang="0" scaled="1"/>
          </a:gra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43" name="Rectangle 3"/>
          <p:cNvSpPr>
            <a:spLocks/>
          </p:cNvSpPr>
          <p:nvPr/>
        </p:nvSpPr>
        <p:spPr bwMode="auto">
          <a:xfrm>
            <a:off x="541338" y="681038"/>
            <a:ext cx="422275" cy="474662"/>
          </a:xfrm>
          <a:prstGeom prst="rect">
            <a:avLst/>
          </a:prstGeom>
          <a:solidFill>
            <a:srgbClr val="F3DD0D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44" name="Rectangle 4"/>
          <p:cNvSpPr>
            <a:spLocks/>
          </p:cNvSpPr>
          <p:nvPr/>
        </p:nvSpPr>
        <p:spPr bwMode="auto">
          <a:xfrm>
            <a:off x="911225" y="681038"/>
            <a:ext cx="368300" cy="474662"/>
          </a:xfrm>
          <a:prstGeom prst="rect">
            <a:avLst/>
          </a:prstGeom>
          <a:gradFill rotWithShape="0">
            <a:gsLst>
              <a:gs pos="0">
                <a:srgbClr val="F3DD0D"/>
              </a:gs>
              <a:gs pos="100000">
                <a:srgbClr val="FFFFFF"/>
              </a:gs>
            </a:gsLst>
            <a:lin ang="0" scaled="1"/>
          </a:gra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45" name="Rectangle 5"/>
          <p:cNvSpPr>
            <a:spLocks/>
          </p:cNvSpPr>
          <p:nvPr/>
        </p:nvSpPr>
        <p:spPr bwMode="auto">
          <a:xfrm>
            <a:off x="127000" y="608013"/>
            <a:ext cx="560388" cy="42227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3300"/>
              </a:gs>
            </a:gsLst>
            <a:lin ang="18900000" scaled="1"/>
          </a:gra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46" name="Rectangle 6"/>
          <p:cNvSpPr>
            <a:spLocks/>
          </p:cNvSpPr>
          <p:nvPr/>
        </p:nvSpPr>
        <p:spPr bwMode="auto">
          <a:xfrm>
            <a:off x="762000" y="150813"/>
            <a:ext cx="31750" cy="1052512"/>
          </a:xfrm>
          <a:prstGeom prst="rect">
            <a:avLst/>
          </a:prstGeom>
          <a:solidFill>
            <a:srgbClr val="1C1C1C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47" name="Rectangle 7"/>
          <p:cNvSpPr>
            <a:spLocks/>
          </p:cNvSpPr>
          <p:nvPr/>
        </p:nvSpPr>
        <p:spPr bwMode="auto">
          <a:xfrm>
            <a:off x="442913" y="941388"/>
            <a:ext cx="8226425" cy="31750"/>
          </a:xfrm>
          <a:prstGeom prst="rect">
            <a:avLst/>
          </a:prstGeom>
          <a:gradFill rotWithShape="0">
            <a:gsLst>
              <a:gs pos="0">
                <a:srgbClr val="1C1C1C"/>
              </a:gs>
              <a:gs pos="100000">
                <a:srgbClr val="FFFFFF"/>
              </a:gs>
            </a:gsLst>
            <a:lin ang="0" scaled="1"/>
          </a:gra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48" name="Rectangle 8"/>
          <p:cNvSpPr>
            <a:spLocks/>
          </p:cNvSpPr>
          <p:nvPr/>
        </p:nvSpPr>
        <p:spPr bwMode="auto">
          <a:xfrm>
            <a:off x="2133600" y="6502400"/>
            <a:ext cx="4965700" cy="279400"/>
          </a:xfrm>
          <a:prstGeom prst="rect">
            <a:avLst/>
          </a:prstGeom>
          <a:noFill/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40639" bIns="0" anchor="b">
            <a:prstTxWarp prst="textNoShape">
              <a:avLst/>
            </a:prstTxWarp>
          </a:bodyPr>
          <a:lstStyle/>
          <a:p>
            <a:pPr marL="39688" algn="ctr"/>
            <a:r>
              <a:rPr lang="en-US" sz="1200">
                <a:solidFill>
                  <a:schemeClr val="tx1"/>
                </a:solidFill>
                <a:latin typeface="Tahoma" pitchFamily="8" charset="0"/>
                <a:ea typeface="Tahoma" pitchFamily="8" charset="0"/>
                <a:cs typeface="Tahoma" pitchFamily="8" charset="0"/>
                <a:sym typeface="Tahoma" pitchFamily="8" charset="0"/>
              </a:rPr>
              <a:t>EECS 484: Database Management Systems</a:t>
            </a:r>
          </a:p>
        </p:txBody>
      </p:sp>
      <p:grpSp>
        <p:nvGrpSpPr>
          <p:cNvPr id="10264" name="Group 24"/>
          <p:cNvGrpSpPr>
            <a:grpSpLocks/>
          </p:cNvGrpSpPr>
          <p:nvPr/>
        </p:nvGrpSpPr>
        <p:grpSpPr bwMode="auto">
          <a:xfrm>
            <a:off x="1276350" y="2903537"/>
            <a:ext cx="2565400" cy="1101725"/>
            <a:chOff x="0" y="0"/>
            <a:chExt cx="1616" cy="694"/>
          </a:xfrm>
        </p:grpSpPr>
        <p:grpSp>
          <p:nvGrpSpPr>
            <p:cNvPr id="10251" name="Group 11"/>
            <p:cNvGrpSpPr>
              <a:grpSpLocks/>
            </p:cNvGrpSpPr>
            <p:nvPr/>
          </p:nvGrpSpPr>
          <p:grpSpPr bwMode="auto">
            <a:xfrm>
              <a:off x="390" y="438"/>
              <a:ext cx="844" cy="256"/>
              <a:chOff x="0" y="0"/>
              <a:chExt cx="844" cy="256"/>
            </a:xfrm>
          </p:grpSpPr>
          <p:sp>
            <p:nvSpPr>
              <p:cNvPr id="10249" name="Rectangle 9"/>
              <p:cNvSpPr>
                <a:spLocks/>
              </p:cNvSpPr>
              <p:nvPr/>
            </p:nvSpPr>
            <p:spPr bwMode="auto">
              <a:xfrm>
                <a:off x="0" y="0"/>
                <a:ext cx="844" cy="255"/>
              </a:xfrm>
              <a:prstGeom prst="rect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50" name="Rectangle 10"/>
              <p:cNvSpPr>
                <a:spLocks/>
              </p:cNvSpPr>
              <p:nvPr/>
            </p:nvSpPr>
            <p:spPr bwMode="auto">
              <a:xfrm>
                <a:off x="140" y="0"/>
                <a:ext cx="564" cy="256"/>
              </a:xfrm>
              <a:prstGeom prst="rect">
                <a:avLst/>
              </a:prstGeom>
              <a:noFill/>
              <a:ln w="12700" cap="flat">
                <a:noFill/>
                <a:miter lim="800000"/>
                <a:headEnd type="none" w="med" len="med"/>
                <a:tailEnd type="none" w="med" len="med"/>
              </a:ln>
            </p:spPr>
            <p:txBody>
              <a:bodyPr wrap="none" lIns="0" tIns="0" rIns="40639" bIns="0" anchor="ctr">
                <a:prstTxWarp prst="textNoShape">
                  <a:avLst/>
                </a:prstTxWarp>
                <a:spAutoFit/>
              </a:bodyPr>
              <a:lstStyle/>
              <a:p>
                <a:pPr marL="39688" algn="ctr"/>
                <a:r>
                  <a:rPr lang="en-US" sz="2000" dirty="0">
                    <a:solidFill>
                      <a:schemeClr val="tx1"/>
                    </a:solidFill>
                    <a:latin typeface="Tahoma" pitchFamily="8" charset="0"/>
                    <a:ea typeface="Tahoma" pitchFamily="8" charset="0"/>
                    <a:cs typeface="Tahoma" pitchFamily="8" charset="0"/>
                    <a:sym typeface="Tahoma" pitchFamily="8" charset="0"/>
                  </a:rPr>
                  <a:t>Citizen</a:t>
                </a:r>
              </a:p>
            </p:txBody>
          </p:sp>
        </p:grpSp>
        <p:grpSp>
          <p:nvGrpSpPr>
            <p:cNvPr id="10254" name="Group 14"/>
            <p:cNvGrpSpPr>
              <a:grpSpLocks/>
            </p:cNvGrpSpPr>
            <p:nvPr/>
          </p:nvGrpSpPr>
          <p:grpSpPr bwMode="auto">
            <a:xfrm>
              <a:off x="0" y="0"/>
              <a:ext cx="514" cy="256"/>
              <a:chOff x="0" y="0"/>
              <a:chExt cx="514" cy="256"/>
            </a:xfrm>
          </p:grpSpPr>
          <p:sp>
            <p:nvSpPr>
              <p:cNvPr id="10252" name="Oval 12"/>
              <p:cNvSpPr>
                <a:spLocks/>
              </p:cNvSpPr>
              <p:nvPr/>
            </p:nvSpPr>
            <p:spPr bwMode="auto">
              <a:xfrm>
                <a:off x="0" y="0"/>
                <a:ext cx="514" cy="256"/>
              </a:xfrm>
              <a:prstGeom prst="ellipse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53" name="Rectangle 13"/>
              <p:cNvSpPr>
                <a:spLocks/>
              </p:cNvSpPr>
              <p:nvPr/>
            </p:nvSpPr>
            <p:spPr bwMode="auto">
              <a:xfrm>
                <a:off x="100" y="8"/>
                <a:ext cx="313" cy="240"/>
              </a:xfrm>
              <a:prstGeom prst="rect">
                <a:avLst/>
              </a:prstGeom>
              <a:noFill/>
              <a:ln w="12700" cap="flat">
                <a:noFill/>
                <a:miter lim="800000"/>
                <a:headEnd type="none" w="med" len="med"/>
                <a:tailEnd type="none" w="med" len="med"/>
              </a:ln>
            </p:spPr>
            <p:txBody>
              <a:bodyPr wrap="none" lIns="38100" tIns="38100" rIns="78049" bIns="38100" anchor="ctr">
                <a:prstTxWarp prst="textNoShape">
                  <a:avLst/>
                </a:prstTxWarp>
                <a:spAutoFit/>
              </a:bodyPr>
              <a:lstStyle/>
              <a:p>
                <a:pPr marL="1588" algn="ctr"/>
                <a:r>
                  <a:rPr lang="en-US" sz="2000" u="sng">
                    <a:solidFill>
                      <a:schemeClr val="tx1"/>
                    </a:solidFill>
                    <a:latin typeface="Tahoma" pitchFamily="8" charset="0"/>
                    <a:ea typeface="Tahoma" pitchFamily="8" charset="0"/>
                    <a:cs typeface="Tahoma" pitchFamily="8" charset="0"/>
                    <a:sym typeface="Tahoma" pitchFamily="8" charset="0"/>
                  </a:rPr>
                  <a:t>ssn</a:t>
                </a:r>
              </a:p>
            </p:txBody>
          </p:sp>
        </p:grpSp>
        <p:grpSp>
          <p:nvGrpSpPr>
            <p:cNvPr id="10257" name="Group 17"/>
            <p:cNvGrpSpPr>
              <a:grpSpLocks/>
            </p:cNvGrpSpPr>
            <p:nvPr/>
          </p:nvGrpSpPr>
          <p:grpSpPr bwMode="auto">
            <a:xfrm>
              <a:off x="550" y="0"/>
              <a:ext cx="515" cy="256"/>
              <a:chOff x="0" y="0"/>
              <a:chExt cx="514" cy="256"/>
            </a:xfrm>
          </p:grpSpPr>
          <p:sp>
            <p:nvSpPr>
              <p:cNvPr id="10255" name="Oval 15"/>
              <p:cNvSpPr>
                <a:spLocks/>
              </p:cNvSpPr>
              <p:nvPr/>
            </p:nvSpPr>
            <p:spPr bwMode="auto">
              <a:xfrm>
                <a:off x="0" y="0"/>
                <a:ext cx="514" cy="256"/>
              </a:xfrm>
              <a:prstGeom prst="ellipse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56" name="Rectangle 16"/>
              <p:cNvSpPr>
                <a:spLocks/>
              </p:cNvSpPr>
              <p:nvPr/>
            </p:nvSpPr>
            <p:spPr bwMode="auto">
              <a:xfrm>
                <a:off x="20" y="8"/>
                <a:ext cx="473" cy="240"/>
              </a:xfrm>
              <a:prstGeom prst="rect">
                <a:avLst/>
              </a:prstGeom>
              <a:noFill/>
              <a:ln w="12700" cap="flat">
                <a:noFill/>
                <a:miter lim="800000"/>
                <a:headEnd type="none" w="med" len="med"/>
                <a:tailEnd type="none" w="med" len="med"/>
              </a:ln>
            </p:spPr>
            <p:txBody>
              <a:bodyPr wrap="none" lIns="38100" tIns="38100" rIns="78049" bIns="38100" anchor="ctr">
                <a:prstTxWarp prst="textNoShape">
                  <a:avLst/>
                </a:prstTxWarp>
                <a:spAutoFit/>
              </a:bodyPr>
              <a:lstStyle/>
              <a:p>
                <a:pPr marL="1588" algn="ctr"/>
                <a:r>
                  <a:rPr lang="en-US" sz="2000" dirty="0">
                    <a:solidFill>
                      <a:schemeClr val="tx1"/>
                    </a:solidFill>
                    <a:latin typeface="Tahoma" pitchFamily="8" charset="0"/>
                    <a:ea typeface="Tahoma" pitchFamily="8" charset="0"/>
                    <a:cs typeface="Tahoma" pitchFamily="8" charset="0"/>
                    <a:sym typeface="Tahoma" pitchFamily="8" charset="0"/>
                  </a:rPr>
                  <a:t>name</a:t>
                </a:r>
              </a:p>
            </p:txBody>
          </p:sp>
        </p:grpSp>
        <p:grpSp>
          <p:nvGrpSpPr>
            <p:cNvPr id="10260" name="Group 20"/>
            <p:cNvGrpSpPr>
              <a:grpSpLocks/>
            </p:cNvGrpSpPr>
            <p:nvPr/>
          </p:nvGrpSpPr>
          <p:grpSpPr bwMode="auto">
            <a:xfrm>
              <a:off x="1101" y="0"/>
              <a:ext cx="515" cy="256"/>
              <a:chOff x="0" y="0"/>
              <a:chExt cx="514" cy="256"/>
            </a:xfrm>
          </p:grpSpPr>
          <p:sp>
            <p:nvSpPr>
              <p:cNvPr id="10258" name="Oval 18"/>
              <p:cNvSpPr>
                <a:spLocks/>
              </p:cNvSpPr>
              <p:nvPr/>
            </p:nvSpPr>
            <p:spPr bwMode="auto">
              <a:xfrm>
                <a:off x="0" y="0"/>
                <a:ext cx="514" cy="256"/>
              </a:xfrm>
              <a:prstGeom prst="ellipse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59" name="Rectangle 19"/>
              <p:cNvSpPr>
                <a:spLocks/>
              </p:cNvSpPr>
              <p:nvPr/>
            </p:nvSpPr>
            <p:spPr bwMode="auto">
              <a:xfrm>
                <a:off x="46" y="8"/>
                <a:ext cx="421" cy="240"/>
              </a:xfrm>
              <a:prstGeom prst="rect">
                <a:avLst/>
              </a:prstGeom>
              <a:noFill/>
              <a:ln w="12700" cap="flat">
                <a:noFill/>
                <a:miter lim="800000"/>
                <a:headEnd type="none" w="med" len="med"/>
                <a:tailEnd type="none" w="med" len="med"/>
              </a:ln>
            </p:spPr>
            <p:txBody>
              <a:bodyPr wrap="none" lIns="38100" tIns="38100" rIns="78049" bIns="38100" anchor="ctr">
                <a:prstTxWarp prst="textNoShape">
                  <a:avLst/>
                </a:prstTxWarp>
                <a:spAutoFit/>
              </a:bodyPr>
              <a:lstStyle/>
              <a:p>
                <a:pPr marL="1588" algn="ctr"/>
                <a:r>
                  <a:rPr lang="en-US" sz="2000">
                    <a:solidFill>
                      <a:schemeClr val="tx1"/>
                    </a:solidFill>
                    <a:latin typeface="Tahoma" pitchFamily="8" charset="0"/>
                    <a:ea typeface="Tahoma" pitchFamily="8" charset="0"/>
                    <a:cs typeface="Tahoma" pitchFamily="8" charset="0"/>
                    <a:sym typeface="Tahoma" pitchFamily="8" charset="0"/>
                  </a:rPr>
                  <a:t>bday</a:t>
                </a:r>
              </a:p>
            </p:txBody>
          </p:sp>
        </p:grpSp>
        <p:sp>
          <p:nvSpPr>
            <p:cNvPr id="10261" name="Line 21"/>
            <p:cNvSpPr>
              <a:spLocks noChangeShapeType="1"/>
            </p:cNvSpPr>
            <p:nvPr/>
          </p:nvSpPr>
          <p:spPr bwMode="auto">
            <a:xfrm>
              <a:off x="257" y="260"/>
              <a:ext cx="555" cy="174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62" name="Line 22"/>
            <p:cNvSpPr>
              <a:spLocks noChangeShapeType="1"/>
            </p:cNvSpPr>
            <p:nvPr/>
          </p:nvSpPr>
          <p:spPr bwMode="auto">
            <a:xfrm>
              <a:off x="807" y="260"/>
              <a:ext cx="5" cy="174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63" name="Line 23"/>
            <p:cNvSpPr>
              <a:spLocks noChangeShapeType="1"/>
            </p:cNvSpPr>
            <p:nvPr/>
          </p:nvSpPr>
          <p:spPr bwMode="auto">
            <a:xfrm flipH="1">
              <a:off x="812" y="260"/>
              <a:ext cx="546" cy="174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280" name="Group 40"/>
          <p:cNvGrpSpPr>
            <a:grpSpLocks/>
          </p:cNvGrpSpPr>
          <p:nvPr/>
        </p:nvGrpSpPr>
        <p:grpSpPr bwMode="auto">
          <a:xfrm>
            <a:off x="5208588" y="2914650"/>
            <a:ext cx="2563812" cy="1101725"/>
            <a:chOff x="0" y="0"/>
            <a:chExt cx="1615" cy="694"/>
          </a:xfrm>
        </p:grpSpPr>
        <p:sp>
          <p:nvSpPr>
            <p:cNvPr id="10265" name="Line 25"/>
            <p:cNvSpPr>
              <a:spLocks noChangeShapeType="1"/>
            </p:cNvSpPr>
            <p:nvPr/>
          </p:nvSpPr>
          <p:spPr bwMode="auto">
            <a:xfrm>
              <a:off x="257" y="262"/>
              <a:ext cx="566" cy="171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66" name="Line 26"/>
            <p:cNvSpPr>
              <a:spLocks noChangeShapeType="1"/>
            </p:cNvSpPr>
            <p:nvPr/>
          </p:nvSpPr>
          <p:spPr bwMode="auto">
            <a:xfrm>
              <a:off x="807" y="262"/>
              <a:ext cx="16" cy="171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67" name="Line 27"/>
            <p:cNvSpPr>
              <a:spLocks noChangeShapeType="1"/>
            </p:cNvSpPr>
            <p:nvPr/>
          </p:nvSpPr>
          <p:spPr bwMode="auto">
            <a:xfrm flipH="1">
              <a:off x="823" y="262"/>
              <a:ext cx="535" cy="171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0270" name="Group 30"/>
            <p:cNvGrpSpPr>
              <a:grpSpLocks/>
            </p:cNvGrpSpPr>
            <p:nvPr/>
          </p:nvGrpSpPr>
          <p:grpSpPr bwMode="auto">
            <a:xfrm>
              <a:off x="401" y="438"/>
              <a:ext cx="843" cy="256"/>
              <a:chOff x="0" y="0"/>
              <a:chExt cx="843" cy="256"/>
            </a:xfrm>
          </p:grpSpPr>
          <p:sp>
            <p:nvSpPr>
              <p:cNvPr id="10268" name="Rectangle 28"/>
              <p:cNvSpPr>
                <a:spLocks/>
              </p:cNvSpPr>
              <p:nvPr/>
            </p:nvSpPr>
            <p:spPr bwMode="auto">
              <a:xfrm>
                <a:off x="0" y="0"/>
                <a:ext cx="843" cy="255"/>
              </a:xfrm>
              <a:prstGeom prst="rect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69" name="Rectangle 29"/>
              <p:cNvSpPr>
                <a:spLocks/>
              </p:cNvSpPr>
              <p:nvPr/>
            </p:nvSpPr>
            <p:spPr bwMode="auto">
              <a:xfrm>
                <a:off x="66" y="0"/>
                <a:ext cx="710" cy="256"/>
              </a:xfrm>
              <a:prstGeom prst="rect">
                <a:avLst/>
              </a:prstGeom>
              <a:noFill/>
              <a:ln w="12700" cap="flat">
                <a:noFill/>
                <a:miter lim="800000"/>
                <a:headEnd type="none" w="med" len="med"/>
                <a:tailEnd type="none" w="med" len="med"/>
              </a:ln>
            </p:spPr>
            <p:txBody>
              <a:bodyPr wrap="none" lIns="0" tIns="0" rIns="40639" bIns="0" anchor="ctr">
                <a:prstTxWarp prst="textNoShape">
                  <a:avLst/>
                </a:prstTxWarp>
                <a:spAutoFit/>
              </a:bodyPr>
              <a:lstStyle/>
              <a:p>
                <a:pPr marL="39688" algn="ctr"/>
                <a:r>
                  <a:rPr lang="en-US" sz="2000">
                    <a:solidFill>
                      <a:schemeClr val="tx1"/>
                    </a:solidFill>
                    <a:latin typeface="Tahoma" pitchFamily="8" charset="0"/>
                    <a:ea typeface="Tahoma" pitchFamily="8" charset="0"/>
                    <a:cs typeface="Tahoma" pitchFamily="8" charset="0"/>
                    <a:sym typeface="Tahoma" pitchFamily="8" charset="0"/>
                  </a:rPr>
                  <a:t>Initiative</a:t>
                </a:r>
              </a:p>
            </p:txBody>
          </p:sp>
        </p:grpSp>
        <p:grpSp>
          <p:nvGrpSpPr>
            <p:cNvPr id="10273" name="Group 33"/>
            <p:cNvGrpSpPr>
              <a:grpSpLocks/>
            </p:cNvGrpSpPr>
            <p:nvPr/>
          </p:nvGrpSpPr>
          <p:grpSpPr bwMode="auto">
            <a:xfrm>
              <a:off x="0" y="0"/>
              <a:ext cx="514" cy="256"/>
              <a:chOff x="0" y="0"/>
              <a:chExt cx="514" cy="256"/>
            </a:xfrm>
          </p:grpSpPr>
          <p:sp>
            <p:nvSpPr>
              <p:cNvPr id="10271" name="Oval 31"/>
              <p:cNvSpPr>
                <a:spLocks/>
              </p:cNvSpPr>
              <p:nvPr/>
            </p:nvSpPr>
            <p:spPr bwMode="auto">
              <a:xfrm>
                <a:off x="0" y="0"/>
                <a:ext cx="514" cy="256"/>
              </a:xfrm>
              <a:prstGeom prst="ellipse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72" name="Rectangle 32"/>
              <p:cNvSpPr>
                <a:spLocks/>
              </p:cNvSpPr>
              <p:nvPr/>
            </p:nvSpPr>
            <p:spPr bwMode="auto">
              <a:xfrm>
                <a:off x="135" y="8"/>
                <a:ext cx="243" cy="240"/>
              </a:xfrm>
              <a:prstGeom prst="rect">
                <a:avLst/>
              </a:prstGeom>
              <a:noFill/>
              <a:ln w="12700" cap="flat">
                <a:noFill/>
                <a:miter lim="800000"/>
                <a:headEnd type="none" w="med" len="med"/>
                <a:tailEnd type="none" w="med" len="med"/>
              </a:ln>
            </p:spPr>
            <p:txBody>
              <a:bodyPr wrap="none" lIns="38100" tIns="38100" rIns="78049" bIns="38100" anchor="ctr">
                <a:prstTxWarp prst="textNoShape">
                  <a:avLst/>
                </a:prstTxWarp>
                <a:spAutoFit/>
              </a:bodyPr>
              <a:lstStyle/>
              <a:p>
                <a:pPr marL="1588" algn="ctr"/>
                <a:r>
                  <a:rPr lang="en-US" sz="2000" u="sng">
                    <a:solidFill>
                      <a:schemeClr val="tx1"/>
                    </a:solidFill>
                    <a:latin typeface="Tahoma" pitchFamily="8" charset="0"/>
                    <a:ea typeface="Tahoma" pitchFamily="8" charset="0"/>
                    <a:cs typeface="Tahoma" pitchFamily="8" charset="0"/>
                    <a:sym typeface="Tahoma" pitchFamily="8" charset="0"/>
                  </a:rPr>
                  <a:t>iid</a:t>
                </a:r>
              </a:p>
            </p:txBody>
          </p:sp>
        </p:grpSp>
        <p:grpSp>
          <p:nvGrpSpPr>
            <p:cNvPr id="10276" name="Group 36"/>
            <p:cNvGrpSpPr>
              <a:grpSpLocks/>
            </p:cNvGrpSpPr>
            <p:nvPr/>
          </p:nvGrpSpPr>
          <p:grpSpPr bwMode="auto">
            <a:xfrm>
              <a:off x="550" y="0"/>
              <a:ext cx="514" cy="256"/>
              <a:chOff x="0" y="0"/>
              <a:chExt cx="514" cy="256"/>
            </a:xfrm>
          </p:grpSpPr>
          <p:sp>
            <p:nvSpPr>
              <p:cNvPr id="10274" name="Oval 34"/>
              <p:cNvSpPr>
                <a:spLocks/>
              </p:cNvSpPr>
              <p:nvPr/>
            </p:nvSpPr>
            <p:spPr bwMode="auto">
              <a:xfrm>
                <a:off x="0" y="0"/>
                <a:ext cx="514" cy="256"/>
              </a:xfrm>
              <a:prstGeom prst="ellipse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75" name="Rectangle 35"/>
              <p:cNvSpPr>
                <a:spLocks/>
              </p:cNvSpPr>
              <p:nvPr/>
            </p:nvSpPr>
            <p:spPr bwMode="auto">
              <a:xfrm>
                <a:off x="2" y="8"/>
                <a:ext cx="509" cy="240"/>
              </a:xfrm>
              <a:prstGeom prst="rect">
                <a:avLst/>
              </a:prstGeom>
              <a:noFill/>
              <a:ln w="12700" cap="flat">
                <a:noFill/>
                <a:miter lim="800000"/>
                <a:headEnd type="none" w="med" len="med"/>
                <a:tailEnd type="none" w="med" len="med"/>
              </a:ln>
            </p:spPr>
            <p:txBody>
              <a:bodyPr wrap="none" lIns="38100" tIns="38100" rIns="78049" bIns="38100" anchor="ctr">
                <a:prstTxWarp prst="textNoShape">
                  <a:avLst/>
                </a:prstTxWarp>
                <a:spAutoFit/>
              </a:bodyPr>
              <a:lstStyle/>
              <a:p>
                <a:pPr marL="1588" algn="ctr"/>
                <a:r>
                  <a:rPr lang="en-US" sz="2000">
                    <a:solidFill>
                      <a:schemeClr val="tx1"/>
                    </a:solidFill>
                    <a:latin typeface="Tahoma" pitchFamily="8" charset="0"/>
                    <a:ea typeface="Tahoma" pitchFamily="8" charset="0"/>
                    <a:cs typeface="Tahoma" pitchFamily="8" charset="0"/>
                    <a:sym typeface="Tahoma" pitchFamily="8" charset="0"/>
                  </a:rPr>
                  <a:t>iname</a:t>
                </a:r>
              </a:p>
            </p:txBody>
          </p:sp>
        </p:grpSp>
        <p:grpSp>
          <p:nvGrpSpPr>
            <p:cNvPr id="10279" name="Group 39"/>
            <p:cNvGrpSpPr>
              <a:grpSpLocks/>
            </p:cNvGrpSpPr>
            <p:nvPr/>
          </p:nvGrpSpPr>
          <p:grpSpPr bwMode="auto">
            <a:xfrm>
              <a:off x="1101" y="0"/>
              <a:ext cx="514" cy="256"/>
              <a:chOff x="0" y="0"/>
              <a:chExt cx="514" cy="256"/>
            </a:xfrm>
          </p:grpSpPr>
          <p:sp>
            <p:nvSpPr>
              <p:cNvPr id="10277" name="Oval 37"/>
              <p:cNvSpPr>
                <a:spLocks/>
              </p:cNvSpPr>
              <p:nvPr/>
            </p:nvSpPr>
            <p:spPr bwMode="auto">
              <a:xfrm>
                <a:off x="0" y="0"/>
                <a:ext cx="514" cy="256"/>
              </a:xfrm>
              <a:prstGeom prst="ellipse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78" name="Rectangle 38"/>
              <p:cNvSpPr>
                <a:spLocks/>
              </p:cNvSpPr>
              <p:nvPr/>
            </p:nvSpPr>
            <p:spPr bwMode="auto">
              <a:xfrm>
                <a:off x="39" y="8"/>
                <a:ext cx="435" cy="240"/>
              </a:xfrm>
              <a:prstGeom prst="rect">
                <a:avLst/>
              </a:prstGeom>
              <a:noFill/>
              <a:ln w="12700" cap="flat">
                <a:noFill/>
                <a:miter lim="800000"/>
                <a:headEnd type="none" w="med" len="med"/>
                <a:tailEnd type="none" w="med" len="med"/>
              </a:ln>
            </p:spPr>
            <p:txBody>
              <a:bodyPr wrap="none" lIns="38100" tIns="38100" rIns="78049" bIns="38100" anchor="ctr">
                <a:prstTxWarp prst="textNoShape">
                  <a:avLst/>
                </a:prstTxWarp>
                <a:spAutoFit/>
              </a:bodyPr>
              <a:lstStyle/>
              <a:p>
                <a:pPr marL="1588" algn="ctr"/>
                <a:r>
                  <a:rPr lang="en-US" sz="2000">
                    <a:solidFill>
                      <a:schemeClr val="tx1"/>
                    </a:solidFill>
                    <a:latin typeface="Tahoma" pitchFamily="8" charset="0"/>
                    <a:ea typeface="Tahoma" pitchFamily="8" charset="0"/>
                    <a:cs typeface="Tahoma" pitchFamily="8" charset="0"/>
                    <a:sym typeface="Tahoma" pitchFamily="8" charset="0"/>
                  </a:rPr>
                  <a:t>idesc</a:t>
                </a:r>
              </a:p>
            </p:txBody>
          </p:sp>
        </p:grpSp>
      </p:grpSp>
      <p:grpSp>
        <p:nvGrpSpPr>
          <p:cNvPr id="10286" name="Group 46"/>
          <p:cNvGrpSpPr>
            <a:grpSpLocks/>
          </p:cNvGrpSpPr>
          <p:nvPr/>
        </p:nvGrpSpPr>
        <p:grpSpPr bwMode="auto">
          <a:xfrm>
            <a:off x="3246438" y="3413125"/>
            <a:ext cx="2589212" cy="792162"/>
            <a:chOff x="0" y="0"/>
            <a:chExt cx="1631" cy="499"/>
          </a:xfrm>
        </p:grpSpPr>
        <p:grpSp>
          <p:nvGrpSpPr>
            <p:cNvPr id="10283" name="Group 43"/>
            <p:cNvGrpSpPr>
              <a:grpSpLocks/>
            </p:cNvGrpSpPr>
            <p:nvPr/>
          </p:nvGrpSpPr>
          <p:grpSpPr bwMode="auto">
            <a:xfrm>
              <a:off x="315" y="0"/>
              <a:ext cx="792" cy="499"/>
              <a:chOff x="0" y="0"/>
              <a:chExt cx="791" cy="499"/>
            </a:xfrm>
          </p:grpSpPr>
          <p:sp>
            <p:nvSpPr>
              <p:cNvPr id="10281" name="AutoShape 41"/>
              <p:cNvSpPr>
                <a:spLocks/>
              </p:cNvSpPr>
              <p:nvPr/>
            </p:nvSpPr>
            <p:spPr bwMode="auto">
              <a:xfrm>
                <a:off x="0" y="0"/>
                <a:ext cx="791" cy="499"/>
              </a:xfrm>
              <a:custGeom>
                <a:avLst/>
                <a:gdLst>
                  <a:gd name="T0" fmla="*/ 10800 w 21600"/>
                  <a:gd name="T1" fmla="*/ 10800 h 21600"/>
                </a:gdLst>
                <a:ahLst/>
                <a:cxnLst>
                  <a:cxn ang="0">
                    <a:pos x="T0" y="T1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lnTo>
                      <a:pt x="0" y="10800"/>
                    </a:lnTo>
                    <a:lnTo>
                      <a:pt x="10800" y="21600"/>
                    </a:lnTo>
                    <a:lnTo>
                      <a:pt x="21600" y="10800"/>
                    </a:lnTo>
                    <a:close/>
                    <a:moveTo>
                      <a:pt x="10800" y="0"/>
                    </a:moveTo>
                  </a:path>
                </a:pathLst>
              </a:custGeom>
              <a:noFill/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82" name="Rectangle 42"/>
              <p:cNvSpPr>
                <a:spLocks/>
              </p:cNvSpPr>
              <p:nvPr/>
            </p:nvSpPr>
            <p:spPr bwMode="auto">
              <a:xfrm>
                <a:off x="170" y="109"/>
                <a:ext cx="451" cy="280"/>
              </a:xfrm>
              <a:prstGeom prst="rect">
                <a:avLst/>
              </a:prstGeom>
              <a:noFill/>
              <a:ln w="12700" cap="flat">
                <a:noFill/>
                <a:miter lim="800000"/>
                <a:headEnd type="none" w="med" len="med"/>
                <a:tailEnd type="none" w="med" len="med"/>
              </a:ln>
            </p:spPr>
            <p:txBody>
              <a:bodyPr wrap="none" lIns="38100" tIns="38100" rIns="68580" bIns="38100" anchor="ctr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  <a:latin typeface="Tahoma" pitchFamily="8" charset="0"/>
                    <a:ea typeface="Tahoma" pitchFamily="8" charset="0"/>
                    <a:cs typeface="Tahoma" pitchFamily="8" charset="0"/>
                    <a:sym typeface="Tahoma" pitchFamily="8" charset="0"/>
                  </a:rPr>
                  <a:t>Vote</a:t>
                </a:r>
              </a:p>
            </p:txBody>
          </p:sp>
        </p:grpSp>
        <p:sp>
          <p:nvSpPr>
            <p:cNvPr id="10284" name="Line 44"/>
            <p:cNvSpPr>
              <a:spLocks noChangeShapeType="1"/>
            </p:cNvSpPr>
            <p:nvPr/>
          </p:nvSpPr>
          <p:spPr bwMode="auto">
            <a:xfrm rot="10800000">
              <a:off x="0" y="246"/>
              <a:ext cx="307" cy="4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85" name="Line 45"/>
            <p:cNvSpPr>
              <a:spLocks noChangeShapeType="1"/>
            </p:cNvSpPr>
            <p:nvPr/>
          </p:nvSpPr>
          <p:spPr bwMode="auto">
            <a:xfrm rot="10800000">
              <a:off x="1115" y="250"/>
              <a:ext cx="516" cy="3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291" name="Group 51"/>
          <p:cNvGrpSpPr>
            <a:grpSpLocks/>
          </p:cNvGrpSpPr>
          <p:nvPr/>
        </p:nvGrpSpPr>
        <p:grpSpPr bwMode="auto">
          <a:xfrm>
            <a:off x="3959225" y="4217987"/>
            <a:ext cx="815975" cy="658813"/>
            <a:chOff x="0" y="0"/>
            <a:chExt cx="514" cy="415"/>
          </a:xfrm>
        </p:grpSpPr>
        <p:grpSp>
          <p:nvGrpSpPr>
            <p:cNvPr id="10289" name="Group 49"/>
            <p:cNvGrpSpPr>
              <a:grpSpLocks/>
            </p:cNvGrpSpPr>
            <p:nvPr/>
          </p:nvGrpSpPr>
          <p:grpSpPr bwMode="auto">
            <a:xfrm>
              <a:off x="0" y="159"/>
              <a:ext cx="514" cy="256"/>
              <a:chOff x="0" y="0"/>
              <a:chExt cx="514" cy="256"/>
            </a:xfrm>
          </p:grpSpPr>
          <p:sp>
            <p:nvSpPr>
              <p:cNvPr id="10287" name="Oval 47"/>
              <p:cNvSpPr>
                <a:spLocks/>
              </p:cNvSpPr>
              <p:nvPr/>
            </p:nvSpPr>
            <p:spPr bwMode="auto">
              <a:xfrm>
                <a:off x="0" y="0"/>
                <a:ext cx="514" cy="256"/>
              </a:xfrm>
              <a:prstGeom prst="ellipse">
                <a:avLst/>
              </a:prstGeom>
              <a:noFill/>
              <a:ln w="19050" cap="flat">
                <a:solidFill>
                  <a:srgbClr val="9933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88" name="Rectangle 48"/>
              <p:cNvSpPr>
                <a:spLocks/>
              </p:cNvSpPr>
              <p:nvPr/>
            </p:nvSpPr>
            <p:spPr bwMode="auto">
              <a:xfrm>
                <a:off x="25" y="8"/>
                <a:ext cx="463" cy="240"/>
              </a:xfrm>
              <a:prstGeom prst="rect">
                <a:avLst/>
              </a:prstGeom>
              <a:noFill/>
              <a:ln w="12700" cap="flat">
                <a:noFill/>
                <a:miter lim="800000"/>
                <a:headEnd type="none" w="med" len="med"/>
                <a:tailEnd type="none" w="med" len="med"/>
              </a:ln>
            </p:spPr>
            <p:txBody>
              <a:bodyPr wrap="none" lIns="38100" tIns="38100" rIns="78049" bIns="38100" anchor="ctr">
                <a:prstTxWarp prst="textNoShape">
                  <a:avLst/>
                </a:prstTxWarp>
                <a:spAutoFit/>
              </a:bodyPr>
              <a:lstStyle/>
              <a:p>
                <a:pPr marL="1588" algn="ctr"/>
                <a:r>
                  <a:rPr lang="en-US" sz="2000">
                    <a:solidFill>
                      <a:schemeClr val="tx1"/>
                    </a:solidFill>
                    <a:latin typeface="Tahoma" pitchFamily="8" charset="0"/>
                    <a:ea typeface="Tahoma" pitchFamily="8" charset="0"/>
                    <a:cs typeface="Tahoma" pitchFamily="8" charset="0"/>
                    <a:sym typeface="Tahoma" pitchFamily="8" charset="0"/>
                  </a:rPr>
                  <a:t>when</a:t>
                </a:r>
              </a:p>
            </p:txBody>
          </p:sp>
        </p:grpSp>
        <p:sp>
          <p:nvSpPr>
            <p:cNvPr id="10290" name="Line 50"/>
            <p:cNvSpPr>
              <a:spLocks noChangeShapeType="1"/>
            </p:cNvSpPr>
            <p:nvPr/>
          </p:nvSpPr>
          <p:spPr bwMode="auto">
            <a:xfrm rot="10800000" flipH="1">
              <a:off x="257" y="0"/>
              <a:ext cx="5" cy="153"/>
            </a:xfrm>
            <a:prstGeom prst="line">
              <a:avLst/>
            </a:prstGeom>
            <a:noFill/>
            <a:ln w="25400" cap="flat">
              <a:solidFill>
                <a:srgbClr val="993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309" name="Group 69"/>
          <p:cNvGrpSpPr>
            <a:grpSpLocks/>
          </p:cNvGrpSpPr>
          <p:nvPr/>
        </p:nvGrpSpPr>
        <p:grpSpPr bwMode="auto">
          <a:xfrm>
            <a:off x="3103563" y="1785937"/>
            <a:ext cx="2563812" cy="1614488"/>
            <a:chOff x="0" y="0"/>
            <a:chExt cx="1615" cy="1017"/>
          </a:xfrm>
        </p:grpSpPr>
        <p:grpSp>
          <p:nvGrpSpPr>
            <p:cNvPr id="10307" name="Group 67"/>
            <p:cNvGrpSpPr>
              <a:grpSpLocks/>
            </p:cNvGrpSpPr>
            <p:nvPr/>
          </p:nvGrpSpPr>
          <p:grpSpPr bwMode="auto">
            <a:xfrm>
              <a:off x="0" y="0"/>
              <a:ext cx="1615" cy="694"/>
              <a:chOff x="0" y="0"/>
              <a:chExt cx="1615" cy="694"/>
            </a:xfrm>
          </p:grpSpPr>
          <p:sp>
            <p:nvSpPr>
              <p:cNvPr id="10292" name="Line 52"/>
              <p:cNvSpPr>
                <a:spLocks noChangeShapeType="1"/>
              </p:cNvSpPr>
              <p:nvPr/>
            </p:nvSpPr>
            <p:spPr bwMode="auto">
              <a:xfrm>
                <a:off x="257" y="262"/>
                <a:ext cx="549" cy="171"/>
              </a:xfrm>
              <a:prstGeom prst="line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93" name="Line 53"/>
              <p:cNvSpPr>
                <a:spLocks noChangeShapeType="1"/>
              </p:cNvSpPr>
              <p:nvPr/>
            </p:nvSpPr>
            <p:spPr bwMode="auto">
              <a:xfrm flipH="1">
                <a:off x="806" y="262"/>
                <a:ext cx="1" cy="171"/>
              </a:xfrm>
              <a:prstGeom prst="line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94" name="Line 54"/>
              <p:cNvSpPr>
                <a:spLocks noChangeShapeType="1"/>
              </p:cNvSpPr>
              <p:nvPr/>
            </p:nvSpPr>
            <p:spPr bwMode="auto">
              <a:xfrm flipH="1">
                <a:off x="806" y="262"/>
                <a:ext cx="552" cy="171"/>
              </a:xfrm>
              <a:prstGeom prst="line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10297" name="Group 57"/>
              <p:cNvGrpSpPr>
                <a:grpSpLocks/>
              </p:cNvGrpSpPr>
              <p:nvPr/>
            </p:nvGrpSpPr>
            <p:grpSpPr bwMode="auto">
              <a:xfrm>
                <a:off x="384" y="438"/>
                <a:ext cx="843" cy="256"/>
                <a:chOff x="0" y="0"/>
                <a:chExt cx="843" cy="256"/>
              </a:xfrm>
            </p:grpSpPr>
            <p:sp>
              <p:nvSpPr>
                <p:cNvPr id="10295" name="Rectangle 55"/>
                <p:cNvSpPr>
                  <a:spLocks/>
                </p:cNvSpPr>
                <p:nvPr/>
              </p:nvSpPr>
              <p:spPr bwMode="auto">
                <a:xfrm>
                  <a:off x="0" y="0"/>
                  <a:ext cx="843" cy="255"/>
                </a:xfrm>
                <a:prstGeom prst="rect">
                  <a:avLst/>
                </a:prstGeom>
                <a:noFill/>
                <a:ln w="1905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296" name="Rectangle 56"/>
                <p:cNvSpPr>
                  <a:spLocks/>
                </p:cNvSpPr>
                <p:nvPr/>
              </p:nvSpPr>
              <p:spPr bwMode="auto">
                <a:xfrm>
                  <a:off x="109" y="0"/>
                  <a:ext cx="624" cy="256"/>
                </a:xfrm>
                <a:prstGeom prst="rect">
                  <a:avLst/>
                </a:prstGeom>
                <a:noFill/>
                <a:ln w="12700" cap="flat">
                  <a:noFill/>
                  <a:miter lim="800000"/>
                  <a:headEnd type="none" w="med" len="med"/>
                  <a:tailEnd type="none" w="med" len="med"/>
                </a:ln>
              </p:spPr>
              <p:txBody>
                <a:bodyPr wrap="none" lIns="0" tIns="0" rIns="40639" bIns="0" anchor="ctr">
                  <a:prstTxWarp prst="textNoShape">
                    <a:avLst/>
                  </a:prstTxWarp>
                  <a:spAutoFit/>
                </a:bodyPr>
                <a:lstStyle/>
                <a:p>
                  <a:pPr marL="39688" algn="ctr"/>
                  <a:r>
                    <a:rPr lang="en-US" sz="2000" dirty="0">
                      <a:solidFill>
                        <a:schemeClr val="tx1"/>
                      </a:solidFill>
                      <a:latin typeface="Tahoma" pitchFamily="8" charset="0"/>
                      <a:ea typeface="Tahoma" pitchFamily="8" charset="0"/>
                      <a:cs typeface="Tahoma" pitchFamily="8" charset="0"/>
                      <a:sym typeface="Tahoma" pitchFamily="8" charset="0"/>
                    </a:rPr>
                    <a:t>Poll </a:t>
                  </a:r>
                  <a:r>
                    <a:rPr lang="en-US" sz="2000" dirty="0" err="1">
                      <a:solidFill>
                        <a:schemeClr val="tx1"/>
                      </a:solidFill>
                      <a:latin typeface="Tahoma" pitchFamily="8" charset="0"/>
                      <a:ea typeface="Tahoma" pitchFamily="8" charset="0"/>
                      <a:cs typeface="Tahoma" pitchFamily="8" charset="0"/>
                      <a:sym typeface="Tahoma" pitchFamily="8" charset="0"/>
                    </a:rPr>
                    <a:t>Stn</a:t>
                  </a:r>
                  <a:endParaRPr lang="en-US" sz="2000" dirty="0">
                    <a:solidFill>
                      <a:schemeClr val="tx1"/>
                    </a:solidFill>
                    <a:latin typeface="Tahoma" pitchFamily="8" charset="0"/>
                    <a:ea typeface="Tahoma" pitchFamily="8" charset="0"/>
                    <a:cs typeface="Tahoma" pitchFamily="8" charset="0"/>
                    <a:sym typeface="Tahoma" pitchFamily="8" charset="0"/>
                  </a:endParaRPr>
                </a:p>
              </p:txBody>
            </p:sp>
          </p:grpSp>
          <p:grpSp>
            <p:nvGrpSpPr>
              <p:cNvPr id="10300" name="Group 60"/>
              <p:cNvGrpSpPr>
                <a:grpSpLocks/>
              </p:cNvGrpSpPr>
              <p:nvPr/>
            </p:nvGrpSpPr>
            <p:grpSpPr bwMode="auto">
              <a:xfrm>
                <a:off x="0" y="0"/>
                <a:ext cx="514" cy="256"/>
                <a:chOff x="0" y="0"/>
                <a:chExt cx="514" cy="256"/>
              </a:xfrm>
            </p:grpSpPr>
            <p:sp>
              <p:nvSpPr>
                <p:cNvPr id="10298" name="Oval 58"/>
                <p:cNvSpPr>
                  <a:spLocks/>
                </p:cNvSpPr>
                <p:nvPr/>
              </p:nvSpPr>
              <p:spPr bwMode="auto">
                <a:xfrm>
                  <a:off x="0" y="0"/>
                  <a:ext cx="514" cy="256"/>
                </a:xfrm>
                <a:prstGeom prst="ellipse">
                  <a:avLst/>
                </a:prstGeom>
                <a:noFill/>
                <a:ln w="1905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299" name="Rectangle 59"/>
                <p:cNvSpPr>
                  <a:spLocks/>
                </p:cNvSpPr>
                <p:nvPr/>
              </p:nvSpPr>
              <p:spPr bwMode="auto">
                <a:xfrm>
                  <a:off x="109" y="8"/>
                  <a:ext cx="295" cy="240"/>
                </a:xfrm>
                <a:prstGeom prst="rect">
                  <a:avLst/>
                </a:prstGeom>
                <a:noFill/>
                <a:ln w="12700" cap="flat">
                  <a:noFill/>
                  <a:miter lim="800000"/>
                  <a:headEnd type="none" w="med" len="med"/>
                  <a:tailEnd type="none" w="med" len="med"/>
                </a:ln>
              </p:spPr>
              <p:txBody>
                <a:bodyPr wrap="none" lIns="38100" tIns="38100" rIns="78049" bIns="38100" anchor="ctr">
                  <a:prstTxWarp prst="textNoShape">
                    <a:avLst/>
                  </a:prstTxWarp>
                  <a:spAutoFit/>
                </a:bodyPr>
                <a:lstStyle/>
                <a:p>
                  <a:pPr marL="1588" algn="ctr"/>
                  <a:r>
                    <a:rPr lang="en-US" sz="2000" u="sng" dirty="0" err="1">
                      <a:solidFill>
                        <a:schemeClr val="tx1"/>
                      </a:solidFill>
                      <a:latin typeface="Tahoma" pitchFamily="8" charset="0"/>
                      <a:ea typeface="Tahoma" pitchFamily="8" charset="0"/>
                      <a:cs typeface="Tahoma" pitchFamily="8" charset="0"/>
                      <a:sym typeface="Tahoma" pitchFamily="8" charset="0"/>
                    </a:rPr>
                    <a:t>pid</a:t>
                  </a:r>
                  <a:endParaRPr lang="en-US" sz="2000" u="sng" dirty="0">
                    <a:solidFill>
                      <a:schemeClr val="tx1"/>
                    </a:solidFill>
                    <a:latin typeface="Tahoma" pitchFamily="8" charset="0"/>
                    <a:ea typeface="Tahoma" pitchFamily="8" charset="0"/>
                    <a:cs typeface="Tahoma" pitchFamily="8" charset="0"/>
                    <a:sym typeface="Tahoma" pitchFamily="8" charset="0"/>
                  </a:endParaRPr>
                </a:p>
              </p:txBody>
            </p:sp>
          </p:grpSp>
          <p:grpSp>
            <p:nvGrpSpPr>
              <p:cNvPr id="10303" name="Group 63"/>
              <p:cNvGrpSpPr>
                <a:grpSpLocks/>
              </p:cNvGrpSpPr>
              <p:nvPr/>
            </p:nvGrpSpPr>
            <p:grpSpPr bwMode="auto">
              <a:xfrm>
                <a:off x="550" y="0"/>
                <a:ext cx="514" cy="256"/>
                <a:chOff x="0" y="0"/>
                <a:chExt cx="514" cy="256"/>
              </a:xfrm>
            </p:grpSpPr>
            <p:sp>
              <p:nvSpPr>
                <p:cNvPr id="10301" name="Oval 61"/>
                <p:cNvSpPr>
                  <a:spLocks/>
                </p:cNvSpPr>
                <p:nvPr/>
              </p:nvSpPr>
              <p:spPr bwMode="auto">
                <a:xfrm>
                  <a:off x="0" y="0"/>
                  <a:ext cx="514" cy="256"/>
                </a:xfrm>
                <a:prstGeom prst="ellipse">
                  <a:avLst/>
                </a:prstGeom>
                <a:noFill/>
                <a:ln w="1905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302" name="Rectangle 62"/>
                <p:cNvSpPr>
                  <a:spLocks/>
                </p:cNvSpPr>
                <p:nvPr/>
              </p:nvSpPr>
              <p:spPr bwMode="auto">
                <a:xfrm>
                  <a:off x="57" y="8"/>
                  <a:ext cx="399" cy="240"/>
                </a:xfrm>
                <a:prstGeom prst="rect">
                  <a:avLst/>
                </a:prstGeom>
                <a:noFill/>
                <a:ln w="12700" cap="flat">
                  <a:noFill/>
                  <a:miter lim="800000"/>
                  <a:headEnd type="none" w="med" len="med"/>
                  <a:tailEnd type="none" w="med" len="med"/>
                </a:ln>
              </p:spPr>
              <p:txBody>
                <a:bodyPr wrap="none" lIns="38100" tIns="38100" rIns="78049" bIns="38100" anchor="ctr">
                  <a:prstTxWarp prst="textNoShape">
                    <a:avLst/>
                  </a:prstTxWarp>
                  <a:spAutoFit/>
                </a:bodyPr>
                <a:lstStyle/>
                <a:p>
                  <a:pPr marL="1588" algn="ctr"/>
                  <a:r>
                    <a:rPr lang="en-US" sz="2000">
                      <a:solidFill>
                        <a:schemeClr val="tx1"/>
                      </a:solidFill>
                      <a:latin typeface="Tahoma" pitchFamily="8" charset="0"/>
                      <a:ea typeface="Tahoma" pitchFamily="8" charset="0"/>
                      <a:cs typeface="Tahoma" pitchFamily="8" charset="0"/>
                      <a:sym typeface="Tahoma" pitchFamily="8" charset="0"/>
                    </a:rPr>
                    <a:t>addr</a:t>
                  </a:r>
                </a:p>
              </p:txBody>
            </p:sp>
          </p:grpSp>
          <p:grpSp>
            <p:nvGrpSpPr>
              <p:cNvPr id="10306" name="Group 66"/>
              <p:cNvGrpSpPr>
                <a:grpSpLocks/>
              </p:cNvGrpSpPr>
              <p:nvPr/>
            </p:nvGrpSpPr>
            <p:grpSpPr bwMode="auto">
              <a:xfrm>
                <a:off x="1101" y="0"/>
                <a:ext cx="514" cy="256"/>
                <a:chOff x="0" y="0"/>
                <a:chExt cx="514" cy="256"/>
              </a:xfrm>
            </p:grpSpPr>
            <p:sp>
              <p:nvSpPr>
                <p:cNvPr id="10304" name="Oval 64"/>
                <p:cNvSpPr>
                  <a:spLocks/>
                </p:cNvSpPr>
                <p:nvPr/>
              </p:nvSpPr>
              <p:spPr bwMode="auto">
                <a:xfrm>
                  <a:off x="0" y="0"/>
                  <a:ext cx="514" cy="256"/>
                </a:xfrm>
                <a:prstGeom prst="ellipse">
                  <a:avLst/>
                </a:prstGeom>
                <a:noFill/>
                <a:ln w="1905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305" name="Rectangle 65"/>
                <p:cNvSpPr>
                  <a:spLocks/>
                </p:cNvSpPr>
                <p:nvPr/>
              </p:nvSpPr>
              <p:spPr bwMode="auto">
                <a:xfrm>
                  <a:off x="85" y="8"/>
                  <a:ext cx="343" cy="240"/>
                </a:xfrm>
                <a:prstGeom prst="rect">
                  <a:avLst/>
                </a:prstGeom>
                <a:noFill/>
                <a:ln w="12700" cap="flat">
                  <a:noFill/>
                  <a:miter lim="800000"/>
                  <a:headEnd type="none" w="med" len="med"/>
                  <a:tailEnd type="none" w="med" len="med"/>
                </a:ln>
              </p:spPr>
              <p:txBody>
                <a:bodyPr wrap="none" lIns="38100" tIns="38100" rIns="78049" bIns="38100" anchor="ctr">
                  <a:prstTxWarp prst="textNoShape">
                    <a:avLst/>
                  </a:prstTxWarp>
                  <a:spAutoFit/>
                </a:bodyPr>
                <a:lstStyle/>
                <a:p>
                  <a:pPr marL="1588" algn="ctr"/>
                  <a:r>
                    <a:rPr lang="en-US" sz="2000">
                      <a:solidFill>
                        <a:schemeClr val="tx1"/>
                      </a:solidFill>
                      <a:latin typeface="Tahoma" pitchFamily="8" charset="0"/>
                      <a:ea typeface="Tahoma" pitchFamily="8" charset="0"/>
                      <a:cs typeface="Tahoma" pitchFamily="8" charset="0"/>
                      <a:sym typeface="Tahoma" pitchFamily="8" charset="0"/>
                    </a:rPr>
                    <a:t>size</a:t>
                  </a:r>
                </a:p>
              </p:txBody>
            </p:sp>
          </p:grpSp>
        </p:grpSp>
        <p:sp>
          <p:nvSpPr>
            <p:cNvPr id="10308" name="Line 68"/>
            <p:cNvSpPr>
              <a:spLocks noChangeShapeType="1"/>
            </p:cNvSpPr>
            <p:nvPr/>
          </p:nvSpPr>
          <p:spPr bwMode="auto">
            <a:xfrm rot="10800000" flipH="1">
              <a:off x="801" y="700"/>
              <a:ext cx="5" cy="317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335" name="Rectangle 95"/>
          <p:cNvSpPr>
            <a:spLocks/>
          </p:cNvSpPr>
          <p:nvPr/>
        </p:nvSpPr>
        <p:spPr bwMode="auto">
          <a:xfrm>
            <a:off x="990600" y="76200"/>
            <a:ext cx="8013700" cy="9144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39688" bIns="0">
            <a:prstTxWarp prst="textNoShape">
              <a:avLst/>
            </a:prstTxWarp>
          </a:bodyPr>
          <a:lstStyle/>
          <a:p>
            <a:pPr marL="382588" indent="-342900">
              <a:spcBef>
                <a:spcPts val="575"/>
              </a:spcBef>
              <a:buClr>
                <a:srgbClr val="0000FF"/>
              </a:buClr>
              <a:buSzPct val="60000"/>
            </a:pPr>
            <a:endParaRPr lang="en-US" dirty="0">
              <a:solidFill>
                <a:schemeClr val="tx1"/>
              </a:solidFill>
              <a:latin typeface="Tahoma" pitchFamily="8" charset="0"/>
              <a:ea typeface="Tahoma" pitchFamily="8" charset="0"/>
              <a:cs typeface="Tahoma" pitchFamily="8" charset="0"/>
              <a:sym typeface="Tahoma" pitchFamily="8" charset="0"/>
            </a:endParaRPr>
          </a:p>
        </p:txBody>
      </p:sp>
      <p:grpSp>
        <p:nvGrpSpPr>
          <p:cNvPr id="10341" name="Group 101"/>
          <p:cNvGrpSpPr>
            <a:grpSpLocks/>
          </p:cNvGrpSpPr>
          <p:nvPr/>
        </p:nvGrpSpPr>
        <p:grpSpPr bwMode="auto">
          <a:xfrm>
            <a:off x="4830763" y="4189412"/>
            <a:ext cx="2579687" cy="631825"/>
            <a:chOff x="0" y="0"/>
            <a:chExt cx="1624" cy="398"/>
          </a:xfrm>
        </p:grpSpPr>
        <p:sp>
          <p:nvSpPr>
            <p:cNvPr id="10339" name="AutoShape 99"/>
            <p:cNvSpPr>
              <a:spLocks/>
            </p:cNvSpPr>
            <p:nvPr/>
          </p:nvSpPr>
          <p:spPr bwMode="auto">
            <a:xfrm>
              <a:off x="0" y="0"/>
              <a:ext cx="1624" cy="386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10434" y="0"/>
                  </a:moveTo>
                  <a:cubicBezTo>
                    <a:pt x="9201" y="0"/>
                    <a:pt x="8201" y="1612"/>
                    <a:pt x="8201" y="3600"/>
                  </a:cubicBezTo>
                  <a:lnTo>
                    <a:pt x="8201" y="12600"/>
                  </a:lnTo>
                  <a:lnTo>
                    <a:pt x="0" y="17683"/>
                  </a:lnTo>
                  <a:lnTo>
                    <a:pt x="8201" y="18000"/>
                  </a:lnTo>
                  <a:cubicBezTo>
                    <a:pt x="8201" y="19988"/>
                    <a:pt x="9201" y="21600"/>
                    <a:pt x="10434" y="21600"/>
                  </a:cubicBezTo>
                  <a:lnTo>
                    <a:pt x="13784" y="21600"/>
                  </a:lnTo>
                  <a:lnTo>
                    <a:pt x="19367" y="21600"/>
                  </a:lnTo>
                  <a:cubicBezTo>
                    <a:pt x="20600" y="21600"/>
                    <a:pt x="21600" y="19988"/>
                    <a:pt x="21600" y="18000"/>
                  </a:cubicBezTo>
                  <a:lnTo>
                    <a:pt x="21600" y="12600"/>
                  </a:lnTo>
                  <a:lnTo>
                    <a:pt x="21600" y="3600"/>
                  </a:lnTo>
                  <a:cubicBezTo>
                    <a:pt x="21600" y="1612"/>
                    <a:pt x="20600" y="0"/>
                    <a:pt x="19367" y="0"/>
                  </a:cubicBezTo>
                  <a:lnTo>
                    <a:pt x="13784" y="0"/>
                  </a:lnTo>
                  <a:lnTo>
                    <a:pt x="10434" y="0"/>
                  </a:lnTo>
                  <a:close/>
                  <a:moveTo>
                    <a:pt x="10434" y="0"/>
                  </a:moveTo>
                </a:path>
              </a:pathLst>
            </a:custGeom>
            <a:solidFill>
              <a:srgbClr val="F8CDC6">
                <a:alpha val="49803"/>
              </a:srgbClr>
            </a:solidFill>
            <a:ln w="9525" cap="flat">
              <a:solidFill>
                <a:srgbClr val="CC3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40" name="Rectangle 100"/>
            <p:cNvSpPr>
              <a:spLocks/>
            </p:cNvSpPr>
            <p:nvPr/>
          </p:nvSpPr>
          <p:spPr bwMode="auto">
            <a:xfrm>
              <a:off x="652" y="14"/>
              <a:ext cx="936" cy="384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88091" bIns="38100">
              <a:prstTxWarp prst="textNoShape">
                <a:avLst/>
              </a:prstTxWarp>
            </a:bodyPr>
            <a:lstStyle/>
            <a:p>
              <a:pPr marL="11113" algn="ctr">
                <a:lnSpc>
                  <a:spcPct val="90000"/>
                </a:lnSpc>
              </a:pPr>
              <a:r>
                <a:rPr lang="en-US" sz="1800">
                  <a:solidFill>
                    <a:srgbClr val="CC3300"/>
                  </a:solidFill>
                  <a:latin typeface="Tahoma Bold" charset="0"/>
                  <a:ea typeface="Tahoma Bold" charset="0"/>
                  <a:cs typeface="Tahoma Bold" charset="0"/>
                  <a:sym typeface="Tahoma Bold" charset="0"/>
                </a:rPr>
                <a:t>Descriptive Attribute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019890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to think about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Does the ER diagram allow a citizen to vote for multiple initiatives</a:t>
            </a:r>
            <a:r>
              <a:rPr lang="en-US" dirty="0" smtClean="0"/>
              <a:t>?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If so, how </a:t>
            </a:r>
            <a:r>
              <a:rPr lang="en-US" dirty="0"/>
              <a:t>can the design be changed </a:t>
            </a:r>
            <a:r>
              <a:rPr lang="en-US" dirty="0" smtClean="0"/>
              <a:t>for the answer to become No?</a:t>
            </a:r>
            <a:endParaRPr lang="en-US" dirty="0"/>
          </a:p>
          <a:p>
            <a:r>
              <a:rPr lang="en-US" dirty="0" smtClean="0"/>
              <a:t>Does the ER diagram allow a citizen to vote for the same initiative at multiple polling stations? (i.e., cast two votes for an initiative)</a:t>
            </a:r>
          </a:p>
          <a:p>
            <a:pPr lvl="1"/>
            <a:r>
              <a:rPr lang="en-US" dirty="0" smtClean="0"/>
              <a:t>If so, how can the design be changed for the answer to become No, while allowing vote on multiple initiatives? And what if we wanted to require those votes by a particular citizen to be on at most one polling station?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CDA0-4BA2-D341-9132-D3A04310FDDD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8939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3" name="Rectangle 9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r>
              <a:rPr lang="en-US" dirty="0" smtClean="0"/>
              <a:t>Summary of Conceptual Design</a:t>
            </a:r>
            <a:endParaRPr lang="en-US" dirty="0"/>
          </a:p>
        </p:txBody>
      </p:sp>
      <p:sp>
        <p:nvSpPr>
          <p:cNvPr id="36874" name="Rectangle 10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High-level description of data to be stored </a:t>
            </a:r>
          </a:p>
          <a:p>
            <a:r>
              <a:rPr lang="en-US" dirty="0" smtClean="0"/>
              <a:t>ER model popular for conceptual design</a:t>
            </a:r>
          </a:p>
          <a:p>
            <a:pPr lvl="1"/>
            <a:r>
              <a:rPr lang="en-US" dirty="0" smtClean="0"/>
              <a:t>Constructs are expressive and natural</a:t>
            </a:r>
          </a:p>
          <a:p>
            <a:pPr lvl="1"/>
            <a:r>
              <a:rPr lang="en-US" dirty="0" smtClean="0"/>
              <a:t>Basic constructs: entities, relationships, and attributes (of entities and relationships).</a:t>
            </a:r>
          </a:p>
          <a:p>
            <a:pPr lvl="1"/>
            <a:r>
              <a:rPr lang="en-US" dirty="0" smtClean="0"/>
              <a:t>Additional constructs: weak entities, ISA, aggregation.</a:t>
            </a:r>
          </a:p>
          <a:p>
            <a:pPr lvl="1"/>
            <a:r>
              <a:rPr lang="en-US" dirty="0" smtClean="0"/>
              <a:t>Integrity constraints: key constraints and  participation constraints. </a:t>
            </a:r>
          </a:p>
          <a:p>
            <a:r>
              <a:rPr lang="en-US" dirty="0" smtClean="0"/>
              <a:t>Note: There are many variations on ER model</a:t>
            </a:r>
          </a:p>
          <a:p>
            <a:r>
              <a:rPr lang="en-US" dirty="0" smtClean="0"/>
              <a:t>ER designing is subjective!</a:t>
            </a:r>
            <a:endParaRPr lang="en-US" dirty="0"/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878B9-A82A-834F-A80C-11E52A9BA09A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36865" name="Rectangle 1"/>
          <p:cNvSpPr>
            <a:spLocks/>
          </p:cNvSpPr>
          <p:nvPr/>
        </p:nvSpPr>
        <p:spPr bwMode="auto">
          <a:xfrm>
            <a:off x="417513" y="258763"/>
            <a:ext cx="438150" cy="474662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866" name="Rectangle 2"/>
          <p:cNvSpPr>
            <a:spLocks/>
          </p:cNvSpPr>
          <p:nvPr/>
        </p:nvSpPr>
        <p:spPr bwMode="auto">
          <a:xfrm>
            <a:off x="800100" y="258763"/>
            <a:ext cx="328613" cy="474662"/>
          </a:xfrm>
          <a:prstGeom prst="rect">
            <a:avLst/>
          </a:prstGeom>
          <a:gradFill rotWithShape="0">
            <a:gsLst>
              <a:gs pos="0">
                <a:srgbClr val="9900CC"/>
              </a:gs>
              <a:gs pos="100000">
                <a:srgbClr val="FFFFFF"/>
              </a:gs>
            </a:gsLst>
            <a:lin ang="0" scaled="1"/>
          </a:gra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867" name="Rectangle 3"/>
          <p:cNvSpPr>
            <a:spLocks/>
          </p:cNvSpPr>
          <p:nvPr/>
        </p:nvSpPr>
        <p:spPr bwMode="auto">
          <a:xfrm>
            <a:off x="541338" y="681038"/>
            <a:ext cx="422275" cy="474662"/>
          </a:xfrm>
          <a:prstGeom prst="rect">
            <a:avLst/>
          </a:prstGeom>
          <a:solidFill>
            <a:srgbClr val="F3DD0D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868" name="Rectangle 4"/>
          <p:cNvSpPr>
            <a:spLocks/>
          </p:cNvSpPr>
          <p:nvPr/>
        </p:nvSpPr>
        <p:spPr bwMode="auto">
          <a:xfrm>
            <a:off x="911225" y="681038"/>
            <a:ext cx="368300" cy="474662"/>
          </a:xfrm>
          <a:prstGeom prst="rect">
            <a:avLst/>
          </a:prstGeom>
          <a:gradFill rotWithShape="0">
            <a:gsLst>
              <a:gs pos="0">
                <a:srgbClr val="F3DD0D"/>
              </a:gs>
              <a:gs pos="100000">
                <a:srgbClr val="FFFFFF"/>
              </a:gs>
            </a:gsLst>
            <a:lin ang="0" scaled="1"/>
          </a:gra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869" name="Rectangle 5"/>
          <p:cNvSpPr>
            <a:spLocks/>
          </p:cNvSpPr>
          <p:nvPr/>
        </p:nvSpPr>
        <p:spPr bwMode="auto">
          <a:xfrm>
            <a:off x="127000" y="608013"/>
            <a:ext cx="560388" cy="42227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3300"/>
              </a:gs>
            </a:gsLst>
            <a:lin ang="18900000" scaled="1"/>
          </a:gra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870" name="Rectangle 6"/>
          <p:cNvSpPr>
            <a:spLocks/>
          </p:cNvSpPr>
          <p:nvPr/>
        </p:nvSpPr>
        <p:spPr bwMode="auto">
          <a:xfrm>
            <a:off x="762000" y="150813"/>
            <a:ext cx="31750" cy="1052512"/>
          </a:xfrm>
          <a:prstGeom prst="rect">
            <a:avLst/>
          </a:prstGeom>
          <a:solidFill>
            <a:srgbClr val="1C1C1C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871" name="Rectangle 7"/>
          <p:cNvSpPr>
            <a:spLocks/>
          </p:cNvSpPr>
          <p:nvPr/>
        </p:nvSpPr>
        <p:spPr bwMode="auto">
          <a:xfrm>
            <a:off x="442913" y="941388"/>
            <a:ext cx="8226425" cy="31750"/>
          </a:xfrm>
          <a:prstGeom prst="rect">
            <a:avLst/>
          </a:prstGeom>
          <a:gradFill rotWithShape="0">
            <a:gsLst>
              <a:gs pos="0">
                <a:srgbClr val="1C1C1C"/>
              </a:gs>
              <a:gs pos="100000">
                <a:srgbClr val="FFFFFF"/>
              </a:gs>
            </a:gsLst>
            <a:lin ang="0" scaled="1"/>
          </a:gra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872" name="Rectangle 8"/>
          <p:cNvSpPr>
            <a:spLocks/>
          </p:cNvSpPr>
          <p:nvPr/>
        </p:nvSpPr>
        <p:spPr bwMode="auto">
          <a:xfrm>
            <a:off x="2133600" y="6502400"/>
            <a:ext cx="4965700" cy="279400"/>
          </a:xfrm>
          <a:prstGeom prst="rect">
            <a:avLst/>
          </a:prstGeom>
          <a:noFill/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40639" bIns="0" anchor="b">
            <a:prstTxWarp prst="textNoShape">
              <a:avLst/>
            </a:prstTxWarp>
          </a:bodyPr>
          <a:lstStyle/>
          <a:p>
            <a:pPr marL="39688" algn="ctr"/>
            <a:r>
              <a:rPr lang="en-US" sz="1200">
                <a:solidFill>
                  <a:schemeClr val="tx1"/>
                </a:solidFill>
                <a:latin typeface="Tahoma" pitchFamily="8" charset="0"/>
                <a:ea typeface="Tahoma" pitchFamily="8" charset="0"/>
                <a:cs typeface="Tahoma" pitchFamily="8" charset="0"/>
                <a:sym typeface="Tahoma" pitchFamily="8" charset="0"/>
              </a:rPr>
              <a:t>EECS 484: Database Management Systems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600200" y="195263"/>
            <a:ext cx="5715000" cy="94773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lvl="0" algn="ctr"/>
            <a:r>
              <a:rPr lang="en-US" sz="3600" b="1" dirty="0" smtClean="0"/>
              <a:t>Translation from ER Diagrams to Relations</a:t>
            </a:r>
            <a:endParaRPr lang="en-US" sz="3600" b="1" dirty="0"/>
          </a:p>
        </p:txBody>
      </p:sp>
      <p:graphicFrame>
        <p:nvGraphicFramePr>
          <p:cNvPr id="36" name="Table 35"/>
          <p:cNvGraphicFramePr>
            <a:graphicFrameLocks noGrp="1"/>
          </p:cNvGraphicFramePr>
          <p:nvPr/>
        </p:nvGraphicFramePr>
        <p:xfrm>
          <a:off x="304800" y="4175760"/>
          <a:ext cx="2667000" cy="2225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87779"/>
                <a:gridCol w="790222"/>
                <a:gridCol w="88899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Instructor</a:t>
                      </a:r>
                      <a:r>
                        <a:rPr lang="en-US" sz="1050" baseline="0" dirty="0" smtClean="0"/>
                        <a:t> ID</a:t>
                      </a:r>
                      <a:endParaRPr 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First Name</a:t>
                      </a:r>
                      <a:endParaRPr 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Last Name</a:t>
                      </a:r>
                      <a:endParaRPr lang="en-US" sz="105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394953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John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Smith</a:t>
                      </a:r>
                      <a:endParaRPr 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454544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Sara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King</a:t>
                      </a:r>
                      <a:endParaRPr 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439849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Alex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/>
                        <a:t>Dee</a:t>
                      </a:r>
                      <a:endParaRPr 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….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….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….</a:t>
                      </a:r>
                      <a:endParaRPr 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….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….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….</a:t>
                      </a:r>
                      <a:endParaRPr lang="en-US" sz="12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41" name="Table 40"/>
          <p:cNvGraphicFramePr>
            <a:graphicFrameLocks noGrp="1"/>
          </p:cNvGraphicFramePr>
          <p:nvPr/>
        </p:nvGraphicFramePr>
        <p:xfrm>
          <a:off x="3276600" y="4191000"/>
          <a:ext cx="2743201" cy="2265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/>
                <a:gridCol w="838200"/>
                <a:gridCol w="533400"/>
                <a:gridCol w="53340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Instructor</a:t>
                      </a:r>
                      <a:r>
                        <a:rPr lang="en-US" sz="1050" baseline="0" dirty="0" smtClean="0"/>
                        <a:t> ID</a:t>
                      </a:r>
                      <a:endParaRPr 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Course ID</a:t>
                      </a:r>
                      <a:endParaRPr 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Year</a:t>
                      </a:r>
                      <a:endParaRPr 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Term</a:t>
                      </a:r>
                      <a:endParaRPr lang="en-US" sz="105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454544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E302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2009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F</a:t>
                      </a:r>
                      <a:endParaRPr 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394953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C210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2010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W</a:t>
                      </a:r>
                      <a:endParaRPr 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439849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M184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2010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F</a:t>
                      </a:r>
                      <a:endParaRPr 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….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….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….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….</a:t>
                      </a:r>
                      <a:endParaRPr 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….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….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….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….</a:t>
                      </a:r>
                      <a:endParaRPr lang="en-US" sz="12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7503317"/>
              </p:ext>
            </p:extLst>
          </p:nvPr>
        </p:nvGraphicFramePr>
        <p:xfrm>
          <a:off x="6248400" y="4191000"/>
          <a:ext cx="2667000" cy="2225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87779"/>
                <a:gridCol w="917221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Course </a:t>
                      </a:r>
                      <a:r>
                        <a:rPr lang="en-US" sz="1050" baseline="0" dirty="0" smtClean="0"/>
                        <a:t>ID</a:t>
                      </a:r>
                      <a:endParaRPr 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Name</a:t>
                      </a:r>
                      <a:endParaRPr 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Credits</a:t>
                      </a:r>
                      <a:endParaRPr lang="en-US" sz="105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M184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Calculus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C210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Physics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E302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Algorithms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….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….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….</a:t>
                      </a:r>
                      <a:endParaRPr 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….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….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….</a:t>
                      </a:r>
                      <a:endParaRPr lang="en-US" sz="1200" dirty="0"/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58" name="Group 57"/>
          <p:cNvGrpSpPr/>
          <p:nvPr/>
        </p:nvGrpSpPr>
        <p:grpSpPr>
          <a:xfrm>
            <a:off x="228600" y="1447800"/>
            <a:ext cx="8763000" cy="2590800"/>
            <a:chOff x="228600" y="2286000"/>
            <a:chExt cx="8763000" cy="2590800"/>
          </a:xfrm>
        </p:grpSpPr>
        <p:sp>
          <p:nvSpPr>
            <p:cNvPr id="59" name="Rectangle 58"/>
            <p:cNvSpPr/>
            <p:nvPr/>
          </p:nvSpPr>
          <p:spPr>
            <a:xfrm>
              <a:off x="6553200" y="3124200"/>
              <a:ext cx="1371600" cy="685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rgbClr val="000000"/>
                  </a:solidFill>
                </a:rPr>
                <a:t>Course</a:t>
              </a:r>
              <a:endParaRPr lang="en-US" sz="1400" b="1" dirty="0">
                <a:solidFill>
                  <a:srgbClr val="000000"/>
                </a:solidFill>
              </a:endParaRPr>
            </a:p>
          </p:txBody>
        </p:sp>
        <p:sp>
          <p:nvSpPr>
            <p:cNvPr id="60" name="Diamond 59"/>
            <p:cNvSpPr/>
            <p:nvPr/>
          </p:nvSpPr>
          <p:spPr>
            <a:xfrm>
              <a:off x="3886200" y="3048000"/>
              <a:ext cx="1676400" cy="838200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rgbClr val="000000"/>
                  </a:solidFill>
                </a:rPr>
                <a:t>Teaches</a:t>
              </a:r>
              <a:endParaRPr lang="en-US" sz="1400" b="1" dirty="0">
                <a:solidFill>
                  <a:srgbClr val="000000"/>
                </a:solidFill>
              </a:endParaRPr>
            </a:p>
          </p:txBody>
        </p:sp>
        <p:cxnSp>
          <p:nvCxnSpPr>
            <p:cNvPr id="61" name="Straight Connector 60"/>
            <p:cNvCxnSpPr>
              <a:stCxn id="60" idx="3"/>
              <a:endCxn id="59" idx="1"/>
            </p:cNvCxnSpPr>
            <p:nvPr/>
          </p:nvCxnSpPr>
          <p:spPr>
            <a:xfrm>
              <a:off x="5562600" y="3467100"/>
              <a:ext cx="990600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60" idx="1"/>
              <a:endCxn id="73" idx="3"/>
            </p:cNvCxnSpPr>
            <p:nvPr/>
          </p:nvCxnSpPr>
          <p:spPr>
            <a:xfrm rot="10800000">
              <a:off x="2819400" y="3467100"/>
              <a:ext cx="1066800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62"/>
            <p:cNvSpPr/>
            <p:nvPr/>
          </p:nvSpPr>
          <p:spPr>
            <a:xfrm>
              <a:off x="5943600" y="4038600"/>
              <a:ext cx="1143000" cy="381000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u="sng" dirty="0" smtClean="0"/>
                <a:t>Course ID</a:t>
              </a:r>
              <a:endParaRPr lang="en-US" sz="1100" u="sng" dirty="0"/>
            </a:p>
          </p:txBody>
        </p:sp>
        <p:sp>
          <p:nvSpPr>
            <p:cNvPr id="64" name="Oval 63"/>
            <p:cNvSpPr/>
            <p:nvPr/>
          </p:nvSpPr>
          <p:spPr>
            <a:xfrm>
              <a:off x="6934200" y="4495800"/>
              <a:ext cx="1143000" cy="381000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Name</a:t>
              </a:r>
              <a:endParaRPr lang="en-US" sz="1100" dirty="0"/>
            </a:p>
          </p:txBody>
        </p:sp>
        <p:sp>
          <p:nvSpPr>
            <p:cNvPr id="65" name="Oval 64"/>
            <p:cNvSpPr/>
            <p:nvPr/>
          </p:nvSpPr>
          <p:spPr>
            <a:xfrm>
              <a:off x="7848600" y="4038600"/>
              <a:ext cx="1143000" cy="381000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Credits</a:t>
              </a:r>
              <a:endParaRPr lang="en-US" sz="1100" dirty="0"/>
            </a:p>
          </p:txBody>
        </p:sp>
        <p:cxnSp>
          <p:nvCxnSpPr>
            <p:cNvPr id="66" name="Straight Connector 65"/>
            <p:cNvCxnSpPr>
              <a:stCxn id="63" idx="7"/>
              <a:endCxn id="59" idx="2"/>
            </p:cNvCxnSpPr>
            <p:nvPr/>
          </p:nvCxnSpPr>
          <p:spPr>
            <a:xfrm rot="5400000" flipH="1" flipV="1">
              <a:off x="6936907" y="3792304"/>
              <a:ext cx="284396" cy="3197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64" idx="0"/>
              <a:endCxn id="59" idx="2"/>
            </p:cNvCxnSpPr>
            <p:nvPr/>
          </p:nvCxnSpPr>
          <p:spPr>
            <a:xfrm rot="16200000" flipV="1">
              <a:off x="7029450" y="4019550"/>
              <a:ext cx="685800" cy="2667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>
              <a:stCxn id="65" idx="0"/>
              <a:endCxn id="59" idx="2"/>
            </p:cNvCxnSpPr>
            <p:nvPr/>
          </p:nvCxnSpPr>
          <p:spPr>
            <a:xfrm rot="16200000" flipV="1">
              <a:off x="7715250" y="3333750"/>
              <a:ext cx="228600" cy="11811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Oval 68"/>
            <p:cNvSpPr/>
            <p:nvPr/>
          </p:nvSpPr>
          <p:spPr>
            <a:xfrm>
              <a:off x="4160520" y="4191000"/>
              <a:ext cx="1143000" cy="381000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Term</a:t>
              </a:r>
              <a:endParaRPr lang="en-US" sz="1100" dirty="0"/>
            </a:p>
          </p:txBody>
        </p:sp>
        <p:sp>
          <p:nvSpPr>
            <p:cNvPr id="70" name="Oval 69"/>
            <p:cNvSpPr/>
            <p:nvPr/>
          </p:nvSpPr>
          <p:spPr>
            <a:xfrm>
              <a:off x="4145280" y="2286000"/>
              <a:ext cx="1143000" cy="381000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Year</a:t>
              </a:r>
              <a:endParaRPr lang="en-US" sz="1100" dirty="0"/>
            </a:p>
          </p:txBody>
        </p:sp>
        <p:cxnSp>
          <p:nvCxnSpPr>
            <p:cNvPr id="71" name="Straight Connector 70"/>
            <p:cNvCxnSpPr>
              <a:stCxn id="60" idx="0"/>
              <a:endCxn id="70" idx="4"/>
            </p:cNvCxnSpPr>
            <p:nvPr/>
          </p:nvCxnSpPr>
          <p:spPr>
            <a:xfrm rot="16200000" flipV="1">
              <a:off x="4530090" y="2853690"/>
              <a:ext cx="381000" cy="76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60" idx="2"/>
              <a:endCxn id="69" idx="0"/>
            </p:cNvCxnSpPr>
            <p:nvPr/>
          </p:nvCxnSpPr>
          <p:spPr>
            <a:xfrm rot="16200000" flipH="1">
              <a:off x="4575810" y="4034790"/>
              <a:ext cx="304800" cy="76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Rectangle 72"/>
            <p:cNvSpPr/>
            <p:nvPr/>
          </p:nvSpPr>
          <p:spPr>
            <a:xfrm>
              <a:off x="1447800" y="3124200"/>
              <a:ext cx="1371600" cy="685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rgbClr val="000000"/>
                  </a:solidFill>
                </a:rPr>
                <a:t>Instructor</a:t>
              </a:r>
              <a:endParaRPr lang="en-US" sz="1400" b="1" dirty="0">
                <a:solidFill>
                  <a:srgbClr val="000000"/>
                </a:solidFill>
              </a:endParaRPr>
            </a:p>
          </p:txBody>
        </p:sp>
        <p:sp>
          <p:nvSpPr>
            <p:cNvPr id="74" name="Oval 73"/>
            <p:cNvSpPr/>
            <p:nvPr/>
          </p:nvSpPr>
          <p:spPr>
            <a:xfrm>
              <a:off x="1066800" y="4419600"/>
              <a:ext cx="1143000" cy="381000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First Name</a:t>
              </a:r>
              <a:endParaRPr lang="en-US" sz="1100" dirty="0"/>
            </a:p>
          </p:txBody>
        </p:sp>
        <p:sp>
          <p:nvSpPr>
            <p:cNvPr id="75" name="Oval 74"/>
            <p:cNvSpPr/>
            <p:nvPr/>
          </p:nvSpPr>
          <p:spPr>
            <a:xfrm>
              <a:off x="2286000" y="4267200"/>
              <a:ext cx="1143000" cy="381000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Last Name</a:t>
              </a:r>
              <a:endParaRPr lang="en-US" sz="1100" dirty="0"/>
            </a:p>
          </p:txBody>
        </p:sp>
        <p:cxnSp>
          <p:nvCxnSpPr>
            <p:cNvPr id="76" name="Straight Connector 75"/>
            <p:cNvCxnSpPr>
              <a:stCxn id="74" idx="7"/>
              <a:endCxn id="73" idx="2"/>
            </p:cNvCxnSpPr>
            <p:nvPr/>
          </p:nvCxnSpPr>
          <p:spPr>
            <a:xfrm rot="5400000" flipH="1" flipV="1">
              <a:off x="1755307" y="4097104"/>
              <a:ext cx="665396" cy="911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75" idx="0"/>
              <a:endCxn id="73" idx="2"/>
            </p:cNvCxnSpPr>
            <p:nvPr/>
          </p:nvCxnSpPr>
          <p:spPr>
            <a:xfrm rot="16200000" flipV="1">
              <a:off x="2266950" y="3676650"/>
              <a:ext cx="457200" cy="7239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Oval 77"/>
            <p:cNvSpPr/>
            <p:nvPr/>
          </p:nvSpPr>
          <p:spPr>
            <a:xfrm>
              <a:off x="228600" y="4038600"/>
              <a:ext cx="1143000" cy="381000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u="sng" dirty="0" smtClean="0"/>
                <a:t>Instructor ID</a:t>
              </a:r>
              <a:endParaRPr lang="en-US" sz="1100" u="sng" dirty="0"/>
            </a:p>
          </p:txBody>
        </p:sp>
        <p:cxnSp>
          <p:nvCxnSpPr>
            <p:cNvPr id="79" name="Straight Connector 78"/>
            <p:cNvCxnSpPr>
              <a:stCxn id="78" idx="7"/>
              <a:endCxn id="73" idx="2"/>
            </p:cNvCxnSpPr>
            <p:nvPr/>
          </p:nvCxnSpPr>
          <p:spPr>
            <a:xfrm rot="5400000" flipH="1" flipV="1">
              <a:off x="1526707" y="3487504"/>
              <a:ext cx="284396" cy="9293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600200" y="2819400"/>
            <a:ext cx="5867400" cy="15240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lvl="0" algn="ctr"/>
            <a:r>
              <a:rPr lang="en-US" sz="3600" b="1" dirty="0" smtClean="0"/>
              <a:t>Database Design using</a:t>
            </a:r>
          </a:p>
          <a:p>
            <a:pPr lvl="0" algn="ctr"/>
            <a:r>
              <a:rPr lang="en-US" sz="3600" b="1" dirty="0" smtClean="0"/>
              <a:t>ER modeling</a:t>
            </a:r>
            <a:endParaRPr 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600200" y="195263"/>
            <a:ext cx="5715000" cy="94773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lvl="0" algn="ctr"/>
            <a:r>
              <a:rPr lang="en-US" sz="3600" b="1" dirty="0" smtClean="0"/>
              <a:t>Database Design</a:t>
            </a:r>
            <a:endParaRPr lang="en-US" sz="3600" b="1" dirty="0"/>
          </a:p>
        </p:txBody>
      </p:sp>
      <p:sp>
        <p:nvSpPr>
          <p:cNvPr id="6" name="Content Placeholder 13"/>
          <p:cNvSpPr txBox="1">
            <a:spLocks/>
          </p:cNvSpPr>
          <p:nvPr/>
        </p:nvSpPr>
        <p:spPr>
          <a:xfrm>
            <a:off x="609600" y="15240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96875" indent="-336550">
              <a:buFont typeface="Arial" pitchFamily="34" charset="0"/>
              <a:buChar char="•"/>
            </a:pPr>
            <a:r>
              <a:rPr lang="en-US" sz="3200" dirty="0" smtClean="0"/>
              <a:t>Our goal is to avoid the really bad mistakes and design clean and easily understood databases</a:t>
            </a:r>
          </a:p>
          <a:p>
            <a:pPr marL="396875" indent="-336550">
              <a:buFont typeface="Arial" pitchFamily="34" charset="0"/>
              <a:buChar char="•"/>
            </a:pPr>
            <a:endParaRPr lang="en-US" sz="3200" dirty="0" smtClean="0"/>
          </a:p>
          <a:p>
            <a:pPr marL="396875" indent="-336550">
              <a:buFont typeface="Arial" pitchFamily="34" charset="0"/>
              <a:buChar char="•"/>
            </a:pPr>
            <a:r>
              <a:rPr lang="en-US" sz="3200" dirty="0" smtClean="0"/>
              <a:t>Database design starts with a picture (E-R diagram)</a:t>
            </a:r>
          </a:p>
          <a:p>
            <a:pPr marL="137160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600200" y="195263"/>
            <a:ext cx="5715000" cy="94773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lvl="0" algn="ctr"/>
            <a:r>
              <a:rPr lang="en-US" sz="3600" b="1" dirty="0" smtClean="0"/>
              <a:t>ER Diagram</a:t>
            </a:r>
            <a:endParaRPr lang="en-US" sz="3600" b="1" dirty="0"/>
          </a:p>
        </p:txBody>
      </p:sp>
      <p:sp>
        <p:nvSpPr>
          <p:cNvPr id="6" name="Content Placeholder 13"/>
          <p:cNvSpPr txBox="1">
            <a:spLocks/>
          </p:cNvSpPr>
          <p:nvPr/>
        </p:nvSpPr>
        <p:spPr>
          <a:xfrm>
            <a:off x="609600" y="15240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37160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2293765"/>
            <a:ext cx="5562600" cy="982835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sp>
        <p:nvSpPr>
          <p:cNvPr id="7" name="Rectangle 3"/>
          <p:cNvSpPr>
            <a:spLocks/>
          </p:cNvSpPr>
          <p:nvPr/>
        </p:nvSpPr>
        <p:spPr bwMode="auto">
          <a:xfrm>
            <a:off x="1371600" y="3581400"/>
            <a:ext cx="6781800" cy="95885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l"/>
            <a:r>
              <a:rPr lang="en-US" sz="2400" dirty="0">
                <a:solidFill>
                  <a:srgbClr val="C00000"/>
                </a:solidFill>
                <a:ea typeface="Gill Sans" charset="0"/>
                <a:cs typeface="Gill Sans" charset="0"/>
              </a:rPr>
              <a:t>Entities: </a:t>
            </a:r>
            <a:r>
              <a:rPr lang="en-US" sz="2400" dirty="0">
                <a:solidFill>
                  <a:schemeClr val="tx1"/>
                </a:solidFill>
                <a:ea typeface="Gill Sans" charset="0"/>
                <a:cs typeface="Gill Sans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ea typeface="Gill Sans" charset="0"/>
                <a:cs typeface="Gill Sans" charset="0"/>
              </a:rPr>
              <a:t>‘Actor’ </a:t>
            </a:r>
            <a:r>
              <a:rPr lang="en-US" sz="2400" dirty="0">
                <a:solidFill>
                  <a:schemeClr val="tx1"/>
                </a:solidFill>
                <a:ea typeface="Gill Sans" charset="0"/>
                <a:cs typeface="Gill Sans" charset="0"/>
              </a:rPr>
              <a:t>and </a:t>
            </a:r>
            <a:r>
              <a:rPr lang="en-US" sz="2400" dirty="0" smtClean="0">
                <a:solidFill>
                  <a:schemeClr val="tx1"/>
                </a:solidFill>
                <a:ea typeface="Gill Sans" charset="0"/>
                <a:cs typeface="Gill Sans" charset="0"/>
              </a:rPr>
              <a:t>‘Movie’ </a:t>
            </a:r>
            <a:r>
              <a:rPr lang="en-US" sz="2400" dirty="0">
                <a:solidFill>
                  <a:srgbClr val="0070C0"/>
                </a:solidFill>
                <a:ea typeface="Gill Sans" charset="0"/>
                <a:cs typeface="Gill Sans" charset="0"/>
              </a:rPr>
              <a:t>(represented by boxes)</a:t>
            </a:r>
          </a:p>
          <a:p>
            <a:pPr algn="l"/>
            <a:r>
              <a:rPr lang="en-US" sz="2400" dirty="0">
                <a:solidFill>
                  <a:srgbClr val="C00000"/>
                </a:solidFill>
                <a:ea typeface="Gill Sans" charset="0"/>
                <a:cs typeface="Gill Sans" charset="0"/>
              </a:rPr>
              <a:t>Relationship:</a:t>
            </a:r>
            <a:r>
              <a:rPr lang="en-US" sz="2400" dirty="0">
                <a:solidFill>
                  <a:schemeClr val="tx1"/>
                </a:solidFill>
                <a:ea typeface="Gill Sans" charset="0"/>
                <a:cs typeface="Gill Sans" charset="0"/>
              </a:rPr>
              <a:t> </a:t>
            </a:r>
            <a:r>
              <a:rPr lang="en-US" sz="2400" dirty="0" smtClean="0">
                <a:ea typeface="Gill Sans" charset="0"/>
                <a:cs typeface="Gill Sans" charset="0"/>
              </a:rPr>
              <a:t>‘</a:t>
            </a:r>
            <a:r>
              <a:rPr lang="en-US" sz="2400" dirty="0" smtClean="0">
                <a:solidFill>
                  <a:schemeClr val="tx1"/>
                </a:solidFill>
                <a:ea typeface="Gill Sans" charset="0"/>
                <a:cs typeface="Gill Sans" charset="0"/>
              </a:rPr>
              <a:t>Acted In’  </a:t>
            </a:r>
            <a:r>
              <a:rPr lang="en-US" sz="2400" dirty="0">
                <a:solidFill>
                  <a:srgbClr val="0070C0"/>
                </a:solidFill>
                <a:ea typeface="Gill Sans" charset="0"/>
                <a:cs typeface="Gill Sans" charset="0"/>
              </a:rPr>
              <a:t>(represented by diamonds)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2953</TotalTime>
  <Pages>0</Pages>
  <Words>2865</Words>
  <Characters>0</Characters>
  <Application>Microsoft Macintosh PowerPoint</Application>
  <PresentationFormat>On-screen Show (4:3)</PresentationFormat>
  <Lines>0</Lines>
  <Paragraphs>802</Paragraphs>
  <Slides>52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2" baseType="lpstr">
      <vt:lpstr>Calibri</vt:lpstr>
      <vt:lpstr>Comic Sans MS</vt:lpstr>
      <vt:lpstr>Gill Sans</vt:lpstr>
      <vt:lpstr>ＭＳ Ｐゴシック</vt:lpstr>
      <vt:lpstr>Tahoma</vt:lpstr>
      <vt:lpstr>Tahoma Bold</vt:lpstr>
      <vt:lpstr>Wingdings</vt:lpstr>
      <vt:lpstr>ヒラギノ角ゴ ProN W3</vt:lpstr>
      <vt:lpstr>Arial</vt:lpstr>
      <vt:lpstr>Office Theme</vt:lpstr>
      <vt:lpstr>The Entity-Relationship Model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Practice ER Modeling Problem</vt:lpstr>
      <vt:lpstr>   Practice ER Modeling Problem</vt:lpstr>
      <vt:lpstr>Entities</vt:lpstr>
      <vt:lpstr>Add attributes and underline keys</vt:lpstr>
      <vt:lpstr>Alternate key for Citizen</vt:lpstr>
      <vt:lpstr>Add in the relationships</vt:lpstr>
      <vt:lpstr> Problem</vt:lpstr>
      <vt:lpstr> Attributes on Relationships</vt:lpstr>
      <vt:lpstr>Additional requirement</vt:lpstr>
      <vt:lpstr>Key Constraints</vt:lpstr>
      <vt:lpstr>Key Constraints: Generalize</vt:lpstr>
      <vt:lpstr>Key Constraints: Generalize</vt:lpstr>
      <vt:lpstr>Additional requirements</vt:lpstr>
      <vt:lpstr>Participation Constraints</vt:lpstr>
      <vt:lpstr>Weak Entities</vt:lpstr>
      <vt:lpstr>ISA (‘is a’) Hierarchies</vt:lpstr>
      <vt:lpstr>PowerPoint Presentation</vt:lpstr>
      <vt:lpstr>Relationship with relationships</vt:lpstr>
      <vt:lpstr>Aggregation</vt:lpstr>
      <vt:lpstr>Conceptual Design Using the ER Model</vt:lpstr>
      <vt:lpstr>Entity vs. Attribute</vt:lpstr>
      <vt:lpstr>Entity vs. Attribute</vt:lpstr>
      <vt:lpstr>Entity vs. Attribute</vt:lpstr>
      <vt:lpstr>Solution</vt:lpstr>
      <vt:lpstr>Entity vs. Relationship</vt:lpstr>
      <vt:lpstr>PowerPoint Presentation</vt:lpstr>
      <vt:lpstr>One Solution</vt:lpstr>
      <vt:lpstr>Incorrect Design Example</vt:lpstr>
      <vt:lpstr>Better Design</vt:lpstr>
      <vt:lpstr>Revisitng Citizen-Initiative Example</vt:lpstr>
      <vt:lpstr>Questions to think about</vt:lpstr>
      <vt:lpstr>Summary of Conceptual Design</vt:lpstr>
    </vt:vector>
  </TitlesOfParts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EECS 584: Advanced Database Systems </dc:title>
  <dc:subject/>
  <dc:creator>jignesh</dc:creator>
  <cp:keywords/>
  <dc:description/>
  <cp:lastModifiedBy>atul prakash</cp:lastModifiedBy>
  <cp:revision>35</cp:revision>
  <dcterms:created xsi:type="dcterms:W3CDTF">2013-01-14T12:34:57Z</dcterms:created>
  <dcterms:modified xsi:type="dcterms:W3CDTF">2016-09-16T19:27:13Z</dcterms:modified>
</cp:coreProperties>
</file>