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7"/>
  </p:notesMasterIdLst>
  <p:handoutMasterIdLst>
    <p:handoutMasterId r:id="rId38"/>
  </p:handoutMasterIdLst>
  <p:sldIdLst>
    <p:sldId id="282" r:id="rId2"/>
    <p:sldId id="327" r:id="rId3"/>
    <p:sldId id="313" r:id="rId4"/>
    <p:sldId id="314" r:id="rId5"/>
    <p:sldId id="335" r:id="rId6"/>
    <p:sldId id="341" r:id="rId7"/>
    <p:sldId id="315" r:id="rId8"/>
    <p:sldId id="350" r:id="rId9"/>
    <p:sldId id="346" r:id="rId10"/>
    <p:sldId id="345" r:id="rId11"/>
    <p:sldId id="299" r:id="rId12"/>
    <p:sldId id="340" r:id="rId13"/>
    <p:sldId id="337" r:id="rId14"/>
    <p:sldId id="343" r:id="rId15"/>
    <p:sldId id="342" r:id="rId16"/>
    <p:sldId id="301" r:id="rId17"/>
    <p:sldId id="321" r:id="rId18"/>
    <p:sldId id="303" r:id="rId19"/>
    <p:sldId id="323" r:id="rId20"/>
    <p:sldId id="324" r:id="rId21"/>
    <p:sldId id="334" r:id="rId22"/>
    <p:sldId id="348" r:id="rId23"/>
    <p:sldId id="349" r:id="rId24"/>
    <p:sldId id="308" r:id="rId25"/>
    <p:sldId id="328" r:id="rId26"/>
    <p:sldId id="329" r:id="rId27"/>
    <p:sldId id="318" r:id="rId28"/>
    <p:sldId id="292" r:id="rId29"/>
    <p:sldId id="331" r:id="rId30"/>
    <p:sldId id="333" r:id="rId31"/>
    <p:sldId id="332" r:id="rId32"/>
    <p:sldId id="311" r:id="rId33"/>
    <p:sldId id="319" r:id="rId34"/>
    <p:sldId id="316" r:id="rId35"/>
    <p:sldId id="317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8" charset="0"/>
        <a:ea typeface="ＭＳ Ｐゴシック" pitchFamily="8" charset="-128"/>
        <a:cs typeface="ＭＳ Ｐゴシック" pitchFamily="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BFE"/>
    <a:srgbClr val="F8C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43"/>
  </p:normalViewPr>
  <p:slideViewPr>
    <p:cSldViewPr>
      <p:cViewPr>
        <p:scale>
          <a:sx n="107" d="100"/>
          <a:sy n="107" d="100"/>
        </p:scale>
        <p:origin x="19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08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4.xml"/><Relationship Id="rId3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167E13AC-BBA0-F347-A4D0-92A5D58D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A2C15BF-41F7-5F41-989B-F8685446E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0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BF8C2-5106-314E-A284-60A08B6AE5F9}" type="slidenum">
              <a:rPr lang="en-US"/>
              <a:pPr/>
              <a:t>0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6" tIns="0" rIns="19356" bIns="0" anchor="b">
            <a:prstTxWarp prst="textNoShape">
              <a:avLst/>
            </a:prstTxWarp>
          </a:bodyPr>
          <a:lstStyle/>
          <a:p>
            <a:pPr algn="r" defTabSz="928688" eaLnBrk="0" hangingPunct="0"/>
            <a:r>
              <a:rPr lang="en-US" sz="1000" i="1">
                <a:latin typeface="Times New Roman" pitchFamily="8" charset="0"/>
              </a:rPr>
              <a:t>1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74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8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6621A-E592-C84D-BFD8-A799FD8616C0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6" tIns="0" rIns="19356" bIns="0" anchor="b">
            <a:prstTxWarp prst="textNoShape">
              <a:avLst/>
            </a:prstTxWarp>
          </a:bodyPr>
          <a:lstStyle/>
          <a:p>
            <a:pPr algn="r" defTabSz="928688" eaLnBrk="0" hangingPunct="0"/>
            <a:r>
              <a:rPr lang="en-US" sz="1000" i="1">
                <a:latin typeface="Times New Roman" pitchFamily="8" charset="0"/>
              </a:rPr>
              <a:t>5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286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r>
              <a:rPr lang="en-US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Database is only as good as the information stored in it. A DB with corrupted data is useless or potentially even dangerous.</a:t>
            </a:r>
          </a:p>
        </p:txBody>
      </p:sp>
    </p:spTree>
    <p:extLst>
      <p:ext uri="{BB962C8B-B14F-4D97-AF65-F5344CB8AC3E}">
        <p14:creationId xmlns:p14="http://schemas.microsoft.com/office/powerpoint/2010/main" val="87427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C8A400-927F-4A4A-B343-18873239D8B3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6" tIns="0" rIns="19356" bIns="0" anchor="b">
            <a:prstTxWarp prst="textNoShape">
              <a:avLst/>
            </a:prstTxWarp>
          </a:bodyPr>
          <a:lstStyle/>
          <a:p>
            <a:pPr algn="r" defTabSz="928688" eaLnBrk="0" hangingPunct="0"/>
            <a:r>
              <a:rPr lang="en-US" sz="1000" i="1">
                <a:latin typeface="Times New Roman" pitchFamily="8" charset="0"/>
              </a:rPr>
              <a:t>6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In English, what restriction does the candidate key impose here</a:t>
            </a:r>
            <a:r>
              <a:rPr lang="en-US" dirty="0" smtClean="0"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?</a:t>
            </a:r>
            <a:r>
              <a:rPr lang="en-US" sz="1200" i="1" dirty="0" smtClean="0"/>
              <a:t> For each country, every athlete has a unique name.</a:t>
            </a:r>
          </a:p>
          <a:p>
            <a:endParaRPr lang="en-US" dirty="0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63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E9595D-4CF4-8D45-80F5-868549BE42DC}" type="slidenum">
              <a:rPr lang="en-US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6" tIns="0" rIns="19356" bIns="0" anchor="b">
            <a:prstTxWarp prst="textNoShape">
              <a:avLst/>
            </a:prstTxWarp>
          </a:bodyPr>
          <a:lstStyle/>
          <a:p>
            <a:pPr algn="r" defTabSz="928688" eaLnBrk="0" hangingPunct="0"/>
            <a:r>
              <a:rPr lang="en-US" sz="1000" i="1">
                <a:latin typeface="Times New Roman" pitchFamily="8" charset="0"/>
              </a:rPr>
              <a:t>7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399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82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3DCBA-D540-6440-A372-30AD800B269D}" type="slidenum">
              <a:rPr lang="en-US"/>
              <a:pPr/>
              <a:t>23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4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F4D4E-6B5A-2F4B-B7C0-DEF42BAE33A2}" type="slidenum">
              <a:rPr lang="en-US"/>
              <a:pPr/>
              <a:t>27</a:t>
            </a:fld>
            <a:endParaRPr lang="en-US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970338" y="0"/>
            <a:ext cx="3040062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970338" y="8831263"/>
            <a:ext cx="3040062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6" tIns="0" rIns="19356" bIns="0" anchor="b">
            <a:prstTxWarp prst="textNoShape">
              <a:avLst/>
            </a:prstTxWarp>
          </a:bodyPr>
          <a:lstStyle/>
          <a:p>
            <a:pPr algn="r" defTabSz="928688" eaLnBrk="0" hangingPunct="0"/>
            <a:r>
              <a:rPr lang="en-US" sz="1000" i="1">
                <a:latin typeface="Times New Roman" pitchFamily="8" charset="0"/>
              </a:rPr>
              <a:t>10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1913" cy="4184650"/>
          </a:xfrm>
          <a:noFill/>
          <a:ln/>
        </p:spPr>
        <p:txBody>
          <a:bodyPr lIns="91937" tIns="45162" rIns="91937" bIns="45162"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06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16FE-33F0-D84F-BEF9-19D3F30B9948}" type="slidenum">
              <a:rPr lang="en-US"/>
              <a:pPr/>
              <a:t>31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8" charset="0"/>
              <a:ea typeface="ＭＳ Ｐゴシック" pitchFamily="8" charset="-128"/>
              <a:cs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83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9B7F7-7DDB-B841-9FC7-B5A16E76FFAE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81BC5-0AC9-9B45-9B0B-AA02EB9B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08D3B-05F5-B043-8391-FCC1646545B5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2EF2-0A88-5D41-9402-CE6073AE4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0B59-BC27-A24A-8220-36036F0AAE61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E72D6-A761-3B40-A7CC-630C487FA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-1524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7848600" cy="42672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A07D62-504A-EB4B-B7E4-1A804F7F376C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802668-732F-A043-AE2A-B335FCFEC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42A6-136E-5D4B-98A5-9BEF9A17EB85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3A83E-D910-E243-89BB-B4C0BDB73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B375-3862-DC49-B75F-5EB46F9735BA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CB66-38CA-C448-8EB5-EB2FE207C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6C95E-A296-1B4C-9EFF-8ED68DCC5291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532E8-68E4-694A-BD69-344391B098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107F-9704-414E-9A76-BBF104A34689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C2E6E-4BCD-094A-A441-92012E8CB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47AA-B237-5A49-B012-B474361B233D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2D8BC-F5F9-9D45-AF22-FB84FBDDB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2104-7364-9149-8F5A-1119192544E2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42412-B16D-E749-926E-8C2286B30C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2FFFF-7C00-1642-ADC9-47E75873CFE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52D0A-2E86-3840-BB6A-80AF4854C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F39E7-9013-174F-B083-51F641B90FD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6460-0F7C-7D46-ACA9-6132F276B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9A6591-CC8A-2E45-BD59-34386058CFEC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7B9911-238D-B84A-9205-D653CADFCA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8" charset="-128"/>
          <a:cs typeface="ＭＳ Ｐゴシック" pitchFamily="8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8" charset="0"/>
          <a:ea typeface="ＭＳ Ｐゴシック" pitchFamily="8" charset="-128"/>
          <a:cs typeface="ＭＳ Ｐゴシック" pitchFamily="8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8" charset="0"/>
        <a:buChar char="•"/>
        <a:defRPr sz="3200" kern="1200">
          <a:solidFill>
            <a:schemeClr val="tx1"/>
          </a:solidFill>
          <a:latin typeface="+mn-lt"/>
          <a:ea typeface="ＭＳ Ｐゴシック" pitchFamily="8" charset="-128"/>
          <a:cs typeface="ＭＳ Ｐゴシック" pitchFamily="8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8" charset="0"/>
        <a:buChar char="–"/>
        <a:defRPr sz="2800" kern="1200">
          <a:solidFill>
            <a:schemeClr val="tx1"/>
          </a:solidFill>
          <a:latin typeface="+mn-lt"/>
          <a:ea typeface="ＭＳ Ｐゴシック" pitchFamily="8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8" charset="0"/>
        <a:buChar char="•"/>
        <a:defRPr sz="2400" kern="1200">
          <a:solidFill>
            <a:schemeClr val="tx1"/>
          </a:solidFill>
          <a:latin typeface="+mn-lt"/>
          <a:ea typeface="ＭＳ Ｐゴシック" pitchFamily="8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8" charset="0"/>
        <a:buChar char="–"/>
        <a:defRPr sz="2000" kern="1200">
          <a:solidFill>
            <a:schemeClr val="tx1"/>
          </a:solidFill>
          <a:latin typeface="+mn-lt"/>
          <a:ea typeface="ＭＳ Ｐゴシック" pitchFamily="8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8" charset="0"/>
        <a:buChar char="»"/>
        <a:defRPr sz="2000" kern="1200">
          <a:solidFill>
            <a:schemeClr val="tx1"/>
          </a:solidFill>
          <a:latin typeface="+mn-lt"/>
          <a:ea typeface="ＭＳ Ｐゴシック" pitchFamily="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82738" y="1295400"/>
            <a:ext cx="6629400" cy="990600"/>
          </a:xfrm>
        </p:spPr>
        <p:txBody>
          <a:bodyPr lIns="90488" tIns="44450" rIns="90488" bIns="44450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Relational Model</a:t>
            </a:r>
            <a:br>
              <a:rPr lang="en-US" smtClean="0"/>
            </a:br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0650" y="3128963"/>
            <a:ext cx="6400800" cy="1752600"/>
          </a:xfrm>
        </p:spPr>
        <p:txBody>
          <a:bodyPr lIns="90488" tIns="44450" rIns="90488" bIns="44450" rtlCol="0">
            <a:normAutofit/>
          </a:bodyPr>
          <a:lstStyle/>
          <a:p>
            <a:pPr marL="342900" indent="-342900" fontAlgn="auto">
              <a:spcAft>
                <a:spcPts val="0"/>
              </a:spcAft>
              <a:buFont typeface="Arial"/>
              <a:buNone/>
              <a:defRPr/>
            </a:pPr>
            <a:r>
              <a:rPr lang="en-US" smtClean="0"/>
              <a:t>Chapter 3</a:t>
            </a:r>
          </a:p>
        </p:txBody>
      </p:sp>
      <p:sp>
        <p:nvSpPr>
          <p:cNvPr id="16385" name="Rectangle 1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624053-E99E-5545-B6DE-4A59D5E91D40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1638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A6B461-D0B2-334C-9805-0C03A48F0498}" type="slidenum">
              <a:rPr lang="en-US"/>
              <a:pPr>
                <a:defRPr/>
              </a:pPr>
              <a:t>0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Constraints: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specify that certain attributes are keys?</a:t>
            </a:r>
          </a:p>
          <a:p>
            <a:pPr lvl="1"/>
            <a:r>
              <a:rPr lang="en-US" dirty="0" smtClean="0"/>
              <a:t>E.g., athlete ID (aid) or Olympics ID (</a:t>
            </a:r>
            <a:r>
              <a:rPr lang="en-US" dirty="0" err="1" smtClean="0"/>
              <a:t>oid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We must prevent duplicate keys, e.g., two athletes with the same ID in the database</a:t>
            </a:r>
          </a:p>
          <a:p>
            <a:r>
              <a:rPr lang="en-US" dirty="0" smtClean="0"/>
              <a:t>How do say that the Athlete ID and Olympic ID values in compete relation must be valid references?</a:t>
            </a:r>
          </a:p>
          <a:p>
            <a:pPr lvl="1"/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F42A6-136E-5D4B-98A5-9BEF9A17EB85}" type="datetime1">
              <a:rPr lang="en-US" smtClean="0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A83E-D910-E243-89BB-B4C0BDB73F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Integrity Constraints (ICs)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0" cy="4648200"/>
          </a:xfrm>
        </p:spPr>
        <p:txBody>
          <a:bodyPr lIns="90488" tIns="44450" rIns="90488" bIns="44450" rtlCol="0"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IC: condition that must be true for </a:t>
            </a:r>
            <a:r>
              <a:rPr lang="en-US" sz="2800" i="1" dirty="0" smtClean="0">
                <a:solidFill>
                  <a:schemeClr val="tx2"/>
                </a:solidFill>
              </a:rPr>
              <a:t>any</a:t>
            </a:r>
            <a:r>
              <a:rPr lang="en-US" sz="2800" i="1" dirty="0" smtClean="0"/>
              <a:t> </a:t>
            </a:r>
            <a:r>
              <a:rPr lang="en-US" sz="2800" dirty="0" smtClean="0"/>
              <a:t>instance of the database; e.g., </a:t>
            </a:r>
            <a:r>
              <a:rPr lang="en-US" sz="2800" i="1" u="sng" dirty="0" smtClean="0"/>
              <a:t>domain constraints.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>
                <a:ea typeface="+mn-ea"/>
              </a:rPr>
              <a:t>ICs are specified when schema is defined.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>
                <a:ea typeface="+mn-ea"/>
              </a:rPr>
              <a:t>ICs are checked when relations are modified.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chemeClr val="tx2"/>
                </a:solidFill>
              </a:rPr>
              <a:t>legal</a:t>
            </a:r>
            <a:r>
              <a:rPr lang="en-US" sz="2800" dirty="0" smtClean="0"/>
              <a:t> instance of a relation is one that satisfies all specified ICs.  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400" dirty="0" smtClean="0">
                <a:ea typeface="+mn-ea"/>
              </a:rPr>
              <a:t>DBMS must not allow illegal instances. 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/>
              <a:buChar char="–"/>
              <a:defRPr/>
            </a:pPr>
            <a:endParaRPr lang="en-US" sz="2400" dirty="0" smtClean="0">
              <a:ea typeface="+mn-ea"/>
            </a:endParaRPr>
          </a:p>
        </p:txBody>
      </p:sp>
      <p:sp>
        <p:nvSpPr>
          <p:cNvPr id="3276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669117-7F51-CE4A-AACA-FBB08E8B4ADC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DF77-6A4F-5F48-B907-E89FD079251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Integrity Constraint: Primary and Candidate Keys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u="sng" dirty="0" smtClean="0">
                <a:solidFill>
                  <a:schemeClr val="tx2"/>
                </a:solidFill>
              </a:rPr>
              <a:t>key</a:t>
            </a:r>
            <a:r>
              <a:rPr lang="en-US" sz="2800" dirty="0" smtClean="0"/>
              <a:t> for a relation R is the </a:t>
            </a:r>
            <a:r>
              <a:rPr lang="en-US" sz="2800" i="1" dirty="0" smtClean="0">
                <a:solidFill>
                  <a:schemeClr val="hlink"/>
                </a:solidFill>
              </a:rPr>
              <a:t>minimal</a:t>
            </a:r>
            <a:r>
              <a:rPr lang="en-US" sz="2800" dirty="0" smtClean="0"/>
              <a:t> set of attributes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such that no two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</a:t>
            </a:r>
            <a:r>
              <a:rPr lang="en-US" sz="2800" i="1" dirty="0" smtClean="0">
                <a:solidFill>
                  <a:schemeClr val="hlink"/>
                </a:solidFill>
              </a:rPr>
              <a:t>(any instance of)</a:t>
            </a:r>
            <a:r>
              <a:rPr lang="en-US" sz="2800" dirty="0" smtClean="0"/>
              <a:t> R can have the same values for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,…,A</a:t>
            </a:r>
            <a:r>
              <a:rPr lang="en-US" sz="2800" baseline="-25000" dirty="0" smtClean="0"/>
              <a:t>n</a:t>
            </a:r>
          </a:p>
          <a:p>
            <a:r>
              <a:rPr lang="en-US" sz="2800" dirty="0" smtClean="0"/>
              <a:t>E.g., {</a:t>
            </a:r>
            <a:r>
              <a:rPr lang="en-US" sz="2800" dirty="0" err="1" smtClean="0"/>
              <a:t>ssn</a:t>
            </a:r>
            <a:r>
              <a:rPr lang="en-US" sz="2800" dirty="0" smtClean="0"/>
              <a:t>} is a key for Citizen relation</a:t>
            </a:r>
          </a:p>
          <a:p>
            <a:r>
              <a:rPr lang="en-US" sz="2800" dirty="0" smtClean="0"/>
              <a:t>{</a:t>
            </a:r>
            <a:r>
              <a:rPr lang="en-US" sz="2800" dirty="0" err="1" smtClean="0"/>
              <a:t>ssn</a:t>
            </a:r>
            <a:r>
              <a:rPr lang="en-US" sz="2800" dirty="0" smtClean="0"/>
              <a:t>, name} is </a:t>
            </a:r>
            <a:r>
              <a:rPr lang="en-US" sz="2800" b="1" dirty="0" smtClean="0"/>
              <a:t>not</a:t>
            </a:r>
            <a:r>
              <a:rPr lang="en-US" sz="2800" dirty="0" smtClean="0"/>
              <a:t> a key, but a </a:t>
            </a:r>
            <a:r>
              <a:rPr lang="en-US" sz="2800" dirty="0" err="1" smtClean="0">
                <a:solidFill>
                  <a:srgbClr val="0000FF"/>
                </a:solidFill>
              </a:rPr>
              <a:t>superkey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– not minimal.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A relation can have more than one key; one is designated as </a:t>
            </a:r>
            <a:r>
              <a:rPr lang="en-US" sz="2800" dirty="0" smtClean="0">
                <a:solidFill>
                  <a:srgbClr val="0000FF"/>
                </a:solidFill>
              </a:rPr>
              <a:t>primary key</a:t>
            </a:r>
            <a:r>
              <a:rPr lang="en-US" sz="2800" dirty="0" smtClean="0"/>
              <a:t>. Others are called </a:t>
            </a:r>
            <a:r>
              <a:rPr lang="en-US" sz="2800" dirty="0" smtClean="0">
                <a:solidFill>
                  <a:srgbClr val="0000FF"/>
                </a:solidFill>
              </a:rPr>
              <a:t>candidate keys</a:t>
            </a:r>
          </a:p>
        </p:txBody>
      </p:sp>
      <p:sp>
        <p:nvSpPr>
          <p:cNvPr id="348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1A1E85-835E-744E-89FC-528640630087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3270B-A2C8-2444-AE92-48AAF4FF6BE0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lang="en-US" dirty="0"/>
              <a:t>S</a:t>
            </a:r>
            <a:r>
              <a:rPr lang="en-US" dirty="0" smtClean="0"/>
              <a:t>everal ways of specifying the constraint: </a:t>
            </a:r>
          </a:p>
          <a:p>
            <a:pPr marL="457200" indent="-514350">
              <a:spcBef>
                <a:spcPct val="20000"/>
              </a:spcBef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CREATE TABLE Athlete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aid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INTEGER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PRIMARY KEY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name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CHAR(30),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country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sport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CHAR(20));</a:t>
            </a:r>
          </a:p>
          <a:p>
            <a:endParaRPr lang="en-US" dirty="0" smtClean="0">
              <a:solidFill>
                <a:schemeClr val="tx2"/>
              </a:solidFill>
              <a:latin typeface="Book Antiqua" pitchFamily="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CREATE TABLE Athlete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aid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INTEGER,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name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CHAR(30),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country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sport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PRIMARY </a:t>
            </a:r>
            <a:r>
              <a:rPr lang="en-US" b="1" dirty="0" err="1" smtClean="0">
                <a:solidFill>
                  <a:schemeClr val="tx2"/>
                </a:solidFill>
                <a:latin typeface="Book Antiqua" pitchFamily="8" charset="0"/>
              </a:rPr>
              <a:t>KEY(aid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)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);</a:t>
            </a:r>
          </a:p>
          <a:p>
            <a:endParaRPr lang="en-US" dirty="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lang="en-US" dirty="0"/>
              <a:t>Disallow null values for a field</a:t>
            </a:r>
          </a:p>
          <a:p>
            <a:pPr marL="457200" indent="-514350">
              <a:spcBef>
                <a:spcPct val="20000"/>
              </a:spcBef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CREATE TABLE Athlete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aid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INTEGER PRIMARY KEY,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name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CHAR(30) NOT NULL,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country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CHAR(20),</a:t>
            </a:r>
          </a:p>
          <a:p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Book Antiqua" pitchFamily="8" charset="0"/>
              </a:rPr>
              <a:t>sport</a:t>
            </a:r>
            <a:r>
              <a:rPr lang="en-US" dirty="0" smtClean="0">
                <a:solidFill>
                  <a:schemeClr val="tx2"/>
                </a:solidFill>
                <a:latin typeface="Book Antiqua" pitchFamily="8" charset="0"/>
              </a:rPr>
              <a:t> CHAR(20));</a:t>
            </a:r>
          </a:p>
          <a:p>
            <a:pPr marL="457200" indent="-514350">
              <a:spcBef>
                <a:spcPct val="20000"/>
              </a:spcBef>
              <a:defRPr/>
            </a:pPr>
            <a:endParaRPr lang="en-US" dirty="0" smtClean="0"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NULL value in tables indicates that the value is unknown or inapplicable.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NULL 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Primary Keys Properties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PRIMARY KEY columns can </a:t>
            </a:r>
            <a:r>
              <a:rPr lang="en-US" sz="2400" u="sng" dirty="0" smtClean="0">
                <a:solidFill>
                  <a:schemeClr val="tx2"/>
                </a:solidFill>
              </a:rPr>
              <a:t>never</a:t>
            </a:r>
            <a:r>
              <a:rPr lang="en-US" sz="2400" dirty="0" smtClean="0"/>
              <a:t> be null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Databases automatically enforce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PRIMARY KEYS need not be an integer ID, though they often are for entities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IDs when used as primary keys do not necessarily auto-increment in databases. Additional features of SQL must be used to make them auto-increment. You will see that in the projects.</a:t>
            </a:r>
          </a:p>
        </p:txBody>
      </p:sp>
      <p:sp>
        <p:nvSpPr>
          <p:cNvPr id="3788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251AEF-14AD-1E49-B20D-5D0FD542DB10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8D42DA-2C42-A343-B888-A3FBC944483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430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Candidate Keys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1371600"/>
          </a:xfrm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Candidate keys specified using </a:t>
            </a:r>
            <a:r>
              <a:rPr lang="en-US" sz="2000" dirty="0" smtClean="0">
                <a:solidFill>
                  <a:schemeClr val="tx2"/>
                </a:solidFill>
              </a:rPr>
              <a:t>UNIQUE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One of the candidate keys is </a:t>
            </a:r>
            <a:r>
              <a:rPr lang="en-US" sz="2400" dirty="0" smtClean="0"/>
              <a:t>specified as </a:t>
            </a:r>
            <a:r>
              <a:rPr lang="en-US" sz="2400" dirty="0" smtClean="0"/>
              <a:t>the </a:t>
            </a:r>
            <a:r>
              <a:rPr lang="en-US" sz="2400" i="1" dirty="0" smtClean="0"/>
              <a:t>primary key</a:t>
            </a:r>
            <a:r>
              <a:rPr lang="en-US" sz="2400" dirty="0" smtClean="0"/>
              <a:t>.</a:t>
            </a:r>
          </a:p>
        </p:txBody>
      </p:sp>
      <p:sp>
        <p:nvSpPr>
          <p:cNvPr id="3584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0EB576-E5AC-874E-A281-24FB7984DB28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0ABC35-E997-B44A-8DB6-5CA2450380E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609600" y="2057400"/>
            <a:ext cx="4806579" cy="224741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CREATE TABLE Athlete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(aid INTEGER,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 name CHAR(30) NOT NULL,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 country CHAR(20</a:t>
            </a:r>
            <a:r>
              <a:rPr lang="en-US" sz="2000" dirty="0" smtClean="0">
                <a:solidFill>
                  <a:schemeClr val="tx2"/>
                </a:solidFill>
                <a:latin typeface="Book Antiqua" pitchFamily="8" charset="0"/>
              </a:rPr>
              <a:t>) NOT NULL,</a:t>
            </a:r>
            <a:endParaRPr lang="en-US" sz="2000" dirty="0">
              <a:solidFill>
                <a:schemeClr val="tx2"/>
              </a:solidFill>
              <a:latin typeface="Book Antiqua" pitchFamily="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 sport CHAR(20),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UNIQUE (name, country),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PRIMARY KEY (aid)</a:t>
            </a:r>
            <a:r>
              <a:rPr lang="en-US" sz="2000" dirty="0" smtClean="0">
                <a:solidFill>
                  <a:schemeClr val="tx2"/>
                </a:solidFill>
                <a:latin typeface="Book Antiqua" pitchFamily="8" charset="0"/>
              </a:rPr>
              <a:t>);</a:t>
            </a:r>
            <a:endParaRPr lang="en-US" sz="2000" dirty="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152400" y="4495800"/>
            <a:ext cx="89916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 sz="2800"/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685800" y="4414838"/>
            <a:ext cx="8001000" cy="831850"/>
          </a:xfrm>
          <a:prstGeom prst="rect">
            <a:avLst/>
          </a:prstGeom>
          <a:solidFill>
            <a:srgbClr val="E2FBFE"/>
          </a:solidFill>
          <a:ln w="1905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INTERMISSION:  what restriction does the candidate key impose here?</a:t>
            </a: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728663" y="5638800"/>
            <a:ext cx="6510337" cy="8413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WARNING: If used carelessly, ICs can prevent </a:t>
            </a:r>
          </a:p>
          <a:p>
            <a:r>
              <a:rPr lang="en-US" dirty="0">
                <a:solidFill>
                  <a:schemeClr val="hlink"/>
                </a:solidFill>
              </a:rPr>
              <a:t>storing instances that arise in practice!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9" grpId="0" animBg="1"/>
      <p:bldP spid="2867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Only people listed in Athletes relation should be allowed to compete</a:t>
            </a:r>
          </a:p>
        </p:txBody>
      </p:sp>
      <p:sp>
        <p:nvSpPr>
          <p:cNvPr id="4096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AA6299-17F4-8046-B3EA-B907B96A64A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015D-643C-7D42-B491-CD1D08CFD59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295400" y="1828800"/>
            <a:ext cx="6172087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Book Antiqua" pitchFamily="8" charset="0"/>
              </a:rPr>
              <a:t>CREATE TABLE</a:t>
            </a:r>
            <a:r>
              <a:rPr lang="en-US" dirty="0">
                <a:latin typeface="Book Antiqua" pitchFamily="8" charset="0"/>
              </a:rPr>
              <a:t> Compete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(aid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 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PRIMARY KEY</a:t>
            </a:r>
            <a:r>
              <a:rPr lang="en-US" sz="2000" dirty="0">
                <a:solidFill>
                  <a:schemeClr val="accent2"/>
                </a:solidFill>
                <a:latin typeface="Book Antiqua" pitchFamily="8" charset="0"/>
              </a:rPr>
              <a:t>  </a:t>
            </a:r>
            <a:r>
              <a:rPr lang="en-US" dirty="0">
                <a:latin typeface="Book Antiqua" pitchFamily="8" charset="0"/>
              </a:rPr>
              <a:t>(aid,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),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FOREIGN KEY</a:t>
            </a:r>
            <a:r>
              <a:rPr lang="en-US" sz="2000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(aid)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REFERENCES</a:t>
            </a:r>
            <a:r>
              <a:rPr lang="en-US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Athlete</a:t>
            </a:r>
            <a:r>
              <a:rPr lang="en-US" dirty="0" smtClean="0">
                <a:latin typeface="Book Antiqua" pitchFamily="8" charset="0"/>
              </a:rPr>
              <a:t>);</a:t>
            </a:r>
            <a:endParaRPr lang="en-US" dirty="0">
              <a:latin typeface="Book Antiqua" pitchFamily="8" charset="0"/>
            </a:endParaRP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1295400" y="4114800"/>
            <a:ext cx="648848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Book Antiqua" pitchFamily="8" charset="0"/>
              </a:rPr>
              <a:t>CREATE TABLE</a:t>
            </a:r>
            <a:r>
              <a:rPr lang="en-US" dirty="0">
                <a:latin typeface="Book Antiqua" pitchFamily="8" charset="0"/>
              </a:rPr>
              <a:t> Compete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(aid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 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PRIMARY KEY</a:t>
            </a:r>
            <a:r>
              <a:rPr lang="en-US" sz="2000" dirty="0">
                <a:solidFill>
                  <a:schemeClr val="accent2"/>
                </a:solidFill>
                <a:latin typeface="Book Antiqua" pitchFamily="8" charset="0"/>
              </a:rPr>
              <a:t>  </a:t>
            </a:r>
            <a:r>
              <a:rPr lang="en-US" dirty="0">
                <a:latin typeface="Book Antiqua" pitchFamily="8" charset="0"/>
              </a:rPr>
              <a:t>(aid,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),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FOREIGN KEY</a:t>
            </a:r>
            <a:r>
              <a:rPr lang="en-US" sz="2000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(aid)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REFERENCES</a:t>
            </a:r>
            <a:r>
              <a:rPr lang="en-US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Athlete</a:t>
            </a:r>
            <a:r>
              <a:rPr lang="en-US" dirty="0"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FOREIGN KEY</a:t>
            </a:r>
            <a:r>
              <a:rPr lang="en-US" sz="2000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(</a:t>
            </a:r>
            <a:r>
              <a:rPr lang="en-US" b="1" dirty="0" err="1">
                <a:latin typeface="Book Antiqua" pitchFamily="8" charset="0"/>
              </a:rPr>
              <a:t>oid</a:t>
            </a:r>
            <a:r>
              <a:rPr lang="en-US" b="1" dirty="0">
                <a:latin typeface="Book Antiqua" pitchFamily="8" charset="0"/>
              </a:rPr>
              <a:t>)</a:t>
            </a:r>
            <a:r>
              <a:rPr lang="en-US" sz="2000" b="1" dirty="0"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REFERENCES</a:t>
            </a:r>
            <a:r>
              <a:rPr lang="en-US" sz="2000" b="1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b="1" dirty="0">
                <a:latin typeface="Book Antiqua" pitchFamily="8" charset="0"/>
              </a:rPr>
              <a:t>Olympics</a:t>
            </a:r>
            <a:r>
              <a:rPr lang="en-US" dirty="0" smtClean="0">
                <a:latin typeface="Book Antiqua" pitchFamily="8" charset="0"/>
              </a:rPr>
              <a:t>);</a:t>
            </a:r>
            <a:endParaRPr lang="en-US" dirty="0">
              <a:latin typeface="Book Antiqua" pitchFamily="8" charset="0"/>
            </a:endParaRPr>
          </a:p>
        </p:txBody>
      </p:sp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838200" y="3581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dirty="0"/>
              <a:t>And only in games stored in the Olympics relation…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 autoUpdateAnimBg="0"/>
      <p:bldP spid="334854" grpId="0" animBg="1" autoUpdateAnimBg="0"/>
      <p:bldP spid="3348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  <a:noFill/>
        </p:spPr>
        <p:txBody>
          <a:bodyPr lIns="90488" tIns="44450" rIns="90488" bIns="44450"/>
          <a:lstStyle/>
          <a:p>
            <a:r>
              <a:rPr lang="en-US" sz="4000" smtClean="0"/>
              <a:t>Foreign Keys – Definition and Rules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4800600"/>
          </a:xfrm>
        </p:spPr>
        <p:txBody>
          <a:bodyPr lIns="90488" tIns="44450" rIns="90488" bIns="44450"/>
          <a:lstStyle/>
          <a:p>
            <a:r>
              <a:rPr lang="en-US" sz="2800" i="1" u="sng" smtClean="0">
                <a:solidFill>
                  <a:schemeClr val="tx2"/>
                </a:solidFill>
              </a:rPr>
              <a:t>Foreign key</a:t>
            </a:r>
            <a:r>
              <a:rPr lang="en-US" sz="2800" smtClean="0">
                <a:solidFill>
                  <a:schemeClr val="tx2"/>
                </a:solidFill>
              </a:rPr>
              <a:t> :</a:t>
            </a:r>
            <a:r>
              <a:rPr lang="en-US" sz="2800" smtClean="0">
                <a:solidFill>
                  <a:schemeClr val="accent2"/>
                </a:solidFill>
              </a:rPr>
              <a:t> </a:t>
            </a:r>
            <a:r>
              <a:rPr lang="en-US" sz="2800" smtClean="0"/>
              <a:t>Set of fields in one relation that is used to refer to a tuple in another relation. </a:t>
            </a:r>
          </a:p>
          <a:p>
            <a:r>
              <a:rPr lang="en-US" sz="2800" smtClean="0"/>
              <a:t>Must refer to primary key of the second relation.</a:t>
            </a:r>
          </a:p>
          <a:p>
            <a:pPr lvl="1"/>
            <a:r>
              <a:rPr lang="en-US" sz="2400" smtClean="0"/>
              <a:t>Like a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logical pointer</a:t>
            </a:r>
            <a:r>
              <a:rPr lang="ja-JP" altLang="en-US" sz="2400" smtClean="0"/>
              <a:t>’</a:t>
            </a:r>
            <a:r>
              <a:rPr lang="en-US" altLang="ja-JP" sz="2400" smtClean="0"/>
              <a:t>.</a:t>
            </a:r>
          </a:p>
          <a:p>
            <a:r>
              <a:rPr lang="en-US" sz="2800" smtClean="0"/>
              <a:t>E.g., </a:t>
            </a:r>
            <a:r>
              <a:rPr lang="en-US" sz="2800" i="1" smtClean="0"/>
              <a:t>aid</a:t>
            </a:r>
            <a:r>
              <a:rPr lang="en-US" sz="2800" smtClean="0"/>
              <a:t> in Competes relation is a foreign key referring to Athlete</a:t>
            </a:r>
          </a:p>
          <a:p>
            <a:pPr lvl="1"/>
            <a:r>
              <a:rPr lang="en-US" sz="2400" smtClean="0"/>
              <a:t>If all foreign key constraints are enforced, </a:t>
            </a:r>
            <a:r>
              <a:rPr lang="en-US" sz="2400" i="1" smtClean="0">
                <a:solidFill>
                  <a:schemeClr val="tx2"/>
                </a:solidFill>
              </a:rPr>
              <a:t>referential integrity</a:t>
            </a:r>
            <a:r>
              <a:rPr lang="en-US" sz="2400" smtClean="0"/>
              <a:t> (no dangling references) is achieved.</a:t>
            </a:r>
          </a:p>
        </p:txBody>
      </p:sp>
      <p:sp>
        <p:nvSpPr>
          <p:cNvPr id="389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2241F8-4C8E-A34F-8386-3BE242144193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41B55E-3D37-344B-978A-5E042935B0C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Enforcing 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/>
          <a:lstStyle/>
          <a:p>
            <a:r>
              <a:rPr lang="en-US" smtClean="0"/>
              <a:t>Whenever we modify database, must check for violations of ICs</a:t>
            </a:r>
          </a:p>
          <a:p>
            <a:r>
              <a:rPr lang="en-US" smtClean="0"/>
              <a:t>Enforcing Domain, Primary Key, Unique ICs is straightforward</a:t>
            </a:r>
          </a:p>
          <a:p>
            <a:pPr lvl="1"/>
            <a:r>
              <a:rPr lang="en-US" smtClean="0"/>
              <a:t>Reject offending UPDATE / INSERT command</a:t>
            </a:r>
          </a:p>
        </p:txBody>
      </p:sp>
      <p:sp>
        <p:nvSpPr>
          <p:cNvPr id="4198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4B1794-CD77-9B4B-AB0B-B6DEE5B225A6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F8270-EAA8-5E4B-87AD-AE2E8EED9E4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Databases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data model in modern DBMS</a:t>
            </a:r>
          </a:p>
          <a:p>
            <a:r>
              <a:rPr lang="en-US" dirty="0" smtClean="0"/>
              <a:t>Many commercial systems</a:t>
            </a:r>
          </a:p>
          <a:p>
            <a:pPr lvl="1"/>
            <a:r>
              <a:rPr lang="en-US" dirty="0" smtClean="0"/>
              <a:t>Oracle, MS SQL Server, IBM DB2, more…</a:t>
            </a:r>
          </a:p>
          <a:p>
            <a:r>
              <a:rPr lang="en-US" dirty="0" smtClean="0"/>
              <a:t>Also open source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, …</a:t>
            </a:r>
          </a:p>
        </p:txBody>
      </p:sp>
      <p:sp>
        <p:nvSpPr>
          <p:cNvPr id="184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A9C553-4519-3947-A584-69F0A81D266A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20414F-6EF8-9740-BBB6-00A66EBF88A6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Enforcing Referential Integrity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a Compete tuple is inserted with no corresponding Athlete aid:</a:t>
            </a:r>
          </a:p>
          <a:p>
            <a:pPr lvl="1"/>
            <a:r>
              <a:rPr lang="en-US" dirty="0" smtClean="0"/>
              <a:t>Insert operation is REJECTED!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an Athlete tuple is deleted? Possible actions:</a:t>
            </a:r>
          </a:p>
          <a:p>
            <a:pPr lvl="1"/>
            <a:r>
              <a:rPr lang="en-US" dirty="0" smtClean="0"/>
              <a:t>Disallow deletion if a Compete tuple refers to athlete</a:t>
            </a:r>
          </a:p>
          <a:p>
            <a:pPr lvl="1"/>
            <a:r>
              <a:rPr lang="en-US" dirty="0" smtClean="0"/>
              <a:t>Delete all Compete </a:t>
            </a:r>
            <a:r>
              <a:rPr lang="en-US" dirty="0" err="1" smtClean="0"/>
              <a:t>tuples</a:t>
            </a:r>
            <a:r>
              <a:rPr lang="en-US" dirty="0" smtClean="0"/>
              <a:t> that refer to deleted athlete</a:t>
            </a:r>
          </a:p>
          <a:p>
            <a:pPr lvl="1"/>
            <a:r>
              <a:rPr lang="en-US" dirty="0" smtClean="0"/>
              <a:t>Set to default or null value for all references to the deleted athlete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Similar choices on update of primary key of Athlete</a:t>
            </a:r>
          </a:p>
        </p:txBody>
      </p:sp>
      <p:sp>
        <p:nvSpPr>
          <p:cNvPr id="4300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251DD76-4B8C-344B-90D2-822E4824F036}" type="datetime1">
              <a:rPr lang="en-US" smtClean="0"/>
              <a:pPr/>
              <a:t>9/15/15</a:t>
            </a:fld>
            <a:endParaRPr lang="en-US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128F9-0C11-AB4F-AC2C-92D36E6190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Referential Integrity in SQL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37338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SQL Supports all four options on deletes and updates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Default is </a:t>
            </a:r>
            <a:r>
              <a:rPr lang="en-US" sz="1800" dirty="0" smtClean="0">
                <a:solidFill>
                  <a:schemeClr val="tx2"/>
                </a:solidFill>
              </a:rPr>
              <a:t>NO </a:t>
            </a:r>
            <a:r>
              <a:rPr lang="en-US" sz="1800" dirty="0" smtClean="0">
                <a:solidFill>
                  <a:schemeClr val="tx2"/>
                </a:solidFill>
              </a:rPr>
              <a:t>ACTION or RESTRICT</a:t>
            </a:r>
            <a:r>
              <a:rPr lang="en-US" sz="1800" dirty="0" smtClean="0">
                <a:solidFill>
                  <a:schemeClr val="accent2"/>
                </a:solidFill>
              </a:rPr>
              <a:t>   </a:t>
            </a:r>
            <a:r>
              <a:rPr lang="en-US" sz="2000" dirty="0" smtClean="0"/>
              <a:t>(action is rolled back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CASCADE</a:t>
            </a:r>
            <a:r>
              <a:rPr lang="en-US" sz="2000" dirty="0" smtClean="0"/>
              <a:t> (also delete all tuples that refer to deleted tuple)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SET NULL 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en-US" sz="1800" dirty="0" smtClean="0">
                <a:solidFill>
                  <a:schemeClr val="tx2"/>
                </a:solidFill>
              </a:rPr>
              <a:t> SET DEFAULT</a:t>
            </a:r>
            <a:r>
              <a:rPr lang="en-US" sz="1800" dirty="0" smtClean="0"/>
              <a:t>  </a:t>
            </a:r>
            <a:r>
              <a:rPr lang="en-US" sz="2000" dirty="0" smtClean="0"/>
              <a:t>(sets foreign key value of referencing </a:t>
            </a:r>
            <a:r>
              <a:rPr lang="en-US" sz="2000" dirty="0" smtClean="0"/>
              <a:t>tuple to NULL or a default value)</a:t>
            </a:r>
            <a:endParaRPr lang="en-US" sz="2000" dirty="0" smtClean="0"/>
          </a:p>
        </p:txBody>
      </p:sp>
      <p:sp>
        <p:nvSpPr>
          <p:cNvPr id="440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2315E5-770F-9540-954A-927E98DE0BE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6FE2E-CE95-8C44-81D8-3681CBA4DF5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4284663" y="1295400"/>
            <a:ext cx="4478337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latin typeface="Book Antiqua" pitchFamily="8" charset="0"/>
              </a:rPr>
              <a:t>CREATE TABLE</a:t>
            </a:r>
            <a:r>
              <a:rPr lang="en-US">
                <a:latin typeface="Book Antiqua" pitchFamily="8" charset="0"/>
              </a:rPr>
              <a:t> Compete</a:t>
            </a:r>
          </a:p>
          <a:p>
            <a:pPr eaLnBrk="0" hangingPunct="0"/>
            <a:r>
              <a:rPr lang="en-US">
                <a:latin typeface="Book Antiqua" pitchFamily="8" charset="0"/>
              </a:rPr>
              <a:t>   (aid </a:t>
            </a:r>
            <a:r>
              <a:rPr lang="en-US" sz="2000">
                <a:latin typeface="Book Antiqua" pitchFamily="8" charset="0"/>
              </a:rPr>
              <a:t>INTEGER</a:t>
            </a:r>
            <a:r>
              <a:rPr lang="en-US">
                <a:latin typeface="Book Antiqua" pitchFamily="8" charset="0"/>
              </a:rPr>
              <a:t>,  oid </a:t>
            </a:r>
            <a:r>
              <a:rPr lang="en-US" sz="2000">
                <a:latin typeface="Book Antiqua" pitchFamily="8" charset="0"/>
              </a:rPr>
              <a:t>INTEGER</a:t>
            </a:r>
            <a:r>
              <a:rPr lang="en-US"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>
                <a:latin typeface="Book Antiqua" pitchFamily="8" charset="0"/>
              </a:rPr>
              <a:t>     </a:t>
            </a:r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PRIMARY KEY</a:t>
            </a:r>
            <a:r>
              <a:rPr lang="en-US" sz="2000">
                <a:solidFill>
                  <a:schemeClr val="accent2"/>
                </a:solidFill>
                <a:latin typeface="Book Antiqua" pitchFamily="8" charset="0"/>
              </a:rPr>
              <a:t>  </a:t>
            </a:r>
            <a:r>
              <a:rPr lang="en-US">
                <a:latin typeface="Book Antiqua" pitchFamily="8" charset="0"/>
              </a:rPr>
              <a:t>(aid, oid),</a:t>
            </a:r>
          </a:p>
          <a:p>
            <a:pPr eaLnBrk="0" hangingPunct="0"/>
            <a:r>
              <a:rPr lang="en-US">
                <a:latin typeface="Book Antiqua" pitchFamily="8" charset="0"/>
              </a:rPr>
              <a:t>     </a:t>
            </a:r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FOREIGN KEY</a:t>
            </a:r>
            <a:r>
              <a:rPr lang="en-US" sz="200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>
                <a:latin typeface="Book Antiqua" pitchFamily="8" charset="0"/>
              </a:rPr>
              <a:t>(aid) </a:t>
            </a:r>
          </a:p>
          <a:p>
            <a:pPr eaLnBrk="0" hangingPunct="0"/>
            <a:r>
              <a:rPr lang="en-US">
                <a:latin typeface="Book Antiqua" pitchFamily="8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REFERENCES</a:t>
            </a:r>
            <a:r>
              <a:rPr lang="en-US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>
                <a:latin typeface="Book Antiqua" pitchFamily="8" charset="0"/>
              </a:rPr>
              <a:t>Athlete</a:t>
            </a:r>
          </a:p>
          <a:p>
            <a:pPr eaLnBrk="0" hangingPunct="0"/>
            <a:r>
              <a:rPr lang="en-US">
                <a:latin typeface="Book Antiqua" pitchFamily="8" charset="0"/>
              </a:rPr>
              <a:t>	</a:t>
            </a:r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ON DELETE CASCADE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	ON UPDATE SET NULL</a:t>
            </a:r>
            <a:r>
              <a:rPr lang="en-US">
                <a:latin typeface="Book Antiqua" pitchFamily="8" charset="0"/>
              </a:rPr>
              <a:t>)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4267200" y="4343400"/>
            <a:ext cx="4495800" cy="12065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hlink"/>
                </a:solidFill>
              </a:rPr>
              <a:t>What happens if we</a:t>
            </a:r>
            <a:r>
              <a:rPr lang="en-US" dirty="0" smtClean="0">
                <a:solidFill>
                  <a:schemeClr val="hlink"/>
                </a:solidFill>
              </a:rPr>
              <a:t> modify an athlete's ID </a:t>
            </a:r>
            <a:r>
              <a:rPr lang="en-US" dirty="0">
                <a:solidFill>
                  <a:schemeClr val="hlink"/>
                </a:solidFill>
              </a:rPr>
              <a:t>with an associated Compete tuple?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4284663" y="1304925"/>
            <a:ext cx="4478337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Book Antiqua" pitchFamily="8" charset="0"/>
              </a:rPr>
              <a:t>CREATE TABLE</a:t>
            </a:r>
            <a:r>
              <a:rPr lang="en-US" dirty="0">
                <a:latin typeface="Book Antiqua" pitchFamily="8" charset="0"/>
              </a:rPr>
              <a:t> Compete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(aid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 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sz="2000" dirty="0">
                <a:latin typeface="Book Antiqua" pitchFamily="8" charset="0"/>
              </a:rPr>
              <a:t>INTEGER</a:t>
            </a:r>
            <a:r>
              <a:rPr lang="en-US" dirty="0">
                <a:latin typeface="Book Antiqua" pitchFamily="8" charset="0"/>
              </a:rPr>
              <a:t>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PRIMARY KEY</a:t>
            </a:r>
            <a:r>
              <a:rPr lang="en-US" sz="2000" dirty="0">
                <a:solidFill>
                  <a:schemeClr val="accent2"/>
                </a:solidFill>
                <a:latin typeface="Book Antiqua" pitchFamily="8" charset="0"/>
              </a:rPr>
              <a:t>  </a:t>
            </a:r>
            <a:r>
              <a:rPr lang="en-US" dirty="0">
                <a:latin typeface="Book Antiqua" pitchFamily="8" charset="0"/>
              </a:rPr>
              <a:t>(aid, </a:t>
            </a:r>
            <a:r>
              <a:rPr lang="en-US" dirty="0" err="1">
                <a:latin typeface="Book Antiqua" pitchFamily="8" charset="0"/>
              </a:rPr>
              <a:t>oid</a:t>
            </a:r>
            <a:r>
              <a:rPr lang="en-US" dirty="0">
                <a:latin typeface="Book Antiqua" pitchFamily="8" charset="0"/>
              </a:rPr>
              <a:t>),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     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dirty="0">
                <a:latin typeface="Book Antiqua" pitchFamily="8" charset="0"/>
              </a:rPr>
              <a:t>(aid) 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REFERENCES</a:t>
            </a:r>
            <a:r>
              <a:rPr lang="en-US" dirty="0">
                <a:solidFill>
                  <a:schemeClr val="accent2"/>
                </a:solidFill>
                <a:latin typeface="Book Antiqua" pitchFamily="8" charset="0"/>
              </a:rPr>
              <a:t> </a:t>
            </a:r>
            <a:r>
              <a:rPr lang="en-US" dirty="0">
                <a:latin typeface="Book Antiqua" pitchFamily="8" charset="0"/>
              </a:rPr>
              <a:t>Athlete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ON DELETE CASCADE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	ON UPDATE </a:t>
            </a:r>
            <a:r>
              <a:rPr lang="en-US" sz="2000" b="1" dirty="0">
                <a:solidFill>
                  <a:schemeClr val="hlink"/>
                </a:solidFill>
                <a:latin typeface="Book Antiqua" pitchFamily="8" charset="0"/>
              </a:rPr>
              <a:t>NO ACTION</a:t>
            </a:r>
            <a:r>
              <a:rPr lang="en-US" dirty="0" smtClean="0">
                <a:latin typeface="Book Antiqua" pitchFamily="8" charset="0"/>
              </a:rPr>
              <a:t>);</a:t>
            </a:r>
            <a:endParaRPr lang="en-US" dirty="0">
              <a:latin typeface="Book Antiqua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animBg="1"/>
      <p:bldP spid="3553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athlete_create.sql</a:t>
            </a:r>
            <a:r>
              <a:rPr lang="en-US" dirty="0" smtClean="0"/>
              <a:t> so that it has the UPDATE and DELETE constraints  in COMPETE relation as in the previous slide. (Modified file available in </a:t>
            </a:r>
            <a:r>
              <a:rPr lang="en-US" dirty="0" err="1" smtClean="0"/>
              <a:t>athlete_modified.sql</a:t>
            </a:r>
            <a:r>
              <a:rPr lang="en-US" dirty="0" smtClean="0"/>
              <a:t>.)</a:t>
            </a:r>
          </a:p>
          <a:p>
            <a:r>
              <a:rPr lang="en-US" dirty="0" smtClean="0"/>
              <a:t>Try the following and check COMPETE:</a:t>
            </a:r>
          </a:p>
          <a:p>
            <a:pPr lvl="1"/>
            <a:r>
              <a:rPr lang="en-US" dirty="0" smtClean="0"/>
              <a:t>DELETE FROM Athlete WHERE name='Michael Phelps';</a:t>
            </a:r>
          </a:p>
          <a:p>
            <a:pPr lvl="1"/>
            <a:r>
              <a:rPr lang="en-US" dirty="0" smtClean="0"/>
              <a:t>UPDATE Athlete SET aid=5 WHERE aid=4;</a:t>
            </a:r>
          </a:p>
          <a:p>
            <a:pPr>
              <a:buNone/>
            </a:pPr>
            <a:r>
              <a:rPr lang="en-US" sz="1800" dirty="0" smtClean="0"/>
              <a:t>(In SQLite, make sure you issued "PRAGMA </a:t>
            </a:r>
            <a:r>
              <a:rPr lang="en-US" sz="1800" dirty="0" err="1" smtClean="0"/>
              <a:t>foreign_keys</a:t>
            </a:r>
            <a:r>
              <a:rPr lang="en-US" sz="1800" dirty="0" smtClean="0"/>
              <a:t> = ON;" command to enforce  foreign key constraints. By default, </a:t>
            </a:r>
            <a:r>
              <a:rPr lang="en-US" sz="1800" dirty="0" err="1" smtClean="0"/>
              <a:t>SQLite</a:t>
            </a:r>
            <a:r>
              <a:rPr lang="en-US" sz="1800" dirty="0" smtClean="0"/>
              <a:t> ignores them for backward compatibility)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F42A6-136E-5D4B-98A5-9BEF9A17EB85}" type="datetime1">
              <a:rPr lang="en-US" smtClean="0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A83E-D910-E243-89BB-B4C0BDB73F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Oracle's </a:t>
            </a:r>
            <a:r>
              <a:rPr lang="en-US" dirty="0" err="1" smtClean="0"/>
              <a:t>sqlplus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cannot use NO ACTION constraints. They are the default and thus not needed. </a:t>
            </a:r>
          </a:p>
          <a:p>
            <a:pPr lvl="1"/>
            <a:r>
              <a:rPr lang="en-US" dirty="0" smtClean="0"/>
              <a:t>String literals like 'USA' must use single quotes, not double quotes</a:t>
            </a:r>
          </a:p>
          <a:p>
            <a:r>
              <a:rPr lang="en-US" dirty="0" smtClean="0"/>
              <a:t>SQLite:</a:t>
            </a:r>
          </a:p>
          <a:p>
            <a:pPr lvl="1"/>
            <a:r>
              <a:rPr lang="en-US" dirty="0" smtClean="0"/>
              <a:t>You need </a:t>
            </a:r>
          </a:p>
          <a:p>
            <a:pPr marL="457200" lvl="1" indent="0">
              <a:buNone/>
            </a:pPr>
            <a:r>
              <a:rPr lang="en-US" dirty="0" smtClean="0"/>
              <a:t>PRAGMA </a:t>
            </a:r>
            <a:r>
              <a:rPr lang="en-US" dirty="0" err="1" smtClean="0"/>
              <a:t>foreign_keys</a:t>
            </a:r>
            <a:r>
              <a:rPr lang="en-US" dirty="0" smtClean="0"/>
              <a:t> = ON;</a:t>
            </a:r>
          </a:p>
          <a:p>
            <a:pPr marL="457200" lvl="1" indent="0">
              <a:buNone/>
            </a:pPr>
            <a:r>
              <a:rPr lang="en-US" dirty="0" smtClean="0"/>
              <a:t>To enforce foreign key constraints. This is for backward compatibility.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F42A6-136E-5D4B-98A5-9BEF9A17EB85}" type="datetime1">
              <a:rPr lang="en-US" smtClean="0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A83E-D910-E243-89BB-B4C0BDB73F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77200" cy="11430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Where do ICs Come From?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sz="2800" smtClean="0"/>
              <a:t>Based on real-world enterprise being modeled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An IC is a statement about </a:t>
            </a:r>
            <a:r>
              <a:rPr lang="en-US" sz="2800" i="1" smtClean="0">
                <a:solidFill>
                  <a:schemeClr val="hlink"/>
                </a:solidFill>
              </a:rPr>
              <a:t>all</a:t>
            </a:r>
            <a:r>
              <a:rPr lang="en-US" sz="2800" i="1" smtClean="0"/>
              <a:t> possible </a:t>
            </a:r>
            <a:r>
              <a:rPr lang="en-US" sz="2800" smtClean="0"/>
              <a:t>instances!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We can check a database instance to see if an IC is violated, but we can </a:t>
            </a:r>
            <a:r>
              <a:rPr lang="en-US" sz="2800" smtClean="0">
                <a:solidFill>
                  <a:srgbClr val="CF0E30"/>
                </a:solidFill>
              </a:rPr>
              <a:t>NEVER</a:t>
            </a:r>
            <a:r>
              <a:rPr lang="en-US" sz="2800" smtClean="0"/>
              <a:t> infer that an IC is true by looking at an instance.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Key and foreign key ICs are the most common</a:t>
            </a:r>
          </a:p>
          <a:p>
            <a:pPr>
              <a:lnSpc>
                <a:spcPct val="110000"/>
              </a:lnSpc>
            </a:pPr>
            <a:r>
              <a:rPr lang="en-US" sz="2800" smtClean="0"/>
              <a:t>Also table constraints and assertions</a:t>
            </a:r>
          </a:p>
          <a:p>
            <a:pPr lvl="1">
              <a:lnSpc>
                <a:spcPct val="110000"/>
              </a:lnSpc>
            </a:pPr>
            <a:r>
              <a:rPr lang="en-US" sz="2400" smtClean="0"/>
              <a:t>Next week!</a:t>
            </a:r>
          </a:p>
        </p:txBody>
      </p:sp>
      <p:sp>
        <p:nvSpPr>
          <p:cNvPr id="450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74E69D-7AD0-6742-93EC-29709F8D7B3D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9E2F8-1AF5-BD46-946C-B568377BF78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153400" cy="5105400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View</a:t>
            </a:r>
            <a:r>
              <a:rPr lang="en-US" sz="2400" dirty="0" smtClean="0"/>
              <a:t> is used just like a relation, but we store a </a:t>
            </a:r>
            <a:r>
              <a:rPr lang="en-US" sz="2400" i="1" dirty="0" smtClean="0">
                <a:solidFill>
                  <a:schemeClr val="accent2"/>
                </a:solidFill>
              </a:rPr>
              <a:t>definition</a:t>
            </a:r>
            <a:r>
              <a:rPr lang="en-US" sz="2400" dirty="0" smtClean="0"/>
              <a:t>, rather than a set of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endParaRPr lang="en-US" sz="24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Provide external data independence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Security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Views can be dropped using DROP VIEW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 smtClean="0"/>
              <a:t>How to drop a table if there is a view on it?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>
                <a:ea typeface="+mn-ea"/>
              </a:rPr>
              <a:t>DROP TABLE command has options to let user specify this</a:t>
            </a:r>
          </a:p>
        </p:txBody>
      </p:sp>
      <p:sp>
        <p:nvSpPr>
          <p:cNvPr id="4710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E5D4DE-32A9-0543-BEB4-52AE7740E2BB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B629-5438-DD4A-845A-D218EB939C3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838200" y="2362200"/>
            <a:ext cx="6843471" cy="19364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CREATE  VIEW</a:t>
            </a:r>
            <a:r>
              <a:rPr lang="en-US" sz="2000" dirty="0">
                <a:solidFill>
                  <a:schemeClr val="accent2"/>
                </a:solidFill>
                <a:latin typeface="Book Antiqua" pitchFamily="8" charset="0"/>
              </a:rPr>
              <a:t>  </a:t>
            </a:r>
            <a:r>
              <a:rPr lang="en-US" dirty="0" err="1">
                <a:latin typeface="Book Antiqua" pitchFamily="8" charset="0"/>
              </a:rPr>
              <a:t>Athens_Olympians</a:t>
            </a:r>
            <a:r>
              <a:rPr lang="en-US">
                <a:latin typeface="Book Antiqua" pitchFamily="8" charset="0"/>
              </a:rPr>
              <a:t> </a:t>
            </a:r>
            <a:endParaRPr lang="en-US" smtClean="0">
              <a:latin typeface="Book Antiqua" pitchFamily="8" charset="0"/>
            </a:endParaRPr>
          </a:p>
          <a:p>
            <a:pPr eaLnBrk="0" hangingPunct="0"/>
            <a:r>
              <a:rPr lang="en-US" dirty="0">
                <a:latin typeface="Book Antiqua" pitchFamily="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AS SELECT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dirty="0" err="1">
                <a:latin typeface="Book Antiqua" pitchFamily="8" charset="0"/>
              </a:rPr>
              <a:t>A.aid</a:t>
            </a:r>
            <a:r>
              <a:rPr lang="en-US" dirty="0">
                <a:latin typeface="Book Antiqua" pitchFamily="8" charset="0"/>
              </a:rPr>
              <a:t>, </a:t>
            </a:r>
            <a:r>
              <a:rPr lang="en-US" dirty="0" err="1">
                <a:latin typeface="Book Antiqua" pitchFamily="8" charset="0"/>
              </a:rPr>
              <a:t>A.name</a:t>
            </a:r>
            <a:r>
              <a:rPr lang="en-US" dirty="0">
                <a:latin typeface="Book Antiqua" pitchFamily="8" charset="0"/>
              </a:rPr>
              <a:t>, </a:t>
            </a:r>
            <a:r>
              <a:rPr lang="en-US" dirty="0" err="1">
                <a:latin typeface="Book Antiqua" pitchFamily="8" charset="0"/>
              </a:rPr>
              <a:t>A.country</a:t>
            </a:r>
            <a:endParaRPr lang="en-US" dirty="0">
              <a:latin typeface="Book Antiqua" pitchFamily="8" charset="0"/>
            </a:endParaRPr>
          </a:p>
          <a:p>
            <a:pPr eaLnBrk="0" hangingPunct="0"/>
            <a:r>
              <a:rPr lang="en-US" dirty="0">
                <a:latin typeface="Book Antiqua" pitchFamily="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FROM </a:t>
            </a:r>
            <a:r>
              <a:rPr lang="en-US" dirty="0">
                <a:latin typeface="Book Antiqua" pitchFamily="8" charset="0"/>
              </a:rPr>
              <a:t>Athlete A, Competes C, Olympics O</a:t>
            </a:r>
          </a:p>
          <a:p>
            <a:pPr eaLnBrk="0" hangingPunct="0"/>
            <a:r>
              <a:rPr lang="en-US" dirty="0">
                <a:latin typeface="Book Antiqua" pitchFamily="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WHERE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dirty="0" err="1">
                <a:latin typeface="Book Antiqua" pitchFamily="8" charset="0"/>
              </a:rPr>
              <a:t>A.aid</a:t>
            </a:r>
            <a:r>
              <a:rPr lang="en-US" dirty="0">
                <a:latin typeface="Book Antiqua" pitchFamily="8" charset="0"/>
              </a:rPr>
              <a:t> = </a:t>
            </a:r>
            <a:r>
              <a:rPr lang="en-US" dirty="0" err="1">
                <a:latin typeface="Book Antiqua" pitchFamily="8" charset="0"/>
              </a:rPr>
              <a:t>C.aid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AND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dirty="0" err="1">
                <a:latin typeface="Book Antiqua" pitchFamily="8" charset="0"/>
              </a:rPr>
              <a:t>C.oid</a:t>
            </a:r>
            <a:r>
              <a:rPr lang="en-US" dirty="0">
                <a:latin typeface="Book Antiqua" pitchFamily="8" charset="0"/>
              </a:rPr>
              <a:t> = </a:t>
            </a:r>
            <a:r>
              <a:rPr lang="en-US" dirty="0" err="1">
                <a:latin typeface="Book Antiqua" pitchFamily="8" charset="0"/>
              </a:rPr>
              <a:t>O.oid</a:t>
            </a:r>
            <a:endParaRPr lang="en-US" dirty="0">
              <a:latin typeface="Book Antiqua" pitchFamily="8" charset="0"/>
            </a:endParaRPr>
          </a:p>
          <a:p>
            <a:pPr eaLnBrk="0" hangingPunct="0"/>
            <a:r>
              <a:rPr lang="en-US" dirty="0">
                <a:latin typeface="Book Antiqua" pitchFamily="8" charset="0"/>
              </a:rPr>
              <a:t>			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AND</a:t>
            </a:r>
            <a:r>
              <a:rPr lang="en-US" dirty="0">
                <a:latin typeface="Book Antiqua" pitchFamily="8" charset="0"/>
              </a:rPr>
              <a:t> </a:t>
            </a:r>
            <a:r>
              <a:rPr lang="en-US" dirty="0" err="1">
                <a:latin typeface="Book Antiqua" pitchFamily="8" charset="0"/>
              </a:rPr>
              <a:t>O.year</a:t>
            </a:r>
            <a:r>
              <a:rPr lang="en-US" dirty="0">
                <a:latin typeface="Book Antiqua" pitchFamily="8" charset="0"/>
              </a:rPr>
              <a:t> =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  <p:bldP spid="3450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</a:t>
            </a:r>
          </a:p>
        </p:txBody>
      </p:sp>
      <p:sp>
        <p:nvSpPr>
          <p:cNvPr id="481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4C83C07-868F-8448-8F5A-5FFF6DEF63FA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DFE9C-7788-E542-AB3F-419916FAE71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317750" y="2362200"/>
            <a:ext cx="362585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SELECT </a:t>
            </a:r>
            <a:r>
              <a:rPr lang="en-US" dirty="0">
                <a:latin typeface="Book Antiqua" pitchFamily="8" charset="0"/>
              </a:rPr>
              <a:t>name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FROM </a:t>
            </a:r>
            <a:r>
              <a:rPr lang="en-US" dirty="0" err="1">
                <a:latin typeface="Book Antiqua" pitchFamily="8" charset="0"/>
              </a:rPr>
              <a:t>Athens_Olympians</a:t>
            </a:r>
            <a:endParaRPr lang="en-US" dirty="0">
              <a:latin typeface="Book Antiqua" pitchFamily="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WHERE </a:t>
            </a:r>
            <a:r>
              <a:rPr lang="en-US" dirty="0">
                <a:latin typeface="Book Antiqua" pitchFamily="8" charset="0"/>
              </a:rPr>
              <a:t>country = </a:t>
            </a:r>
            <a:r>
              <a:rPr lang="en-US" dirty="0" smtClean="0">
                <a:latin typeface="Book Antiqua" pitchFamily="8" charset="0"/>
              </a:rPr>
              <a:t>'</a:t>
            </a:r>
            <a:r>
              <a:rPr lang="en-US" altLang="ja-JP" dirty="0" smtClean="0">
                <a:latin typeface="Book Antiqua" pitchFamily="8" charset="0"/>
              </a:rPr>
              <a:t>USA';</a:t>
            </a:r>
            <a:endParaRPr lang="en-US" dirty="0">
              <a:latin typeface="Book Antiqua" pitchFamily="8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85800" y="1600200"/>
            <a:ext cx="4446588" cy="457200"/>
          </a:xfrm>
          <a:prstGeom prst="rect">
            <a:avLst/>
          </a:prstGeom>
          <a:solidFill>
            <a:srgbClr val="E2FBFE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What does this query compute?</a:t>
            </a: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647700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Find the names of all athletes from country </a:t>
            </a:r>
            <a:r>
              <a:rPr lang="ja-JP" altLang="en-US" i="1" dirty="0"/>
              <a:t>‘</a:t>
            </a:r>
            <a:r>
              <a:rPr lang="en-US" altLang="ja-JP" i="1" dirty="0"/>
              <a:t>USA</a:t>
            </a:r>
            <a:r>
              <a:rPr lang="ja-JP" altLang="en-US" i="1" dirty="0"/>
              <a:t>’</a:t>
            </a:r>
            <a:r>
              <a:rPr lang="en-US" altLang="ja-JP" i="1" dirty="0"/>
              <a:t> who participated in the 2004 Olympics.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Destroying &amp; Altering Relations</a:t>
            </a:r>
          </a:p>
        </p:txBody>
      </p:sp>
      <p:sp>
        <p:nvSpPr>
          <p:cNvPr id="2969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D341F4-1C42-1247-AF96-99F0D3669A00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3EB01-1833-5740-B102-046573E7EFB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1143000" y="1447800"/>
            <a:ext cx="6705600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DROP TABLE </a:t>
            </a:r>
            <a:r>
              <a:rPr lang="en-US">
                <a:latin typeface="Book Antiqua" pitchFamily="8" charset="0"/>
              </a:rPr>
              <a:t>Olympics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1143000" y="3578225"/>
            <a:ext cx="6705600" cy="8413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 pitchFamily="8" charset="0"/>
              </a:rPr>
              <a:t>ALTER TABLE </a:t>
            </a:r>
            <a:r>
              <a:rPr lang="en-US" dirty="0">
                <a:latin typeface="Book Antiqua" pitchFamily="8" charset="0"/>
              </a:rPr>
              <a:t>Athlete</a:t>
            </a:r>
          </a:p>
          <a:p>
            <a:r>
              <a:rPr lang="en-US" dirty="0">
                <a:solidFill>
                  <a:schemeClr val="tx2"/>
                </a:solidFill>
                <a:latin typeface="Book Antiqua" pitchFamily="8" charset="0"/>
              </a:rPr>
              <a:t>    ADD COLUMN </a:t>
            </a:r>
            <a:r>
              <a:rPr lang="en-US" dirty="0">
                <a:latin typeface="Book Antiqua" pitchFamily="8" charset="0"/>
              </a:rPr>
              <a:t>age: INTEGER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143000" y="2209800"/>
            <a:ext cx="6629400" cy="1004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Destroys the relation Olympics.  </a:t>
            </a:r>
          </a:p>
          <a:p>
            <a:pPr>
              <a:spcBef>
                <a:spcPct val="50000"/>
              </a:spcBef>
            </a:pPr>
            <a:r>
              <a:rPr lang="en-US"/>
              <a:t>(Schema information and tuples are deleted) </a:t>
            </a:r>
          </a:p>
        </p:txBody>
      </p:sp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1143000" y="4633913"/>
            <a:ext cx="6629400" cy="15525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Alters Athlete schema by adding a new column</a:t>
            </a:r>
          </a:p>
          <a:p>
            <a:pPr>
              <a:spcBef>
                <a:spcPct val="50000"/>
              </a:spcBef>
            </a:pPr>
            <a:r>
              <a:rPr lang="en-US" dirty="0"/>
              <a:t>What do we put in the new field?</a:t>
            </a:r>
          </a:p>
          <a:p>
            <a:pPr>
              <a:spcBef>
                <a:spcPct val="50000"/>
              </a:spcBef>
            </a:pPr>
            <a:r>
              <a:rPr lang="en-US" dirty="0"/>
              <a:t>	a </a:t>
            </a:r>
            <a:r>
              <a:rPr lang="en-US" dirty="0">
                <a:solidFill>
                  <a:schemeClr val="hlink"/>
                </a:solidFill>
              </a:rPr>
              <a:t>null</a:t>
            </a:r>
            <a:r>
              <a:rPr lang="en-US" dirty="0"/>
              <a:t> value: </a:t>
            </a:r>
            <a:r>
              <a:rPr lang="ja-JP" altLang="en-US" dirty="0"/>
              <a:t>‘</a:t>
            </a:r>
            <a:r>
              <a:rPr lang="en-US" altLang="ja-JP" dirty="0"/>
              <a:t>unknown</a:t>
            </a:r>
            <a:r>
              <a:rPr lang="ja-JP" altLang="en-US" dirty="0"/>
              <a:t>’</a:t>
            </a:r>
            <a:r>
              <a:rPr lang="en-US" altLang="ja-JP" dirty="0"/>
              <a:t> or </a:t>
            </a:r>
            <a:r>
              <a:rPr lang="ja-JP" altLang="en-US" dirty="0"/>
              <a:t>‘</a:t>
            </a:r>
            <a:r>
              <a:rPr lang="en-US" altLang="ja-JP" dirty="0"/>
              <a:t>inapplicable</a:t>
            </a:r>
            <a:r>
              <a:rPr lang="ja-JP" altLang="en-US" dirty="0"/>
              <a:t>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  <p:bldP spid="330757" grpId="0" animBg="1"/>
      <p:bldP spid="3307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1143000"/>
          </a:xfrm>
          <a:noFill/>
        </p:spPr>
        <p:txBody>
          <a:bodyPr lIns="90488" tIns="44450" rIns="90488" bIns="44450"/>
          <a:lstStyle/>
          <a:p>
            <a:r>
              <a:rPr lang="en-US" smtClean="0"/>
              <a:t>Adding &amp; Deleting Tuples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328613" y="1219200"/>
            <a:ext cx="8301037" cy="665163"/>
          </a:xfrm>
        </p:spPr>
        <p:txBody>
          <a:bodyPr lIns="90488" tIns="44450" rIns="90488" bIns="44450"/>
          <a:lstStyle/>
          <a:p>
            <a:r>
              <a:rPr lang="en-US" sz="2800" smtClean="0"/>
              <a:t>Can insert a single tuple using:</a:t>
            </a:r>
          </a:p>
        </p:txBody>
      </p:sp>
      <p:sp>
        <p:nvSpPr>
          <p:cNvPr id="307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B45249-475C-2041-A35F-211405CE731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1D71-0808-5648-95C0-445B716179E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557213" y="566102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Rectangle 3"/>
          <p:cNvSpPr>
            <a:spLocks noChangeArrowheads="1"/>
          </p:cNvSpPr>
          <p:nvPr/>
        </p:nvSpPr>
        <p:spPr bwMode="auto">
          <a:xfrm>
            <a:off x="2995613" y="566102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990600" y="1905000"/>
            <a:ext cx="7394027" cy="82843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INSERT INTO  </a:t>
            </a:r>
            <a:r>
              <a:rPr lang="en-US" dirty="0">
                <a:solidFill>
                  <a:schemeClr val="tx2"/>
                </a:solidFill>
                <a:latin typeface="Book Antiqua" pitchFamily="8" charset="0"/>
              </a:rPr>
              <a:t>Athlete (aid, name, country, sport)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VALUES</a:t>
            </a:r>
            <a:r>
              <a:rPr lang="en-US" dirty="0">
                <a:solidFill>
                  <a:schemeClr val="tx2"/>
                </a:solidFill>
                <a:latin typeface="Book Antiqua" pitchFamily="8" charset="0"/>
              </a:rPr>
              <a:t>  (4, '</a:t>
            </a:r>
            <a:r>
              <a:rPr lang="en-US" altLang="ja-JP" dirty="0" smtClean="0">
                <a:solidFill>
                  <a:schemeClr val="tx2"/>
                </a:solidFill>
                <a:latin typeface="Book Antiqua" pitchFamily="8" charset="0"/>
              </a:rPr>
              <a:t>Johann Koss</a:t>
            </a:r>
            <a:r>
              <a:rPr lang="en-US" altLang="ja-JP" dirty="0">
                <a:solidFill>
                  <a:schemeClr val="tx2"/>
                </a:solidFill>
                <a:latin typeface="Book Antiqua" pitchFamily="8" charset="0"/>
              </a:rPr>
              <a:t>'</a:t>
            </a:r>
            <a:r>
              <a:rPr lang="en-US" altLang="ja-JP" dirty="0" smtClean="0">
                <a:solidFill>
                  <a:schemeClr val="tx2"/>
                </a:solidFill>
                <a:latin typeface="Book Antiqua" pitchFamily="8" charset="0"/>
              </a:rPr>
              <a:t>, </a:t>
            </a:r>
            <a:r>
              <a:rPr lang="en-US" altLang="ja-JP" dirty="0">
                <a:solidFill>
                  <a:schemeClr val="tx2"/>
                </a:solidFill>
                <a:latin typeface="Book Antiqua" pitchFamily="8" charset="0"/>
              </a:rPr>
              <a:t>'</a:t>
            </a:r>
            <a:r>
              <a:rPr lang="en-US" altLang="ja-JP" dirty="0" smtClean="0">
                <a:solidFill>
                  <a:schemeClr val="tx2"/>
                </a:solidFill>
                <a:latin typeface="Book Antiqua" pitchFamily="8" charset="0"/>
              </a:rPr>
              <a:t>Norway</a:t>
            </a:r>
            <a:r>
              <a:rPr lang="en-US" altLang="ja-JP" dirty="0">
                <a:solidFill>
                  <a:schemeClr val="tx2"/>
                </a:solidFill>
                <a:latin typeface="Book Antiqua" pitchFamily="8" charset="0"/>
              </a:rPr>
              <a:t>'</a:t>
            </a:r>
            <a:r>
              <a:rPr lang="en-US" altLang="ja-JP" dirty="0" smtClean="0">
                <a:solidFill>
                  <a:schemeClr val="tx2"/>
                </a:solidFill>
                <a:latin typeface="Book Antiqua" pitchFamily="8" charset="0"/>
              </a:rPr>
              <a:t>, '</a:t>
            </a:r>
            <a:r>
              <a:rPr lang="en-US" altLang="ja-JP" dirty="0" err="1" smtClean="0">
                <a:solidFill>
                  <a:schemeClr val="tx2"/>
                </a:solidFill>
                <a:latin typeface="Book Antiqua" pitchFamily="8" charset="0"/>
              </a:rPr>
              <a:t>Speedskating</a:t>
            </a:r>
            <a:r>
              <a:rPr lang="en-US" altLang="ja-JP" dirty="0">
                <a:solidFill>
                  <a:schemeClr val="tx2"/>
                </a:solidFill>
                <a:latin typeface="Book Antiqua" pitchFamily="8" charset="0"/>
              </a:rPr>
              <a:t>'</a:t>
            </a:r>
            <a:r>
              <a:rPr lang="en-US" altLang="ja-JP" dirty="0" smtClean="0">
                <a:solidFill>
                  <a:schemeClr val="tx2"/>
                </a:solidFill>
                <a:latin typeface="Book Antiqua" pitchFamily="8" charset="0"/>
              </a:rPr>
              <a:t>)</a:t>
            </a:r>
            <a:endParaRPr lang="en-US" dirty="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2371725" y="4114800"/>
            <a:ext cx="3576638" cy="119697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DELETE</a:t>
            </a:r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  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 Athlete A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 A.name = </a:t>
            </a:r>
            <a:r>
              <a:rPr lang="ja-JP" altLang="en-US">
                <a:solidFill>
                  <a:schemeClr val="tx2"/>
                </a:solidFill>
                <a:latin typeface="Book Antiqua" pitchFamily="8" charset="0"/>
              </a:rPr>
              <a:t>‘</a:t>
            </a:r>
            <a:r>
              <a:rPr lang="en-US" altLang="ja-JP">
                <a:solidFill>
                  <a:schemeClr val="tx2"/>
                </a:solidFill>
                <a:latin typeface="Book Antiqua" pitchFamily="8" charset="0"/>
              </a:rPr>
              <a:t>Smith</a:t>
            </a:r>
            <a:r>
              <a:rPr lang="ja-JP" altLang="en-US">
                <a:solidFill>
                  <a:schemeClr val="tx2"/>
                </a:solidFill>
                <a:latin typeface="Book Antiqua" pitchFamily="8" charset="0"/>
              </a:rPr>
              <a:t>’</a:t>
            </a:r>
            <a:endParaRPr lang="en-US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385763" y="2971800"/>
            <a:ext cx="8301037" cy="969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lang="en-US" sz="2800"/>
              <a:t>Can delete all tuples satisfying some condition (e.g., name = Smith):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8" grpId="0" animBg="1" autoUpdateAnimBg="0"/>
      <p:bldP spid="274439" grpId="0" animBg="1" autoUpdateAnimBg="0"/>
      <p:bldP spid="27444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Updates on Views?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2819400"/>
          </a:xfrm>
        </p:spPr>
        <p:txBody>
          <a:bodyPr/>
          <a:lstStyle/>
          <a:p>
            <a:r>
              <a:rPr lang="en-US" smtClean="0"/>
              <a:t>User perspective: view is like a table</a:t>
            </a:r>
          </a:p>
          <a:p>
            <a:pPr lvl="1"/>
            <a:r>
              <a:rPr lang="en-US" smtClean="0"/>
              <a:t>Fine for queries, but what about updates?</a:t>
            </a:r>
          </a:p>
          <a:p>
            <a:r>
              <a:rPr lang="en-US" smtClean="0"/>
              <a:t>Can be tricky to figure out how updates map back to data stored in base tables</a:t>
            </a:r>
          </a:p>
        </p:txBody>
      </p:sp>
      <p:sp>
        <p:nvSpPr>
          <p:cNvPr id="4915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72BC6F-B84C-A146-B161-AF41FB0BABA1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49777-7238-FA4E-ADF8-6D6442560A03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 Parade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Database</a:t>
            </a:r>
            <a:r>
              <a:rPr lang="en-US" sz="2400" dirty="0" smtClean="0"/>
              <a:t>: A set of relations or tables in the database: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Relation</a:t>
            </a:r>
            <a:r>
              <a:rPr lang="en-US" sz="2400" dirty="0" smtClean="0"/>
              <a:t>: Defined by: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Schema: Describes the columns and constraints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Relation name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Name and </a:t>
            </a:r>
            <a:r>
              <a:rPr lang="en-US" sz="1800" dirty="0" smtClean="0">
                <a:solidFill>
                  <a:schemeClr val="tx2"/>
                </a:solidFill>
              </a:rPr>
              <a:t>domain</a:t>
            </a:r>
            <a:r>
              <a:rPr lang="en-US" sz="1800" dirty="0" smtClean="0"/>
              <a:t> (i.e., type) for each column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Student (</a:t>
            </a:r>
            <a:r>
              <a:rPr lang="en-US" sz="1800" dirty="0" err="1" smtClean="0"/>
              <a:t>sid</a:t>
            </a:r>
            <a:r>
              <a:rPr lang="en-US" sz="1800" dirty="0" smtClean="0"/>
              <a:t>: integer, name: string, </a:t>
            </a:r>
            <a:r>
              <a:rPr lang="en-US" sz="1800" dirty="0" err="1" smtClean="0"/>
              <a:t>gpa</a:t>
            </a:r>
            <a:r>
              <a:rPr lang="en-US" sz="1800" dirty="0" smtClean="0"/>
              <a:t>: real)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</a:rPr>
              <a:t>Instance</a:t>
            </a:r>
            <a:r>
              <a:rPr lang="en-US" sz="2000" dirty="0" smtClean="0"/>
              <a:t>: A table, with rows (aka tuples, records), and columns (aka fields, attributes) that match the </a:t>
            </a:r>
            <a:r>
              <a:rPr lang="en-US" sz="2000" dirty="0" smtClean="0"/>
              <a:t>schema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Set </a:t>
            </a:r>
            <a:r>
              <a:rPr lang="en-US" sz="2400" dirty="0" smtClean="0">
                <a:solidFill>
                  <a:schemeClr val="tx2"/>
                </a:solidFill>
              </a:rPr>
              <a:t>semantics:</a:t>
            </a:r>
            <a:r>
              <a:rPr lang="en-US" sz="2400" dirty="0" smtClean="0"/>
              <a:t> (classical relational </a:t>
            </a:r>
            <a:r>
              <a:rPr lang="en-US" sz="2400" dirty="0" smtClean="0"/>
              <a:t>model, like ER model) </a:t>
            </a:r>
            <a:r>
              <a:rPr lang="en-US" sz="2400" i="1" dirty="0" smtClean="0"/>
              <a:t>Every row is </a:t>
            </a:r>
            <a:r>
              <a:rPr lang="en-US" sz="2400" i="1" dirty="0" smtClean="0"/>
              <a:t>unique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>
                <a:solidFill>
                  <a:schemeClr val="tx2"/>
                </a:solidFill>
              </a:rPr>
              <a:t>Multiset</a:t>
            </a:r>
            <a:r>
              <a:rPr lang="en-US" sz="2400" dirty="0" smtClean="0">
                <a:solidFill>
                  <a:schemeClr val="tx2"/>
                </a:solidFill>
              </a:rPr>
              <a:t> semantics:</a:t>
            </a:r>
            <a:r>
              <a:rPr lang="en-US" sz="2400" dirty="0" smtClean="0"/>
              <a:t> (modern systems, SQL) </a:t>
            </a:r>
            <a:r>
              <a:rPr lang="en-US" sz="2400" i="1" dirty="0" smtClean="0"/>
              <a:t>Duplicate rows allowed</a:t>
            </a:r>
          </a:p>
        </p:txBody>
      </p:sp>
      <p:sp>
        <p:nvSpPr>
          <p:cNvPr id="1945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487FCC-DCD1-F745-B636-9E7E3089EABE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0D747-9F1B-5A49-ADB7-FD9895D764A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mtClean="0"/>
              <a:t>Updates on Views - Example</a:t>
            </a:r>
          </a:p>
        </p:txBody>
      </p:sp>
      <p:sp>
        <p:nvSpPr>
          <p:cNvPr id="5017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AD5A20-76C4-974F-9741-56FB19BCC481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592F9-9814-4C49-BCCF-708629B69B5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5131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1799"/>
              </p:ext>
            </p:extLst>
          </p:nvPr>
        </p:nvGraphicFramePr>
        <p:xfrm>
          <a:off x="228600" y="1600200"/>
          <a:ext cx="2209800" cy="1463676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  <a:gridCol w="6858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51" name="Text Box 26"/>
          <p:cNvSpPr txBox="1">
            <a:spLocks noChangeArrowheads="1"/>
          </p:cNvSpPr>
          <p:nvPr/>
        </p:nvSpPr>
        <p:spPr bwMode="auto">
          <a:xfrm>
            <a:off x="152400" y="1219200"/>
            <a:ext cx="1981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Athlete</a:t>
            </a:r>
          </a:p>
        </p:txBody>
      </p:sp>
      <p:graphicFrame>
        <p:nvGraphicFramePr>
          <p:cNvPr id="35132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94564"/>
              </p:ext>
            </p:extLst>
          </p:nvPr>
        </p:nvGraphicFramePr>
        <p:xfrm>
          <a:off x="2743200" y="1600200"/>
          <a:ext cx="2438400" cy="1463676"/>
        </p:xfrm>
        <a:graphic>
          <a:graphicData uri="http://schemas.openxmlformats.org/drawingml/2006/table">
            <a:tbl>
              <a:tblPr/>
              <a:tblGrid>
                <a:gridCol w="609600"/>
                <a:gridCol w="838200"/>
                <a:gridCol w="990600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sport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tennis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frisbee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skating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74" name="Text Box 49"/>
          <p:cNvSpPr txBox="1">
            <a:spLocks noChangeArrowheads="1"/>
          </p:cNvSpPr>
          <p:nvPr/>
        </p:nvSpPr>
        <p:spPr bwMode="auto">
          <a:xfrm>
            <a:off x="2667000" y="1219200"/>
            <a:ext cx="1981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Sport</a:t>
            </a:r>
          </a:p>
        </p:txBody>
      </p:sp>
      <p:graphicFrame>
        <p:nvGraphicFramePr>
          <p:cNvPr id="351321" name="Group 89"/>
          <p:cNvGraphicFramePr>
            <a:graphicFrameLocks noGrp="1"/>
          </p:cNvGraphicFramePr>
          <p:nvPr/>
        </p:nvGraphicFramePr>
        <p:xfrm>
          <a:off x="228600" y="3676650"/>
          <a:ext cx="3048000" cy="2194200"/>
        </p:xfrm>
        <a:graphic>
          <a:graphicData uri="http://schemas.openxmlformats.org/drawingml/2006/table">
            <a:tbl>
              <a:tblPr/>
              <a:tblGrid>
                <a:gridCol w="1155700"/>
                <a:gridCol w="946150"/>
                <a:gridCol w="946150"/>
              </a:tblGrid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age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sport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tennis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frisbee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tennis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Alice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frisbee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Bob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skating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304" name="Text Box 72"/>
          <p:cNvSpPr txBox="1">
            <a:spLocks noChangeArrowheads="1"/>
          </p:cNvSpPr>
          <p:nvPr/>
        </p:nvSpPr>
        <p:spPr bwMode="auto">
          <a:xfrm>
            <a:off x="152400" y="3295650"/>
            <a:ext cx="1981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ActiveStudents</a:t>
            </a:r>
          </a:p>
        </p:txBody>
      </p:sp>
      <p:sp>
        <p:nvSpPr>
          <p:cNvPr id="351322" name="Text Box 90"/>
          <p:cNvSpPr txBox="1">
            <a:spLocks noChangeArrowheads="1"/>
          </p:cNvSpPr>
          <p:nvPr/>
        </p:nvSpPr>
        <p:spPr bwMode="auto">
          <a:xfrm>
            <a:off x="3733800" y="3352800"/>
            <a:ext cx="4343400" cy="13303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CREATE VIEW ActiveStudents</a:t>
            </a:r>
          </a:p>
          <a:p>
            <a:r>
              <a:rPr lang="en-US" sz="2000"/>
              <a:t>AS SELECT A.name, A.age, S.sport</a:t>
            </a:r>
          </a:p>
          <a:p>
            <a:r>
              <a:rPr lang="en-US" sz="2000"/>
              <a:t>FROM Athlete A, Sport S</a:t>
            </a:r>
          </a:p>
          <a:p>
            <a:r>
              <a:rPr lang="en-US" sz="2000"/>
              <a:t>WHERE A.name = S.name</a:t>
            </a:r>
          </a:p>
        </p:txBody>
      </p:sp>
      <p:sp>
        <p:nvSpPr>
          <p:cNvPr id="351323" name="Text Box 91"/>
          <p:cNvSpPr txBox="1">
            <a:spLocks noChangeArrowheads="1"/>
          </p:cNvSpPr>
          <p:nvPr/>
        </p:nvSpPr>
        <p:spPr bwMode="auto">
          <a:xfrm>
            <a:off x="3733800" y="5070475"/>
            <a:ext cx="4648200" cy="1025525"/>
          </a:xfrm>
          <a:prstGeom prst="rect">
            <a:avLst/>
          </a:prstGeom>
          <a:solidFill>
            <a:srgbClr val="F8CDC6"/>
          </a:solidFill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What if we want to delete the row</a:t>
            </a:r>
          </a:p>
          <a:p>
            <a:r>
              <a:rPr lang="en-US" sz="2000" b="1">
                <a:solidFill>
                  <a:schemeClr val="hlink"/>
                </a:solidFill>
              </a:rPr>
              <a:t>(Alice, 18, tennis)  from ActiveStudents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04" grpId="0"/>
      <p:bldP spid="351322" grpId="0" animBg="1"/>
      <p:bldP spid="3513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Updates on Views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58200" cy="4724400"/>
          </a:xfrm>
        </p:spPr>
        <p:txBody>
          <a:bodyPr/>
          <a:lstStyle/>
          <a:p>
            <a:r>
              <a:rPr lang="en-US" sz="2800" i="1" dirty="0" smtClean="0">
                <a:solidFill>
                  <a:schemeClr val="accent2"/>
                </a:solidFill>
              </a:rPr>
              <a:t>Key is to guarantee that update can be mapped to precisely one tuple in one base table</a:t>
            </a:r>
          </a:p>
          <a:p>
            <a:r>
              <a:rPr lang="en-US" sz="2800" dirty="0" smtClean="0"/>
              <a:t>SQL-99</a:t>
            </a:r>
          </a:p>
          <a:p>
            <a:pPr lvl="1"/>
            <a:r>
              <a:rPr lang="en-US" sz="2400" dirty="0" smtClean="0"/>
              <a:t>Can update field of a view if it is obtained from exactly one base table, and primary key of that table included in view.</a:t>
            </a:r>
          </a:p>
        </p:txBody>
      </p:sp>
      <p:sp>
        <p:nvSpPr>
          <p:cNvPr id="512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F9F2BA-5586-3B4D-95CE-E0ACC8BB60E9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ECBB6-6C18-AB42-9276-BDF3C2C0A0A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Model: 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48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 tabular representation of data.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Simple and intuitive, currently the most widely used database model.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Integrity constraints can be specified by the DBA, based on application semantics.  DBMS checks for violations. 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Two important ICs: primary and foreign keys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In addition, we </a:t>
            </a:r>
            <a:r>
              <a:rPr lang="en-US" sz="2000" i="1" dirty="0" smtClean="0"/>
              <a:t>always</a:t>
            </a:r>
            <a:r>
              <a:rPr lang="en-US" sz="2000" dirty="0" smtClean="0"/>
              <a:t> have domain constraints, e.g., INTEGER fields must always contain integer values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Views can be used for External schemas, Logical data independence</a:t>
            </a:r>
          </a:p>
        </p:txBody>
      </p:sp>
      <p:sp>
        <p:nvSpPr>
          <p:cNvPr id="522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EF4374-E6E3-2B47-89C1-7A4209089305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2C7AF-DD06-5349-B35B-3760EF4375FC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Forward…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Suggested exercises: 3.1, 3.3, 3.5, 3.7, 3.9, 3.19</a:t>
            </a:r>
          </a:p>
          <a:p>
            <a:r>
              <a:rPr lang="en-US" smtClean="0"/>
              <a:t>Next time: Translating ER diagrams to relational Tables</a:t>
            </a:r>
          </a:p>
          <a:p>
            <a:pPr lvl="1"/>
            <a:r>
              <a:rPr lang="en-US" smtClean="0"/>
              <a:t>See Chapter 3.5</a:t>
            </a:r>
          </a:p>
        </p:txBody>
      </p:sp>
      <p:sp>
        <p:nvSpPr>
          <p:cNvPr id="5427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6BC7B4-28D2-C542-AA59-86126DF16F84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7D866-E154-744E-95CE-DD16747740E8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SQL Query Language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848600" cy="685800"/>
          </a:xfrm>
        </p:spPr>
        <p:txBody>
          <a:bodyPr/>
          <a:lstStyle/>
          <a:p>
            <a:r>
              <a:rPr lang="en-US" smtClean="0"/>
              <a:t>Find all athletes from USA:</a:t>
            </a:r>
          </a:p>
        </p:txBody>
      </p:sp>
      <p:sp>
        <p:nvSpPr>
          <p:cNvPr id="2764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ECB7E0-2880-7148-BA99-AE6CB2618CD5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EA2E05-3B9A-2742-B5F6-DCD36A8E6FA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27684" name="Rectangle 4"/>
          <p:cNvSpPr>
            <a:spLocks noChangeArrowheads="1"/>
          </p:cNvSpPr>
          <p:nvPr/>
        </p:nvSpPr>
        <p:spPr bwMode="auto">
          <a:xfrm>
            <a:off x="914400" y="3657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3200"/>
              <a:t>Print only the names and sports: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52400" y="2251075"/>
            <a:ext cx="3505200" cy="1025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SELECT * </a:t>
            </a:r>
          </a:p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FROM Athlete A</a:t>
            </a:r>
          </a:p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WHERE A.country = </a:t>
            </a:r>
            <a:r>
              <a:rPr lang="ja-JP" altLang="en-US" sz="2000">
                <a:solidFill>
                  <a:schemeClr val="tx2"/>
                </a:solidFill>
                <a:latin typeface="Book Antiqua" pitchFamily="8" charset="0"/>
              </a:rPr>
              <a:t>‘</a:t>
            </a:r>
            <a:r>
              <a:rPr lang="en-US" altLang="ja-JP" sz="2000">
                <a:solidFill>
                  <a:schemeClr val="tx2"/>
                </a:solidFill>
                <a:latin typeface="Book Antiqua" pitchFamily="8" charset="0"/>
              </a:rPr>
              <a:t>USA</a:t>
            </a:r>
            <a:r>
              <a:rPr lang="ja-JP" altLang="en-US" sz="2000">
                <a:solidFill>
                  <a:schemeClr val="tx2"/>
                </a:solidFill>
                <a:latin typeface="Book Antiqua" pitchFamily="8" charset="0"/>
              </a:rPr>
              <a:t>’</a:t>
            </a:r>
            <a:endParaRPr lang="en-US" sz="200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52400" y="4384675"/>
            <a:ext cx="3505200" cy="1025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SELECT A.name, A.sport</a:t>
            </a:r>
          </a:p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FROM Athlete A</a:t>
            </a:r>
          </a:p>
          <a:p>
            <a:r>
              <a:rPr lang="en-US" sz="2000">
                <a:solidFill>
                  <a:schemeClr val="tx2"/>
                </a:solidFill>
                <a:latin typeface="Book Antiqua" pitchFamily="8" charset="0"/>
              </a:rPr>
              <a:t>WHERE A.country = </a:t>
            </a:r>
            <a:r>
              <a:rPr lang="ja-JP" altLang="en-US" sz="2000">
                <a:solidFill>
                  <a:schemeClr val="tx2"/>
                </a:solidFill>
                <a:latin typeface="Book Antiqua" pitchFamily="8" charset="0"/>
              </a:rPr>
              <a:t>‘</a:t>
            </a:r>
            <a:r>
              <a:rPr lang="en-US" altLang="ja-JP" sz="2000">
                <a:solidFill>
                  <a:schemeClr val="tx2"/>
                </a:solidFill>
                <a:latin typeface="Book Antiqua" pitchFamily="8" charset="0"/>
              </a:rPr>
              <a:t>USA</a:t>
            </a:r>
            <a:r>
              <a:rPr lang="ja-JP" altLang="en-US" sz="2000">
                <a:solidFill>
                  <a:schemeClr val="tx2"/>
                </a:solidFill>
                <a:latin typeface="Book Antiqua" pitchFamily="8" charset="0"/>
              </a:rPr>
              <a:t>’</a:t>
            </a:r>
            <a:endParaRPr lang="en-US" sz="2000">
              <a:solidFill>
                <a:schemeClr val="tx2"/>
              </a:solidFill>
              <a:latin typeface="Book Antiqua" pitchFamily="8" charset="0"/>
            </a:endParaRPr>
          </a:p>
        </p:txBody>
      </p:sp>
      <p:graphicFrame>
        <p:nvGraphicFramePr>
          <p:cNvPr id="327753" name="Group 73"/>
          <p:cNvGraphicFramePr>
            <a:graphicFrameLocks noGrp="1"/>
          </p:cNvGraphicFramePr>
          <p:nvPr/>
        </p:nvGraphicFramePr>
        <p:xfrm>
          <a:off x="3886200" y="2057400"/>
          <a:ext cx="5181600" cy="1341440"/>
        </p:xfrm>
        <a:graphic>
          <a:graphicData uri="http://schemas.openxmlformats.org/drawingml/2006/table">
            <a:tbl>
              <a:tblPr/>
              <a:tblGrid>
                <a:gridCol w="609600"/>
                <a:gridCol w="2105025"/>
                <a:gridCol w="1017588"/>
                <a:gridCol w="1449387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Country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Sport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Mary Lou Retton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Gymnastics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Jackie Joyner-Kersee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Michael Phelps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Swimming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27750" name="Group 70"/>
          <p:cNvGraphicFramePr>
            <a:graphicFrameLocks noGrp="1"/>
          </p:cNvGraphicFramePr>
          <p:nvPr/>
        </p:nvGraphicFramePr>
        <p:xfrm>
          <a:off x="4572000" y="4298950"/>
          <a:ext cx="3505200" cy="1341440"/>
        </p:xfrm>
        <a:graphic>
          <a:graphicData uri="http://schemas.openxmlformats.org/drawingml/2006/table">
            <a:tbl>
              <a:tblPr/>
              <a:tblGrid>
                <a:gridCol w="2055813"/>
                <a:gridCol w="1449387"/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Sport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Mary Lou Retton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Gymnastics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Jackie Joyner-Kersee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Michael Phelps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Swimming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684" grpId="0"/>
      <p:bldP spid="327685" grpId="0" animBg="1"/>
      <p:bldP spid="32768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Querying Multiple Relations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7848600" cy="685800"/>
          </a:xfrm>
        </p:spPr>
        <p:txBody>
          <a:bodyPr/>
          <a:lstStyle/>
          <a:p>
            <a:r>
              <a:rPr lang="en-US" sz="2800" smtClean="0"/>
              <a:t>What does the following query compute?</a:t>
            </a:r>
          </a:p>
        </p:txBody>
      </p:sp>
      <p:sp>
        <p:nvSpPr>
          <p:cNvPr id="2867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0CDC04-1419-FA4B-82E8-F49DC995FEFA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AC2CC-A09E-C040-8220-4794DD4AD4CF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28803" name="Text Box 99"/>
          <p:cNvSpPr txBox="1">
            <a:spLocks noChangeArrowheads="1"/>
          </p:cNvSpPr>
          <p:nvPr/>
        </p:nvSpPr>
        <p:spPr bwMode="auto">
          <a:xfrm>
            <a:off x="1143000" y="2133600"/>
            <a:ext cx="6705600" cy="15716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SELECT O.year</a:t>
            </a:r>
          </a:p>
          <a:p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FROM Athletes A, Olympics O, Compete C</a:t>
            </a:r>
          </a:p>
          <a:p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WHERE A.aid = C.aid AND O.oid = C.oid </a:t>
            </a:r>
          </a:p>
          <a:p>
            <a:r>
              <a:rPr lang="en-US">
                <a:solidFill>
                  <a:schemeClr val="tx2"/>
                </a:solidFill>
                <a:latin typeface="Book Antiqua" pitchFamily="8" charset="0"/>
              </a:rPr>
              <a:t>               AND A.name = </a:t>
            </a:r>
            <a:r>
              <a:rPr lang="ja-JP" altLang="en-US">
                <a:solidFill>
                  <a:schemeClr val="tx2"/>
                </a:solidFill>
                <a:latin typeface="Book Antiqua" pitchFamily="8" charset="0"/>
              </a:rPr>
              <a:t>‘</a:t>
            </a:r>
            <a:r>
              <a:rPr lang="en-US" altLang="ja-JP">
                <a:solidFill>
                  <a:schemeClr val="tx2"/>
                </a:solidFill>
                <a:latin typeface="Book Antiqua" pitchFamily="8" charset="0"/>
              </a:rPr>
              <a:t>Michael Phelps</a:t>
            </a:r>
            <a:r>
              <a:rPr lang="ja-JP" altLang="en-US">
                <a:solidFill>
                  <a:schemeClr val="tx2"/>
                </a:solidFill>
                <a:latin typeface="Book Antiqua" pitchFamily="8" charset="0"/>
              </a:rPr>
              <a:t>’</a:t>
            </a:r>
            <a:endParaRPr lang="en-US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328805" name="Text Box 101"/>
          <p:cNvSpPr txBox="1">
            <a:spLocks noChangeArrowheads="1"/>
          </p:cNvSpPr>
          <p:nvPr/>
        </p:nvSpPr>
        <p:spPr bwMode="auto">
          <a:xfrm>
            <a:off x="762000" y="4191000"/>
            <a:ext cx="7467600" cy="822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Find the years when Michael Phelps competed in the Olympics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803" grpId="0" animBg="1"/>
      <p:bldP spid="3288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 smtClean="0"/>
          </a:p>
        </p:txBody>
      </p:sp>
      <p:graphicFrame>
        <p:nvGraphicFramePr>
          <p:cNvPr id="324654" name="Group 4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48102927"/>
              </p:ext>
            </p:extLst>
          </p:nvPr>
        </p:nvGraphicFramePr>
        <p:xfrm>
          <a:off x="465117" y="2854352"/>
          <a:ext cx="7772400" cy="1828800"/>
        </p:xfrm>
        <a:graphic>
          <a:graphicData uri="http://schemas.openxmlformats.org/drawingml/2006/table">
            <a:tbl>
              <a:tblPr/>
              <a:tblGrid>
                <a:gridCol w="971550"/>
                <a:gridCol w="3046413"/>
                <a:gridCol w="1546225"/>
                <a:gridCol w="2208212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DC6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Mary Lou Retton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Gymnastics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Jackie Joyner-Kersee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Michael Phelps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Swimming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8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AF4D0C-8097-0240-95D8-98A8AD47CBC7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F9BBD-CFAD-4343-9D32-0790B62A604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24653" name="Text Box 45"/>
          <p:cNvSpPr txBox="1">
            <a:spLocks noChangeArrowheads="1"/>
          </p:cNvSpPr>
          <p:nvPr/>
        </p:nvSpPr>
        <p:spPr bwMode="auto">
          <a:xfrm>
            <a:off x="477435" y="5899150"/>
            <a:ext cx="4724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Cardinality = 3, Degree =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78209"/>
            <a:ext cx="3804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Athlete Relation </a:t>
            </a:r>
            <a:r>
              <a:rPr lang="en-US" b="1" dirty="0"/>
              <a:t>s</a:t>
            </a:r>
            <a:r>
              <a:rPr lang="en-US" b="1" dirty="0" smtClean="0"/>
              <a:t>chema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225" y="1430189"/>
            <a:ext cx="76692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Athlete(aid</a:t>
            </a:r>
            <a:r>
              <a:rPr lang="en-US" dirty="0"/>
              <a:t>: integer, name: string, country: string, </a:t>
            </a:r>
            <a:r>
              <a:rPr lang="en-US" dirty="0" err="1"/>
              <a:t>sport:string</a:t>
            </a:r>
            <a:r>
              <a:rPr lang="en-US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Athlete Relation </a:t>
            </a:r>
            <a:r>
              <a:rPr lang="en-US" b="1" dirty="0" smtClean="0"/>
              <a:t>instance: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769" y="4762339"/>
            <a:ext cx="7386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Cardinality: Number of rows</a:t>
            </a:r>
          </a:p>
          <a:p>
            <a:r>
              <a:rPr lang="en-US" dirty="0" smtClean="0"/>
              <a:t>Degree: Number of columns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Structured Query Language (SQL)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standard declarative language for relational databases to update/query tables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/>
              <a:t>a Table</a:t>
            </a:r>
          </a:p>
          <a:p>
            <a:pPr lvl="1"/>
            <a:r>
              <a:rPr lang="en-US" dirty="0" smtClean="0"/>
              <a:t>Add new records </a:t>
            </a:r>
            <a:r>
              <a:rPr lang="en-US" dirty="0" smtClean="0"/>
              <a:t>(INSERT)</a:t>
            </a:r>
            <a:endParaRPr lang="en-US" dirty="0" smtClean="0"/>
          </a:p>
          <a:p>
            <a:pPr lvl="1"/>
            <a:r>
              <a:rPr lang="en-US" dirty="0" smtClean="0"/>
              <a:t>Retrieve records </a:t>
            </a:r>
            <a:r>
              <a:rPr lang="en-US" dirty="0" smtClean="0"/>
              <a:t>(SELECT)</a:t>
            </a:r>
            <a:endParaRPr lang="en-US" dirty="0" smtClean="0"/>
          </a:p>
          <a:p>
            <a:pPr lvl="1"/>
            <a:r>
              <a:rPr lang="en-US" dirty="0" smtClean="0"/>
              <a:t>Update records </a:t>
            </a:r>
            <a:r>
              <a:rPr lang="en-US" dirty="0" smtClean="0"/>
              <a:t>(UPDATE)</a:t>
            </a:r>
            <a:endParaRPr lang="en-US" dirty="0" smtClean="0"/>
          </a:p>
          <a:p>
            <a:pPr lvl="1"/>
            <a:r>
              <a:rPr lang="en-US" dirty="0" smtClean="0"/>
              <a:t>Delete records </a:t>
            </a:r>
            <a:r>
              <a:rPr lang="en-US" dirty="0" smtClean="0"/>
              <a:t>(DELETE)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3"/>
          <p:cNvSpPr txBox="1">
            <a:spLocks/>
          </p:cNvSpPr>
          <p:nvPr/>
        </p:nvSpPr>
        <p:spPr>
          <a:xfrm>
            <a:off x="609600" y="1524000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514350">
              <a:spcBef>
                <a:spcPct val="20000"/>
              </a:spcBef>
              <a:defRPr/>
            </a:pPr>
            <a:r>
              <a:rPr lang="en-US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table</a:t>
            </a:r>
            <a:r>
              <a:rPr lang="en-US" dirty="0" err="1" smtClean="0"/>
              <a:t>_name</a:t>
            </a:r>
            <a:r>
              <a:rPr lang="en-US" dirty="0" smtClean="0"/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endParaRPr lang="en-US" dirty="0">
              <a:latin typeface="+mn-lt"/>
              <a:ea typeface="+mn-ea"/>
              <a:cs typeface="+mn-cs"/>
            </a:endParaRPr>
          </a:p>
          <a:p>
            <a:pPr marL="457200" indent="-514350">
              <a:spcBef>
                <a:spcPct val="20000"/>
              </a:spcBef>
              <a:defRPr/>
            </a:pPr>
            <a:r>
              <a:rPr lang="en-US" dirty="0"/>
              <a:t>	field1	</a:t>
            </a:r>
            <a:r>
              <a:rPr lang="en-US" dirty="0">
                <a:solidFill>
                  <a:srgbClr val="0070C0"/>
                </a:solidFill>
              </a:rPr>
              <a:t>TYPE</a:t>
            </a:r>
            <a:r>
              <a:rPr lang="en-US" dirty="0"/>
              <a:t>,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field2 	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n-US" dirty="0">
                <a:latin typeface="+mn-lt"/>
                <a:ea typeface="+mn-ea"/>
                <a:cs typeface="+mn-cs"/>
              </a:rPr>
              <a:t>,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	…..		…..</a:t>
            </a:r>
          </a:p>
          <a:p>
            <a:pPr marL="457200" indent="-514350">
              <a:spcBef>
                <a:spcPct val="20000"/>
              </a:spcBef>
              <a:defRPr/>
            </a:pPr>
            <a:r>
              <a:rPr lang="en-US" dirty="0" smtClean="0"/>
              <a:t>);</a:t>
            </a: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 (Relation)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Relations in SQL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441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Create the Athlete relation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Domain constraint (type) enforced when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added or modified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Create the Olympics relation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Create the Compete relation</a:t>
            </a:r>
          </a:p>
        </p:txBody>
      </p:sp>
      <p:sp>
        <p:nvSpPr>
          <p:cNvPr id="2560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0BB8CD-0956-7A48-B10F-6104983E7DB3}" type="datetime1">
              <a:rPr lang="en-US"/>
              <a:pPr>
                <a:defRPr/>
              </a:pPr>
              <a:t>9/15/15</a:t>
            </a:fld>
            <a:endParaRPr lang="en-US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3E88-3C6B-E140-96B7-82926BE948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5334000" y="1219200"/>
            <a:ext cx="3505200" cy="16351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CREATE TABLE Athlete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aid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INTEGER,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name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CHAR(30),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country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CHAR(20),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sport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CHAR(20)</a:t>
            </a:r>
            <a:r>
              <a:rPr lang="en-US" sz="2000" dirty="0" smtClean="0">
                <a:solidFill>
                  <a:schemeClr val="tx2"/>
                </a:solidFill>
                <a:latin typeface="Book Antiqua" pitchFamily="8" charset="0"/>
              </a:rPr>
              <a:t>);</a:t>
            </a:r>
            <a:endParaRPr lang="en-US" sz="2000" dirty="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326662" name="Text Box 6"/>
          <p:cNvSpPr txBox="1">
            <a:spLocks noChangeArrowheads="1"/>
          </p:cNvSpPr>
          <p:nvPr/>
        </p:nvSpPr>
        <p:spPr bwMode="auto">
          <a:xfrm>
            <a:off x="5334000" y="3089275"/>
            <a:ext cx="3505200" cy="13303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CREATE TABLE Olympics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Book Antiqua" pitchFamily="8" charset="0"/>
              </a:rPr>
              <a:t>oid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INTEGER,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year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INTEGER,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city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CHAR(20)</a:t>
            </a:r>
            <a:r>
              <a:rPr lang="en-US" sz="2000" dirty="0" smtClean="0">
                <a:solidFill>
                  <a:schemeClr val="tx2"/>
                </a:solidFill>
                <a:latin typeface="Book Antiqua" pitchFamily="8" charset="0"/>
              </a:rPr>
              <a:t>);</a:t>
            </a:r>
            <a:endParaRPr lang="en-US" sz="2000" dirty="0">
              <a:solidFill>
                <a:schemeClr val="tx2"/>
              </a:solidFill>
              <a:latin typeface="Book Antiqua" pitchFamily="8" charset="0"/>
            </a:endParaRP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auto">
          <a:xfrm>
            <a:off x="5334000" y="4800600"/>
            <a:ext cx="3505200" cy="102552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CREATE TABLE Compete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Book Antiqua" pitchFamily="8" charset="0"/>
              </a:rPr>
              <a:t>aid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INTEGER,</a:t>
            </a:r>
          </a:p>
          <a:p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Book Antiqua" pitchFamily="8" charset="0"/>
              </a:rPr>
              <a:t>oid</a:t>
            </a:r>
            <a:r>
              <a:rPr lang="en-US" sz="2000" dirty="0">
                <a:solidFill>
                  <a:schemeClr val="tx2"/>
                </a:solidFill>
                <a:latin typeface="Book Antiqua" pitchFamily="8" charset="0"/>
              </a:rPr>
              <a:t> INTEGER</a:t>
            </a:r>
            <a:r>
              <a:rPr lang="en-US" sz="2000" dirty="0" smtClean="0">
                <a:solidFill>
                  <a:schemeClr val="tx2"/>
                </a:solidFill>
                <a:latin typeface="Book Antiqua" pitchFamily="8" charset="0"/>
              </a:rPr>
              <a:t>);</a:t>
            </a:r>
            <a:endParaRPr lang="en-US" sz="2000" dirty="0">
              <a:solidFill>
                <a:schemeClr val="tx2"/>
              </a:solidFill>
              <a:latin typeface="Book Antiqua" pitchFamily="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661" grpId="0" animBg="1"/>
      <p:bldP spid="326662" grpId="0" animBg="1"/>
      <p:bldP spid="3266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these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is a personal database in which the entire database is stored in a single file on your computer</a:t>
            </a:r>
          </a:p>
          <a:p>
            <a:r>
              <a:rPr lang="en-US" dirty="0" smtClean="0"/>
              <a:t>Install sqlite3 if you have a personal computer</a:t>
            </a:r>
          </a:p>
          <a:p>
            <a:r>
              <a:rPr lang="en-US" dirty="0" smtClean="0"/>
              <a:t>Alternative: login to </a:t>
            </a:r>
            <a:r>
              <a:rPr lang="en-US" dirty="0" err="1" smtClean="0"/>
              <a:t>login.engin.umich.edu</a:t>
            </a:r>
            <a:r>
              <a:rPr lang="en-US" dirty="0" smtClean="0"/>
              <a:t> and use sqlite3 in a terminal window. </a:t>
            </a:r>
          </a:p>
          <a:p>
            <a:pPr marL="0" indent="0">
              <a:buNone/>
            </a:pPr>
            <a:r>
              <a:rPr lang="en-US" dirty="0" smtClean="0"/>
              <a:t>Example: To work with a database </a:t>
            </a:r>
            <a:r>
              <a:rPr lang="en-US" dirty="0" err="1" smtClean="0"/>
              <a:t>athlete.db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% sqlite3 </a:t>
            </a:r>
            <a:r>
              <a:rPr lang="en-US" dirty="0" err="1" smtClean="0"/>
              <a:t>athlete.db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F42A6-136E-5D4B-98A5-9BEF9A17EB85}" type="datetime1">
              <a:rPr lang="en-US" smtClean="0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A83E-D910-E243-89BB-B4C0BDB73F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this out: Sample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posted a file </a:t>
            </a:r>
            <a:r>
              <a:rPr lang="en-US" dirty="0" err="1" smtClean="0"/>
              <a:t>athlete_create.sql</a:t>
            </a:r>
            <a:r>
              <a:rPr lang="en-US" dirty="0" smtClean="0"/>
              <a:t> </a:t>
            </a:r>
            <a:r>
              <a:rPr lang="en-US" dirty="0" smtClean="0"/>
              <a:t>with these commands and some data inserted into the tables. </a:t>
            </a:r>
          </a:p>
          <a:p>
            <a:r>
              <a:rPr lang="en-US" dirty="0" smtClean="0"/>
              <a:t>Recommendation: Install sqlite3 (see Piazza)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 smtClean="0"/>
              <a:t>can load it into SQLite as follows:</a:t>
            </a:r>
          </a:p>
          <a:p>
            <a:pPr lvl="1">
              <a:buNone/>
            </a:pPr>
            <a:r>
              <a:rPr lang="en-US" dirty="0" smtClean="0"/>
              <a:t>% sqlite3 </a:t>
            </a:r>
            <a:r>
              <a:rPr lang="en-US" dirty="0" err="1" smtClean="0"/>
              <a:t>athlete.db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.read </a:t>
            </a:r>
            <a:r>
              <a:rPr lang="en-US" dirty="0" err="1" smtClean="0"/>
              <a:t>athlete_create.sql</a:t>
            </a:r>
            <a:endParaRPr lang="en-US" dirty="0" smtClean="0"/>
          </a:p>
          <a:p>
            <a:r>
              <a:rPr lang="en-US" dirty="0" smtClean="0"/>
              <a:t>Alternatively: enter into Oracle’s </a:t>
            </a:r>
            <a:r>
              <a:rPr lang="en-US" dirty="0" err="1" smtClean="0"/>
              <a:t>sqlplus</a:t>
            </a:r>
            <a:r>
              <a:rPr lang="en-US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START </a:t>
            </a:r>
            <a:r>
              <a:rPr lang="en-US" dirty="0" err="1" smtClean="0"/>
              <a:t>athlete_create.sql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F42A6-136E-5D4B-98A5-9BEF9A17EB85}" type="datetime1">
              <a:rPr lang="en-US" smtClean="0"/>
              <a:pPr>
                <a:defRPr/>
              </a:pPr>
              <a:t>9/15/15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A83E-D910-E243-89BB-B4C0BDB73F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30604</TotalTime>
  <Words>2179</Words>
  <Application>Microsoft Macintosh PowerPoint</Application>
  <PresentationFormat>On-screen Show (4:3)</PresentationFormat>
  <Paragraphs>451</Paragraphs>
  <Slides>35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Book Antiqua</vt:lpstr>
      <vt:lpstr>Calibri</vt:lpstr>
      <vt:lpstr>ＭＳ Ｐゴシック</vt:lpstr>
      <vt:lpstr>Tahoma</vt:lpstr>
      <vt:lpstr>Times New Roman</vt:lpstr>
      <vt:lpstr>Arial</vt:lpstr>
      <vt:lpstr>Office Theme</vt:lpstr>
      <vt:lpstr>The Relational Model </vt:lpstr>
      <vt:lpstr>Relational Databases</vt:lpstr>
      <vt:lpstr>Terminology Parade</vt:lpstr>
      <vt:lpstr>Terminology</vt:lpstr>
      <vt:lpstr>Structured Query Language (SQL)</vt:lpstr>
      <vt:lpstr>Create a Table (Relation)</vt:lpstr>
      <vt:lpstr>Creating Relations in SQL</vt:lpstr>
      <vt:lpstr>Trying these out</vt:lpstr>
      <vt:lpstr>Trying this out: Sample Database</vt:lpstr>
      <vt:lpstr>Integrity Constraints: Examples</vt:lpstr>
      <vt:lpstr>Integrity Constraints (ICs)</vt:lpstr>
      <vt:lpstr>Integrity Constraint: Primary and Candidate Keys</vt:lpstr>
      <vt:lpstr>PRIMARY KEY CONSTRAINT</vt:lpstr>
      <vt:lpstr>NOT NULL Constraint</vt:lpstr>
      <vt:lpstr>Primary Keys Properties</vt:lpstr>
      <vt:lpstr>Candidate Keys</vt:lpstr>
      <vt:lpstr>Foreign Keys in SQL</vt:lpstr>
      <vt:lpstr>Foreign Keys – Definition and Rules</vt:lpstr>
      <vt:lpstr>Enforcing ICs</vt:lpstr>
      <vt:lpstr>Enforcing Referential Integrity</vt:lpstr>
      <vt:lpstr>Referential Integrity in SQL</vt:lpstr>
      <vt:lpstr>Try it out</vt:lpstr>
      <vt:lpstr>Implementation Notes</vt:lpstr>
      <vt:lpstr>Where do ICs Come From?</vt:lpstr>
      <vt:lpstr>Views</vt:lpstr>
      <vt:lpstr>Views</vt:lpstr>
      <vt:lpstr>Destroying &amp; Altering Relations</vt:lpstr>
      <vt:lpstr>Adding &amp; Deleting Tuples</vt:lpstr>
      <vt:lpstr>Updates on Views?</vt:lpstr>
      <vt:lpstr>Updates on Views - Example</vt:lpstr>
      <vt:lpstr>Updates on Views</vt:lpstr>
      <vt:lpstr>Relational Model: Summary</vt:lpstr>
      <vt:lpstr>Looking Forward…</vt:lpstr>
      <vt:lpstr>The SQL Query Language</vt:lpstr>
      <vt:lpstr>Querying Multiple Relations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484:  Database Systems</dc:title>
  <dc:creator>jagadish</dc:creator>
  <cp:lastModifiedBy>Atu Prakash</cp:lastModifiedBy>
  <cp:revision>294</cp:revision>
  <cp:lastPrinted>2009-04-22T19:24:48Z</cp:lastPrinted>
  <dcterms:created xsi:type="dcterms:W3CDTF">2013-01-16T15:39:55Z</dcterms:created>
  <dcterms:modified xsi:type="dcterms:W3CDTF">2015-09-16T03:00:25Z</dcterms:modified>
</cp:coreProperties>
</file>