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4"/>
  </p:notesMasterIdLst>
  <p:handoutMasterIdLst>
    <p:handoutMasterId r:id="rId45"/>
  </p:handoutMasterIdLst>
  <p:sldIdLst>
    <p:sldId id="297" r:id="rId2"/>
    <p:sldId id="322" r:id="rId3"/>
    <p:sldId id="325" r:id="rId4"/>
    <p:sldId id="277" r:id="rId5"/>
    <p:sldId id="289" r:id="rId6"/>
    <p:sldId id="300" r:id="rId7"/>
    <p:sldId id="323" r:id="rId8"/>
    <p:sldId id="324" r:id="rId9"/>
    <p:sldId id="327" r:id="rId10"/>
    <p:sldId id="298" r:id="rId11"/>
    <p:sldId id="328" r:id="rId12"/>
    <p:sldId id="320" r:id="rId13"/>
    <p:sldId id="321" r:id="rId14"/>
    <p:sldId id="292" r:id="rId15"/>
    <p:sldId id="329" r:id="rId16"/>
    <p:sldId id="330" r:id="rId17"/>
    <p:sldId id="331" r:id="rId18"/>
    <p:sldId id="332" r:id="rId19"/>
    <p:sldId id="333" r:id="rId20"/>
    <p:sldId id="335" r:id="rId21"/>
    <p:sldId id="334" r:id="rId22"/>
    <p:sldId id="336" r:id="rId23"/>
    <p:sldId id="337" r:id="rId24"/>
    <p:sldId id="338" r:id="rId25"/>
    <p:sldId id="347" r:id="rId26"/>
    <p:sldId id="348" r:id="rId27"/>
    <p:sldId id="339" r:id="rId28"/>
    <p:sldId id="352" r:id="rId29"/>
    <p:sldId id="340" r:id="rId30"/>
    <p:sldId id="341" r:id="rId31"/>
    <p:sldId id="342" r:id="rId32"/>
    <p:sldId id="343" r:id="rId33"/>
    <p:sldId id="355" r:id="rId34"/>
    <p:sldId id="356" r:id="rId35"/>
    <p:sldId id="357" r:id="rId36"/>
    <p:sldId id="354" r:id="rId37"/>
    <p:sldId id="344" r:id="rId38"/>
    <p:sldId id="349" r:id="rId39"/>
    <p:sldId id="350" r:id="rId40"/>
    <p:sldId id="351" r:id="rId41"/>
    <p:sldId id="345" r:id="rId42"/>
    <p:sldId id="346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AE8E2"/>
    <a:srgbClr val="F5D2C7"/>
    <a:srgbClr val="F2DDCA"/>
    <a:srgbClr val="BFFDED"/>
    <a:srgbClr val="FAF1A0"/>
    <a:srgbClr val="006600"/>
    <a:srgbClr val="CE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2788"/>
  </p:normalViewPr>
  <p:slideViewPr>
    <p:cSldViewPr>
      <p:cViewPr varScale="1">
        <p:scale>
          <a:sx n="112" d="100"/>
          <a:sy n="112" d="100"/>
        </p:scale>
        <p:origin x="192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Relationship Id="rId2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cs typeface="+mn-cs"/>
              </a:defRPr>
            </a:lvl1pPr>
          </a:lstStyle>
          <a:p>
            <a:pPr>
              <a:defRPr/>
            </a:pPr>
            <a:fld id="{85A2F1D0-05DE-BC4A-A3A0-EE0BFBBE9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18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cs typeface="+mn-cs"/>
              </a:defRPr>
            </a:lvl1pPr>
          </a:lstStyle>
          <a:p>
            <a:pPr>
              <a:defRPr/>
            </a:pPr>
            <a:fld id="{8AE7A8EB-D89A-3C4D-8F9D-BDBF7207F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5F79B5-06EC-A848-BEB6-DECC35F83EC5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2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6D17C22-DCF0-BF45-9C09-070671DBC266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Ended</a:t>
            </a:r>
            <a:r>
              <a:rPr lang="en-US" baseline="0" dirty="0" smtClean="0"/>
              <a:t> here in Lecture 2. </a:t>
            </a:r>
            <a:r>
              <a:rPr lang="en-US" baseline="0" smtClean="0"/>
              <a:t>On slide 22 in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0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7E048C-805C-F04C-BB89-68C6A63D2437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8139" tIns="44070" rIns="88139" bIns="44070"/>
          <a:lstStyle/>
          <a:p>
            <a:r>
              <a:rPr lang="en-US" dirty="0" smtClean="0"/>
              <a:t>PRIMARY</a:t>
            </a:r>
            <a:r>
              <a:rPr lang="en-US" baseline="0" dirty="0" smtClean="0"/>
              <a:t> keys =&gt; they are not null.</a:t>
            </a:r>
          </a:p>
          <a:p>
            <a:r>
              <a:rPr lang="en-US" baseline="0" dirty="0" smtClean="0"/>
              <a:t>But, UNIQUE does NOT imply NOT NULL. NULL values are considered to be undefined and thus two NULL values are not considered to be the same.</a:t>
            </a:r>
          </a:p>
          <a:p>
            <a:r>
              <a:rPr lang="en-US" baseline="0" dirty="0" smtClean="0"/>
              <a:t>NULL = NULL returns false. NULL &lt;&gt; NULL also returns FALSE. SQL has IS NULL and IS NOT NULL comparisons for NULL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12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EA89F33-0061-BE41-B428-8698E446634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25" tIns="0" rIns="19125" bIns="0" anchor="b"/>
          <a:lstStyle/>
          <a:p>
            <a:pPr algn="r" defTabSz="917575" eaLnBrk="0" hangingPunct="0"/>
            <a:r>
              <a:rPr lang="en-US" sz="1000" i="1">
                <a:latin typeface="Times New Roman" charset="0"/>
              </a:rPr>
              <a:t>10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798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1" tIns="44624" rIns="90841" bIns="44624"/>
          <a:lstStyle/>
          <a:p>
            <a:r>
              <a:rPr lang="en-US"/>
              <a:t>So far we have assumed that entities always have keys</a:t>
            </a:r>
          </a:p>
        </p:txBody>
      </p:sp>
    </p:spTree>
    <p:extLst>
      <p:ext uri="{BB962C8B-B14F-4D97-AF65-F5344CB8AC3E}">
        <p14:creationId xmlns:p14="http://schemas.microsoft.com/office/powerpoint/2010/main" val="1648838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C0D15A-5F80-544E-A911-F4278EA2F529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We’re pretty limited in how we can express participation constraints using SQL without using table constraints or assertions.</a:t>
            </a:r>
          </a:p>
          <a:p>
            <a:r>
              <a:rPr lang="en-US" dirty="0"/>
              <a:t>-- If it’s a binary relationship and exactly one has a key constraint, and that’s the entity that has the participation constraint, THEN WE”RE GOLDEN, AS WE SAW</a:t>
            </a:r>
          </a:p>
          <a:p>
            <a:r>
              <a:rPr lang="en-US" dirty="0"/>
              <a:t>-- If it’s a case where ALL entities have key constraints and total </a:t>
            </a:r>
            <a:r>
              <a:rPr lang="en-US" dirty="0" err="1"/>
              <a:t>particpiation</a:t>
            </a:r>
            <a:r>
              <a:rPr lang="en-US" dirty="0"/>
              <a:t>, THEN WE ARE GOLDEN: DO ASINGLE TABLE, AS WE SEE NEXT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OVERLAP === can an item appear in multiple subclasses?</a:t>
            </a:r>
          </a:p>
          <a:p>
            <a:r>
              <a:rPr lang="en-US"/>
              <a:t>COVERING === can an item be JUST an instance of the superclass?  (ie, is it more like MotorVehicles or Citizens?)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21580-4612-F645-8D98-42FFCF26E54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C37B8E-30CD-234B-AFA9-199413E1A5CF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4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F4DF2-5249-204C-9AAB-DBE49560FE6B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New reservation can</a:t>
            </a:r>
            <a:r>
              <a:rPr lang="ja-JP" altLang="en-US"/>
              <a:t>’</a:t>
            </a:r>
            <a:r>
              <a:rPr lang="en-US" altLang="ja-JP"/>
              <a:t>t be for a boat names Interlake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A6AA1-1E41-8A4B-843E-E1977BC3CDED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9F2FB2-BEE2-A04B-9AA1-2BECDBD21E67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980199-056E-3643-8929-90B70C489E9F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126B32-60BA-EE4E-BB6C-CCECFDF185F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09" tIns="0" rIns="19409" bIns="0" anchor="b"/>
          <a:lstStyle/>
          <a:p>
            <a:pPr algn="r" defTabSz="931863" eaLnBrk="0" hangingPunct="0"/>
            <a:r>
              <a:rPr lang="en-US" sz="1000" i="1">
                <a:latin typeface="Times New Roman" charset="0"/>
              </a:rPr>
              <a:t>11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3" tIns="45289" rIns="92193" bIns="452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9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5DAA98-AAF8-264B-930C-F98F2CD1F4E9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PL/SQL is a</a:t>
            </a:r>
            <a:r>
              <a:rPr lang="en-US" baseline="0" dirty="0" smtClean="0"/>
              <a:t> language of its own with variables, statements,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F74899-165A-9546-A740-8D5A71364999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202" tIns="45293" rIns="92202" bIns="4529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9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E7A8EB-D89A-3C4D-8F9D-BDBF7207F82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9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814BA2-084E-2D47-BDFD-A79E2DB6A1BD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28759-6F6D-2540-B646-F2A7994DCF8E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58EA40-81B7-3441-AF46-35B9698C5C3D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59B035-09CE-8544-9641-D613A562C6BA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970338" y="0"/>
            <a:ext cx="304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970338" y="8832850"/>
            <a:ext cx="30400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25" tIns="0" rIns="19125" bIns="0" anchor="b"/>
          <a:lstStyle/>
          <a:p>
            <a:pPr algn="r" defTabSz="917575" eaLnBrk="0" hangingPunct="0"/>
            <a:r>
              <a:rPr lang="en-US" sz="1000" i="1">
                <a:latin typeface="Times New Roman" charset="0"/>
              </a:rPr>
              <a:t>3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6425"/>
            <a:ext cx="5145087" cy="41798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1" tIns="44624" rIns="90841" bIns="44624"/>
          <a:lstStyle/>
          <a:p>
            <a:r>
              <a:rPr lang="en-US"/>
              <a:t>Can SSN have a null value?  </a:t>
            </a:r>
          </a:p>
          <a:p>
            <a:r>
              <a:rPr lang="en-US"/>
              <a:t>No!  Remember, no null values in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84167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A14700-779B-8344-B016-9C69D5E366D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82F1948-0DFB-104A-986E-7B5DFFE0F14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C6D4FFE-08FE-3342-A08D-791FE1F86DD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Cid null if a citizen </a:t>
            </a:r>
            <a:r>
              <a:rPr lang="en-US" dirty="0" err="1"/>
              <a:t>hasn</a:t>
            </a:r>
            <a:r>
              <a:rPr lang="ja-JP" altLang="en-US" dirty="0"/>
              <a:t>’</a:t>
            </a:r>
            <a:r>
              <a:rPr lang="en-US" altLang="ja-JP" dirty="0"/>
              <a:t>t voted (note not total PC yet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Lots</a:t>
            </a:r>
            <a:r>
              <a:rPr lang="en-US" altLang="ja-JP" baseline="0" dirty="0" smtClean="0"/>
              <a:t> of null values in the above table.</a:t>
            </a:r>
          </a:p>
          <a:p>
            <a:endParaRPr lang="en-US" altLang="ja-JP" baseline="0" dirty="0" smtClean="0"/>
          </a:p>
          <a:p>
            <a:r>
              <a:rPr lang="en-US" altLang="ja-JP" baseline="0" dirty="0" smtClean="0"/>
              <a:t>Better approach? Approach 2 avoid the need to combine two tables to find out a citizen’s vote. But Approach 1 is better for counting number of votes </a:t>
            </a:r>
          </a:p>
          <a:p>
            <a:r>
              <a:rPr lang="en-US" altLang="ja-JP" baseline="0" dirty="0" smtClean="0"/>
              <a:t>If only a few people vote. Approach 1 will have a small Votes table, while Approach 2 will use up two additional columns. Approach 2 could be better</a:t>
            </a:r>
          </a:p>
          <a:p>
            <a:r>
              <a:rPr lang="en-US" altLang="ja-JP" baseline="0" dirty="0" smtClean="0"/>
              <a:t>If most people vote.</a:t>
            </a:r>
          </a:p>
          <a:p>
            <a:endParaRPr lang="en-US" altLang="ja-JP" baseline="0" dirty="0" smtClean="0"/>
          </a:p>
          <a:p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7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3090F0-3BEF-C040-83B6-C5F3BDB9721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1CF9E0-5C9D-AA44-9A8E-6C42AD2F43F6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25" tIns="0" rIns="19125" bIns="0" anchor="b"/>
          <a:lstStyle/>
          <a:p>
            <a:pPr algn="r" defTabSz="917575" eaLnBrk="0" hangingPunct="0"/>
            <a:r>
              <a:rPr lang="en-US" sz="1000" i="1">
                <a:latin typeface="Times New Roman" charset="0"/>
              </a:rPr>
              <a:t>4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798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1" tIns="44624" rIns="90841" bIns="44624"/>
          <a:lstStyle/>
          <a:p>
            <a:r>
              <a:rPr lang="en-US"/>
              <a:t>This also works with ternary (or any n-degree) relationship set</a:t>
            </a:r>
          </a:p>
        </p:txBody>
      </p:sp>
    </p:spTree>
    <p:extLst>
      <p:ext uri="{BB962C8B-B14F-4D97-AF65-F5344CB8AC3E}">
        <p14:creationId xmlns:p14="http://schemas.microsoft.com/office/powerpoint/2010/main" val="67625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167911-8CA3-B546-87C9-8950700F665F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No, approach 1 (three tables) won</a:t>
            </a:r>
            <a:r>
              <a:rPr lang="ja-JP" altLang="en-US"/>
              <a:t>’</a:t>
            </a:r>
            <a:r>
              <a:rPr lang="en-US" altLang="ja-JP"/>
              <a:t>t 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E96E-EF06-BA46-9988-B68F3D510A45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FF5DD-B7CD-AE42-9C24-8EDC72513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D5A24-D561-DC40-8656-1ECED151F460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D3FFE-1EDE-ED4D-8CEC-D86E6F782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FB1F1-5A7A-8F4B-B9C0-BAD15D7D10AE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BED7A-3E2D-BB4A-8E31-BB219280A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C103F-8607-F543-90D0-45A096EC5428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A7DB1-C171-6B46-8999-F2A46035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6C961-C8D2-E24D-939F-F2A4B4DABCFE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24BF6-18E6-904C-8DAC-5E94F577E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61ADA-F6D9-9441-8006-9B8A0D4BBC57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FCC99-C7A3-A041-B91B-629A4F4A2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9A90F-4BEA-3640-A776-FB496F9C1391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E9CCE-91CD-2148-BE3F-A4367D3C0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70325-CD00-A74A-90B6-5CFC8AD61E47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B7FE3-A8C5-CA40-B53B-9839832C1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048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FD54E-3A27-8A4F-BAA4-B2500211B762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BA74-0D19-2745-AEF6-B11C41562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C04E9-7298-704E-9605-7C2BABE48E90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278EB-FFDE-8C44-B177-5CC8ED5B7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1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53357-593D-EF45-B44B-5B92C7DC384B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6ADF0-F5CB-EF4F-8F41-D4BA31303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42865-051C-1847-9630-D3BE8E2D74DB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3C749-16B3-8C42-981C-5201F5C0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6F63F547-7F96-C14E-A8B3-CA9C47B7A5F2}" type="datetime1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B2A8397-1A22-0846-807E-0AB596661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326D2-DFF0-3F4E-B4D6-54DF81B3E52B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16386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4E2EC0A-FFAD-9649-A1AF-2121D5F37223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57200"/>
            <a:ext cx="7772400" cy="144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Logical Database Design: Mapping ER to Relational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Chapter 3, Section 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5AABC0-0C0C-044A-85CB-7CF2189BA6BF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F54114-4C5E-444A-B211-E738E534EDA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76200"/>
            <a:ext cx="7793037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Key Constraints</a:t>
            </a:r>
          </a:p>
        </p:txBody>
      </p:sp>
      <p:sp>
        <p:nvSpPr>
          <p:cNvPr id="444468" name="Rectangle 52"/>
          <p:cNvSpPr>
            <a:spLocks noChangeArrowheads="1"/>
          </p:cNvSpPr>
          <p:nvPr/>
        </p:nvSpPr>
        <p:spPr bwMode="auto">
          <a:xfrm>
            <a:off x="228600" y="2689225"/>
            <a:ext cx="57912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chemeClr val="hlink"/>
                </a:solidFill>
              </a:rPr>
              <a:t>CREATE TABLE </a:t>
            </a:r>
            <a:r>
              <a:rPr lang="en-US" sz="2000">
                <a:solidFill>
                  <a:schemeClr val="hlink"/>
                </a:solidFill>
              </a:rPr>
              <a:t>Citizens_Votes</a:t>
            </a:r>
          </a:p>
          <a:p>
            <a:pPr eaLnBrk="0" hangingPunct="0"/>
            <a:r>
              <a:rPr lang="en-US" sz="2000">
                <a:solidFill>
                  <a:schemeClr val="hlink"/>
                </a:solidFill>
              </a:rPr>
              <a:t>(</a:t>
            </a:r>
            <a:r>
              <a:rPr lang="en-US" sz="2000">
                <a:solidFill>
                  <a:srgbClr val="434FD6"/>
                </a:solidFill>
              </a:rPr>
              <a:t>  ssn     </a:t>
            </a:r>
            <a:r>
              <a:rPr lang="en-US" sz="1800">
                <a:solidFill>
                  <a:srgbClr val="434FD6"/>
                </a:solidFill>
              </a:rPr>
              <a:t>CHAR(11)</a:t>
            </a:r>
            <a:r>
              <a:rPr lang="en-US" sz="2000">
                <a:solidFill>
                  <a:srgbClr val="434FD6"/>
                </a:solidFill>
              </a:rPr>
              <a:t>, </a:t>
            </a: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name  </a:t>
            </a:r>
            <a:r>
              <a:rPr lang="en-US" sz="1800">
                <a:solidFill>
                  <a:srgbClr val="434FD6"/>
                </a:solidFill>
              </a:rPr>
              <a:t>CHAR(20)</a:t>
            </a:r>
            <a:r>
              <a:rPr lang="en-US" sz="2000">
                <a:solidFill>
                  <a:srgbClr val="434FD6"/>
                </a:solidFill>
              </a:rPr>
              <a:t>, </a:t>
            </a: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bday </a:t>
            </a:r>
            <a:r>
              <a:rPr lang="en-US" sz="1800">
                <a:solidFill>
                  <a:srgbClr val="434FD6"/>
                </a:solidFill>
              </a:rPr>
              <a:t>DATE</a:t>
            </a:r>
            <a:r>
              <a:rPr lang="en-US" sz="20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when  </a:t>
            </a:r>
            <a:r>
              <a:rPr lang="en-US" sz="1800">
                <a:solidFill>
                  <a:srgbClr val="434FD6"/>
                </a:solidFill>
              </a:rPr>
              <a:t>DATE</a:t>
            </a:r>
            <a:r>
              <a:rPr lang="en-US" sz="2000">
                <a:solidFill>
                  <a:srgbClr val="434FD6"/>
                </a:solidFill>
              </a:rPr>
              <a:t>,  </a:t>
            </a: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pid  </a:t>
            </a:r>
            <a:r>
              <a:rPr lang="en-US" sz="1800">
                <a:solidFill>
                  <a:srgbClr val="434FD6"/>
                </a:solidFill>
              </a:rPr>
              <a:t>INTEGER</a:t>
            </a:r>
            <a:r>
              <a:rPr lang="en-US" sz="2000">
                <a:solidFill>
                  <a:srgbClr val="434FD6"/>
                </a:solidFill>
              </a:rPr>
              <a:t>,</a:t>
            </a:r>
            <a:endParaRPr lang="en-US" sz="2000"/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cid   </a:t>
            </a:r>
            <a:r>
              <a:rPr lang="en-US" sz="1800">
                <a:solidFill>
                  <a:srgbClr val="434FD6"/>
                </a:solidFill>
              </a:rPr>
              <a:t>INTEGER</a:t>
            </a:r>
            <a:r>
              <a:rPr lang="en-US" sz="2000">
                <a:solidFill>
                  <a:srgbClr val="434FD6"/>
                </a:solidFill>
              </a:rPr>
              <a:t>,</a:t>
            </a:r>
            <a:endParaRPr lang="en-US" sz="2000"/>
          </a:p>
        </p:txBody>
      </p:sp>
      <p:sp>
        <p:nvSpPr>
          <p:cNvPr id="444470" name="Rectangle 54"/>
          <p:cNvSpPr>
            <a:spLocks noChangeArrowheads="1"/>
          </p:cNvSpPr>
          <p:nvPr/>
        </p:nvSpPr>
        <p:spPr bwMode="auto">
          <a:xfrm>
            <a:off x="228600" y="4787900"/>
            <a:ext cx="57912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solidFill>
                  <a:schemeClr val="hlink"/>
                </a:solidFill>
              </a:rPr>
              <a:t>PRIMARY KEY  </a:t>
            </a:r>
            <a:r>
              <a:rPr lang="en-US" sz="2000" dirty="0">
                <a:solidFill>
                  <a:schemeClr val="hlink"/>
                </a:solidFill>
              </a:rPr>
              <a:t>(</a:t>
            </a:r>
            <a:r>
              <a:rPr lang="en-US" sz="2000" dirty="0" err="1">
                <a:solidFill>
                  <a:schemeClr val="hlink"/>
                </a:solidFill>
              </a:rPr>
              <a:t>ssn</a:t>
            </a:r>
            <a:r>
              <a:rPr lang="en-US" sz="2000" dirty="0">
                <a:solidFill>
                  <a:schemeClr val="hlink"/>
                </a:solidFill>
              </a:rPr>
              <a:t>),</a:t>
            </a:r>
          </a:p>
          <a:p>
            <a:pPr eaLnBrk="0" hangingPunct="0"/>
            <a:r>
              <a:rPr lang="en-US" sz="1800" dirty="0">
                <a:solidFill>
                  <a:schemeClr val="hlink"/>
                </a:solidFill>
              </a:rPr>
              <a:t>FOREIGN KEY </a:t>
            </a:r>
            <a:r>
              <a:rPr lang="en-US" sz="2000" dirty="0">
                <a:solidFill>
                  <a:schemeClr val="hlink"/>
                </a:solidFill>
              </a:rPr>
              <a:t>(</a:t>
            </a:r>
            <a:r>
              <a:rPr lang="en-US" sz="2000" dirty="0" err="1">
                <a:solidFill>
                  <a:schemeClr val="hlink"/>
                </a:solidFill>
              </a:rPr>
              <a:t>cid</a:t>
            </a:r>
            <a:r>
              <a:rPr lang="en-US" sz="2000" dirty="0">
                <a:solidFill>
                  <a:schemeClr val="hlink"/>
                </a:solidFill>
              </a:rPr>
              <a:t>) </a:t>
            </a:r>
            <a:r>
              <a:rPr lang="en-US" sz="1800" dirty="0">
                <a:solidFill>
                  <a:schemeClr val="hlink"/>
                </a:solidFill>
              </a:rPr>
              <a:t>REFERENCES</a:t>
            </a:r>
            <a:r>
              <a:rPr lang="en-US" sz="2000" dirty="0">
                <a:solidFill>
                  <a:schemeClr val="hlink"/>
                </a:solidFill>
              </a:rPr>
              <a:t> PR-</a:t>
            </a:r>
            <a:r>
              <a:rPr lang="en-US" sz="2000" dirty="0" err="1">
                <a:solidFill>
                  <a:schemeClr val="hlink"/>
                </a:solidFill>
              </a:rPr>
              <a:t>Cands</a:t>
            </a:r>
            <a:r>
              <a:rPr lang="en-US" sz="2000" dirty="0">
                <a:solidFill>
                  <a:schemeClr val="hlink"/>
                </a:solidFill>
              </a:rPr>
              <a:t>,</a:t>
            </a:r>
          </a:p>
          <a:p>
            <a:pPr eaLnBrk="0" hangingPunct="0"/>
            <a:r>
              <a:rPr lang="en-US" sz="1800" dirty="0">
                <a:solidFill>
                  <a:schemeClr val="hlink"/>
                </a:solidFill>
              </a:rPr>
              <a:t>FOREIGN KEY </a:t>
            </a:r>
            <a:r>
              <a:rPr lang="en-US" sz="2000" dirty="0">
                <a:solidFill>
                  <a:schemeClr val="hlink"/>
                </a:solidFill>
              </a:rPr>
              <a:t>(</a:t>
            </a:r>
            <a:r>
              <a:rPr lang="en-US" sz="2000" dirty="0" err="1">
                <a:solidFill>
                  <a:schemeClr val="hlink"/>
                </a:solidFill>
              </a:rPr>
              <a:t>pid</a:t>
            </a:r>
            <a:r>
              <a:rPr lang="en-US" sz="2000" dirty="0">
                <a:solidFill>
                  <a:schemeClr val="hlink"/>
                </a:solidFill>
              </a:rPr>
              <a:t>) </a:t>
            </a:r>
            <a:r>
              <a:rPr lang="en-US" sz="1800" dirty="0">
                <a:solidFill>
                  <a:schemeClr val="hlink"/>
                </a:solidFill>
              </a:rPr>
              <a:t>REFERENCES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err="1">
                <a:solidFill>
                  <a:schemeClr val="hlink"/>
                </a:solidFill>
              </a:rPr>
              <a:t>PollStns</a:t>
            </a:r>
            <a:r>
              <a:rPr lang="en-US" sz="2000" dirty="0">
                <a:solidFill>
                  <a:schemeClr val="hlink"/>
                </a:solidFill>
              </a:rPr>
              <a:t>)</a:t>
            </a:r>
          </a:p>
        </p:txBody>
      </p:sp>
      <p:grpSp>
        <p:nvGrpSpPr>
          <p:cNvPr id="32775" name="Group 88"/>
          <p:cNvGrpSpPr>
            <a:grpSpLocks/>
          </p:cNvGrpSpPr>
          <p:nvPr/>
        </p:nvGrpSpPr>
        <p:grpSpPr bwMode="auto">
          <a:xfrm>
            <a:off x="3352800" y="2286000"/>
            <a:ext cx="5632450" cy="3014663"/>
            <a:chOff x="1968" y="645"/>
            <a:chExt cx="3548" cy="1899"/>
          </a:xfrm>
        </p:grpSpPr>
        <p:grpSp>
          <p:nvGrpSpPr>
            <p:cNvPr id="32777" name="Group 56"/>
            <p:cNvGrpSpPr>
              <a:grpSpLocks noChangeAspect="1"/>
            </p:cNvGrpSpPr>
            <p:nvPr/>
          </p:nvGrpSpPr>
          <p:grpSpPr bwMode="auto">
            <a:xfrm>
              <a:off x="1968" y="1332"/>
              <a:ext cx="1312" cy="677"/>
              <a:chOff x="2928" y="2256"/>
              <a:chExt cx="2112" cy="910"/>
            </a:xfrm>
          </p:grpSpPr>
          <p:sp>
            <p:nvSpPr>
              <p:cNvPr id="3280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3438" y="2832"/>
                <a:ext cx="1104" cy="3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Citizens</a:t>
                </a:r>
              </a:p>
            </p:txBody>
          </p:sp>
          <p:sp>
            <p:nvSpPr>
              <p:cNvPr id="32802" name="Oval 58"/>
              <p:cNvSpPr>
                <a:spLocks noChangeAspect="1" noChangeArrowheads="1"/>
              </p:cNvSpPr>
              <p:nvPr/>
            </p:nvSpPr>
            <p:spPr bwMode="auto">
              <a:xfrm>
                <a:off x="292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u="sng"/>
                  <a:t>ssn</a:t>
                </a:r>
              </a:p>
            </p:txBody>
          </p:sp>
          <p:sp>
            <p:nvSpPr>
              <p:cNvPr id="32803" name="Oval 59"/>
              <p:cNvSpPr>
                <a:spLocks noChangeAspect="1" noChangeArrowheads="1"/>
              </p:cNvSpPr>
              <p:nvPr/>
            </p:nvSpPr>
            <p:spPr bwMode="auto">
              <a:xfrm>
                <a:off x="364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name</a:t>
                </a:r>
              </a:p>
            </p:txBody>
          </p:sp>
          <p:sp>
            <p:nvSpPr>
              <p:cNvPr id="32804" name="Oval 60"/>
              <p:cNvSpPr>
                <a:spLocks noChangeAspect="1" noChangeArrowheads="1"/>
              </p:cNvSpPr>
              <p:nvPr/>
            </p:nvSpPr>
            <p:spPr bwMode="auto">
              <a:xfrm>
                <a:off x="436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bday</a:t>
                </a:r>
              </a:p>
            </p:txBody>
          </p:sp>
          <p:cxnSp>
            <p:nvCxnSpPr>
              <p:cNvPr id="32805" name="AutoShape 61"/>
              <p:cNvCxnSpPr>
                <a:cxnSpLocks noChangeAspect="1" noChangeShapeType="1"/>
                <a:stCxn id="32802" idx="4"/>
                <a:endCxn id="32801" idx="0"/>
              </p:cNvCxnSpPr>
              <p:nvPr/>
            </p:nvCxnSpPr>
            <p:spPr bwMode="auto">
              <a:xfrm>
                <a:off x="3264" y="2598"/>
                <a:ext cx="72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06" name="AutoShape 62"/>
              <p:cNvCxnSpPr>
                <a:cxnSpLocks noChangeAspect="1" noChangeShapeType="1"/>
                <a:stCxn id="32803" idx="4"/>
                <a:endCxn id="32801" idx="0"/>
              </p:cNvCxnSpPr>
              <p:nvPr/>
            </p:nvCxnSpPr>
            <p:spPr bwMode="auto">
              <a:xfrm>
                <a:off x="3984" y="2598"/>
                <a:ext cx="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07" name="AutoShape 63"/>
              <p:cNvCxnSpPr>
                <a:cxnSpLocks noChangeAspect="1" noChangeShapeType="1"/>
                <a:stCxn id="32804" idx="4"/>
                <a:endCxn id="32801" idx="0"/>
              </p:cNvCxnSpPr>
              <p:nvPr/>
            </p:nvCxnSpPr>
            <p:spPr bwMode="auto">
              <a:xfrm flipH="1">
                <a:off x="3990" y="2598"/>
                <a:ext cx="714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778" name="Group 87"/>
            <p:cNvGrpSpPr>
              <a:grpSpLocks/>
            </p:cNvGrpSpPr>
            <p:nvPr/>
          </p:nvGrpSpPr>
          <p:grpSpPr bwMode="auto">
            <a:xfrm>
              <a:off x="3840" y="1338"/>
              <a:ext cx="1676" cy="678"/>
              <a:chOff x="4020" y="1337"/>
              <a:chExt cx="1676" cy="678"/>
            </a:xfrm>
          </p:grpSpPr>
          <p:cxnSp>
            <p:nvCxnSpPr>
              <p:cNvPr id="32794" name="AutoShape 64"/>
              <p:cNvCxnSpPr>
                <a:cxnSpLocks noChangeAspect="1" noChangeShapeType="1"/>
                <a:stCxn id="32797" idx="4"/>
                <a:endCxn id="32796" idx="0"/>
              </p:cNvCxnSpPr>
              <p:nvPr/>
            </p:nvCxnSpPr>
            <p:spPr bwMode="auto">
              <a:xfrm>
                <a:off x="4229" y="1594"/>
                <a:ext cx="585" cy="16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95" name="AutoShape 65"/>
              <p:cNvCxnSpPr>
                <a:cxnSpLocks noChangeAspect="1" noChangeShapeType="1"/>
                <a:stCxn id="32798" idx="4"/>
                <a:endCxn id="32796" idx="0"/>
              </p:cNvCxnSpPr>
              <p:nvPr/>
            </p:nvCxnSpPr>
            <p:spPr bwMode="auto">
              <a:xfrm>
                <a:off x="4814" y="1594"/>
                <a:ext cx="0" cy="16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796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4472" y="1767"/>
                <a:ext cx="684" cy="2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PR-Cands</a:t>
                </a:r>
              </a:p>
            </p:txBody>
          </p:sp>
          <p:sp>
            <p:nvSpPr>
              <p:cNvPr id="32797" name="Oval 67"/>
              <p:cNvSpPr>
                <a:spLocks noChangeAspect="1" noChangeArrowheads="1"/>
              </p:cNvSpPr>
              <p:nvPr/>
            </p:nvSpPr>
            <p:spPr bwMode="auto">
              <a:xfrm>
                <a:off x="4020" y="1338"/>
                <a:ext cx="418" cy="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u="sng"/>
                  <a:t>cid</a:t>
                </a:r>
              </a:p>
            </p:txBody>
          </p:sp>
          <p:sp>
            <p:nvSpPr>
              <p:cNvPr id="32798" name="Oval 68"/>
              <p:cNvSpPr>
                <a:spLocks noChangeAspect="1" noChangeArrowheads="1"/>
              </p:cNvSpPr>
              <p:nvPr/>
            </p:nvSpPr>
            <p:spPr bwMode="auto">
              <a:xfrm>
                <a:off x="4542" y="1338"/>
                <a:ext cx="545" cy="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waddr</a:t>
                </a:r>
              </a:p>
            </p:txBody>
          </p:sp>
          <p:sp>
            <p:nvSpPr>
              <p:cNvPr id="32799" name="Oval 69"/>
              <p:cNvSpPr>
                <a:spLocks noChangeAspect="1" noChangeArrowheads="1"/>
              </p:cNvSpPr>
              <p:nvPr/>
            </p:nvSpPr>
            <p:spPr bwMode="auto">
              <a:xfrm>
                <a:off x="5189" y="1337"/>
                <a:ext cx="507" cy="2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budget</a:t>
                </a:r>
              </a:p>
            </p:txBody>
          </p:sp>
          <p:cxnSp>
            <p:nvCxnSpPr>
              <p:cNvPr id="32800" name="AutoShape 70"/>
              <p:cNvCxnSpPr>
                <a:cxnSpLocks noChangeAspect="1" noChangeShapeType="1"/>
                <a:stCxn id="32799" idx="4"/>
                <a:endCxn id="32796" idx="0"/>
              </p:cNvCxnSpPr>
              <p:nvPr/>
            </p:nvCxnSpPr>
            <p:spPr bwMode="auto">
              <a:xfrm flipH="1">
                <a:off x="4814" y="1592"/>
                <a:ext cx="629" cy="16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779" name="AutoShape 71"/>
            <p:cNvSpPr>
              <a:spLocks noChangeAspect="1" noChangeArrowheads="1"/>
            </p:cNvSpPr>
            <p:nvPr/>
          </p:nvSpPr>
          <p:spPr bwMode="auto">
            <a:xfrm>
              <a:off x="3296" y="1645"/>
              <a:ext cx="643" cy="48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Votes</a:t>
              </a:r>
            </a:p>
          </p:txBody>
        </p:sp>
        <p:cxnSp>
          <p:nvCxnSpPr>
            <p:cNvPr id="32780" name="AutoShape 72"/>
            <p:cNvCxnSpPr>
              <a:cxnSpLocks noChangeAspect="1" noChangeShapeType="1"/>
              <a:endCxn id="32801" idx="3"/>
            </p:cNvCxnSpPr>
            <p:nvPr/>
          </p:nvCxnSpPr>
          <p:spPr bwMode="auto">
            <a:xfrm flipH="1">
              <a:off x="2977" y="1882"/>
              <a:ext cx="314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lg" len="lg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1" name="AutoShape 73"/>
            <p:cNvCxnSpPr>
              <a:cxnSpLocks noChangeAspect="1" noChangeShapeType="1"/>
              <a:stCxn id="32796" idx="1"/>
              <a:endCxn id="32779" idx="3"/>
            </p:cNvCxnSpPr>
            <p:nvPr/>
          </p:nvCxnSpPr>
          <p:spPr bwMode="auto">
            <a:xfrm flipH="1" flipV="1">
              <a:off x="3947" y="1888"/>
              <a:ext cx="339" cy="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782" name="Group 74"/>
            <p:cNvGrpSpPr>
              <a:grpSpLocks/>
            </p:cNvGrpSpPr>
            <p:nvPr/>
          </p:nvGrpSpPr>
          <p:grpSpPr bwMode="auto">
            <a:xfrm>
              <a:off x="3405" y="2139"/>
              <a:ext cx="417" cy="405"/>
              <a:chOff x="1726" y="2206"/>
              <a:chExt cx="514" cy="415"/>
            </a:xfrm>
          </p:grpSpPr>
          <p:sp>
            <p:nvSpPr>
              <p:cNvPr id="32792" name="Oval 75"/>
              <p:cNvSpPr>
                <a:spLocks noChangeAspect="1" noChangeArrowheads="1"/>
              </p:cNvSpPr>
              <p:nvPr/>
            </p:nvSpPr>
            <p:spPr bwMode="auto">
              <a:xfrm>
                <a:off x="1726" y="2365"/>
                <a:ext cx="514" cy="256"/>
              </a:xfrm>
              <a:prstGeom prst="ellipse">
                <a:avLst/>
              </a:prstGeom>
              <a:noFill/>
              <a:ln w="190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when</a:t>
                </a:r>
              </a:p>
            </p:txBody>
          </p:sp>
          <p:cxnSp>
            <p:nvCxnSpPr>
              <p:cNvPr id="32793" name="AutoShape 76"/>
              <p:cNvCxnSpPr>
                <a:cxnSpLocks noChangeAspect="1" noChangeShapeType="1"/>
                <a:stCxn id="32792" idx="0"/>
                <a:endCxn id="32779" idx="2"/>
              </p:cNvCxnSpPr>
              <p:nvPr/>
            </p:nvCxnSpPr>
            <p:spPr bwMode="auto">
              <a:xfrm flipV="1">
                <a:off x="1983" y="2206"/>
                <a:ext cx="5" cy="153"/>
              </a:xfrm>
              <a:prstGeom prst="straightConnector1">
                <a:avLst/>
              </a:prstGeom>
              <a:noFill/>
              <a:ln w="2540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2783" name="AutoShape 77"/>
            <p:cNvCxnSpPr>
              <a:cxnSpLocks noChangeAspect="1" noChangeShapeType="1"/>
              <a:stCxn id="32789" idx="4"/>
              <a:endCxn id="32786" idx="0"/>
            </p:cNvCxnSpPr>
            <p:nvPr/>
          </p:nvCxnSpPr>
          <p:spPr bwMode="auto">
            <a:xfrm>
              <a:off x="3177" y="901"/>
              <a:ext cx="445" cy="1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AutoShape 78"/>
            <p:cNvCxnSpPr>
              <a:cxnSpLocks noChangeAspect="1" noChangeShapeType="1"/>
              <a:stCxn id="32790" idx="4"/>
              <a:endCxn id="32786" idx="0"/>
            </p:cNvCxnSpPr>
            <p:nvPr/>
          </p:nvCxnSpPr>
          <p:spPr bwMode="auto">
            <a:xfrm flipH="1">
              <a:off x="3622" y="901"/>
              <a:ext cx="1" cy="1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AutoShape 79"/>
            <p:cNvCxnSpPr>
              <a:cxnSpLocks noChangeAspect="1" noChangeShapeType="1"/>
              <a:stCxn id="32791" idx="4"/>
              <a:endCxn id="32786" idx="0"/>
            </p:cNvCxnSpPr>
            <p:nvPr/>
          </p:nvCxnSpPr>
          <p:spPr bwMode="auto">
            <a:xfrm flipH="1">
              <a:off x="3622" y="901"/>
              <a:ext cx="449" cy="1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6" name="Rectangle 80"/>
            <p:cNvSpPr>
              <a:spLocks noChangeAspect="1" noChangeArrowheads="1"/>
            </p:cNvSpPr>
            <p:nvPr/>
          </p:nvSpPr>
          <p:spPr bwMode="auto">
            <a:xfrm>
              <a:off x="3279" y="1073"/>
              <a:ext cx="685" cy="2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PollStns</a:t>
              </a:r>
            </a:p>
          </p:txBody>
        </p:sp>
        <p:grpSp>
          <p:nvGrpSpPr>
            <p:cNvPr id="32787" name="Group 81"/>
            <p:cNvGrpSpPr>
              <a:grpSpLocks/>
            </p:cNvGrpSpPr>
            <p:nvPr/>
          </p:nvGrpSpPr>
          <p:grpSpPr bwMode="auto">
            <a:xfrm>
              <a:off x="2968" y="645"/>
              <a:ext cx="1311" cy="250"/>
              <a:chOff x="1872" y="1586"/>
              <a:chExt cx="1615" cy="256"/>
            </a:xfrm>
          </p:grpSpPr>
          <p:sp>
            <p:nvSpPr>
              <p:cNvPr id="32789" name="Oval 82"/>
              <p:cNvSpPr>
                <a:spLocks noChangeAspect="1" noChangeArrowheads="1"/>
              </p:cNvSpPr>
              <p:nvPr/>
            </p:nvSpPr>
            <p:spPr bwMode="auto">
              <a:xfrm>
                <a:off x="1872" y="1586"/>
                <a:ext cx="514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u="sng"/>
                  <a:t>pid</a:t>
                </a:r>
              </a:p>
            </p:txBody>
          </p:sp>
          <p:sp>
            <p:nvSpPr>
              <p:cNvPr id="32790" name="Oval 83"/>
              <p:cNvSpPr>
                <a:spLocks noChangeAspect="1" noChangeArrowheads="1"/>
              </p:cNvSpPr>
              <p:nvPr/>
            </p:nvSpPr>
            <p:spPr bwMode="auto">
              <a:xfrm>
                <a:off x="2422" y="1586"/>
                <a:ext cx="514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addr</a:t>
                </a:r>
              </a:p>
            </p:txBody>
          </p:sp>
          <p:sp>
            <p:nvSpPr>
              <p:cNvPr id="32791" name="Oval 84"/>
              <p:cNvSpPr>
                <a:spLocks noChangeAspect="1" noChangeArrowheads="1"/>
              </p:cNvSpPr>
              <p:nvPr/>
            </p:nvSpPr>
            <p:spPr bwMode="auto">
              <a:xfrm>
                <a:off x="2973" y="1586"/>
                <a:ext cx="514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size</a:t>
                </a:r>
              </a:p>
            </p:txBody>
          </p:sp>
        </p:grpSp>
        <p:cxnSp>
          <p:nvCxnSpPr>
            <p:cNvPr id="32788" name="AutoShape 85"/>
            <p:cNvCxnSpPr>
              <a:cxnSpLocks noChangeAspect="1" noChangeShapeType="1"/>
              <a:stCxn id="32779" idx="0"/>
              <a:endCxn id="32786" idx="2"/>
            </p:cNvCxnSpPr>
            <p:nvPr/>
          </p:nvCxnSpPr>
          <p:spPr bwMode="auto">
            <a:xfrm flipV="1">
              <a:off x="3618" y="1328"/>
              <a:ext cx="4" cy="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4505" name="Text Box 89"/>
          <p:cNvSpPr txBox="1">
            <a:spLocks noChangeArrowheads="1"/>
          </p:cNvSpPr>
          <p:nvPr/>
        </p:nvSpPr>
        <p:spPr bwMode="auto">
          <a:xfrm>
            <a:off x="234950" y="1447800"/>
            <a:ext cx="5099050" cy="457200"/>
          </a:xfrm>
          <a:prstGeom prst="rect">
            <a:avLst/>
          </a:prstGeom>
          <a:solidFill>
            <a:srgbClr val="FAF1A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Can generalize to n-ary relationships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68" grpId="0" autoUpdateAnimBg="0"/>
      <p:bldP spid="444470" grpId="0" autoUpdateAnimBg="0"/>
      <p:bldP spid="44450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DA42C2-74E7-CB4A-BAF5-AEA2DE7D1FB4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8E4BB0-A35E-1846-8D0A-C04E66B3F74C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Participation Constraints</a:t>
            </a:r>
          </a:p>
        </p:txBody>
      </p:sp>
      <p:grpSp>
        <p:nvGrpSpPr>
          <p:cNvPr id="34821" name="Group 27"/>
          <p:cNvGrpSpPr>
            <a:grpSpLocks/>
          </p:cNvGrpSpPr>
          <p:nvPr/>
        </p:nvGrpSpPr>
        <p:grpSpPr bwMode="auto">
          <a:xfrm>
            <a:off x="1447800" y="990600"/>
            <a:ext cx="6553200" cy="1157288"/>
            <a:chOff x="496" y="1746"/>
            <a:chExt cx="4736" cy="894"/>
          </a:xfrm>
        </p:grpSpPr>
        <p:grpSp>
          <p:nvGrpSpPr>
            <p:cNvPr id="34827" name="Group 28"/>
            <p:cNvGrpSpPr>
              <a:grpSpLocks/>
            </p:cNvGrpSpPr>
            <p:nvPr/>
          </p:nvGrpSpPr>
          <p:grpSpPr bwMode="auto">
            <a:xfrm>
              <a:off x="496" y="1746"/>
              <a:ext cx="4736" cy="894"/>
              <a:chOff x="352" y="1632"/>
              <a:chExt cx="4736" cy="894"/>
            </a:xfrm>
          </p:grpSpPr>
          <p:cxnSp>
            <p:nvCxnSpPr>
              <p:cNvPr id="34830" name="AutoShape 29"/>
              <p:cNvCxnSpPr>
                <a:cxnSpLocks noChangeAspect="1" noChangeShapeType="1"/>
                <a:stCxn id="34833" idx="1"/>
                <a:endCxn id="34845" idx="3"/>
              </p:cNvCxnSpPr>
              <p:nvPr/>
            </p:nvCxnSpPr>
            <p:spPr bwMode="auto">
              <a:xfrm flipH="1" flipV="1">
                <a:off x="1593" y="2273"/>
                <a:ext cx="504" cy="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4831" name="Group 30"/>
              <p:cNvGrpSpPr>
                <a:grpSpLocks noChangeAspect="1"/>
              </p:cNvGrpSpPr>
              <p:nvPr/>
            </p:nvGrpSpPr>
            <p:grpSpPr bwMode="auto">
              <a:xfrm>
                <a:off x="352" y="1706"/>
                <a:ext cx="1616" cy="694"/>
                <a:chOff x="2928" y="2256"/>
                <a:chExt cx="2112" cy="910"/>
              </a:xfrm>
            </p:grpSpPr>
            <p:sp>
              <p:nvSpPr>
                <p:cNvPr id="34845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3438" y="2832"/>
                  <a:ext cx="1104" cy="3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Citizen</a:t>
                  </a:r>
                </a:p>
              </p:txBody>
            </p:sp>
            <p:sp>
              <p:nvSpPr>
                <p:cNvPr id="34846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292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u="sng"/>
                    <a:t>ssn</a:t>
                  </a:r>
                </a:p>
              </p:txBody>
            </p:sp>
            <p:sp>
              <p:nvSpPr>
                <p:cNvPr id="34847" name="Oval 33"/>
                <p:cNvSpPr>
                  <a:spLocks noChangeAspect="1" noChangeArrowheads="1"/>
                </p:cNvSpPr>
                <p:nvPr/>
              </p:nvSpPr>
              <p:spPr bwMode="auto">
                <a:xfrm>
                  <a:off x="364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name</a:t>
                  </a:r>
                </a:p>
              </p:txBody>
            </p:sp>
            <p:sp>
              <p:nvSpPr>
                <p:cNvPr id="34848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436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bday</a:t>
                  </a:r>
                </a:p>
              </p:txBody>
            </p:sp>
            <p:cxnSp>
              <p:nvCxnSpPr>
                <p:cNvPr id="34849" name="AutoShape 35"/>
                <p:cNvCxnSpPr>
                  <a:cxnSpLocks noChangeAspect="1" noChangeShapeType="1"/>
                  <a:stCxn id="34846" idx="4"/>
                  <a:endCxn id="34845" idx="0"/>
                </p:cNvCxnSpPr>
                <p:nvPr/>
              </p:nvCxnSpPr>
              <p:spPr bwMode="auto">
                <a:xfrm>
                  <a:off x="3264" y="2598"/>
                  <a:ext cx="726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50" name="AutoShape 36"/>
                <p:cNvCxnSpPr>
                  <a:cxnSpLocks noChangeAspect="1" noChangeShapeType="1"/>
                  <a:stCxn id="34847" idx="4"/>
                  <a:endCxn id="34845" idx="0"/>
                </p:cNvCxnSpPr>
                <p:nvPr/>
              </p:nvCxnSpPr>
              <p:spPr bwMode="auto">
                <a:xfrm>
                  <a:off x="3984" y="2598"/>
                  <a:ext cx="6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51" name="AutoShape 37"/>
                <p:cNvCxnSpPr>
                  <a:cxnSpLocks noChangeAspect="1" noChangeShapeType="1"/>
                  <a:stCxn id="34848" idx="4"/>
                  <a:endCxn id="34845" idx="0"/>
                </p:cNvCxnSpPr>
                <p:nvPr/>
              </p:nvCxnSpPr>
              <p:spPr bwMode="auto">
                <a:xfrm flipH="1">
                  <a:off x="3990" y="2598"/>
                  <a:ext cx="714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4832" name="Group 38"/>
              <p:cNvGrpSpPr>
                <a:grpSpLocks/>
              </p:cNvGrpSpPr>
              <p:nvPr/>
            </p:nvGrpSpPr>
            <p:grpSpPr bwMode="auto">
              <a:xfrm>
                <a:off x="3072" y="1707"/>
                <a:ext cx="2016" cy="696"/>
                <a:chOff x="3648" y="1239"/>
                <a:chExt cx="2016" cy="696"/>
              </a:xfrm>
            </p:grpSpPr>
            <p:cxnSp>
              <p:nvCxnSpPr>
                <p:cNvPr id="34837" name="AutoShape 39"/>
                <p:cNvCxnSpPr>
                  <a:cxnSpLocks noChangeAspect="1" noChangeShapeType="1"/>
                  <a:stCxn id="34840" idx="1"/>
                  <a:endCxn id="34833" idx="3"/>
                </p:cNvCxnSpPr>
                <p:nvPr/>
              </p:nvCxnSpPr>
              <p:spPr bwMode="auto">
                <a:xfrm flipH="1">
                  <a:off x="3689" y="1808"/>
                  <a:ext cx="371" cy="1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38" name="AutoShape 40"/>
                <p:cNvCxnSpPr>
                  <a:cxnSpLocks noChangeAspect="1" noChangeShapeType="1"/>
                  <a:stCxn id="34841" idx="4"/>
                  <a:endCxn id="34840" idx="0"/>
                </p:cNvCxnSpPr>
                <p:nvPr/>
              </p:nvCxnSpPr>
              <p:spPr bwMode="auto">
                <a:xfrm>
                  <a:off x="3905" y="1503"/>
                  <a:ext cx="583" cy="171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39" name="AutoShape 41"/>
                <p:cNvCxnSpPr>
                  <a:cxnSpLocks noChangeAspect="1" noChangeShapeType="1"/>
                  <a:stCxn id="34842" idx="4"/>
                  <a:endCxn id="34840" idx="0"/>
                </p:cNvCxnSpPr>
                <p:nvPr/>
              </p:nvCxnSpPr>
              <p:spPr bwMode="auto">
                <a:xfrm flipH="1">
                  <a:off x="4488" y="1503"/>
                  <a:ext cx="111" cy="171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4840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4066" y="1680"/>
                  <a:ext cx="843" cy="2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PR-Cands</a:t>
                  </a:r>
                </a:p>
              </p:txBody>
            </p:sp>
            <p:sp>
              <p:nvSpPr>
                <p:cNvPr id="34841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648" y="1241"/>
                  <a:ext cx="514" cy="25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u="sng"/>
                    <a:t>cid</a:t>
                  </a:r>
                </a:p>
              </p:txBody>
            </p:sp>
            <p:sp>
              <p:nvSpPr>
                <p:cNvPr id="34842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1241"/>
                  <a:ext cx="750" cy="25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waddr</a:t>
                  </a:r>
                </a:p>
              </p:txBody>
            </p:sp>
            <p:sp>
              <p:nvSpPr>
                <p:cNvPr id="34843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5054" y="1239"/>
                  <a:ext cx="610" cy="25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budget</a:t>
                  </a:r>
                </a:p>
              </p:txBody>
            </p:sp>
            <p:cxnSp>
              <p:nvCxnSpPr>
                <p:cNvPr id="34844" name="AutoShape 46"/>
                <p:cNvCxnSpPr>
                  <a:cxnSpLocks noChangeAspect="1" noChangeShapeType="1"/>
                  <a:stCxn id="34843" idx="4"/>
                  <a:endCxn id="34840" idx="0"/>
                </p:cNvCxnSpPr>
                <p:nvPr/>
              </p:nvCxnSpPr>
              <p:spPr bwMode="auto">
                <a:xfrm flipH="1">
                  <a:off x="4488" y="1501"/>
                  <a:ext cx="871" cy="173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4833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2105" y="2027"/>
                <a:ext cx="1000" cy="499"/>
              </a:xfrm>
              <a:prstGeom prst="flowChartDecision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Votes</a:t>
                </a:r>
              </a:p>
            </p:txBody>
          </p:sp>
          <p:grpSp>
            <p:nvGrpSpPr>
              <p:cNvPr id="34834" name="Group 48"/>
              <p:cNvGrpSpPr>
                <a:grpSpLocks/>
              </p:cNvGrpSpPr>
              <p:nvPr/>
            </p:nvGrpSpPr>
            <p:grpSpPr bwMode="auto">
              <a:xfrm>
                <a:off x="2348" y="1632"/>
                <a:ext cx="514" cy="387"/>
                <a:chOff x="2348" y="1904"/>
                <a:chExt cx="514" cy="387"/>
              </a:xfrm>
            </p:grpSpPr>
            <p:sp>
              <p:nvSpPr>
                <p:cNvPr id="34835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2348" y="1904"/>
                  <a:ext cx="514" cy="25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when</a:t>
                  </a:r>
                </a:p>
              </p:txBody>
            </p:sp>
            <p:cxnSp>
              <p:nvCxnSpPr>
                <p:cNvPr id="34836" name="AutoShape 50"/>
                <p:cNvCxnSpPr>
                  <a:cxnSpLocks noChangeAspect="1" noChangeShapeType="1"/>
                  <a:stCxn id="34835" idx="4"/>
                  <a:endCxn id="34833" idx="0"/>
                </p:cNvCxnSpPr>
                <p:nvPr/>
              </p:nvCxnSpPr>
              <p:spPr bwMode="auto">
                <a:xfrm>
                  <a:off x="2605" y="2166"/>
                  <a:ext cx="0" cy="125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4828" name="Line 51"/>
            <p:cNvSpPr>
              <a:spLocks noChangeShapeType="1"/>
            </p:cNvSpPr>
            <p:nvPr/>
          </p:nvSpPr>
          <p:spPr bwMode="auto">
            <a:xfrm>
              <a:off x="1731" y="2391"/>
              <a:ext cx="528" cy="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>
              <a:spAutoFit/>
            </a:bodyPr>
            <a:lstStyle/>
            <a:p>
              <a:endParaRPr lang="en-US"/>
            </a:p>
          </p:txBody>
        </p:sp>
        <p:sp>
          <p:nvSpPr>
            <p:cNvPr id="34829" name="Line 52"/>
            <p:cNvSpPr>
              <a:spLocks noChangeShapeType="1"/>
            </p:cNvSpPr>
            <p:nvPr/>
          </p:nvSpPr>
          <p:spPr bwMode="auto">
            <a:xfrm>
              <a:off x="1731" y="2391"/>
              <a:ext cx="52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76200" y="2581275"/>
            <a:ext cx="4973638" cy="3362325"/>
            <a:chOff x="96" y="1152"/>
            <a:chExt cx="3133" cy="2118"/>
          </a:xfrm>
        </p:grpSpPr>
        <p:sp>
          <p:nvSpPr>
            <p:cNvPr id="34825" name="Rectangle 66"/>
            <p:cNvSpPr>
              <a:spLocks noChangeArrowheads="1"/>
            </p:cNvSpPr>
            <p:nvPr/>
          </p:nvSpPr>
          <p:spPr bwMode="auto">
            <a:xfrm>
              <a:off x="107" y="1440"/>
              <a:ext cx="3122" cy="18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CREATE TABLE  </a:t>
              </a:r>
              <a:r>
                <a:rPr lang="en-US" sz="2000"/>
                <a:t>Citizen_Votes(</a:t>
              </a:r>
            </a:p>
            <a:p>
              <a:pPr eaLnBrk="0" hangingPunct="0"/>
              <a:r>
                <a:rPr lang="en-US"/>
                <a:t>   </a:t>
              </a:r>
              <a:r>
                <a:rPr lang="en-US" sz="2000">
                  <a:solidFill>
                    <a:srgbClr val="434FD6"/>
                  </a:solidFill>
                </a:rPr>
                <a:t>ssn     </a:t>
              </a:r>
              <a:r>
                <a:rPr lang="en-US" sz="1800">
                  <a:solidFill>
                    <a:srgbClr val="434FD6"/>
                  </a:solidFill>
                </a:rPr>
                <a:t>CHAR(11)</a:t>
              </a:r>
              <a:r>
                <a:rPr lang="en-US" sz="2000">
                  <a:solidFill>
                    <a:srgbClr val="434FD6"/>
                  </a:solidFill>
                </a:rPr>
                <a:t>, </a:t>
              </a:r>
            </a:p>
            <a:p>
              <a:pPr eaLnBrk="0" hangingPunct="0"/>
              <a:r>
                <a:rPr lang="en-US" sz="2000">
                  <a:solidFill>
                    <a:srgbClr val="434FD6"/>
                  </a:solidFill>
                </a:rPr>
                <a:t>   name  </a:t>
              </a:r>
              <a:r>
                <a:rPr lang="en-US" sz="1800">
                  <a:solidFill>
                    <a:srgbClr val="434FD6"/>
                  </a:solidFill>
                </a:rPr>
                <a:t>CHAR(20)</a:t>
              </a:r>
              <a:r>
                <a:rPr lang="en-US" sz="2000">
                  <a:solidFill>
                    <a:srgbClr val="434FD6"/>
                  </a:solidFill>
                </a:rPr>
                <a:t>, </a:t>
              </a:r>
            </a:p>
            <a:p>
              <a:pPr eaLnBrk="0" hangingPunct="0"/>
              <a:r>
                <a:rPr lang="en-US" sz="2000">
                  <a:solidFill>
                    <a:srgbClr val="434FD6"/>
                  </a:solidFill>
                </a:rPr>
                <a:t>   bday   </a:t>
              </a:r>
              <a:r>
                <a:rPr lang="en-US" sz="1800">
                  <a:solidFill>
                    <a:srgbClr val="434FD6"/>
                  </a:solidFill>
                </a:rPr>
                <a:t>DATE</a:t>
              </a:r>
              <a:r>
                <a:rPr lang="en-US" sz="2000">
                  <a:solidFill>
                    <a:srgbClr val="434FD6"/>
                  </a:solidFill>
                </a:rPr>
                <a:t>,</a:t>
              </a:r>
            </a:p>
            <a:p>
              <a:pPr eaLnBrk="0" hangingPunct="0"/>
              <a:r>
                <a:rPr lang="en-US" sz="2000">
                  <a:solidFill>
                    <a:srgbClr val="434FD6"/>
                  </a:solidFill>
                </a:rPr>
                <a:t>   when  </a:t>
              </a:r>
              <a:r>
                <a:rPr lang="en-US" sz="1800">
                  <a:solidFill>
                    <a:srgbClr val="434FD6"/>
                  </a:solidFill>
                </a:rPr>
                <a:t>DATE</a:t>
              </a:r>
              <a:r>
                <a:rPr lang="en-US" sz="2000">
                  <a:solidFill>
                    <a:srgbClr val="434FD6"/>
                  </a:solidFill>
                </a:rPr>
                <a:t>,  </a:t>
              </a:r>
            </a:p>
            <a:p>
              <a:pPr eaLnBrk="0" hangingPunct="0"/>
              <a:r>
                <a:rPr lang="en-US" sz="2000">
                  <a:solidFill>
                    <a:srgbClr val="434FD6"/>
                  </a:solidFill>
                </a:rPr>
                <a:t>   cid      </a:t>
              </a:r>
              <a:r>
                <a:rPr lang="en-US" sz="1800">
                  <a:solidFill>
                    <a:srgbClr val="434FD6"/>
                  </a:solidFill>
                </a:rPr>
                <a:t>INTEGER</a:t>
              </a:r>
              <a:r>
                <a:rPr lang="en-US" sz="2000">
                  <a:solidFill>
                    <a:srgbClr val="434FD6"/>
                  </a:solidFill>
                </a:rPr>
                <a:t>,</a:t>
              </a:r>
              <a:endParaRPr lang="en-US" sz="2000"/>
            </a:p>
            <a:p>
              <a:pPr eaLnBrk="0" hangingPunct="0"/>
              <a:r>
                <a:rPr lang="en-US" sz="1800">
                  <a:solidFill>
                    <a:schemeClr val="tx2"/>
                  </a:solidFill>
                </a:rPr>
                <a:t>PRIMARY KEY  </a:t>
              </a:r>
              <a:r>
                <a:rPr lang="en-US" sz="2000">
                  <a:solidFill>
                    <a:schemeClr val="tx2"/>
                  </a:solidFill>
                </a:rPr>
                <a:t>(ssn),</a:t>
              </a:r>
            </a:p>
            <a:p>
              <a:pPr eaLnBrk="0" hangingPunct="0"/>
              <a:r>
                <a:rPr lang="en-US" sz="1800">
                  <a:solidFill>
                    <a:schemeClr val="tx2"/>
                  </a:solidFill>
                </a:rPr>
                <a:t>FOREIGN KEY  </a:t>
              </a:r>
              <a:r>
                <a:rPr lang="en-US" sz="2000">
                  <a:solidFill>
                    <a:schemeClr val="tx2"/>
                  </a:solidFill>
                </a:rPr>
                <a:t>(cid) </a:t>
              </a:r>
              <a:r>
                <a:rPr lang="en-US" sz="1800">
                  <a:solidFill>
                    <a:schemeClr val="tx2"/>
                  </a:solidFill>
                </a:rPr>
                <a:t>REFERENCES</a:t>
              </a:r>
              <a:r>
                <a:rPr lang="en-US" sz="2000">
                  <a:solidFill>
                    <a:schemeClr val="tx2"/>
                  </a:solidFill>
                </a:rPr>
                <a:t> PR_Cands)</a:t>
              </a:r>
              <a:endParaRPr lang="en-US" sz="2000"/>
            </a:p>
            <a:p>
              <a:pPr eaLnBrk="0" hangingPunct="0"/>
              <a:endParaRPr lang="en-US" sz="2000"/>
            </a:p>
          </p:txBody>
        </p:sp>
        <p:sp>
          <p:nvSpPr>
            <p:cNvPr id="34826" name="Text Box 67"/>
            <p:cNvSpPr txBox="1">
              <a:spLocks noChangeArrowheads="1"/>
            </p:cNvSpPr>
            <p:nvPr/>
          </p:nvSpPr>
          <p:spPr bwMode="auto">
            <a:xfrm>
              <a:off x="96" y="1152"/>
              <a:ext cx="1680" cy="288"/>
            </a:xfrm>
            <a:prstGeom prst="rect">
              <a:avLst/>
            </a:prstGeom>
            <a:solidFill>
              <a:srgbClr val="FAE8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Using Approach 2</a:t>
              </a:r>
            </a:p>
          </p:txBody>
        </p:sp>
      </p:grpSp>
      <p:sp>
        <p:nvSpPr>
          <p:cNvPr id="511044" name="Rectangle 68"/>
          <p:cNvSpPr>
            <a:spLocks noChangeArrowheads="1"/>
          </p:cNvSpPr>
          <p:nvPr/>
        </p:nvSpPr>
        <p:spPr bwMode="auto">
          <a:xfrm>
            <a:off x="98425" y="3038475"/>
            <a:ext cx="4935538" cy="2905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CREATE TABLE  </a:t>
            </a:r>
            <a:r>
              <a:rPr lang="en-US" sz="2000"/>
              <a:t>Citizen_Votes(</a:t>
            </a:r>
          </a:p>
          <a:p>
            <a:pPr eaLnBrk="0" hangingPunct="0"/>
            <a:r>
              <a:rPr lang="en-US"/>
              <a:t>   </a:t>
            </a:r>
            <a:r>
              <a:rPr lang="en-US" sz="2000">
                <a:solidFill>
                  <a:srgbClr val="434FD6"/>
                </a:solidFill>
              </a:rPr>
              <a:t>ssn     </a:t>
            </a:r>
            <a:r>
              <a:rPr lang="en-US" sz="1800">
                <a:solidFill>
                  <a:srgbClr val="434FD6"/>
                </a:solidFill>
              </a:rPr>
              <a:t>CHAR(11)</a:t>
            </a:r>
            <a:r>
              <a:rPr lang="en-US" sz="2000">
                <a:solidFill>
                  <a:srgbClr val="434FD6"/>
                </a:solidFill>
              </a:rPr>
              <a:t>, </a:t>
            </a: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name  </a:t>
            </a:r>
            <a:r>
              <a:rPr lang="en-US" sz="1800">
                <a:solidFill>
                  <a:srgbClr val="434FD6"/>
                </a:solidFill>
              </a:rPr>
              <a:t>CHAR(20)</a:t>
            </a:r>
            <a:r>
              <a:rPr lang="en-US" sz="2000">
                <a:solidFill>
                  <a:srgbClr val="434FD6"/>
                </a:solidFill>
              </a:rPr>
              <a:t>, </a:t>
            </a: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bday   </a:t>
            </a:r>
            <a:r>
              <a:rPr lang="en-US" sz="1800">
                <a:solidFill>
                  <a:srgbClr val="434FD6"/>
                </a:solidFill>
              </a:rPr>
              <a:t>DATE</a:t>
            </a:r>
            <a:r>
              <a:rPr lang="en-US" sz="20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when  </a:t>
            </a:r>
            <a:r>
              <a:rPr lang="en-US" sz="1800">
                <a:solidFill>
                  <a:srgbClr val="434FD6"/>
                </a:solidFill>
              </a:rPr>
              <a:t>DATE</a:t>
            </a:r>
            <a:r>
              <a:rPr lang="en-US" sz="2000">
                <a:solidFill>
                  <a:srgbClr val="434FD6"/>
                </a:solidFill>
              </a:rPr>
              <a:t>,  </a:t>
            </a: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cid      </a:t>
            </a:r>
            <a:r>
              <a:rPr lang="en-US" sz="1800">
                <a:solidFill>
                  <a:srgbClr val="434FD6"/>
                </a:solidFill>
              </a:rPr>
              <a:t>INTEGER </a:t>
            </a:r>
            <a:r>
              <a:rPr lang="en-US" sz="1800">
                <a:solidFill>
                  <a:schemeClr val="hlink"/>
                </a:solidFill>
              </a:rPr>
              <a:t>NOT NULL</a:t>
            </a:r>
            <a:r>
              <a:rPr lang="en-US" sz="2000">
                <a:solidFill>
                  <a:srgbClr val="434FD6"/>
                </a:solidFill>
              </a:rPr>
              <a:t>,</a:t>
            </a:r>
            <a:endParaRPr lang="en-US" sz="2000"/>
          </a:p>
          <a:p>
            <a:pPr eaLnBrk="0" hangingPunct="0"/>
            <a:r>
              <a:rPr lang="en-US" sz="1800">
                <a:solidFill>
                  <a:schemeClr val="tx2"/>
                </a:solidFill>
              </a:rPr>
              <a:t>PRIMARY KEY  </a:t>
            </a:r>
            <a:r>
              <a:rPr lang="en-US" sz="2000">
                <a:solidFill>
                  <a:schemeClr val="tx2"/>
                </a:solidFill>
              </a:rPr>
              <a:t>(ssn),</a:t>
            </a:r>
          </a:p>
          <a:p>
            <a:pPr eaLnBrk="0" hangingPunct="0"/>
            <a:r>
              <a:rPr lang="en-US" sz="1800">
                <a:solidFill>
                  <a:schemeClr val="tx2"/>
                </a:solidFill>
              </a:rPr>
              <a:t>FOREIGN KEY  </a:t>
            </a:r>
            <a:r>
              <a:rPr lang="en-US" sz="2000">
                <a:solidFill>
                  <a:schemeClr val="tx2"/>
                </a:solidFill>
              </a:rPr>
              <a:t>(cid) </a:t>
            </a:r>
            <a:r>
              <a:rPr lang="en-US" sz="1800">
                <a:solidFill>
                  <a:schemeClr val="tx2"/>
                </a:solidFill>
              </a:rPr>
              <a:t>REFERENCES</a:t>
            </a:r>
            <a:r>
              <a:rPr lang="en-US" sz="2000">
                <a:solidFill>
                  <a:schemeClr val="tx2"/>
                </a:solidFill>
              </a:rPr>
              <a:t> PR_Cands,</a:t>
            </a:r>
            <a:endParaRPr lang="en-US" sz="2000">
              <a:solidFill>
                <a:schemeClr val="hlink"/>
              </a:solidFill>
            </a:endParaRPr>
          </a:p>
          <a:p>
            <a:pPr eaLnBrk="0" hangingPunct="0"/>
            <a:r>
              <a:rPr lang="en-US" sz="2000"/>
              <a:t>      </a:t>
            </a:r>
            <a:r>
              <a:rPr lang="en-US" sz="1800">
                <a:solidFill>
                  <a:schemeClr val="accent2"/>
                </a:solidFill>
              </a:rPr>
              <a:t>ON DELETE NO ACTION</a:t>
            </a:r>
            <a:r>
              <a:rPr lang="en-US" sz="2000"/>
              <a:t>)</a:t>
            </a:r>
          </a:p>
        </p:txBody>
      </p:sp>
      <p:sp>
        <p:nvSpPr>
          <p:cNvPr id="511048" name="Rectangle 72"/>
          <p:cNvSpPr>
            <a:spLocks noChangeArrowheads="1"/>
          </p:cNvSpPr>
          <p:nvPr/>
        </p:nvSpPr>
        <p:spPr bwMode="auto">
          <a:xfrm>
            <a:off x="5334000" y="2667000"/>
            <a:ext cx="3505200" cy="1006475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Can we enforce participation constraint using Approach 1 (three tables)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44" grpId="0" animBg="1" autoUpdateAnimBg="0"/>
      <p:bldP spid="5110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9B0B9E-FD25-504D-BCF9-E8B91506AD5D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0276E23-D214-E047-B1E0-D72F5DF31F78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Mapping Participation Constraints</a:t>
            </a:r>
          </a:p>
        </p:txBody>
      </p:sp>
      <p:grpSp>
        <p:nvGrpSpPr>
          <p:cNvPr id="38917" name="Group 3"/>
          <p:cNvGrpSpPr>
            <a:grpSpLocks/>
          </p:cNvGrpSpPr>
          <p:nvPr/>
        </p:nvGrpSpPr>
        <p:grpSpPr bwMode="auto">
          <a:xfrm>
            <a:off x="831850" y="1219200"/>
            <a:ext cx="7345363" cy="1550988"/>
            <a:chOff x="524" y="1872"/>
            <a:chExt cx="4627" cy="977"/>
          </a:xfrm>
        </p:grpSpPr>
        <p:sp>
          <p:nvSpPr>
            <p:cNvPr id="38920" name="Freeform 4"/>
            <p:cNvSpPr>
              <a:spLocks/>
            </p:cNvSpPr>
            <p:nvPr/>
          </p:nvSpPr>
          <p:spPr bwMode="auto">
            <a:xfrm>
              <a:off x="3182" y="2184"/>
              <a:ext cx="666" cy="234"/>
            </a:xfrm>
            <a:custGeom>
              <a:avLst/>
              <a:gdLst>
                <a:gd name="T0" fmla="*/ 662 w 666"/>
                <a:gd name="T1" fmla="*/ 106 h 234"/>
                <a:gd name="T2" fmla="*/ 652 w 666"/>
                <a:gd name="T3" fmla="*/ 86 h 234"/>
                <a:gd name="T4" fmla="*/ 633 w 666"/>
                <a:gd name="T5" fmla="*/ 68 h 234"/>
                <a:gd name="T6" fmla="*/ 604 w 666"/>
                <a:gd name="T7" fmla="*/ 50 h 234"/>
                <a:gd name="T8" fmla="*/ 566 w 666"/>
                <a:gd name="T9" fmla="*/ 34 h 234"/>
                <a:gd name="T10" fmla="*/ 522 w 666"/>
                <a:gd name="T11" fmla="*/ 21 h 234"/>
                <a:gd name="T12" fmla="*/ 472 w 666"/>
                <a:gd name="T13" fmla="*/ 11 h 234"/>
                <a:gd name="T14" fmla="*/ 419 w 666"/>
                <a:gd name="T15" fmla="*/ 4 h 234"/>
                <a:gd name="T16" fmla="*/ 360 w 666"/>
                <a:gd name="T17" fmla="*/ 1 h 234"/>
                <a:gd name="T18" fmla="*/ 304 w 666"/>
                <a:gd name="T19" fmla="*/ 1 h 234"/>
                <a:gd name="T20" fmla="*/ 247 w 666"/>
                <a:gd name="T21" fmla="*/ 4 h 234"/>
                <a:gd name="T22" fmla="*/ 191 w 666"/>
                <a:gd name="T23" fmla="*/ 11 h 234"/>
                <a:gd name="T24" fmla="*/ 141 w 666"/>
                <a:gd name="T25" fmla="*/ 21 h 234"/>
                <a:gd name="T26" fmla="*/ 98 w 666"/>
                <a:gd name="T27" fmla="*/ 34 h 234"/>
                <a:gd name="T28" fmla="*/ 60 w 666"/>
                <a:gd name="T29" fmla="*/ 50 h 234"/>
                <a:gd name="T30" fmla="*/ 31 w 666"/>
                <a:gd name="T31" fmla="*/ 68 h 234"/>
                <a:gd name="T32" fmla="*/ 10 w 666"/>
                <a:gd name="T33" fmla="*/ 86 h 234"/>
                <a:gd name="T34" fmla="*/ 1 w 666"/>
                <a:gd name="T35" fmla="*/ 106 h 234"/>
                <a:gd name="T36" fmla="*/ 1 w 666"/>
                <a:gd name="T37" fmla="*/ 127 h 234"/>
                <a:gd name="T38" fmla="*/ 10 w 666"/>
                <a:gd name="T39" fmla="*/ 147 h 234"/>
                <a:gd name="T40" fmla="*/ 31 w 666"/>
                <a:gd name="T41" fmla="*/ 166 h 234"/>
                <a:gd name="T42" fmla="*/ 60 w 666"/>
                <a:gd name="T43" fmla="*/ 183 h 234"/>
                <a:gd name="T44" fmla="*/ 98 w 666"/>
                <a:gd name="T45" fmla="*/ 199 h 234"/>
                <a:gd name="T46" fmla="*/ 141 w 666"/>
                <a:gd name="T47" fmla="*/ 212 h 234"/>
                <a:gd name="T48" fmla="*/ 191 w 666"/>
                <a:gd name="T49" fmla="*/ 222 h 234"/>
                <a:gd name="T50" fmla="*/ 247 w 666"/>
                <a:gd name="T51" fmla="*/ 229 h 234"/>
                <a:gd name="T52" fmla="*/ 304 w 666"/>
                <a:gd name="T53" fmla="*/ 232 h 234"/>
                <a:gd name="T54" fmla="*/ 360 w 666"/>
                <a:gd name="T55" fmla="*/ 232 h 234"/>
                <a:gd name="T56" fmla="*/ 419 w 666"/>
                <a:gd name="T57" fmla="*/ 229 h 234"/>
                <a:gd name="T58" fmla="*/ 472 w 666"/>
                <a:gd name="T59" fmla="*/ 222 h 234"/>
                <a:gd name="T60" fmla="*/ 522 w 666"/>
                <a:gd name="T61" fmla="*/ 212 h 234"/>
                <a:gd name="T62" fmla="*/ 566 w 666"/>
                <a:gd name="T63" fmla="*/ 199 h 234"/>
                <a:gd name="T64" fmla="*/ 604 w 666"/>
                <a:gd name="T65" fmla="*/ 183 h 234"/>
                <a:gd name="T66" fmla="*/ 633 w 666"/>
                <a:gd name="T67" fmla="*/ 166 h 234"/>
                <a:gd name="T68" fmla="*/ 652 w 666"/>
                <a:gd name="T69" fmla="*/ 147 h 234"/>
                <a:gd name="T70" fmla="*/ 662 w 666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4"/>
                <a:gd name="T110" fmla="*/ 666 w 666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Freeform 5"/>
            <p:cNvSpPr>
              <a:spLocks/>
            </p:cNvSpPr>
            <p:nvPr/>
          </p:nvSpPr>
          <p:spPr bwMode="auto">
            <a:xfrm>
              <a:off x="4404" y="2184"/>
              <a:ext cx="747" cy="234"/>
            </a:xfrm>
            <a:custGeom>
              <a:avLst/>
              <a:gdLst>
                <a:gd name="T0" fmla="*/ 1 w 747"/>
                <a:gd name="T1" fmla="*/ 127 h 234"/>
                <a:gd name="T2" fmla="*/ 12 w 747"/>
                <a:gd name="T3" fmla="*/ 147 h 234"/>
                <a:gd name="T4" fmla="*/ 35 w 747"/>
                <a:gd name="T5" fmla="*/ 166 h 234"/>
                <a:gd name="T6" fmla="*/ 66 w 747"/>
                <a:gd name="T7" fmla="*/ 183 h 234"/>
                <a:gd name="T8" fmla="*/ 108 w 747"/>
                <a:gd name="T9" fmla="*/ 199 h 234"/>
                <a:gd name="T10" fmla="*/ 159 w 747"/>
                <a:gd name="T11" fmla="*/ 212 h 234"/>
                <a:gd name="T12" fmla="*/ 215 w 747"/>
                <a:gd name="T13" fmla="*/ 222 h 234"/>
                <a:gd name="T14" fmla="*/ 276 w 747"/>
                <a:gd name="T15" fmla="*/ 229 h 234"/>
                <a:gd name="T16" fmla="*/ 340 w 747"/>
                <a:gd name="T17" fmla="*/ 232 h 234"/>
                <a:gd name="T18" fmla="*/ 405 w 747"/>
                <a:gd name="T19" fmla="*/ 232 h 234"/>
                <a:gd name="T20" fmla="*/ 469 w 747"/>
                <a:gd name="T21" fmla="*/ 229 h 234"/>
                <a:gd name="T22" fmla="*/ 530 w 747"/>
                <a:gd name="T23" fmla="*/ 222 h 234"/>
                <a:gd name="T24" fmla="*/ 586 w 747"/>
                <a:gd name="T25" fmla="*/ 212 h 234"/>
                <a:gd name="T26" fmla="*/ 637 w 747"/>
                <a:gd name="T27" fmla="*/ 198 h 234"/>
                <a:gd name="T28" fmla="*/ 677 w 747"/>
                <a:gd name="T29" fmla="*/ 183 h 234"/>
                <a:gd name="T30" fmla="*/ 710 w 747"/>
                <a:gd name="T31" fmla="*/ 166 h 234"/>
                <a:gd name="T32" fmla="*/ 733 w 747"/>
                <a:gd name="T33" fmla="*/ 146 h 234"/>
                <a:gd name="T34" fmla="*/ 744 w 747"/>
                <a:gd name="T35" fmla="*/ 126 h 234"/>
                <a:gd name="T36" fmla="*/ 744 w 747"/>
                <a:gd name="T37" fmla="*/ 106 h 234"/>
                <a:gd name="T38" fmla="*/ 733 w 747"/>
                <a:gd name="T39" fmla="*/ 86 h 234"/>
                <a:gd name="T40" fmla="*/ 710 w 747"/>
                <a:gd name="T41" fmla="*/ 67 h 234"/>
                <a:gd name="T42" fmla="*/ 677 w 747"/>
                <a:gd name="T43" fmla="*/ 50 h 234"/>
                <a:gd name="T44" fmla="*/ 637 w 747"/>
                <a:gd name="T45" fmla="*/ 34 h 234"/>
                <a:gd name="T46" fmla="*/ 586 w 747"/>
                <a:gd name="T47" fmla="*/ 21 h 234"/>
                <a:gd name="T48" fmla="*/ 530 w 747"/>
                <a:gd name="T49" fmla="*/ 11 h 234"/>
                <a:gd name="T50" fmla="*/ 469 w 747"/>
                <a:gd name="T51" fmla="*/ 4 h 234"/>
                <a:gd name="T52" fmla="*/ 405 w 747"/>
                <a:gd name="T53" fmla="*/ 1 h 234"/>
                <a:gd name="T54" fmla="*/ 340 w 747"/>
                <a:gd name="T55" fmla="*/ 1 h 234"/>
                <a:gd name="T56" fmla="*/ 276 w 747"/>
                <a:gd name="T57" fmla="*/ 4 h 234"/>
                <a:gd name="T58" fmla="*/ 215 w 747"/>
                <a:gd name="T59" fmla="*/ 11 h 234"/>
                <a:gd name="T60" fmla="*/ 159 w 747"/>
                <a:gd name="T61" fmla="*/ 21 h 234"/>
                <a:gd name="T62" fmla="*/ 108 w 747"/>
                <a:gd name="T63" fmla="*/ 34 h 234"/>
                <a:gd name="T64" fmla="*/ 66 w 747"/>
                <a:gd name="T65" fmla="*/ 50 h 234"/>
                <a:gd name="T66" fmla="*/ 35 w 747"/>
                <a:gd name="T67" fmla="*/ 68 h 234"/>
                <a:gd name="T68" fmla="*/ 12 w 747"/>
                <a:gd name="T69" fmla="*/ 86 h 234"/>
                <a:gd name="T70" fmla="*/ 1 w 747"/>
                <a:gd name="T71" fmla="*/ 10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7"/>
                <a:gd name="T109" fmla="*/ 0 h 234"/>
                <a:gd name="T110" fmla="*/ 747 w 74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Freeform 6"/>
            <p:cNvSpPr>
              <a:spLocks/>
            </p:cNvSpPr>
            <p:nvPr/>
          </p:nvSpPr>
          <p:spPr bwMode="auto">
            <a:xfrm>
              <a:off x="524" y="2177"/>
              <a:ext cx="665" cy="234"/>
            </a:xfrm>
            <a:custGeom>
              <a:avLst/>
              <a:gdLst>
                <a:gd name="T0" fmla="*/ 662 w 665"/>
                <a:gd name="T1" fmla="*/ 106 h 234"/>
                <a:gd name="T2" fmla="*/ 653 w 665"/>
                <a:gd name="T3" fmla="*/ 86 h 234"/>
                <a:gd name="T4" fmla="*/ 633 w 665"/>
                <a:gd name="T5" fmla="*/ 68 h 234"/>
                <a:gd name="T6" fmla="*/ 604 w 665"/>
                <a:gd name="T7" fmla="*/ 50 h 234"/>
                <a:gd name="T8" fmla="*/ 567 w 665"/>
                <a:gd name="T9" fmla="*/ 34 h 234"/>
                <a:gd name="T10" fmla="*/ 522 w 665"/>
                <a:gd name="T11" fmla="*/ 21 h 234"/>
                <a:gd name="T12" fmla="*/ 472 w 665"/>
                <a:gd name="T13" fmla="*/ 11 h 234"/>
                <a:gd name="T14" fmla="*/ 418 w 665"/>
                <a:gd name="T15" fmla="*/ 5 h 234"/>
                <a:gd name="T16" fmla="*/ 361 w 665"/>
                <a:gd name="T17" fmla="*/ 1 h 234"/>
                <a:gd name="T18" fmla="*/ 302 w 665"/>
                <a:gd name="T19" fmla="*/ 1 h 234"/>
                <a:gd name="T20" fmla="*/ 247 w 665"/>
                <a:gd name="T21" fmla="*/ 5 h 234"/>
                <a:gd name="T22" fmla="*/ 191 w 665"/>
                <a:gd name="T23" fmla="*/ 11 h 234"/>
                <a:gd name="T24" fmla="*/ 141 w 665"/>
                <a:gd name="T25" fmla="*/ 21 h 234"/>
                <a:gd name="T26" fmla="*/ 96 w 665"/>
                <a:gd name="T27" fmla="*/ 34 h 234"/>
                <a:gd name="T28" fmla="*/ 60 w 665"/>
                <a:gd name="T29" fmla="*/ 50 h 234"/>
                <a:gd name="T30" fmla="*/ 31 w 665"/>
                <a:gd name="T31" fmla="*/ 68 h 234"/>
                <a:gd name="T32" fmla="*/ 10 w 665"/>
                <a:gd name="T33" fmla="*/ 86 h 234"/>
                <a:gd name="T34" fmla="*/ 1 w 665"/>
                <a:gd name="T35" fmla="*/ 106 h 234"/>
                <a:gd name="T36" fmla="*/ 1 w 665"/>
                <a:gd name="T37" fmla="*/ 127 h 234"/>
                <a:gd name="T38" fmla="*/ 10 w 665"/>
                <a:gd name="T39" fmla="*/ 147 h 234"/>
                <a:gd name="T40" fmla="*/ 31 w 665"/>
                <a:gd name="T41" fmla="*/ 166 h 234"/>
                <a:gd name="T42" fmla="*/ 60 w 665"/>
                <a:gd name="T43" fmla="*/ 183 h 234"/>
                <a:gd name="T44" fmla="*/ 96 w 665"/>
                <a:gd name="T45" fmla="*/ 199 h 234"/>
                <a:gd name="T46" fmla="*/ 141 w 665"/>
                <a:gd name="T47" fmla="*/ 212 h 234"/>
                <a:gd name="T48" fmla="*/ 191 w 665"/>
                <a:gd name="T49" fmla="*/ 222 h 234"/>
                <a:gd name="T50" fmla="*/ 247 w 665"/>
                <a:gd name="T51" fmla="*/ 229 h 234"/>
                <a:gd name="T52" fmla="*/ 302 w 665"/>
                <a:gd name="T53" fmla="*/ 232 h 234"/>
                <a:gd name="T54" fmla="*/ 361 w 665"/>
                <a:gd name="T55" fmla="*/ 232 h 234"/>
                <a:gd name="T56" fmla="*/ 418 w 665"/>
                <a:gd name="T57" fmla="*/ 229 h 234"/>
                <a:gd name="T58" fmla="*/ 472 w 665"/>
                <a:gd name="T59" fmla="*/ 222 h 234"/>
                <a:gd name="T60" fmla="*/ 522 w 665"/>
                <a:gd name="T61" fmla="*/ 212 h 234"/>
                <a:gd name="T62" fmla="*/ 567 w 665"/>
                <a:gd name="T63" fmla="*/ 199 h 234"/>
                <a:gd name="T64" fmla="*/ 604 w 665"/>
                <a:gd name="T65" fmla="*/ 183 h 234"/>
                <a:gd name="T66" fmla="*/ 633 w 665"/>
                <a:gd name="T67" fmla="*/ 166 h 234"/>
                <a:gd name="T68" fmla="*/ 653 w 665"/>
                <a:gd name="T69" fmla="*/ 147 h 234"/>
                <a:gd name="T70" fmla="*/ 662 w 665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Freeform 7"/>
            <p:cNvSpPr>
              <a:spLocks/>
            </p:cNvSpPr>
            <p:nvPr/>
          </p:nvSpPr>
          <p:spPr bwMode="auto">
            <a:xfrm>
              <a:off x="1122" y="2007"/>
              <a:ext cx="666" cy="233"/>
            </a:xfrm>
            <a:custGeom>
              <a:avLst/>
              <a:gdLst>
                <a:gd name="T0" fmla="*/ 663 w 666"/>
                <a:gd name="T1" fmla="*/ 106 h 233"/>
                <a:gd name="T2" fmla="*/ 652 w 666"/>
                <a:gd name="T3" fmla="*/ 86 h 233"/>
                <a:gd name="T4" fmla="*/ 633 w 666"/>
                <a:gd name="T5" fmla="*/ 66 h 233"/>
                <a:gd name="T6" fmla="*/ 605 w 666"/>
                <a:gd name="T7" fmla="*/ 49 h 233"/>
                <a:gd name="T8" fmla="*/ 568 w 666"/>
                <a:gd name="T9" fmla="*/ 34 h 233"/>
                <a:gd name="T10" fmla="*/ 523 w 666"/>
                <a:gd name="T11" fmla="*/ 21 h 233"/>
                <a:gd name="T12" fmla="*/ 472 w 666"/>
                <a:gd name="T13" fmla="*/ 10 h 233"/>
                <a:gd name="T14" fmla="*/ 419 w 666"/>
                <a:gd name="T15" fmla="*/ 3 h 233"/>
                <a:gd name="T16" fmla="*/ 362 w 666"/>
                <a:gd name="T17" fmla="*/ 0 h 233"/>
                <a:gd name="T18" fmla="*/ 304 w 666"/>
                <a:gd name="T19" fmla="*/ 0 h 233"/>
                <a:gd name="T20" fmla="*/ 247 w 666"/>
                <a:gd name="T21" fmla="*/ 3 h 233"/>
                <a:gd name="T22" fmla="*/ 192 w 666"/>
                <a:gd name="T23" fmla="*/ 10 h 233"/>
                <a:gd name="T24" fmla="*/ 141 w 666"/>
                <a:gd name="T25" fmla="*/ 21 h 233"/>
                <a:gd name="T26" fmla="*/ 98 w 666"/>
                <a:gd name="T27" fmla="*/ 34 h 233"/>
                <a:gd name="T28" fmla="*/ 60 w 666"/>
                <a:gd name="T29" fmla="*/ 49 h 233"/>
                <a:gd name="T30" fmla="*/ 31 w 666"/>
                <a:gd name="T31" fmla="*/ 66 h 233"/>
                <a:gd name="T32" fmla="*/ 12 w 666"/>
                <a:gd name="T33" fmla="*/ 86 h 233"/>
                <a:gd name="T34" fmla="*/ 1 w 666"/>
                <a:gd name="T35" fmla="*/ 106 h 233"/>
                <a:gd name="T36" fmla="*/ 1 w 666"/>
                <a:gd name="T37" fmla="*/ 126 h 233"/>
                <a:gd name="T38" fmla="*/ 12 w 666"/>
                <a:gd name="T39" fmla="*/ 146 h 233"/>
                <a:gd name="T40" fmla="*/ 31 w 666"/>
                <a:gd name="T41" fmla="*/ 165 h 233"/>
                <a:gd name="T42" fmla="*/ 60 w 666"/>
                <a:gd name="T43" fmla="*/ 182 h 233"/>
                <a:gd name="T44" fmla="*/ 98 w 666"/>
                <a:gd name="T45" fmla="*/ 198 h 233"/>
                <a:gd name="T46" fmla="*/ 141 w 666"/>
                <a:gd name="T47" fmla="*/ 211 h 233"/>
                <a:gd name="T48" fmla="*/ 192 w 666"/>
                <a:gd name="T49" fmla="*/ 221 h 233"/>
                <a:gd name="T50" fmla="*/ 247 w 666"/>
                <a:gd name="T51" fmla="*/ 228 h 233"/>
                <a:gd name="T52" fmla="*/ 304 w 666"/>
                <a:gd name="T53" fmla="*/ 232 h 233"/>
                <a:gd name="T54" fmla="*/ 362 w 666"/>
                <a:gd name="T55" fmla="*/ 232 h 233"/>
                <a:gd name="T56" fmla="*/ 419 w 666"/>
                <a:gd name="T57" fmla="*/ 228 h 233"/>
                <a:gd name="T58" fmla="*/ 472 w 666"/>
                <a:gd name="T59" fmla="*/ 221 h 233"/>
                <a:gd name="T60" fmla="*/ 523 w 666"/>
                <a:gd name="T61" fmla="*/ 211 h 233"/>
                <a:gd name="T62" fmla="*/ 568 w 666"/>
                <a:gd name="T63" fmla="*/ 198 h 233"/>
                <a:gd name="T64" fmla="*/ 605 w 666"/>
                <a:gd name="T65" fmla="*/ 182 h 233"/>
                <a:gd name="T66" fmla="*/ 633 w 666"/>
                <a:gd name="T67" fmla="*/ 165 h 233"/>
                <a:gd name="T68" fmla="*/ 652 w 666"/>
                <a:gd name="T69" fmla="*/ 146 h 233"/>
                <a:gd name="T70" fmla="*/ 663 w 666"/>
                <a:gd name="T71" fmla="*/ 126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Freeform 8"/>
            <p:cNvSpPr>
              <a:spLocks/>
            </p:cNvSpPr>
            <p:nvPr/>
          </p:nvSpPr>
          <p:spPr bwMode="auto">
            <a:xfrm>
              <a:off x="2451" y="1876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2 w 665"/>
                <a:gd name="T3" fmla="*/ 147 h 234"/>
                <a:gd name="T4" fmla="*/ 31 w 665"/>
                <a:gd name="T5" fmla="*/ 166 h 234"/>
                <a:gd name="T6" fmla="*/ 60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2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3 w 665"/>
                <a:gd name="T25" fmla="*/ 212 h 234"/>
                <a:gd name="T26" fmla="*/ 567 w 665"/>
                <a:gd name="T27" fmla="*/ 199 h 234"/>
                <a:gd name="T28" fmla="*/ 604 w 665"/>
                <a:gd name="T29" fmla="*/ 183 h 234"/>
                <a:gd name="T30" fmla="*/ 633 w 665"/>
                <a:gd name="T31" fmla="*/ 166 h 234"/>
                <a:gd name="T32" fmla="*/ 653 w 665"/>
                <a:gd name="T33" fmla="*/ 147 h 234"/>
                <a:gd name="T34" fmla="*/ 664 w 665"/>
                <a:gd name="T35" fmla="*/ 127 h 234"/>
                <a:gd name="T36" fmla="*/ 664 w 665"/>
                <a:gd name="T37" fmla="*/ 106 h 234"/>
                <a:gd name="T38" fmla="*/ 653 w 665"/>
                <a:gd name="T39" fmla="*/ 87 h 234"/>
                <a:gd name="T40" fmla="*/ 633 w 665"/>
                <a:gd name="T41" fmla="*/ 68 h 234"/>
                <a:gd name="T42" fmla="*/ 604 w 665"/>
                <a:gd name="T43" fmla="*/ 50 h 234"/>
                <a:gd name="T44" fmla="*/ 567 w 665"/>
                <a:gd name="T45" fmla="*/ 34 h 234"/>
                <a:gd name="T46" fmla="*/ 523 w 665"/>
                <a:gd name="T47" fmla="*/ 21 h 234"/>
                <a:gd name="T48" fmla="*/ 472 w 665"/>
                <a:gd name="T49" fmla="*/ 12 h 234"/>
                <a:gd name="T50" fmla="*/ 418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2 w 665"/>
                <a:gd name="T59" fmla="*/ 12 h 234"/>
                <a:gd name="T60" fmla="*/ 141 w 665"/>
                <a:gd name="T61" fmla="*/ 22 h 234"/>
                <a:gd name="T62" fmla="*/ 96 w 665"/>
                <a:gd name="T63" fmla="*/ 35 h 234"/>
                <a:gd name="T64" fmla="*/ 60 w 665"/>
                <a:gd name="T65" fmla="*/ 50 h 234"/>
                <a:gd name="T66" fmla="*/ 31 w 665"/>
                <a:gd name="T67" fmla="*/ 68 h 234"/>
                <a:gd name="T68" fmla="*/ 12 w 665"/>
                <a:gd name="T69" fmla="*/ 87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Freeform 9"/>
            <p:cNvSpPr>
              <a:spLocks/>
            </p:cNvSpPr>
            <p:nvPr/>
          </p:nvSpPr>
          <p:spPr bwMode="auto">
            <a:xfrm>
              <a:off x="1746" y="2177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0 w 665"/>
                <a:gd name="T3" fmla="*/ 147 h 234"/>
                <a:gd name="T4" fmla="*/ 31 w 665"/>
                <a:gd name="T5" fmla="*/ 166 h 234"/>
                <a:gd name="T6" fmla="*/ 59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1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2 w 665"/>
                <a:gd name="T25" fmla="*/ 212 h 234"/>
                <a:gd name="T26" fmla="*/ 565 w 665"/>
                <a:gd name="T27" fmla="*/ 199 h 234"/>
                <a:gd name="T28" fmla="*/ 603 w 665"/>
                <a:gd name="T29" fmla="*/ 183 h 234"/>
                <a:gd name="T30" fmla="*/ 632 w 665"/>
                <a:gd name="T31" fmla="*/ 166 h 234"/>
                <a:gd name="T32" fmla="*/ 653 w 665"/>
                <a:gd name="T33" fmla="*/ 147 h 234"/>
                <a:gd name="T34" fmla="*/ 662 w 665"/>
                <a:gd name="T35" fmla="*/ 127 h 234"/>
                <a:gd name="T36" fmla="*/ 662 w 665"/>
                <a:gd name="T37" fmla="*/ 106 h 234"/>
                <a:gd name="T38" fmla="*/ 653 w 665"/>
                <a:gd name="T39" fmla="*/ 86 h 234"/>
                <a:gd name="T40" fmla="*/ 632 w 665"/>
                <a:gd name="T41" fmla="*/ 68 h 234"/>
                <a:gd name="T42" fmla="*/ 603 w 665"/>
                <a:gd name="T43" fmla="*/ 50 h 234"/>
                <a:gd name="T44" fmla="*/ 565 w 665"/>
                <a:gd name="T45" fmla="*/ 34 h 234"/>
                <a:gd name="T46" fmla="*/ 522 w 665"/>
                <a:gd name="T47" fmla="*/ 21 h 234"/>
                <a:gd name="T48" fmla="*/ 472 w 665"/>
                <a:gd name="T49" fmla="*/ 11 h 234"/>
                <a:gd name="T50" fmla="*/ 416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1 w 665"/>
                <a:gd name="T59" fmla="*/ 12 h 234"/>
                <a:gd name="T60" fmla="*/ 141 w 665"/>
                <a:gd name="T61" fmla="*/ 21 h 234"/>
                <a:gd name="T62" fmla="*/ 96 w 665"/>
                <a:gd name="T63" fmla="*/ 35 h 234"/>
                <a:gd name="T64" fmla="*/ 59 w 665"/>
                <a:gd name="T65" fmla="*/ 50 h 234"/>
                <a:gd name="T66" fmla="*/ 31 w 665"/>
                <a:gd name="T67" fmla="*/ 68 h 234"/>
                <a:gd name="T68" fmla="*/ 10 w 665"/>
                <a:gd name="T69" fmla="*/ 86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Freeform 10"/>
            <p:cNvSpPr>
              <a:spLocks/>
            </p:cNvSpPr>
            <p:nvPr/>
          </p:nvSpPr>
          <p:spPr bwMode="auto">
            <a:xfrm>
              <a:off x="2418" y="2465"/>
              <a:ext cx="741" cy="384"/>
            </a:xfrm>
            <a:custGeom>
              <a:avLst/>
              <a:gdLst>
                <a:gd name="T0" fmla="*/ 0 w 741"/>
                <a:gd name="T1" fmla="*/ 191 h 384"/>
                <a:gd name="T2" fmla="*/ 365 w 741"/>
                <a:gd name="T3" fmla="*/ 0 h 384"/>
                <a:gd name="T4" fmla="*/ 740 w 741"/>
                <a:gd name="T5" fmla="*/ 198 h 384"/>
                <a:gd name="T6" fmla="*/ 365 w 741"/>
                <a:gd name="T7" fmla="*/ 383 h 384"/>
                <a:gd name="T8" fmla="*/ 0 w 741"/>
                <a:gd name="T9" fmla="*/ 19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384"/>
                <a:gd name="T17" fmla="*/ 741 w 74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Freeform 11"/>
            <p:cNvSpPr>
              <a:spLocks/>
            </p:cNvSpPr>
            <p:nvPr/>
          </p:nvSpPr>
          <p:spPr bwMode="auto">
            <a:xfrm>
              <a:off x="1122" y="2554"/>
              <a:ext cx="787" cy="209"/>
            </a:xfrm>
            <a:custGeom>
              <a:avLst/>
              <a:gdLst>
                <a:gd name="T0" fmla="*/ 786 w 787"/>
                <a:gd name="T1" fmla="*/ 208 h 209"/>
                <a:gd name="T2" fmla="*/ 786 w 787"/>
                <a:gd name="T3" fmla="*/ 0 h 209"/>
                <a:gd name="T4" fmla="*/ 0 w 787"/>
                <a:gd name="T5" fmla="*/ 0 h 209"/>
                <a:gd name="T6" fmla="*/ 0 w 787"/>
                <a:gd name="T7" fmla="*/ 208 h 209"/>
                <a:gd name="T8" fmla="*/ 786 w 787"/>
                <a:gd name="T9" fmla="*/ 208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09"/>
                <a:gd name="T17" fmla="*/ 787 w 787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Freeform 12"/>
            <p:cNvSpPr>
              <a:spLocks/>
            </p:cNvSpPr>
            <p:nvPr/>
          </p:nvSpPr>
          <p:spPr bwMode="auto">
            <a:xfrm>
              <a:off x="3779" y="2013"/>
              <a:ext cx="667" cy="234"/>
            </a:xfrm>
            <a:custGeom>
              <a:avLst/>
              <a:gdLst>
                <a:gd name="T0" fmla="*/ 664 w 667"/>
                <a:gd name="T1" fmla="*/ 107 h 234"/>
                <a:gd name="T2" fmla="*/ 655 w 667"/>
                <a:gd name="T3" fmla="*/ 86 h 234"/>
                <a:gd name="T4" fmla="*/ 634 w 667"/>
                <a:gd name="T5" fmla="*/ 67 h 234"/>
                <a:gd name="T6" fmla="*/ 606 w 667"/>
                <a:gd name="T7" fmla="*/ 50 h 234"/>
                <a:gd name="T8" fmla="*/ 568 w 667"/>
                <a:gd name="T9" fmla="*/ 35 h 234"/>
                <a:gd name="T10" fmla="*/ 524 w 667"/>
                <a:gd name="T11" fmla="*/ 21 h 234"/>
                <a:gd name="T12" fmla="*/ 474 w 667"/>
                <a:gd name="T13" fmla="*/ 11 h 234"/>
                <a:gd name="T14" fmla="*/ 419 w 667"/>
                <a:gd name="T15" fmla="*/ 4 h 234"/>
                <a:gd name="T16" fmla="*/ 362 w 667"/>
                <a:gd name="T17" fmla="*/ 1 h 234"/>
                <a:gd name="T18" fmla="*/ 304 w 667"/>
                <a:gd name="T19" fmla="*/ 1 h 234"/>
                <a:gd name="T20" fmla="*/ 247 w 667"/>
                <a:gd name="T21" fmla="*/ 4 h 234"/>
                <a:gd name="T22" fmla="*/ 192 w 667"/>
                <a:gd name="T23" fmla="*/ 11 h 234"/>
                <a:gd name="T24" fmla="*/ 143 w 667"/>
                <a:gd name="T25" fmla="*/ 21 h 234"/>
                <a:gd name="T26" fmla="*/ 98 w 667"/>
                <a:gd name="T27" fmla="*/ 35 h 234"/>
                <a:gd name="T28" fmla="*/ 60 w 667"/>
                <a:gd name="T29" fmla="*/ 50 h 234"/>
                <a:gd name="T30" fmla="*/ 31 w 667"/>
                <a:gd name="T31" fmla="*/ 67 h 234"/>
                <a:gd name="T32" fmla="*/ 12 w 667"/>
                <a:gd name="T33" fmla="*/ 86 h 234"/>
                <a:gd name="T34" fmla="*/ 2 w 667"/>
                <a:gd name="T35" fmla="*/ 107 h 234"/>
                <a:gd name="T36" fmla="*/ 2 w 667"/>
                <a:gd name="T37" fmla="*/ 127 h 234"/>
                <a:gd name="T38" fmla="*/ 12 w 667"/>
                <a:gd name="T39" fmla="*/ 147 h 234"/>
                <a:gd name="T40" fmla="*/ 31 w 667"/>
                <a:gd name="T41" fmla="*/ 166 h 234"/>
                <a:gd name="T42" fmla="*/ 60 w 667"/>
                <a:gd name="T43" fmla="*/ 183 h 234"/>
                <a:gd name="T44" fmla="*/ 98 w 667"/>
                <a:gd name="T45" fmla="*/ 199 h 234"/>
                <a:gd name="T46" fmla="*/ 143 w 667"/>
                <a:gd name="T47" fmla="*/ 212 h 234"/>
                <a:gd name="T48" fmla="*/ 192 w 667"/>
                <a:gd name="T49" fmla="*/ 222 h 234"/>
                <a:gd name="T50" fmla="*/ 247 w 667"/>
                <a:gd name="T51" fmla="*/ 229 h 234"/>
                <a:gd name="T52" fmla="*/ 304 w 667"/>
                <a:gd name="T53" fmla="*/ 232 h 234"/>
                <a:gd name="T54" fmla="*/ 362 w 667"/>
                <a:gd name="T55" fmla="*/ 232 h 234"/>
                <a:gd name="T56" fmla="*/ 419 w 667"/>
                <a:gd name="T57" fmla="*/ 229 h 234"/>
                <a:gd name="T58" fmla="*/ 474 w 667"/>
                <a:gd name="T59" fmla="*/ 222 h 234"/>
                <a:gd name="T60" fmla="*/ 524 w 667"/>
                <a:gd name="T61" fmla="*/ 212 h 234"/>
                <a:gd name="T62" fmla="*/ 568 w 667"/>
                <a:gd name="T63" fmla="*/ 199 h 234"/>
                <a:gd name="T64" fmla="*/ 606 w 667"/>
                <a:gd name="T65" fmla="*/ 183 h 234"/>
                <a:gd name="T66" fmla="*/ 634 w 667"/>
                <a:gd name="T67" fmla="*/ 166 h 234"/>
                <a:gd name="T68" fmla="*/ 655 w 667"/>
                <a:gd name="T69" fmla="*/ 147 h 234"/>
                <a:gd name="T70" fmla="*/ 664 w 667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234"/>
                <a:gd name="T110" fmla="*/ 667 w 66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Freeform 13"/>
            <p:cNvSpPr>
              <a:spLocks/>
            </p:cNvSpPr>
            <p:nvPr/>
          </p:nvSpPr>
          <p:spPr bwMode="auto">
            <a:xfrm>
              <a:off x="3779" y="2560"/>
              <a:ext cx="929" cy="228"/>
            </a:xfrm>
            <a:custGeom>
              <a:avLst/>
              <a:gdLst>
                <a:gd name="T0" fmla="*/ 928 w 929"/>
                <a:gd name="T1" fmla="*/ 227 h 228"/>
                <a:gd name="T2" fmla="*/ 928 w 929"/>
                <a:gd name="T3" fmla="*/ 0 h 228"/>
                <a:gd name="T4" fmla="*/ 0 w 929"/>
                <a:gd name="T5" fmla="*/ 0 h 228"/>
                <a:gd name="T6" fmla="*/ 0 w 929"/>
                <a:gd name="T7" fmla="*/ 227 h 228"/>
                <a:gd name="T8" fmla="*/ 928 w 929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228"/>
                <a:gd name="T17" fmla="*/ 929 w 9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Rectangle 14"/>
            <p:cNvSpPr>
              <a:spLocks noChangeArrowheads="1"/>
            </p:cNvSpPr>
            <p:nvPr/>
          </p:nvSpPr>
          <p:spPr bwMode="auto">
            <a:xfrm>
              <a:off x="2442" y="2560"/>
              <a:ext cx="4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       R</a:t>
              </a:r>
            </a:p>
          </p:txBody>
        </p:sp>
        <p:sp>
          <p:nvSpPr>
            <p:cNvPr id="38931" name="Rectangle 15"/>
            <p:cNvSpPr>
              <a:spLocks noChangeArrowheads="1"/>
            </p:cNvSpPr>
            <p:nvPr/>
          </p:nvSpPr>
          <p:spPr bwMode="auto">
            <a:xfrm>
              <a:off x="3812" y="2549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         A</a:t>
              </a:r>
            </a:p>
          </p:txBody>
        </p:sp>
        <p:sp>
          <p:nvSpPr>
            <p:cNvPr id="38932" name="Rectangle 16"/>
            <p:cNvSpPr>
              <a:spLocks noChangeArrowheads="1"/>
            </p:cNvSpPr>
            <p:nvPr/>
          </p:nvSpPr>
          <p:spPr bwMode="auto">
            <a:xfrm>
              <a:off x="1170" y="2550"/>
              <a:ext cx="4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       B</a:t>
              </a:r>
            </a:p>
          </p:txBody>
        </p:sp>
        <p:sp>
          <p:nvSpPr>
            <p:cNvPr id="38933" name="Line 17"/>
            <p:cNvSpPr>
              <a:spLocks noChangeShapeType="1"/>
            </p:cNvSpPr>
            <p:nvPr/>
          </p:nvSpPr>
          <p:spPr bwMode="auto">
            <a:xfrm>
              <a:off x="855" y="2425"/>
              <a:ext cx="407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18"/>
            <p:cNvSpPr>
              <a:spLocks noChangeShapeType="1"/>
            </p:cNvSpPr>
            <p:nvPr/>
          </p:nvSpPr>
          <p:spPr bwMode="auto">
            <a:xfrm>
              <a:off x="1449" y="2248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19"/>
            <p:cNvSpPr>
              <a:spLocks noChangeShapeType="1"/>
            </p:cNvSpPr>
            <p:nvPr/>
          </p:nvSpPr>
          <p:spPr bwMode="auto">
            <a:xfrm flipH="1">
              <a:off x="1645" y="2425"/>
              <a:ext cx="421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0"/>
            <p:cNvSpPr>
              <a:spLocks noChangeShapeType="1"/>
            </p:cNvSpPr>
            <p:nvPr/>
          </p:nvSpPr>
          <p:spPr bwMode="auto">
            <a:xfrm flipV="1">
              <a:off x="2782" y="2085"/>
              <a:ext cx="0" cy="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1"/>
            <p:cNvSpPr>
              <a:spLocks noChangeShapeType="1"/>
            </p:cNvSpPr>
            <p:nvPr/>
          </p:nvSpPr>
          <p:spPr bwMode="auto">
            <a:xfrm>
              <a:off x="3506" y="2425"/>
              <a:ext cx="528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2"/>
            <p:cNvSpPr>
              <a:spLocks noChangeShapeType="1"/>
            </p:cNvSpPr>
            <p:nvPr/>
          </p:nvSpPr>
          <p:spPr bwMode="auto">
            <a:xfrm>
              <a:off x="4114" y="2248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3"/>
            <p:cNvSpPr>
              <a:spLocks noChangeShapeType="1"/>
            </p:cNvSpPr>
            <p:nvPr/>
          </p:nvSpPr>
          <p:spPr bwMode="auto">
            <a:xfrm flipH="1">
              <a:off x="4401" y="2425"/>
              <a:ext cx="345" cy="1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24"/>
            <p:cNvSpPr>
              <a:spLocks noChangeShapeType="1"/>
            </p:cNvSpPr>
            <p:nvPr/>
          </p:nvSpPr>
          <p:spPr bwMode="auto">
            <a:xfrm>
              <a:off x="3165" y="2661"/>
              <a:ext cx="58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flipH="1">
              <a:off x="1920" y="2661"/>
              <a:ext cx="483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Rectangle 26"/>
            <p:cNvSpPr>
              <a:spLocks noChangeArrowheads="1"/>
            </p:cNvSpPr>
            <p:nvPr/>
          </p:nvSpPr>
          <p:spPr bwMode="auto">
            <a:xfrm>
              <a:off x="3968" y="2046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a2</a:t>
              </a:r>
            </a:p>
          </p:txBody>
        </p:sp>
        <p:sp>
          <p:nvSpPr>
            <p:cNvPr id="38943" name="Rectangle 27"/>
            <p:cNvSpPr>
              <a:spLocks noChangeArrowheads="1"/>
            </p:cNvSpPr>
            <p:nvPr/>
          </p:nvSpPr>
          <p:spPr bwMode="auto">
            <a:xfrm>
              <a:off x="3360" y="2190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chemeClr val="accent2"/>
                  </a:solidFill>
                  <a:latin typeface="Arial" charset="0"/>
                </a:rPr>
                <a:t>a1</a:t>
              </a:r>
            </a:p>
          </p:txBody>
        </p:sp>
        <p:sp>
          <p:nvSpPr>
            <p:cNvPr id="38944" name="Rectangle 28"/>
            <p:cNvSpPr>
              <a:spLocks noChangeArrowheads="1"/>
            </p:cNvSpPr>
            <p:nvPr/>
          </p:nvSpPr>
          <p:spPr bwMode="auto">
            <a:xfrm>
              <a:off x="4640" y="2190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a3</a:t>
              </a:r>
            </a:p>
          </p:txBody>
        </p:sp>
        <p:sp>
          <p:nvSpPr>
            <p:cNvPr id="38945" name="Rectangle 29"/>
            <p:cNvSpPr>
              <a:spLocks noChangeArrowheads="1"/>
            </p:cNvSpPr>
            <p:nvPr/>
          </p:nvSpPr>
          <p:spPr bwMode="auto">
            <a:xfrm>
              <a:off x="2640" y="1872"/>
              <a:ext cx="2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38946" name="Rectangle 30"/>
            <p:cNvSpPr>
              <a:spLocks noChangeArrowheads="1"/>
            </p:cNvSpPr>
            <p:nvPr/>
          </p:nvSpPr>
          <p:spPr bwMode="auto">
            <a:xfrm>
              <a:off x="1920" y="2190"/>
              <a:ext cx="26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b3</a:t>
              </a:r>
            </a:p>
          </p:txBody>
        </p:sp>
        <p:sp>
          <p:nvSpPr>
            <p:cNvPr id="38947" name="Rectangle 31"/>
            <p:cNvSpPr>
              <a:spLocks noChangeArrowheads="1"/>
            </p:cNvSpPr>
            <p:nvPr/>
          </p:nvSpPr>
          <p:spPr bwMode="auto">
            <a:xfrm>
              <a:off x="1296" y="2016"/>
              <a:ext cx="26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b2</a:t>
              </a:r>
            </a:p>
          </p:txBody>
        </p:sp>
        <p:sp>
          <p:nvSpPr>
            <p:cNvPr id="38948" name="Rectangle 32"/>
            <p:cNvSpPr>
              <a:spLocks noChangeArrowheads="1"/>
            </p:cNvSpPr>
            <p:nvPr/>
          </p:nvSpPr>
          <p:spPr bwMode="auto">
            <a:xfrm>
              <a:off x="672" y="2190"/>
              <a:ext cx="26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chemeClr val="accent2"/>
                  </a:solidFill>
                  <a:latin typeface="Arial" charset="0"/>
                </a:rPr>
                <a:t>b1</a:t>
              </a:r>
            </a:p>
          </p:txBody>
        </p:sp>
      </p:grpSp>
      <p:sp>
        <p:nvSpPr>
          <p:cNvPr id="492577" name="Rectangle 33"/>
          <p:cNvSpPr>
            <a:spLocks noChangeArrowheads="1"/>
          </p:cNvSpPr>
          <p:nvPr/>
        </p:nvSpPr>
        <p:spPr bwMode="auto">
          <a:xfrm>
            <a:off x="2085975" y="3124200"/>
            <a:ext cx="2984500" cy="302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CREATE TABLE  </a:t>
            </a:r>
            <a:r>
              <a:rPr lang="en-US"/>
              <a:t>RAB(</a:t>
            </a:r>
          </a:p>
          <a:p>
            <a:pPr eaLnBrk="0" hangingPunct="0"/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r1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a1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a2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a3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b1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b2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b3 Integer …)</a:t>
            </a:r>
          </a:p>
        </p:txBody>
      </p:sp>
      <p:sp>
        <p:nvSpPr>
          <p:cNvPr id="492578" name="Text Box 34"/>
          <p:cNvSpPr txBox="1">
            <a:spLocks noChangeArrowheads="1"/>
          </p:cNvSpPr>
          <p:nvPr/>
        </p:nvSpPr>
        <p:spPr bwMode="auto">
          <a:xfrm>
            <a:off x="5257800" y="3886200"/>
            <a:ext cx="2895600" cy="519113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2"/>
                </a:solidFill>
              </a:rPr>
              <a:t>Key constraints?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77" grpId="0" animBg="1" autoUpdateAnimBg="0"/>
      <p:bldP spid="49257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1BDB15-D79D-E84A-92FD-1E8C47EEE40C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409278-C744-1D4A-B9C9-12FCAEB18472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Mapping Participation Constraints</a:t>
            </a:r>
          </a:p>
        </p:txBody>
      </p:sp>
      <p:grpSp>
        <p:nvGrpSpPr>
          <p:cNvPr id="40965" name="Group 3"/>
          <p:cNvGrpSpPr>
            <a:grpSpLocks/>
          </p:cNvGrpSpPr>
          <p:nvPr/>
        </p:nvGrpSpPr>
        <p:grpSpPr bwMode="auto">
          <a:xfrm>
            <a:off x="838200" y="1143000"/>
            <a:ext cx="7345363" cy="1550988"/>
            <a:chOff x="524" y="1872"/>
            <a:chExt cx="4627" cy="977"/>
          </a:xfrm>
        </p:grpSpPr>
        <p:sp>
          <p:nvSpPr>
            <p:cNvPr id="40967" name="Freeform 4"/>
            <p:cNvSpPr>
              <a:spLocks/>
            </p:cNvSpPr>
            <p:nvPr/>
          </p:nvSpPr>
          <p:spPr bwMode="auto">
            <a:xfrm>
              <a:off x="3182" y="2184"/>
              <a:ext cx="666" cy="234"/>
            </a:xfrm>
            <a:custGeom>
              <a:avLst/>
              <a:gdLst>
                <a:gd name="T0" fmla="*/ 662 w 666"/>
                <a:gd name="T1" fmla="*/ 106 h 234"/>
                <a:gd name="T2" fmla="*/ 652 w 666"/>
                <a:gd name="T3" fmla="*/ 86 h 234"/>
                <a:gd name="T4" fmla="*/ 633 w 666"/>
                <a:gd name="T5" fmla="*/ 68 h 234"/>
                <a:gd name="T6" fmla="*/ 604 w 666"/>
                <a:gd name="T7" fmla="*/ 50 h 234"/>
                <a:gd name="T8" fmla="*/ 566 w 666"/>
                <a:gd name="T9" fmla="*/ 34 h 234"/>
                <a:gd name="T10" fmla="*/ 522 w 666"/>
                <a:gd name="T11" fmla="*/ 21 h 234"/>
                <a:gd name="T12" fmla="*/ 472 w 666"/>
                <a:gd name="T13" fmla="*/ 11 h 234"/>
                <a:gd name="T14" fmla="*/ 419 w 666"/>
                <a:gd name="T15" fmla="*/ 4 h 234"/>
                <a:gd name="T16" fmla="*/ 360 w 666"/>
                <a:gd name="T17" fmla="*/ 1 h 234"/>
                <a:gd name="T18" fmla="*/ 304 w 666"/>
                <a:gd name="T19" fmla="*/ 1 h 234"/>
                <a:gd name="T20" fmla="*/ 247 w 666"/>
                <a:gd name="T21" fmla="*/ 4 h 234"/>
                <a:gd name="T22" fmla="*/ 191 w 666"/>
                <a:gd name="T23" fmla="*/ 11 h 234"/>
                <a:gd name="T24" fmla="*/ 141 w 666"/>
                <a:gd name="T25" fmla="*/ 21 h 234"/>
                <a:gd name="T26" fmla="*/ 98 w 666"/>
                <a:gd name="T27" fmla="*/ 34 h 234"/>
                <a:gd name="T28" fmla="*/ 60 w 666"/>
                <a:gd name="T29" fmla="*/ 50 h 234"/>
                <a:gd name="T30" fmla="*/ 31 w 666"/>
                <a:gd name="T31" fmla="*/ 68 h 234"/>
                <a:gd name="T32" fmla="*/ 10 w 666"/>
                <a:gd name="T33" fmla="*/ 86 h 234"/>
                <a:gd name="T34" fmla="*/ 1 w 666"/>
                <a:gd name="T35" fmla="*/ 106 h 234"/>
                <a:gd name="T36" fmla="*/ 1 w 666"/>
                <a:gd name="T37" fmla="*/ 127 h 234"/>
                <a:gd name="T38" fmla="*/ 10 w 666"/>
                <a:gd name="T39" fmla="*/ 147 h 234"/>
                <a:gd name="T40" fmla="*/ 31 w 666"/>
                <a:gd name="T41" fmla="*/ 166 h 234"/>
                <a:gd name="T42" fmla="*/ 60 w 666"/>
                <a:gd name="T43" fmla="*/ 183 h 234"/>
                <a:gd name="T44" fmla="*/ 98 w 666"/>
                <a:gd name="T45" fmla="*/ 199 h 234"/>
                <a:gd name="T46" fmla="*/ 141 w 666"/>
                <a:gd name="T47" fmla="*/ 212 h 234"/>
                <a:gd name="T48" fmla="*/ 191 w 666"/>
                <a:gd name="T49" fmla="*/ 222 h 234"/>
                <a:gd name="T50" fmla="*/ 247 w 666"/>
                <a:gd name="T51" fmla="*/ 229 h 234"/>
                <a:gd name="T52" fmla="*/ 304 w 666"/>
                <a:gd name="T53" fmla="*/ 232 h 234"/>
                <a:gd name="T54" fmla="*/ 360 w 666"/>
                <a:gd name="T55" fmla="*/ 232 h 234"/>
                <a:gd name="T56" fmla="*/ 419 w 666"/>
                <a:gd name="T57" fmla="*/ 229 h 234"/>
                <a:gd name="T58" fmla="*/ 472 w 666"/>
                <a:gd name="T59" fmla="*/ 222 h 234"/>
                <a:gd name="T60" fmla="*/ 522 w 666"/>
                <a:gd name="T61" fmla="*/ 212 h 234"/>
                <a:gd name="T62" fmla="*/ 566 w 666"/>
                <a:gd name="T63" fmla="*/ 199 h 234"/>
                <a:gd name="T64" fmla="*/ 604 w 666"/>
                <a:gd name="T65" fmla="*/ 183 h 234"/>
                <a:gd name="T66" fmla="*/ 633 w 666"/>
                <a:gd name="T67" fmla="*/ 166 h 234"/>
                <a:gd name="T68" fmla="*/ 652 w 666"/>
                <a:gd name="T69" fmla="*/ 147 h 234"/>
                <a:gd name="T70" fmla="*/ 662 w 666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4"/>
                <a:gd name="T110" fmla="*/ 666 w 666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5"/>
            <p:cNvSpPr>
              <a:spLocks/>
            </p:cNvSpPr>
            <p:nvPr/>
          </p:nvSpPr>
          <p:spPr bwMode="auto">
            <a:xfrm>
              <a:off x="4404" y="2184"/>
              <a:ext cx="747" cy="234"/>
            </a:xfrm>
            <a:custGeom>
              <a:avLst/>
              <a:gdLst>
                <a:gd name="T0" fmla="*/ 1 w 747"/>
                <a:gd name="T1" fmla="*/ 127 h 234"/>
                <a:gd name="T2" fmla="*/ 12 w 747"/>
                <a:gd name="T3" fmla="*/ 147 h 234"/>
                <a:gd name="T4" fmla="*/ 35 w 747"/>
                <a:gd name="T5" fmla="*/ 166 h 234"/>
                <a:gd name="T6" fmla="*/ 66 w 747"/>
                <a:gd name="T7" fmla="*/ 183 h 234"/>
                <a:gd name="T8" fmla="*/ 108 w 747"/>
                <a:gd name="T9" fmla="*/ 199 h 234"/>
                <a:gd name="T10" fmla="*/ 159 w 747"/>
                <a:gd name="T11" fmla="*/ 212 h 234"/>
                <a:gd name="T12" fmla="*/ 215 w 747"/>
                <a:gd name="T13" fmla="*/ 222 h 234"/>
                <a:gd name="T14" fmla="*/ 276 w 747"/>
                <a:gd name="T15" fmla="*/ 229 h 234"/>
                <a:gd name="T16" fmla="*/ 340 w 747"/>
                <a:gd name="T17" fmla="*/ 232 h 234"/>
                <a:gd name="T18" fmla="*/ 405 w 747"/>
                <a:gd name="T19" fmla="*/ 232 h 234"/>
                <a:gd name="T20" fmla="*/ 469 w 747"/>
                <a:gd name="T21" fmla="*/ 229 h 234"/>
                <a:gd name="T22" fmla="*/ 530 w 747"/>
                <a:gd name="T23" fmla="*/ 222 h 234"/>
                <a:gd name="T24" fmla="*/ 586 w 747"/>
                <a:gd name="T25" fmla="*/ 212 h 234"/>
                <a:gd name="T26" fmla="*/ 637 w 747"/>
                <a:gd name="T27" fmla="*/ 198 h 234"/>
                <a:gd name="T28" fmla="*/ 677 w 747"/>
                <a:gd name="T29" fmla="*/ 183 h 234"/>
                <a:gd name="T30" fmla="*/ 710 w 747"/>
                <a:gd name="T31" fmla="*/ 166 h 234"/>
                <a:gd name="T32" fmla="*/ 733 w 747"/>
                <a:gd name="T33" fmla="*/ 146 h 234"/>
                <a:gd name="T34" fmla="*/ 744 w 747"/>
                <a:gd name="T35" fmla="*/ 126 h 234"/>
                <a:gd name="T36" fmla="*/ 744 w 747"/>
                <a:gd name="T37" fmla="*/ 106 h 234"/>
                <a:gd name="T38" fmla="*/ 733 w 747"/>
                <a:gd name="T39" fmla="*/ 86 h 234"/>
                <a:gd name="T40" fmla="*/ 710 w 747"/>
                <a:gd name="T41" fmla="*/ 67 h 234"/>
                <a:gd name="T42" fmla="*/ 677 w 747"/>
                <a:gd name="T43" fmla="*/ 50 h 234"/>
                <a:gd name="T44" fmla="*/ 637 w 747"/>
                <a:gd name="T45" fmla="*/ 34 h 234"/>
                <a:gd name="T46" fmla="*/ 586 w 747"/>
                <a:gd name="T47" fmla="*/ 21 h 234"/>
                <a:gd name="T48" fmla="*/ 530 w 747"/>
                <a:gd name="T49" fmla="*/ 11 h 234"/>
                <a:gd name="T50" fmla="*/ 469 w 747"/>
                <a:gd name="T51" fmla="*/ 4 h 234"/>
                <a:gd name="T52" fmla="*/ 405 w 747"/>
                <a:gd name="T53" fmla="*/ 1 h 234"/>
                <a:gd name="T54" fmla="*/ 340 w 747"/>
                <a:gd name="T55" fmla="*/ 1 h 234"/>
                <a:gd name="T56" fmla="*/ 276 w 747"/>
                <a:gd name="T57" fmla="*/ 4 h 234"/>
                <a:gd name="T58" fmla="*/ 215 w 747"/>
                <a:gd name="T59" fmla="*/ 11 h 234"/>
                <a:gd name="T60" fmla="*/ 159 w 747"/>
                <a:gd name="T61" fmla="*/ 21 h 234"/>
                <a:gd name="T62" fmla="*/ 108 w 747"/>
                <a:gd name="T63" fmla="*/ 34 h 234"/>
                <a:gd name="T64" fmla="*/ 66 w 747"/>
                <a:gd name="T65" fmla="*/ 50 h 234"/>
                <a:gd name="T66" fmla="*/ 35 w 747"/>
                <a:gd name="T67" fmla="*/ 68 h 234"/>
                <a:gd name="T68" fmla="*/ 12 w 747"/>
                <a:gd name="T69" fmla="*/ 86 h 234"/>
                <a:gd name="T70" fmla="*/ 1 w 747"/>
                <a:gd name="T71" fmla="*/ 10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7"/>
                <a:gd name="T109" fmla="*/ 0 h 234"/>
                <a:gd name="T110" fmla="*/ 747 w 74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Freeform 6"/>
            <p:cNvSpPr>
              <a:spLocks/>
            </p:cNvSpPr>
            <p:nvPr/>
          </p:nvSpPr>
          <p:spPr bwMode="auto">
            <a:xfrm>
              <a:off x="524" y="2177"/>
              <a:ext cx="665" cy="234"/>
            </a:xfrm>
            <a:custGeom>
              <a:avLst/>
              <a:gdLst>
                <a:gd name="T0" fmla="*/ 662 w 665"/>
                <a:gd name="T1" fmla="*/ 106 h 234"/>
                <a:gd name="T2" fmla="*/ 653 w 665"/>
                <a:gd name="T3" fmla="*/ 86 h 234"/>
                <a:gd name="T4" fmla="*/ 633 w 665"/>
                <a:gd name="T5" fmla="*/ 68 h 234"/>
                <a:gd name="T6" fmla="*/ 604 w 665"/>
                <a:gd name="T7" fmla="*/ 50 h 234"/>
                <a:gd name="T8" fmla="*/ 567 w 665"/>
                <a:gd name="T9" fmla="*/ 34 h 234"/>
                <a:gd name="T10" fmla="*/ 522 w 665"/>
                <a:gd name="T11" fmla="*/ 21 h 234"/>
                <a:gd name="T12" fmla="*/ 472 w 665"/>
                <a:gd name="T13" fmla="*/ 11 h 234"/>
                <a:gd name="T14" fmla="*/ 418 w 665"/>
                <a:gd name="T15" fmla="*/ 5 h 234"/>
                <a:gd name="T16" fmla="*/ 361 w 665"/>
                <a:gd name="T17" fmla="*/ 1 h 234"/>
                <a:gd name="T18" fmla="*/ 302 w 665"/>
                <a:gd name="T19" fmla="*/ 1 h 234"/>
                <a:gd name="T20" fmla="*/ 247 w 665"/>
                <a:gd name="T21" fmla="*/ 5 h 234"/>
                <a:gd name="T22" fmla="*/ 191 w 665"/>
                <a:gd name="T23" fmla="*/ 11 h 234"/>
                <a:gd name="T24" fmla="*/ 141 w 665"/>
                <a:gd name="T25" fmla="*/ 21 h 234"/>
                <a:gd name="T26" fmla="*/ 96 w 665"/>
                <a:gd name="T27" fmla="*/ 34 h 234"/>
                <a:gd name="T28" fmla="*/ 60 w 665"/>
                <a:gd name="T29" fmla="*/ 50 h 234"/>
                <a:gd name="T30" fmla="*/ 31 w 665"/>
                <a:gd name="T31" fmla="*/ 68 h 234"/>
                <a:gd name="T32" fmla="*/ 10 w 665"/>
                <a:gd name="T33" fmla="*/ 86 h 234"/>
                <a:gd name="T34" fmla="*/ 1 w 665"/>
                <a:gd name="T35" fmla="*/ 106 h 234"/>
                <a:gd name="T36" fmla="*/ 1 w 665"/>
                <a:gd name="T37" fmla="*/ 127 h 234"/>
                <a:gd name="T38" fmla="*/ 10 w 665"/>
                <a:gd name="T39" fmla="*/ 147 h 234"/>
                <a:gd name="T40" fmla="*/ 31 w 665"/>
                <a:gd name="T41" fmla="*/ 166 h 234"/>
                <a:gd name="T42" fmla="*/ 60 w 665"/>
                <a:gd name="T43" fmla="*/ 183 h 234"/>
                <a:gd name="T44" fmla="*/ 96 w 665"/>
                <a:gd name="T45" fmla="*/ 199 h 234"/>
                <a:gd name="T46" fmla="*/ 141 w 665"/>
                <a:gd name="T47" fmla="*/ 212 h 234"/>
                <a:gd name="T48" fmla="*/ 191 w 665"/>
                <a:gd name="T49" fmla="*/ 222 h 234"/>
                <a:gd name="T50" fmla="*/ 247 w 665"/>
                <a:gd name="T51" fmla="*/ 229 h 234"/>
                <a:gd name="T52" fmla="*/ 302 w 665"/>
                <a:gd name="T53" fmla="*/ 232 h 234"/>
                <a:gd name="T54" fmla="*/ 361 w 665"/>
                <a:gd name="T55" fmla="*/ 232 h 234"/>
                <a:gd name="T56" fmla="*/ 418 w 665"/>
                <a:gd name="T57" fmla="*/ 229 h 234"/>
                <a:gd name="T58" fmla="*/ 472 w 665"/>
                <a:gd name="T59" fmla="*/ 222 h 234"/>
                <a:gd name="T60" fmla="*/ 522 w 665"/>
                <a:gd name="T61" fmla="*/ 212 h 234"/>
                <a:gd name="T62" fmla="*/ 567 w 665"/>
                <a:gd name="T63" fmla="*/ 199 h 234"/>
                <a:gd name="T64" fmla="*/ 604 w 665"/>
                <a:gd name="T65" fmla="*/ 183 h 234"/>
                <a:gd name="T66" fmla="*/ 633 w 665"/>
                <a:gd name="T67" fmla="*/ 166 h 234"/>
                <a:gd name="T68" fmla="*/ 653 w 665"/>
                <a:gd name="T69" fmla="*/ 147 h 234"/>
                <a:gd name="T70" fmla="*/ 662 w 665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Freeform 7"/>
            <p:cNvSpPr>
              <a:spLocks/>
            </p:cNvSpPr>
            <p:nvPr/>
          </p:nvSpPr>
          <p:spPr bwMode="auto">
            <a:xfrm>
              <a:off x="1122" y="2007"/>
              <a:ext cx="666" cy="233"/>
            </a:xfrm>
            <a:custGeom>
              <a:avLst/>
              <a:gdLst>
                <a:gd name="T0" fmla="*/ 663 w 666"/>
                <a:gd name="T1" fmla="*/ 106 h 233"/>
                <a:gd name="T2" fmla="*/ 652 w 666"/>
                <a:gd name="T3" fmla="*/ 86 h 233"/>
                <a:gd name="T4" fmla="*/ 633 w 666"/>
                <a:gd name="T5" fmla="*/ 66 h 233"/>
                <a:gd name="T6" fmla="*/ 605 w 666"/>
                <a:gd name="T7" fmla="*/ 49 h 233"/>
                <a:gd name="T8" fmla="*/ 568 w 666"/>
                <a:gd name="T9" fmla="*/ 34 h 233"/>
                <a:gd name="T10" fmla="*/ 523 w 666"/>
                <a:gd name="T11" fmla="*/ 21 h 233"/>
                <a:gd name="T12" fmla="*/ 472 w 666"/>
                <a:gd name="T13" fmla="*/ 10 h 233"/>
                <a:gd name="T14" fmla="*/ 419 w 666"/>
                <a:gd name="T15" fmla="*/ 3 h 233"/>
                <a:gd name="T16" fmla="*/ 362 w 666"/>
                <a:gd name="T17" fmla="*/ 0 h 233"/>
                <a:gd name="T18" fmla="*/ 304 w 666"/>
                <a:gd name="T19" fmla="*/ 0 h 233"/>
                <a:gd name="T20" fmla="*/ 247 w 666"/>
                <a:gd name="T21" fmla="*/ 3 h 233"/>
                <a:gd name="T22" fmla="*/ 192 w 666"/>
                <a:gd name="T23" fmla="*/ 10 h 233"/>
                <a:gd name="T24" fmla="*/ 141 w 666"/>
                <a:gd name="T25" fmla="*/ 21 h 233"/>
                <a:gd name="T26" fmla="*/ 98 w 666"/>
                <a:gd name="T27" fmla="*/ 34 h 233"/>
                <a:gd name="T28" fmla="*/ 60 w 666"/>
                <a:gd name="T29" fmla="*/ 49 h 233"/>
                <a:gd name="T30" fmla="*/ 31 w 666"/>
                <a:gd name="T31" fmla="*/ 66 h 233"/>
                <a:gd name="T32" fmla="*/ 12 w 666"/>
                <a:gd name="T33" fmla="*/ 86 h 233"/>
                <a:gd name="T34" fmla="*/ 1 w 666"/>
                <a:gd name="T35" fmla="*/ 106 h 233"/>
                <a:gd name="T36" fmla="*/ 1 w 666"/>
                <a:gd name="T37" fmla="*/ 126 h 233"/>
                <a:gd name="T38" fmla="*/ 12 w 666"/>
                <a:gd name="T39" fmla="*/ 146 h 233"/>
                <a:gd name="T40" fmla="*/ 31 w 666"/>
                <a:gd name="T41" fmla="*/ 165 h 233"/>
                <a:gd name="T42" fmla="*/ 60 w 666"/>
                <a:gd name="T43" fmla="*/ 182 h 233"/>
                <a:gd name="T44" fmla="*/ 98 w 666"/>
                <a:gd name="T45" fmla="*/ 198 h 233"/>
                <a:gd name="T46" fmla="*/ 141 w 666"/>
                <a:gd name="T47" fmla="*/ 211 h 233"/>
                <a:gd name="T48" fmla="*/ 192 w 666"/>
                <a:gd name="T49" fmla="*/ 221 h 233"/>
                <a:gd name="T50" fmla="*/ 247 w 666"/>
                <a:gd name="T51" fmla="*/ 228 h 233"/>
                <a:gd name="T52" fmla="*/ 304 w 666"/>
                <a:gd name="T53" fmla="*/ 232 h 233"/>
                <a:gd name="T54" fmla="*/ 362 w 666"/>
                <a:gd name="T55" fmla="*/ 232 h 233"/>
                <a:gd name="T56" fmla="*/ 419 w 666"/>
                <a:gd name="T57" fmla="*/ 228 h 233"/>
                <a:gd name="T58" fmla="*/ 472 w 666"/>
                <a:gd name="T59" fmla="*/ 221 h 233"/>
                <a:gd name="T60" fmla="*/ 523 w 666"/>
                <a:gd name="T61" fmla="*/ 211 h 233"/>
                <a:gd name="T62" fmla="*/ 568 w 666"/>
                <a:gd name="T63" fmla="*/ 198 h 233"/>
                <a:gd name="T64" fmla="*/ 605 w 666"/>
                <a:gd name="T65" fmla="*/ 182 h 233"/>
                <a:gd name="T66" fmla="*/ 633 w 666"/>
                <a:gd name="T67" fmla="*/ 165 h 233"/>
                <a:gd name="T68" fmla="*/ 652 w 666"/>
                <a:gd name="T69" fmla="*/ 146 h 233"/>
                <a:gd name="T70" fmla="*/ 663 w 666"/>
                <a:gd name="T71" fmla="*/ 126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Freeform 8"/>
            <p:cNvSpPr>
              <a:spLocks/>
            </p:cNvSpPr>
            <p:nvPr/>
          </p:nvSpPr>
          <p:spPr bwMode="auto">
            <a:xfrm>
              <a:off x="2451" y="1876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2 w 665"/>
                <a:gd name="T3" fmla="*/ 147 h 234"/>
                <a:gd name="T4" fmla="*/ 31 w 665"/>
                <a:gd name="T5" fmla="*/ 166 h 234"/>
                <a:gd name="T6" fmla="*/ 60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2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3 w 665"/>
                <a:gd name="T25" fmla="*/ 212 h 234"/>
                <a:gd name="T26" fmla="*/ 567 w 665"/>
                <a:gd name="T27" fmla="*/ 199 h 234"/>
                <a:gd name="T28" fmla="*/ 604 w 665"/>
                <a:gd name="T29" fmla="*/ 183 h 234"/>
                <a:gd name="T30" fmla="*/ 633 w 665"/>
                <a:gd name="T31" fmla="*/ 166 h 234"/>
                <a:gd name="T32" fmla="*/ 653 w 665"/>
                <a:gd name="T33" fmla="*/ 147 h 234"/>
                <a:gd name="T34" fmla="*/ 664 w 665"/>
                <a:gd name="T35" fmla="*/ 127 h 234"/>
                <a:gd name="T36" fmla="*/ 664 w 665"/>
                <a:gd name="T37" fmla="*/ 106 h 234"/>
                <a:gd name="T38" fmla="*/ 653 w 665"/>
                <a:gd name="T39" fmla="*/ 87 h 234"/>
                <a:gd name="T40" fmla="*/ 633 w 665"/>
                <a:gd name="T41" fmla="*/ 68 h 234"/>
                <a:gd name="T42" fmla="*/ 604 w 665"/>
                <a:gd name="T43" fmla="*/ 50 h 234"/>
                <a:gd name="T44" fmla="*/ 567 w 665"/>
                <a:gd name="T45" fmla="*/ 34 h 234"/>
                <a:gd name="T46" fmla="*/ 523 w 665"/>
                <a:gd name="T47" fmla="*/ 21 h 234"/>
                <a:gd name="T48" fmla="*/ 472 w 665"/>
                <a:gd name="T49" fmla="*/ 12 h 234"/>
                <a:gd name="T50" fmla="*/ 418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2 w 665"/>
                <a:gd name="T59" fmla="*/ 12 h 234"/>
                <a:gd name="T60" fmla="*/ 141 w 665"/>
                <a:gd name="T61" fmla="*/ 22 h 234"/>
                <a:gd name="T62" fmla="*/ 96 w 665"/>
                <a:gd name="T63" fmla="*/ 35 h 234"/>
                <a:gd name="T64" fmla="*/ 60 w 665"/>
                <a:gd name="T65" fmla="*/ 50 h 234"/>
                <a:gd name="T66" fmla="*/ 31 w 665"/>
                <a:gd name="T67" fmla="*/ 68 h 234"/>
                <a:gd name="T68" fmla="*/ 12 w 665"/>
                <a:gd name="T69" fmla="*/ 87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Freeform 9"/>
            <p:cNvSpPr>
              <a:spLocks/>
            </p:cNvSpPr>
            <p:nvPr/>
          </p:nvSpPr>
          <p:spPr bwMode="auto">
            <a:xfrm>
              <a:off x="1746" y="2177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0 w 665"/>
                <a:gd name="T3" fmla="*/ 147 h 234"/>
                <a:gd name="T4" fmla="*/ 31 w 665"/>
                <a:gd name="T5" fmla="*/ 166 h 234"/>
                <a:gd name="T6" fmla="*/ 59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1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2 w 665"/>
                <a:gd name="T25" fmla="*/ 212 h 234"/>
                <a:gd name="T26" fmla="*/ 565 w 665"/>
                <a:gd name="T27" fmla="*/ 199 h 234"/>
                <a:gd name="T28" fmla="*/ 603 w 665"/>
                <a:gd name="T29" fmla="*/ 183 h 234"/>
                <a:gd name="T30" fmla="*/ 632 w 665"/>
                <a:gd name="T31" fmla="*/ 166 h 234"/>
                <a:gd name="T32" fmla="*/ 653 w 665"/>
                <a:gd name="T33" fmla="*/ 147 h 234"/>
                <a:gd name="T34" fmla="*/ 662 w 665"/>
                <a:gd name="T35" fmla="*/ 127 h 234"/>
                <a:gd name="T36" fmla="*/ 662 w 665"/>
                <a:gd name="T37" fmla="*/ 106 h 234"/>
                <a:gd name="T38" fmla="*/ 653 w 665"/>
                <a:gd name="T39" fmla="*/ 86 h 234"/>
                <a:gd name="T40" fmla="*/ 632 w 665"/>
                <a:gd name="T41" fmla="*/ 68 h 234"/>
                <a:gd name="T42" fmla="*/ 603 w 665"/>
                <a:gd name="T43" fmla="*/ 50 h 234"/>
                <a:gd name="T44" fmla="*/ 565 w 665"/>
                <a:gd name="T45" fmla="*/ 34 h 234"/>
                <a:gd name="T46" fmla="*/ 522 w 665"/>
                <a:gd name="T47" fmla="*/ 21 h 234"/>
                <a:gd name="T48" fmla="*/ 472 w 665"/>
                <a:gd name="T49" fmla="*/ 11 h 234"/>
                <a:gd name="T50" fmla="*/ 416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1 w 665"/>
                <a:gd name="T59" fmla="*/ 12 h 234"/>
                <a:gd name="T60" fmla="*/ 141 w 665"/>
                <a:gd name="T61" fmla="*/ 21 h 234"/>
                <a:gd name="T62" fmla="*/ 96 w 665"/>
                <a:gd name="T63" fmla="*/ 35 h 234"/>
                <a:gd name="T64" fmla="*/ 59 w 665"/>
                <a:gd name="T65" fmla="*/ 50 h 234"/>
                <a:gd name="T66" fmla="*/ 31 w 665"/>
                <a:gd name="T67" fmla="*/ 68 h 234"/>
                <a:gd name="T68" fmla="*/ 10 w 665"/>
                <a:gd name="T69" fmla="*/ 86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Freeform 10"/>
            <p:cNvSpPr>
              <a:spLocks/>
            </p:cNvSpPr>
            <p:nvPr/>
          </p:nvSpPr>
          <p:spPr bwMode="auto">
            <a:xfrm>
              <a:off x="2418" y="2465"/>
              <a:ext cx="741" cy="384"/>
            </a:xfrm>
            <a:custGeom>
              <a:avLst/>
              <a:gdLst>
                <a:gd name="T0" fmla="*/ 0 w 741"/>
                <a:gd name="T1" fmla="*/ 191 h 384"/>
                <a:gd name="T2" fmla="*/ 365 w 741"/>
                <a:gd name="T3" fmla="*/ 0 h 384"/>
                <a:gd name="T4" fmla="*/ 740 w 741"/>
                <a:gd name="T5" fmla="*/ 198 h 384"/>
                <a:gd name="T6" fmla="*/ 365 w 741"/>
                <a:gd name="T7" fmla="*/ 383 h 384"/>
                <a:gd name="T8" fmla="*/ 0 w 741"/>
                <a:gd name="T9" fmla="*/ 19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384"/>
                <a:gd name="T17" fmla="*/ 741 w 74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Freeform 11"/>
            <p:cNvSpPr>
              <a:spLocks/>
            </p:cNvSpPr>
            <p:nvPr/>
          </p:nvSpPr>
          <p:spPr bwMode="auto">
            <a:xfrm>
              <a:off x="1122" y="2554"/>
              <a:ext cx="787" cy="209"/>
            </a:xfrm>
            <a:custGeom>
              <a:avLst/>
              <a:gdLst>
                <a:gd name="T0" fmla="*/ 786 w 787"/>
                <a:gd name="T1" fmla="*/ 208 h 209"/>
                <a:gd name="T2" fmla="*/ 786 w 787"/>
                <a:gd name="T3" fmla="*/ 0 h 209"/>
                <a:gd name="T4" fmla="*/ 0 w 787"/>
                <a:gd name="T5" fmla="*/ 0 h 209"/>
                <a:gd name="T6" fmla="*/ 0 w 787"/>
                <a:gd name="T7" fmla="*/ 208 h 209"/>
                <a:gd name="T8" fmla="*/ 786 w 787"/>
                <a:gd name="T9" fmla="*/ 208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09"/>
                <a:gd name="T17" fmla="*/ 787 w 787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Freeform 12"/>
            <p:cNvSpPr>
              <a:spLocks/>
            </p:cNvSpPr>
            <p:nvPr/>
          </p:nvSpPr>
          <p:spPr bwMode="auto">
            <a:xfrm>
              <a:off x="3779" y="2013"/>
              <a:ext cx="667" cy="234"/>
            </a:xfrm>
            <a:custGeom>
              <a:avLst/>
              <a:gdLst>
                <a:gd name="T0" fmla="*/ 664 w 667"/>
                <a:gd name="T1" fmla="*/ 107 h 234"/>
                <a:gd name="T2" fmla="*/ 655 w 667"/>
                <a:gd name="T3" fmla="*/ 86 h 234"/>
                <a:gd name="T4" fmla="*/ 634 w 667"/>
                <a:gd name="T5" fmla="*/ 67 h 234"/>
                <a:gd name="T6" fmla="*/ 606 w 667"/>
                <a:gd name="T7" fmla="*/ 50 h 234"/>
                <a:gd name="T8" fmla="*/ 568 w 667"/>
                <a:gd name="T9" fmla="*/ 35 h 234"/>
                <a:gd name="T10" fmla="*/ 524 w 667"/>
                <a:gd name="T11" fmla="*/ 21 h 234"/>
                <a:gd name="T12" fmla="*/ 474 w 667"/>
                <a:gd name="T13" fmla="*/ 11 h 234"/>
                <a:gd name="T14" fmla="*/ 419 w 667"/>
                <a:gd name="T15" fmla="*/ 4 h 234"/>
                <a:gd name="T16" fmla="*/ 362 w 667"/>
                <a:gd name="T17" fmla="*/ 1 h 234"/>
                <a:gd name="T18" fmla="*/ 304 w 667"/>
                <a:gd name="T19" fmla="*/ 1 h 234"/>
                <a:gd name="T20" fmla="*/ 247 w 667"/>
                <a:gd name="T21" fmla="*/ 4 h 234"/>
                <a:gd name="T22" fmla="*/ 192 w 667"/>
                <a:gd name="T23" fmla="*/ 11 h 234"/>
                <a:gd name="T24" fmla="*/ 143 w 667"/>
                <a:gd name="T25" fmla="*/ 21 h 234"/>
                <a:gd name="T26" fmla="*/ 98 w 667"/>
                <a:gd name="T27" fmla="*/ 35 h 234"/>
                <a:gd name="T28" fmla="*/ 60 w 667"/>
                <a:gd name="T29" fmla="*/ 50 h 234"/>
                <a:gd name="T30" fmla="*/ 31 w 667"/>
                <a:gd name="T31" fmla="*/ 67 h 234"/>
                <a:gd name="T32" fmla="*/ 12 w 667"/>
                <a:gd name="T33" fmla="*/ 86 h 234"/>
                <a:gd name="T34" fmla="*/ 2 w 667"/>
                <a:gd name="T35" fmla="*/ 107 h 234"/>
                <a:gd name="T36" fmla="*/ 2 w 667"/>
                <a:gd name="T37" fmla="*/ 127 h 234"/>
                <a:gd name="T38" fmla="*/ 12 w 667"/>
                <a:gd name="T39" fmla="*/ 147 h 234"/>
                <a:gd name="T40" fmla="*/ 31 w 667"/>
                <a:gd name="T41" fmla="*/ 166 h 234"/>
                <a:gd name="T42" fmla="*/ 60 w 667"/>
                <a:gd name="T43" fmla="*/ 183 h 234"/>
                <a:gd name="T44" fmla="*/ 98 w 667"/>
                <a:gd name="T45" fmla="*/ 199 h 234"/>
                <a:gd name="T46" fmla="*/ 143 w 667"/>
                <a:gd name="T47" fmla="*/ 212 h 234"/>
                <a:gd name="T48" fmla="*/ 192 w 667"/>
                <a:gd name="T49" fmla="*/ 222 h 234"/>
                <a:gd name="T50" fmla="*/ 247 w 667"/>
                <a:gd name="T51" fmla="*/ 229 h 234"/>
                <a:gd name="T52" fmla="*/ 304 w 667"/>
                <a:gd name="T53" fmla="*/ 232 h 234"/>
                <a:gd name="T54" fmla="*/ 362 w 667"/>
                <a:gd name="T55" fmla="*/ 232 h 234"/>
                <a:gd name="T56" fmla="*/ 419 w 667"/>
                <a:gd name="T57" fmla="*/ 229 h 234"/>
                <a:gd name="T58" fmla="*/ 474 w 667"/>
                <a:gd name="T59" fmla="*/ 222 h 234"/>
                <a:gd name="T60" fmla="*/ 524 w 667"/>
                <a:gd name="T61" fmla="*/ 212 h 234"/>
                <a:gd name="T62" fmla="*/ 568 w 667"/>
                <a:gd name="T63" fmla="*/ 199 h 234"/>
                <a:gd name="T64" fmla="*/ 606 w 667"/>
                <a:gd name="T65" fmla="*/ 183 h 234"/>
                <a:gd name="T66" fmla="*/ 634 w 667"/>
                <a:gd name="T67" fmla="*/ 166 h 234"/>
                <a:gd name="T68" fmla="*/ 655 w 667"/>
                <a:gd name="T69" fmla="*/ 147 h 234"/>
                <a:gd name="T70" fmla="*/ 664 w 667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234"/>
                <a:gd name="T110" fmla="*/ 667 w 66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13"/>
            <p:cNvSpPr>
              <a:spLocks/>
            </p:cNvSpPr>
            <p:nvPr/>
          </p:nvSpPr>
          <p:spPr bwMode="auto">
            <a:xfrm>
              <a:off x="3779" y="2560"/>
              <a:ext cx="929" cy="228"/>
            </a:xfrm>
            <a:custGeom>
              <a:avLst/>
              <a:gdLst>
                <a:gd name="T0" fmla="*/ 928 w 929"/>
                <a:gd name="T1" fmla="*/ 227 h 228"/>
                <a:gd name="T2" fmla="*/ 928 w 929"/>
                <a:gd name="T3" fmla="*/ 0 h 228"/>
                <a:gd name="T4" fmla="*/ 0 w 929"/>
                <a:gd name="T5" fmla="*/ 0 h 228"/>
                <a:gd name="T6" fmla="*/ 0 w 929"/>
                <a:gd name="T7" fmla="*/ 227 h 228"/>
                <a:gd name="T8" fmla="*/ 928 w 929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228"/>
                <a:gd name="T17" fmla="*/ 929 w 9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Rectangle 14"/>
            <p:cNvSpPr>
              <a:spLocks noChangeArrowheads="1"/>
            </p:cNvSpPr>
            <p:nvPr/>
          </p:nvSpPr>
          <p:spPr bwMode="auto">
            <a:xfrm>
              <a:off x="2442" y="2560"/>
              <a:ext cx="4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       R</a:t>
              </a:r>
            </a:p>
          </p:txBody>
        </p:sp>
        <p:sp>
          <p:nvSpPr>
            <p:cNvPr id="40978" name="Rectangle 15"/>
            <p:cNvSpPr>
              <a:spLocks noChangeArrowheads="1"/>
            </p:cNvSpPr>
            <p:nvPr/>
          </p:nvSpPr>
          <p:spPr bwMode="auto">
            <a:xfrm>
              <a:off x="3812" y="2549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         A</a:t>
              </a:r>
            </a:p>
          </p:txBody>
        </p:sp>
        <p:sp>
          <p:nvSpPr>
            <p:cNvPr id="40979" name="Rectangle 16"/>
            <p:cNvSpPr>
              <a:spLocks noChangeArrowheads="1"/>
            </p:cNvSpPr>
            <p:nvPr/>
          </p:nvSpPr>
          <p:spPr bwMode="auto">
            <a:xfrm>
              <a:off x="1170" y="2550"/>
              <a:ext cx="4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       B</a:t>
              </a:r>
            </a:p>
          </p:txBody>
        </p:sp>
        <p:sp>
          <p:nvSpPr>
            <p:cNvPr id="40980" name="Line 17"/>
            <p:cNvSpPr>
              <a:spLocks noChangeShapeType="1"/>
            </p:cNvSpPr>
            <p:nvPr/>
          </p:nvSpPr>
          <p:spPr bwMode="auto">
            <a:xfrm>
              <a:off x="855" y="2425"/>
              <a:ext cx="407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18"/>
            <p:cNvSpPr>
              <a:spLocks noChangeShapeType="1"/>
            </p:cNvSpPr>
            <p:nvPr/>
          </p:nvSpPr>
          <p:spPr bwMode="auto">
            <a:xfrm>
              <a:off x="1449" y="2248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19"/>
            <p:cNvSpPr>
              <a:spLocks noChangeShapeType="1"/>
            </p:cNvSpPr>
            <p:nvPr/>
          </p:nvSpPr>
          <p:spPr bwMode="auto">
            <a:xfrm flipH="1">
              <a:off x="1645" y="2425"/>
              <a:ext cx="421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20"/>
            <p:cNvSpPr>
              <a:spLocks noChangeShapeType="1"/>
            </p:cNvSpPr>
            <p:nvPr/>
          </p:nvSpPr>
          <p:spPr bwMode="auto">
            <a:xfrm flipV="1">
              <a:off x="2782" y="2085"/>
              <a:ext cx="0" cy="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1"/>
            <p:cNvSpPr>
              <a:spLocks noChangeShapeType="1"/>
            </p:cNvSpPr>
            <p:nvPr/>
          </p:nvSpPr>
          <p:spPr bwMode="auto">
            <a:xfrm>
              <a:off x="3506" y="2425"/>
              <a:ext cx="528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22"/>
            <p:cNvSpPr>
              <a:spLocks noChangeShapeType="1"/>
            </p:cNvSpPr>
            <p:nvPr/>
          </p:nvSpPr>
          <p:spPr bwMode="auto">
            <a:xfrm>
              <a:off x="4114" y="2248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23"/>
            <p:cNvSpPr>
              <a:spLocks noChangeShapeType="1"/>
            </p:cNvSpPr>
            <p:nvPr/>
          </p:nvSpPr>
          <p:spPr bwMode="auto">
            <a:xfrm flipH="1">
              <a:off x="4401" y="2425"/>
              <a:ext cx="345" cy="1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24"/>
            <p:cNvSpPr>
              <a:spLocks noChangeShapeType="1"/>
            </p:cNvSpPr>
            <p:nvPr/>
          </p:nvSpPr>
          <p:spPr bwMode="auto">
            <a:xfrm>
              <a:off x="3165" y="2661"/>
              <a:ext cx="58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5"/>
            <p:cNvSpPr>
              <a:spLocks noChangeShapeType="1"/>
            </p:cNvSpPr>
            <p:nvPr/>
          </p:nvSpPr>
          <p:spPr bwMode="auto">
            <a:xfrm flipH="1">
              <a:off x="1920" y="2661"/>
              <a:ext cx="483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Rectangle 26"/>
            <p:cNvSpPr>
              <a:spLocks noChangeArrowheads="1"/>
            </p:cNvSpPr>
            <p:nvPr/>
          </p:nvSpPr>
          <p:spPr bwMode="auto">
            <a:xfrm>
              <a:off x="3968" y="2046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a2</a:t>
              </a:r>
            </a:p>
          </p:txBody>
        </p:sp>
        <p:sp>
          <p:nvSpPr>
            <p:cNvPr id="40990" name="Rectangle 27"/>
            <p:cNvSpPr>
              <a:spLocks noChangeArrowheads="1"/>
            </p:cNvSpPr>
            <p:nvPr/>
          </p:nvSpPr>
          <p:spPr bwMode="auto">
            <a:xfrm>
              <a:off x="3360" y="2190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chemeClr val="accent2"/>
                  </a:solidFill>
                  <a:latin typeface="Arial" charset="0"/>
                </a:rPr>
                <a:t>a1</a:t>
              </a:r>
            </a:p>
          </p:txBody>
        </p:sp>
        <p:sp>
          <p:nvSpPr>
            <p:cNvPr id="40991" name="Rectangle 28"/>
            <p:cNvSpPr>
              <a:spLocks noChangeArrowheads="1"/>
            </p:cNvSpPr>
            <p:nvPr/>
          </p:nvSpPr>
          <p:spPr bwMode="auto">
            <a:xfrm>
              <a:off x="4640" y="2190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a3</a:t>
              </a:r>
            </a:p>
          </p:txBody>
        </p:sp>
        <p:sp>
          <p:nvSpPr>
            <p:cNvPr id="40992" name="Rectangle 29"/>
            <p:cNvSpPr>
              <a:spLocks noChangeArrowheads="1"/>
            </p:cNvSpPr>
            <p:nvPr/>
          </p:nvSpPr>
          <p:spPr bwMode="auto">
            <a:xfrm>
              <a:off x="2640" y="1872"/>
              <a:ext cx="2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40993" name="Rectangle 30"/>
            <p:cNvSpPr>
              <a:spLocks noChangeArrowheads="1"/>
            </p:cNvSpPr>
            <p:nvPr/>
          </p:nvSpPr>
          <p:spPr bwMode="auto">
            <a:xfrm>
              <a:off x="1920" y="2190"/>
              <a:ext cx="26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b3</a:t>
              </a:r>
            </a:p>
          </p:txBody>
        </p:sp>
        <p:sp>
          <p:nvSpPr>
            <p:cNvPr id="40994" name="Rectangle 31"/>
            <p:cNvSpPr>
              <a:spLocks noChangeArrowheads="1"/>
            </p:cNvSpPr>
            <p:nvPr/>
          </p:nvSpPr>
          <p:spPr bwMode="auto">
            <a:xfrm>
              <a:off x="1296" y="2016"/>
              <a:ext cx="26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b2</a:t>
              </a:r>
            </a:p>
          </p:txBody>
        </p:sp>
        <p:sp>
          <p:nvSpPr>
            <p:cNvPr id="40995" name="Rectangle 32"/>
            <p:cNvSpPr>
              <a:spLocks noChangeArrowheads="1"/>
            </p:cNvSpPr>
            <p:nvPr/>
          </p:nvSpPr>
          <p:spPr bwMode="auto">
            <a:xfrm>
              <a:off x="672" y="2190"/>
              <a:ext cx="26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chemeClr val="accent2"/>
                  </a:solidFill>
                  <a:latin typeface="Arial" charset="0"/>
                </a:rPr>
                <a:t>b1</a:t>
              </a:r>
            </a:p>
          </p:txBody>
        </p:sp>
      </p:grpSp>
      <p:sp>
        <p:nvSpPr>
          <p:cNvPr id="40966" name="Rectangle 33"/>
          <p:cNvSpPr>
            <a:spLocks noChangeArrowheads="1"/>
          </p:cNvSpPr>
          <p:nvPr/>
        </p:nvSpPr>
        <p:spPr bwMode="auto">
          <a:xfrm>
            <a:off x="2085975" y="3124200"/>
            <a:ext cx="56515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CREATE TABLE  </a:t>
            </a:r>
            <a:r>
              <a:rPr lang="en-US"/>
              <a:t>RAB(</a:t>
            </a:r>
          </a:p>
          <a:p>
            <a:pPr eaLnBrk="0" hangingPunct="0"/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r1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a1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a2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a3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b1 Integer NOT NULL,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b2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	b3 Integer,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         UNIQUE (b1), PRIMARY KEY (a1))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91F306-52A6-2B4A-9D36-E5F43F9B4C68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899F3D-1564-4A43-A8E2-A711B0E0B743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33216" name="Rectangle 64"/>
          <p:cNvSpPr>
            <a:spLocks noChangeArrowheads="1"/>
          </p:cNvSpPr>
          <p:nvPr/>
        </p:nvSpPr>
        <p:spPr bwMode="auto">
          <a:xfrm>
            <a:off x="1219200" y="4224338"/>
            <a:ext cx="6877050" cy="2024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/>
              <a:t>CREATE TABLE  Expert_Staff</a:t>
            </a:r>
            <a:r>
              <a:rPr lang="en-US" sz="1800"/>
              <a:t> (</a:t>
            </a:r>
          </a:p>
          <a:p>
            <a:pPr eaLnBrk="0" hangingPunct="0"/>
            <a:r>
              <a:rPr lang="en-US" sz="1800"/>
              <a:t>   </a:t>
            </a:r>
            <a:r>
              <a:rPr lang="en-US" sz="1800">
                <a:solidFill>
                  <a:srgbClr val="434FD6"/>
                </a:solidFill>
              </a:rPr>
              <a:t>ename    </a:t>
            </a:r>
            <a:r>
              <a:rPr lang="en-US" sz="1600">
                <a:solidFill>
                  <a:srgbClr val="434FD6"/>
                </a:solidFill>
              </a:rPr>
              <a:t>CHAR(20)</a:t>
            </a:r>
            <a:r>
              <a:rPr lang="en-US" sz="18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   jobDesc  </a:t>
            </a:r>
            <a:r>
              <a:rPr lang="en-US" sz="1600">
                <a:solidFill>
                  <a:srgbClr val="434FD6"/>
                </a:solidFill>
              </a:rPr>
              <a:t>CHAR(40)</a:t>
            </a:r>
            <a:r>
              <a:rPr lang="en-US" sz="18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   salary     </a:t>
            </a:r>
            <a:r>
              <a:rPr lang="en-US" sz="1600">
                <a:solidFill>
                  <a:srgbClr val="434FD6"/>
                </a:solidFill>
              </a:rPr>
              <a:t>REAL</a:t>
            </a:r>
            <a:r>
              <a:rPr lang="en-US" sz="18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   cid         </a:t>
            </a:r>
            <a:r>
              <a:rPr lang="en-US" sz="1600">
                <a:solidFill>
                  <a:srgbClr val="434FD6"/>
                </a:solidFill>
              </a:rPr>
              <a:t>INTEGER</a:t>
            </a:r>
            <a:r>
              <a:rPr lang="en-US" sz="18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   </a:t>
            </a:r>
            <a:r>
              <a:rPr lang="en-US" sz="1600">
                <a:solidFill>
                  <a:schemeClr val="hlink"/>
                </a:solidFill>
              </a:rPr>
              <a:t>PRIMARY KEY  </a:t>
            </a:r>
            <a:r>
              <a:rPr lang="en-US" sz="1800">
                <a:solidFill>
                  <a:schemeClr val="hlink"/>
                </a:solidFill>
              </a:rPr>
              <a:t>(ename, cid),</a:t>
            </a:r>
          </a:p>
          <a:p>
            <a:pPr eaLnBrk="0" hangingPunct="0"/>
            <a:r>
              <a:rPr lang="en-US" sz="1800">
                <a:solidFill>
                  <a:schemeClr val="accent2"/>
                </a:solidFill>
              </a:rPr>
              <a:t>   </a:t>
            </a:r>
            <a:r>
              <a:rPr lang="en-US" sz="1600">
                <a:solidFill>
                  <a:schemeClr val="accent2"/>
                </a:solidFill>
              </a:rPr>
              <a:t>FOREIGN KEY  </a:t>
            </a:r>
            <a:r>
              <a:rPr lang="en-US" sz="1800">
                <a:solidFill>
                  <a:schemeClr val="accent2"/>
                </a:solidFill>
              </a:rPr>
              <a:t>(cid) </a:t>
            </a:r>
            <a:r>
              <a:rPr lang="en-US" sz="1600">
                <a:solidFill>
                  <a:schemeClr val="accent2"/>
                </a:solidFill>
              </a:rPr>
              <a:t>REFERENCES</a:t>
            </a:r>
            <a:r>
              <a:rPr lang="en-US" sz="1800">
                <a:solidFill>
                  <a:schemeClr val="accent2"/>
                </a:solidFill>
              </a:rPr>
              <a:t> PR-Cands</a:t>
            </a:r>
            <a:r>
              <a:rPr lang="en-US" sz="18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Weak Entities</a:t>
            </a:r>
          </a:p>
        </p:txBody>
      </p:sp>
      <p:sp>
        <p:nvSpPr>
          <p:cNvPr id="43014" name="Freeform 34"/>
          <p:cNvSpPr>
            <a:spLocks/>
          </p:cNvSpPr>
          <p:nvPr/>
        </p:nvSpPr>
        <p:spPr bwMode="auto">
          <a:xfrm>
            <a:off x="5805488" y="1422400"/>
            <a:ext cx="1254125" cy="5302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Freeform 35"/>
          <p:cNvSpPr>
            <a:spLocks/>
          </p:cNvSpPr>
          <p:nvPr/>
        </p:nvSpPr>
        <p:spPr bwMode="auto">
          <a:xfrm>
            <a:off x="7339013" y="1438275"/>
            <a:ext cx="1254125" cy="5302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Freeform 36"/>
          <p:cNvSpPr>
            <a:spLocks/>
          </p:cNvSpPr>
          <p:nvPr/>
        </p:nvSpPr>
        <p:spPr bwMode="auto">
          <a:xfrm>
            <a:off x="457200" y="1454150"/>
            <a:ext cx="1254125" cy="5302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Freeform 37"/>
          <p:cNvSpPr>
            <a:spLocks/>
          </p:cNvSpPr>
          <p:nvPr/>
        </p:nvSpPr>
        <p:spPr bwMode="auto">
          <a:xfrm>
            <a:off x="2757488" y="1454150"/>
            <a:ext cx="1252537" cy="530225"/>
          </a:xfrm>
          <a:custGeom>
            <a:avLst/>
            <a:gdLst>
              <a:gd name="T0" fmla="*/ 2147483647 w 789"/>
              <a:gd name="T1" fmla="*/ 2147483647 h 334"/>
              <a:gd name="T2" fmla="*/ 2147483647 w 789"/>
              <a:gd name="T3" fmla="*/ 2147483647 h 334"/>
              <a:gd name="T4" fmla="*/ 2147483647 w 789"/>
              <a:gd name="T5" fmla="*/ 2147483647 h 334"/>
              <a:gd name="T6" fmla="*/ 2147483647 w 789"/>
              <a:gd name="T7" fmla="*/ 2147483647 h 334"/>
              <a:gd name="T8" fmla="*/ 2147483647 w 789"/>
              <a:gd name="T9" fmla="*/ 2147483647 h 334"/>
              <a:gd name="T10" fmla="*/ 2147483647 w 789"/>
              <a:gd name="T11" fmla="*/ 2147483647 h 334"/>
              <a:gd name="T12" fmla="*/ 2147483647 w 789"/>
              <a:gd name="T13" fmla="*/ 2147483647 h 334"/>
              <a:gd name="T14" fmla="*/ 2147483647 w 789"/>
              <a:gd name="T15" fmla="*/ 2147483647 h 334"/>
              <a:gd name="T16" fmla="*/ 2147483647 w 789"/>
              <a:gd name="T17" fmla="*/ 2147483647 h 334"/>
              <a:gd name="T18" fmla="*/ 2147483647 w 789"/>
              <a:gd name="T19" fmla="*/ 2147483647 h 334"/>
              <a:gd name="T20" fmla="*/ 2147483647 w 789"/>
              <a:gd name="T21" fmla="*/ 2147483647 h 334"/>
              <a:gd name="T22" fmla="*/ 2147483647 w 789"/>
              <a:gd name="T23" fmla="*/ 2147483647 h 334"/>
              <a:gd name="T24" fmla="*/ 2147483647 w 789"/>
              <a:gd name="T25" fmla="*/ 2147483647 h 334"/>
              <a:gd name="T26" fmla="*/ 2147483647 w 789"/>
              <a:gd name="T27" fmla="*/ 2147483647 h 334"/>
              <a:gd name="T28" fmla="*/ 2147483647 w 789"/>
              <a:gd name="T29" fmla="*/ 2147483647 h 334"/>
              <a:gd name="T30" fmla="*/ 2147483647 w 789"/>
              <a:gd name="T31" fmla="*/ 2147483647 h 334"/>
              <a:gd name="T32" fmla="*/ 2147483647 w 789"/>
              <a:gd name="T33" fmla="*/ 2147483647 h 334"/>
              <a:gd name="T34" fmla="*/ 2147483647 w 789"/>
              <a:gd name="T35" fmla="*/ 2147483647 h 334"/>
              <a:gd name="T36" fmla="*/ 2147483647 w 789"/>
              <a:gd name="T37" fmla="*/ 2147483647 h 334"/>
              <a:gd name="T38" fmla="*/ 2147483647 w 789"/>
              <a:gd name="T39" fmla="*/ 2147483647 h 334"/>
              <a:gd name="T40" fmla="*/ 2147483647 w 789"/>
              <a:gd name="T41" fmla="*/ 2147483647 h 334"/>
              <a:gd name="T42" fmla="*/ 2147483647 w 789"/>
              <a:gd name="T43" fmla="*/ 2147483647 h 334"/>
              <a:gd name="T44" fmla="*/ 2147483647 w 789"/>
              <a:gd name="T45" fmla="*/ 2147483647 h 334"/>
              <a:gd name="T46" fmla="*/ 2147483647 w 789"/>
              <a:gd name="T47" fmla="*/ 2147483647 h 334"/>
              <a:gd name="T48" fmla="*/ 2147483647 w 789"/>
              <a:gd name="T49" fmla="*/ 2147483647 h 334"/>
              <a:gd name="T50" fmla="*/ 2147483647 w 789"/>
              <a:gd name="T51" fmla="*/ 2147483647 h 334"/>
              <a:gd name="T52" fmla="*/ 2147483647 w 789"/>
              <a:gd name="T53" fmla="*/ 2147483647 h 334"/>
              <a:gd name="T54" fmla="*/ 2147483647 w 789"/>
              <a:gd name="T55" fmla="*/ 2147483647 h 334"/>
              <a:gd name="T56" fmla="*/ 2147483647 w 789"/>
              <a:gd name="T57" fmla="*/ 2147483647 h 334"/>
              <a:gd name="T58" fmla="*/ 2147483647 w 789"/>
              <a:gd name="T59" fmla="*/ 2147483647 h 334"/>
              <a:gd name="T60" fmla="*/ 2147483647 w 789"/>
              <a:gd name="T61" fmla="*/ 2147483647 h 334"/>
              <a:gd name="T62" fmla="*/ 2147483647 w 789"/>
              <a:gd name="T63" fmla="*/ 2147483647 h 334"/>
              <a:gd name="T64" fmla="*/ 2147483647 w 789"/>
              <a:gd name="T65" fmla="*/ 2147483647 h 334"/>
              <a:gd name="T66" fmla="*/ 2147483647 w 789"/>
              <a:gd name="T67" fmla="*/ 2147483647 h 334"/>
              <a:gd name="T68" fmla="*/ 2147483647 w 789"/>
              <a:gd name="T69" fmla="*/ 2147483647 h 334"/>
              <a:gd name="T70" fmla="*/ 2147483647 w 789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4"/>
              <a:gd name="T110" fmla="*/ 789 w 789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Freeform 38"/>
          <p:cNvSpPr>
            <a:spLocks/>
          </p:cNvSpPr>
          <p:nvPr/>
        </p:nvSpPr>
        <p:spPr bwMode="auto">
          <a:xfrm>
            <a:off x="4305300" y="1330325"/>
            <a:ext cx="1252538" cy="528638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2147483647 h 333"/>
              <a:gd name="T18" fmla="*/ 2147483647 w 789"/>
              <a:gd name="T19" fmla="*/ 2147483647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Freeform 39"/>
          <p:cNvSpPr>
            <a:spLocks/>
          </p:cNvSpPr>
          <p:nvPr/>
        </p:nvSpPr>
        <p:spPr bwMode="auto">
          <a:xfrm>
            <a:off x="6588125" y="2324100"/>
            <a:ext cx="1449388" cy="544513"/>
          </a:xfrm>
          <a:custGeom>
            <a:avLst/>
            <a:gdLst>
              <a:gd name="T0" fmla="*/ 2147483647 w 913"/>
              <a:gd name="T1" fmla="*/ 2147483647 h 343"/>
              <a:gd name="T2" fmla="*/ 2147483647 w 913"/>
              <a:gd name="T3" fmla="*/ 0 h 343"/>
              <a:gd name="T4" fmla="*/ 0 w 913"/>
              <a:gd name="T5" fmla="*/ 0 h 343"/>
              <a:gd name="T6" fmla="*/ 0 w 913"/>
              <a:gd name="T7" fmla="*/ 2147483647 h 343"/>
              <a:gd name="T8" fmla="*/ 2147483647 w 913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343"/>
              <a:gd name="T17" fmla="*/ 913 w 913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Freeform 40"/>
          <p:cNvSpPr>
            <a:spLocks/>
          </p:cNvSpPr>
          <p:nvPr/>
        </p:nvSpPr>
        <p:spPr bwMode="auto">
          <a:xfrm>
            <a:off x="1584325" y="2308225"/>
            <a:ext cx="1252538" cy="544513"/>
          </a:xfrm>
          <a:custGeom>
            <a:avLst/>
            <a:gdLst>
              <a:gd name="T0" fmla="*/ 2147483647 w 789"/>
              <a:gd name="T1" fmla="*/ 2147483647 h 343"/>
              <a:gd name="T2" fmla="*/ 2147483647 w 789"/>
              <a:gd name="T3" fmla="*/ 0 h 343"/>
              <a:gd name="T4" fmla="*/ 0 w 789"/>
              <a:gd name="T5" fmla="*/ 0 h 343"/>
              <a:gd name="T6" fmla="*/ 0 w 789"/>
              <a:gd name="T7" fmla="*/ 2147483647 h 343"/>
              <a:gd name="T8" fmla="*/ 2147483647 w 789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Freeform 41"/>
          <p:cNvSpPr>
            <a:spLocks/>
          </p:cNvSpPr>
          <p:nvPr/>
        </p:nvSpPr>
        <p:spPr bwMode="auto">
          <a:xfrm>
            <a:off x="1584325" y="1066800"/>
            <a:ext cx="1252538" cy="528638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0 h 333"/>
              <a:gd name="T18" fmla="*/ 2147483647 w 789"/>
              <a:gd name="T19" fmla="*/ 0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Rectangle 42"/>
          <p:cNvSpPr>
            <a:spLocks noChangeArrowheads="1"/>
          </p:cNvSpPr>
          <p:nvPr/>
        </p:nvSpPr>
        <p:spPr bwMode="auto">
          <a:xfrm>
            <a:off x="2895600" y="1560513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43023" name="Freeform 43"/>
          <p:cNvSpPr>
            <a:spLocks/>
          </p:cNvSpPr>
          <p:nvPr/>
        </p:nvSpPr>
        <p:spPr bwMode="auto">
          <a:xfrm>
            <a:off x="4321175" y="2246313"/>
            <a:ext cx="1252538" cy="622300"/>
          </a:xfrm>
          <a:custGeom>
            <a:avLst/>
            <a:gdLst>
              <a:gd name="T0" fmla="*/ 0 w 789"/>
              <a:gd name="T1" fmla="*/ 2147483647 h 392"/>
              <a:gd name="T2" fmla="*/ 2147483647 w 789"/>
              <a:gd name="T3" fmla="*/ 0 h 392"/>
              <a:gd name="T4" fmla="*/ 2147483647 w 789"/>
              <a:gd name="T5" fmla="*/ 2147483647 h 392"/>
              <a:gd name="T6" fmla="*/ 2147483647 w 789"/>
              <a:gd name="T7" fmla="*/ 2147483647 h 392"/>
              <a:gd name="T8" fmla="*/ 0 w 789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92"/>
              <a:gd name="T17" fmla="*/ 789 w 789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Rectangle 44"/>
          <p:cNvSpPr>
            <a:spLocks noChangeArrowheads="1"/>
          </p:cNvSpPr>
          <p:nvPr/>
        </p:nvSpPr>
        <p:spPr bwMode="auto">
          <a:xfrm>
            <a:off x="1752600" y="1141413"/>
            <a:ext cx="779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waddr</a:t>
            </a:r>
          </a:p>
        </p:txBody>
      </p:sp>
      <p:sp>
        <p:nvSpPr>
          <p:cNvPr id="43025" name="Rectangle 45"/>
          <p:cNvSpPr>
            <a:spLocks noChangeArrowheads="1"/>
          </p:cNvSpPr>
          <p:nvPr/>
        </p:nvSpPr>
        <p:spPr bwMode="auto">
          <a:xfrm>
            <a:off x="7488238" y="1544638"/>
            <a:ext cx="971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jobDesc</a:t>
            </a:r>
          </a:p>
        </p:txBody>
      </p:sp>
      <p:sp>
        <p:nvSpPr>
          <p:cNvPr id="43026" name="Rectangle 46"/>
          <p:cNvSpPr>
            <a:spLocks noChangeArrowheads="1"/>
          </p:cNvSpPr>
          <p:nvPr/>
        </p:nvSpPr>
        <p:spPr bwMode="auto">
          <a:xfrm>
            <a:off x="6100763" y="1498600"/>
            <a:ext cx="825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43027" name="Rectangle 47"/>
          <p:cNvSpPr>
            <a:spLocks noChangeArrowheads="1"/>
          </p:cNvSpPr>
          <p:nvPr/>
        </p:nvSpPr>
        <p:spPr bwMode="auto">
          <a:xfrm>
            <a:off x="6858000" y="2459038"/>
            <a:ext cx="812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Expert</a:t>
            </a:r>
          </a:p>
        </p:txBody>
      </p:sp>
      <p:sp>
        <p:nvSpPr>
          <p:cNvPr id="43028" name="Rectangle 48"/>
          <p:cNvSpPr>
            <a:spLocks noChangeArrowheads="1"/>
          </p:cNvSpPr>
          <p:nvPr/>
        </p:nvSpPr>
        <p:spPr bwMode="auto">
          <a:xfrm>
            <a:off x="1600200" y="2416175"/>
            <a:ext cx="1152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PR-Cands</a:t>
            </a:r>
          </a:p>
        </p:txBody>
      </p:sp>
      <p:sp>
        <p:nvSpPr>
          <p:cNvPr id="43029" name="Rectangle 49"/>
          <p:cNvSpPr>
            <a:spLocks noChangeArrowheads="1"/>
          </p:cNvSpPr>
          <p:nvPr/>
        </p:nvSpPr>
        <p:spPr bwMode="auto">
          <a:xfrm>
            <a:off x="831850" y="1546225"/>
            <a:ext cx="474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Arial" charset="0"/>
              </a:rPr>
              <a:t>cid</a:t>
            </a:r>
          </a:p>
        </p:txBody>
      </p:sp>
      <p:sp>
        <p:nvSpPr>
          <p:cNvPr id="43030" name="Rectangle 50"/>
          <p:cNvSpPr>
            <a:spLocks noChangeArrowheads="1"/>
          </p:cNvSpPr>
          <p:nvPr/>
        </p:nvSpPr>
        <p:spPr bwMode="auto">
          <a:xfrm>
            <a:off x="4548188" y="2398713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Staff</a:t>
            </a:r>
          </a:p>
        </p:txBody>
      </p:sp>
      <p:sp>
        <p:nvSpPr>
          <p:cNvPr id="43031" name="Rectangle 51"/>
          <p:cNvSpPr>
            <a:spLocks noChangeArrowheads="1"/>
          </p:cNvSpPr>
          <p:nvPr/>
        </p:nvSpPr>
        <p:spPr bwMode="auto">
          <a:xfrm>
            <a:off x="4495800" y="1436688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43032" name="Line 52"/>
          <p:cNvSpPr>
            <a:spLocks noChangeShapeType="1"/>
          </p:cNvSpPr>
          <p:nvPr/>
        </p:nvSpPr>
        <p:spPr bwMode="auto">
          <a:xfrm flipH="1">
            <a:off x="6197600" y="1808163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53"/>
          <p:cNvSpPr>
            <a:spLocks noChangeShapeType="1"/>
          </p:cNvSpPr>
          <p:nvPr/>
        </p:nvSpPr>
        <p:spPr bwMode="auto">
          <a:xfrm>
            <a:off x="2225675" y="1619250"/>
            <a:ext cx="0" cy="668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54"/>
          <p:cNvSpPr>
            <a:spLocks noChangeShapeType="1"/>
          </p:cNvSpPr>
          <p:nvPr/>
        </p:nvSpPr>
        <p:spPr bwMode="auto">
          <a:xfrm>
            <a:off x="1068388" y="1998663"/>
            <a:ext cx="809625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55"/>
          <p:cNvSpPr>
            <a:spLocks noChangeShapeType="1"/>
          </p:cNvSpPr>
          <p:nvPr/>
        </p:nvSpPr>
        <p:spPr bwMode="auto">
          <a:xfrm flipH="1">
            <a:off x="2560638" y="1979613"/>
            <a:ext cx="814387" cy="3286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56"/>
          <p:cNvSpPr>
            <a:spLocks noChangeShapeType="1"/>
          </p:cNvSpPr>
          <p:nvPr/>
        </p:nvSpPr>
        <p:spPr bwMode="auto">
          <a:xfrm flipV="1">
            <a:off x="4933950" y="1841500"/>
            <a:ext cx="0" cy="414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57"/>
          <p:cNvSpPr>
            <a:spLocks noChangeShapeType="1"/>
          </p:cNvSpPr>
          <p:nvPr/>
        </p:nvSpPr>
        <p:spPr bwMode="auto">
          <a:xfrm>
            <a:off x="6443663" y="1979613"/>
            <a:ext cx="369887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58"/>
          <p:cNvSpPr>
            <a:spLocks noChangeShapeType="1"/>
          </p:cNvSpPr>
          <p:nvPr/>
        </p:nvSpPr>
        <p:spPr bwMode="auto">
          <a:xfrm flipH="1">
            <a:off x="7434263" y="1979613"/>
            <a:ext cx="514350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59"/>
          <p:cNvSpPr>
            <a:spLocks noChangeShapeType="1"/>
          </p:cNvSpPr>
          <p:nvPr/>
        </p:nvSpPr>
        <p:spPr bwMode="auto">
          <a:xfrm flipH="1">
            <a:off x="2841625" y="2554288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60"/>
          <p:cNvSpPr>
            <a:spLocks noChangeShapeType="1"/>
          </p:cNvSpPr>
          <p:nvPr/>
        </p:nvSpPr>
        <p:spPr bwMode="auto">
          <a:xfrm>
            <a:off x="5600700" y="2554288"/>
            <a:ext cx="931863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14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385763" y="2971800"/>
            <a:ext cx="8758237" cy="1143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Use approach 2: Combine weak entity and owning relationship into one relation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Delete all weak entities when an owner entity is deleted.</a:t>
            </a:r>
          </a:p>
        </p:txBody>
      </p:sp>
      <p:sp>
        <p:nvSpPr>
          <p:cNvPr id="433215" name="Rectangle 63"/>
          <p:cNvSpPr>
            <a:spLocks noChangeArrowheads="1"/>
          </p:cNvSpPr>
          <p:nvPr/>
        </p:nvSpPr>
        <p:spPr bwMode="auto">
          <a:xfrm>
            <a:off x="1219200" y="4224338"/>
            <a:ext cx="6877050" cy="2024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/>
              <a:t>CREATE TABLE  Expert_Staff</a:t>
            </a:r>
            <a:r>
              <a:rPr lang="en-US" sz="1800"/>
              <a:t> (</a:t>
            </a:r>
          </a:p>
          <a:p>
            <a:pPr eaLnBrk="0" hangingPunct="0"/>
            <a:r>
              <a:rPr lang="en-US" sz="1800"/>
              <a:t>   </a:t>
            </a:r>
            <a:r>
              <a:rPr lang="en-US" sz="1800">
                <a:solidFill>
                  <a:srgbClr val="434FD6"/>
                </a:solidFill>
              </a:rPr>
              <a:t>ename    </a:t>
            </a:r>
            <a:r>
              <a:rPr lang="en-US" sz="1600">
                <a:solidFill>
                  <a:srgbClr val="434FD6"/>
                </a:solidFill>
              </a:rPr>
              <a:t>CHAR(20)</a:t>
            </a:r>
            <a:r>
              <a:rPr lang="en-US" sz="18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   jobDesc  </a:t>
            </a:r>
            <a:r>
              <a:rPr lang="en-US" sz="1600">
                <a:solidFill>
                  <a:srgbClr val="434FD6"/>
                </a:solidFill>
              </a:rPr>
              <a:t>CHAR(40)</a:t>
            </a:r>
            <a:r>
              <a:rPr lang="en-US" sz="18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   salary     </a:t>
            </a:r>
            <a:r>
              <a:rPr lang="en-US" sz="1600">
                <a:solidFill>
                  <a:srgbClr val="434FD6"/>
                </a:solidFill>
              </a:rPr>
              <a:t>REAL</a:t>
            </a:r>
            <a:r>
              <a:rPr lang="en-US" sz="18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   cid         </a:t>
            </a:r>
            <a:r>
              <a:rPr lang="en-US" sz="1600">
                <a:solidFill>
                  <a:srgbClr val="434FD6"/>
                </a:solidFill>
              </a:rPr>
              <a:t>INTEGER</a:t>
            </a:r>
            <a:r>
              <a:rPr lang="en-US" sz="18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   </a:t>
            </a:r>
            <a:r>
              <a:rPr lang="en-US" sz="1600">
                <a:solidFill>
                  <a:schemeClr val="hlink"/>
                </a:solidFill>
              </a:rPr>
              <a:t>PRIMARY KEY  </a:t>
            </a:r>
            <a:r>
              <a:rPr lang="en-US" sz="1800">
                <a:solidFill>
                  <a:schemeClr val="hlink"/>
                </a:solidFill>
              </a:rPr>
              <a:t>(ename, cid),</a:t>
            </a:r>
          </a:p>
          <a:p>
            <a:pPr eaLnBrk="0" hangingPunct="0"/>
            <a:r>
              <a:rPr lang="en-US" sz="1800">
                <a:solidFill>
                  <a:schemeClr val="accent2"/>
                </a:solidFill>
              </a:rPr>
              <a:t>   </a:t>
            </a:r>
            <a:r>
              <a:rPr lang="en-US" sz="1600">
                <a:solidFill>
                  <a:schemeClr val="accent2"/>
                </a:solidFill>
              </a:rPr>
              <a:t>FOREIGN KEY  </a:t>
            </a:r>
            <a:r>
              <a:rPr lang="en-US" sz="1800">
                <a:solidFill>
                  <a:schemeClr val="accent2"/>
                </a:solidFill>
              </a:rPr>
              <a:t>(cid) </a:t>
            </a:r>
            <a:r>
              <a:rPr lang="en-US" sz="1600">
                <a:solidFill>
                  <a:schemeClr val="accent2"/>
                </a:solidFill>
              </a:rPr>
              <a:t>REFERENCES</a:t>
            </a:r>
            <a:r>
              <a:rPr lang="en-US" sz="1800">
                <a:solidFill>
                  <a:schemeClr val="accent2"/>
                </a:solidFill>
              </a:rPr>
              <a:t> PR-Cands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600">
                <a:solidFill>
                  <a:schemeClr val="hlink"/>
                </a:solidFill>
              </a:rPr>
              <a:t>ON DELETE CASCADE</a:t>
            </a:r>
            <a:r>
              <a:rPr lang="en-US" sz="1800">
                <a:solidFill>
                  <a:schemeClr val="hlink"/>
                </a:solidFill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16" grpId="0" animBg="1" autoUpdateAnimBg="0"/>
      <p:bldP spid="433214" grpId="0" build="p" bldLvl="2" autoUpdateAnimBg="0"/>
      <p:bldP spid="43321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3498ED7-B895-134E-88D2-87276F259F60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4D902B-6FC2-DD4E-A09C-9F468980DFA8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Participation Constraints</a:t>
            </a:r>
          </a:p>
        </p:txBody>
      </p:sp>
      <p:sp>
        <p:nvSpPr>
          <p:cNvPr id="36869" name="AutoShape 4"/>
          <p:cNvSpPr>
            <a:spLocks noChangeAspect="1" noChangeArrowheads="1"/>
          </p:cNvSpPr>
          <p:nvPr/>
        </p:nvSpPr>
        <p:spPr bwMode="auto">
          <a:xfrm>
            <a:off x="5848350" y="2322513"/>
            <a:ext cx="1050925" cy="490537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Of</a:t>
            </a:r>
          </a:p>
        </p:txBody>
      </p:sp>
      <p:grpSp>
        <p:nvGrpSpPr>
          <p:cNvPr id="36870" name="Group 5"/>
          <p:cNvGrpSpPr>
            <a:grpSpLocks/>
          </p:cNvGrpSpPr>
          <p:nvPr/>
        </p:nvGrpSpPr>
        <p:grpSpPr bwMode="auto">
          <a:xfrm>
            <a:off x="5097463" y="3130550"/>
            <a:ext cx="2665412" cy="755650"/>
            <a:chOff x="2976" y="3154"/>
            <a:chExt cx="1926" cy="584"/>
          </a:xfrm>
        </p:grpSpPr>
        <p:cxnSp>
          <p:nvCxnSpPr>
            <p:cNvPr id="36902" name="AutoShape 6"/>
            <p:cNvCxnSpPr>
              <a:cxnSpLocks noChangeAspect="1" noChangeShapeType="1"/>
              <a:stCxn id="36903" idx="1"/>
              <a:endCxn id="36904" idx="6"/>
            </p:cNvCxnSpPr>
            <p:nvPr/>
          </p:nvCxnSpPr>
          <p:spPr bwMode="auto">
            <a:xfrm flipH="1" flipV="1">
              <a:off x="3504" y="3282"/>
              <a:ext cx="118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03" name="Rectangle 7"/>
            <p:cNvSpPr>
              <a:spLocks noChangeAspect="1" noChangeArrowheads="1"/>
            </p:cNvSpPr>
            <p:nvPr/>
          </p:nvSpPr>
          <p:spPr bwMode="auto">
            <a:xfrm>
              <a:off x="3628" y="3155"/>
              <a:ext cx="542" cy="2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Party</a:t>
              </a:r>
            </a:p>
          </p:txBody>
        </p:sp>
        <p:sp>
          <p:nvSpPr>
            <p:cNvPr id="36904" name="Oval 8"/>
            <p:cNvSpPr>
              <a:spLocks noChangeAspect="1" noChangeArrowheads="1"/>
            </p:cNvSpPr>
            <p:nvPr/>
          </p:nvSpPr>
          <p:spPr bwMode="auto">
            <a:xfrm>
              <a:off x="2976" y="3154"/>
              <a:ext cx="522" cy="2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u="sng"/>
                <a:t>pid</a:t>
              </a:r>
            </a:p>
          </p:txBody>
        </p:sp>
        <p:sp>
          <p:nvSpPr>
            <p:cNvPr id="36905" name="Oval 9"/>
            <p:cNvSpPr>
              <a:spLocks noChangeAspect="1" noChangeArrowheads="1"/>
            </p:cNvSpPr>
            <p:nvPr/>
          </p:nvSpPr>
          <p:spPr bwMode="auto">
            <a:xfrm>
              <a:off x="4320" y="3154"/>
              <a:ext cx="582" cy="2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name</a:t>
              </a:r>
            </a:p>
          </p:txBody>
        </p:sp>
        <p:cxnSp>
          <p:nvCxnSpPr>
            <p:cNvPr id="36906" name="AutoShape 10"/>
            <p:cNvCxnSpPr>
              <a:cxnSpLocks noChangeAspect="1" noChangeShapeType="1"/>
              <a:stCxn id="36905" idx="2"/>
              <a:endCxn id="36903" idx="3"/>
            </p:cNvCxnSpPr>
            <p:nvPr/>
          </p:nvCxnSpPr>
          <p:spPr bwMode="auto">
            <a:xfrm flipH="1">
              <a:off x="4176" y="3282"/>
              <a:ext cx="138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07" name="Oval 11"/>
            <p:cNvSpPr>
              <a:spLocks noChangeAspect="1" noChangeArrowheads="1"/>
            </p:cNvSpPr>
            <p:nvPr/>
          </p:nvSpPr>
          <p:spPr bwMode="auto">
            <a:xfrm>
              <a:off x="3654" y="3530"/>
              <a:ext cx="474" cy="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addr</a:t>
              </a:r>
            </a:p>
          </p:txBody>
        </p:sp>
        <p:cxnSp>
          <p:nvCxnSpPr>
            <p:cNvPr id="36908" name="AutoShape 12"/>
            <p:cNvCxnSpPr>
              <a:cxnSpLocks noChangeAspect="1" noChangeShapeType="1"/>
              <a:stCxn id="36907" idx="0"/>
              <a:endCxn id="36903" idx="2"/>
            </p:cNvCxnSpPr>
            <p:nvPr/>
          </p:nvCxnSpPr>
          <p:spPr bwMode="auto">
            <a:xfrm flipV="1">
              <a:off x="3891" y="3416"/>
              <a:ext cx="8" cy="1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6871" name="AutoShape 13"/>
          <p:cNvCxnSpPr>
            <a:cxnSpLocks noChangeShapeType="1"/>
            <a:endCxn id="36869" idx="0"/>
          </p:cNvCxnSpPr>
          <p:nvPr/>
        </p:nvCxnSpPr>
        <p:spPr bwMode="auto">
          <a:xfrm flipH="1">
            <a:off x="6373813" y="2022475"/>
            <a:ext cx="4762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72" name="AutoShape 14"/>
          <p:cNvCxnSpPr>
            <a:cxnSpLocks noChangeShapeType="1"/>
            <a:endCxn id="36869" idx="0"/>
          </p:cNvCxnSpPr>
          <p:nvPr/>
        </p:nvCxnSpPr>
        <p:spPr bwMode="auto">
          <a:xfrm>
            <a:off x="6373813" y="1995488"/>
            <a:ext cx="0" cy="315912"/>
          </a:xfrm>
          <a:prstGeom prst="straightConnector1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AutoShape 15"/>
          <p:cNvCxnSpPr>
            <a:cxnSpLocks noChangeShapeType="1"/>
            <a:stCxn id="36869" idx="2"/>
            <a:endCxn id="36903" idx="0"/>
          </p:cNvCxnSpPr>
          <p:nvPr/>
        </p:nvCxnSpPr>
        <p:spPr bwMode="auto">
          <a:xfrm>
            <a:off x="6373813" y="2822575"/>
            <a:ext cx="1587" cy="301625"/>
          </a:xfrm>
          <a:prstGeom prst="straightConnector1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1447800" y="990600"/>
            <a:ext cx="6553200" cy="1157288"/>
            <a:chOff x="496" y="1746"/>
            <a:chExt cx="4736" cy="894"/>
          </a:xfrm>
        </p:grpSpPr>
        <p:grpSp>
          <p:nvGrpSpPr>
            <p:cNvPr id="36877" name="Group 17"/>
            <p:cNvGrpSpPr>
              <a:grpSpLocks/>
            </p:cNvGrpSpPr>
            <p:nvPr/>
          </p:nvGrpSpPr>
          <p:grpSpPr bwMode="auto">
            <a:xfrm>
              <a:off x="496" y="1746"/>
              <a:ext cx="4736" cy="894"/>
              <a:chOff x="352" y="1632"/>
              <a:chExt cx="4736" cy="894"/>
            </a:xfrm>
          </p:grpSpPr>
          <p:cxnSp>
            <p:nvCxnSpPr>
              <p:cNvPr id="36880" name="AutoShape 18"/>
              <p:cNvCxnSpPr>
                <a:cxnSpLocks noChangeAspect="1" noChangeShapeType="1"/>
                <a:stCxn id="36883" idx="1"/>
                <a:endCxn id="36895" idx="3"/>
              </p:cNvCxnSpPr>
              <p:nvPr/>
            </p:nvCxnSpPr>
            <p:spPr bwMode="auto">
              <a:xfrm flipH="1" flipV="1">
                <a:off x="1593" y="2273"/>
                <a:ext cx="504" cy="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6881" name="Group 19"/>
              <p:cNvGrpSpPr>
                <a:grpSpLocks noChangeAspect="1"/>
              </p:cNvGrpSpPr>
              <p:nvPr/>
            </p:nvGrpSpPr>
            <p:grpSpPr bwMode="auto">
              <a:xfrm>
                <a:off x="352" y="1706"/>
                <a:ext cx="1616" cy="694"/>
                <a:chOff x="2928" y="2256"/>
                <a:chExt cx="2112" cy="910"/>
              </a:xfrm>
            </p:grpSpPr>
            <p:sp>
              <p:nvSpPr>
                <p:cNvPr id="36895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438" y="2832"/>
                  <a:ext cx="1104" cy="3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Citizen</a:t>
                  </a:r>
                </a:p>
              </p:txBody>
            </p:sp>
            <p:sp>
              <p:nvSpPr>
                <p:cNvPr id="36896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92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u="sng"/>
                    <a:t>ssn</a:t>
                  </a:r>
                </a:p>
              </p:txBody>
            </p:sp>
            <p:sp>
              <p:nvSpPr>
                <p:cNvPr id="36897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364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name</a:t>
                  </a:r>
                </a:p>
              </p:txBody>
            </p:sp>
            <p:sp>
              <p:nvSpPr>
                <p:cNvPr id="36898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436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bday</a:t>
                  </a:r>
                </a:p>
              </p:txBody>
            </p:sp>
            <p:cxnSp>
              <p:nvCxnSpPr>
                <p:cNvPr id="36899" name="AutoShape 24"/>
                <p:cNvCxnSpPr>
                  <a:cxnSpLocks noChangeAspect="1" noChangeShapeType="1"/>
                  <a:stCxn id="36896" idx="4"/>
                  <a:endCxn id="36895" idx="0"/>
                </p:cNvCxnSpPr>
                <p:nvPr/>
              </p:nvCxnSpPr>
              <p:spPr bwMode="auto">
                <a:xfrm>
                  <a:off x="3264" y="2598"/>
                  <a:ext cx="726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900" name="AutoShape 25"/>
                <p:cNvCxnSpPr>
                  <a:cxnSpLocks noChangeAspect="1" noChangeShapeType="1"/>
                  <a:stCxn id="36897" idx="4"/>
                  <a:endCxn id="36895" idx="0"/>
                </p:cNvCxnSpPr>
                <p:nvPr/>
              </p:nvCxnSpPr>
              <p:spPr bwMode="auto">
                <a:xfrm>
                  <a:off x="3984" y="2598"/>
                  <a:ext cx="6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901" name="AutoShape 26"/>
                <p:cNvCxnSpPr>
                  <a:cxnSpLocks noChangeAspect="1" noChangeShapeType="1"/>
                  <a:stCxn id="36898" idx="4"/>
                  <a:endCxn id="36895" idx="0"/>
                </p:cNvCxnSpPr>
                <p:nvPr/>
              </p:nvCxnSpPr>
              <p:spPr bwMode="auto">
                <a:xfrm flipH="1">
                  <a:off x="3990" y="2598"/>
                  <a:ext cx="714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6882" name="Group 27"/>
              <p:cNvGrpSpPr>
                <a:grpSpLocks/>
              </p:cNvGrpSpPr>
              <p:nvPr/>
            </p:nvGrpSpPr>
            <p:grpSpPr bwMode="auto">
              <a:xfrm>
                <a:off x="3072" y="1707"/>
                <a:ext cx="2016" cy="696"/>
                <a:chOff x="3648" y="1239"/>
                <a:chExt cx="2016" cy="696"/>
              </a:xfrm>
            </p:grpSpPr>
            <p:cxnSp>
              <p:nvCxnSpPr>
                <p:cNvPr id="36887" name="AutoShape 28"/>
                <p:cNvCxnSpPr>
                  <a:cxnSpLocks noChangeAspect="1" noChangeShapeType="1"/>
                  <a:stCxn id="36890" idx="1"/>
                  <a:endCxn id="36883" idx="3"/>
                </p:cNvCxnSpPr>
                <p:nvPr/>
              </p:nvCxnSpPr>
              <p:spPr bwMode="auto">
                <a:xfrm flipH="1">
                  <a:off x="3689" y="1808"/>
                  <a:ext cx="371" cy="1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888" name="AutoShape 29"/>
                <p:cNvCxnSpPr>
                  <a:cxnSpLocks noChangeAspect="1" noChangeShapeType="1"/>
                  <a:stCxn id="36891" idx="4"/>
                  <a:endCxn id="36890" idx="0"/>
                </p:cNvCxnSpPr>
                <p:nvPr/>
              </p:nvCxnSpPr>
              <p:spPr bwMode="auto">
                <a:xfrm>
                  <a:off x="3905" y="1503"/>
                  <a:ext cx="583" cy="171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889" name="AutoShape 30"/>
                <p:cNvCxnSpPr>
                  <a:cxnSpLocks noChangeAspect="1" noChangeShapeType="1"/>
                  <a:stCxn id="36892" idx="4"/>
                  <a:endCxn id="36890" idx="0"/>
                </p:cNvCxnSpPr>
                <p:nvPr/>
              </p:nvCxnSpPr>
              <p:spPr bwMode="auto">
                <a:xfrm flipH="1">
                  <a:off x="4488" y="1503"/>
                  <a:ext cx="111" cy="171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6890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4066" y="1680"/>
                  <a:ext cx="843" cy="2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PR-Cands</a:t>
                  </a:r>
                </a:p>
              </p:txBody>
            </p:sp>
            <p:sp>
              <p:nvSpPr>
                <p:cNvPr id="36891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3648" y="1241"/>
                  <a:ext cx="514" cy="25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u="sng"/>
                    <a:t>cid</a:t>
                  </a:r>
                </a:p>
              </p:txBody>
            </p:sp>
            <p:sp>
              <p:nvSpPr>
                <p:cNvPr id="36892" name="Oval 33"/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1241"/>
                  <a:ext cx="750" cy="25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waddr</a:t>
                  </a:r>
                </a:p>
              </p:txBody>
            </p:sp>
            <p:sp>
              <p:nvSpPr>
                <p:cNvPr id="36893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5054" y="1239"/>
                  <a:ext cx="610" cy="25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budget</a:t>
                  </a:r>
                </a:p>
              </p:txBody>
            </p:sp>
            <p:cxnSp>
              <p:nvCxnSpPr>
                <p:cNvPr id="36894" name="AutoShape 35"/>
                <p:cNvCxnSpPr>
                  <a:cxnSpLocks noChangeAspect="1" noChangeShapeType="1"/>
                  <a:stCxn id="36893" idx="4"/>
                  <a:endCxn id="36890" idx="0"/>
                </p:cNvCxnSpPr>
                <p:nvPr/>
              </p:nvCxnSpPr>
              <p:spPr bwMode="auto">
                <a:xfrm flipH="1">
                  <a:off x="4488" y="1501"/>
                  <a:ext cx="871" cy="173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6883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2105" y="2027"/>
                <a:ext cx="1000" cy="499"/>
              </a:xfrm>
              <a:prstGeom prst="flowChartDecision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Votes</a:t>
                </a:r>
              </a:p>
            </p:txBody>
          </p:sp>
          <p:grpSp>
            <p:nvGrpSpPr>
              <p:cNvPr id="36884" name="Group 37"/>
              <p:cNvGrpSpPr>
                <a:grpSpLocks/>
              </p:cNvGrpSpPr>
              <p:nvPr/>
            </p:nvGrpSpPr>
            <p:grpSpPr bwMode="auto">
              <a:xfrm>
                <a:off x="2348" y="1632"/>
                <a:ext cx="514" cy="387"/>
                <a:chOff x="2348" y="1904"/>
                <a:chExt cx="514" cy="387"/>
              </a:xfrm>
            </p:grpSpPr>
            <p:sp>
              <p:nvSpPr>
                <p:cNvPr id="36885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348" y="1904"/>
                  <a:ext cx="514" cy="25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when</a:t>
                  </a:r>
                </a:p>
              </p:txBody>
            </p:sp>
            <p:cxnSp>
              <p:nvCxnSpPr>
                <p:cNvPr id="36886" name="AutoShape 39"/>
                <p:cNvCxnSpPr>
                  <a:cxnSpLocks noChangeAspect="1" noChangeShapeType="1"/>
                  <a:stCxn id="36885" idx="4"/>
                  <a:endCxn id="36883" idx="0"/>
                </p:cNvCxnSpPr>
                <p:nvPr/>
              </p:nvCxnSpPr>
              <p:spPr bwMode="auto">
                <a:xfrm>
                  <a:off x="2605" y="2166"/>
                  <a:ext cx="0" cy="125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6878" name="Line 40"/>
            <p:cNvSpPr>
              <a:spLocks noChangeShapeType="1"/>
            </p:cNvSpPr>
            <p:nvPr/>
          </p:nvSpPr>
          <p:spPr bwMode="auto">
            <a:xfrm>
              <a:off x="1731" y="2391"/>
              <a:ext cx="528" cy="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>
              <a:spAutoFit/>
            </a:bodyPr>
            <a:lstStyle/>
            <a:p>
              <a:endParaRPr lang="en-US"/>
            </a:p>
          </p:txBody>
        </p:sp>
        <p:sp>
          <p:nvSpPr>
            <p:cNvPr id="36879" name="Line 41"/>
            <p:cNvSpPr>
              <a:spLocks noChangeShapeType="1"/>
            </p:cNvSpPr>
            <p:nvPr/>
          </p:nvSpPr>
          <p:spPr bwMode="auto">
            <a:xfrm>
              <a:off x="1731" y="2391"/>
              <a:ext cx="52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>
              <a:spAutoFit/>
            </a:bodyPr>
            <a:lstStyle/>
            <a:p>
              <a:endParaRPr lang="en-US"/>
            </a:p>
          </p:txBody>
        </p:sp>
      </p:grpSp>
      <p:sp>
        <p:nvSpPr>
          <p:cNvPr id="512042" name="Rectangle 42"/>
          <p:cNvSpPr>
            <a:spLocks noChangeArrowheads="1"/>
          </p:cNvSpPr>
          <p:nvPr/>
        </p:nvSpPr>
        <p:spPr bwMode="auto">
          <a:xfrm>
            <a:off x="533400" y="2662406"/>
            <a:ext cx="3505200" cy="1015663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Can we enforce </a:t>
            </a:r>
            <a:r>
              <a:rPr lang="en-US" sz="2000" dirty="0" smtClean="0">
                <a:solidFill>
                  <a:schemeClr val="tx2"/>
                </a:solidFill>
              </a:rPr>
              <a:t>participation constraints </a:t>
            </a:r>
            <a:r>
              <a:rPr lang="en-US" sz="2000" dirty="0">
                <a:solidFill>
                  <a:schemeClr val="tx2"/>
                </a:solidFill>
              </a:rPr>
              <a:t>on Of relationship?</a:t>
            </a:r>
          </a:p>
        </p:txBody>
      </p:sp>
      <p:sp>
        <p:nvSpPr>
          <p:cNvPr id="512043" name="Text Box 43"/>
          <p:cNvSpPr txBox="1">
            <a:spLocks noChangeArrowheads="1"/>
          </p:cNvSpPr>
          <p:nvPr/>
        </p:nvSpPr>
        <p:spPr bwMode="auto">
          <a:xfrm>
            <a:off x="533400" y="3962400"/>
            <a:ext cx="487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/>
              <a:t>Need table constraints &amp; assertions –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113F547-D54D-3741-B5F4-EFBA568CFC92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8D2FB1-ADC3-AC4A-8FD8-32E3E7FB38F0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ISA Hierarchies – General Approach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495800" cy="5105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Three relations: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Citizens (</a:t>
            </a:r>
            <a:r>
              <a:rPr lang="en-US" sz="2000" u="sng" dirty="0" err="1">
                <a:latin typeface="Tahoma" charset="0"/>
              </a:rPr>
              <a:t>ssn</a:t>
            </a:r>
            <a:r>
              <a:rPr lang="en-US" sz="2000" dirty="0">
                <a:latin typeface="Tahoma" charset="0"/>
              </a:rPr>
              <a:t>, name, </a:t>
            </a:r>
            <a:r>
              <a:rPr lang="en-US" sz="2000" dirty="0" err="1">
                <a:latin typeface="Tahoma" charset="0"/>
              </a:rPr>
              <a:t>bday</a:t>
            </a:r>
            <a:r>
              <a:rPr lang="en-US" sz="2000" dirty="0">
                <a:latin typeface="Tahoma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PR-</a:t>
            </a:r>
            <a:r>
              <a:rPr lang="en-US" sz="2000" dirty="0" err="1">
                <a:latin typeface="Tahoma" charset="0"/>
              </a:rPr>
              <a:t>Cands</a:t>
            </a:r>
            <a:r>
              <a:rPr lang="en-US" sz="2000" dirty="0">
                <a:latin typeface="Tahoma" charset="0"/>
              </a:rPr>
              <a:t> (</a:t>
            </a:r>
            <a:r>
              <a:rPr lang="en-US" sz="2000" u="sng" dirty="0" err="1">
                <a:latin typeface="Tahoma" charset="0"/>
              </a:rPr>
              <a:t>ssn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 err="1">
                <a:latin typeface="Tahoma" charset="0"/>
              </a:rPr>
              <a:t>waddr</a:t>
            </a:r>
            <a:r>
              <a:rPr lang="en-US" sz="2000" dirty="0">
                <a:latin typeface="Tahoma" charset="0"/>
              </a:rPr>
              <a:t>, budget)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Presidents (</a:t>
            </a:r>
            <a:r>
              <a:rPr lang="en-US" sz="2000" u="sng" dirty="0" err="1">
                <a:latin typeface="Tahoma" charset="0"/>
              </a:rPr>
              <a:t>ssn</a:t>
            </a:r>
            <a:r>
              <a:rPr lang="en-US" sz="2000" dirty="0">
                <a:latin typeface="Tahoma" charset="0"/>
              </a:rPr>
              <a:t>, from, to)</a:t>
            </a:r>
          </a:p>
          <a:p>
            <a:pPr eaLnBrk="1" hangingPunct="1"/>
            <a:r>
              <a:rPr lang="en-US" dirty="0">
                <a:latin typeface="Tahoma" charset="0"/>
              </a:rPr>
              <a:t>Queries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Involving all citizens =&gt; Easy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Involving just PR-</a:t>
            </a:r>
            <a:r>
              <a:rPr lang="en-US" sz="2400" dirty="0" err="1">
                <a:latin typeface="Tahoma" charset="0"/>
              </a:rPr>
              <a:t>Cands</a:t>
            </a:r>
            <a:r>
              <a:rPr lang="en-US" sz="2400" dirty="0">
                <a:latin typeface="Tahoma" charset="0"/>
              </a:rPr>
              <a:t>, need to join PR-</a:t>
            </a:r>
            <a:r>
              <a:rPr lang="en-US" sz="2400" dirty="0" err="1">
                <a:latin typeface="Tahoma" charset="0"/>
              </a:rPr>
              <a:t>cands</a:t>
            </a:r>
            <a:r>
              <a:rPr lang="en-US" sz="2400" dirty="0">
                <a:latin typeface="Tahoma" charset="0"/>
              </a:rPr>
              <a:t> with Citizens to get some </a:t>
            </a:r>
            <a:r>
              <a:rPr lang="en-US" sz="2400" dirty="0" smtClean="0">
                <a:latin typeface="Tahoma" charset="0"/>
              </a:rPr>
              <a:t>attributes</a:t>
            </a:r>
          </a:p>
        </p:txBody>
      </p:sp>
      <p:grpSp>
        <p:nvGrpSpPr>
          <p:cNvPr id="45062" name="Group 4"/>
          <p:cNvGrpSpPr>
            <a:grpSpLocks/>
          </p:cNvGrpSpPr>
          <p:nvPr/>
        </p:nvGrpSpPr>
        <p:grpSpPr bwMode="auto">
          <a:xfrm>
            <a:off x="4876800" y="1292225"/>
            <a:ext cx="4117975" cy="2974975"/>
            <a:chOff x="3118" y="672"/>
            <a:chExt cx="2594" cy="1874"/>
          </a:xfrm>
        </p:grpSpPr>
        <p:grpSp>
          <p:nvGrpSpPr>
            <p:cNvPr id="45063" name="Group 5"/>
            <p:cNvGrpSpPr>
              <a:grpSpLocks/>
            </p:cNvGrpSpPr>
            <p:nvPr/>
          </p:nvGrpSpPr>
          <p:grpSpPr bwMode="auto">
            <a:xfrm>
              <a:off x="3679" y="672"/>
              <a:ext cx="1472" cy="1240"/>
              <a:chOff x="3679" y="528"/>
              <a:chExt cx="1472" cy="1240"/>
            </a:xfrm>
          </p:grpSpPr>
          <p:grpSp>
            <p:nvGrpSpPr>
              <p:cNvPr id="45077" name="Group 6"/>
              <p:cNvGrpSpPr>
                <a:grpSpLocks noChangeAspect="1"/>
              </p:cNvGrpSpPr>
              <p:nvPr/>
            </p:nvGrpSpPr>
            <p:grpSpPr bwMode="auto">
              <a:xfrm>
                <a:off x="3679" y="528"/>
                <a:ext cx="1472" cy="632"/>
                <a:chOff x="2928" y="2256"/>
                <a:chExt cx="2112" cy="910"/>
              </a:xfrm>
            </p:grpSpPr>
            <p:sp>
              <p:nvSpPr>
                <p:cNvPr id="45080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3438" y="2832"/>
                  <a:ext cx="1104" cy="3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Citizens</a:t>
                  </a:r>
                </a:p>
              </p:txBody>
            </p:sp>
            <p:sp>
              <p:nvSpPr>
                <p:cNvPr id="45081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292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u="sng"/>
                    <a:t>ssn</a:t>
                  </a:r>
                </a:p>
              </p:txBody>
            </p:sp>
            <p:sp>
              <p:nvSpPr>
                <p:cNvPr id="45082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364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/>
                    <a:t>name</a:t>
                  </a:r>
                </a:p>
              </p:txBody>
            </p:sp>
            <p:sp>
              <p:nvSpPr>
                <p:cNvPr id="45083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36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/>
                    <a:t>bday</a:t>
                  </a:r>
                </a:p>
              </p:txBody>
            </p:sp>
            <p:cxnSp>
              <p:nvCxnSpPr>
                <p:cNvPr id="45084" name="AutoShape 11"/>
                <p:cNvCxnSpPr>
                  <a:cxnSpLocks noChangeAspect="1" noChangeShapeType="1"/>
                  <a:stCxn id="45081" idx="4"/>
                  <a:endCxn id="45080" idx="0"/>
                </p:cNvCxnSpPr>
                <p:nvPr/>
              </p:nvCxnSpPr>
              <p:spPr bwMode="auto">
                <a:xfrm>
                  <a:off x="3264" y="2598"/>
                  <a:ext cx="726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085" name="AutoShape 12"/>
                <p:cNvCxnSpPr>
                  <a:cxnSpLocks noChangeAspect="1" noChangeShapeType="1"/>
                  <a:stCxn id="45082" idx="4"/>
                  <a:endCxn id="45080" idx="0"/>
                </p:cNvCxnSpPr>
                <p:nvPr/>
              </p:nvCxnSpPr>
              <p:spPr bwMode="auto">
                <a:xfrm>
                  <a:off x="3984" y="2598"/>
                  <a:ext cx="6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086" name="AutoShape 13"/>
                <p:cNvCxnSpPr>
                  <a:cxnSpLocks noChangeAspect="1" noChangeShapeType="1"/>
                  <a:stCxn id="45083" idx="4"/>
                  <a:endCxn id="45080" idx="0"/>
                </p:cNvCxnSpPr>
                <p:nvPr/>
              </p:nvCxnSpPr>
              <p:spPr bwMode="auto">
                <a:xfrm flipH="1">
                  <a:off x="3990" y="2598"/>
                  <a:ext cx="714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5078" name="AutoShape 14"/>
              <p:cNvSpPr>
                <a:spLocks noChangeArrowheads="1"/>
              </p:cNvSpPr>
              <p:nvPr/>
            </p:nvSpPr>
            <p:spPr bwMode="auto">
              <a:xfrm>
                <a:off x="4149" y="1296"/>
                <a:ext cx="532" cy="4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hlink"/>
                    </a:solidFill>
                  </a:rPr>
                  <a:t>ISA</a:t>
                </a:r>
              </a:p>
            </p:txBody>
          </p:sp>
          <p:cxnSp>
            <p:nvCxnSpPr>
              <p:cNvPr id="45079" name="AutoShape 15"/>
              <p:cNvCxnSpPr>
                <a:cxnSpLocks noChangeShapeType="1"/>
                <a:stCxn id="45080" idx="2"/>
                <a:endCxn id="45078" idx="0"/>
              </p:cNvCxnSpPr>
              <p:nvPr/>
            </p:nvCxnSpPr>
            <p:spPr bwMode="auto">
              <a:xfrm flipH="1">
                <a:off x="4415" y="1166"/>
                <a:ext cx="4" cy="12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064" name="Rectangle 16"/>
            <p:cNvSpPr>
              <a:spLocks noChangeAspect="1" noChangeArrowheads="1"/>
            </p:cNvSpPr>
            <p:nvPr/>
          </p:nvSpPr>
          <p:spPr bwMode="auto">
            <a:xfrm>
              <a:off x="3503" y="2314"/>
              <a:ext cx="721" cy="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PR-Cands</a:t>
              </a:r>
            </a:p>
          </p:txBody>
        </p:sp>
        <p:sp>
          <p:nvSpPr>
            <p:cNvPr id="45065" name="Oval 17"/>
            <p:cNvSpPr>
              <a:spLocks noChangeAspect="1" noChangeArrowheads="1"/>
            </p:cNvSpPr>
            <p:nvPr/>
          </p:nvSpPr>
          <p:spPr bwMode="auto">
            <a:xfrm>
              <a:off x="3118" y="1914"/>
              <a:ext cx="46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waddr</a:t>
              </a:r>
            </a:p>
          </p:txBody>
        </p:sp>
        <p:sp>
          <p:nvSpPr>
            <p:cNvPr id="45066" name="Oval 18"/>
            <p:cNvSpPr>
              <a:spLocks noChangeAspect="1" noChangeArrowheads="1"/>
            </p:cNvSpPr>
            <p:nvPr/>
          </p:nvSpPr>
          <p:spPr bwMode="auto">
            <a:xfrm>
              <a:off x="3631" y="1914"/>
              <a:ext cx="46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budget</a:t>
              </a:r>
            </a:p>
          </p:txBody>
        </p:sp>
        <p:cxnSp>
          <p:nvCxnSpPr>
            <p:cNvPr id="45067" name="AutoShape 19"/>
            <p:cNvCxnSpPr>
              <a:cxnSpLocks noChangeAspect="1" noChangeShapeType="1"/>
              <a:stCxn id="45065" idx="4"/>
              <a:endCxn id="45064" idx="0"/>
            </p:cNvCxnSpPr>
            <p:nvPr/>
          </p:nvCxnSpPr>
          <p:spPr bwMode="auto">
            <a:xfrm>
              <a:off x="3352" y="2153"/>
              <a:ext cx="512" cy="15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AutoShape 20"/>
            <p:cNvCxnSpPr>
              <a:cxnSpLocks noChangeAspect="1" noChangeShapeType="1"/>
              <a:stCxn id="45066" idx="4"/>
              <a:endCxn id="45064" idx="0"/>
            </p:cNvCxnSpPr>
            <p:nvPr/>
          </p:nvCxnSpPr>
          <p:spPr bwMode="auto">
            <a:xfrm flipH="1">
              <a:off x="3864" y="2153"/>
              <a:ext cx="1" cy="15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69" name="Rectangle 21"/>
            <p:cNvSpPr>
              <a:spLocks noChangeAspect="1" noChangeArrowheads="1"/>
            </p:cNvSpPr>
            <p:nvPr/>
          </p:nvSpPr>
          <p:spPr bwMode="auto">
            <a:xfrm>
              <a:off x="4654" y="2314"/>
              <a:ext cx="722" cy="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Presidents</a:t>
              </a:r>
            </a:p>
          </p:txBody>
        </p:sp>
        <p:sp>
          <p:nvSpPr>
            <p:cNvPr id="45070" name="Oval 22"/>
            <p:cNvSpPr>
              <a:spLocks noChangeAspect="1" noChangeArrowheads="1"/>
            </p:cNvSpPr>
            <p:nvPr/>
          </p:nvSpPr>
          <p:spPr bwMode="auto">
            <a:xfrm>
              <a:off x="4731" y="1914"/>
              <a:ext cx="46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from</a:t>
              </a:r>
            </a:p>
          </p:txBody>
        </p:sp>
        <p:sp>
          <p:nvSpPr>
            <p:cNvPr id="45071" name="Oval 23"/>
            <p:cNvSpPr>
              <a:spLocks noChangeAspect="1" noChangeArrowheads="1"/>
            </p:cNvSpPr>
            <p:nvPr/>
          </p:nvSpPr>
          <p:spPr bwMode="auto">
            <a:xfrm>
              <a:off x="5244" y="1914"/>
              <a:ext cx="46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to</a:t>
              </a:r>
            </a:p>
          </p:txBody>
        </p:sp>
        <p:cxnSp>
          <p:nvCxnSpPr>
            <p:cNvPr id="45072" name="AutoShape 24"/>
            <p:cNvCxnSpPr>
              <a:cxnSpLocks noChangeAspect="1" noChangeShapeType="1"/>
              <a:stCxn id="45070" idx="4"/>
              <a:endCxn id="45069" idx="0"/>
            </p:cNvCxnSpPr>
            <p:nvPr/>
          </p:nvCxnSpPr>
          <p:spPr bwMode="auto">
            <a:xfrm>
              <a:off x="4965" y="2153"/>
              <a:ext cx="50" cy="15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3" name="AutoShape 25"/>
            <p:cNvCxnSpPr>
              <a:cxnSpLocks noChangeAspect="1" noChangeShapeType="1"/>
              <a:stCxn id="45071" idx="4"/>
              <a:endCxn id="45069" idx="0"/>
            </p:cNvCxnSpPr>
            <p:nvPr/>
          </p:nvCxnSpPr>
          <p:spPr bwMode="auto">
            <a:xfrm flipH="1">
              <a:off x="5015" y="2153"/>
              <a:ext cx="463" cy="15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5074" name="Group 26"/>
            <p:cNvGrpSpPr>
              <a:grpSpLocks/>
            </p:cNvGrpSpPr>
            <p:nvPr/>
          </p:nvGrpSpPr>
          <p:grpSpPr bwMode="auto">
            <a:xfrm>
              <a:off x="4087" y="1906"/>
              <a:ext cx="615" cy="398"/>
              <a:chOff x="4233" y="1810"/>
              <a:chExt cx="465" cy="578"/>
            </a:xfrm>
          </p:grpSpPr>
          <p:cxnSp>
            <p:nvCxnSpPr>
              <p:cNvPr id="45075" name="AutoShape 27"/>
              <p:cNvCxnSpPr>
                <a:cxnSpLocks noChangeShapeType="1"/>
                <a:stCxn id="45078" idx="3"/>
                <a:endCxn id="45064" idx="3"/>
              </p:cNvCxnSpPr>
              <p:nvPr/>
            </p:nvCxnSpPr>
            <p:spPr bwMode="auto">
              <a:xfrm flipH="1">
                <a:off x="4233" y="1810"/>
                <a:ext cx="232" cy="578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6" name="AutoShape 28"/>
              <p:cNvCxnSpPr>
                <a:cxnSpLocks noChangeShapeType="1"/>
                <a:stCxn id="45078" idx="3"/>
                <a:endCxn id="45069" idx="1"/>
              </p:cNvCxnSpPr>
              <p:nvPr/>
            </p:nvCxnSpPr>
            <p:spPr bwMode="auto">
              <a:xfrm>
                <a:off x="4465" y="1810"/>
                <a:ext cx="233" cy="578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8C0710-F351-C24D-A116-D12A849E2B59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9F5681-330F-AC43-AFF3-BAE6E023480B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ISA Hierarchies – Alternative </a:t>
            </a:r>
          </a:p>
        </p:txBody>
      </p:sp>
      <p:sp>
        <p:nvSpPr>
          <p:cNvPr id="4608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495800" cy="51054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Two relations: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PR-Cands (</a:t>
            </a:r>
            <a:r>
              <a:rPr lang="en-US" sz="2000" u="sng">
                <a:latin typeface="Tahoma" charset="0"/>
              </a:rPr>
              <a:t>ssn</a:t>
            </a:r>
            <a:r>
              <a:rPr lang="en-US" sz="2000">
                <a:latin typeface="Tahoma" charset="0"/>
              </a:rPr>
              <a:t>, name, bday, waddr, budget)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Presidents (</a:t>
            </a:r>
            <a:r>
              <a:rPr lang="en-US" sz="2000" u="sng">
                <a:latin typeface="Tahoma" charset="0"/>
              </a:rPr>
              <a:t>ssn</a:t>
            </a:r>
            <a:r>
              <a:rPr lang="en-US" sz="2000">
                <a:latin typeface="Tahoma" charset="0"/>
              </a:rPr>
              <a:t>, name, bday, from, to)</a:t>
            </a:r>
          </a:p>
          <a:p>
            <a:pPr eaLnBrk="1" hangingPunct="1"/>
            <a:r>
              <a:rPr lang="en-US">
                <a:latin typeface="Tahoma" charset="0"/>
              </a:rPr>
              <a:t>Problems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What if citizen is both?</a:t>
            </a:r>
          </a:p>
          <a:p>
            <a:pPr lvl="2" eaLnBrk="1" hangingPunct="1"/>
            <a:r>
              <a:rPr lang="en-US" sz="2000">
                <a:solidFill>
                  <a:schemeClr val="hlink"/>
                </a:solidFill>
                <a:latin typeface="Tahoma" charset="0"/>
              </a:rPr>
              <a:t>Redundancy</a:t>
            </a:r>
          </a:p>
          <a:p>
            <a:pPr lvl="1" eaLnBrk="1" hangingPunct="1"/>
            <a:r>
              <a:rPr lang="en-US" sz="2400">
                <a:latin typeface="Tahoma" charset="0"/>
              </a:rPr>
              <a:t>What if citizen is neither?</a:t>
            </a:r>
          </a:p>
          <a:p>
            <a:pPr lvl="2" eaLnBrk="1" hangingPunct="1"/>
            <a:r>
              <a:rPr lang="en-US" sz="2000">
                <a:solidFill>
                  <a:schemeClr val="hlink"/>
                </a:solidFill>
                <a:latin typeface="Tahoma" charset="0"/>
              </a:rPr>
              <a:t>Use General approach</a:t>
            </a:r>
          </a:p>
        </p:txBody>
      </p:sp>
      <p:grpSp>
        <p:nvGrpSpPr>
          <p:cNvPr id="46086" name="Group 58"/>
          <p:cNvGrpSpPr>
            <a:grpSpLocks/>
          </p:cNvGrpSpPr>
          <p:nvPr/>
        </p:nvGrpSpPr>
        <p:grpSpPr bwMode="auto">
          <a:xfrm>
            <a:off x="4876800" y="1292225"/>
            <a:ext cx="4117975" cy="2974975"/>
            <a:chOff x="3118" y="672"/>
            <a:chExt cx="2594" cy="1874"/>
          </a:xfrm>
        </p:grpSpPr>
        <p:grpSp>
          <p:nvGrpSpPr>
            <p:cNvPr id="46087" name="Group 59"/>
            <p:cNvGrpSpPr>
              <a:grpSpLocks/>
            </p:cNvGrpSpPr>
            <p:nvPr/>
          </p:nvGrpSpPr>
          <p:grpSpPr bwMode="auto">
            <a:xfrm>
              <a:off x="3679" y="672"/>
              <a:ext cx="1472" cy="1240"/>
              <a:chOff x="3679" y="528"/>
              <a:chExt cx="1472" cy="1240"/>
            </a:xfrm>
          </p:grpSpPr>
          <p:grpSp>
            <p:nvGrpSpPr>
              <p:cNvPr id="46101" name="Group 60"/>
              <p:cNvGrpSpPr>
                <a:grpSpLocks noChangeAspect="1"/>
              </p:cNvGrpSpPr>
              <p:nvPr/>
            </p:nvGrpSpPr>
            <p:grpSpPr bwMode="auto">
              <a:xfrm>
                <a:off x="3679" y="528"/>
                <a:ext cx="1472" cy="632"/>
                <a:chOff x="2928" y="2256"/>
                <a:chExt cx="2112" cy="910"/>
              </a:xfrm>
            </p:grpSpPr>
            <p:sp>
              <p:nvSpPr>
                <p:cNvPr id="46104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3438" y="2832"/>
                  <a:ext cx="1104" cy="3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Citizens</a:t>
                  </a:r>
                </a:p>
              </p:txBody>
            </p:sp>
            <p:sp>
              <p:nvSpPr>
                <p:cNvPr id="46105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292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u="sng"/>
                    <a:t>ssn</a:t>
                  </a:r>
                </a:p>
              </p:txBody>
            </p:sp>
            <p:sp>
              <p:nvSpPr>
                <p:cNvPr id="46106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364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/>
                    <a:t>name</a:t>
                  </a:r>
                </a:p>
              </p:txBody>
            </p:sp>
            <p:sp>
              <p:nvSpPr>
                <p:cNvPr id="46107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4368" y="2256"/>
                  <a:ext cx="672" cy="33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/>
                    <a:t>bday</a:t>
                  </a:r>
                </a:p>
              </p:txBody>
            </p:sp>
            <p:cxnSp>
              <p:nvCxnSpPr>
                <p:cNvPr id="46108" name="AutoShape 65"/>
                <p:cNvCxnSpPr>
                  <a:cxnSpLocks noChangeAspect="1" noChangeShapeType="1"/>
                  <a:stCxn id="46105" idx="4"/>
                  <a:endCxn id="46104" idx="0"/>
                </p:cNvCxnSpPr>
                <p:nvPr/>
              </p:nvCxnSpPr>
              <p:spPr bwMode="auto">
                <a:xfrm>
                  <a:off x="3264" y="2598"/>
                  <a:ext cx="726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9" name="AutoShape 66"/>
                <p:cNvCxnSpPr>
                  <a:cxnSpLocks noChangeAspect="1" noChangeShapeType="1"/>
                  <a:stCxn id="46106" idx="4"/>
                  <a:endCxn id="46104" idx="0"/>
                </p:cNvCxnSpPr>
                <p:nvPr/>
              </p:nvCxnSpPr>
              <p:spPr bwMode="auto">
                <a:xfrm>
                  <a:off x="3984" y="2598"/>
                  <a:ext cx="6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10" name="AutoShape 67"/>
                <p:cNvCxnSpPr>
                  <a:cxnSpLocks noChangeAspect="1" noChangeShapeType="1"/>
                  <a:stCxn id="46107" idx="4"/>
                  <a:endCxn id="46104" idx="0"/>
                </p:cNvCxnSpPr>
                <p:nvPr/>
              </p:nvCxnSpPr>
              <p:spPr bwMode="auto">
                <a:xfrm flipH="1">
                  <a:off x="3990" y="2598"/>
                  <a:ext cx="714" cy="22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102" name="AutoShape 68"/>
              <p:cNvSpPr>
                <a:spLocks noChangeArrowheads="1"/>
              </p:cNvSpPr>
              <p:nvPr/>
            </p:nvSpPr>
            <p:spPr bwMode="auto">
              <a:xfrm>
                <a:off x="4149" y="1296"/>
                <a:ext cx="532" cy="4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hlink"/>
                    </a:solidFill>
                  </a:rPr>
                  <a:t>ISA</a:t>
                </a:r>
              </a:p>
            </p:txBody>
          </p:sp>
          <p:cxnSp>
            <p:nvCxnSpPr>
              <p:cNvPr id="46103" name="AutoShape 69"/>
              <p:cNvCxnSpPr>
                <a:cxnSpLocks noChangeShapeType="1"/>
                <a:stCxn id="46104" idx="2"/>
                <a:endCxn id="46102" idx="0"/>
              </p:cNvCxnSpPr>
              <p:nvPr/>
            </p:nvCxnSpPr>
            <p:spPr bwMode="auto">
              <a:xfrm flipH="1">
                <a:off x="4415" y="1166"/>
                <a:ext cx="4" cy="12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088" name="Rectangle 70"/>
            <p:cNvSpPr>
              <a:spLocks noChangeAspect="1" noChangeArrowheads="1"/>
            </p:cNvSpPr>
            <p:nvPr/>
          </p:nvSpPr>
          <p:spPr bwMode="auto">
            <a:xfrm>
              <a:off x="3503" y="2314"/>
              <a:ext cx="721" cy="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PR-Cands</a:t>
              </a:r>
            </a:p>
          </p:txBody>
        </p:sp>
        <p:sp>
          <p:nvSpPr>
            <p:cNvPr id="46089" name="Oval 71"/>
            <p:cNvSpPr>
              <a:spLocks noChangeAspect="1" noChangeArrowheads="1"/>
            </p:cNvSpPr>
            <p:nvPr/>
          </p:nvSpPr>
          <p:spPr bwMode="auto">
            <a:xfrm>
              <a:off x="3118" y="1914"/>
              <a:ext cx="46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waddr</a:t>
              </a:r>
            </a:p>
          </p:txBody>
        </p:sp>
        <p:sp>
          <p:nvSpPr>
            <p:cNvPr id="46090" name="Oval 72"/>
            <p:cNvSpPr>
              <a:spLocks noChangeAspect="1" noChangeArrowheads="1"/>
            </p:cNvSpPr>
            <p:nvPr/>
          </p:nvSpPr>
          <p:spPr bwMode="auto">
            <a:xfrm>
              <a:off x="3631" y="1914"/>
              <a:ext cx="46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budget</a:t>
              </a:r>
            </a:p>
          </p:txBody>
        </p:sp>
        <p:cxnSp>
          <p:nvCxnSpPr>
            <p:cNvPr id="46091" name="AutoShape 73"/>
            <p:cNvCxnSpPr>
              <a:cxnSpLocks noChangeAspect="1" noChangeShapeType="1"/>
              <a:stCxn id="46089" idx="4"/>
              <a:endCxn id="46088" idx="0"/>
            </p:cNvCxnSpPr>
            <p:nvPr/>
          </p:nvCxnSpPr>
          <p:spPr bwMode="auto">
            <a:xfrm>
              <a:off x="3352" y="2153"/>
              <a:ext cx="512" cy="15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2" name="AutoShape 74"/>
            <p:cNvCxnSpPr>
              <a:cxnSpLocks noChangeAspect="1" noChangeShapeType="1"/>
              <a:stCxn id="46090" idx="4"/>
              <a:endCxn id="46088" idx="0"/>
            </p:cNvCxnSpPr>
            <p:nvPr/>
          </p:nvCxnSpPr>
          <p:spPr bwMode="auto">
            <a:xfrm flipH="1">
              <a:off x="3864" y="2153"/>
              <a:ext cx="1" cy="15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3" name="Rectangle 75"/>
            <p:cNvSpPr>
              <a:spLocks noChangeAspect="1" noChangeArrowheads="1"/>
            </p:cNvSpPr>
            <p:nvPr/>
          </p:nvSpPr>
          <p:spPr bwMode="auto">
            <a:xfrm>
              <a:off x="4654" y="2314"/>
              <a:ext cx="722" cy="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Presidents</a:t>
              </a:r>
            </a:p>
          </p:txBody>
        </p:sp>
        <p:sp>
          <p:nvSpPr>
            <p:cNvPr id="46094" name="Oval 76"/>
            <p:cNvSpPr>
              <a:spLocks noChangeAspect="1" noChangeArrowheads="1"/>
            </p:cNvSpPr>
            <p:nvPr/>
          </p:nvSpPr>
          <p:spPr bwMode="auto">
            <a:xfrm>
              <a:off x="4731" y="1914"/>
              <a:ext cx="46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from</a:t>
              </a:r>
            </a:p>
          </p:txBody>
        </p:sp>
        <p:sp>
          <p:nvSpPr>
            <p:cNvPr id="46095" name="Oval 77"/>
            <p:cNvSpPr>
              <a:spLocks noChangeAspect="1" noChangeArrowheads="1"/>
            </p:cNvSpPr>
            <p:nvPr/>
          </p:nvSpPr>
          <p:spPr bwMode="auto">
            <a:xfrm>
              <a:off x="5244" y="1914"/>
              <a:ext cx="46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to</a:t>
              </a:r>
            </a:p>
          </p:txBody>
        </p:sp>
        <p:cxnSp>
          <p:nvCxnSpPr>
            <p:cNvPr id="46096" name="AutoShape 78"/>
            <p:cNvCxnSpPr>
              <a:cxnSpLocks noChangeAspect="1" noChangeShapeType="1"/>
              <a:stCxn id="46094" idx="4"/>
              <a:endCxn id="46093" idx="0"/>
            </p:cNvCxnSpPr>
            <p:nvPr/>
          </p:nvCxnSpPr>
          <p:spPr bwMode="auto">
            <a:xfrm>
              <a:off x="4965" y="2153"/>
              <a:ext cx="50" cy="15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7" name="AutoShape 79"/>
            <p:cNvCxnSpPr>
              <a:cxnSpLocks noChangeAspect="1" noChangeShapeType="1"/>
              <a:stCxn id="46095" idx="4"/>
              <a:endCxn id="46093" idx="0"/>
            </p:cNvCxnSpPr>
            <p:nvPr/>
          </p:nvCxnSpPr>
          <p:spPr bwMode="auto">
            <a:xfrm flipH="1">
              <a:off x="5015" y="2153"/>
              <a:ext cx="463" cy="15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6098" name="Group 80"/>
            <p:cNvGrpSpPr>
              <a:grpSpLocks/>
            </p:cNvGrpSpPr>
            <p:nvPr/>
          </p:nvGrpSpPr>
          <p:grpSpPr bwMode="auto">
            <a:xfrm>
              <a:off x="4087" y="1906"/>
              <a:ext cx="615" cy="398"/>
              <a:chOff x="4233" y="1810"/>
              <a:chExt cx="465" cy="578"/>
            </a:xfrm>
          </p:grpSpPr>
          <p:cxnSp>
            <p:nvCxnSpPr>
              <p:cNvPr id="46099" name="AutoShape 81"/>
              <p:cNvCxnSpPr>
                <a:cxnSpLocks noChangeShapeType="1"/>
                <a:stCxn id="46102" idx="3"/>
                <a:endCxn id="46088" idx="3"/>
              </p:cNvCxnSpPr>
              <p:nvPr/>
            </p:nvCxnSpPr>
            <p:spPr bwMode="auto">
              <a:xfrm flipH="1">
                <a:off x="4233" y="1810"/>
                <a:ext cx="232" cy="578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00" name="AutoShape 82"/>
              <p:cNvCxnSpPr>
                <a:cxnSpLocks noChangeShapeType="1"/>
                <a:stCxn id="46102" idx="3"/>
                <a:endCxn id="46093" idx="1"/>
              </p:cNvCxnSpPr>
              <p:nvPr/>
            </p:nvCxnSpPr>
            <p:spPr bwMode="auto">
              <a:xfrm>
                <a:off x="4465" y="1810"/>
                <a:ext cx="233" cy="578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5A4013-12FE-AC41-9408-19BB8875B16F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EECS 484: Database Management Systems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84F2D5-97CE-7644-A020-E34E891A0953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Aggregation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4419600" cy="2895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Translation similar to relationship sets</a:t>
            </a:r>
          </a:p>
          <a:p>
            <a:pPr eaLnBrk="1" hangingPunct="1"/>
            <a:r>
              <a:rPr lang="en-US" dirty="0">
                <a:latin typeface="Tahoma" charset="0"/>
              </a:rPr>
              <a:t>Monitors </a:t>
            </a:r>
            <a:r>
              <a:rPr lang="en-US" dirty="0" smtClean="0">
                <a:latin typeface="Tahoma" charset="0"/>
              </a:rPr>
              <a:t>primary key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ssn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 smtClean="0">
                <a:latin typeface="Tahoma" charset="0"/>
              </a:rPr>
              <a:t>cid</a:t>
            </a:r>
            <a:r>
              <a:rPr lang="en-US" dirty="0" smtClean="0">
                <a:latin typeface="Tahoma" charset="0"/>
              </a:rPr>
              <a:t>, </a:t>
            </a:r>
            <a:r>
              <a:rPr lang="en-US" dirty="0" err="1" smtClean="0">
                <a:latin typeface="Tahoma" charset="0"/>
              </a:rPr>
              <a:t>oid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</p:txBody>
      </p:sp>
      <p:grpSp>
        <p:nvGrpSpPr>
          <p:cNvPr id="47110" name="Group 64"/>
          <p:cNvGrpSpPr>
            <a:grpSpLocks/>
          </p:cNvGrpSpPr>
          <p:nvPr/>
        </p:nvGrpSpPr>
        <p:grpSpPr bwMode="auto">
          <a:xfrm>
            <a:off x="3209925" y="76200"/>
            <a:ext cx="5781675" cy="4414838"/>
            <a:chOff x="2022" y="48"/>
            <a:chExt cx="3642" cy="2781"/>
          </a:xfrm>
        </p:grpSpPr>
        <p:grpSp>
          <p:nvGrpSpPr>
            <p:cNvPr id="47114" name="Group 4"/>
            <p:cNvGrpSpPr>
              <a:grpSpLocks/>
            </p:cNvGrpSpPr>
            <p:nvPr/>
          </p:nvGrpSpPr>
          <p:grpSpPr bwMode="auto">
            <a:xfrm>
              <a:off x="3990" y="1091"/>
              <a:ext cx="804" cy="395"/>
              <a:chOff x="3423" y="1105"/>
              <a:chExt cx="804" cy="395"/>
            </a:xfrm>
          </p:grpSpPr>
          <p:sp>
            <p:nvSpPr>
              <p:cNvPr id="47167" name="Freeform 5"/>
              <p:cNvSpPr>
                <a:spLocks/>
              </p:cNvSpPr>
              <p:nvPr/>
            </p:nvSpPr>
            <p:spPr bwMode="auto">
              <a:xfrm>
                <a:off x="3423" y="1105"/>
                <a:ext cx="804" cy="395"/>
              </a:xfrm>
              <a:custGeom>
                <a:avLst/>
                <a:gdLst>
                  <a:gd name="T0" fmla="*/ 0 w 804"/>
                  <a:gd name="T1" fmla="*/ 197 h 395"/>
                  <a:gd name="T2" fmla="*/ 396 w 804"/>
                  <a:gd name="T3" fmla="*/ 0 h 395"/>
                  <a:gd name="T4" fmla="*/ 803 w 804"/>
                  <a:gd name="T5" fmla="*/ 204 h 395"/>
                  <a:gd name="T6" fmla="*/ 396 w 804"/>
                  <a:gd name="T7" fmla="*/ 394 h 395"/>
                  <a:gd name="T8" fmla="*/ 0 w 804"/>
                  <a:gd name="T9" fmla="*/ 197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4"/>
                  <a:gd name="T16" fmla="*/ 0 h 395"/>
                  <a:gd name="T17" fmla="*/ 804 w 804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4" h="395">
                    <a:moveTo>
                      <a:pt x="0" y="197"/>
                    </a:moveTo>
                    <a:lnTo>
                      <a:pt x="396" y="0"/>
                    </a:lnTo>
                    <a:lnTo>
                      <a:pt x="803" y="204"/>
                    </a:lnTo>
                    <a:lnTo>
                      <a:pt x="396" y="394"/>
                    </a:lnTo>
                    <a:lnTo>
                      <a:pt x="0" y="19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8" name="Rectangle 6"/>
              <p:cNvSpPr>
                <a:spLocks noChangeArrowheads="1"/>
              </p:cNvSpPr>
              <p:nvPr/>
            </p:nvSpPr>
            <p:spPr bwMode="auto">
              <a:xfrm>
                <a:off x="3494" y="1181"/>
                <a:ext cx="65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Monitors</a:t>
                </a:r>
              </a:p>
            </p:txBody>
          </p:sp>
        </p:grpSp>
        <p:sp>
          <p:nvSpPr>
            <p:cNvPr id="47115" name="Rectangle 7"/>
            <p:cNvSpPr>
              <a:spLocks noChangeArrowheads="1"/>
            </p:cNvSpPr>
            <p:nvPr/>
          </p:nvSpPr>
          <p:spPr bwMode="auto">
            <a:xfrm>
              <a:off x="2022" y="1732"/>
              <a:ext cx="3642" cy="109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16" name="Group 8"/>
            <p:cNvGrpSpPr>
              <a:grpSpLocks/>
            </p:cNvGrpSpPr>
            <p:nvPr/>
          </p:nvGrpSpPr>
          <p:grpSpPr bwMode="auto">
            <a:xfrm>
              <a:off x="4795" y="1175"/>
              <a:ext cx="691" cy="241"/>
              <a:chOff x="4228" y="1189"/>
              <a:chExt cx="691" cy="241"/>
            </a:xfrm>
          </p:grpSpPr>
          <p:sp>
            <p:nvSpPr>
              <p:cNvPr id="47164" name="Freeform 9"/>
              <p:cNvSpPr>
                <a:spLocks/>
              </p:cNvSpPr>
              <p:nvPr/>
            </p:nvSpPr>
            <p:spPr bwMode="auto">
              <a:xfrm>
                <a:off x="4353" y="1189"/>
                <a:ext cx="566" cy="241"/>
              </a:xfrm>
              <a:custGeom>
                <a:avLst/>
                <a:gdLst>
                  <a:gd name="T0" fmla="*/ 563 w 566"/>
                  <a:gd name="T1" fmla="*/ 109 h 241"/>
                  <a:gd name="T2" fmla="*/ 555 w 566"/>
                  <a:gd name="T3" fmla="*/ 89 h 241"/>
                  <a:gd name="T4" fmla="*/ 538 w 566"/>
                  <a:gd name="T5" fmla="*/ 69 h 241"/>
                  <a:gd name="T6" fmla="*/ 513 w 566"/>
                  <a:gd name="T7" fmla="*/ 51 h 241"/>
                  <a:gd name="T8" fmla="*/ 482 w 566"/>
                  <a:gd name="T9" fmla="*/ 35 h 241"/>
                  <a:gd name="T10" fmla="*/ 444 w 566"/>
                  <a:gd name="T11" fmla="*/ 22 h 241"/>
                  <a:gd name="T12" fmla="*/ 401 w 566"/>
                  <a:gd name="T13" fmla="*/ 12 h 241"/>
                  <a:gd name="T14" fmla="*/ 355 w 566"/>
                  <a:gd name="T15" fmla="*/ 4 h 241"/>
                  <a:gd name="T16" fmla="*/ 307 w 566"/>
                  <a:gd name="T17" fmla="*/ 1 h 241"/>
                  <a:gd name="T18" fmla="*/ 258 w 566"/>
                  <a:gd name="T19" fmla="*/ 1 h 241"/>
                  <a:gd name="T20" fmla="*/ 209 w 566"/>
                  <a:gd name="T21" fmla="*/ 4 h 241"/>
                  <a:gd name="T22" fmla="*/ 163 w 566"/>
                  <a:gd name="T23" fmla="*/ 12 h 241"/>
                  <a:gd name="T24" fmla="*/ 120 w 566"/>
                  <a:gd name="T25" fmla="*/ 22 h 241"/>
                  <a:gd name="T26" fmla="*/ 83 w 566"/>
                  <a:gd name="T27" fmla="*/ 35 h 241"/>
                  <a:gd name="T28" fmla="*/ 51 w 566"/>
                  <a:gd name="T29" fmla="*/ 51 h 241"/>
                  <a:gd name="T30" fmla="*/ 27 w 566"/>
                  <a:gd name="T31" fmla="*/ 69 h 241"/>
                  <a:gd name="T32" fmla="*/ 10 w 566"/>
                  <a:gd name="T33" fmla="*/ 89 h 241"/>
                  <a:gd name="T34" fmla="*/ 2 w 566"/>
                  <a:gd name="T35" fmla="*/ 109 h 241"/>
                  <a:gd name="T36" fmla="*/ 2 w 566"/>
                  <a:gd name="T37" fmla="*/ 130 h 241"/>
                  <a:gd name="T38" fmla="*/ 10 w 566"/>
                  <a:gd name="T39" fmla="*/ 151 h 241"/>
                  <a:gd name="T40" fmla="*/ 27 w 566"/>
                  <a:gd name="T41" fmla="*/ 170 h 241"/>
                  <a:gd name="T42" fmla="*/ 51 w 566"/>
                  <a:gd name="T43" fmla="*/ 188 h 241"/>
                  <a:gd name="T44" fmla="*/ 83 w 566"/>
                  <a:gd name="T45" fmla="*/ 205 h 241"/>
                  <a:gd name="T46" fmla="*/ 120 w 566"/>
                  <a:gd name="T47" fmla="*/ 218 h 241"/>
                  <a:gd name="T48" fmla="*/ 163 w 566"/>
                  <a:gd name="T49" fmla="*/ 228 h 241"/>
                  <a:gd name="T50" fmla="*/ 209 w 566"/>
                  <a:gd name="T51" fmla="*/ 236 h 241"/>
                  <a:gd name="T52" fmla="*/ 258 w 566"/>
                  <a:gd name="T53" fmla="*/ 239 h 241"/>
                  <a:gd name="T54" fmla="*/ 307 w 566"/>
                  <a:gd name="T55" fmla="*/ 239 h 241"/>
                  <a:gd name="T56" fmla="*/ 355 w 566"/>
                  <a:gd name="T57" fmla="*/ 236 h 241"/>
                  <a:gd name="T58" fmla="*/ 401 w 566"/>
                  <a:gd name="T59" fmla="*/ 228 h 241"/>
                  <a:gd name="T60" fmla="*/ 444 w 566"/>
                  <a:gd name="T61" fmla="*/ 218 h 241"/>
                  <a:gd name="T62" fmla="*/ 482 w 566"/>
                  <a:gd name="T63" fmla="*/ 205 h 241"/>
                  <a:gd name="T64" fmla="*/ 513 w 566"/>
                  <a:gd name="T65" fmla="*/ 188 h 241"/>
                  <a:gd name="T66" fmla="*/ 538 w 566"/>
                  <a:gd name="T67" fmla="*/ 170 h 241"/>
                  <a:gd name="T68" fmla="*/ 555 w 566"/>
                  <a:gd name="T69" fmla="*/ 151 h 241"/>
                  <a:gd name="T70" fmla="*/ 563 w 566"/>
                  <a:gd name="T71" fmla="*/ 130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6"/>
                  <a:gd name="T109" fmla="*/ 0 h 241"/>
                  <a:gd name="T110" fmla="*/ 566 w 566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6" h="241">
                    <a:moveTo>
                      <a:pt x="565" y="120"/>
                    </a:moveTo>
                    <a:lnTo>
                      <a:pt x="563" y="109"/>
                    </a:lnTo>
                    <a:lnTo>
                      <a:pt x="560" y="99"/>
                    </a:lnTo>
                    <a:lnTo>
                      <a:pt x="555" y="89"/>
                    </a:lnTo>
                    <a:lnTo>
                      <a:pt x="547" y="79"/>
                    </a:lnTo>
                    <a:lnTo>
                      <a:pt x="538" y="69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8"/>
                    </a:lnTo>
                    <a:lnTo>
                      <a:pt x="444" y="22"/>
                    </a:lnTo>
                    <a:lnTo>
                      <a:pt x="424" y="16"/>
                    </a:lnTo>
                    <a:lnTo>
                      <a:pt x="401" y="12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2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8" y="1"/>
                    </a:lnTo>
                    <a:lnTo>
                      <a:pt x="233" y="2"/>
                    </a:lnTo>
                    <a:lnTo>
                      <a:pt x="209" y="4"/>
                    </a:lnTo>
                    <a:lnTo>
                      <a:pt x="186" y="7"/>
                    </a:lnTo>
                    <a:lnTo>
                      <a:pt x="163" y="12"/>
                    </a:lnTo>
                    <a:lnTo>
                      <a:pt x="141" y="16"/>
                    </a:lnTo>
                    <a:lnTo>
                      <a:pt x="120" y="22"/>
                    </a:lnTo>
                    <a:lnTo>
                      <a:pt x="101" y="28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9"/>
                    </a:lnTo>
                    <a:lnTo>
                      <a:pt x="17" y="79"/>
                    </a:lnTo>
                    <a:lnTo>
                      <a:pt x="10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0" y="120"/>
                    </a:lnTo>
                    <a:lnTo>
                      <a:pt x="2" y="130"/>
                    </a:lnTo>
                    <a:lnTo>
                      <a:pt x="4" y="141"/>
                    </a:lnTo>
                    <a:lnTo>
                      <a:pt x="10" y="151"/>
                    </a:lnTo>
                    <a:lnTo>
                      <a:pt x="17" y="161"/>
                    </a:lnTo>
                    <a:lnTo>
                      <a:pt x="27" y="170"/>
                    </a:lnTo>
                    <a:lnTo>
                      <a:pt x="38" y="180"/>
                    </a:lnTo>
                    <a:lnTo>
                      <a:pt x="51" y="188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6" y="232"/>
                    </a:lnTo>
                    <a:lnTo>
                      <a:pt x="209" y="236"/>
                    </a:lnTo>
                    <a:lnTo>
                      <a:pt x="233" y="238"/>
                    </a:lnTo>
                    <a:lnTo>
                      <a:pt x="258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1" y="238"/>
                    </a:lnTo>
                    <a:lnTo>
                      <a:pt x="355" y="236"/>
                    </a:lnTo>
                    <a:lnTo>
                      <a:pt x="379" y="232"/>
                    </a:lnTo>
                    <a:lnTo>
                      <a:pt x="401" y="228"/>
                    </a:lnTo>
                    <a:lnTo>
                      <a:pt x="424" y="223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8"/>
                    </a:lnTo>
                    <a:lnTo>
                      <a:pt x="527" y="180"/>
                    </a:lnTo>
                    <a:lnTo>
                      <a:pt x="538" y="170"/>
                    </a:lnTo>
                    <a:lnTo>
                      <a:pt x="547" y="161"/>
                    </a:lnTo>
                    <a:lnTo>
                      <a:pt x="555" y="151"/>
                    </a:lnTo>
                    <a:lnTo>
                      <a:pt x="560" y="141"/>
                    </a:lnTo>
                    <a:lnTo>
                      <a:pt x="563" y="130"/>
                    </a:lnTo>
                    <a:lnTo>
                      <a:pt x="565" y="1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5" name="Rectangle 10"/>
              <p:cNvSpPr>
                <a:spLocks noChangeArrowheads="1"/>
              </p:cNvSpPr>
              <p:nvPr/>
            </p:nvSpPr>
            <p:spPr bwMode="auto">
              <a:xfrm>
                <a:off x="4436" y="1202"/>
                <a:ext cx="38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until</a:t>
                </a:r>
              </a:p>
            </p:txBody>
          </p:sp>
          <p:sp>
            <p:nvSpPr>
              <p:cNvPr id="47166" name="Line 11"/>
              <p:cNvSpPr>
                <a:spLocks noChangeShapeType="1"/>
              </p:cNvSpPr>
              <p:nvPr/>
            </p:nvSpPr>
            <p:spPr bwMode="auto">
              <a:xfrm>
                <a:off x="4228" y="1306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17" name="Group 12"/>
            <p:cNvGrpSpPr>
              <a:grpSpLocks/>
            </p:cNvGrpSpPr>
            <p:nvPr/>
          </p:nvGrpSpPr>
          <p:grpSpPr bwMode="auto">
            <a:xfrm>
              <a:off x="4386" y="856"/>
              <a:ext cx="1" cy="864"/>
              <a:chOff x="3819" y="870"/>
              <a:chExt cx="1" cy="864"/>
            </a:xfrm>
          </p:grpSpPr>
          <p:sp>
            <p:nvSpPr>
              <p:cNvPr id="47162" name="Line 13"/>
              <p:cNvSpPr>
                <a:spLocks noChangeShapeType="1"/>
              </p:cNvSpPr>
              <p:nvPr/>
            </p:nvSpPr>
            <p:spPr bwMode="auto">
              <a:xfrm>
                <a:off x="3820" y="1511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3" name="Line 14"/>
              <p:cNvSpPr>
                <a:spLocks noChangeShapeType="1"/>
              </p:cNvSpPr>
              <p:nvPr/>
            </p:nvSpPr>
            <p:spPr bwMode="auto">
              <a:xfrm flipV="1">
                <a:off x="3819" y="870"/>
                <a:ext cx="0" cy="22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18" name="Group 15"/>
            <p:cNvGrpSpPr>
              <a:grpSpLocks/>
            </p:cNvGrpSpPr>
            <p:nvPr/>
          </p:nvGrpSpPr>
          <p:grpSpPr bwMode="auto">
            <a:xfrm>
              <a:off x="3589" y="48"/>
              <a:ext cx="1601" cy="811"/>
              <a:chOff x="3024" y="62"/>
              <a:chExt cx="1601" cy="811"/>
            </a:xfrm>
          </p:grpSpPr>
          <p:sp>
            <p:nvSpPr>
              <p:cNvPr id="47149" name="Freeform 16"/>
              <p:cNvSpPr>
                <a:spLocks/>
              </p:cNvSpPr>
              <p:nvPr/>
            </p:nvSpPr>
            <p:spPr bwMode="auto">
              <a:xfrm>
                <a:off x="3024" y="239"/>
                <a:ext cx="565" cy="240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1 w 565"/>
                  <a:gd name="T9" fmla="*/ 35 h 240"/>
                  <a:gd name="T10" fmla="*/ 444 w 565"/>
                  <a:gd name="T11" fmla="*/ 21 h 240"/>
                  <a:gd name="T12" fmla="*/ 401 w 565"/>
                  <a:gd name="T13" fmla="*/ 11 h 240"/>
                  <a:gd name="T14" fmla="*/ 355 w 565"/>
                  <a:gd name="T15" fmla="*/ 4 h 240"/>
                  <a:gd name="T16" fmla="*/ 306 w 565"/>
                  <a:gd name="T17" fmla="*/ 0 h 240"/>
                  <a:gd name="T18" fmla="*/ 258 w 565"/>
                  <a:gd name="T19" fmla="*/ 0 h 240"/>
                  <a:gd name="T20" fmla="*/ 209 w 565"/>
                  <a:gd name="T21" fmla="*/ 4 h 240"/>
                  <a:gd name="T22" fmla="*/ 163 w 565"/>
                  <a:gd name="T23" fmla="*/ 11 h 240"/>
                  <a:gd name="T24" fmla="*/ 120 w 565"/>
                  <a:gd name="T25" fmla="*/ 21 h 240"/>
                  <a:gd name="T26" fmla="*/ 83 w 565"/>
                  <a:gd name="T27" fmla="*/ 35 h 240"/>
                  <a:gd name="T28" fmla="*/ 51 w 565"/>
                  <a:gd name="T29" fmla="*/ 51 h 240"/>
                  <a:gd name="T30" fmla="*/ 27 w 565"/>
                  <a:gd name="T31" fmla="*/ 68 h 240"/>
                  <a:gd name="T32" fmla="*/ 9 w 565"/>
                  <a:gd name="T33" fmla="*/ 88 h 240"/>
                  <a:gd name="T34" fmla="*/ 1 w 565"/>
                  <a:gd name="T35" fmla="*/ 109 h 240"/>
                  <a:gd name="T36" fmla="*/ 1 w 565"/>
                  <a:gd name="T37" fmla="*/ 130 h 240"/>
                  <a:gd name="T38" fmla="*/ 9 w 565"/>
                  <a:gd name="T39" fmla="*/ 151 h 240"/>
                  <a:gd name="T40" fmla="*/ 27 w 565"/>
                  <a:gd name="T41" fmla="*/ 170 h 240"/>
                  <a:gd name="T42" fmla="*/ 51 w 565"/>
                  <a:gd name="T43" fmla="*/ 188 h 240"/>
                  <a:gd name="T44" fmla="*/ 83 w 565"/>
                  <a:gd name="T45" fmla="*/ 204 h 240"/>
                  <a:gd name="T46" fmla="*/ 120 w 565"/>
                  <a:gd name="T47" fmla="*/ 218 h 240"/>
                  <a:gd name="T48" fmla="*/ 163 w 565"/>
                  <a:gd name="T49" fmla="*/ 228 h 240"/>
                  <a:gd name="T50" fmla="*/ 209 w 565"/>
                  <a:gd name="T51" fmla="*/ 235 h 240"/>
                  <a:gd name="T52" fmla="*/ 258 w 565"/>
                  <a:gd name="T53" fmla="*/ 239 h 240"/>
                  <a:gd name="T54" fmla="*/ 306 w 565"/>
                  <a:gd name="T55" fmla="*/ 239 h 240"/>
                  <a:gd name="T56" fmla="*/ 355 w 565"/>
                  <a:gd name="T57" fmla="*/ 235 h 240"/>
                  <a:gd name="T58" fmla="*/ 401 w 565"/>
                  <a:gd name="T59" fmla="*/ 228 h 240"/>
                  <a:gd name="T60" fmla="*/ 444 w 565"/>
                  <a:gd name="T61" fmla="*/ 218 h 240"/>
                  <a:gd name="T62" fmla="*/ 481 w 565"/>
                  <a:gd name="T63" fmla="*/ 204 h 240"/>
                  <a:gd name="T64" fmla="*/ 513 w 565"/>
                  <a:gd name="T65" fmla="*/ 188 h 240"/>
                  <a:gd name="T66" fmla="*/ 538 w 565"/>
                  <a:gd name="T67" fmla="*/ 170 h 240"/>
                  <a:gd name="T68" fmla="*/ 555 w 565"/>
                  <a:gd name="T69" fmla="*/ 151 h 240"/>
                  <a:gd name="T70" fmla="*/ 563 w 565"/>
                  <a:gd name="T71" fmla="*/ 13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  <a:lnTo>
                      <a:pt x="1" y="130"/>
                    </a:lnTo>
                    <a:lnTo>
                      <a:pt x="4" y="140"/>
                    </a:lnTo>
                    <a:lnTo>
                      <a:pt x="9" y="151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8"/>
                    </a:lnTo>
                    <a:lnTo>
                      <a:pt x="141" y="223"/>
                    </a:lnTo>
                    <a:lnTo>
                      <a:pt x="163" y="228"/>
                    </a:lnTo>
                    <a:lnTo>
                      <a:pt x="185" y="232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9" y="232"/>
                    </a:lnTo>
                    <a:lnTo>
                      <a:pt x="401" y="228"/>
                    </a:lnTo>
                    <a:lnTo>
                      <a:pt x="423" y="223"/>
                    </a:lnTo>
                    <a:lnTo>
                      <a:pt x="444" y="218"/>
                    </a:lnTo>
                    <a:lnTo>
                      <a:pt x="464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1"/>
                    </a:lnTo>
                    <a:lnTo>
                      <a:pt x="560" y="140"/>
                    </a:lnTo>
                    <a:lnTo>
                      <a:pt x="563" y="130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50" name="Group 17"/>
              <p:cNvGrpSpPr>
                <a:grpSpLocks/>
              </p:cNvGrpSpPr>
              <p:nvPr/>
            </p:nvGrpSpPr>
            <p:grpSpPr bwMode="auto">
              <a:xfrm>
                <a:off x="3118" y="62"/>
                <a:ext cx="1507" cy="811"/>
                <a:chOff x="3118" y="62"/>
                <a:chExt cx="1507" cy="811"/>
              </a:xfrm>
            </p:grpSpPr>
            <p:grpSp>
              <p:nvGrpSpPr>
                <p:cNvPr id="47151" name="Group 18"/>
                <p:cNvGrpSpPr>
                  <a:grpSpLocks/>
                </p:cNvGrpSpPr>
                <p:nvPr/>
              </p:nvGrpSpPr>
              <p:grpSpPr bwMode="auto">
                <a:xfrm>
                  <a:off x="3435" y="619"/>
                  <a:ext cx="840" cy="254"/>
                  <a:chOff x="3435" y="619"/>
                  <a:chExt cx="840" cy="254"/>
                </a:xfrm>
              </p:grpSpPr>
              <p:sp>
                <p:nvSpPr>
                  <p:cNvPr id="47160" name="Freeform 19"/>
                  <p:cNvSpPr>
                    <a:spLocks/>
                  </p:cNvSpPr>
                  <p:nvPr/>
                </p:nvSpPr>
                <p:spPr bwMode="auto">
                  <a:xfrm>
                    <a:off x="3435" y="626"/>
                    <a:ext cx="840" cy="247"/>
                  </a:xfrm>
                  <a:custGeom>
                    <a:avLst/>
                    <a:gdLst>
                      <a:gd name="T0" fmla="*/ 839 w 840"/>
                      <a:gd name="T1" fmla="*/ 246 h 247"/>
                      <a:gd name="T2" fmla="*/ 839 w 840"/>
                      <a:gd name="T3" fmla="*/ 0 h 247"/>
                      <a:gd name="T4" fmla="*/ 0 w 840"/>
                      <a:gd name="T5" fmla="*/ 0 h 247"/>
                      <a:gd name="T6" fmla="*/ 0 w 840"/>
                      <a:gd name="T7" fmla="*/ 246 h 247"/>
                      <a:gd name="T8" fmla="*/ 839 w 840"/>
                      <a:gd name="T9" fmla="*/ 246 h 2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0"/>
                      <a:gd name="T16" fmla="*/ 0 h 247"/>
                      <a:gd name="T17" fmla="*/ 840 w 840"/>
                      <a:gd name="T18" fmla="*/ 247 h 2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0" h="247">
                        <a:moveTo>
                          <a:pt x="839" y="246"/>
                        </a:moveTo>
                        <a:lnTo>
                          <a:pt x="839" y="0"/>
                        </a:lnTo>
                        <a:lnTo>
                          <a:pt x="0" y="0"/>
                        </a:lnTo>
                        <a:lnTo>
                          <a:pt x="0" y="246"/>
                        </a:lnTo>
                        <a:lnTo>
                          <a:pt x="839" y="24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6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619"/>
                    <a:ext cx="658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solidFill>
                          <a:srgbClr val="000000"/>
                        </a:solidFill>
                        <a:latin typeface="Arial" charset="0"/>
                      </a:rPr>
                      <a:t>   Official</a:t>
                    </a:r>
                  </a:p>
                </p:txBody>
              </p:sp>
            </p:grpSp>
            <p:sp>
              <p:nvSpPr>
                <p:cNvPr id="47152" name="Freeform 21"/>
                <p:cNvSpPr>
                  <a:spLocks/>
                </p:cNvSpPr>
                <p:nvPr/>
              </p:nvSpPr>
              <p:spPr bwMode="auto">
                <a:xfrm>
                  <a:off x="4060" y="239"/>
                  <a:ext cx="565" cy="240"/>
                </a:xfrm>
                <a:custGeom>
                  <a:avLst/>
                  <a:gdLst>
                    <a:gd name="T0" fmla="*/ 1 w 565"/>
                    <a:gd name="T1" fmla="*/ 130 h 240"/>
                    <a:gd name="T2" fmla="*/ 9 w 565"/>
                    <a:gd name="T3" fmla="*/ 151 h 240"/>
                    <a:gd name="T4" fmla="*/ 27 w 565"/>
                    <a:gd name="T5" fmla="*/ 170 h 240"/>
                    <a:gd name="T6" fmla="*/ 51 w 565"/>
                    <a:gd name="T7" fmla="*/ 188 h 240"/>
                    <a:gd name="T8" fmla="*/ 83 w 565"/>
                    <a:gd name="T9" fmla="*/ 204 h 240"/>
                    <a:gd name="T10" fmla="*/ 120 w 565"/>
                    <a:gd name="T11" fmla="*/ 218 h 240"/>
                    <a:gd name="T12" fmla="*/ 163 w 565"/>
                    <a:gd name="T13" fmla="*/ 228 h 240"/>
                    <a:gd name="T14" fmla="*/ 209 w 565"/>
                    <a:gd name="T15" fmla="*/ 235 h 240"/>
                    <a:gd name="T16" fmla="*/ 257 w 565"/>
                    <a:gd name="T17" fmla="*/ 239 h 240"/>
                    <a:gd name="T18" fmla="*/ 306 w 565"/>
                    <a:gd name="T19" fmla="*/ 239 h 240"/>
                    <a:gd name="T20" fmla="*/ 355 w 565"/>
                    <a:gd name="T21" fmla="*/ 235 h 240"/>
                    <a:gd name="T22" fmla="*/ 401 w 565"/>
                    <a:gd name="T23" fmla="*/ 228 h 240"/>
                    <a:gd name="T24" fmla="*/ 443 w 565"/>
                    <a:gd name="T25" fmla="*/ 217 h 240"/>
                    <a:gd name="T26" fmla="*/ 481 w 565"/>
                    <a:gd name="T27" fmla="*/ 204 h 240"/>
                    <a:gd name="T28" fmla="*/ 513 w 565"/>
                    <a:gd name="T29" fmla="*/ 188 h 240"/>
                    <a:gd name="T30" fmla="*/ 537 w 565"/>
                    <a:gd name="T31" fmla="*/ 170 h 240"/>
                    <a:gd name="T32" fmla="*/ 554 w 565"/>
                    <a:gd name="T33" fmla="*/ 150 h 240"/>
                    <a:gd name="T34" fmla="*/ 563 w 565"/>
                    <a:gd name="T35" fmla="*/ 129 h 240"/>
                    <a:gd name="T36" fmla="*/ 563 w 565"/>
                    <a:gd name="T37" fmla="*/ 109 h 240"/>
                    <a:gd name="T38" fmla="*/ 554 w 565"/>
                    <a:gd name="T39" fmla="*/ 88 h 240"/>
                    <a:gd name="T40" fmla="*/ 537 w 565"/>
                    <a:gd name="T41" fmla="*/ 68 h 240"/>
                    <a:gd name="T42" fmla="*/ 513 w 565"/>
                    <a:gd name="T43" fmla="*/ 51 h 240"/>
                    <a:gd name="T44" fmla="*/ 481 w 565"/>
                    <a:gd name="T45" fmla="*/ 35 h 240"/>
                    <a:gd name="T46" fmla="*/ 443 w 565"/>
                    <a:gd name="T47" fmla="*/ 21 h 240"/>
                    <a:gd name="T48" fmla="*/ 401 w 565"/>
                    <a:gd name="T49" fmla="*/ 11 h 240"/>
                    <a:gd name="T50" fmla="*/ 355 w 565"/>
                    <a:gd name="T51" fmla="*/ 4 h 240"/>
                    <a:gd name="T52" fmla="*/ 306 w 565"/>
                    <a:gd name="T53" fmla="*/ 0 h 240"/>
                    <a:gd name="T54" fmla="*/ 257 w 565"/>
                    <a:gd name="T55" fmla="*/ 0 h 240"/>
                    <a:gd name="T56" fmla="*/ 209 w 565"/>
                    <a:gd name="T57" fmla="*/ 4 h 240"/>
                    <a:gd name="T58" fmla="*/ 163 w 565"/>
                    <a:gd name="T59" fmla="*/ 11 h 240"/>
                    <a:gd name="T60" fmla="*/ 120 w 565"/>
                    <a:gd name="T61" fmla="*/ 21 h 240"/>
                    <a:gd name="T62" fmla="*/ 83 w 565"/>
                    <a:gd name="T63" fmla="*/ 35 h 240"/>
                    <a:gd name="T64" fmla="*/ 51 w 565"/>
                    <a:gd name="T65" fmla="*/ 51 h 240"/>
                    <a:gd name="T66" fmla="*/ 27 w 565"/>
                    <a:gd name="T67" fmla="*/ 69 h 240"/>
                    <a:gd name="T68" fmla="*/ 9 w 565"/>
                    <a:gd name="T69" fmla="*/ 88 h 240"/>
                    <a:gd name="T70" fmla="*/ 1 w 565"/>
                    <a:gd name="T71" fmla="*/ 109 h 2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65"/>
                    <a:gd name="T109" fmla="*/ 0 h 240"/>
                    <a:gd name="T110" fmla="*/ 565 w 565"/>
                    <a:gd name="T111" fmla="*/ 240 h 24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65" h="240">
                      <a:moveTo>
                        <a:pt x="0" y="119"/>
                      </a:moveTo>
                      <a:lnTo>
                        <a:pt x="1" y="130"/>
                      </a:lnTo>
                      <a:lnTo>
                        <a:pt x="4" y="140"/>
                      </a:lnTo>
                      <a:lnTo>
                        <a:pt x="9" y="151"/>
                      </a:lnTo>
                      <a:lnTo>
                        <a:pt x="17" y="160"/>
                      </a:lnTo>
                      <a:lnTo>
                        <a:pt x="27" y="170"/>
                      </a:lnTo>
                      <a:lnTo>
                        <a:pt x="38" y="179"/>
                      </a:lnTo>
                      <a:lnTo>
                        <a:pt x="51" y="188"/>
                      </a:lnTo>
                      <a:lnTo>
                        <a:pt x="66" y="197"/>
                      </a:lnTo>
                      <a:lnTo>
                        <a:pt x="83" y="204"/>
                      </a:lnTo>
                      <a:lnTo>
                        <a:pt x="101" y="211"/>
                      </a:lnTo>
                      <a:lnTo>
                        <a:pt x="120" y="218"/>
                      </a:lnTo>
                      <a:lnTo>
                        <a:pt x="141" y="223"/>
                      </a:lnTo>
                      <a:lnTo>
                        <a:pt x="163" y="228"/>
                      </a:lnTo>
                      <a:lnTo>
                        <a:pt x="185" y="232"/>
                      </a:lnTo>
                      <a:lnTo>
                        <a:pt x="209" y="235"/>
                      </a:lnTo>
                      <a:lnTo>
                        <a:pt x="233" y="237"/>
                      </a:lnTo>
                      <a:lnTo>
                        <a:pt x="257" y="239"/>
                      </a:lnTo>
                      <a:lnTo>
                        <a:pt x="282" y="239"/>
                      </a:lnTo>
                      <a:lnTo>
                        <a:pt x="306" y="239"/>
                      </a:lnTo>
                      <a:lnTo>
                        <a:pt x="331" y="237"/>
                      </a:lnTo>
                      <a:lnTo>
                        <a:pt x="355" y="235"/>
                      </a:lnTo>
                      <a:lnTo>
                        <a:pt x="378" y="231"/>
                      </a:lnTo>
                      <a:lnTo>
                        <a:pt x="401" y="228"/>
                      </a:lnTo>
                      <a:lnTo>
                        <a:pt x="423" y="223"/>
                      </a:lnTo>
                      <a:lnTo>
                        <a:pt x="443" y="217"/>
                      </a:lnTo>
                      <a:lnTo>
                        <a:pt x="463" y="211"/>
                      </a:lnTo>
                      <a:lnTo>
                        <a:pt x="481" y="204"/>
                      </a:lnTo>
                      <a:lnTo>
                        <a:pt x="498" y="196"/>
                      </a:lnTo>
                      <a:lnTo>
                        <a:pt x="513" y="188"/>
                      </a:lnTo>
                      <a:lnTo>
                        <a:pt x="526" y="179"/>
                      </a:lnTo>
                      <a:lnTo>
                        <a:pt x="537" y="170"/>
                      </a:lnTo>
                      <a:lnTo>
                        <a:pt x="547" y="160"/>
                      </a:lnTo>
                      <a:lnTo>
                        <a:pt x="554" y="150"/>
                      </a:lnTo>
                      <a:lnTo>
                        <a:pt x="559" y="140"/>
                      </a:lnTo>
                      <a:lnTo>
                        <a:pt x="563" y="129"/>
                      </a:lnTo>
                      <a:lnTo>
                        <a:pt x="564" y="119"/>
                      </a:lnTo>
                      <a:lnTo>
                        <a:pt x="563" y="109"/>
                      </a:lnTo>
                      <a:lnTo>
                        <a:pt x="559" y="98"/>
                      </a:lnTo>
                      <a:lnTo>
                        <a:pt x="554" y="88"/>
                      </a:lnTo>
                      <a:lnTo>
                        <a:pt x="547" y="78"/>
                      </a:lnTo>
                      <a:lnTo>
                        <a:pt x="537" y="68"/>
                      </a:lnTo>
                      <a:lnTo>
                        <a:pt x="526" y="60"/>
                      </a:lnTo>
                      <a:lnTo>
                        <a:pt x="513" y="51"/>
                      </a:lnTo>
                      <a:lnTo>
                        <a:pt x="498" y="42"/>
                      </a:lnTo>
                      <a:lnTo>
                        <a:pt x="481" y="35"/>
                      </a:lnTo>
                      <a:lnTo>
                        <a:pt x="463" y="27"/>
                      </a:lnTo>
                      <a:lnTo>
                        <a:pt x="443" y="21"/>
                      </a:lnTo>
                      <a:lnTo>
                        <a:pt x="423" y="16"/>
                      </a:lnTo>
                      <a:lnTo>
                        <a:pt x="401" y="11"/>
                      </a:lnTo>
                      <a:lnTo>
                        <a:pt x="378" y="7"/>
                      </a:lnTo>
                      <a:lnTo>
                        <a:pt x="355" y="4"/>
                      </a:lnTo>
                      <a:lnTo>
                        <a:pt x="331" y="1"/>
                      </a:lnTo>
                      <a:lnTo>
                        <a:pt x="306" y="0"/>
                      </a:lnTo>
                      <a:lnTo>
                        <a:pt x="282" y="0"/>
                      </a:lnTo>
                      <a:lnTo>
                        <a:pt x="257" y="0"/>
                      </a:lnTo>
                      <a:lnTo>
                        <a:pt x="233" y="1"/>
                      </a:lnTo>
                      <a:lnTo>
                        <a:pt x="209" y="4"/>
                      </a:lnTo>
                      <a:lnTo>
                        <a:pt x="185" y="7"/>
                      </a:lnTo>
                      <a:lnTo>
                        <a:pt x="163" y="11"/>
                      </a:lnTo>
                      <a:lnTo>
                        <a:pt x="141" y="16"/>
                      </a:lnTo>
                      <a:lnTo>
                        <a:pt x="120" y="21"/>
                      </a:lnTo>
                      <a:lnTo>
                        <a:pt x="100" y="27"/>
                      </a:lnTo>
                      <a:lnTo>
                        <a:pt x="83" y="35"/>
                      </a:lnTo>
                      <a:lnTo>
                        <a:pt x="66" y="42"/>
                      </a:lnTo>
                      <a:lnTo>
                        <a:pt x="51" y="51"/>
                      </a:lnTo>
                      <a:lnTo>
                        <a:pt x="38" y="60"/>
                      </a:lnTo>
                      <a:lnTo>
                        <a:pt x="27" y="69"/>
                      </a:lnTo>
                      <a:lnTo>
                        <a:pt x="17" y="78"/>
                      </a:lnTo>
                      <a:lnTo>
                        <a:pt x="9" y="88"/>
                      </a:lnTo>
                      <a:lnTo>
                        <a:pt x="4" y="98"/>
                      </a:lnTo>
                      <a:lnTo>
                        <a:pt x="1" y="109"/>
                      </a:lnTo>
                      <a:lnTo>
                        <a:pt x="0" y="11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3" name="Freeform 22"/>
                <p:cNvSpPr>
                  <a:spLocks/>
                </p:cNvSpPr>
                <p:nvPr/>
              </p:nvSpPr>
              <p:spPr bwMode="auto">
                <a:xfrm>
                  <a:off x="3531" y="62"/>
                  <a:ext cx="565" cy="241"/>
                </a:xfrm>
                <a:custGeom>
                  <a:avLst/>
                  <a:gdLst>
                    <a:gd name="T0" fmla="*/ 563 w 565"/>
                    <a:gd name="T1" fmla="*/ 110 h 241"/>
                    <a:gd name="T2" fmla="*/ 554 w 565"/>
                    <a:gd name="T3" fmla="*/ 89 h 241"/>
                    <a:gd name="T4" fmla="*/ 538 w 565"/>
                    <a:gd name="T5" fmla="*/ 70 h 241"/>
                    <a:gd name="T6" fmla="*/ 513 w 565"/>
                    <a:gd name="T7" fmla="*/ 51 h 241"/>
                    <a:gd name="T8" fmla="*/ 482 w 565"/>
                    <a:gd name="T9" fmla="*/ 35 h 241"/>
                    <a:gd name="T10" fmla="*/ 444 w 565"/>
                    <a:gd name="T11" fmla="*/ 22 h 241"/>
                    <a:gd name="T12" fmla="*/ 401 w 565"/>
                    <a:gd name="T13" fmla="*/ 12 h 241"/>
                    <a:gd name="T14" fmla="*/ 355 w 565"/>
                    <a:gd name="T15" fmla="*/ 5 h 241"/>
                    <a:gd name="T16" fmla="*/ 307 w 565"/>
                    <a:gd name="T17" fmla="*/ 1 h 241"/>
                    <a:gd name="T18" fmla="*/ 258 w 565"/>
                    <a:gd name="T19" fmla="*/ 1 h 241"/>
                    <a:gd name="T20" fmla="*/ 210 w 565"/>
                    <a:gd name="T21" fmla="*/ 5 h 241"/>
                    <a:gd name="T22" fmla="*/ 164 w 565"/>
                    <a:gd name="T23" fmla="*/ 12 h 241"/>
                    <a:gd name="T24" fmla="*/ 121 w 565"/>
                    <a:gd name="T25" fmla="*/ 22 h 241"/>
                    <a:gd name="T26" fmla="*/ 83 w 565"/>
                    <a:gd name="T27" fmla="*/ 35 h 241"/>
                    <a:gd name="T28" fmla="*/ 51 w 565"/>
                    <a:gd name="T29" fmla="*/ 51 h 241"/>
                    <a:gd name="T30" fmla="*/ 27 w 565"/>
                    <a:gd name="T31" fmla="*/ 70 h 241"/>
                    <a:gd name="T32" fmla="*/ 10 w 565"/>
                    <a:gd name="T33" fmla="*/ 89 h 241"/>
                    <a:gd name="T34" fmla="*/ 1 w 565"/>
                    <a:gd name="T35" fmla="*/ 110 h 241"/>
                    <a:gd name="T36" fmla="*/ 1 w 565"/>
                    <a:gd name="T37" fmla="*/ 131 h 241"/>
                    <a:gd name="T38" fmla="*/ 10 w 565"/>
                    <a:gd name="T39" fmla="*/ 151 h 241"/>
                    <a:gd name="T40" fmla="*/ 27 w 565"/>
                    <a:gd name="T41" fmla="*/ 171 h 241"/>
                    <a:gd name="T42" fmla="*/ 51 w 565"/>
                    <a:gd name="T43" fmla="*/ 189 h 241"/>
                    <a:gd name="T44" fmla="*/ 83 w 565"/>
                    <a:gd name="T45" fmla="*/ 205 h 241"/>
                    <a:gd name="T46" fmla="*/ 121 w 565"/>
                    <a:gd name="T47" fmla="*/ 218 h 241"/>
                    <a:gd name="T48" fmla="*/ 164 w 565"/>
                    <a:gd name="T49" fmla="*/ 229 h 241"/>
                    <a:gd name="T50" fmla="*/ 210 w 565"/>
                    <a:gd name="T51" fmla="*/ 236 h 241"/>
                    <a:gd name="T52" fmla="*/ 258 w 565"/>
                    <a:gd name="T53" fmla="*/ 239 h 241"/>
                    <a:gd name="T54" fmla="*/ 307 w 565"/>
                    <a:gd name="T55" fmla="*/ 239 h 241"/>
                    <a:gd name="T56" fmla="*/ 355 w 565"/>
                    <a:gd name="T57" fmla="*/ 236 h 241"/>
                    <a:gd name="T58" fmla="*/ 401 w 565"/>
                    <a:gd name="T59" fmla="*/ 229 h 241"/>
                    <a:gd name="T60" fmla="*/ 444 w 565"/>
                    <a:gd name="T61" fmla="*/ 218 h 241"/>
                    <a:gd name="T62" fmla="*/ 482 w 565"/>
                    <a:gd name="T63" fmla="*/ 205 h 241"/>
                    <a:gd name="T64" fmla="*/ 513 w 565"/>
                    <a:gd name="T65" fmla="*/ 189 h 241"/>
                    <a:gd name="T66" fmla="*/ 538 w 565"/>
                    <a:gd name="T67" fmla="*/ 171 h 241"/>
                    <a:gd name="T68" fmla="*/ 554 w 565"/>
                    <a:gd name="T69" fmla="*/ 151 h 241"/>
                    <a:gd name="T70" fmla="*/ 563 w 565"/>
                    <a:gd name="T71" fmla="*/ 131 h 24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65"/>
                    <a:gd name="T109" fmla="*/ 0 h 241"/>
                    <a:gd name="T110" fmla="*/ 565 w 565"/>
                    <a:gd name="T111" fmla="*/ 241 h 24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65" h="241">
                      <a:moveTo>
                        <a:pt x="564" y="120"/>
                      </a:moveTo>
                      <a:lnTo>
                        <a:pt x="563" y="110"/>
                      </a:lnTo>
                      <a:lnTo>
                        <a:pt x="560" y="100"/>
                      </a:lnTo>
                      <a:lnTo>
                        <a:pt x="554" y="89"/>
                      </a:lnTo>
                      <a:lnTo>
                        <a:pt x="547" y="79"/>
                      </a:lnTo>
                      <a:lnTo>
                        <a:pt x="538" y="70"/>
                      </a:lnTo>
                      <a:lnTo>
                        <a:pt x="526" y="60"/>
                      </a:lnTo>
                      <a:lnTo>
                        <a:pt x="513" y="51"/>
                      </a:lnTo>
                      <a:lnTo>
                        <a:pt x="498" y="43"/>
                      </a:lnTo>
                      <a:lnTo>
                        <a:pt x="482" y="35"/>
                      </a:lnTo>
                      <a:lnTo>
                        <a:pt x="463" y="29"/>
                      </a:lnTo>
                      <a:lnTo>
                        <a:pt x="444" y="22"/>
                      </a:lnTo>
                      <a:lnTo>
                        <a:pt x="423" y="16"/>
                      </a:lnTo>
                      <a:lnTo>
                        <a:pt x="401" y="12"/>
                      </a:lnTo>
                      <a:lnTo>
                        <a:pt x="378" y="8"/>
                      </a:lnTo>
                      <a:lnTo>
                        <a:pt x="355" y="5"/>
                      </a:lnTo>
                      <a:lnTo>
                        <a:pt x="332" y="3"/>
                      </a:lnTo>
                      <a:lnTo>
                        <a:pt x="307" y="1"/>
                      </a:lnTo>
                      <a:lnTo>
                        <a:pt x="282" y="0"/>
                      </a:lnTo>
                      <a:lnTo>
                        <a:pt x="258" y="1"/>
                      </a:lnTo>
                      <a:lnTo>
                        <a:pt x="234" y="3"/>
                      </a:lnTo>
                      <a:lnTo>
                        <a:pt x="210" y="5"/>
                      </a:lnTo>
                      <a:lnTo>
                        <a:pt x="186" y="8"/>
                      </a:lnTo>
                      <a:lnTo>
                        <a:pt x="164" y="12"/>
                      </a:lnTo>
                      <a:lnTo>
                        <a:pt x="141" y="16"/>
                      </a:lnTo>
                      <a:lnTo>
                        <a:pt x="121" y="22"/>
                      </a:lnTo>
                      <a:lnTo>
                        <a:pt x="101" y="29"/>
                      </a:lnTo>
                      <a:lnTo>
                        <a:pt x="83" y="35"/>
                      </a:lnTo>
                      <a:lnTo>
                        <a:pt x="66" y="43"/>
                      </a:lnTo>
                      <a:lnTo>
                        <a:pt x="51" y="51"/>
                      </a:lnTo>
                      <a:lnTo>
                        <a:pt x="39" y="60"/>
                      </a:lnTo>
                      <a:lnTo>
                        <a:pt x="27" y="70"/>
                      </a:lnTo>
                      <a:lnTo>
                        <a:pt x="18" y="79"/>
                      </a:lnTo>
                      <a:lnTo>
                        <a:pt x="10" y="89"/>
                      </a:lnTo>
                      <a:lnTo>
                        <a:pt x="5" y="100"/>
                      </a:lnTo>
                      <a:lnTo>
                        <a:pt x="1" y="110"/>
                      </a:lnTo>
                      <a:lnTo>
                        <a:pt x="0" y="120"/>
                      </a:lnTo>
                      <a:lnTo>
                        <a:pt x="1" y="131"/>
                      </a:lnTo>
                      <a:lnTo>
                        <a:pt x="5" y="141"/>
                      </a:lnTo>
                      <a:lnTo>
                        <a:pt x="10" y="151"/>
                      </a:lnTo>
                      <a:lnTo>
                        <a:pt x="18" y="161"/>
                      </a:lnTo>
                      <a:lnTo>
                        <a:pt x="27" y="171"/>
                      </a:lnTo>
                      <a:lnTo>
                        <a:pt x="39" y="180"/>
                      </a:lnTo>
                      <a:lnTo>
                        <a:pt x="51" y="189"/>
                      </a:lnTo>
                      <a:lnTo>
                        <a:pt x="66" y="197"/>
                      </a:lnTo>
                      <a:lnTo>
                        <a:pt x="83" y="205"/>
                      </a:lnTo>
                      <a:lnTo>
                        <a:pt x="101" y="212"/>
                      </a:lnTo>
                      <a:lnTo>
                        <a:pt x="121" y="218"/>
                      </a:lnTo>
                      <a:lnTo>
                        <a:pt x="141" y="224"/>
                      </a:lnTo>
                      <a:lnTo>
                        <a:pt x="164" y="229"/>
                      </a:lnTo>
                      <a:lnTo>
                        <a:pt x="186" y="233"/>
                      </a:lnTo>
                      <a:lnTo>
                        <a:pt x="210" y="236"/>
                      </a:lnTo>
                      <a:lnTo>
                        <a:pt x="234" y="238"/>
                      </a:lnTo>
                      <a:lnTo>
                        <a:pt x="258" y="239"/>
                      </a:lnTo>
                      <a:lnTo>
                        <a:pt x="282" y="240"/>
                      </a:lnTo>
                      <a:lnTo>
                        <a:pt x="307" y="239"/>
                      </a:lnTo>
                      <a:lnTo>
                        <a:pt x="332" y="238"/>
                      </a:lnTo>
                      <a:lnTo>
                        <a:pt x="355" y="236"/>
                      </a:lnTo>
                      <a:lnTo>
                        <a:pt x="378" y="233"/>
                      </a:lnTo>
                      <a:lnTo>
                        <a:pt x="401" y="229"/>
                      </a:lnTo>
                      <a:lnTo>
                        <a:pt x="423" y="224"/>
                      </a:lnTo>
                      <a:lnTo>
                        <a:pt x="444" y="218"/>
                      </a:lnTo>
                      <a:lnTo>
                        <a:pt x="463" y="212"/>
                      </a:lnTo>
                      <a:lnTo>
                        <a:pt x="482" y="205"/>
                      </a:lnTo>
                      <a:lnTo>
                        <a:pt x="498" y="197"/>
                      </a:lnTo>
                      <a:lnTo>
                        <a:pt x="513" y="189"/>
                      </a:lnTo>
                      <a:lnTo>
                        <a:pt x="526" y="180"/>
                      </a:lnTo>
                      <a:lnTo>
                        <a:pt x="538" y="171"/>
                      </a:lnTo>
                      <a:lnTo>
                        <a:pt x="547" y="161"/>
                      </a:lnTo>
                      <a:lnTo>
                        <a:pt x="554" y="151"/>
                      </a:lnTo>
                      <a:lnTo>
                        <a:pt x="560" y="141"/>
                      </a:lnTo>
                      <a:lnTo>
                        <a:pt x="563" y="131"/>
                      </a:lnTo>
                      <a:lnTo>
                        <a:pt x="564" y="12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4" name="Rectangle 23"/>
                <p:cNvSpPr>
                  <a:spLocks noChangeArrowheads="1"/>
                </p:cNvSpPr>
                <p:nvPr/>
              </p:nvSpPr>
              <p:spPr bwMode="auto">
                <a:xfrm>
                  <a:off x="4182" y="238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solidFill>
                        <a:srgbClr val="000000"/>
                      </a:solidFill>
                      <a:latin typeface="Arial" charset="0"/>
                    </a:rPr>
                    <a:t>party</a:t>
                  </a:r>
                </a:p>
              </p:txBody>
            </p:sp>
            <p:sp>
              <p:nvSpPr>
                <p:cNvPr id="47155" name="Rectangle 24"/>
                <p:cNvSpPr>
                  <a:spLocks noChangeArrowheads="1"/>
                </p:cNvSpPr>
                <p:nvPr/>
              </p:nvSpPr>
              <p:spPr bwMode="auto">
                <a:xfrm>
                  <a:off x="3611" y="96"/>
                  <a:ext cx="448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solidFill>
                        <a:srgbClr val="000000"/>
                      </a:solidFill>
                      <a:latin typeface="Arial" charset="0"/>
                    </a:rPr>
                    <a:t>name</a:t>
                  </a:r>
                </a:p>
              </p:txBody>
            </p:sp>
            <p:sp>
              <p:nvSpPr>
                <p:cNvPr id="47156" name="Rectangle 25"/>
                <p:cNvSpPr>
                  <a:spLocks noChangeArrowheads="1"/>
                </p:cNvSpPr>
                <p:nvPr/>
              </p:nvSpPr>
              <p:spPr bwMode="auto">
                <a:xfrm>
                  <a:off x="3118" y="232"/>
                  <a:ext cx="306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 u="sng">
                      <a:solidFill>
                        <a:srgbClr val="000000"/>
                      </a:solidFill>
                      <a:latin typeface="Arial" charset="0"/>
                    </a:rPr>
                    <a:t>oid</a:t>
                  </a:r>
                </a:p>
              </p:txBody>
            </p:sp>
            <p:sp>
              <p:nvSpPr>
                <p:cNvPr id="47157" name="Line 26"/>
                <p:cNvSpPr>
                  <a:spLocks noChangeShapeType="1"/>
                </p:cNvSpPr>
                <p:nvPr/>
              </p:nvSpPr>
              <p:spPr bwMode="auto">
                <a:xfrm>
                  <a:off x="3306" y="494"/>
                  <a:ext cx="348" cy="12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8" name="Line 27"/>
                <p:cNvSpPr>
                  <a:spLocks noChangeShapeType="1"/>
                </p:cNvSpPr>
                <p:nvPr/>
              </p:nvSpPr>
              <p:spPr bwMode="auto">
                <a:xfrm>
                  <a:off x="3821" y="302"/>
                  <a:ext cx="0" cy="30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009" y="484"/>
                  <a:ext cx="334" cy="13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119" name="Group 29"/>
            <p:cNvGrpSpPr>
              <a:grpSpLocks/>
            </p:cNvGrpSpPr>
            <p:nvPr/>
          </p:nvGrpSpPr>
          <p:grpSpPr bwMode="auto">
            <a:xfrm>
              <a:off x="2064" y="1810"/>
              <a:ext cx="3575" cy="943"/>
              <a:chOff x="2133" y="1824"/>
              <a:chExt cx="3575" cy="943"/>
            </a:xfrm>
          </p:grpSpPr>
          <p:sp>
            <p:nvSpPr>
              <p:cNvPr id="47120" name="Freeform 30"/>
              <p:cNvSpPr>
                <a:spLocks/>
              </p:cNvSpPr>
              <p:nvPr/>
            </p:nvSpPr>
            <p:spPr bwMode="auto">
              <a:xfrm>
                <a:off x="4106" y="2077"/>
                <a:ext cx="565" cy="240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2 w 565"/>
                  <a:gd name="T9" fmla="*/ 35 h 240"/>
                  <a:gd name="T10" fmla="*/ 444 w 565"/>
                  <a:gd name="T11" fmla="*/ 21 h 240"/>
                  <a:gd name="T12" fmla="*/ 402 w 565"/>
                  <a:gd name="T13" fmla="*/ 11 h 240"/>
                  <a:gd name="T14" fmla="*/ 356 w 565"/>
                  <a:gd name="T15" fmla="*/ 4 h 240"/>
                  <a:gd name="T16" fmla="*/ 307 w 565"/>
                  <a:gd name="T17" fmla="*/ 0 h 240"/>
                  <a:gd name="T18" fmla="*/ 258 w 565"/>
                  <a:gd name="T19" fmla="*/ 0 h 240"/>
                  <a:gd name="T20" fmla="*/ 210 w 565"/>
                  <a:gd name="T21" fmla="*/ 4 h 240"/>
                  <a:gd name="T22" fmla="*/ 163 w 565"/>
                  <a:gd name="T23" fmla="*/ 11 h 240"/>
                  <a:gd name="T24" fmla="*/ 121 w 565"/>
                  <a:gd name="T25" fmla="*/ 21 h 240"/>
                  <a:gd name="T26" fmla="*/ 83 w 565"/>
                  <a:gd name="T27" fmla="*/ 35 h 240"/>
                  <a:gd name="T28" fmla="*/ 52 w 565"/>
                  <a:gd name="T29" fmla="*/ 51 h 240"/>
                  <a:gd name="T30" fmla="*/ 27 w 565"/>
                  <a:gd name="T31" fmla="*/ 68 h 240"/>
                  <a:gd name="T32" fmla="*/ 10 w 565"/>
                  <a:gd name="T33" fmla="*/ 88 h 240"/>
                  <a:gd name="T34" fmla="*/ 2 w 565"/>
                  <a:gd name="T35" fmla="*/ 109 h 240"/>
                  <a:gd name="T36" fmla="*/ 2 w 565"/>
                  <a:gd name="T37" fmla="*/ 129 h 240"/>
                  <a:gd name="T38" fmla="*/ 10 w 565"/>
                  <a:gd name="T39" fmla="*/ 150 h 240"/>
                  <a:gd name="T40" fmla="*/ 27 w 565"/>
                  <a:gd name="T41" fmla="*/ 170 h 240"/>
                  <a:gd name="T42" fmla="*/ 52 w 565"/>
                  <a:gd name="T43" fmla="*/ 188 h 240"/>
                  <a:gd name="T44" fmla="*/ 83 w 565"/>
                  <a:gd name="T45" fmla="*/ 204 h 240"/>
                  <a:gd name="T46" fmla="*/ 121 w 565"/>
                  <a:gd name="T47" fmla="*/ 217 h 240"/>
                  <a:gd name="T48" fmla="*/ 163 w 565"/>
                  <a:gd name="T49" fmla="*/ 227 h 240"/>
                  <a:gd name="T50" fmla="*/ 210 w 565"/>
                  <a:gd name="T51" fmla="*/ 235 h 240"/>
                  <a:gd name="T52" fmla="*/ 258 w 565"/>
                  <a:gd name="T53" fmla="*/ 239 h 240"/>
                  <a:gd name="T54" fmla="*/ 307 w 565"/>
                  <a:gd name="T55" fmla="*/ 239 h 240"/>
                  <a:gd name="T56" fmla="*/ 356 w 565"/>
                  <a:gd name="T57" fmla="*/ 235 h 240"/>
                  <a:gd name="T58" fmla="*/ 402 w 565"/>
                  <a:gd name="T59" fmla="*/ 227 h 240"/>
                  <a:gd name="T60" fmla="*/ 444 w 565"/>
                  <a:gd name="T61" fmla="*/ 217 h 240"/>
                  <a:gd name="T62" fmla="*/ 482 w 565"/>
                  <a:gd name="T63" fmla="*/ 204 h 240"/>
                  <a:gd name="T64" fmla="*/ 513 w 565"/>
                  <a:gd name="T65" fmla="*/ 188 h 240"/>
                  <a:gd name="T66" fmla="*/ 538 w 565"/>
                  <a:gd name="T67" fmla="*/ 170 h 240"/>
                  <a:gd name="T68" fmla="*/ 555 w 565"/>
                  <a:gd name="T69" fmla="*/ 150 h 240"/>
                  <a:gd name="T70" fmla="*/ 563 w 565"/>
                  <a:gd name="T71" fmla="*/ 12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2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5"/>
                    </a:lnTo>
                    <a:lnTo>
                      <a:pt x="402" y="11"/>
                    </a:lnTo>
                    <a:lnTo>
                      <a:pt x="379" y="7"/>
                    </a:lnTo>
                    <a:lnTo>
                      <a:pt x="356" y="4"/>
                    </a:lnTo>
                    <a:lnTo>
                      <a:pt x="331" y="1"/>
                    </a:lnTo>
                    <a:lnTo>
                      <a:pt x="307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6" y="7"/>
                    </a:lnTo>
                    <a:lnTo>
                      <a:pt x="163" y="11"/>
                    </a:lnTo>
                    <a:lnTo>
                      <a:pt x="141" y="15"/>
                    </a:lnTo>
                    <a:lnTo>
                      <a:pt x="121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7" y="42"/>
                    </a:lnTo>
                    <a:lnTo>
                      <a:pt x="52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8" y="78"/>
                    </a:lnTo>
                    <a:lnTo>
                      <a:pt x="10" y="88"/>
                    </a:lnTo>
                    <a:lnTo>
                      <a:pt x="5" y="98"/>
                    </a:lnTo>
                    <a:lnTo>
                      <a:pt x="2" y="109"/>
                    </a:lnTo>
                    <a:lnTo>
                      <a:pt x="0" y="119"/>
                    </a:lnTo>
                    <a:lnTo>
                      <a:pt x="2" y="129"/>
                    </a:lnTo>
                    <a:lnTo>
                      <a:pt x="5" y="140"/>
                    </a:lnTo>
                    <a:lnTo>
                      <a:pt x="10" y="150"/>
                    </a:lnTo>
                    <a:lnTo>
                      <a:pt x="18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2" y="188"/>
                    </a:lnTo>
                    <a:lnTo>
                      <a:pt x="67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1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6" y="231"/>
                    </a:lnTo>
                    <a:lnTo>
                      <a:pt x="210" y="235"/>
                    </a:lnTo>
                    <a:lnTo>
                      <a:pt x="234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7" y="239"/>
                    </a:lnTo>
                    <a:lnTo>
                      <a:pt x="331" y="237"/>
                    </a:lnTo>
                    <a:lnTo>
                      <a:pt x="356" y="235"/>
                    </a:lnTo>
                    <a:lnTo>
                      <a:pt x="379" y="231"/>
                    </a:lnTo>
                    <a:lnTo>
                      <a:pt x="402" y="227"/>
                    </a:lnTo>
                    <a:lnTo>
                      <a:pt x="423" y="223"/>
                    </a:lnTo>
                    <a:lnTo>
                      <a:pt x="444" y="217"/>
                    </a:lnTo>
                    <a:lnTo>
                      <a:pt x="464" y="211"/>
                    </a:lnTo>
                    <a:lnTo>
                      <a:pt x="482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7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0"/>
                    </a:lnTo>
                    <a:lnTo>
                      <a:pt x="560" y="140"/>
                    </a:lnTo>
                    <a:lnTo>
                      <a:pt x="563" y="129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1" name="Freeform 31"/>
              <p:cNvSpPr>
                <a:spLocks/>
              </p:cNvSpPr>
              <p:nvPr/>
            </p:nvSpPr>
            <p:spPr bwMode="auto">
              <a:xfrm>
                <a:off x="5143" y="2077"/>
                <a:ext cx="565" cy="240"/>
              </a:xfrm>
              <a:custGeom>
                <a:avLst/>
                <a:gdLst>
                  <a:gd name="T0" fmla="*/ 1 w 565"/>
                  <a:gd name="T1" fmla="*/ 129 h 240"/>
                  <a:gd name="T2" fmla="*/ 9 w 565"/>
                  <a:gd name="T3" fmla="*/ 150 h 240"/>
                  <a:gd name="T4" fmla="*/ 27 w 565"/>
                  <a:gd name="T5" fmla="*/ 170 h 240"/>
                  <a:gd name="T6" fmla="*/ 51 w 565"/>
                  <a:gd name="T7" fmla="*/ 188 h 240"/>
                  <a:gd name="T8" fmla="*/ 83 w 565"/>
                  <a:gd name="T9" fmla="*/ 204 h 240"/>
                  <a:gd name="T10" fmla="*/ 120 w 565"/>
                  <a:gd name="T11" fmla="*/ 217 h 240"/>
                  <a:gd name="T12" fmla="*/ 163 w 565"/>
                  <a:gd name="T13" fmla="*/ 227 h 240"/>
                  <a:gd name="T14" fmla="*/ 209 w 565"/>
                  <a:gd name="T15" fmla="*/ 235 h 240"/>
                  <a:gd name="T16" fmla="*/ 257 w 565"/>
                  <a:gd name="T17" fmla="*/ 239 h 240"/>
                  <a:gd name="T18" fmla="*/ 306 w 565"/>
                  <a:gd name="T19" fmla="*/ 239 h 240"/>
                  <a:gd name="T20" fmla="*/ 355 w 565"/>
                  <a:gd name="T21" fmla="*/ 235 h 240"/>
                  <a:gd name="T22" fmla="*/ 401 w 565"/>
                  <a:gd name="T23" fmla="*/ 227 h 240"/>
                  <a:gd name="T24" fmla="*/ 443 w 565"/>
                  <a:gd name="T25" fmla="*/ 217 h 240"/>
                  <a:gd name="T26" fmla="*/ 481 w 565"/>
                  <a:gd name="T27" fmla="*/ 204 h 240"/>
                  <a:gd name="T28" fmla="*/ 513 w 565"/>
                  <a:gd name="T29" fmla="*/ 188 h 240"/>
                  <a:gd name="T30" fmla="*/ 537 w 565"/>
                  <a:gd name="T31" fmla="*/ 169 h 240"/>
                  <a:gd name="T32" fmla="*/ 554 w 565"/>
                  <a:gd name="T33" fmla="*/ 150 h 240"/>
                  <a:gd name="T34" fmla="*/ 563 w 565"/>
                  <a:gd name="T35" fmla="*/ 129 h 240"/>
                  <a:gd name="T36" fmla="*/ 563 w 565"/>
                  <a:gd name="T37" fmla="*/ 108 h 240"/>
                  <a:gd name="T38" fmla="*/ 554 w 565"/>
                  <a:gd name="T39" fmla="*/ 88 h 240"/>
                  <a:gd name="T40" fmla="*/ 537 w 565"/>
                  <a:gd name="T41" fmla="*/ 68 h 240"/>
                  <a:gd name="T42" fmla="*/ 513 w 565"/>
                  <a:gd name="T43" fmla="*/ 50 h 240"/>
                  <a:gd name="T44" fmla="*/ 481 w 565"/>
                  <a:gd name="T45" fmla="*/ 35 h 240"/>
                  <a:gd name="T46" fmla="*/ 443 w 565"/>
                  <a:gd name="T47" fmla="*/ 21 h 240"/>
                  <a:gd name="T48" fmla="*/ 401 w 565"/>
                  <a:gd name="T49" fmla="*/ 11 h 240"/>
                  <a:gd name="T50" fmla="*/ 355 w 565"/>
                  <a:gd name="T51" fmla="*/ 4 h 240"/>
                  <a:gd name="T52" fmla="*/ 306 w 565"/>
                  <a:gd name="T53" fmla="*/ 0 h 240"/>
                  <a:gd name="T54" fmla="*/ 257 w 565"/>
                  <a:gd name="T55" fmla="*/ 0 h 240"/>
                  <a:gd name="T56" fmla="*/ 209 w 565"/>
                  <a:gd name="T57" fmla="*/ 4 h 240"/>
                  <a:gd name="T58" fmla="*/ 163 w 565"/>
                  <a:gd name="T59" fmla="*/ 11 h 240"/>
                  <a:gd name="T60" fmla="*/ 120 w 565"/>
                  <a:gd name="T61" fmla="*/ 21 h 240"/>
                  <a:gd name="T62" fmla="*/ 83 w 565"/>
                  <a:gd name="T63" fmla="*/ 35 h 240"/>
                  <a:gd name="T64" fmla="*/ 51 w 565"/>
                  <a:gd name="T65" fmla="*/ 51 h 240"/>
                  <a:gd name="T66" fmla="*/ 27 w 565"/>
                  <a:gd name="T67" fmla="*/ 68 h 240"/>
                  <a:gd name="T68" fmla="*/ 9 w 565"/>
                  <a:gd name="T69" fmla="*/ 88 h 240"/>
                  <a:gd name="T70" fmla="*/ 1 w 565"/>
                  <a:gd name="T71" fmla="*/ 10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0" y="119"/>
                    </a:moveTo>
                    <a:lnTo>
                      <a:pt x="1" y="129"/>
                    </a:lnTo>
                    <a:lnTo>
                      <a:pt x="4" y="140"/>
                    </a:lnTo>
                    <a:lnTo>
                      <a:pt x="9" y="150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5" y="231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7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8" y="231"/>
                    </a:lnTo>
                    <a:lnTo>
                      <a:pt x="401" y="227"/>
                    </a:lnTo>
                    <a:lnTo>
                      <a:pt x="423" y="223"/>
                    </a:lnTo>
                    <a:lnTo>
                      <a:pt x="443" y="217"/>
                    </a:lnTo>
                    <a:lnTo>
                      <a:pt x="463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7" y="169"/>
                    </a:lnTo>
                    <a:lnTo>
                      <a:pt x="547" y="160"/>
                    </a:lnTo>
                    <a:lnTo>
                      <a:pt x="554" y="150"/>
                    </a:lnTo>
                    <a:lnTo>
                      <a:pt x="559" y="140"/>
                    </a:lnTo>
                    <a:lnTo>
                      <a:pt x="563" y="129"/>
                    </a:lnTo>
                    <a:lnTo>
                      <a:pt x="564" y="119"/>
                    </a:lnTo>
                    <a:lnTo>
                      <a:pt x="563" y="108"/>
                    </a:lnTo>
                    <a:lnTo>
                      <a:pt x="559" y="98"/>
                    </a:lnTo>
                    <a:lnTo>
                      <a:pt x="554" y="88"/>
                    </a:lnTo>
                    <a:lnTo>
                      <a:pt x="547" y="78"/>
                    </a:lnTo>
                    <a:lnTo>
                      <a:pt x="537" y="68"/>
                    </a:lnTo>
                    <a:lnTo>
                      <a:pt x="526" y="59"/>
                    </a:lnTo>
                    <a:lnTo>
                      <a:pt x="513" y="50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3" y="27"/>
                    </a:lnTo>
                    <a:lnTo>
                      <a:pt x="443" y="21"/>
                    </a:lnTo>
                    <a:lnTo>
                      <a:pt x="423" y="15"/>
                    </a:lnTo>
                    <a:lnTo>
                      <a:pt x="401" y="11"/>
                    </a:lnTo>
                    <a:lnTo>
                      <a:pt x="378" y="6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7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1"/>
                    </a:lnTo>
                    <a:lnTo>
                      <a:pt x="100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2" name="Freeform 32"/>
              <p:cNvSpPr>
                <a:spLocks/>
              </p:cNvSpPr>
              <p:nvPr/>
            </p:nvSpPr>
            <p:spPr bwMode="auto">
              <a:xfrm>
                <a:off x="2645" y="1842"/>
                <a:ext cx="737" cy="231"/>
              </a:xfrm>
              <a:custGeom>
                <a:avLst/>
                <a:gdLst>
                  <a:gd name="T0" fmla="*/ 736 w 737"/>
                  <a:gd name="T1" fmla="*/ 105 h 231"/>
                  <a:gd name="T2" fmla="*/ 724 w 737"/>
                  <a:gd name="T3" fmla="*/ 85 h 231"/>
                  <a:gd name="T4" fmla="*/ 702 w 737"/>
                  <a:gd name="T5" fmla="*/ 67 h 231"/>
                  <a:gd name="T6" fmla="*/ 670 w 737"/>
                  <a:gd name="T7" fmla="*/ 48 h 231"/>
                  <a:gd name="T8" fmla="*/ 628 w 737"/>
                  <a:gd name="T9" fmla="*/ 33 h 231"/>
                  <a:gd name="T10" fmla="*/ 579 w 737"/>
                  <a:gd name="T11" fmla="*/ 21 h 231"/>
                  <a:gd name="T12" fmla="*/ 524 w 737"/>
                  <a:gd name="T13" fmla="*/ 10 h 231"/>
                  <a:gd name="T14" fmla="*/ 464 w 737"/>
                  <a:gd name="T15" fmla="*/ 3 h 231"/>
                  <a:gd name="T16" fmla="*/ 400 w 737"/>
                  <a:gd name="T17" fmla="*/ 0 h 231"/>
                  <a:gd name="T18" fmla="*/ 336 w 737"/>
                  <a:gd name="T19" fmla="*/ 0 h 231"/>
                  <a:gd name="T20" fmla="*/ 274 w 737"/>
                  <a:gd name="T21" fmla="*/ 3 h 231"/>
                  <a:gd name="T22" fmla="*/ 214 w 737"/>
                  <a:gd name="T23" fmla="*/ 10 h 231"/>
                  <a:gd name="T24" fmla="*/ 157 w 737"/>
                  <a:gd name="T25" fmla="*/ 21 h 231"/>
                  <a:gd name="T26" fmla="*/ 108 w 737"/>
                  <a:gd name="T27" fmla="*/ 33 h 231"/>
                  <a:gd name="T28" fmla="*/ 66 w 737"/>
                  <a:gd name="T29" fmla="*/ 48 h 231"/>
                  <a:gd name="T30" fmla="*/ 35 w 737"/>
                  <a:gd name="T31" fmla="*/ 67 h 231"/>
                  <a:gd name="T32" fmla="*/ 13 w 737"/>
                  <a:gd name="T33" fmla="*/ 85 h 231"/>
                  <a:gd name="T34" fmla="*/ 1 w 737"/>
                  <a:gd name="T35" fmla="*/ 105 h 231"/>
                  <a:gd name="T36" fmla="*/ 1 w 737"/>
                  <a:gd name="T37" fmla="*/ 125 h 231"/>
                  <a:gd name="T38" fmla="*/ 13 w 737"/>
                  <a:gd name="T39" fmla="*/ 144 h 231"/>
                  <a:gd name="T40" fmla="*/ 35 w 737"/>
                  <a:gd name="T41" fmla="*/ 163 h 231"/>
                  <a:gd name="T42" fmla="*/ 66 w 737"/>
                  <a:gd name="T43" fmla="*/ 181 h 231"/>
                  <a:gd name="T44" fmla="*/ 108 w 737"/>
                  <a:gd name="T45" fmla="*/ 196 h 231"/>
                  <a:gd name="T46" fmla="*/ 157 w 737"/>
                  <a:gd name="T47" fmla="*/ 208 h 231"/>
                  <a:gd name="T48" fmla="*/ 214 w 737"/>
                  <a:gd name="T49" fmla="*/ 219 h 231"/>
                  <a:gd name="T50" fmla="*/ 274 w 737"/>
                  <a:gd name="T51" fmla="*/ 226 h 231"/>
                  <a:gd name="T52" fmla="*/ 336 w 737"/>
                  <a:gd name="T53" fmla="*/ 229 h 231"/>
                  <a:gd name="T54" fmla="*/ 400 w 737"/>
                  <a:gd name="T55" fmla="*/ 229 h 231"/>
                  <a:gd name="T56" fmla="*/ 464 w 737"/>
                  <a:gd name="T57" fmla="*/ 226 h 231"/>
                  <a:gd name="T58" fmla="*/ 524 w 737"/>
                  <a:gd name="T59" fmla="*/ 219 h 231"/>
                  <a:gd name="T60" fmla="*/ 579 w 737"/>
                  <a:gd name="T61" fmla="*/ 208 h 231"/>
                  <a:gd name="T62" fmla="*/ 628 w 737"/>
                  <a:gd name="T63" fmla="*/ 196 h 231"/>
                  <a:gd name="T64" fmla="*/ 670 w 737"/>
                  <a:gd name="T65" fmla="*/ 181 h 231"/>
                  <a:gd name="T66" fmla="*/ 702 w 737"/>
                  <a:gd name="T67" fmla="*/ 163 h 231"/>
                  <a:gd name="T68" fmla="*/ 724 w 737"/>
                  <a:gd name="T69" fmla="*/ 144 h 231"/>
                  <a:gd name="T70" fmla="*/ 736 w 737"/>
                  <a:gd name="T71" fmla="*/ 125 h 23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7"/>
                  <a:gd name="T109" fmla="*/ 0 h 231"/>
                  <a:gd name="T110" fmla="*/ 737 w 737"/>
                  <a:gd name="T111" fmla="*/ 231 h 23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7" h="231">
                    <a:moveTo>
                      <a:pt x="736" y="115"/>
                    </a:moveTo>
                    <a:lnTo>
                      <a:pt x="736" y="105"/>
                    </a:lnTo>
                    <a:lnTo>
                      <a:pt x="730" y="94"/>
                    </a:lnTo>
                    <a:lnTo>
                      <a:pt x="724" y="85"/>
                    </a:lnTo>
                    <a:lnTo>
                      <a:pt x="715" y="75"/>
                    </a:lnTo>
                    <a:lnTo>
                      <a:pt x="702" y="67"/>
                    </a:lnTo>
                    <a:lnTo>
                      <a:pt x="687" y="57"/>
                    </a:lnTo>
                    <a:lnTo>
                      <a:pt x="670" y="48"/>
                    </a:lnTo>
                    <a:lnTo>
                      <a:pt x="651" y="41"/>
                    </a:lnTo>
                    <a:lnTo>
                      <a:pt x="628" y="33"/>
                    </a:lnTo>
                    <a:lnTo>
                      <a:pt x="605" y="27"/>
                    </a:lnTo>
                    <a:lnTo>
                      <a:pt x="579" y="21"/>
                    </a:lnTo>
                    <a:lnTo>
                      <a:pt x="552" y="15"/>
                    </a:lnTo>
                    <a:lnTo>
                      <a:pt x="524" y="10"/>
                    </a:lnTo>
                    <a:lnTo>
                      <a:pt x="494" y="7"/>
                    </a:lnTo>
                    <a:lnTo>
                      <a:pt x="464" y="3"/>
                    </a:lnTo>
                    <a:lnTo>
                      <a:pt x="433" y="1"/>
                    </a:lnTo>
                    <a:lnTo>
                      <a:pt x="400" y="0"/>
                    </a:lnTo>
                    <a:lnTo>
                      <a:pt x="368" y="0"/>
                    </a:lnTo>
                    <a:lnTo>
                      <a:pt x="336" y="0"/>
                    </a:lnTo>
                    <a:lnTo>
                      <a:pt x="305" y="1"/>
                    </a:lnTo>
                    <a:lnTo>
                      <a:pt x="274" y="3"/>
                    </a:lnTo>
                    <a:lnTo>
                      <a:pt x="242" y="7"/>
                    </a:lnTo>
                    <a:lnTo>
                      <a:pt x="214" y="10"/>
                    </a:lnTo>
                    <a:lnTo>
                      <a:pt x="184" y="15"/>
                    </a:lnTo>
                    <a:lnTo>
                      <a:pt x="157" y="21"/>
                    </a:lnTo>
                    <a:lnTo>
                      <a:pt x="131" y="27"/>
                    </a:lnTo>
                    <a:lnTo>
                      <a:pt x="108" y="33"/>
                    </a:lnTo>
                    <a:lnTo>
                      <a:pt x="86" y="41"/>
                    </a:lnTo>
                    <a:lnTo>
                      <a:pt x="66" y="48"/>
                    </a:lnTo>
                    <a:lnTo>
                      <a:pt x="50" y="57"/>
                    </a:lnTo>
                    <a:lnTo>
                      <a:pt x="35" y="67"/>
                    </a:lnTo>
                    <a:lnTo>
                      <a:pt x="23" y="75"/>
                    </a:lnTo>
                    <a:lnTo>
                      <a:pt x="13" y="85"/>
                    </a:lnTo>
                    <a:lnTo>
                      <a:pt x="6" y="94"/>
                    </a:lnTo>
                    <a:lnTo>
                      <a:pt x="1" y="105"/>
                    </a:lnTo>
                    <a:lnTo>
                      <a:pt x="0" y="115"/>
                    </a:lnTo>
                    <a:lnTo>
                      <a:pt x="1" y="125"/>
                    </a:lnTo>
                    <a:lnTo>
                      <a:pt x="6" y="135"/>
                    </a:lnTo>
                    <a:lnTo>
                      <a:pt x="13" y="144"/>
                    </a:lnTo>
                    <a:lnTo>
                      <a:pt x="23" y="154"/>
                    </a:lnTo>
                    <a:lnTo>
                      <a:pt x="35" y="163"/>
                    </a:lnTo>
                    <a:lnTo>
                      <a:pt x="50" y="172"/>
                    </a:lnTo>
                    <a:lnTo>
                      <a:pt x="66" y="181"/>
                    </a:lnTo>
                    <a:lnTo>
                      <a:pt x="86" y="188"/>
                    </a:lnTo>
                    <a:lnTo>
                      <a:pt x="108" y="196"/>
                    </a:lnTo>
                    <a:lnTo>
                      <a:pt x="131" y="203"/>
                    </a:lnTo>
                    <a:lnTo>
                      <a:pt x="157" y="208"/>
                    </a:lnTo>
                    <a:lnTo>
                      <a:pt x="184" y="214"/>
                    </a:lnTo>
                    <a:lnTo>
                      <a:pt x="214" y="219"/>
                    </a:lnTo>
                    <a:lnTo>
                      <a:pt x="242" y="223"/>
                    </a:lnTo>
                    <a:lnTo>
                      <a:pt x="274" y="226"/>
                    </a:lnTo>
                    <a:lnTo>
                      <a:pt x="305" y="228"/>
                    </a:lnTo>
                    <a:lnTo>
                      <a:pt x="336" y="229"/>
                    </a:lnTo>
                    <a:lnTo>
                      <a:pt x="368" y="230"/>
                    </a:lnTo>
                    <a:lnTo>
                      <a:pt x="400" y="229"/>
                    </a:lnTo>
                    <a:lnTo>
                      <a:pt x="433" y="228"/>
                    </a:lnTo>
                    <a:lnTo>
                      <a:pt x="464" y="226"/>
                    </a:lnTo>
                    <a:lnTo>
                      <a:pt x="494" y="223"/>
                    </a:lnTo>
                    <a:lnTo>
                      <a:pt x="524" y="219"/>
                    </a:lnTo>
                    <a:lnTo>
                      <a:pt x="552" y="214"/>
                    </a:lnTo>
                    <a:lnTo>
                      <a:pt x="579" y="208"/>
                    </a:lnTo>
                    <a:lnTo>
                      <a:pt x="605" y="203"/>
                    </a:lnTo>
                    <a:lnTo>
                      <a:pt x="628" y="196"/>
                    </a:lnTo>
                    <a:lnTo>
                      <a:pt x="651" y="188"/>
                    </a:lnTo>
                    <a:lnTo>
                      <a:pt x="670" y="181"/>
                    </a:lnTo>
                    <a:lnTo>
                      <a:pt x="687" y="172"/>
                    </a:lnTo>
                    <a:lnTo>
                      <a:pt x="702" y="163"/>
                    </a:lnTo>
                    <a:lnTo>
                      <a:pt x="715" y="154"/>
                    </a:lnTo>
                    <a:lnTo>
                      <a:pt x="724" y="144"/>
                    </a:lnTo>
                    <a:lnTo>
                      <a:pt x="730" y="135"/>
                    </a:lnTo>
                    <a:lnTo>
                      <a:pt x="736" y="125"/>
                    </a:lnTo>
                    <a:lnTo>
                      <a:pt x="736" y="11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3" name="Freeform 33"/>
              <p:cNvSpPr>
                <a:spLocks/>
              </p:cNvSpPr>
              <p:nvPr/>
            </p:nvSpPr>
            <p:spPr bwMode="auto">
              <a:xfrm>
                <a:off x="2133" y="2077"/>
                <a:ext cx="565" cy="240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1 w 565"/>
                  <a:gd name="T9" fmla="*/ 35 h 240"/>
                  <a:gd name="T10" fmla="*/ 444 w 565"/>
                  <a:gd name="T11" fmla="*/ 21 h 240"/>
                  <a:gd name="T12" fmla="*/ 401 w 565"/>
                  <a:gd name="T13" fmla="*/ 11 h 240"/>
                  <a:gd name="T14" fmla="*/ 355 w 565"/>
                  <a:gd name="T15" fmla="*/ 4 h 240"/>
                  <a:gd name="T16" fmla="*/ 306 w 565"/>
                  <a:gd name="T17" fmla="*/ 0 h 240"/>
                  <a:gd name="T18" fmla="*/ 258 w 565"/>
                  <a:gd name="T19" fmla="*/ 0 h 240"/>
                  <a:gd name="T20" fmla="*/ 209 w 565"/>
                  <a:gd name="T21" fmla="*/ 4 h 240"/>
                  <a:gd name="T22" fmla="*/ 163 w 565"/>
                  <a:gd name="T23" fmla="*/ 11 h 240"/>
                  <a:gd name="T24" fmla="*/ 120 w 565"/>
                  <a:gd name="T25" fmla="*/ 21 h 240"/>
                  <a:gd name="T26" fmla="*/ 83 w 565"/>
                  <a:gd name="T27" fmla="*/ 35 h 240"/>
                  <a:gd name="T28" fmla="*/ 51 w 565"/>
                  <a:gd name="T29" fmla="*/ 51 h 240"/>
                  <a:gd name="T30" fmla="*/ 27 w 565"/>
                  <a:gd name="T31" fmla="*/ 68 h 240"/>
                  <a:gd name="T32" fmla="*/ 9 w 565"/>
                  <a:gd name="T33" fmla="*/ 88 h 240"/>
                  <a:gd name="T34" fmla="*/ 1 w 565"/>
                  <a:gd name="T35" fmla="*/ 109 h 240"/>
                  <a:gd name="T36" fmla="*/ 1 w 565"/>
                  <a:gd name="T37" fmla="*/ 129 h 240"/>
                  <a:gd name="T38" fmla="*/ 9 w 565"/>
                  <a:gd name="T39" fmla="*/ 150 h 240"/>
                  <a:gd name="T40" fmla="*/ 27 w 565"/>
                  <a:gd name="T41" fmla="*/ 170 h 240"/>
                  <a:gd name="T42" fmla="*/ 51 w 565"/>
                  <a:gd name="T43" fmla="*/ 188 h 240"/>
                  <a:gd name="T44" fmla="*/ 83 w 565"/>
                  <a:gd name="T45" fmla="*/ 204 h 240"/>
                  <a:gd name="T46" fmla="*/ 120 w 565"/>
                  <a:gd name="T47" fmla="*/ 217 h 240"/>
                  <a:gd name="T48" fmla="*/ 163 w 565"/>
                  <a:gd name="T49" fmla="*/ 227 h 240"/>
                  <a:gd name="T50" fmla="*/ 209 w 565"/>
                  <a:gd name="T51" fmla="*/ 235 h 240"/>
                  <a:gd name="T52" fmla="*/ 258 w 565"/>
                  <a:gd name="T53" fmla="*/ 239 h 240"/>
                  <a:gd name="T54" fmla="*/ 306 w 565"/>
                  <a:gd name="T55" fmla="*/ 239 h 240"/>
                  <a:gd name="T56" fmla="*/ 355 w 565"/>
                  <a:gd name="T57" fmla="*/ 235 h 240"/>
                  <a:gd name="T58" fmla="*/ 401 w 565"/>
                  <a:gd name="T59" fmla="*/ 227 h 240"/>
                  <a:gd name="T60" fmla="*/ 444 w 565"/>
                  <a:gd name="T61" fmla="*/ 217 h 240"/>
                  <a:gd name="T62" fmla="*/ 481 w 565"/>
                  <a:gd name="T63" fmla="*/ 204 h 240"/>
                  <a:gd name="T64" fmla="*/ 513 w 565"/>
                  <a:gd name="T65" fmla="*/ 188 h 240"/>
                  <a:gd name="T66" fmla="*/ 538 w 565"/>
                  <a:gd name="T67" fmla="*/ 170 h 240"/>
                  <a:gd name="T68" fmla="*/ 555 w 565"/>
                  <a:gd name="T69" fmla="*/ 150 h 240"/>
                  <a:gd name="T70" fmla="*/ 563 w 565"/>
                  <a:gd name="T71" fmla="*/ 12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1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5"/>
                    </a:lnTo>
                    <a:lnTo>
                      <a:pt x="401" y="11"/>
                    </a:lnTo>
                    <a:lnTo>
                      <a:pt x="379" y="7"/>
                    </a:lnTo>
                    <a:lnTo>
                      <a:pt x="355" y="4"/>
                    </a:lnTo>
                    <a:lnTo>
                      <a:pt x="331" y="1"/>
                    </a:lnTo>
                    <a:lnTo>
                      <a:pt x="306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3" y="1"/>
                    </a:lnTo>
                    <a:lnTo>
                      <a:pt x="209" y="4"/>
                    </a:lnTo>
                    <a:lnTo>
                      <a:pt x="185" y="7"/>
                    </a:lnTo>
                    <a:lnTo>
                      <a:pt x="163" y="11"/>
                    </a:lnTo>
                    <a:lnTo>
                      <a:pt x="141" y="15"/>
                    </a:lnTo>
                    <a:lnTo>
                      <a:pt x="120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6" y="42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7" y="78"/>
                    </a:lnTo>
                    <a:lnTo>
                      <a:pt x="9" y="88"/>
                    </a:lnTo>
                    <a:lnTo>
                      <a:pt x="4" y="98"/>
                    </a:lnTo>
                    <a:lnTo>
                      <a:pt x="1" y="109"/>
                    </a:lnTo>
                    <a:lnTo>
                      <a:pt x="0" y="119"/>
                    </a:lnTo>
                    <a:lnTo>
                      <a:pt x="1" y="129"/>
                    </a:lnTo>
                    <a:lnTo>
                      <a:pt x="4" y="140"/>
                    </a:lnTo>
                    <a:lnTo>
                      <a:pt x="9" y="150"/>
                    </a:lnTo>
                    <a:lnTo>
                      <a:pt x="17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1" y="188"/>
                    </a:lnTo>
                    <a:lnTo>
                      <a:pt x="66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0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5" y="231"/>
                    </a:lnTo>
                    <a:lnTo>
                      <a:pt x="209" y="235"/>
                    </a:lnTo>
                    <a:lnTo>
                      <a:pt x="233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6" y="239"/>
                    </a:lnTo>
                    <a:lnTo>
                      <a:pt x="331" y="237"/>
                    </a:lnTo>
                    <a:lnTo>
                      <a:pt x="355" y="235"/>
                    </a:lnTo>
                    <a:lnTo>
                      <a:pt x="379" y="231"/>
                    </a:lnTo>
                    <a:lnTo>
                      <a:pt x="401" y="227"/>
                    </a:lnTo>
                    <a:lnTo>
                      <a:pt x="423" y="223"/>
                    </a:lnTo>
                    <a:lnTo>
                      <a:pt x="444" y="217"/>
                    </a:lnTo>
                    <a:lnTo>
                      <a:pt x="464" y="211"/>
                    </a:lnTo>
                    <a:lnTo>
                      <a:pt x="481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6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0"/>
                    </a:lnTo>
                    <a:lnTo>
                      <a:pt x="560" y="140"/>
                    </a:lnTo>
                    <a:lnTo>
                      <a:pt x="563" y="129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4" name="Freeform 34"/>
              <p:cNvSpPr>
                <a:spLocks/>
              </p:cNvSpPr>
              <p:nvPr/>
            </p:nvSpPr>
            <p:spPr bwMode="auto">
              <a:xfrm>
                <a:off x="3169" y="2077"/>
                <a:ext cx="714" cy="240"/>
              </a:xfrm>
              <a:custGeom>
                <a:avLst/>
                <a:gdLst>
                  <a:gd name="T0" fmla="*/ 2 w 714"/>
                  <a:gd name="T1" fmla="*/ 129 h 240"/>
                  <a:gd name="T2" fmla="*/ 12 w 714"/>
                  <a:gd name="T3" fmla="*/ 150 h 240"/>
                  <a:gd name="T4" fmla="*/ 34 w 714"/>
                  <a:gd name="T5" fmla="*/ 170 h 240"/>
                  <a:gd name="T6" fmla="*/ 64 w 714"/>
                  <a:gd name="T7" fmla="*/ 188 h 240"/>
                  <a:gd name="T8" fmla="*/ 104 w 714"/>
                  <a:gd name="T9" fmla="*/ 204 h 240"/>
                  <a:gd name="T10" fmla="*/ 152 w 714"/>
                  <a:gd name="T11" fmla="*/ 217 h 240"/>
                  <a:gd name="T12" fmla="*/ 206 w 714"/>
                  <a:gd name="T13" fmla="*/ 227 h 240"/>
                  <a:gd name="T14" fmla="*/ 265 w 714"/>
                  <a:gd name="T15" fmla="*/ 235 h 240"/>
                  <a:gd name="T16" fmla="*/ 326 w 714"/>
                  <a:gd name="T17" fmla="*/ 239 h 240"/>
                  <a:gd name="T18" fmla="*/ 388 w 714"/>
                  <a:gd name="T19" fmla="*/ 239 h 240"/>
                  <a:gd name="T20" fmla="*/ 450 w 714"/>
                  <a:gd name="T21" fmla="*/ 235 h 240"/>
                  <a:gd name="T22" fmla="*/ 508 w 714"/>
                  <a:gd name="T23" fmla="*/ 227 h 240"/>
                  <a:gd name="T24" fmla="*/ 561 w 714"/>
                  <a:gd name="T25" fmla="*/ 217 h 240"/>
                  <a:gd name="T26" fmla="*/ 609 w 714"/>
                  <a:gd name="T27" fmla="*/ 204 h 240"/>
                  <a:gd name="T28" fmla="*/ 648 w 714"/>
                  <a:gd name="T29" fmla="*/ 188 h 240"/>
                  <a:gd name="T30" fmla="*/ 680 w 714"/>
                  <a:gd name="T31" fmla="*/ 169 h 240"/>
                  <a:gd name="T32" fmla="*/ 701 w 714"/>
                  <a:gd name="T33" fmla="*/ 150 h 240"/>
                  <a:gd name="T34" fmla="*/ 711 w 714"/>
                  <a:gd name="T35" fmla="*/ 129 h 240"/>
                  <a:gd name="T36" fmla="*/ 711 w 714"/>
                  <a:gd name="T37" fmla="*/ 108 h 240"/>
                  <a:gd name="T38" fmla="*/ 701 w 714"/>
                  <a:gd name="T39" fmla="*/ 88 h 240"/>
                  <a:gd name="T40" fmla="*/ 680 w 714"/>
                  <a:gd name="T41" fmla="*/ 68 h 240"/>
                  <a:gd name="T42" fmla="*/ 648 w 714"/>
                  <a:gd name="T43" fmla="*/ 50 h 240"/>
                  <a:gd name="T44" fmla="*/ 609 w 714"/>
                  <a:gd name="T45" fmla="*/ 35 h 240"/>
                  <a:gd name="T46" fmla="*/ 561 w 714"/>
                  <a:gd name="T47" fmla="*/ 21 h 240"/>
                  <a:gd name="T48" fmla="*/ 508 w 714"/>
                  <a:gd name="T49" fmla="*/ 11 h 240"/>
                  <a:gd name="T50" fmla="*/ 448 w 714"/>
                  <a:gd name="T51" fmla="*/ 4 h 240"/>
                  <a:gd name="T52" fmla="*/ 388 w 714"/>
                  <a:gd name="T53" fmla="*/ 0 h 240"/>
                  <a:gd name="T54" fmla="*/ 326 w 714"/>
                  <a:gd name="T55" fmla="*/ 0 h 240"/>
                  <a:gd name="T56" fmla="*/ 264 w 714"/>
                  <a:gd name="T57" fmla="*/ 4 h 240"/>
                  <a:gd name="T58" fmla="*/ 206 w 714"/>
                  <a:gd name="T59" fmla="*/ 11 h 240"/>
                  <a:gd name="T60" fmla="*/ 152 w 714"/>
                  <a:gd name="T61" fmla="*/ 21 h 240"/>
                  <a:gd name="T62" fmla="*/ 104 w 714"/>
                  <a:gd name="T63" fmla="*/ 35 h 240"/>
                  <a:gd name="T64" fmla="*/ 64 w 714"/>
                  <a:gd name="T65" fmla="*/ 51 h 240"/>
                  <a:gd name="T66" fmla="*/ 34 w 714"/>
                  <a:gd name="T67" fmla="*/ 68 h 240"/>
                  <a:gd name="T68" fmla="*/ 12 w 714"/>
                  <a:gd name="T69" fmla="*/ 88 h 240"/>
                  <a:gd name="T70" fmla="*/ 2 w 714"/>
                  <a:gd name="T71" fmla="*/ 10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4"/>
                  <a:gd name="T109" fmla="*/ 0 h 240"/>
                  <a:gd name="T110" fmla="*/ 714 w 714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4" h="240">
                    <a:moveTo>
                      <a:pt x="0" y="119"/>
                    </a:moveTo>
                    <a:lnTo>
                      <a:pt x="2" y="129"/>
                    </a:lnTo>
                    <a:lnTo>
                      <a:pt x="6" y="140"/>
                    </a:lnTo>
                    <a:lnTo>
                      <a:pt x="12" y="150"/>
                    </a:lnTo>
                    <a:lnTo>
                      <a:pt x="22" y="160"/>
                    </a:lnTo>
                    <a:lnTo>
                      <a:pt x="34" y="170"/>
                    </a:lnTo>
                    <a:lnTo>
                      <a:pt x="48" y="179"/>
                    </a:lnTo>
                    <a:lnTo>
                      <a:pt x="64" y="188"/>
                    </a:lnTo>
                    <a:lnTo>
                      <a:pt x="83" y="196"/>
                    </a:lnTo>
                    <a:lnTo>
                      <a:pt x="104" y="204"/>
                    </a:lnTo>
                    <a:lnTo>
                      <a:pt x="127" y="211"/>
                    </a:lnTo>
                    <a:lnTo>
                      <a:pt x="152" y="217"/>
                    </a:lnTo>
                    <a:lnTo>
                      <a:pt x="178" y="223"/>
                    </a:lnTo>
                    <a:lnTo>
                      <a:pt x="206" y="227"/>
                    </a:lnTo>
                    <a:lnTo>
                      <a:pt x="235" y="231"/>
                    </a:lnTo>
                    <a:lnTo>
                      <a:pt x="265" y="235"/>
                    </a:lnTo>
                    <a:lnTo>
                      <a:pt x="295" y="237"/>
                    </a:lnTo>
                    <a:lnTo>
                      <a:pt x="326" y="239"/>
                    </a:lnTo>
                    <a:lnTo>
                      <a:pt x="356" y="239"/>
                    </a:lnTo>
                    <a:lnTo>
                      <a:pt x="388" y="239"/>
                    </a:lnTo>
                    <a:lnTo>
                      <a:pt x="418" y="237"/>
                    </a:lnTo>
                    <a:lnTo>
                      <a:pt x="450" y="235"/>
                    </a:lnTo>
                    <a:lnTo>
                      <a:pt x="479" y="231"/>
                    </a:lnTo>
                    <a:lnTo>
                      <a:pt x="508" y="227"/>
                    </a:lnTo>
                    <a:lnTo>
                      <a:pt x="534" y="223"/>
                    </a:lnTo>
                    <a:lnTo>
                      <a:pt x="561" y="217"/>
                    </a:lnTo>
                    <a:lnTo>
                      <a:pt x="586" y="211"/>
                    </a:lnTo>
                    <a:lnTo>
                      <a:pt x="609" y="204"/>
                    </a:lnTo>
                    <a:lnTo>
                      <a:pt x="629" y="196"/>
                    </a:lnTo>
                    <a:lnTo>
                      <a:pt x="648" y="188"/>
                    </a:lnTo>
                    <a:lnTo>
                      <a:pt x="666" y="179"/>
                    </a:lnTo>
                    <a:lnTo>
                      <a:pt x="680" y="169"/>
                    </a:lnTo>
                    <a:lnTo>
                      <a:pt x="691" y="160"/>
                    </a:lnTo>
                    <a:lnTo>
                      <a:pt x="701" y="150"/>
                    </a:lnTo>
                    <a:lnTo>
                      <a:pt x="707" y="140"/>
                    </a:lnTo>
                    <a:lnTo>
                      <a:pt x="711" y="129"/>
                    </a:lnTo>
                    <a:lnTo>
                      <a:pt x="713" y="119"/>
                    </a:lnTo>
                    <a:lnTo>
                      <a:pt x="711" y="108"/>
                    </a:lnTo>
                    <a:lnTo>
                      <a:pt x="707" y="98"/>
                    </a:lnTo>
                    <a:lnTo>
                      <a:pt x="701" y="88"/>
                    </a:lnTo>
                    <a:lnTo>
                      <a:pt x="691" y="78"/>
                    </a:lnTo>
                    <a:lnTo>
                      <a:pt x="680" y="68"/>
                    </a:lnTo>
                    <a:lnTo>
                      <a:pt x="666" y="59"/>
                    </a:lnTo>
                    <a:lnTo>
                      <a:pt x="648" y="50"/>
                    </a:lnTo>
                    <a:lnTo>
                      <a:pt x="629" y="42"/>
                    </a:lnTo>
                    <a:lnTo>
                      <a:pt x="609" y="35"/>
                    </a:lnTo>
                    <a:lnTo>
                      <a:pt x="585" y="27"/>
                    </a:lnTo>
                    <a:lnTo>
                      <a:pt x="561" y="21"/>
                    </a:lnTo>
                    <a:lnTo>
                      <a:pt x="534" y="15"/>
                    </a:lnTo>
                    <a:lnTo>
                      <a:pt x="508" y="11"/>
                    </a:lnTo>
                    <a:lnTo>
                      <a:pt x="479" y="6"/>
                    </a:lnTo>
                    <a:lnTo>
                      <a:pt x="448" y="4"/>
                    </a:lnTo>
                    <a:lnTo>
                      <a:pt x="418" y="1"/>
                    </a:lnTo>
                    <a:lnTo>
                      <a:pt x="388" y="0"/>
                    </a:lnTo>
                    <a:lnTo>
                      <a:pt x="356" y="0"/>
                    </a:lnTo>
                    <a:lnTo>
                      <a:pt x="326" y="0"/>
                    </a:lnTo>
                    <a:lnTo>
                      <a:pt x="295" y="1"/>
                    </a:lnTo>
                    <a:lnTo>
                      <a:pt x="264" y="4"/>
                    </a:lnTo>
                    <a:lnTo>
                      <a:pt x="235" y="7"/>
                    </a:lnTo>
                    <a:lnTo>
                      <a:pt x="206" y="11"/>
                    </a:lnTo>
                    <a:lnTo>
                      <a:pt x="178" y="16"/>
                    </a:lnTo>
                    <a:lnTo>
                      <a:pt x="152" y="21"/>
                    </a:lnTo>
                    <a:lnTo>
                      <a:pt x="127" y="27"/>
                    </a:lnTo>
                    <a:lnTo>
                      <a:pt x="104" y="35"/>
                    </a:lnTo>
                    <a:lnTo>
                      <a:pt x="83" y="42"/>
                    </a:lnTo>
                    <a:lnTo>
                      <a:pt x="64" y="51"/>
                    </a:lnTo>
                    <a:lnTo>
                      <a:pt x="48" y="60"/>
                    </a:lnTo>
                    <a:lnTo>
                      <a:pt x="34" y="68"/>
                    </a:lnTo>
                    <a:lnTo>
                      <a:pt x="22" y="78"/>
                    </a:lnTo>
                    <a:lnTo>
                      <a:pt x="12" y="88"/>
                    </a:lnTo>
                    <a:lnTo>
                      <a:pt x="6" y="98"/>
                    </a:lnTo>
                    <a:lnTo>
                      <a:pt x="2" y="10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5" name="Freeform 35"/>
              <p:cNvSpPr>
                <a:spLocks/>
              </p:cNvSpPr>
              <p:nvPr/>
            </p:nvSpPr>
            <p:spPr bwMode="auto">
              <a:xfrm>
                <a:off x="4614" y="1900"/>
                <a:ext cx="565" cy="241"/>
              </a:xfrm>
              <a:custGeom>
                <a:avLst/>
                <a:gdLst>
                  <a:gd name="T0" fmla="*/ 563 w 565"/>
                  <a:gd name="T1" fmla="*/ 110 h 241"/>
                  <a:gd name="T2" fmla="*/ 554 w 565"/>
                  <a:gd name="T3" fmla="*/ 89 h 241"/>
                  <a:gd name="T4" fmla="*/ 538 w 565"/>
                  <a:gd name="T5" fmla="*/ 70 h 241"/>
                  <a:gd name="T6" fmla="*/ 513 w 565"/>
                  <a:gd name="T7" fmla="*/ 51 h 241"/>
                  <a:gd name="T8" fmla="*/ 482 w 565"/>
                  <a:gd name="T9" fmla="*/ 35 h 241"/>
                  <a:gd name="T10" fmla="*/ 444 w 565"/>
                  <a:gd name="T11" fmla="*/ 22 h 241"/>
                  <a:gd name="T12" fmla="*/ 401 w 565"/>
                  <a:gd name="T13" fmla="*/ 11 h 241"/>
                  <a:gd name="T14" fmla="*/ 355 w 565"/>
                  <a:gd name="T15" fmla="*/ 4 h 241"/>
                  <a:gd name="T16" fmla="*/ 307 w 565"/>
                  <a:gd name="T17" fmla="*/ 1 h 241"/>
                  <a:gd name="T18" fmla="*/ 257 w 565"/>
                  <a:gd name="T19" fmla="*/ 1 h 241"/>
                  <a:gd name="T20" fmla="*/ 209 w 565"/>
                  <a:gd name="T21" fmla="*/ 4 h 241"/>
                  <a:gd name="T22" fmla="*/ 163 w 565"/>
                  <a:gd name="T23" fmla="*/ 11 h 241"/>
                  <a:gd name="T24" fmla="*/ 120 w 565"/>
                  <a:gd name="T25" fmla="*/ 22 h 241"/>
                  <a:gd name="T26" fmla="*/ 83 w 565"/>
                  <a:gd name="T27" fmla="*/ 35 h 241"/>
                  <a:gd name="T28" fmla="*/ 51 w 565"/>
                  <a:gd name="T29" fmla="*/ 51 h 241"/>
                  <a:gd name="T30" fmla="*/ 26 w 565"/>
                  <a:gd name="T31" fmla="*/ 70 h 241"/>
                  <a:gd name="T32" fmla="*/ 10 w 565"/>
                  <a:gd name="T33" fmla="*/ 89 h 241"/>
                  <a:gd name="T34" fmla="*/ 1 w 565"/>
                  <a:gd name="T35" fmla="*/ 110 h 241"/>
                  <a:gd name="T36" fmla="*/ 1 w 565"/>
                  <a:gd name="T37" fmla="*/ 131 h 241"/>
                  <a:gd name="T38" fmla="*/ 10 w 565"/>
                  <a:gd name="T39" fmla="*/ 151 h 241"/>
                  <a:gd name="T40" fmla="*/ 26 w 565"/>
                  <a:gd name="T41" fmla="*/ 171 h 241"/>
                  <a:gd name="T42" fmla="*/ 51 w 565"/>
                  <a:gd name="T43" fmla="*/ 189 h 241"/>
                  <a:gd name="T44" fmla="*/ 83 w 565"/>
                  <a:gd name="T45" fmla="*/ 205 h 241"/>
                  <a:gd name="T46" fmla="*/ 120 w 565"/>
                  <a:gd name="T47" fmla="*/ 218 h 241"/>
                  <a:gd name="T48" fmla="*/ 163 w 565"/>
                  <a:gd name="T49" fmla="*/ 229 h 241"/>
                  <a:gd name="T50" fmla="*/ 209 w 565"/>
                  <a:gd name="T51" fmla="*/ 236 h 241"/>
                  <a:gd name="T52" fmla="*/ 257 w 565"/>
                  <a:gd name="T53" fmla="*/ 239 h 241"/>
                  <a:gd name="T54" fmla="*/ 307 w 565"/>
                  <a:gd name="T55" fmla="*/ 239 h 241"/>
                  <a:gd name="T56" fmla="*/ 355 w 565"/>
                  <a:gd name="T57" fmla="*/ 236 h 241"/>
                  <a:gd name="T58" fmla="*/ 401 w 565"/>
                  <a:gd name="T59" fmla="*/ 229 h 241"/>
                  <a:gd name="T60" fmla="*/ 444 w 565"/>
                  <a:gd name="T61" fmla="*/ 218 h 241"/>
                  <a:gd name="T62" fmla="*/ 482 w 565"/>
                  <a:gd name="T63" fmla="*/ 205 h 241"/>
                  <a:gd name="T64" fmla="*/ 513 w 565"/>
                  <a:gd name="T65" fmla="*/ 189 h 241"/>
                  <a:gd name="T66" fmla="*/ 538 w 565"/>
                  <a:gd name="T67" fmla="*/ 171 h 241"/>
                  <a:gd name="T68" fmla="*/ 554 w 565"/>
                  <a:gd name="T69" fmla="*/ 151 h 241"/>
                  <a:gd name="T70" fmla="*/ 563 w 565"/>
                  <a:gd name="T71" fmla="*/ 131 h 2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1"/>
                  <a:gd name="T110" fmla="*/ 565 w 565"/>
                  <a:gd name="T111" fmla="*/ 241 h 2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1">
                    <a:moveTo>
                      <a:pt x="564" y="120"/>
                    </a:moveTo>
                    <a:lnTo>
                      <a:pt x="563" y="110"/>
                    </a:lnTo>
                    <a:lnTo>
                      <a:pt x="560" y="99"/>
                    </a:lnTo>
                    <a:lnTo>
                      <a:pt x="554" y="89"/>
                    </a:lnTo>
                    <a:lnTo>
                      <a:pt x="547" y="79"/>
                    </a:lnTo>
                    <a:lnTo>
                      <a:pt x="538" y="70"/>
                    </a:lnTo>
                    <a:lnTo>
                      <a:pt x="526" y="60"/>
                    </a:lnTo>
                    <a:lnTo>
                      <a:pt x="513" y="51"/>
                    </a:lnTo>
                    <a:lnTo>
                      <a:pt x="498" y="43"/>
                    </a:lnTo>
                    <a:lnTo>
                      <a:pt x="482" y="35"/>
                    </a:lnTo>
                    <a:lnTo>
                      <a:pt x="463" y="29"/>
                    </a:lnTo>
                    <a:lnTo>
                      <a:pt x="444" y="22"/>
                    </a:lnTo>
                    <a:lnTo>
                      <a:pt x="423" y="16"/>
                    </a:lnTo>
                    <a:lnTo>
                      <a:pt x="401" y="11"/>
                    </a:lnTo>
                    <a:lnTo>
                      <a:pt x="378" y="8"/>
                    </a:lnTo>
                    <a:lnTo>
                      <a:pt x="355" y="4"/>
                    </a:lnTo>
                    <a:lnTo>
                      <a:pt x="331" y="2"/>
                    </a:lnTo>
                    <a:lnTo>
                      <a:pt x="307" y="1"/>
                    </a:lnTo>
                    <a:lnTo>
                      <a:pt x="282" y="0"/>
                    </a:lnTo>
                    <a:lnTo>
                      <a:pt x="257" y="1"/>
                    </a:lnTo>
                    <a:lnTo>
                      <a:pt x="233" y="2"/>
                    </a:lnTo>
                    <a:lnTo>
                      <a:pt x="209" y="4"/>
                    </a:lnTo>
                    <a:lnTo>
                      <a:pt x="186" y="8"/>
                    </a:lnTo>
                    <a:lnTo>
                      <a:pt x="163" y="11"/>
                    </a:lnTo>
                    <a:lnTo>
                      <a:pt x="141" y="16"/>
                    </a:lnTo>
                    <a:lnTo>
                      <a:pt x="120" y="22"/>
                    </a:lnTo>
                    <a:lnTo>
                      <a:pt x="101" y="29"/>
                    </a:lnTo>
                    <a:lnTo>
                      <a:pt x="83" y="35"/>
                    </a:lnTo>
                    <a:lnTo>
                      <a:pt x="66" y="43"/>
                    </a:lnTo>
                    <a:lnTo>
                      <a:pt x="51" y="51"/>
                    </a:lnTo>
                    <a:lnTo>
                      <a:pt x="38" y="60"/>
                    </a:lnTo>
                    <a:lnTo>
                      <a:pt x="26" y="70"/>
                    </a:lnTo>
                    <a:lnTo>
                      <a:pt x="17" y="79"/>
                    </a:lnTo>
                    <a:lnTo>
                      <a:pt x="10" y="89"/>
                    </a:lnTo>
                    <a:lnTo>
                      <a:pt x="4" y="99"/>
                    </a:lnTo>
                    <a:lnTo>
                      <a:pt x="1" y="110"/>
                    </a:lnTo>
                    <a:lnTo>
                      <a:pt x="0" y="120"/>
                    </a:lnTo>
                    <a:lnTo>
                      <a:pt x="1" y="131"/>
                    </a:lnTo>
                    <a:lnTo>
                      <a:pt x="4" y="141"/>
                    </a:lnTo>
                    <a:lnTo>
                      <a:pt x="10" y="151"/>
                    </a:lnTo>
                    <a:lnTo>
                      <a:pt x="17" y="161"/>
                    </a:lnTo>
                    <a:lnTo>
                      <a:pt x="26" y="171"/>
                    </a:lnTo>
                    <a:lnTo>
                      <a:pt x="38" y="180"/>
                    </a:lnTo>
                    <a:lnTo>
                      <a:pt x="51" y="189"/>
                    </a:lnTo>
                    <a:lnTo>
                      <a:pt x="66" y="197"/>
                    </a:lnTo>
                    <a:lnTo>
                      <a:pt x="83" y="205"/>
                    </a:lnTo>
                    <a:lnTo>
                      <a:pt x="101" y="212"/>
                    </a:lnTo>
                    <a:lnTo>
                      <a:pt x="120" y="218"/>
                    </a:lnTo>
                    <a:lnTo>
                      <a:pt x="141" y="224"/>
                    </a:lnTo>
                    <a:lnTo>
                      <a:pt x="163" y="229"/>
                    </a:lnTo>
                    <a:lnTo>
                      <a:pt x="186" y="233"/>
                    </a:lnTo>
                    <a:lnTo>
                      <a:pt x="209" y="236"/>
                    </a:lnTo>
                    <a:lnTo>
                      <a:pt x="233" y="238"/>
                    </a:lnTo>
                    <a:lnTo>
                      <a:pt x="257" y="239"/>
                    </a:lnTo>
                    <a:lnTo>
                      <a:pt x="282" y="240"/>
                    </a:lnTo>
                    <a:lnTo>
                      <a:pt x="307" y="239"/>
                    </a:lnTo>
                    <a:lnTo>
                      <a:pt x="331" y="238"/>
                    </a:lnTo>
                    <a:lnTo>
                      <a:pt x="355" y="236"/>
                    </a:lnTo>
                    <a:lnTo>
                      <a:pt x="378" y="233"/>
                    </a:lnTo>
                    <a:lnTo>
                      <a:pt x="401" y="229"/>
                    </a:lnTo>
                    <a:lnTo>
                      <a:pt x="423" y="224"/>
                    </a:lnTo>
                    <a:lnTo>
                      <a:pt x="444" y="218"/>
                    </a:lnTo>
                    <a:lnTo>
                      <a:pt x="463" y="212"/>
                    </a:lnTo>
                    <a:lnTo>
                      <a:pt x="482" y="205"/>
                    </a:lnTo>
                    <a:lnTo>
                      <a:pt x="498" y="197"/>
                    </a:lnTo>
                    <a:lnTo>
                      <a:pt x="513" y="189"/>
                    </a:lnTo>
                    <a:lnTo>
                      <a:pt x="526" y="180"/>
                    </a:lnTo>
                    <a:lnTo>
                      <a:pt x="538" y="171"/>
                    </a:lnTo>
                    <a:lnTo>
                      <a:pt x="547" y="161"/>
                    </a:lnTo>
                    <a:lnTo>
                      <a:pt x="554" y="151"/>
                    </a:lnTo>
                    <a:lnTo>
                      <a:pt x="560" y="141"/>
                    </a:lnTo>
                    <a:lnTo>
                      <a:pt x="563" y="131"/>
                    </a:lnTo>
                    <a:lnTo>
                      <a:pt x="564" y="1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6" name="Freeform 36"/>
              <p:cNvSpPr>
                <a:spLocks/>
              </p:cNvSpPr>
              <p:nvPr/>
            </p:nvSpPr>
            <p:spPr bwMode="auto">
              <a:xfrm>
                <a:off x="4614" y="2464"/>
                <a:ext cx="854" cy="244"/>
              </a:xfrm>
              <a:custGeom>
                <a:avLst/>
                <a:gdLst>
                  <a:gd name="T0" fmla="*/ 853 w 854"/>
                  <a:gd name="T1" fmla="*/ 243 h 244"/>
                  <a:gd name="T2" fmla="*/ 853 w 854"/>
                  <a:gd name="T3" fmla="*/ 0 h 244"/>
                  <a:gd name="T4" fmla="*/ 0 w 854"/>
                  <a:gd name="T5" fmla="*/ 0 h 244"/>
                  <a:gd name="T6" fmla="*/ 0 w 854"/>
                  <a:gd name="T7" fmla="*/ 243 h 244"/>
                  <a:gd name="T8" fmla="*/ 853 w 854"/>
                  <a:gd name="T9" fmla="*/ 243 h 2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4"/>
                  <a:gd name="T16" fmla="*/ 0 h 244"/>
                  <a:gd name="T17" fmla="*/ 854 w 854"/>
                  <a:gd name="T18" fmla="*/ 244 h 2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4" h="244">
                    <a:moveTo>
                      <a:pt x="853" y="243"/>
                    </a:moveTo>
                    <a:lnTo>
                      <a:pt x="853" y="0"/>
                    </a:lnTo>
                    <a:lnTo>
                      <a:pt x="0" y="0"/>
                    </a:lnTo>
                    <a:lnTo>
                      <a:pt x="0" y="243"/>
                    </a:lnTo>
                    <a:lnTo>
                      <a:pt x="853" y="24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7" name="Freeform 37"/>
              <p:cNvSpPr>
                <a:spLocks/>
              </p:cNvSpPr>
              <p:nvPr/>
            </p:nvSpPr>
            <p:spPr bwMode="auto">
              <a:xfrm>
                <a:off x="2640" y="2464"/>
                <a:ext cx="565" cy="247"/>
              </a:xfrm>
              <a:custGeom>
                <a:avLst/>
                <a:gdLst>
                  <a:gd name="T0" fmla="*/ 564 w 565"/>
                  <a:gd name="T1" fmla="*/ 246 h 247"/>
                  <a:gd name="T2" fmla="*/ 564 w 565"/>
                  <a:gd name="T3" fmla="*/ 0 h 247"/>
                  <a:gd name="T4" fmla="*/ 0 w 565"/>
                  <a:gd name="T5" fmla="*/ 0 h 247"/>
                  <a:gd name="T6" fmla="*/ 0 w 565"/>
                  <a:gd name="T7" fmla="*/ 246 h 247"/>
                  <a:gd name="T8" fmla="*/ 564 w 565"/>
                  <a:gd name="T9" fmla="*/ 246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247"/>
                  <a:gd name="T17" fmla="*/ 565 w 565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247">
                    <a:moveTo>
                      <a:pt x="564" y="246"/>
                    </a:moveTo>
                    <a:lnTo>
                      <a:pt x="564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564" y="24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8" name="Freeform 38"/>
              <p:cNvSpPr>
                <a:spLocks/>
              </p:cNvSpPr>
              <p:nvPr/>
            </p:nvSpPr>
            <p:spPr bwMode="auto">
              <a:xfrm>
                <a:off x="3600" y="2372"/>
                <a:ext cx="820" cy="395"/>
              </a:xfrm>
              <a:custGeom>
                <a:avLst/>
                <a:gdLst>
                  <a:gd name="T0" fmla="*/ 0 w 820"/>
                  <a:gd name="T1" fmla="*/ 198 h 395"/>
                  <a:gd name="T2" fmla="*/ 404 w 820"/>
                  <a:gd name="T3" fmla="*/ 0 h 395"/>
                  <a:gd name="T4" fmla="*/ 819 w 820"/>
                  <a:gd name="T5" fmla="*/ 204 h 395"/>
                  <a:gd name="T6" fmla="*/ 404 w 820"/>
                  <a:gd name="T7" fmla="*/ 394 h 395"/>
                  <a:gd name="T8" fmla="*/ 0 w 820"/>
                  <a:gd name="T9" fmla="*/ 198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0"/>
                  <a:gd name="T16" fmla="*/ 0 h 395"/>
                  <a:gd name="T17" fmla="*/ 820 w 820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0" h="395">
                    <a:moveTo>
                      <a:pt x="0" y="198"/>
                    </a:moveTo>
                    <a:lnTo>
                      <a:pt x="404" y="0"/>
                    </a:lnTo>
                    <a:lnTo>
                      <a:pt x="819" y="204"/>
                    </a:lnTo>
                    <a:lnTo>
                      <a:pt x="404" y="394"/>
                    </a:lnTo>
                    <a:lnTo>
                      <a:pt x="0" y="19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9" name="Rectangle 39"/>
              <p:cNvSpPr>
                <a:spLocks noChangeArrowheads="1"/>
              </p:cNvSpPr>
              <p:nvPr/>
            </p:nvSpPr>
            <p:spPr bwMode="auto">
              <a:xfrm>
                <a:off x="5155" y="2094"/>
                <a:ext cx="5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budget</a:t>
                </a:r>
              </a:p>
            </p:txBody>
          </p:sp>
          <p:sp>
            <p:nvSpPr>
              <p:cNvPr id="47130" name="Rectangle 40"/>
              <p:cNvSpPr>
                <a:spLocks noChangeArrowheads="1"/>
              </p:cNvSpPr>
              <p:nvPr/>
            </p:nvSpPr>
            <p:spPr bwMode="auto">
              <a:xfrm>
                <a:off x="4200" y="2083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Arial" charset="0"/>
                  </a:rPr>
                  <a:t>cid</a:t>
                </a:r>
              </a:p>
            </p:txBody>
          </p:sp>
          <p:sp>
            <p:nvSpPr>
              <p:cNvPr id="47131" name="Rectangle 41"/>
              <p:cNvSpPr>
                <a:spLocks noChangeArrowheads="1"/>
              </p:cNvSpPr>
              <p:nvPr/>
            </p:nvSpPr>
            <p:spPr bwMode="auto">
              <a:xfrm>
                <a:off x="2289" y="2070"/>
                <a:ext cx="3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Arial" charset="0"/>
                  </a:rPr>
                  <a:t>ssn</a:t>
                </a:r>
              </a:p>
            </p:txBody>
          </p:sp>
          <p:sp>
            <p:nvSpPr>
              <p:cNvPr id="47132" name="Rectangle 42"/>
              <p:cNvSpPr>
                <a:spLocks noChangeArrowheads="1"/>
              </p:cNvSpPr>
              <p:nvPr/>
            </p:nvSpPr>
            <p:spPr bwMode="auto">
              <a:xfrm>
                <a:off x="2484" y="1841"/>
                <a:ext cx="73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        name</a:t>
                </a:r>
              </a:p>
            </p:txBody>
          </p:sp>
          <p:sp>
            <p:nvSpPr>
              <p:cNvPr id="47133" name="Rectangle 43"/>
              <p:cNvSpPr>
                <a:spLocks noChangeArrowheads="1"/>
              </p:cNvSpPr>
              <p:nvPr/>
            </p:nvSpPr>
            <p:spPr bwMode="auto">
              <a:xfrm>
                <a:off x="3249" y="2076"/>
                <a:ext cx="48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  bday</a:t>
                </a:r>
              </a:p>
            </p:txBody>
          </p:sp>
          <p:sp>
            <p:nvSpPr>
              <p:cNvPr id="47134" name="Rectangle 44"/>
              <p:cNvSpPr>
                <a:spLocks noChangeArrowheads="1"/>
              </p:cNvSpPr>
              <p:nvPr/>
            </p:nvSpPr>
            <p:spPr bwMode="auto">
              <a:xfrm>
                <a:off x="4636" y="1916"/>
                <a:ext cx="49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waddr</a:t>
                </a:r>
              </a:p>
            </p:txBody>
          </p:sp>
          <p:sp>
            <p:nvSpPr>
              <p:cNvPr id="47135" name="Rectangle 45"/>
              <p:cNvSpPr>
                <a:spLocks noChangeArrowheads="1"/>
              </p:cNvSpPr>
              <p:nvPr/>
            </p:nvSpPr>
            <p:spPr bwMode="auto">
              <a:xfrm>
                <a:off x="4560" y="2472"/>
                <a:ext cx="72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  PR-Cand</a:t>
                </a:r>
              </a:p>
            </p:txBody>
          </p:sp>
          <p:sp>
            <p:nvSpPr>
              <p:cNvPr id="47136" name="Rectangle 46"/>
              <p:cNvSpPr>
                <a:spLocks noChangeArrowheads="1"/>
              </p:cNvSpPr>
              <p:nvPr/>
            </p:nvSpPr>
            <p:spPr bwMode="auto">
              <a:xfrm>
                <a:off x="2607" y="2483"/>
                <a:ext cx="5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Citizen</a:t>
                </a:r>
              </a:p>
            </p:txBody>
          </p:sp>
          <p:sp>
            <p:nvSpPr>
              <p:cNvPr id="47137" name="Rectangle 47"/>
              <p:cNvSpPr>
                <a:spLocks noChangeArrowheads="1"/>
              </p:cNvSpPr>
              <p:nvPr/>
            </p:nvSpPr>
            <p:spPr bwMode="auto">
              <a:xfrm>
                <a:off x="3660" y="2457"/>
                <a:ext cx="5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    Vote</a:t>
                </a:r>
              </a:p>
            </p:txBody>
          </p:sp>
          <p:sp>
            <p:nvSpPr>
              <p:cNvPr id="47138" name="Line 48"/>
              <p:cNvSpPr>
                <a:spLocks noChangeShapeType="1"/>
              </p:cNvSpPr>
              <p:nvPr/>
            </p:nvSpPr>
            <p:spPr bwMode="auto">
              <a:xfrm>
                <a:off x="2414" y="2327"/>
                <a:ext cx="385" cy="1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9" name="Line 49"/>
              <p:cNvSpPr>
                <a:spLocks noChangeShapeType="1"/>
              </p:cNvSpPr>
              <p:nvPr/>
            </p:nvSpPr>
            <p:spPr bwMode="auto">
              <a:xfrm>
                <a:off x="2974" y="2075"/>
                <a:ext cx="6" cy="37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0" name="Line 50"/>
              <p:cNvSpPr>
                <a:spLocks noChangeShapeType="1"/>
              </p:cNvSpPr>
              <p:nvPr/>
            </p:nvSpPr>
            <p:spPr bwMode="auto">
              <a:xfrm flipH="1">
                <a:off x="3116" y="2327"/>
                <a:ext cx="382" cy="1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1" name="Line 51"/>
              <p:cNvSpPr>
                <a:spLocks noChangeShapeType="1"/>
              </p:cNvSpPr>
              <p:nvPr/>
            </p:nvSpPr>
            <p:spPr bwMode="auto">
              <a:xfrm>
                <a:off x="4391" y="2318"/>
                <a:ext cx="309" cy="14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2" name="Line 52"/>
              <p:cNvSpPr>
                <a:spLocks noChangeShapeType="1"/>
              </p:cNvSpPr>
              <p:nvPr/>
            </p:nvSpPr>
            <p:spPr bwMode="auto">
              <a:xfrm>
                <a:off x="4886" y="2145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3" name="Line 53"/>
              <p:cNvSpPr>
                <a:spLocks noChangeShapeType="1"/>
              </p:cNvSpPr>
              <p:nvPr/>
            </p:nvSpPr>
            <p:spPr bwMode="auto">
              <a:xfrm flipH="1">
                <a:off x="5132" y="2327"/>
                <a:ext cx="219" cy="14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4" name="Line 54"/>
              <p:cNvSpPr>
                <a:spLocks noChangeShapeType="1"/>
              </p:cNvSpPr>
              <p:nvPr/>
            </p:nvSpPr>
            <p:spPr bwMode="auto">
              <a:xfrm flipH="1">
                <a:off x="3194" y="2572"/>
                <a:ext cx="41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5" name="Line 55"/>
              <p:cNvSpPr>
                <a:spLocks noChangeShapeType="1"/>
              </p:cNvSpPr>
              <p:nvPr/>
            </p:nvSpPr>
            <p:spPr bwMode="auto">
              <a:xfrm>
                <a:off x="4440" y="2577"/>
                <a:ext cx="15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6" name="Freeform 56"/>
              <p:cNvSpPr>
                <a:spLocks/>
              </p:cNvSpPr>
              <p:nvPr/>
            </p:nvSpPr>
            <p:spPr bwMode="auto">
              <a:xfrm>
                <a:off x="3792" y="1824"/>
                <a:ext cx="565" cy="240"/>
              </a:xfrm>
              <a:custGeom>
                <a:avLst/>
                <a:gdLst>
                  <a:gd name="T0" fmla="*/ 563 w 565"/>
                  <a:gd name="T1" fmla="*/ 109 h 240"/>
                  <a:gd name="T2" fmla="*/ 555 w 565"/>
                  <a:gd name="T3" fmla="*/ 88 h 240"/>
                  <a:gd name="T4" fmla="*/ 538 w 565"/>
                  <a:gd name="T5" fmla="*/ 68 h 240"/>
                  <a:gd name="T6" fmla="*/ 513 w 565"/>
                  <a:gd name="T7" fmla="*/ 51 h 240"/>
                  <a:gd name="T8" fmla="*/ 482 w 565"/>
                  <a:gd name="T9" fmla="*/ 35 h 240"/>
                  <a:gd name="T10" fmla="*/ 444 w 565"/>
                  <a:gd name="T11" fmla="*/ 21 h 240"/>
                  <a:gd name="T12" fmla="*/ 402 w 565"/>
                  <a:gd name="T13" fmla="*/ 11 h 240"/>
                  <a:gd name="T14" fmla="*/ 356 w 565"/>
                  <a:gd name="T15" fmla="*/ 4 h 240"/>
                  <a:gd name="T16" fmla="*/ 307 w 565"/>
                  <a:gd name="T17" fmla="*/ 0 h 240"/>
                  <a:gd name="T18" fmla="*/ 258 w 565"/>
                  <a:gd name="T19" fmla="*/ 0 h 240"/>
                  <a:gd name="T20" fmla="*/ 210 w 565"/>
                  <a:gd name="T21" fmla="*/ 4 h 240"/>
                  <a:gd name="T22" fmla="*/ 163 w 565"/>
                  <a:gd name="T23" fmla="*/ 11 h 240"/>
                  <a:gd name="T24" fmla="*/ 121 w 565"/>
                  <a:gd name="T25" fmla="*/ 21 h 240"/>
                  <a:gd name="T26" fmla="*/ 83 w 565"/>
                  <a:gd name="T27" fmla="*/ 35 h 240"/>
                  <a:gd name="T28" fmla="*/ 52 w 565"/>
                  <a:gd name="T29" fmla="*/ 51 h 240"/>
                  <a:gd name="T30" fmla="*/ 27 w 565"/>
                  <a:gd name="T31" fmla="*/ 68 h 240"/>
                  <a:gd name="T32" fmla="*/ 10 w 565"/>
                  <a:gd name="T33" fmla="*/ 88 h 240"/>
                  <a:gd name="T34" fmla="*/ 2 w 565"/>
                  <a:gd name="T35" fmla="*/ 109 h 240"/>
                  <a:gd name="T36" fmla="*/ 2 w 565"/>
                  <a:gd name="T37" fmla="*/ 129 h 240"/>
                  <a:gd name="T38" fmla="*/ 10 w 565"/>
                  <a:gd name="T39" fmla="*/ 150 h 240"/>
                  <a:gd name="T40" fmla="*/ 27 w 565"/>
                  <a:gd name="T41" fmla="*/ 170 h 240"/>
                  <a:gd name="T42" fmla="*/ 52 w 565"/>
                  <a:gd name="T43" fmla="*/ 188 h 240"/>
                  <a:gd name="T44" fmla="*/ 83 w 565"/>
                  <a:gd name="T45" fmla="*/ 204 h 240"/>
                  <a:gd name="T46" fmla="*/ 121 w 565"/>
                  <a:gd name="T47" fmla="*/ 217 h 240"/>
                  <a:gd name="T48" fmla="*/ 163 w 565"/>
                  <a:gd name="T49" fmla="*/ 227 h 240"/>
                  <a:gd name="T50" fmla="*/ 210 w 565"/>
                  <a:gd name="T51" fmla="*/ 235 h 240"/>
                  <a:gd name="T52" fmla="*/ 258 w 565"/>
                  <a:gd name="T53" fmla="*/ 239 h 240"/>
                  <a:gd name="T54" fmla="*/ 307 w 565"/>
                  <a:gd name="T55" fmla="*/ 239 h 240"/>
                  <a:gd name="T56" fmla="*/ 356 w 565"/>
                  <a:gd name="T57" fmla="*/ 235 h 240"/>
                  <a:gd name="T58" fmla="*/ 402 w 565"/>
                  <a:gd name="T59" fmla="*/ 227 h 240"/>
                  <a:gd name="T60" fmla="*/ 444 w 565"/>
                  <a:gd name="T61" fmla="*/ 217 h 240"/>
                  <a:gd name="T62" fmla="*/ 482 w 565"/>
                  <a:gd name="T63" fmla="*/ 204 h 240"/>
                  <a:gd name="T64" fmla="*/ 513 w 565"/>
                  <a:gd name="T65" fmla="*/ 188 h 240"/>
                  <a:gd name="T66" fmla="*/ 538 w 565"/>
                  <a:gd name="T67" fmla="*/ 170 h 240"/>
                  <a:gd name="T68" fmla="*/ 555 w 565"/>
                  <a:gd name="T69" fmla="*/ 150 h 240"/>
                  <a:gd name="T70" fmla="*/ 563 w 565"/>
                  <a:gd name="T71" fmla="*/ 129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65"/>
                  <a:gd name="T109" fmla="*/ 0 h 240"/>
                  <a:gd name="T110" fmla="*/ 565 w 565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65" h="240">
                    <a:moveTo>
                      <a:pt x="564" y="119"/>
                    </a:moveTo>
                    <a:lnTo>
                      <a:pt x="563" y="109"/>
                    </a:lnTo>
                    <a:lnTo>
                      <a:pt x="560" y="98"/>
                    </a:lnTo>
                    <a:lnTo>
                      <a:pt x="555" y="88"/>
                    </a:lnTo>
                    <a:lnTo>
                      <a:pt x="547" y="78"/>
                    </a:lnTo>
                    <a:lnTo>
                      <a:pt x="538" y="68"/>
                    </a:lnTo>
                    <a:lnTo>
                      <a:pt x="527" y="60"/>
                    </a:lnTo>
                    <a:lnTo>
                      <a:pt x="513" y="51"/>
                    </a:lnTo>
                    <a:lnTo>
                      <a:pt x="498" y="42"/>
                    </a:lnTo>
                    <a:lnTo>
                      <a:pt x="482" y="35"/>
                    </a:lnTo>
                    <a:lnTo>
                      <a:pt x="464" y="27"/>
                    </a:lnTo>
                    <a:lnTo>
                      <a:pt x="444" y="21"/>
                    </a:lnTo>
                    <a:lnTo>
                      <a:pt x="423" y="15"/>
                    </a:lnTo>
                    <a:lnTo>
                      <a:pt x="402" y="11"/>
                    </a:lnTo>
                    <a:lnTo>
                      <a:pt x="379" y="7"/>
                    </a:lnTo>
                    <a:lnTo>
                      <a:pt x="356" y="4"/>
                    </a:lnTo>
                    <a:lnTo>
                      <a:pt x="331" y="1"/>
                    </a:lnTo>
                    <a:lnTo>
                      <a:pt x="307" y="0"/>
                    </a:lnTo>
                    <a:lnTo>
                      <a:pt x="282" y="0"/>
                    </a:lnTo>
                    <a:lnTo>
                      <a:pt x="258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6" y="7"/>
                    </a:lnTo>
                    <a:lnTo>
                      <a:pt x="163" y="11"/>
                    </a:lnTo>
                    <a:lnTo>
                      <a:pt x="141" y="15"/>
                    </a:lnTo>
                    <a:lnTo>
                      <a:pt x="121" y="21"/>
                    </a:lnTo>
                    <a:lnTo>
                      <a:pt x="101" y="27"/>
                    </a:lnTo>
                    <a:lnTo>
                      <a:pt x="83" y="35"/>
                    </a:lnTo>
                    <a:lnTo>
                      <a:pt x="67" y="42"/>
                    </a:lnTo>
                    <a:lnTo>
                      <a:pt x="52" y="51"/>
                    </a:lnTo>
                    <a:lnTo>
                      <a:pt x="38" y="60"/>
                    </a:lnTo>
                    <a:lnTo>
                      <a:pt x="27" y="68"/>
                    </a:lnTo>
                    <a:lnTo>
                      <a:pt x="18" y="78"/>
                    </a:lnTo>
                    <a:lnTo>
                      <a:pt x="10" y="88"/>
                    </a:lnTo>
                    <a:lnTo>
                      <a:pt x="5" y="98"/>
                    </a:lnTo>
                    <a:lnTo>
                      <a:pt x="2" y="109"/>
                    </a:lnTo>
                    <a:lnTo>
                      <a:pt x="0" y="119"/>
                    </a:lnTo>
                    <a:lnTo>
                      <a:pt x="2" y="129"/>
                    </a:lnTo>
                    <a:lnTo>
                      <a:pt x="5" y="140"/>
                    </a:lnTo>
                    <a:lnTo>
                      <a:pt x="10" y="150"/>
                    </a:lnTo>
                    <a:lnTo>
                      <a:pt x="18" y="160"/>
                    </a:lnTo>
                    <a:lnTo>
                      <a:pt x="27" y="170"/>
                    </a:lnTo>
                    <a:lnTo>
                      <a:pt x="38" y="179"/>
                    </a:lnTo>
                    <a:lnTo>
                      <a:pt x="52" y="188"/>
                    </a:lnTo>
                    <a:lnTo>
                      <a:pt x="67" y="196"/>
                    </a:lnTo>
                    <a:lnTo>
                      <a:pt x="83" y="204"/>
                    </a:lnTo>
                    <a:lnTo>
                      <a:pt x="101" y="211"/>
                    </a:lnTo>
                    <a:lnTo>
                      <a:pt x="121" y="217"/>
                    </a:lnTo>
                    <a:lnTo>
                      <a:pt x="141" y="223"/>
                    </a:lnTo>
                    <a:lnTo>
                      <a:pt x="163" y="227"/>
                    </a:lnTo>
                    <a:lnTo>
                      <a:pt x="186" y="231"/>
                    </a:lnTo>
                    <a:lnTo>
                      <a:pt x="210" y="235"/>
                    </a:lnTo>
                    <a:lnTo>
                      <a:pt x="234" y="237"/>
                    </a:lnTo>
                    <a:lnTo>
                      <a:pt x="258" y="239"/>
                    </a:lnTo>
                    <a:lnTo>
                      <a:pt x="282" y="239"/>
                    </a:lnTo>
                    <a:lnTo>
                      <a:pt x="307" y="239"/>
                    </a:lnTo>
                    <a:lnTo>
                      <a:pt x="331" y="237"/>
                    </a:lnTo>
                    <a:lnTo>
                      <a:pt x="356" y="235"/>
                    </a:lnTo>
                    <a:lnTo>
                      <a:pt x="379" y="231"/>
                    </a:lnTo>
                    <a:lnTo>
                      <a:pt x="402" y="227"/>
                    </a:lnTo>
                    <a:lnTo>
                      <a:pt x="423" y="223"/>
                    </a:lnTo>
                    <a:lnTo>
                      <a:pt x="444" y="217"/>
                    </a:lnTo>
                    <a:lnTo>
                      <a:pt x="464" y="211"/>
                    </a:lnTo>
                    <a:lnTo>
                      <a:pt x="482" y="204"/>
                    </a:lnTo>
                    <a:lnTo>
                      <a:pt x="498" y="196"/>
                    </a:lnTo>
                    <a:lnTo>
                      <a:pt x="513" y="188"/>
                    </a:lnTo>
                    <a:lnTo>
                      <a:pt x="527" y="179"/>
                    </a:lnTo>
                    <a:lnTo>
                      <a:pt x="538" y="170"/>
                    </a:lnTo>
                    <a:lnTo>
                      <a:pt x="547" y="160"/>
                    </a:lnTo>
                    <a:lnTo>
                      <a:pt x="555" y="150"/>
                    </a:lnTo>
                    <a:lnTo>
                      <a:pt x="560" y="140"/>
                    </a:lnTo>
                    <a:lnTo>
                      <a:pt x="563" y="129"/>
                    </a:lnTo>
                    <a:lnTo>
                      <a:pt x="564" y="1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7" name="Rectangle 57"/>
              <p:cNvSpPr>
                <a:spLocks noChangeArrowheads="1"/>
              </p:cNvSpPr>
              <p:nvPr/>
            </p:nvSpPr>
            <p:spPr bwMode="auto">
              <a:xfrm>
                <a:off x="3888" y="1824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when</a:t>
                </a:r>
              </a:p>
            </p:txBody>
          </p:sp>
          <p:sp>
            <p:nvSpPr>
              <p:cNvPr id="47148" name="Line 58"/>
              <p:cNvSpPr>
                <a:spLocks noChangeShapeType="1"/>
              </p:cNvSpPr>
              <p:nvPr/>
            </p:nvSpPr>
            <p:spPr bwMode="auto">
              <a:xfrm flipV="1">
                <a:off x="4032" y="2064"/>
                <a:ext cx="48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7181" name="Rectangle 61"/>
          <p:cNvSpPr>
            <a:spLocks noChangeArrowheads="1"/>
          </p:cNvSpPr>
          <p:nvPr/>
        </p:nvSpPr>
        <p:spPr bwMode="auto">
          <a:xfrm>
            <a:off x="347663" y="4800600"/>
            <a:ext cx="571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/>
              <a:t>What if </a:t>
            </a:r>
            <a:r>
              <a:rPr lang="en-US" sz="2800" dirty="0" smtClean="0"/>
              <a:t>every Vote must have</a:t>
            </a:r>
            <a:r>
              <a:rPr lang="en-US" dirty="0"/>
              <a:t> </a:t>
            </a:r>
            <a:r>
              <a:rPr lang="en-US" dirty="0" smtClean="0"/>
              <a:t>have exactly one monitor?</a:t>
            </a:r>
            <a:endParaRPr lang="en-US" sz="2800" dirty="0" smtClean="0"/>
          </a:p>
        </p:txBody>
      </p:sp>
      <p:sp>
        <p:nvSpPr>
          <p:cNvPr id="517182" name="Line 62"/>
          <p:cNvSpPr>
            <a:spLocks noChangeShapeType="1"/>
          </p:cNvSpPr>
          <p:nvPr/>
        </p:nvSpPr>
        <p:spPr bwMode="auto">
          <a:xfrm flipV="1">
            <a:off x="6934200" y="2362200"/>
            <a:ext cx="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7183" name="Text Box 63"/>
          <p:cNvSpPr txBox="1">
            <a:spLocks noChangeArrowheads="1"/>
          </p:cNvSpPr>
          <p:nvPr/>
        </p:nvSpPr>
        <p:spPr bwMode="auto">
          <a:xfrm>
            <a:off x="5867400" y="4876800"/>
            <a:ext cx="3200400" cy="822325"/>
          </a:xfrm>
          <a:prstGeom prst="rect">
            <a:avLst/>
          </a:prstGeom>
          <a:solidFill>
            <a:srgbClr val="CEFFBF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Fold Vote and Monitors into 1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  <p:bldP spid="517181" grpId="0"/>
      <p:bldP spid="517182" grpId="0" animBg="1"/>
      <p:bldP spid="5171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B87A96-3D78-4944-A860-847F216B7385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1804BE-F036-C841-9314-155A35FC201A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Exercise – Part 1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419600"/>
          </a:xfrm>
          <a:solidFill>
            <a:srgbClr val="BFFDED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company database needs to store information </a:t>
            </a:r>
            <a:r>
              <a:rPr lang="en-US" sz="2000" dirty="0" smtClean="0">
                <a:latin typeface="Tahoma" charset="0"/>
              </a:rPr>
              <a:t>about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employees </a:t>
            </a:r>
            <a:r>
              <a:rPr lang="en-US" sz="2000" dirty="0">
                <a:latin typeface="Tahoma" charset="0"/>
              </a:rPr>
              <a:t>(identified by </a:t>
            </a:r>
            <a:r>
              <a:rPr lang="en-US" sz="2000" u="sng" dirty="0" err="1">
                <a:latin typeface="Tahoma" charset="0"/>
              </a:rPr>
              <a:t>ssn</a:t>
            </a:r>
            <a:r>
              <a:rPr lang="en-US" sz="2000" dirty="0">
                <a:latin typeface="Tahoma" charset="0"/>
              </a:rPr>
              <a:t>, with </a:t>
            </a:r>
            <a:r>
              <a:rPr lang="en-US" sz="2000" i="1" dirty="0">
                <a:latin typeface="Tahoma" charset="0"/>
              </a:rPr>
              <a:t>salary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i="1" dirty="0">
                <a:latin typeface="Tahoma" charset="0"/>
              </a:rPr>
              <a:t>phone</a:t>
            </a:r>
            <a:r>
              <a:rPr lang="en-US" sz="2000" dirty="0">
                <a:latin typeface="Tahoma" charset="0"/>
              </a:rPr>
              <a:t> attributes), </a:t>
            </a: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departments </a:t>
            </a:r>
            <a:r>
              <a:rPr lang="en-US" sz="2000" dirty="0">
                <a:latin typeface="Tahoma" charset="0"/>
              </a:rPr>
              <a:t>(identified by </a:t>
            </a:r>
            <a:r>
              <a:rPr lang="en-US" sz="2000" u="sng" dirty="0" err="1">
                <a:latin typeface="Tahoma" charset="0"/>
              </a:rPr>
              <a:t>dno</a:t>
            </a:r>
            <a:r>
              <a:rPr lang="en-US" sz="2000" dirty="0">
                <a:latin typeface="Tahoma" charset="0"/>
              </a:rPr>
              <a:t>, with </a:t>
            </a:r>
            <a:r>
              <a:rPr lang="en-US" sz="2000" i="1" dirty="0" err="1">
                <a:latin typeface="Tahoma" charset="0"/>
              </a:rPr>
              <a:t>dname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i="1" dirty="0">
                <a:latin typeface="Tahoma" charset="0"/>
              </a:rPr>
              <a:t>budget</a:t>
            </a:r>
            <a:r>
              <a:rPr lang="en-US" sz="2000" dirty="0">
                <a:latin typeface="Tahoma" charset="0"/>
              </a:rPr>
              <a:t> attributes),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children </a:t>
            </a:r>
            <a:r>
              <a:rPr lang="en-US" sz="2000" dirty="0">
                <a:latin typeface="Tahoma" charset="0"/>
              </a:rPr>
              <a:t>of employees (with </a:t>
            </a:r>
            <a:r>
              <a:rPr lang="en-US" sz="2000" i="1" dirty="0">
                <a:latin typeface="Tahoma" charset="0"/>
              </a:rPr>
              <a:t>name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i="1" dirty="0">
                <a:latin typeface="Tahoma" charset="0"/>
              </a:rPr>
              <a:t>age</a:t>
            </a:r>
            <a:r>
              <a:rPr lang="en-US" sz="2000" dirty="0">
                <a:latin typeface="Tahoma" charset="0"/>
              </a:rPr>
              <a:t> attributes). </a:t>
            </a: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Employees </a:t>
            </a:r>
            <a:r>
              <a:rPr lang="en-US" sz="2000" dirty="0">
                <a:latin typeface="Tahoma" charset="0"/>
              </a:rPr>
              <a:t>work in (zero or more) departments</a:t>
            </a:r>
            <a:r>
              <a:rPr lang="en-US" sz="2000" dirty="0" smtClean="0">
                <a:latin typeface="Tahoma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</a:t>
            </a:r>
            <a:r>
              <a:rPr lang="en-US" sz="2000" dirty="0" smtClean="0">
                <a:latin typeface="Tahoma" charset="0"/>
              </a:rPr>
              <a:t>ach </a:t>
            </a:r>
            <a:r>
              <a:rPr lang="en-US" sz="2000" dirty="0">
                <a:latin typeface="Tahoma" charset="0"/>
              </a:rPr>
              <a:t>department is managed by exactly one </a:t>
            </a:r>
            <a:r>
              <a:rPr lang="en-US" sz="2000" dirty="0" smtClean="0">
                <a:latin typeface="Tahoma" charset="0"/>
              </a:rPr>
              <a:t>employee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A child </a:t>
            </a:r>
            <a:r>
              <a:rPr lang="en-US" sz="2000" dirty="0">
                <a:latin typeface="Tahoma" charset="0"/>
              </a:rPr>
              <a:t>must be identified uniquely by name when the parent (who is an employee; assume only one parent works for the company) is known.  </a:t>
            </a: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We </a:t>
            </a:r>
            <a:r>
              <a:rPr lang="en-US" sz="2000" dirty="0">
                <a:latin typeface="Tahoma" charset="0"/>
              </a:rPr>
              <a:t>are not interested in information about a child once the parent leaves the company.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Draw an ER diagram that captures this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7A1D1A3-2E91-334D-96F3-0501ADB2F616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255EB6-C45C-EF4C-81DC-28AD494D65B9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ER Model vs. Relational Model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ER Model used for conceptual design</a:t>
            </a:r>
          </a:p>
          <a:p>
            <a:pPr eaLnBrk="1" hangingPunct="1"/>
            <a:r>
              <a:rPr lang="en-US">
                <a:latin typeface="Tahoma" charset="0"/>
              </a:rPr>
              <a:t>Relational Model implemented by modern DBMS</a:t>
            </a:r>
          </a:p>
          <a:p>
            <a:pPr eaLnBrk="1" hangingPunct="1"/>
            <a:r>
              <a:rPr lang="en-US">
                <a:latin typeface="Tahoma" charset="0"/>
              </a:rPr>
              <a:t>Important Step: Translate ER diagram to Relational schema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0" y="5334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1A0ABA9-D820-A742-BDC2-E2DE01ACCC38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DC888-BD0A-214B-B0CC-4B9F2C438983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ER Diagram (One Solution)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676400" y="2514600"/>
            <a:ext cx="164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Employees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5486400" y="2514600"/>
            <a:ext cx="19335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Departments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3789363" y="1547813"/>
            <a:ext cx="2378075" cy="79375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Works In</a:t>
            </a:r>
          </a:p>
        </p:txBody>
      </p:sp>
      <p:sp>
        <p:nvSpPr>
          <p:cNvPr id="49160" name="AutoShape 7"/>
          <p:cNvSpPr>
            <a:spLocks noChangeArrowheads="1"/>
          </p:cNvSpPr>
          <p:nvPr/>
        </p:nvSpPr>
        <p:spPr bwMode="auto">
          <a:xfrm>
            <a:off x="3657600" y="3621088"/>
            <a:ext cx="2514600" cy="79375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000"/>
              <a:t>Manages</a:t>
            </a:r>
          </a:p>
        </p:txBody>
      </p:sp>
      <p:sp>
        <p:nvSpPr>
          <p:cNvPr id="49161" name="AutoShape 8"/>
          <p:cNvSpPr>
            <a:spLocks noChangeArrowheads="1"/>
          </p:cNvSpPr>
          <p:nvPr/>
        </p:nvSpPr>
        <p:spPr bwMode="auto">
          <a:xfrm>
            <a:off x="1524000" y="3505200"/>
            <a:ext cx="1981200" cy="879475"/>
          </a:xfrm>
          <a:prstGeom prst="diamond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Parent</a:t>
            </a: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1752600" y="5029200"/>
            <a:ext cx="1600200" cy="5143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Children</a:t>
            </a:r>
          </a:p>
        </p:txBody>
      </p:sp>
      <p:cxnSp>
        <p:nvCxnSpPr>
          <p:cNvPr id="49163" name="AutoShape 10"/>
          <p:cNvCxnSpPr>
            <a:cxnSpLocks noChangeShapeType="1"/>
            <a:stCxn id="49157" idx="0"/>
            <a:endCxn id="49159" idx="1"/>
          </p:cNvCxnSpPr>
          <p:nvPr/>
        </p:nvCxnSpPr>
        <p:spPr bwMode="auto">
          <a:xfrm rot="5400000" flipH="1" flipV="1">
            <a:off x="2858295" y="1583531"/>
            <a:ext cx="569912" cy="12922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1"/>
          <p:cNvCxnSpPr>
            <a:cxnSpLocks noChangeShapeType="1"/>
            <a:stCxn id="49159" idx="3"/>
            <a:endCxn id="49158" idx="0"/>
          </p:cNvCxnSpPr>
          <p:nvPr/>
        </p:nvCxnSpPr>
        <p:spPr bwMode="auto">
          <a:xfrm>
            <a:off x="6167438" y="1944688"/>
            <a:ext cx="285750" cy="56991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3"/>
          <p:cNvCxnSpPr>
            <a:cxnSpLocks noChangeShapeType="1"/>
            <a:stCxn id="49157" idx="3"/>
            <a:endCxn id="49160" idx="1"/>
          </p:cNvCxnSpPr>
          <p:nvPr/>
        </p:nvCxnSpPr>
        <p:spPr bwMode="auto">
          <a:xfrm>
            <a:off x="3319463" y="2752725"/>
            <a:ext cx="338137" cy="1265238"/>
          </a:xfrm>
          <a:prstGeom prst="bentConnector3">
            <a:avLst>
              <a:gd name="adj1" fmla="val 11091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/>
          <p:cNvCxnSpPr>
            <a:cxnSpLocks noChangeShapeType="1"/>
            <a:stCxn id="49158" idx="2"/>
            <a:endCxn id="49160" idx="3"/>
          </p:cNvCxnSpPr>
          <p:nvPr/>
        </p:nvCxnSpPr>
        <p:spPr bwMode="auto">
          <a:xfrm rot="5400000">
            <a:off x="5799137" y="3363913"/>
            <a:ext cx="1027113" cy="280988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/>
          <p:cNvCxnSpPr>
            <a:cxnSpLocks noChangeShapeType="1"/>
            <a:stCxn id="49161" idx="0"/>
            <a:endCxn id="49157" idx="2"/>
          </p:cNvCxnSpPr>
          <p:nvPr/>
        </p:nvCxnSpPr>
        <p:spPr bwMode="auto">
          <a:xfrm flipH="1" flipV="1">
            <a:off x="2498725" y="3000375"/>
            <a:ext cx="15875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/>
          <p:cNvCxnSpPr>
            <a:cxnSpLocks noChangeShapeType="1"/>
            <a:stCxn id="49162" idx="0"/>
            <a:endCxn id="49161" idx="2"/>
          </p:cNvCxnSpPr>
          <p:nvPr/>
        </p:nvCxnSpPr>
        <p:spPr bwMode="auto">
          <a:xfrm flipH="1" flipV="1">
            <a:off x="2514600" y="4413250"/>
            <a:ext cx="38100" cy="5873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152400" y="2514600"/>
            <a:ext cx="1319213" cy="627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salary</a:t>
            </a:r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533400" y="1752600"/>
            <a:ext cx="830263" cy="627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u="sng"/>
              <a:t>ssn</a:t>
            </a:r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152400" y="3200400"/>
            <a:ext cx="1381125" cy="627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phone</a:t>
            </a:r>
          </a:p>
        </p:txBody>
      </p:sp>
      <p:cxnSp>
        <p:nvCxnSpPr>
          <p:cNvPr id="49172" name="AutoShape 20"/>
          <p:cNvCxnSpPr>
            <a:cxnSpLocks noChangeShapeType="1"/>
            <a:stCxn id="49170" idx="5"/>
            <a:endCxn id="49157" idx="1"/>
          </p:cNvCxnSpPr>
          <p:nvPr/>
        </p:nvCxnSpPr>
        <p:spPr bwMode="auto">
          <a:xfrm>
            <a:off x="1241425" y="2297113"/>
            <a:ext cx="425450" cy="455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1"/>
          <p:cNvCxnSpPr>
            <a:cxnSpLocks noChangeShapeType="1"/>
            <a:stCxn id="49169" idx="6"/>
            <a:endCxn id="49157" idx="1"/>
          </p:cNvCxnSpPr>
          <p:nvPr/>
        </p:nvCxnSpPr>
        <p:spPr bwMode="auto">
          <a:xfrm flipV="1">
            <a:off x="1481138" y="2752725"/>
            <a:ext cx="185737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AutoShape 22"/>
          <p:cNvCxnSpPr>
            <a:cxnSpLocks noChangeShapeType="1"/>
            <a:stCxn id="49171" idx="7"/>
            <a:endCxn id="49157" idx="1"/>
          </p:cNvCxnSpPr>
          <p:nvPr/>
        </p:nvCxnSpPr>
        <p:spPr bwMode="auto">
          <a:xfrm flipV="1">
            <a:off x="1331913" y="2752725"/>
            <a:ext cx="334962" cy="530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7542213" y="2667000"/>
            <a:ext cx="1497012" cy="627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dname</a:t>
            </a:r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7967663" y="1905000"/>
            <a:ext cx="914400" cy="627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u="sng"/>
              <a:t>dno</a:t>
            </a:r>
          </a:p>
        </p:txBody>
      </p:sp>
      <p:sp>
        <p:nvSpPr>
          <p:cNvPr id="49177" name="Oval 25"/>
          <p:cNvSpPr>
            <a:spLocks noChangeArrowheads="1"/>
          </p:cNvSpPr>
          <p:nvPr/>
        </p:nvSpPr>
        <p:spPr bwMode="auto">
          <a:xfrm>
            <a:off x="7558088" y="3352800"/>
            <a:ext cx="1527175" cy="627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budget</a:t>
            </a:r>
          </a:p>
        </p:txBody>
      </p:sp>
      <p:cxnSp>
        <p:nvCxnSpPr>
          <p:cNvPr id="49178" name="AutoShape 26"/>
          <p:cNvCxnSpPr>
            <a:cxnSpLocks noChangeShapeType="1"/>
            <a:stCxn id="49158" idx="3"/>
            <a:endCxn id="49176" idx="2"/>
          </p:cNvCxnSpPr>
          <p:nvPr/>
        </p:nvCxnSpPr>
        <p:spPr bwMode="auto">
          <a:xfrm flipV="1">
            <a:off x="7429500" y="2219325"/>
            <a:ext cx="528638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9" name="AutoShape 27"/>
          <p:cNvCxnSpPr>
            <a:cxnSpLocks noChangeShapeType="1"/>
            <a:stCxn id="49158" idx="3"/>
            <a:endCxn id="49175" idx="2"/>
          </p:cNvCxnSpPr>
          <p:nvPr/>
        </p:nvCxnSpPr>
        <p:spPr bwMode="auto">
          <a:xfrm>
            <a:off x="7429500" y="2752725"/>
            <a:ext cx="103188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80" name="AutoShape 29"/>
          <p:cNvCxnSpPr>
            <a:cxnSpLocks noChangeShapeType="1"/>
            <a:stCxn id="49158" idx="3"/>
            <a:endCxn id="49177" idx="2"/>
          </p:cNvCxnSpPr>
          <p:nvPr/>
        </p:nvCxnSpPr>
        <p:spPr bwMode="auto">
          <a:xfrm>
            <a:off x="7429500" y="2752725"/>
            <a:ext cx="119063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81" name="Oval 30"/>
          <p:cNvSpPr>
            <a:spLocks noChangeArrowheads="1"/>
          </p:cNvSpPr>
          <p:nvPr/>
        </p:nvSpPr>
        <p:spPr bwMode="auto">
          <a:xfrm>
            <a:off x="4041775" y="4859338"/>
            <a:ext cx="1258888" cy="6270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49182" name="Oval 31"/>
          <p:cNvSpPr>
            <a:spLocks noChangeArrowheads="1"/>
          </p:cNvSpPr>
          <p:nvPr/>
        </p:nvSpPr>
        <p:spPr bwMode="auto">
          <a:xfrm>
            <a:off x="4254500" y="5545138"/>
            <a:ext cx="895350" cy="6270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age</a:t>
            </a:r>
          </a:p>
        </p:txBody>
      </p:sp>
      <p:cxnSp>
        <p:nvCxnSpPr>
          <p:cNvPr id="49183" name="AutoShape 32"/>
          <p:cNvCxnSpPr>
            <a:cxnSpLocks noChangeShapeType="1"/>
            <a:stCxn id="49162" idx="3"/>
            <a:endCxn id="49181" idx="2"/>
          </p:cNvCxnSpPr>
          <p:nvPr/>
        </p:nvCxnSpPr>
        <p:spPr bwMode="auto">
          <a:xfrm flipV="1">
            <a:off x="3381375" y="5173663"/>
            <a:ext cx="650875" cy="112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84" name="AutoShape 33"/>
          <p:cNvCxnSpPr>
            <a:cxnSpLocks noChangeShapeType="1"/>
            <a:stCxn id="49162" idx="3"/>
            <a:endCxn id="49182" idx="2"/>
          </p:cNvCxnSpPr>
          <p:nvPr/>
        </p:nvCxnSpPr>
        <p:spPr bwMode="auto">
          <a:xfrm>
            <a:off x="3381375" y="5286375"/>
            <a:ext cx="863600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85" name="Line 34"/>
          <p:cNvSpPr>
            <a:spLocks noChangeShapeType="1"/>
          </p:cNvSpPr>
          <p:nvPr/>
        </p:nvSpPr>
        <p:spPr bwMode="auto">
          <a:xfrm>
            <a:off x="4343400" y="5334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920A76-59ED-234F-802E-E0CA56E3E1CE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42D610C-AEFE-AE48-93A7-8D7E674895B2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Exercise – Part 2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1600200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/>
              <a:t>Write SQL Statements to create the corresponding relations, and to capture as many of the constraints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F582C43-CF9D-E645-9A74-161597817F8F}" type="datetime1">
              <a:rPr lang="en-US" sz="1200"/>
              <a:pPr eaLnBrk="1" hangingPunct="1"/>
              <a:t>9/20/16</a:t>
            </a:fld>
            <a:endParaRPr lang="en-US" sz="1200" dirty="0"/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EECS 484: Database Management Systems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1A9B9B-88E8-0849-AC1C-554C391F0449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SQL DDL (One Solution)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04800" y="1414463"/>
            <a:ext cx="3341688" cy="1635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2000"/>
              <a:t>CREATE TABLE employees (</a:t>
            </a:r>
          </a:p>
          <a:p>
            <a:r>
              <a:rPr lang="en-US" sz="2000"/>
              <a:t>ssn INTEGER,</a:t>
            </a:r>
          </a:p>
          <a:p>
            <a:r>
              <a:rPr lang="en-US" sz="2000"/>
              <a:t>salary REAL,</a:t>
            </a:r>
          </a:p>
          <a:p>
            <a:r>
              <a:rPr lang="en-US" sz="2000"/>
              <a:t>phone CHAR(10),</a:t>
            </a:r>
          </a:p>
          <a:p>
            <a:r>
              <a:rPr lang="en-US" sz="2000"/>
              <a:t>PRIMARY KEY(ssn))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52413" y="3594100"/>
            <a:ext cx="3963987" cy="2549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/>
              <a:t>CREATE TABLE departments (</a:t>
            </a:r>
          </a:p>
          <a:p>
            <a:r>
              <a:rPr lang="en-US" sz="2000" dirty="0" err="1"/>
              <a:t>dno</a:t>
            </a:r>
            <a:r>
              <a:rPr lang="en-US" sz="2000" dirty="0"/>
              <a:t> INTEGER,</a:t>
            </a:r>
          </a:p>
          <a:p>
            <a:r>
              <a:rPr lang="en-US" sz="2000" dirty="0" err="1"/>
              <a:t>dname</a:t>
            </a:r>
            <a:r>
              <a:rPr lang="en-US" sz="2000" dirty="0"/>
              <a:t> CHAR(20),</a:t>
            </a:r>
          </a:p>
          <a:p>
            <a:r>
              <a:rPr lang="en-US" sz="2000" dirty="0"/>
              <a:t>budget real,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anager INTEGER </a:t>
            </a:r>
            <a:r>
              <a:rPr lang="en-US" sz="2000" dirty="0"/>
              <a:t>NOT NULL,</a:t>
            </a:r>
          </a:p>
          <a:p>
            <a:r>
              <a:rPr lang="en-US" sz="2000" dirty="0"/>
              <a:t>PRIMARY KEY (</a:t>
            </a:r>
            <a:r>
              <a:rPr lang="en-US" sz="2000" dirty="0" err="1"/>
              <a:t>dno</a:t>
            </a:r>
            <a:r>
              <a:rPr lang="en-US" sz="2000" dirty="0"/>
              <a:t>),</a:t>
            </a:r>
          </a:p>
          <a:p>
            <a:r>
              <a:rPr lang="en-US" sz="2000" dirty="0"/>
              <a:t>FOREIGN KEY </a:t>
            </a:r>
            <a:r>
              <a:rPr lang="en-US" sz="2000" dirty="0" smtClean="0"/>
              <a:t>(manager)</a:t>
            </a:r>
            <a:endParaRPr lang="en-US" sz="2000" dirty="0"/>
          </a:p>
          <a:p>
            <a:r>
              <a:rPr lang="en-US" sz="2000" dirty="0"/>
              <a:t>	REFERENCES employees)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4800600" y="1108075"/>
            <a:ext cx="3508375" cy="2549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2000"/>
              <a:t>CREATE TABLE works (</a:t>
            </a:r>
          </a:p>
          <a:p>
            <a:r>
              <a:rPr lang="en-US" sz="2000"/>
              <a:t>ssn INTEGER,</a:t>
            </a:r>
          </a:p>
          <a:p>
            <a:r>
              <a:rPr lang="en-US" sz="2000"/>
              <a:t>dno INTEGER,</a:t>
            </a:r>
          </a:p>
          <a:p>
            <a:r>
              <a:rPr lang="en-US" sz="2000"/>
              <a:t>PRIMARY KEY (ssn, dno),</a:t>
            </a:r>
          </a:p>
          <a:p>
            <a:r>
              <a:rPr lang="en-US" sz="2000"/>
              <a:t>FOREIGN KEY (ssn)</a:t>
            </a:r>
          </a:p>
          <a:p>
            <a:r>
              <a:rPr lang="en-US" sz="2000"/>
              <a:t>   REFERENCES employees,</a:t>
            </a:r>
          </a:p>
          <a:p>
            <a:r>
              <a:rPr lang="en-US" sz="2000"/>
              <a:t>FOREIGN KEY (dno)</a:t>
            </a:r>
          </a:p>
          <a:p>
            <a:r>
              <a:rPr lang="en-US" sz="2000"/>
              <a:t>   REFERENCES departments)</a:t>
            </a: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5029200" y="3848765"/>
            <a:ext cx="3550847" cy="25545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/>
              <a:t>CREATE TABLE children (</a:t>
            </a:r>
          </a:p>
          <a:p>
            <a:r>
              <a:rPr lang="en-US" sz="2000" dirty="0"/>
              <a:t>name CHAR(20),</a:t>
            </a:r>
          </a:p>
          <a:p>
            <a:r>
              <a:rPr lang="en-US" sz="2000" dirty="0"/>
              <a:t>age REAL,</a:t>
            </a:r>
          </a:p>
          <a:p>
            <a:r>
              <a:rPr lang="en-US" sz="2000" dirty="0" smtClean="0"/>
              <a:t>parent INTEGER </a:t>
            </a:r>
            <a:r>
              <a:rPr lang="en-US" sz="2000" dirty="0"/>
              <a:t>NOT NULL,</a:t>
            </a:r>
          </a:p>
          <a:p>
            <a:r>
              <a:rPr lang="en-US" sz="2000" dirty="0"/>
              <a:t>PRIMARY KEY(name, </a:t>
            </a:r>
            <a:r>
              <a:rPr lang="en-US" sz="2000" dirty="0" smtClean="0"/>
              <a:t>parent)</a:t>
            </a:r>
            <a:r>
              <a:rPr lang="en-US" sz="2000" dirty="0"/>
              <a:t>,</a:t>
            </a:r>
          </a:p>
          <a:p>
            <a:r>
              <a:rPr lang="en-US" sz="2000" dirty="0"/>
              <a:t>FOREIGN KEY</a:t>
            </a:r>
            <a:r>
              <a:rPr lang="en-US" sz="2000" dirty="0" smtClean="0"/>
              <a:t>(parent) </a:t>
            </a:r>
            <a:endParaRPr lang="en-US" sz="2000" dirty="0"/>
          </a:p>
          <a:p>
            <a:r>
              <a:rPr lang="en-US" sz="2000" dirty="0"/>
              <a:t>   REFERENCES employees</a:t>
            </a:r>
          </a:p>
          <a:p>
            <a:r>
              <a:rPr lang="en-US" sz="2000" dirty="0"/>
              <a:t>   ON DELETE CASCADE)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E377E3-F5F8-C94F-9C2C-AB95F5AD6136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C8581-1CE9-DF4A-BBDE-C1E2B7DF0A3F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Integrity Constraints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Describes conditions that must be satisfied by every legal instance</a:t>
            </a:r>
          </a:p>
          <a:p>
            <a:r>
              <a:rPr lang="en-US">
                <a:latin typeface="Tahoma" charset="0"/>
              </a:rPr>
              <a:t>Types of integrity constraints</a:t>
            </a:r>
          </a:p>
          <a:p>
            <a:pPr lvl="1"/>
            <a:r>
              <a:rPr lang="en-US">
                <a:latin typeface="Tahoma" charset="0"/>
              </a:rPr>
              <a:t>Domain constraints</a:t>
            </a:r>
          </a:p>
          <a:p>
            <a:pPr lvl="1"/>
            <a:r>
              <a:rPr lang="en-US">
                <a:latin typeface="Tahoma" charset="0"/>
              </a:rPr>
              <a:t>Primary key constraints</a:t>
            </a:r>
          </a:p>
          <a:p>
            <a:pPr lvl="1"/>
            <a:r>
              <a:rPr lang="en-US">
                <a:latin typeface="Tahoma" charset="0"/>
              </a:rPr>
              <a:t>Foreign key constraints</a:t>
            </a:r>
          </a:p>
          <a:p>
            <a:pPr lvl="1"/>
            <a:r>
              <a:rPr lang="en-US" b="1">
                <a:solidFill>
                  <a:schemeClr val="hlink"/>
                </a:solidFill>
                <a:latin typeface="Tahoma" charset="0"/>
              </a:rPr>
              <a:t>General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01ED74-B199-DC40-A99E-7BD19618159D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39F51-B3D0-2E4D-8688-FFDEBE7DDFC8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Table </a:t>
            </a:r>
            <a:r>
              <a:rPr lang="en-US" dirty="0" smtClean="0">
                <a:latin typeface="Tahoma" charset="0"/>
              </a:rPr>
              <a:t>Constraints (5.7 in book)</a:t>
            </a:r>
            <a:endParaRPr lang="en-US" dirty="0">
              <a:latin typeface="Tahoma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</a:rPr>
              <a:t>More general than key constraints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</a:rPr>
              <a:t>Can use a query to express constraint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Constraints checked each time table updated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charset="0"/>
              </a:rPr>
              <a:t>CHECK constraint always true for empty relation</a:t>
            </a:r>
          </a:p>
        </p:txBody>
      </p:sp>
      <p:sp>
        <p:nvSpPr>
          <p:cNvPr id="1037316" name="Rectangle 4"/>
          <p:cNvSpPr>
            <a:spLocks noChangeArrowheads="1"/>
          </p:cNvSpPr>
          <p:nvPr/>
        </p:nvSpPr>
        <p:spPr bwMode="auto">
          <a:xfrm>
            <a:off x="0" y="3184525"/>
            <a:ext cx="4460858" cy="37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Book Antiqua" charset="0"/>
              </a:rPr>
              <a:t>CREATE TABLE   </a:t>
            </a:r>
            <a:r>
              <a:rPr lang="en-US" dirty="0">
                <a:latin typeface="Book Antiqua" charset="0"/>
              </a:rPr>
              <a:t>Sailors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( </a:t>
            </a:r>
            <a:r>
              <a:rPr lang="en-US" dirty="0" err="1">
                <a:latin typeface="Book Antiqua" charset="0"/>
              </a:rPr>
              <a:t>sid</a:t>
            </a:r>
            <a:r>
              <a:rPr lang="en-US" dirty="0">
                <a:latin typeface="Book Antiqua" charset="0"/>
              </a:rPr>
              <a:t>  </a:t>
            </a:r>
            <a:r>
              <a:rPr lang="en-US" sz="2000" dirty="0">
                <a:latin typeface="Book Antiqua" charset="0"/>
              </a:rPr>
              <a:t>INTEGER,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</a:t>
            </a:r>
            <a:r>
              <a:rPr lang="en-US" dirty="0" err="1">
                <a:latin typeface="Book Antiqua" charset="0"/>
              </a:rPr>
              <a:t>sname</a:t>
            </a:r>
            <a:r>
              <a:rPr lang="en-US" dirty="0">
                <a:latin typeface="Book Antiqua" charset="0"/>
              </a:rPr>
              <a:t>  </a:t>
            </a:r>
            <a:r>
              <a:rPr lang="en-US" sz="2000" dirty="0">
                <a:latin typeface="Book Antiqua" charset="0"/>
              </a:rPr>
              <a:t>CHAR(10),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rating</a:t>
            </a:r>
            <a:r>
              <a:rPr lang="en-US" sz="2000" dirty="0">
                <a:latin typeface="Book Antiqua" charset="0"/>
              </a:rPr>
              <a:t>  INTEGER,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age</a:t>
            </a:r>
            <a:r>
              <a:rPr lang="en-US" sz="2000" dirty="0">
                <a:latin typeface="Book Antiqua" charset="0"/>
              </a:rPr>
              <a:t>  REAL,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</a:t>
            </a:r>
            <a:r>
              <a:rPr lang="en-US" sz="2000" dirty="0">
                <a:latin typeface="Book Antiqua" charset="0"/>
              </a:rPr>
              <a:t>PRIMARY KEY  </a:t>
            </a:r>
            <a:r>
              <a:rPr lang="en-US" dirty="0">
                <a:latin typeface="Book Antiqua" charset="0"/>
              </a:rPr>
              <a:t>(</a:t>
            </a:r>
            <a:r>
              <a:rPr lang="en-US" dirty="0" err="1">
                <a:latin typeface="Book Antiqua" charset="0"/>
              </a:rPr>
              <a:t>sid</a:t>
            </a:r>
            <a:r>
              <a:rPr lang="en-US" dirty="0">
                <a:latin typeface="Book Antiqua" charset="0"/>
              </a:rPr>
              <a:t>),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Book Antiqua" charset="0"/>
              </a:rPr>
              <a:t>CHECK</a:t>
            </a:r>
            <a:r>
              <a:rPr lang="en-US" dirty="0">
                <a:latin typeface="Book Antiqua" charset="0"/>
              </a:rPr>
              <a:t>  ( rating &gt;= 1 </a:t>
            </a:r>
          </a:p>
          <a:p>
            <a:pPr eaLnBrk="0" hangingPunct="0">
              <a:defRPr/>
            </a:pPr>
            <a:r>
              <a:rPr lang="en-US" sz="2000" dirty="0">
                <a:latin typeface="Book Antiqua" charset="0"/>
              </a:rPr>
              <a:t>		AND</a:t>
            </a:r>
            <a:r>
              <a:rPr lang="en-US" dirty="0">
                <a:latin typeface="Book Antiqua" charset="0"/>
              </a:rPr>
              <a:t> rating &lt;= </a:t>
            </a:r>
            <a:r>
              <a:rPr lang="en-US" dirty="0" smtClean="0">
                <a:latin typeface="Book Antiqua" charset="0"/>
              </a:rPr>
              <a:t>10)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 </a:t>
            </a:r>
            <a:r>
              <a:rPr lang="en-US" dirty="0" smtClean="0">
                <a:latin typeface="Book Antiqua" charset="0"/>
              </a:rPr>
              <a:t>            );</a:t>
            </a:r>
            <a:endParaRPr lang="en-US" dirty="0">
              <a:latin typeface="Book Antiqua" charset="0"/>
            </a:endParaRP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   </a:t>
            </a:r>
          </a:p>
        </p:txBody>
      </p:sp>
      <p:sp>
        <p:nvSpPr>
          <p:cNvPr id="1037319" name="Rectangle 7"/>
          <p:cNvSpPr>
            <a:spLocks noChangeArrowheads="1"/>
          </p:cNvSpPr>
          <p:nvPr/>
        </p:nvSpPr>
        <p:spPr bwMode="auto">
          <a:xfrm>
            <a:off x="3429007" y="2895603"/>
            <a:ext cx="1825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endParaRPr lang="en-US" dirty="0">
              <a:latin typeface="Book Antiqu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 in </a:t>
            </a:r>
            <a:r>
              <a:rPr lang="en-US" dirty="0" err="1" smtClean="0"/>
              <a:t>sqlplus</a:t>
            </a:r>
            <a:r>
              <a:rPr lang="en-US" dirty="0" smtClean="0"/>
              <a:t> or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CREATE TABLE   Sailors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( </a:t>
            </a:r>
            <a:r>
              <a:rPr lang="en-US" dirty="0" err="1">
                <a:latin typeface="Book Antiqua" charset="0"/>
              </a:rPr>
              <a:t>sid</a:t>
            </a:r>
            <a:r>
              <a:rPr lang="en-US" dirty="0">
                <a:latin typeface="Book Antiqua" charset="0"/>
              </a:rPr>
              <a:t>  INTEGER,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</a:t>
            </a:r>
            <a:r>
              <a:rPr lang="en-US" dirty="0" err="1">
                <a:latin typeface="Book Antiqua" charset="0"/>
              </a:rPr>
              <a:t>sname</a:t>
            </a:r>
            <a:r>
              <a:rPr lang="en-US" dirty="0">
                <a:latin typeface="Book Antiqua" charset="0"/>
              </a:rPr>
              <a:t>  CHAR(10),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rating  INTEGER,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age  REAL,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PRIMARY KEY  (</a:t>
            </a:r>
            <a:r>
              <a:rPr lang="en-US" dirty="0" err="1">
                <a:latin typeface="Book Antiqua" charset="0"/>
              </a:rPr>
              <a:t>sid</a:t>
            </a:r>
            <a:r>
              <a:rPr lang="en-US" dirty="0">
                <a:latin typeface="Book Antiqua" charset="0"/>
              </a:rPr>
              <a:t>)</a:t>
            </a:r>
            <a:r>
              <a:rPr lang="en-US" dirty="0" smtClean="0">
                <a:latin typeface="Book Antiqua" charset="0"/>
              </a:rPr>
              <a:t>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 </a:t>
            </a:r>
            <a:r>
              <a:rPr lang="en-US" dirty="0" smtClean="0">
                <a:latin typeface="Book Antiqua" charset="0"/>
              </a:rPr>
              <a:t>           CHECK (rating &gt;= 1 AND rating &lt;= 10));</a:t>
            </a:r>
          </a:p>
          <a:p>
            <a:pPr eaLnBrk="0" hangingPunct="0">
              <a:defRPr/>
            </a:pPr>
            <a:endParaRPr lang="en-US" dirty="0">
              <a:latin typeface="Book Antiqua" charset="0"/>
            </a:endParaRPr>
          </a:p>
          <a:p>
            <a:pPr eaLnBrk="0" hangingPunct="0">
              <a:defRPr/>
            </a:pPr>
            <a:r>
              <a:rPr lang="en-US" dirty="0" smtClean="0">
                <a:latin typeface="Book Antiqua" charset="0"/>
              </a:rPr>
              <a:t>INSERT INTO Sailors VALUES (1, 's1', 11, 25);</a:t>
            </a:r>
            <a:endParaRPr lang="en-US" dirty="0">
              <a:latin typeface="Book Antiqu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562600"/>
            <a:ext cx="549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get a constraint violation 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Interlake boats cannot be reserved. </a:t>
            </a:r>
            <a:r>
              <a:rPr lang="en-US" b="1" dirty="0" smtClean="0"/>
              <a:t>Note: these are not supported in Oracle or SQLite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33600" y="2590800"/>
            <a:ext cx="5715759" cy="37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Book Antiqua" charset="0"/>
              </a:rPr>
              <a:t>CREATE TABLE  </a:t>
            </a:r>
            <a:r>
              <a:rPr lang="en-US" dirty="0">
                <a:latin typeface="Book Antiqua" charset="0"/>
              </a:rPr>
              <a:t>Reserves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( </a:t>
            </a:r>
            <a:r>
              <a:rPr lang="en-US" dirty="0" err="1">
                <a:latin typeface="Book Antiqua" charset="0"/>
              </a:rPr>
              <a:t>sname</a:t>
            </a:r>
            <a:r>
              <a:rPr lang="en-US" sz="2000" dirty="0">
                <a:latin typeface="Book Antiqua" charset="0"/>
              </a:rPr>
              <a:t>  CHAR(10),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bid  </a:t>
            </a:r>
            <a:r>
              <a:rPr lang="en-US" sz="2000" dirty="0">
                <a:latin typeface="Book Antiqua" charset="0"/>
              </a:rPr>
              <a:t>INTEGER,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day  </a:t>
            </a:r>
            <a:r>
              <a:rPr lang="en-US" sz="2000" dirty="0">
                <a:latin typeface="Book Antiqua" charset="0"/>
              </a:rPr>
              <a:t>DATE,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</a:t>
            </a:r>
            <a:r>
              <a:rPr lang="en-US" sz="2000" dirty="0">
                <a:latin typeface="Book Antiqua" charset="0"/>
              </a:rPr>
              <a:t>PRIMARY KEY  </a:t>
            </a:r>
            <a:r>
              <a:rPr lang="en-US" dirty="0">
                <a:latin typeface="Book Antiqua" charset="0"/>
              </a:rPr>
              <a:t>(</a:t>
            </a:r>
            <a:r>
              <a:rPr lang="en-US" dirty="0" err="1">
                <a:latin typeface="Book Antiqua" charset="0"/>
              </a:rPr>
              <a:t>bid,day</a:t>
            </a:r>
            <a:r>
              <a:rPr lang="en-US" dirty="0">
                <a:latin typeface="Book Antiqua" charset="0"/>
              </a:rPr>
              <a:t>),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Book Antiqua" charset="0"/>
              </a:rPr>
              <a:t>CONSTRAINT</a:t>
            </a:r>
            <a:r>
              <a:rPr lang="en-US" sz="2000" dirty="0">
                <a:latin typeface="Book Antiqua" charset="0"/>
              </a:rPr>
              <a:t>  </a:t>
            </a:r>
            <a:r>
              <a:rPr lang="en-US" dirty="0" err="1">
                <a:latin typeface="Book Antiqua" charset="0"/>
              </a:rPr>
              <a:t>noInterlakeRes</a:t>
            </a:r>
            <a:endParaRPr lang="en-US" dirty="0">
              <a:latin typeface="Book Antiqua" charset="0"/>
            </a:endParaRP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Book Antiqua" charset="0"/>
              </a:rPr>
              <a:t>CHECK</a:t>
            </a:r>
            <a:r>
              <a:rPr lang="en-US" dirty="0">
                <a:latin typeface="Book Antiqua" charset="0"/>
              </a:rPr>
              <a:t>  (`Interlake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>
                <a:latin typeface="Book Antiqua" charset="0"/>
              </a:rPr>
              <a:t> </a:t>
            </a:r>
            <a:r>
              <a:rPr lang="en-US" dirty="0" smtClean="0">
                <a:latin typeface="Book Antiqua" charset="0"/>
              </a:rPr>
              <a:t>NOT IN</a:t>
            </a:r>
            <a:endParaRPr lang="en-US" dirty="0">
              <a:latin typeface="Book Antiqua" charset="0"/>
            </a:endParaRP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		</a:t>
            </a:r>
            <a:r>
              <a:rPr lang="en-US" dirty="0" smtClean="0">
                <a:latin typeface="Book Antiqua" charset="0"/>
              </a:rPr>
              <a:t> ( </a:t>
            </a:r>
            <a:r>
              <a:rPr lang="en-US" sz="2000" dirty="0">
                <a:latin typeface="Book Antiqua" charset="0"/>
              </a:rPr>
              <a:t>SELECT</a:t>
            </a:r>
            <a:r>
              <a:rPr lang="en-US" dirty="0">
                <a:latin typeface="Book Antiqua" charset="0"/>
              </a:rPr>
              <a:t>  </a:t>
            </a:r>
            <a:r>
              <a:rPr lang="en-US" dirty="0" err="1">
                <a:latin typeface="Book Antiqua" charset="0"/>
              </a:rPr>
              <a:t>B.bname</a:t>
            </a:r>
            <a:endParaRPr lang="en-US" dirty="0">
              <a:latin typeface="Book Antiqua" charset="0"/>
            </a:endParaRP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</a:t>
            </a:r>
            <a:r>
              <a:rPr lang="en-US" dirty="0" smtClean="0">
                <a:latin typeface="Book Antiqua" charset="0"/>
              </a:rPr>
              <a:t>		</a:t>
            </a:r>
            <a:r>
              <a:rPr lang="en-US" sz="2000" dirty="0" smtClean="0">
                <a:latin typeface="Book Antiqua" charset="0"/>
              </a:rPr>
              <a:t>FROM</a:t>
            </a:r>
            <a:r>
              <a:rPr lang="en-US" dirty="0" smtClean="0">
                <a:latin typeface="Book Antiqua" charset="0"/>
              </a:rPr>
              <a:t>  Boats B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			</a:t>
            </a:r>
            <a:r>
              <a:rPr lang="en-US" sz="2000" dirty="0">
                <a:latin typeface="Book Antiqua" charset="0"/>
              </a:rPr>
              <a:t>WHERE</a:t>
            </a:r>
            <a:r>
              <a:rPr lang="en-US" dirty="0">
                <a:latin typeface="Book Antiqua" charset="0"/>
              </a:rPr>
              <a:t>  </a:t>
            </a:r>
            <a:r>
              <a:rPr lang="en-US" dirty="0" err="1">
                <a:latin typeface="Book Antiqua" charset="0"/>
              </a:rPr>
              <a:t>B.bid</a:t>
            </a:r>
            <a:r>
              <a:rPr lang="en-US" dirty="0">
                <a:latin typeface="Book Antiqua" charset="0"/>
              </a:rPr>
              <a:t>=bid)))</a:t>
            </a:r>
          </a:p>
        </p:txBody>
      </p:sp>
    </p:spTree>
    <p:extLst>
      <p:ext uri="{BB962C8B-B14F-4D97-AF65-F5344CB8AC3E}">
        <p14:creationId xmlns:p14="http://schemas.microsoft.com/office/powerpoint/2010/main" val="3281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75B4E0-8465-1A45-9444-4CE6DE62B4EE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42FF2-8DE5-5545-9512-94C72D0577EE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ahoma" charset="0"/>
              </a:rPr>
              <a:t>Constraints Over Multiple Relations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For general constraint over multiple tables, </a:t>
            </a:r>
            <a:r>
              <a:rPr lang="en-US" dirty="0" smtClean="0">
                <a:latin typeface="Tahoma" charset="0"/>
              </a:rPr>
              <a:t>SQL standard provides </a:t>
            </a:r>
            <a:r>
              <a:rPr lang="en-US" dirty="0" smtClean="0">
                <a:solidFill>
                  <a:schemeClr val="hlink"/>
                </a:solidFill>
                <a:latin typeface="Tahoma" charset="0"/>
              </a:rPr>
              <a:t>assertions.</a:t>
            </a:r>
            <a:endParaRPr lang="en-US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039364" name="Rectangle 4"/>
          <p:cNvSpPr>
            <a:spLocks noChangeArrowheads="1"/>
          </p:cNvSpPr>
          <p:nvPr/>
        </p:nvSpPr>
        <p:spPr bwMode="auto">
          <a:xfrm>
            <a:off x="1295400" y="4038600"/>
            <a:ext cx="6275388" cy="15621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</a:rPr>
              <a:t>CREATE ASSERTION  </a:t>
            </a:r>
            <a:r>
              <a:rPr lang="en-US" dirty="0" err="1">
                <a:latin typeface="Book Antiqua" charset="0"/>
              </a:rPr>
              <a:t>smallClub</a:t>
            </a:r>
            <a:endParaRPr lang="en-US" dirty="0">
              <a:latin typeface="Book Antiqua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Book Antiqua" charset="0"/>
              </a:rPr>
              <a:t>CHECK</a:t>
            </a:r>
            <a:r>
              <a:rPr lang="en-US" dirty="0">
                <a:latin typeface="Book Antiqua" charset="0"/>
              </a:rPr>
              <a:t>  	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((</a:t>
            </a:r>
            <a:r>
              <a:rPr lang="en-US" sz="2000" dirty="0">
                <a:latin typeface="Book Antiqua" charset="0"/>
              </a:rPr>
              <a:t>SELECT COUNT </a:t>
            </a:r>
            <a:r>
              <a:rPr lang="en-US" dirty="0">
                <a:latin typeface="Book Antiqua" charset="0"/>
              </a:rPr>
              <a:t>(</a:t>
            </a:r>
            <a:r>
              <a:rPr lang="en-US" dirty="0" err="1">
                <a:latin typeface="Book Antiqua" charset="0"/>
              </a:rPr>
              <a:t>S.sid</a:t>
            </a:r>
            <a:r>
              <a:rPr lang="en-US" dirty="0">
                <a:latin typeface="Book Antiqua" charset="0"/>
              </a:rPr>
              <a:t>) </a:t>
            </a:r>
            <a:r>
              <a:rPr lang="en-US" sz="2000" dirty="0">
                <a:latin typeface="Book Antiqua" charset="0"/>
              </a:rPr>
              <a:t>FROM</a:t>
            </a:r>
            <a:r>
              <a:rPr lang="en-US" dirty="0">
                <a:latin typeface="Book Antiqua" charset="0"/>
              </a:rPr>
              <a:t> Sailors S) +</a:t>
            </a:r>
          </a:p>
          <a:p>
            <a:pPr eaLnBrk="0" hangingPunct="0">
              <a:defRPr/>
            </a:pPr>
            <a:r>
              <a:rPr lang="en-US" dirty="0">
                <a:latin typeface="Book Antiqua" charset="0"/>
              </a:rPr>
              <a:t>  (</a:t>
            </a:r>
            <a:r>
              <a:rPr lang="en-US" sz="2000" dirty="0">
                <a:latin typeface="Book Antiqua" charset="0"/>
              </a:rPr>
              <a:t>SELECT COUNT </a:t>
            </a:r>
            <a:r>
              <a:rPr lang="en-US" dirty="0">
                <a:latin typeface="Book Antiqua" charset="0"/>
              </a:rPr>
              <a:t>(</a:t>
            </a:r>
            <a:r>
              <a:rPr lang="en-US" dirty="0" err="1">
                <a:latin typeface="Book Antiqua" charset="0"/>
              </a:rPr>
              <a:t>B.bid</a:t>
            </a:r>
            <a:r>
              <a:rPr lang="en-US" dirty="0">
                <a:latin typeface="Book Antiqua" charset="0"/>
              </a:rPr>
              <a:t>) </a:t>
            </a:r>
            <a:r>
              <a:rPr lang="en-US" sz="2000" dirty="0">
                <a:latin typeface="Book Antiqua" charset="0"/>
              </a:rPr>
              <a:t>FROM</a:t>
            </a:r>
            <a:r>
              <a:rPr lang="en-US" dirty="0">
                <a:latin typeface="Book Antiqua" charset="0"/>
              </a:rPr>
              <a:t> Boats B) &lt; 100)</a:t>
            </a:r>
          </a:p>
        </p:txBody>
      </p:sp>
      <p:sp>
        <p:nvSpPr>
          <p:cNvPr id="1039365" name="Rectangle 5"/>
          <p:cNvSpPr>
            <a:spLocks noChangeArrowheads="1"/>
          </p:cNvSpPr>
          <p:nvPr/>
        </p:nvSpPr>
        <p:spPr bwMode="auto">
          <a:xfrm>
            <a:off x="3124200" y="2438400"/>
            <a:ext cx="2446338" cy="1196975"/>
          </a:xfrm>
          <a:prstGeom prst="rect">
            <a:avLst/>
          </a:prstGeom>
          <a:solidFill>
            <a:srgbClr val="CCECFF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i="1">
                <a:solidFill>
                  <a:schemeClr val="tx2"/>
                </a:solidFill>
              </a:rPr>
              <a:t>Number of boats</a:t>
            </a:r>
          </a:p>
          <a:p>
            <a:pPr eaLnBrk="0" hangingPunct="0">
              <a:defRPr/>
            </a:pPr>
            <a:r>
              <a:rPr lang="en-US" i="1">
                <a:solidFill>
                  <a:schemeClr val="tx2"/>
                </a:solidFill>
              </a:rPr>
              <a:t>plus number of </a:t>
            </a:r>
          </a:p>
          <a:p>
            <a:pPr eaLnBrk="0" hangingPunct="0">
              <a:defRPr/>
            </a:pPr>
            <a:r>
              <a:rPr lang="en-US" i="1">
                <a:solidFill>
                  <a:schemeClr val="tx2"/>
                </a:solidFill>
              </a:rPr>
              <a:t>sailors is &lt; 100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with </a:t>
            </a:r>
            <a:r>
              <a:rPr lang="en-US" dirty="0" err="1" smtClean="0"/>
              <a:t>subqueries</a:t>
            </a:r>
            <a:r>
              <a:rPr lang="en-US" dirty="0" smtClean="0"/>
              <a:t> and ASSERTIONS</a:t>
            </a:r>
          </a:p>
          <a:p>
            <a:pPr lvl="1"/>
            <a:r>
              <a:rPr lang="en-US" dirty="0" smtClean="0"/>
              <a:t>Part of SQL standard (since 1992?)</a:t>
            </a:r>
          </a:p>
          <a:p>
            <a:pPr lvl="1"/>
            <a:r>
              <a:rPr lang="en-US" dirty="0" smtClean="0"/>
              <a:t>But, m</a:t>
            </a:r>
            <a:r>
              <a:rPr lang="en-US" dirty="0" smtClean="0"/>
              <a:t>ajor databases do not support them</a:t>
            </a:r>
            <a:endParaRPr lang="en-US" dirty="0" smtClean="0"/>
          </a:p>
          <a:p>
            <a:pPr lvl="2"/>
            <a:r>
              <a:rPr lang="en-US" dirty="0" smtClean="0"/>
              <a:t>Main concern: </a:t>
            </a:r>
            <a:r>
              <a:rPr lang="en-US" dirty="0" smtClean="0"/>
              <a:t>performance.</a:t>
            </a:r>
          </a:p>
          <a:p>
            <a:r>
              <a:rPr lang="en-US" dirty="0" smtClean="0"/>
              <a:t>Instead</a:t>
            </a:r>
            <a:r>
              <a:rPr lang="en-US" dirty="0" smtClean="0"/>
              <a:t>, most major database systems require you to use </a:t>
            </a:r>
            <a:r>
              <a:rPr lang="en-US" i="1" dirty="0" smtClean="0"/>
              <a:t>triggers</a:t>
            </a:r>
            <a:r>
              <a:rPr lang="en-US" dirty="0" smtClean="0"/>
              <a:t> to achieve the same goals. </a:t>
            </a:r>
            <a:r>
              <a:rPr lang="en-US" dirty="0" smtClean="0"/>
              <a:t>Triggers </a:t>
            </a:r>
            <a:r>
              <a:rPr lang="en-US" dirty="0" smtClean="0"/>
              <a:t>are procedural.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FF2D2-277E-FA44-A92B-937FB477192D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22291-2BC2-0A40-9786-D9D261BE14B6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Active Databases &amp; Triggers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>
                <a:solidFill>
                  <a:schemeClr val="accent2"/>
                </a:solidFill>
                <a:latin typeface="Tahoma" charset="0"/>
              </a:rPr>
              <a:t>Trigger:</a:t>
            </a:r>
            <a:r>
              <a:rPr lang="en-US" sz="2400">
                <a:latin typeface="Tahoma" charset="0"/>
              </a:rPr>
              <a:t> procedure that starts automatically if specified changes occur to the DBMS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Tahoma" charset="0"/>
              </a:rPr>
              <a:t>Three parts: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Tahoma" charset="0"/>
              </a:rPr>
              <a:t>Event (activates the trigger)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Tahoma" charset="0"/>
              </a:rPr>
              <a:t>Condition (tests whether the trigger should run)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Tahoma" charset="0"/>
              </a:rPr>
              <a:t>Action (what happens if the trigger runs)</a:t>
            </a:r>
          </a:p>
          <a:p>
            <a:pPr lvl="2">
              <a:lnSpc>
                <a:spcPct val="110000"/>
              </a:lnSpc>
            </a:pPr>
            <a:r>
              <a:rPr lang="en-US" sz="1800">
                <a:latin typeface="Tahoma" charset="0"/>
              </a:rPr>
              <a:t>Before and After Triggers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Tahoma" charset="0"/>
              </a:rPr>
              <a:t>Trigger Execution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Tahoma" charset="0"/>
              </a:rPr>
              <a:t>Row-level Triggers: Once per modified row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Tahoma" charset="0"/>
              </a:rPr>
              <a:t>Statement-level Triggers: Once per SQL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A0AD09-02F2-E44B-A392-21A040EC5C1D}" type="datetime1">
              <a:rPr lang="en-US" sz="1200" smtClean="0"/>
              <a:pPr eaLnBrk="1" hangingPunct="1"/>
              <a:t>9/20/16</a:t>
            </a:fld>
            <a:endParaRPr lang="en-US" sz="120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/>
              <a:t>EECS 484: Database Management Systems</a:t>
            </a:r>
            <a:endParaRPr lang="en-US" sz="12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15FFEB-09E3-7F49-8F9D-0B77A4BFADC3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93038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>
                <a:latin typeface="Tahoma" charset="0"/>
              </a:rPr>
              <a:t>Recall ER Constructs</a:t>
            </a:r>
            <a:endParaRPr lang="en-US">
              <a:latin typeface="Tahoma" charset="0"/>
            </a:endParaRPr>
          </a:p>
        </p:txBody>
      </p:sp>
      <p:sp>
        <p:nvSpPr>
          <p:cNvPr id="505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6713" y="1066800"/>
            <a:ext cx="8458200" cy="5181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sz="2400" smtClean="0">
                <a:latin typeface="Tahoma" charset="0"/>
              </a:rPr>
              <a:t>Basic Constructs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Tahoma" charset="0"/>
              </a:rPr>
              <a:t>Entity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Tahoma" charset="0"/>
              </a:rPr>
              <a:t>Relationship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Tahoma" charset="0"/>
              </a:rPr>
              <a:t>Attributes (of entities and relationships)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>
                <a:latin typeface="Tahoma" charset="0"/>
              </a:rPr>
              <a:t>Additional Constructs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Tahoma" charset="0"/>
              </a:rPr>
              <a:t>ISA Hierarchies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Tahoma" charset="0"/>
              </a:rPr>
              <a:t>Weak Entities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Tahoma" charset="0"/>
              </a:rPr>
              <a:t>Aggregation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>
                <a:latin typeface="Tahoma" charset="0"/>
              </a:rPr>
              <a:t>Integrity Constraints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Tahoma" charset="0"/>
              </a:rPr>
              <a:t>Key constraints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Tahoma" charset="0"/>
              </a:rPr>
              <a:t>Participation constraints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Tahoma" charset="0"/>
              </a:rPr>
              <a:t>Overlap / Covering constraints for ISA hierarchies</a:t>
            </a:r>
            <a:endParaRPr lang="en-US" sz="2000" dirty="0"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ADA47B-9A7D-6848-8735-429F4028200C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45821-F492-DE4C-BC9F-5A0571E9A481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Student table with columns: </a:t>
            </a:r>
            <a:r>
              <a:rPr lang="en-US" dirty="0" err="1" smtClean="0">
                <a:latin typeface="Tahoma" charset="0"/>
              </a:rPr>
              <a:t>sid</a:t>
            </a:r>
            <a:r>
              <a:rPr lang="en-US" dirty="0" smtClean="0">
                <a:latin typeface="Tahoma" charset="0"/>
              </a:rPr>
              <a:t>, name, age.</a:t>
            </a:r>
          </a:p>
          <a:p>
            <a:r>
              <a:rPr lang="en-US" dirty="0" smtClean="0">
                <a:latin typeface="Tahoma" charset="0"/>
              </a:rPr>
              <a:t>Event</a:t>
            </a:r>
            <a:r>
              <a:rPr lang="en-US" dirty="0">
                <a:latin typeface="Tahoma" charset="0"/>
              </a:rPr>
              <a:t>: Insert new row into Students</a:t>
            </a:r>
          </a:p>
          <a:p>
            <a:r>
              <a:rPr lang="en-US" dirty="0">
                <a:latin typeface="Tahoma" charset="0"/>
              </a:rPr>
              <a:t>Condition: New student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Tahoma" charset="0"/>
              </a:rPr>
              <a:t>s age &gt;= 18</a:t>
            </a:r>
          </a:p>
          <a:p>
            <a:r>
              <a:rPr lang="en-US" dirty="0">
                <a:latin typeface="Tahoma" charset="0"/>
              </a:rPr>
              <a:t>Event: Update </a:t>
            </a:r>
            <a:r>
              <a:rPr lang="en-US" dirty="0" smtClean="0">
                <a:latin typeface="Tahoma" charset="0"/>
              </a:rPr>
              <a:t>a counter variables that tracks university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Tahoma" charset="0"/>
              </a:rPr>
              <a:t>s </a:t>
            </a:r>
            <a:r>
              <a:rPr lang="en-US" altLang="ja-JP" dirty="0">
                <a:latin typeface="Tahoma" charset="0"/>
              </a:rPr>
              <a:t>total enrollment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9ED418-6D5D-4446-913C-C7A92C5DA5A1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DB6A4-99BE-D348-ABDF-D239607209F4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Oracle Trigger Basic Syntax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Tahoma" charset="0"/>
              </a:rPr>
              <a:t>CREATE [OR REPLACE] TRIGGER &lt;trigger_name&gt;</a:t>
            </a:r>
          </a:p>
          <a:p>
            <a:pPr>
              <a:buFontTx/>
              <a:buNone/>
            </a:pPr>
            <a:r>
              <a:rPr lang="en-US" sz="2000">
                <a:latin typeface="Tahoma" charset="0"/>
              </a:rPr>
              <a:t>{BEFORE | AFTER} {INSERT | DELETE | UPDATE} ON &lt;table_name&gt;</a:t>
            </a:r>
          </a:p>
          <a:p>
            <a:pPr>
              <a:buFontTx/>
              <a:buNone/>
            </a:pPr>
            <a:r>
              <a:rPr lang="en-US" sz="2000">
                <a:latin typeface="Tahoma" charset="0"/>
              </a:rPr>
              <a:t>[REFERENCING [NEW AS &lt;new_row&gt;] [OLD AS &lt;old_row&gt;]]</a:t>
            </a:r>
          </a:p>
          <a:p>
            <a:pPr>
              <a:buFontTx/>
              <a:buNone/>
            </a:pPr>
            <a:r>
              <a:rPr lang="en-US" sz="2000">
                <a:latin typeface="Tahoma" charset="0"/>
              </a:rPr>
              <a:t>[FOR EACH ROW [WHEN (&lt;condition&gt;)]]</a:t>
            </a:r>
          </a:p>
          <a:p>
            <a:pPr>
              <a:buFontTx/>
              <a:buNone/>
            </a:pPr>
            <a:r>
              <a:rPr lang="en-US" sz="2000">
                <a:latin typeface="Tahoma" charset="0"/>
              </a:rPr>
              <a:t>&lt;trigger_body&gt;</a:t>
            </a:r>
          </a:p>
        </p:txBody>
      </p:sp>
      <p:sp>
        <p:nvSpPr>
          <p:cNvPr id="1045508" name="AutoShape 4"/>
          <p:cNvSpPr>
            <a:spLocks noChangeArrowheads="1"/>
          </p:cNvSpPr>
          <p:nvPr/>
        </p:nvSpPr>
        <p:spPr bwMode="auto">
          <a:xfrm>
            <a:off x="1905000" y="3733800"/>
            <a:ext cx="2667000" cy="1676400"/>
          </a:xfrm>
          <a:prstGeom prst="wedgeRoundRectCallout">
            <a:avLst>
              <a:gd name="adj1" fmla="val -52264"/>
              <a:gd name="adj2" fmla="val -78694"/>
              <a:gd name="adj3" fmla="val 16667"/>
            </a:avLst>
          </a:prstGeom>
          <a:solidFill>
            <a:srgbClr val="F5D2C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</a:rPr>
              <a:t>In Oracle, &lt;trigger_body&gt; is a PL/SQL block</a:t>
            </a:r>
          </a:p>
        </p:txBody>
      </p:sp>
      <p:sp>
        <p:nvSpPr>
          <p:cNvPr id="1045509" name="Rectangle 5"/>
          <p:cNvSpPr>
            <a:spLocks noChangeArrowheads="1"/>
          </p:cNvSpPr>
          <p:nvPr/>
        </p:nvSpPr>
        <p:spPr bwMode="auto">
          <a:xfrm>
            <a:off x="5715000" y="4800600"/>
            <a:ext cx="3103563" cy="1187450"/>
          </a:xfrm>
          <a:prstGeom prst="rect">
            <a:avLst/>
          </a:prstGeom>
          <a:solidFill>
            <a:srgbClr val="CC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</a:rPr>
              <a:t>Oracle Triggers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</a:rPr>
              <a:t>Not quite the same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</a:rPr>
              <a:t>As SQL Standard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E12883-49FB-374D-9BFF-CD9BCEC5F6F8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80233-8CE5-7441-861F-BAAD5687936B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 smtClean="0">
                <a:latin typeface="Tahoma" charset="0"/>
              </a:rPr>
              <a:t>Triggers – Use for Auditing</a:t>
            </a:r>
            <a:endParaRPr lang="en-US" dirty="0">
              <a:latin typeface="Tahoma" charset="0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482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00" dirty="0" smtClean="0">
                <a:latin typeface="Tahoma" charset="0"/>
              </a:rPr>
              <a:t>CREATE TABLE Score(</a:t>
            </a:r>
            <a:r>
              <a:rPr lang="en-US" sz="1700" dirty="0" err="1" smtClean="0">
                <a:latin typeface="Tahoma" charset="0"/>
              </a:rPr>
              <a:t>uniqname</a:t>
            </a:r>
            <a:r>
              <a:rPr lang="en-US" sz="1700" dirty="0" smtClean="0">
                <a:latin typeface="Tahoma" charset="0"/>
              </a:rPr>
              <a:t> CHAR(10), grade NUMBER);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 smtClean="0">
                <a:latin typeface="Tahoma" charset="0"/>
              </a:rPr>
              <a:t>CREATE TABLE </a:t>
            </a:r>
            <a:r>
              <a:rPr lang="en-US" sz="1700" dirty="0" err="1" smtClean="0">
                <a:latin typeface="Tahoma" charset="0"/>
              </a:rPr>
              <a:t>ScoreLog</a:t>
            </a:r>
            <a:r>
              <a:rPr lang="en-US" sz="1700" dirty="0" smtClean="0">
                <a:latin typeface="Tahoma" charset="0"/>
              </a:rPr>
              <a:t>(</a:t>
            </a:r>
            <a:r>
              <a:rPr lang="en-US" sz="1700" dirty="0" err="1" smtClean="0">
                <a:latin typeface="Tahoma" charset="0"/>
              </a:rPr>
              <a:t>uniqname</a:t>
            </a:r>
            <a:r>
              <a:rPr lang="en-US" sz="1700" dirty="0" smtClean="0">
                <a:latin typeface="Tahoma" charset="0"/>
              </a:rPr>
              <a:t> CHAR(10) , </a:t>
            </a:r>
            <a:r>
              <a:rPr lang="en-US" sz="1700" dirty="0" err="1" smtClean="0">
                <a:latin typeface="Tahoma" charset="0"/>
              </a:rPr>
              <a:t>gradeprev</a:t>
            </a:r>
            <a:r>
              <a:rPr lang="en-US" sz="1700" dirty="0" smtClean="0">
                <a:latin typeface="Tahoma" charset="0"/>
              </a:rPr>
              <a:t> NUMBER, </a:t>
            </a:r>
            <a:r>
              <a:rPr lang="en-US" sz="1700" dirty="0" err="1" smtClean="0">
                <a:latin typeface="Tahoma" charset="0"/>
              </a:rPr>
              <a:t>gradenew</a:t>
            </a:r>
            <a:r>
              <a:rPr lang="en-US" sz="1700" dirty="0" smtClean="0">
                <a:latin typeface="Tahoma" charset="0"/>
              </a:rPr>
              <a:t> NUMBER);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700" dirty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700" dirty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Tahoma" charset="0"/>
              </a:rPr>
              <a:t>CREATE </a:t>
            </a:r>
            <a:r>
              <a:rPr lang="en-US" sz="1700" dirty="0" smtClean="0">
                <a:latin typeface="Tahoma" charset="0"/>
              </a:rPr>
              <a:t>OR REPLACE TRIGGER </a:t>
            </a:r>
            <a:r>
              <a:rPr lang="en-US" sz="1700" dirty="0" smtClean="0">
                <a:latin typeface="Tahoma" charset="0"/>
              </a:rPr>
              <a:t>trig1</a:t>
            </a:r>
            <a:r>
              <a:rPr lang="en-US" sz="1700" dirty="0" smtClean="0">
                <a:latin typeface="Tahoma" charset="0"/>
              </a:rPr>
              <a:t> </a:t>
            </a:r>
            <a:r>
              <a:rPr lang="en-US" sz="1700" dirty="0">
                <a:latin typeface="Tahoma" charset="0"/>
              </a:rPr>
              <a:t>AFTER </a:t>
            </a:r>
            <a:r>
              <a:rPr lang="en-US" sz="1700" dirty="0" smtClean="0">
                <a:latin typeface="Tahoma" charset="0"/>
              </a:rPr>
              <a:t>UPDATE </a:t>
            </a:r>
            <a:r>
              <a:rPr lang="en-US" sz="1700" dirty="0">
                <a:latin typeface="Tahoma" charset="0"/>
              </a:rPr>
              <a:t>ON </a:t>
            </a:r>
            <a:r>
              <a:rPr lang="en-US" sz="1700" dirty="0" smtClean="0">
                <a:latin typeface="Tahoma" charset="0"/>
              </a:rPr>
              <a:t>Score </a:t>
            </a:r>
            <a:r>
              <a:rPr lang="en-US" sz="1700" dirty="0">
                <a:latin typeface="Tahoma" charset="0"/>
              </a:rPr>
              <a:t>	</a:t>
            </a:r>
            <a:endParaRPr lang="en-US" sz="1700" dirty="0" smtClean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 smtClean="0">
                <a:latin typeface="Tahoma" charset="0"/>
              </a:rPr>
              <a:t>FOR </a:t>
            </a:r>
            <a:r>
              <a:rPr lang="en-US" sz="1700" dirty="0">
                <a:latin typeface="Tahoma" charset="0"/>
              </a:rPr>
              <a:t>EACH ROW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Tahoma" charset="0"/>
              </a:rPr>
              <a:t>	WHEN </a:t>
            </a:r>
            <a:r>
              <a:rPr lang="en-US" sz="1700" dirty="0" smtClean="0">
                <a:latin typeface="Tahoma" charset="0"/>
              </a:rPr>
              <a:t>(</a:t>
            </a:r>
            <a:r>
              <a:rPr lang="en-US" sz="1700" b="1" dirty="0" err="1" smtClean="0">
                <a:solidFill>
                  <a:schemeClr val="hlink"/>
                </a:solidFill>
                <a:latin typeface="Tahoma" charset="0"/>
              </a:rPr>
              <a:t>NEW</a:t>
            </a:r>
            <a:r>
              <a:rPr lang="en-US" sz="1700" dirty="0" err="1" smtClean="0">
                <a:latin typeface="Tahoma" charset="0"/>
              </a:rPr>
              <a:t>.grade</a:t>
            </a:r>
            <a:r>
              <a:rPr lang="en-US" sz="1700" dirty="0" smtClean="0">
                <a:latin typeface="Tahoma" charset="0"/>
              </a:rPr>
              <a:t> &lt;&gt; </a:t>
            </a:r>
            <a:r>
              <a:rPr lang="en-US" sz="1700" dirty="0" err="1" smtClean="0">
                <a:solidFill>
                  <a:srgbClr val="FF0000"/>
                </a:solidFill>
                <a:latin typeface="Tahoma" charset="0"/>
              </a:rPr>
              <a:t>OLD</a:t>
            </a:r>
            <a:r>
              <a:rPr lang="en-US" sz="1700" dirty="0" err="1" smtClean="0">
                <a:latin typeface="Tahoma" charset="0"/>
              </a:rPr>
              <a:t>.grade</a:t>
            </a:r>
            <a:r>
              <a:rPr lang="en-US" sz="1700" dirty="0" smtClean="0">
                <a:latin typeface="Tahoma" charset="0"/>
              </a:rPr>
              <a:t>)</a:t>
            </a:r>
            <a:r>
              <a:rPr lang="en-US" sz="1700" dirty="0">
                <a:latin typeface="Tahoma" charset="0"/>
              </a:rPr>
              <a:t>				 </a:t>
            </a:r>
            <a:endParaRPr lang="en-US" sz="1700" dirty="0" smtClean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Tahoma" charset="0"/>
              </a:rPr>
              <a:t> </a:t>
            </a:r>
            <a:r>
              <a:rPr lang="en-US" sz="1700" dirty="0" smtClean="0">
                <a:latin typeface="Tahoma" charset="0"/>
              </a:rPr>
              <a:t>   </a:t>
            </a:r>
            <a:r>
              <a:rPr lang="en-US" sz="1700" dirty="0" smtClean="0">
                <a:latin typeface="Tahoma" charset="0"/>
              </a:rPr>
              <a:t>BEGIN</a:t>
            </a:r>
            <a:r>
              <a:rPr lang="en-US" sz="1700" dirty="0">
                <a:latin typeface="Tahoma" charset="0"/>
              </a:rPr>
              <a:t>								</a:t>
            </a:r>
            <a:endParaRPr lang="en-US" sz="1700" dirty="0" smtClean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Tahoma" charset="0"/>
              </a:rPr>
              <a:t> </a:t>
            </a:r>
            <a:r>
              <a:rPr lang="en-US" sz="1700" dirty="0" smtClean="0">
                <a:latin typeface="Tahoma" charset="0"/>
              </a:rPr>
              <a:t>         </a:t>
            </a:r>
            <a:r>
              <a:rPr lang="en-US" sz="1700" dirty="0" smtClean="0">
                <a:latin typeface="Tahoma" charset="0"/>
              </a:rPr>
              <a:t>INSERT INTO </a:t>
            </a:r>
            <a:r>
              <a:rPr lang="en-US" sz="1700" dirty="0" err="1" smtClean="0">
                <a:latin typeface="Tahoma" charset="0"/>
              </a:rPr>
              <a:t>ScoreLog</a:t>
            </a:r>
            <a:r>
              <a:rPr lang="en-US" sz="1700" dirty="0" smtClean="0">
                <a:latin typeface="Tahoma" charset="0"/>
              </a:rPr>
              <a:t> VALUES</a:t>
            </a:r>
            <a:r>
              <a:rPr lang="en-US" sz="1700" dirty="0" smtClean="0">
                <a:solidFill>
                  <a:srgbClr val="FF0000"/>
                </a:solidFill>
                <a:latin typeface="Tahoma" charset="0"/>
              </a:rPr>
              <a:t>(:</a:t>
            </a:r>
            <a:r>
              <a:rPr lang="en-US" sz="1700" dirty="0" err="1" smtClean="0">
                <a:solidFill>
                  <a:srgbClr val="FF0000"/>
                </a:solidFill>
                <a:latin typeface="Tahoma" charset="0"/>
              </a:rPr>
              <a:t>NEW</a:t>
            </a:r>
            <a:r>
              <a:rPr lang="en-US" sz="1700" dirty="0" err="1" smtClean="0">
                <a:latin typeface="Tahoma" charset="0"/>
              </a:rPr>
              <a:t>.uniqname</a:t>
            </a:r>
            <a:r>
              <a:rPr lang="en-US" sz="1700" dirty="0" smtClean="0">
                <a:latin typeface="Tahoma" charset="0"/>
              </a:rPr>
              <a:t>, </a:t>
            </a:r>
            <a:r>
              <a:rPr lang="en-US" sz="1700" dirty="0" smtClean="0">
                <a:solidFill>
                  <a:srgbClr val="FF0000"/>
                </a:solidFill>
                <a:latin typeface="Tahoma" charset="0"/>
              </a:rPr>
              <a:t>:</a:t>
            </a:r>
            <a:r>
              <a:rPr lang="en-US" sz="1700" dirty="0" err="1" smtClean="0">
                <a:solidFill>
                  <a:srgbClr val="FF0000"/>
                </a:solidFill>
                <a:latin typeface="Tahoma" charset="0"/>
              </a:rPr>
              <a:t>OLD</a:t>
            </a:r>
            <a:r>
              <a:rPr lang="en-US" sz="1700" dirty="0" err="1" smtClean="0">
                <a:latin typeface="Tahoma" charset="0"/>
              </a:rPr>
              <a:t>.grade</a:t>
            </a:r>
            <a:r>
              <a:rPr lang="en-US" sz="1700" dirty="0" smtClean="0">
                <a:latin typeface="Tahoma" charset="0"/>
              </a:rPr>
              <a:t>, </a:t>
            </a:r>
            <a:r>
              <a:rPr lang="en-US" sz="1700" dirty="0" smtClean="0">
                <a:solidFill>
                  <a:srgbClr val="FF0000"/>
                </a:solidFill>
                <a:latin typeface="Tahoma" charset="0"/>
              </a:rPr>
              <a:t>:</a:t>
            </a:r>
            <a:r>
              <a:rPr lang="en-US" sz="1700" dirty="0" err="1" smtClean="0">
                <a:solidFill>
                  <a:srgbClr val="FF0000"/>
                </a:solidFill>
                <a:latin typeface="Tahoma" charset="0"/>
              </a:rPr>
              <a:t>NEW</a:t>
            </a:r>
            <a:r>
              <a:rPr lang="en-US" sz="1700" dirty="0" err="1" smtClean="0">
                <a:latin typeface="Tahoma" charset="0"/>
              </a:rPr>
              <a:t>.grade</a:t>
            </a:r>
            <a:r>
              <a:rPr lang="en-US" sz="1700" dirty="0" smtClean="0">
                <a:latin typeface="Tahoma" charset="0"/>
              </a:rPr>
              <a:t>);</a:t>
            </a:r>
            <a:endParaRPr lang="en-US" sz="1700" dirty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Tahoma" charset="0"/>
              </a:rPr>
              <a:t>	</a:t>
            </a:r>
            <a:r>
              <a:rPr lang="en-US" sz="1700" dirty="0" smtClean="0">
                <a:latin typeface="Tahoma" charset="0"/>
              </a:rPr>
              <a:t>END</a:t>
            </a:r>
            <a:r>
              <a:rPr lang="en-US" sz="1700" dirty="0" smtClean="0">
                <a:latin typeface="Tahoma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Tahoma" charset="0"/>
              </a:rPr>
              <a:t>.</a:t>
            </a:r>
            <a:endParaRPr lang="en-US" sz="1700" dirty="0" smtClean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 smtClean="0">
                <a:latin typeface="Tahoma" charset="0"/>
              </a:rPr>
              <a:t>RUN</a:t>
            </a:r>
            <a:endParaRPr lang="en-US" sz="1700" dirty="0" smtClean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700" dirty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 smtClean="0">
                <a:latin typeface="Tahoma" charset="0"/>
              </a:rPr>
              <a:t>INSERT INTO Score VALUES('s1</a:t>
            </a:r>
            <a:r>
              <a:rPr lang="en-US" sz="1700" dirty="0">
                <a:latin typeface="Tahoma" charset="0"/>
              </a:rPr>
              <a:t>'</a:t>
            </a:r>
            <a:r>
              <a:rPr lang="en-US" sz="1700" dirty="0" smtClean="0">
                <a:latin typeface="Tahoma" charset="0"/>
              </a:rPr>
              <a:t>, 23);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 smtClean="0">
                <a:latin typeface="Tahoma" charset="0"/>
              </a:rPr>
              <a:t>INSERT INTO Score VALUES('s2</a:t>
            </a:r>
            <a:r>
              <a:rPr lang="en-US" sz="1700" dirty="0">
                <a:latin typeface="Tahoma" charset="0"/>
              </a:rPr>
              <a:t>'</a:t>
            </a:r>
            <a:r>
              <a:rPr lang="en-US" sz="1700" dirty="0" smtClean="0">
                <a:latin typeface="Tahoma" charset="0"/>
              </a:rPr>
              <a:t>, 50);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 smtClean="0">
                <a:latin typeface="Tahoma" charset="0"/>
              </a:rPr>
              <a:t>UPDATE Score Set grade = 100 WHERE </a:t>
            </a:r>
            <a:r>
              <a:rPr lang="en-US" sz="1700" dirty="0" err="1" smtClean="0">
                <a:latin typeface="Tahoma" charset="0"/>
              </a:rPr>
              <a:t>uniqname</a:t>
            </a:r>
            <a:r>
              <a:rPr lang="en-US" sz="1700" dirty="0" smtClean="0">
                <a:latin typeface="Tahoma" charset="0"/>
              </a:rPr>
              <a:t> = 's1</a:t>
            </a:r>
            <a:r>
              <a:rPr lang="en-US" sz="1700" dirty="0">
                <a:latin typeface="Tahoma" charset="0"/>
              </a:rPr>
              <a:t>'</a:t>
            </a:r>
            <a:r>
              <a:rPr lang="en-US" sz="1700" dirty="0" smtClean="0">
                <a:latin typeface="Tahoma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 smtClean="0">
                <a:latin typeface="Tahoma" charset="0"/>
              </a:rPr>
              <a:t>SELECT * FROM Score;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 smtClean="0">
                <a:latin typeface="Tahoma" charset="0"/>
              </a:rPr>
              <a:t>SELECT * FROM </a:t>
            </a:r>
            <a:r>
              <a:rPr lang="en-US" sz="1700" dirty="0" err="1" smtClean="0">
                <a:latin typeface="Tahoma" charset="0"/>
              </a:rPr>
              <a:t>ScoreLog</a:t>
            </a:r>
            <a:r>
              <a:rPr lang="en-US" sz="1700" dirty="0" smtClean="0">
                <a:latin typeface="Tahoma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Try it Out! </a:t>
            </a:r>
            <a:endParaRPr lang="en-US" sz="2000" dirty="0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64518" name="TextBox 1"/>
          <p:cNvSpPr txBox="1">
            <a:spLocks noChangeArrowheads="1"/>
          </p:cNvSpPr>
          <p:nvPr/>
        </p:nvSpPr>
        <p:spPr bwMode="auto">
          <a:xfrm>
            <a:off x="-1954213" y="24733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see compilation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following:</a:t>
            </a:r>
          </a:p>
          <a:p>
            <a:pPr marL="457200" lvl="1" indent="0">
              <a:buNone/>
            </a:pPr>
            <a:r>
              <a:rPr lang="en-US" dirty="0" smtClean="0"/>
              <a:t>SHOW ERRORS TRIGGER &lt;</a:t>
            </a:r>
            <a:r>
              <a:rPr lang="en-US" dirty="0" err="1" smtClean="0"/>
              <a:t>triggername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1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– Use for error-checks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CREATE OR REPLACE TRIGGER </a:t>
            </a:r>
            <a:r>
              <a:rPr lang="en-US" sz="1600" dirty="0" smtClean="0">
                <a:latin typeface="Tahoma" charset="0"/>
              </a:rPr>
              <a:t>trig2 </a:t>
            </a:r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BEFORE</a:t>
            </a:r>
            <a:r>
              <a:rPr lang="en-US" sz="1600" dirty="0" smtClean="0">
                <a:latin typeface="Tahoma" charset="0"/>
              </a:rPr>
              <a:t> INSERT OR UPDATE </a:t>
            </a:r>
            <a:r>
              <a:rPr lang="en-US" sz="1600" dirty="0">
                <a:latin typeface="Tahoma" charset="0"/>
              </a:rPr>
              <a:t>ON Score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FOR EACH ROW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	WHEN (</a:t>
            </a:r>
            <a:r>
              <a:rPr lang="en-US" sz="1600" b="1" dirty="0" err="1">
                <a:solidFill>
                  <a:schemeClr val="hlink"/>
                </a:solidFill>
                <a:latin typeface="Tahoma" charset="0"/>
              </a:rPr>
              <a:t>NEW</a:t>
            </a:r>
            <a:r>
              <a:rPr lang="en-US" sz="1600" dirty="0" err="1">
                <a:latin typeface="Tahoma" charset="0"/>
              </a:rPr>
              <a:t>.grade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&lt; 0 OR </a:t>
            </a:r>
            <a:r>
              <a:rPr lang="en-US" sz="1600" dirty="0" err="1" smtClean="0">
                <a:latin typeface="Tahoma" charset="0"/>
              </a:rPr>
              <a:t>NEW.grade</a:t>
            </a:r>
            <a:r>
              <a:rPr lang="en-US" sz="1600" dirty="0" smtClean="0">
                <a:latin typeface="Tahoma" charset="0"/>
              </a:rPr>
              <a:t> &gt; 100)</a:t>
            </a:r>
            <a:r>
              <a:rPr lang="en-US" sz="1600" dirty="0">
                <a:latin typeface="Tahoma" charset="0"/>
              </a:rPr>
              <a:t>			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    BEGIN			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          </a:t>
            </a:r>
            <a:r>
              <a:rPr lang="en-US" sz="1600" dirty="0" smtClean="0">
                <a:latin typeface="Tahoma" charset="0"/>
              </a:rPr>
              <a:t>RAISE_APPLICATION_ERROR(-20001, 'Bad grade');</a:t>
            </a:r>
            <a:endParaRPr lang="en-US" sz="1600" dirty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	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Tahoma" charset="0"/>
              </a:rPr>
              <a:t>RUN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latin typeface="Tahoma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Tahoma" charset="0"/>
              </a:rPr>
              <a:t>Aborts an INSERT or UPDATE command if grade is not in range [0,100]. Try doing: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>
              <a:latin typeface="Tahom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>
                <a:latin typeface="Tahoma" charset="0"/>
              </a:rPr>
              <a:t>INSERT INTO Score VALUES('s3', -10);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>
              <a:latin typeface="Tahoma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800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5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52400"/>
            <a:ext cx="8077200" cy="723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 – Fix inserted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CREATE OR REPLACE TRIGGER </a:t>
            </a:r>
            <a:r>
              <a:rPr lang="en-US" sz="1600" dirty="0" smtClean="0">
                <a:latin typeface="Tahoma" charset="0"/>
              </a:rPr>
              <a:t>trig3 </a:t>
            </a:r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BEFORE</a:t>
            </a:r>
            <a:r>
              <a:rPr lang="en-US" sz="1600" dirty="0" smtClean="0">
                <a:latin typeface="Tahoma" charset="0"/>
              </a:rPr>
              <a:t> INSERT OR UPDATE </a:t>
            </a:r>
            <a:r>
              <a:rPr lang="en-US" sz="1600" dirty="0">
                <a:latin typeface="Tahoma" charset="0"/>
              </a:rPr>
              <a:t>ON Score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FOR EACH ROW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	WHEN (</a:t>
            </a:r>
            <a:r>
              <a:rPr lang="en-US" sz="1600" b="1" dirty="0" err="1">
                <a:solidFill>
                  <a:schemeClr val="hlink"/>
                </a:solidFill>
                <a:latin typeface="Tahoma" charset="0"/>
              </a:rPr>
              <a:t>NEW</a:t>
            </a:r>
            <a:r>
              <a:rPr lang="en-US" sz="1600" dirty="0" err="1">
                <a:latin typeface="Tahoma" charset="0"/>
              </a:rPr>
              <a:t>.grade</a:t>
            </a:r>
            <a:r>
              <a:rPr lang="en-US" sz="1600" dirty="0">
                <a:latin typeface="Tahoma" charset="0"/>
              </a:rPr>
              <a:t> &gt;</a:t>
            </a:r>
            <a:r>
              <a:rPr lang="en-US" sz="1600" dirty="0" smtClean="0">
                <a:latin typeface="Tahoma" charset="0"/>
              </a:rPr>
              <a:t> 100)</a:t>
            </a:r>
            <a:r>
              <a:rPr lang="en-US" sz="1600" dirty="0">
                <a:latin typeface="Tahoma" charset="0"/>
              </a:rPr>
              <a:t>			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    BEGIN			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          </a:t>
            </a:r>
            <a:r>
              <a:rPr lang="en-US" sz="1600" dirty="0" smtClean="0">
                <a:latin typeface="Tahoma" charset="0"/>
              </a:rPr>
              <a:t>:</a:t>
            </a:r>
            <a:r>
              <a:rPr lang="en-US" sz="1600" dirty="0" err="1" smtClean="0">
                <a:latin typeface="Tahoma" charset="0"/>
              </a:rPr>
              <a:t>NEW.grade</a:t>
            </a:r>
            <a:r>
              <a:rPr lang="en-US" sz="1600" dirty="0" smtClean="0">
                <a:latin typeface="Tahoma" charset="0"/>
              </a:rPr>
              <a:t> := 100;</a:t>
            </a:r>
            <a:endParaRPr lang="en-US" sz="1600" dirty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	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Tahoma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Tahoma" charset="0"/>
              </a:rPr>
              <a:t>RUN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Tahoma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latin typeface="Tahoma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>
              <a:latin typeface="Tahoma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>
              <a:latin typeface="Tahom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>
                <a:latin typeface="Tahoma" charset="0"/>
              </a:rPr>
              <a:t>INSERT INTO Score VALUES('s4', 200);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>
              <a:latin typeface="Tahoma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>
              <a:latin typeface="Tahom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>
                <a:latin typeface="Tahoma" charset="0"/>
              </a:rPr>
              <a:t>What value is inserted into Score?</a:t>
            </a:r>
            <a:endParaRPr lang="en-US" sz="1600" dirty="0">
              <a:latin typeface="Tahoma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800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5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Simulate MySQL's AUTO_INCREMENT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484: Database Management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143000"/>
            <a:ext cx="8382000" cy="46482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>
                <a:solidFill>
                  <a:schemeClr val="bg2"/>
                </a:solidFill>
              </a:rPr>
              <a:t>CREATE </a:t>
            </a:r>
            <a:r>
              <a:rPr lang="en-US" sz="2600" dirty="0">
                <a:solidFill>
                  <a:schemeClr val="bg2"/>
                </a:solidFill>
              </a:rPr>
              <a:t>TABLE </a:t>
            </a:r>
            <a:r>
              <a:rPr lang="en-US" sz="2600" dirty="0" smtClean="0">
                <a:solidFill>
                  <a:schemeClr val="bg2"/>
                </a:solidFill>
              </a:rPr>
              <a:t>Person</a:t>
            </a:r>
            <a:r>
              <a:rPr lang="en-US" sz="2600" dirty="0">
                <a:solidFill>
                  <a:schemeClr val="bg2"/>
                </a:solidFill>
              </a:rPr>
              <a:t/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en-US" sz="2600" dirty="0">
                <a:solidFill>
                  <a:schemeClr val="bg2"/>
                </a:solidFill>
              </a:rPr>
              <a:t>(</a:t>
            </a:r>
            <a:r>
              <a:rPr lang="en-US" sz="2600" dirty="0">
                <a:solidFill>
                  <a:schemeClr val="bg2"/>
                </a:solidFill>
              </a:rPr>
              <a:t/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en-US" sz="2600" dirty="0" smtClean="0">
                <a:solidFill>
                  <a:schemeClr val="bg2"/>
                </a:solidFill>
              </a:rPr>
              <a:t>id INT NOT </a:t>
            </a:r>
            <a:r>
              <a:rPr lang="en-US" sz="2600" dirty="0">
                <a:solidFill>
                  <a:schemeClr val="bg2"/>
                </a:solidFill>
              </a:rPr>
              <a:t>NULL </a:t>
            </a:r>
            <a:r>
              <a:rPr lang="en-US" sz="2600" dirty="0">
                <a:solidFill>
                  <a:srgbClr val="FF0000"/>
                </a:solidFill>
              </a:rPr>
              <a:t>AUTO_INCREMENT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dirty="0">
                <a:solidFill>
                  <a:schemeClr val="bg2"/>
                </a:solidFill>
              </a:rPr>
              <a:t/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en-US" sz="2600" dirty="0" smtClean="0">
                <a:solidFill>
                  <a:schemeClr val="bg2"/>
                </a:solidFill>
              </a:rPr>
              <a:t>last VARCHAR(24) </a:t>
            </a:r>
            <a:r>
              <a:rPr lang="en-US" sz="2600" dirty="0">
                <a:solidFill>
                  <a:schemeClr val="bg2"/>
                </a:solidFill>
              </a:rPr>
              <a:t>NOT NULL,</a:t>
            </a:r>
            <a:r>
              <a:rPr lang="en-US" sz="2600" dirty="0">
                <a:solidFill>
                  <a:schemeClr val="bg2"/>
                </a:solidFill>
              </a:rPr>
              <a:t/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en-US" sz="2600" dirty="0" smtClean="0">
                <a:solidFill>
                  <a:schemeClr val="bg2"/>
                </a:solidFill>
              </a:rPr>
              <a:t>first VARCHAR(24)</a:t>
            </a:r>
            <a:r>
              <a:rPr lang="en-US" sz="2600" dirty="0">
                <a:solidFill>
                  <a:schemeClr val="bg2"/>
                </a:solidFill>
              </a:rPr>
              <a:t/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en-US" sz="26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2"/>
                </a:solidFill>
              </a:rPr>
              <a:t>INSERT INTO Person VALUES('john', 'doe</a:t>
            </a:r>
            <a:r>
              <a:rPr lang="en-US" sz="2600" dirty="0">
                <a:solidFill>
                  <a:schemeClr val="bg2"/>
                </a:solidFill>
              </a:rPr>
              <a:t>'</a:t>
            </a:r>
            <a:r>
              <a:rPr lang="en-US" sz="2600" dirty="0" smtClean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AUTO_INCREMENT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available in Oracle.</a:t>
            </a:r>
          </a:p>
          <a:p>
            <a:pPr marL="0" indent="0">
              <a:buNone/>
            </a:pPr>
            <a:r>
              <a:rPr lang="en-US" dirty="0" smtClean="0"/>
              <a:t>See Discussion Slides on how to use triggers in Oracle to accomplish equivalent this.</a:t>
            </a:r>
          </a:p>
        </p:txBody>
      </p:sp>
    </p:spTree>
    <p:extLst>
      <p:ext uri="{BB962C8B-B14F-4D97-AF65-F5344CB8AC3E}">
        <p14:creationId xmlns:p14="http://schemas.microsoft.com/office/powerpoint/2010/main" val="146411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202B64-E1C7-DF45-9284-4FD47F4BC8D9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417D-746C-F64E-98BB-0A2DD1C37CCB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Oracle Trigger Example Contd.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r>
              <a:rPr lang="en-US" sz="2400">
                <a:latin typeface="Tahoma" charset="0"/>
              </a:rPr>
              <a:t>First trigger executed </a:t>
            </a:r>
            <a:r>
              <a:rPr lang="en-US" sz="2400" i="1" u="sng">
                <a:latin typeface="Tahoma" charset="0"/>
              </a:rPr>
              <a:t>before</a:t>
            </a:r>
            <a:r>
              <a:rPr lang="en-US" sz="2400">
                <a:latin typeface="Tahoma" charset="0"/>
              </a:rPr>
              <a:t> the activating statement, second executes </a:t>
            </a:r>
            <a:r>
              <a:rPr lang="en-US" sz="2400" i="1" u="sng">
                <a:latin typeface="Tahoma" charset="0"/>
              </a:rPr>
              <a:t>after</a:t>
            </a:r>
            <a:r>
              <a:rPr lang="en-US" sz="2400">
                <a:latin typeface="Tahoma" charset="0"/>
              </a:rPr>
              <a:t> the activating statement. </a:t>
            </a:r>
          </a:p>
          <a:p>
            <a:r>
              <a:rPr lang="en-US" sz="2400">
                <a:latin typeface="Tahoma" charset="0"/>
              </a:rPr>
              <a:t>In combination with:</a:t>
            </a:r>
          </a:p>
          <a:p>
            <a:pPr lvl="1"/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Tahoma" charset="0"/>
              </a:rPr>
              <a:t>FOR EACH ROW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Tahoma" charset="0"/>
              </a:rPr>
              <a:t> - execute once per modified record</a:t>
            </a:r>
          </a:p>
          <a:p>
            <a:pPr lvl="1"/>
            <a:r>
              <a:rPr lang="en-US" sz="2000">
                <a:latin typeface="Tahoma" charset="0"/>
              </a:rPr>
              <a:t>(default) - execute once per activating statement.  </a:t>
            </a:r>
          </a:p>
          <a:p>
            <a:r>
              <a:rPr lang="en-US" sz="2400">
                <a:latin typeface="Tahoma" charset="0"/>
              </a:rPr>
              <a:t>Activating statements can be:</a:t>
            </a:r>
          </a:p>
          <a:p>
            <a:pPr lvl="1"/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Tahoma" charset="0"/>
              </a:rPr>
              <a:t>INSERT</a:t>
            </a:r>
            <a:r>
              <a:rPr lang="ja-JP" altLang="en-US" sz="2000">
                <a:latin typeface="Arial" charset="0"/>
              </a:rPr>
              <a:t>”</a:t>
            </a:r>
            <a:endParaRPr lang="en-US" altLang="ja-JP" sz="2000">
              <a:latin typeface="Tahoma" charset="0"/>
            </a:endParaRPr>
          </a:p>
          <a:p>
            <a:pPr lvl="1"/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Tahoma" charset="0"/>
              </a:rPr>
              <a:t>DELETE</a:t>
            </a:r>
            <a:r>
              <a:rPr lang="ja-JP" altLang="en-US" sz="2000">
                <a:latin typeface="Arial" charset="0"/>
              </a:rPr>
              <a:t>”</a:t>
            </a:r>
            <a:endParaRPr lang="en-US" altLang="ja-JP" sz="2000">
              <a:latin typeface="Tahoma" charset="0"/>
            </a:endParaRPr>
          </a:p>
          <a:p>
            <a:pPr lvl="1"/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Tahoma" charset="0"/>
              </a:rPr>
              <a:t>UPDATE</a:t>
            </a:r>
            <a:r>
              <a:rPr lang="ja-JP" altLang="en-US" sz="2000">
                <a:latin typeface="Arial" charset="0"/>
              </a:rPr>
              <a:t>”</a:t>
            </a:r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CASCADE constraints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5814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Book Antiqua" pitchFamily="8" charset="0"/>
              </a:rPr>
              <a:t>CREATE TABLE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Compete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  (aid </a:t>
            </a:r>
            <a:r>
              <a:rPr lang="en-US" sz="2000" dirty="0">
                <a:solidFill>
                  <a:srgbClr val="000000"/>
                </a:solidFill>
                <a:latin typeface="Book Antiqua" pitchFamily="8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,  </a:t>
            </a:r>
            <a:r>
              <a:rPr lang="en-US" dirty="0" err="1">
                <a:solidFill>
                  <a:srgbClr val="000000"/>
                </a:solidFill>
                <a:latin typeface="Book Antiqua" pitchFamily="8" charset="0"/>
              </a:rPr>
              <a:t>oid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 Antiqua" pitchFamily="8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,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    </a:t>
            </a:r>
            <a:r>
              <a:rPr lang="en-US" sz="2000" dirty="0">
                <a:solidFill>
                  <a:srgbClr val="000000"/>
                </a:solidFill>
                <a:latin typeface="Book Antiqua" pitchFamily="8" charset="0"/>
              </a:rPr>
              <a:t>PRIMARY KEY  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(aid, </a:t>
            </a:r>
            <a:r>
              <a:rPr lang="en-US" dirty="0" err="1">
                <a:solidFill>
                  <a:srgbClr val="000000"/>
                </a:solidFill>
                <a:latin typeface="Book Antiqua" pitchFamily="8" charset="0"/>
              </a:rPr>
              <a:t>oid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),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Book Antiqua" pitchFamily="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Book Antiqua" pitchFamily="8" charset="0"/>
              </a:rPr>
              <a:t>FOREIGN KEY </a:t>
            </a:r>
            <a:r>
              <a:rPr lang="en-US" dirty="0">
                <a:solidFill>
                  <a:srgbClr val="0000FF"/>
                </a:solidFill>
                <a:latin typeface="Book Antiqua" pitchFamily="8" charset="0"/>
              </a:rPr>
              <a:t>(aid) </a:t>
            </a:r>
          </a:p>
          <a:p>
            <a:pPr eaLnBrk="0" hangingPunct="0"/>
            <a:r>
              <a:rPr lang="en-US" dirty="0">
                <a:solidFill>
                  <a:srgbClr val="0000FF"/>
                </a:solidFill>
                <a:latin typeface="Book Antiqua" pitchFamily="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Book Antiqua" pitchFamily="8" charset="0"/>
              </a:rPr>
              <a:t>REFERENCES</a:t>
            </a:r>
            <a:r>
              <a:rPr lang="en-US" dirty="0">
                <a:solidFill>
                  <a:srgbClr val="0000FF"/>
                </a:solidFill>
                <a:latin typeface="Book Antiqua" pitchFamily="8" charset="0"/>
              </a:rPr>
              <a:t> Athlete</a:t>
            </a:r>
          </a:p>
          <a:p>
            <a:pPr eaLnBrk="0" hangingPunct="0"/>
            <a:r>
              <a:rPr lang="en-US" dirty="0">
                <a:solidFill>
                  <a:srgbClr val="0000FF"/>
                </a:solidFill>
                <a:latin typeface="Book Antiqua" pitchFamily="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Book Antiqua" pitchFamily="8" charset="0"/>
              </a:rPr>
              <a:t>ON DELETE CASCADE</a:t>
            </a: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Book Antiqua" pitchFamily="8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Book Antiqua" pitchFamily="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ook Antiqua" pitchFamily="8" charset="0"/>
              </a:rPr>
              <a:t>CREATE TABLE Athlete</a:t>
            </a:r>
          </a:p>
          <a:p>
            <a:r>
              <a:rPr lang="en-US" dirty="0">
                <a:latin typeface="Book Antiqua" pitchFamily="8" charset="0"/>
              </a:rPr>
              <a:t>(aid INTEGER PRIMARY KEY,</a:t>
            </a:r>
          </a:p>
          <a:p>
            <a:r>
              <a:rPr lang="en-US" dirty="0">
                <a:latin typeface="Book Antiqua" pitchFamily="8" charset="0"/>
              </a:rPr>
              <a:t> name CHAR(30),</a:t>
            </a:r>
          </a:p>
          <a:p>
            <a:r>
              <a:rPr lang="en-US" dirty="0">
                <a:latin typeface="Book Antiqua" pitchFamily="8" charset="0"/>
              </a:rPr>
              <a:t> country CHAR(20),</a:t>
            </a:r>
          </a:p>
          <a:p>
            <a:r>
              <a:rPr lang="en-US" dirty="0">
                <a:latin typeface="Book Antiqua" pitchFamily="8" charset="0"/>
              </a:rPr>
              <a:t> sport CHAR(20));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6194" y="1600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ook Antiqua" pitchFamily="8" charset="0"/>
              </a:rPr>
              <a:t>CREATE TABLE Olympics</a:t>
            </a:r>
          </a:p>
          <a:p>
            <a:r>
              <a:rPr lang="en-US" dirty="0">
                <a:latin typeface="Book Antiqua" pitchFamily="8" charset="0"/>
              </a:rPr>
              <a:t>(</a:t>
            </a:r>
            <a:r>
              <a:rPr lang="en-US" dirty="0" err="1">
                <a:latin typeface="Book Antiqua" pitchFamily="8" charset="0"/>
              </a:rPr>
              <a:t>oid</a:t>
            </a:r>
            <a:r>
              <a:rPr lang="en-US" dirty="0">
                <a:latin typeface="Book Antiqua" pitchFamily="8" charset="0"/>
              </a:rPr>
              <a:t> </a:t>
            </a:r>
            <a:r>
              <a:rPr lang="en-US" dirty="0" smtClean="0">
                <a:latin typeface="Book Antiqua" pitchFamily="8" charset="0"/>
              </a:rPr>
              <a:t>INTEGER PRIMARY KEY,</a:t>
            </a:r>
            <a:endParaRPr lang="en-US" dirty="0">
              <a:latin typeface="Book Antiqua" pitchFamily="8" charset="0"/>
            </a:endParaRPr>
          </a:p>
          <a:p>
            <a:r>
              <a:rPr lang="en-US" dirty="0">
                <a:latin typeface="Book Antiqua" pitchFamily="8" charset="0"/>
              </a:rPr>
              <a:t> year INTEGER,</a:t>
            </a:r>
          </a:p>
          <a:p>
            <a:r>
              <a:rPr lang="en-US" dirty="0">
                <a:latin typeface="Book Antiqua" pitchFamily="8" charset="0"/>
              </a:rPr>
              <a:t> city CHAR(20));</a:t>
            </a:r>
          </a:p>
        </p:txBody>
      </p:sp>
    </p:spTree>
    <p:extLst>
      <p:ext uri="{BB962C8B-B14F-4D97-AF65-F5344CB8AC3E}">
        <p14:creationId xmlns:p14="http://schemas.microsoft.com/office/powerpoint/2010/main" val="33966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Using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371600"/>
            <a:ext cx="754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CREATE TABLE Compete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  (aid INTEGER,  </a:t>
            </a:r>
            <a:r>
              <a:rPr lang="en-US" dirty="0" err="1">
                <a:solidFill>
                  <a:srgbClr val="000000"/>
                </a:solidFill>
                <a:latin typeface="Book Antiqua" pitchFamily="8" charset="0"/>
              </a:rPr>
              <a:t>oid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INTEGER,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    PRIMARY KEY  (aid, </a:t>
            </a:r>
            <a:r>
              <a:rPr lang="en-US" dirty="0" err="1">
                <a:solidFill>
                  <a:srgbClr val="000000"/>
                </a:solidFill>
                <a:latin typeface="Book Antiqua" pitchFamily="8" charset="0"/>
              </a:rPr>
              <a:t>oid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),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Book Antiqua" pitchFamily="8" charset="0"/>
              </a:rPr>
              <a:t> FOREIGN KEY (aid) </a:t>
            </a:r>
          </a:p>
          <a:p>
            <a:pPr eaLnBrk="0" hangingPunct="0"/>
            <a:r>
              <a:rPr lang="en-US" dirty="0">
                <a:solidFill>
                  <a:srgbClr val="0000FF"/>
                </a:solidFill>
                <a:latin typeface="Book Antiqua" pitchFamily="8" charset="0"/>
              </a:rPr>
              <a:t>	REFERENCES </a:t>
            </a:r>
            <a:r>
              <a:rPr lang="en-US" dirty="0" smtClean="0">
                <a:solidFill>
                  <a:srgbClr val="0000FF"/>
                </a:solidFill>
                <a:latin typeface="Book Antiqua" pitchFamily="8" charset="0"/>
              </a:rPr>
              <a:t>Athlete</a:t>
            </a:r>
            <a:r>
              <a:rPr lang="en-US" dirty="0" smtClean="0">
                <a:solidFill>
                  <a:srgbClr val="000000"/>
                </a:solidFill>
                <a:latin typeface="Book Antiqua" pitchFamily="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Book Antiqua" pitchFamily="8" charset="0"/>
              </a:rPr>
              <a:t>;</a:t>
            </a:r>
          </a:p>
          <a:p>
            <a:pPr eaLnBrk="0" hangingPunct="0"/>
            <a:endParaRPr lang="en-US" dirty="0">
              <a:solidFill>
                <a:srgbClr val="000000"/>
              </a:solidFill>
              <a:latin typeface="Book Antiqua" pitchFamily="8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CREATE OR REPLACE TRIGGER </a:t>
            </a:r>
            <a:r>
              <a:rPr lang="en-US" dirty="0" err="1">
                <a:solidFill>
                  <a:srgbClr val="000000"/>
                </a:solidFill>
                <a:latin typeface="Book Antiqua" pitchFamily="8" charset="0"/>
              </a:rPr>
              <a:t>cascade_on_delete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AFTER  DELETE ON Athlete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FOR EACH ROW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BEGIN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  DELETE FROM Compete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 WHERE </a:t>
            </a:r>
            <a:r>
              <a:rPr lang="en-US" dirty="0" err="1">
                <a:solidFill>
                  <a:srgbClr val="000000"/>
                </a:solidFill>
                <a:latin typeface="Book Antiqua" pitchFamily="8" charset="0"/>
              </a:rPr>
              <a:t>Compete.aid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 = :</a:t>
            </a:r>
            <a:r>
              <a:rPr lang="en-US" dirty="0" err="1">
                <a:solidFill>
                  <a:srgbClr val="000000"/>
                </a:solidFill>
                <a:latin typeface="Book Antiqua" pitchFamily="8" charset="0"/>
              </a:rPr>
              <a:t>OLD.aid</a:t>
            </a:r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;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END;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Book Antiqua" pitchFamily="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877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A3E12C-C786-FE4D-9E87-455104150EDC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8284C8B-583D-0F4E-9240-494526FCC28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685800" y="4953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124200" y="4953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14300"/>
            <a:ext cx="82296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Entity Sets to Tables</a:t>
            </a:r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1676400" y="3276600"/>
            <a:ext cx="3733800" cy="192722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 CREATE TABLE </a:t>
            </a:r>
            <a:r>
              <a:rPr lang="en-US"/>
              <a:t>Citizens </a:t>
            </a:r>
          </a:p>
          <a:p>
            <a:pPr eaLnBrk="0" hangingPunct="0"/>
            <a:r>
              <a:rPr lang="en-US"/>
              <a:t> 	(ssn   </a:t>
            </a:r>
            <a:r>
              <a:rPr lang="en-US" sz="2000"/>
              <a:t>CHAR</a:t>
            </a:r>
            <a:r>
              <a:rPr lang="en-US"/>
              <a:t>(11),</a:t>
            </a:r>
          </a:p>
          <a:p>
            <a:pPr eaLnBrk="0" hangingPunct="0"/>
            <a:r>
              <a:rPr lang="en-US"/>
              <a:t>	name </a:t>
            </a:r>
            <a:r>
              <a:rPr lang="en-US" sz="2000"/>
              <a:t>CHAR</a:t>
            </a:r>
            <a:r>
              <a:rPr lang="en-US"/>
              <a:t>(20),</a:t>
            </a:r>
          </a:p>
          <a:p>
            <a:pPr eaLnBrk="0" hangingPunct="0"/>
            <a:r>
              <a:rPr lang="en-US"/>
              <a:t>	bday  </a:t>
            </a:r>
            <a:r>
              <a:rPr lang="en-US" sz="2000"/>
              <a:t>DATE</a:t>
            </a:r>
            <a:r>
              <a:rPr lang="en-US"/>
              <a:t>,</a:t>
            </a:r>
          </a:p>
          <a:p>
            <a:pPr eaLnBrk="0" hangingPunct="0"/>
            <a:r>
              <a:rPr lang="en-US"/>
              <a:t>	</a:t>
            </a:r>
            <a:r>
              <a:rPr lang="en-US" sz="2000">
                <a:solidFill>
                  <a:schemeClr val="accent2"/>
                </a:solidFill>
              </a:rPr>
              <a:t>PRIMARY KEY  </a:t>
            </a:r>
            <a:r>
              <a:rPr lang="en-US">
                <a:solidFill>
                  <a:schemeClr val="accent2"/>
                </a:solidFill>
              </a:rPr>
              <a:t>(ssn)</a:t>
            </a:r>
            <a:r>
              <a:rPr lang="en-US"/>
              <a:t>)</a:t>
            </a:r>
          </a:p>
        </p:txBody>
      </p:sp>
      <p:grpSp>
        <p:nvGrpSpPr>
          <p:cNvPr id="21512" name="Group 21"/>
          <p:cNvGrpSpPr>
            <a:grpSpLocks/>
          </p:cNvGrpSpPr>
          <p:nvPr/>
        </p:nvGrpSpPr>
        <p:grpSpPr bwMode="auto">
          <a:xfrm>
            <a:off x="1371600" y="1524000"/>
            <a:ext cx="4267200" cy="1444625"/>
            <a:chOff x="3024" y="2496"/>
            <a:chExt cx="2688" cy="910"/>
          </a:xfrm>
        </p:grpSpPr>
        <p:sp>
          <p:nvSpPr>
            <p:cNvPr id="21514" name="Rectangle 22"/>
            <p:cNvSpPr>
              <a:spLocks noChangeArrowheads="1"/>
            </p:cNvSpPr>
            <p:nvPr/>
          </p:nvSpPr>
          <p:spPr bwMode="auto">
            <a:xfrm>
              <a:off x="3552" y="3072"/>
              <a:ext cx="1630" cy="3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Citizens</a:t>
              </a:r>
            </a:p>
          </p:txBody>
        </p:sp>
        <p:sp>
          <p:nvSpPr>
            <p:cNvPr id="21515" name="Oval 23"/>
            <p:cNvSpPr>
              <a:spLocks noChangeArrowheads="1"/>
            </p:cNvSpPr>
            <p:nvPr/>
          </p:nvSpPr>
          <p:spPr bwMode="auto">
            <a:xfrm>
              <a:off x="3024" y="2496"/>
              <a:ext cx="672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u="sng"/>
                <a:t>ssn</a:t>
              </a:r>
            </a:p>
          </p:txBody>
        </p:sp>
        <p:sp>
          <p:nvSpPr>
            <p:cNvPr id="21516" name="Oval 24"/>
            <p:cNvSpPr>
              <a:spLocks noChangeArrowheads="1"/>
            </p:cNvSpPr>
            <p:nvPr/>
          </p:nvSpPr>
          <p:spPr bwMode="auto">
            <a:xfrm>
              <a:off x="4032" y="2496"/>
              <a:ext cx="672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name</a:t>
              </a:r>
            </a:p>
          </p:txBody>
        </p:sp>
        <p:sp>
          <p:nvSpPr>
            <p:cNvPr id="21517" name="Oval 25"/>
            <p:cNvSpPr>
              <a:spLocks noChangeArrowheads="1"/>
            </p:cNvSpPr>
            <p:nvPr/>
          </p:nvSpPr>
          <p:spPr bwMode="auto">
            <a:xfrm>
              <a:off x="5040" y="2496"/>
              <a:ext cx="672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bday</a:t>
              </a:r>
            </a:p>
          </p:txBody>
        </p:sp>
        <p:cxnSp>
          <p:nvCxnSpPr>
            <p:cNvPr id="21518" name="AutoShape 26"/>
            <p:cNvCxnSpPr>
              <a:cxnSpLocks noChangeShapeType="1"/>
              <a:stCxn id="21515" idx="4"/>
              <a:endCxn id="21514" idx="0"/>
            </p:cNvCxnSpPr>
            <p:nvPr/>
          </p:nvCxnSpPr>
          <p:spPr bwMode="auto">
            <a:xfrm>
              <a:off x="3360" y="2838"/>
              <a:ext cx="1007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27"/>
            <p:cNvCxnSpPr>
              <a:cxnSpLocks noChangeShapeType="1"/>
              <a:stCxn id="21516" idx="4"/>
              <a:endCxn id="21514" idx="0"/>
            </p:cNvCxnSpPr>
            <p:nvPr/>
          </p:nvCxnSpPr>
          <p:spPr bwMode="auto">
            <a:xfrm flipH="1">
              <a:off x="4367" y="2838"/>
              <a:ext cx="1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28"/>
            <p:cNvCxnSpPr>
              <a:cxnSpLocks noChangeShapeType="1"/>
              <a:stCxn id="21517" idx="4"/>
              <a:endCxn id="21514" idx="0"/>
            </p:cNvCxnSpPr>
            <p:nvPr/>
          </p:nvCxnSpPr>
          <p:spPr bwMode="auto">
            <a:xfrm flipH="1">
              <a:off x="4367" y="2838"/>
              <a:ext cx="1009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7773" name="Rectangle 29"/>
          <p:cNvSpPr>
            <a:spLocks noChangeArrowheads="1"/>
          </p:cNvSpPr>
          <p:nvPr/>
        </p:nvSpPr>
        <p:spPr bwMode="auto">
          <a:xfrm>
            <a:off x="6637338" y="3597275"/>
            <a:ext cx="1973262" cy="822325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Can ssn have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a null value?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 animBg="1" autoUpdateAnimBg="0"/>
      <p:bldP spid="2877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out triggers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triggers in </a:t>
            </a:r>
            <a:r>
              <a:rPr lang="en-US" dirty="0" err="1" smtClean="0"/>
              <a:t>SqlLite</a:t>
            </a:r>
            <a:r>
              <a:rPr lang="en-US" dirty="0" smtClean="0"/>
              <a:t> and Oracle.</a:t>
            </a:r>
            <a:endParaRPr lang="en-US" dirty="0" smtClean="0"/>
          </a:p>
          <a:p>
            <a:r>
              <a:rPr lang="en-US" dirty="0" smtClean="0"/>
              <a:t>To drop the </a:t>
            </a:r>
            <a:r>
              <a:rPr lang="en-US" dirty="0" smtClean="0"/>
              <a:t>trigger:</a:t>
            </a:r>
          </a:p>
          <a:p>
            <a:pPr lvl="1"/>
            <a:r>
              <a:rPr lang="en-US" dirty="0" smtClean="0"/>
              <a:t>DROP TRIGGER </a:t>
            </a:r>
            <a:r>
              <a:rPr lang="en-US" i="1" dirty="0" err="1" smtClean="0"/>
              <a:t>triggername</a:t>
            </a:r>
            <a:r>
              <a:rPr lang="en-US" i="1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C961-C8D2-E24D-939F-F2A4B4DABCFE}" type="datetime1">
              <a:rPr lang="en-US" smtClean="0"/>
              <a:pPr>
                <a:defRPr/>
              </a:pPr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484: Database Management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4BF6-18E6-904C-8DAC-5E94F577E35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F00FD2-A07F-4A48-BCAC-3C91C06BEB12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8AF96-C4C3-2544-8A5A-5645AAB2899D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Triggers: Pitfalls and Pain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ahoma" charset="0"/>
              </a:rPr>
              <a:t>Triggers can </a:t>
            </a:r>
            <a:r>
              <a:rPr lang="en-US" sz="2800" dirty="0" smtClean="0">
                <a:latin typeface="Tahoma" charset="0"/>
              </a:rPr>
              <a:t>triggers other triggers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Update to table A causes update to table B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Update to table B causes update to table C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ahoma" charset="0"/>
              </a:rPr>
              <a:t>Even cycles can occur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Debugging difficult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ahoma" charset="0"/>
              </a:rPr>
              <a:t>You may see an error with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altLang="ja-JP" sz="2800" dirty="0">
                <a:latin typeface="Tahoma" charset="0"/>
              </a:rPr>
              <a:t>mutating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Tahoma" charset="0"/>
              </a:rPr>
              <a:t> table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Typically, due to a SELECT on a table in the middle of being modified inside a trigger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5F57C0-AA6B-3C48-9252-34BDE180861C}" type="datetime1">
              <a:rPr lang="en-US" smtClean="0"/>
              <a:pPr>
                <a:defRPr/>
              </a:pPr>
              <a:t>9/20/16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FA966-E79E-7A45-97C4-195DB17E0091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Triggers vs. Constraints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 charset="0"/>
              </a:rPr>
              <a:t>Both used </a:t>
            </a:r>
            <a:r>
              <a:rPr lang="en-US" sz="2800" dirty="0">
                <a:latin typeface="Tahoma" charset="0"/>
              </a:rPr>
              <a:t>to maintain consistency </a:t>
            </a:r>
          </a:p>
          <a:p>
            <a:r>
              <a:rPr lang="en-US" sz="2800" dirty="0" smtClean="0">
                <a:latin typeface="Tahoma" charset="0"/>
              </a:rPr>
              <a:t>Constraints </a:t>
            </a:r>
            <a:r>
              <a:rPr lang="en-US" sz="2800" dirty="0">
                <a:latin typeface="Tahoma" charset="0"/>
              </a:rPr>
              <a:t>are easier to understand than </a:t>
            </a:r>
            <a:r>
              <a:rPr lang="en-US" sz="2800" dirty="0" smtClean="0">
                <a:latin typeface="Tahoma" charset="0"/>
              </a:rPr>
              <a:t>triggers</a:t>
            </a:r>
          </a:p>
          <a:p>
            <a:pPr lvl="1"/>
            <a:r>
              <a:rPr lang="en-US" sz="2400" dirty="0" smtClean="0">
                <a:latin typeface="Tahoma" charset="0"/>
              </a:rPr>
              <a:t>Always prefer them when you have a choice</a:t>
            </a:r>
            <a:endParaRPr lang="en-US" sz="2400" dirty="0">
              <a:latin typeface="Tahoma" charset="0"/>
            </a:endParaRPr>
          </a:p>
          <a:p>
            <a:r>
              <a:rPr lang="en-US" sz="2800" dirty="0">
                <a:latin typeface="Tahoma" charset="0"/>
              </a:rPr>
              <a:t>Triggers are more </a:t>
            </a:r>
            <a:r>
              <a:rPr lang="en-US" sz="2800" dirty="0" smtClean="0">
                <a:latin typeface="Tahoma" charset="0"/>
              </a:rPr>
              <a:t>powerful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smtClean="0">
                <a:latin typeface="Tahoma" charset="0"/>
              </a:rPr>
              <a:t>but harder to debug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6CD949A-876B-D949-8944-63C394A7FA04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B7DF54-086C-CD4B-8292-AC50E3648AFE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Relationship Sets to Tables</a:t>
            </a:r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354013" y="3276600"/>
            <a:ext cx="5522912" cy="26574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CREATE TABLE </a:t>
            </a:r>
            <a:r>
              <a:rPr lang="en-US"/>
              <a:t>Votes(</a:t>
            </a:r>
          </a:p>
          <a:p>
            <a:pPr eaLnBrk="0" hangingPunct="0"/>
            <a:r>
              <a:rPr lang="en-US"/>
              <a:t>	ssn     </a:t>
            </a:r>
            <a:r>
              <a:rPr lang="en-US" sz="2000"/>
              <a:t>CHAR</a:t>
            </a:r>
            <a:r>
              <a:rPr lang="en-US"/>
              <a:t>(11), </a:t>
            </a:r>
          </a:p>
          <a:p>
            <a:pPr eaLnBrk="0" hangingPunct="0"/>
            <a:r>
              <a:rPr lang="en-US"/>
              <a:t>	cid      </a:t>
            </a:r>
            <a:r>
              <a:rPr lang="en-US" sz="2000"/>
              <a:t>INTEGER</a:t>
            </a:r>
            <a:r>
              <a:rPr lang="en-US"/>
              <a:t>,</a:t>
            </a:r>
          </a:p>
          <a:p>
            <a:pPr eaLnBrk="0" hangingPunct="0"/>
            <a:r>
              <a:rPr lang="en-US"/>
              <a:t>	when  </a:t>
            </a:r>
            <a:r>
              <a:rPr lang="en-US" sz="2000"/>
              <a:t>DATE</a:t>
            </a:r>
            <a:r>
              <a:rPr lang="en-US"/>
              <a:t>,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PRIMARY KEY </a:t>
            </a:r>
            <a:r>
              <a:rPr lang="en-US">
                <a:solidFill>
                  <a:schemeClr val="accent2"/>
                </a:solidFill>
              </a:rPr>
              <a:t>(ssn, cid),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FOREIGN KEY </a:t>
            </a:r>
            <a:r>
              <a:rPr lang="en-US">
                <a:solidFill>
                  <a:schemeClr val="accent2"/>
                </a:solidFill>
              </a:rPr>
              <a:t>(ssn) </a:t>
            </a:r>
            <a:r>
              <a:rPr lang="en-US" sz="2000">
                <a:solidFill>
                  <a:schemeClr val="accent2"/>
                </a:solidFill>
              </a:rPr>
              <a:t>REFERENCES</a:t>
            </a:r>
            <a:r>
              <a:rPr lang="en-US">
                <a:solidFill>
                  <a:schemeClr val="accent2"/>
                </a:solidFill>
              </a:rPr>
              <a:t> Citizens,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FOREIGN KEY </a:t>
            </a:r>
            <a:r>
              <a:rPr lang="en-US">
                <a:solidFill>
                  <a:schemeClr val="accent2"/>
                </a:solidFill>
              </a:rPr>
              <a:t>(cid) </a:t>
            </a:r>
            <a:r>
              <a:rPr lang="en-US" sz="2000">
                <a:solidFill>
                  <a:schemeClr val="accent2"/>
                </a:solidFill>
              </a:rPr>
              <a:t>REFERENCES</a:t>
            </a:r>
            <a:r>
              <a:rPr lang="en-US">
                <a:solidFill>
                  <a:schemeClr val="accent2"/>
                </a:solidFill>
              </a:rPr>
              <a:t> PR-Cands</a:t>
            </a:r>
            <a:r>
              <a:rPr lang="en-US"/>
              <a:t>)</a:t>
            </a:r>
          </a:p>
        </p:txBody>
      </p:sp>
      <p:sp>
        <p:nvSpPr>
          <p:cNvPr id="23558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5943600" y="1143000"/>
            <a:ext cx="3200400" cy="1905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Tahoma" charset="0"/>
              </a:rPr>
              <a:t>Relationship set -&gt; Table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latin typeface="Tahoma" charset="0"/>
              </a:rPr>
              <a:t>Attributes: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Participating entity set primary keys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Foreign key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Descriptive attributes</a:t>
            </a:r>
          </a:p>
        </p:txBody>
      </p:sp>
      <p:sp>
        <p:nvSpPr>
          <p:cNvPr id="421932" name="Text Box 44"/>
          <p:cNvSpPr txBox="1">
            <a:spLocks noChangeArrowheads="1"/>
          </p:cNvSpPr>
          <p:nvPr/>
        </p:nvSpPr>
        <p:spPr bwMode="auto">
          <a:xfrm>
            <a:off x="6477000" y="3657600"/>
            <a:ext cx="2308225" cy="1917700"/>
          </a:xfrm>
          <a:prstGeom prst="rect">
            <a:avLst/>
          </a:prstGeom>
          <a:solidFill>
            <a:srgbClr val="FAF1A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Generalizes to n-ary relationships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</a:rPr>
              <a:t>(we will see example later)</a:t>
            </a:r>
          </a:p>
        </p:txBody>
      </p:sp>
      <p:grpSp>
        <p:nvGrpSpPr>
          <p:cNvPr id="23560" name="Group 70"/>
          <p:cNvGrpSpPr>
            <a:grpSpLocks/>
          </p:cNvGrpSpPr>
          <p:nvPr/>
        </p:nvGrpSpPr>
        <p:grpSpPr bwMode="auto">
          <a:xfrm>
            <a:off x="204788" y="1270000"/>
            <a:ext cx="5586412" cy="1854200"/>
            <a:chOff x="256" y="768"/>
            <a:chExt cx="3519" cy="1168"/>
          </a:xfrm>
        </p:grpSpPr>
        <p:grpSp>
          <p:nvGrpSpPr>
            <p:cNvPr id="23561" name="Group 45"/>
            <p:cNvGrpSpPr>
              <a:grpSpLocks noChangeAspect="1"/>
            </p:cNvGrpSpPr>
            <p:nvPr/>
          </p:nvGrpSpPr>
          <p:grpSpPr bwMode="auto">
            <a:xfrm>
              <a:off x="256" y="768"/>
              <a:ext cx="1616" cy="694"/>
              <a:chOff x="2928" y="2256"/>
              <a:chExt cx="2112" cy="910"/>
            </a:xfrm>
          </p:grpSpPr>
          <p:sp>
            <p:nvSpPr>
              <p:cNvPr id="23575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3438" y="2832"/>
                <a:ext cx="1104" cy="3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Citizens</a:t>
                </a:r>
              </a:p>
            </p:txBody>
          </p:sp>
          <p:sp>
            <p:nvSpPr>
              <p:cNvPr id="23576" name="Oval 47"/>
              <p:cNvSpPr>
                <a:spLocks noChangeAspect="1" noChangeArrowheads="1"/>
              </p:cNvSpPr>
              <p:nvPr/>
            </p:nvSpPr>
            <p:spPr bwMode="auto">
              <a:xfrm>
                <a:off x="292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u="sng"/>
                  <a:t>ssn</a:t>
                </a:r>
              </a:p>
            </p:txBody>
          </p:sp>
          <p:sp>
            <p:nvSpPr>
              <p:cNvPr id="23577" name="Oval 48"/>
              <p:cNvSpPr>
                <a:spLocks noChangeAspect="1" noChangeArrowheads="1"/>
              </p:cNvSpPr>
              <p:nvPr/>
            </p:nvSpPr>
            <p:spPr bwMode="auto">
              <a:xfrm>
                <a:off x="364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name</a:t>
                </a:r>
              </a:p>
            </p:txBody>
          </p:sp>
          <p:sp>
            <p:nvSpPr>
              <p:cNvPr id="23578" name="Oval 49"/>
              <p:cNvSpPr>
                <a:spLocks noChangeAspect="1" noChangeArrowheads="1"/>
              </p:cNvSpPr>
              <p:nvPr/>
            </p:nvSpPr>
            <p:spPr bwMode="auto">
              <a:xfrm>
                <a:off x="436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bday</a:t>
                </a:r>
              </a:p>
            </p:txBody>
          </p:sp>
          <p:cxnSp>
            <p:nvCxnSpPr>
              <p:cNvPr id="23579" name="AutoShape 50"/>
              <p:cNvCxnSpPr>
                <a:cxnSpLocks noChangeAspect="1" noChangeShapeType="1"/>
                <a:stCxn id="23576" idx="4"/>
                <a:endCxn id="23575" idx="0"/>
              </p:cNvCxnSpPr>
              <p:nvPr/>
            </p:nvCxnSpPr>
            <p:spPr bwMode="auto">
              <a:xfrm>
                <a:off x="3264" y="2598"/>
                <a:ext cx="72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80" name="AutoShape 51"/>
              <p:cNvCxnSpPr>
                <a:cxnSpLocks noChangeAspect="1" noChangeShapeType="1"/>
                <a:stCxn id="23577" idx="4"/>
                <a:endCxn id="23575" idx="0"/>
              </p:cNvCxnSpPr>
              <p:nvPr/>
            </p:nvCxnSpPr>
            <p:spPr bwMode="auto">
              <a:xfrm>
                <a:off x="3984" y="2598"/>
                <a:ext cx="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81" name="AutoShape 52"/>
              <p:cNvCxnSpPr>
                <a:cxnSpLocks noChangeAspect="1" noChangeShapeType="1"/>
                <a:stCxn id="23578" idx="4"/>
                <a:endCxn id="23575" idx="0"/>
              </p:cNvCxnSpPr>
              <p:nvPr/>
            </p:nvCxnSpPr>
            <p:spPr bwMode="auto">
              <a:xfrm flipH="1">
                <a:off x="3990" y="2598"/>
                <a:ext cx="714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562" name="Group 53"/>
            <p:cNvGrpSpPr>
              <a:grpSpLocks/>
            </p:cNvGrpSpPr>
            <p:nvPr/>
          </p:nvGrpSpPr>
          <p:grpSpPr bwMode="auto">
            <a:xfrm>
              <a:off x="2160" y="775"/>
              <a:ext cx="1615" cy="694"/>
              <a:chOff x="2513" y="1385"/>
              <a:chExt cx="1615" cy="694"/>
            </a:xfrm>
          </p:grpSpPr>
          <p:cxnSp>
            <p:nvCxnSpPr>
              <p:cNvPr id="23568" name="AutoShape 54"/>
              <p:cNvCxnSpPr>
                <a:cxnSpLocks noChangeAspect="1" noChangeShapeType="1"/>
                <a:stCxn id="23572" idx="4"/>
                <a:endCxn id="23571" idx="0"/>
              </p:cNvCxnSpPr>
              <p:nvPr/>
            </p:nvCxnSpPr>
            <p:spPr bwMode="auto">
              <a:xfrm>
                <a:off x="2770" y="1647"/>
                <a:ext cx="566" cy="17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9" name="AutoShape 55"/>
              <p:cNvCxnSpPr>
                <a:cxnSpLocks noChangeAspect="1" noChangeShapeType="1"/>
                <a:stCxn id="23573" idx="4"/>
                <a:endCxn id="23571" idx="0"/>
              </p:cNvCxnSpPr>
              <p:nvPr/>
            </p:nvCxnSpPr>
            <p:spPr bwMode="auto">
              <a:xfrm>
                <a:off x="3320" y="1647"/>
                <a:ext cx="16" cy="17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0" name="AutoShape 56"/>
              <p:cNvCxnSpPr>
                <a:cxnSpLocks noChangeAspect="1" noChangeShapeType="1"/>
                <a:stCxn id="23574" idx="4"/>
                <a:endCxn id="23571" idx="0"/>
              </p:cNvCxnSpPr>
              <p:nvPr/>
            </p:nvCxnSpPr>
            <p:spPr bwMode="auto">
              <a:xfrm flipH="1">
                <a:off x="3336" y="1647"/>
                <a:ext cx="535" cy="17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7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2914" y="1824"/>
                <a:ext cx="843" cy="2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PR-Cands</a:t>
                </a:r>
              </a:p>
            </p:txBody>
          </p:sp>
          <p:sp>
            <p:nvSpPr>
              <p:cNvPr id="23572" name="Oval 58"/>
              <p:cNvSpPr>
                <a:spLocks noChangeAspect="1" noChangeArrowheads="1"/>
              </p:cNvSpPr>
              <p:nvPr/>
            </p:nvSpPr>
            <p:spPr bwMode="auto">
              <a:xfrm>
                <a:off x="2513" y="1385"/>
                <a:ext cx="514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u="sng"/>
                  <a:t>cid</a:t>
                </a:r>
              </a:p>
            </p:txBody>
          </p:sp>
          <p:sp>
            <p:nvSpPr>
              <p:cNvPr id="23573" name="Oval 59"/>
              <p:cNvSpPr>
                <a:spLocks noChangeAspect="1" noChangeArrowheads="1"/>
              </p:cNvSpPr>
              <p:nvPr/>
            </p:nvSpPr>
            <p:spPr bwMode="auto">
              <a:xfrm>
                <a:off x="3063" y="1385"/>
                <a:ext cx="514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waddr</a:t>
                </a:r>
              </a:p>
            </p:txBody>
          </p:sp>
          <p:sp>
            <p:nvSpPr>
              <p:cNvPr id="23574" name="Oval 60"/>
              <p:cNvSpPr>
                <a:spLocks noChangeAspect="1" noChangeArrowheads="1"/>
              </p:cNvSpPr>
              <p:nvPr/>
            </p:nvSpPr>
            <p:spPr bwMode="auto">
              <a:xfrm>
                <a:off x="3614" y="1385"/>
                <a:ext cx="514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budget</a:t>
                </a:r>
              </a:p>
            </p:txBody>
          </p:sp>
        </p:grpSp>
        <p:sp>
          <p:nvSpPr>
            <p:cNvPr id="23563" name="AutoShape 62"/>
            <p:cNvSpPr>
              <a:spLocks noChangeAspect="1" noChangeArrowheads="1"/>
            </p:cNvSpPr>
            <p:nvPr/>
          </p:nvSpPr>
          <p:spPr bwMode="auto">
            <a:xfrm>
              <a:off x="1604" y="1089"/>
              <a:ext cx="792" cy="499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Votes</a:t>
              </a:r>
            </a:p>
          </p:txBody>
        </p:sp>
        <p:cxnSp>
          <p:nvCxnSpPr>
            <p:cNvPr id="23564" name="AutoShape 63"/>
            <p:cNvCxnSpPr>
              <a:cxnSpLocks noChangeAspect="1" noChangeShapeType="1"/>
              <a:stCxn id="23563" idx="1"/>
              <a:endCxn id="23575" idx="3"/>
            </p:cNvCxnSpPr>
            <p:nvPr/>
          </p:nvCxnSpPr>
          <p:spPr bwMode="auto">
            <a:xfrm flipH="1" flipV="1">
              <a:off x="1497" y="1335"/>
              <a:ext cx="99" cy="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64"/>
            <p:cNvCxnSpPr>
              <a:cxnSpLocks noChangeAspect="1" noChangeShapeType="1"/>
              <a:stCxn id="23571" idx="1"/>
              <a:endCxn id="23563" idx="3"/>
            </p:cNvCxnSpPr>
            <p:nvPr/>
          </p:nvCxnSpPr>
          <p:spPr bwMode="auto">
            <a:xfrm flipH="1" flipV="1">
              <a:off x="2404" y="1339"/>
              <a:ext cx="151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66"/>
            <p:cNvSpPr>
              <a:spLocks noChangeAspect="1" noChangeArrowheads="1"/>
            </p:cNvSpPr>
            <p:nvPr/>
          </p:nvSpPr>
          <p:spPr bwMode="auto">
            <a:xfrm>
              <a:off x="1738" y="1680"/>
              <a:ext cx="514" cy="256"/>
            </a:xfrm>
            <a:prstGeom prst="ellipse">
              <a:avLst/>
            </a:prstGeom>
            <a:noFill/>
            <a:ln w="1905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when</a:t>
              </a:r>
            </a:p>
          </p:txBody>
        </p:sp>
        <p:cxnSp>
          <p:nvCxnSpPr>
            <p:cNvPr id="23567" name="AutoShape 67"/>
            <p:cNvCxnSpPr>
              <a:cxnSpLocks noChangeAspect="1" noChangeShapeType="1"/>
              <a:stCxn id="23566" idx="0"/>
              <a:endCxn id="23563" idx="2"/>
            </p:cNvCxnSpPr>
            <p:nvPr/>
          </p:nvCxnSpPr>
          <p:spPr bwMode="auto">
            <a:xfrm flipV="1">
              <a:off x="1995" y="1596"/>
              <a:ext cx="5" cy="78"/>
            </a:xfrm>
            <a:prstGeom prst="straightConnector1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27" grpId="0" animBg="1" autoUpdateAnimBg="0"/>
      <p:bldP spid="42193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CD9F50-1740-214E-880F-B316B0646CA2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71F62-FFFE-8748-8F2F-7A47E5D0EC2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Relationship Sets to Tables</a:t>
            </a:r>
          </a:p>
        </p:txBody>
      </p:sp>
      <p:sp>
        <p:nvSpPr>
          <p:cNvPr id="447526" name="Rectangle 38"/>
          <p:cNvSpPr>
            <a:spLocks noChangeArrowheads="1"/>
          </p:cNvSpPr>
          <p:nvPr/>
        </p:nvSpPr>
        <p:spPr bwMode="auto">
          <a:xfrm>
            <a:off x="361950" y="1606550"/>
            <a:ext cx="6418263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CREATE TABLE </a:t>
            </a:r>
            <a:r>
              <a:rPr lang="en-US"/>
              <a:t>Represents(</a:t>
            </a:r>
          </a:p>
          <a:p>
            <a:pPr eaLnBrk="0" hangingPunct="0"/>
            <a:r>
              <a:rPr lang="en-US"/>
              <a:t>	elected_ssn  </a:t>
            </a:r>
            <a:r>
              <a:rPr lang="en-US" sz="2000"/>
              <a:t>CHAR</a:t>
            </a:r>
            <a:r>
              <a:rPr lang="en-US"/>
              <a:t>(11), </a:t>
            </a:r>
          </a:p>
          <a:p>
            <a:pPr eaLnBrk="0" hangingPunct="0"/>
            <a:r>
              <a:rPr lang="en-US"/>
              <a:t>	cons_ssn  </a:t>
            </a:r>
            <a:r>
              <a:rPr lang="en-US" sz="2000"/>
              <a:t>CHAR</a:t>
            </a:r>
            <a:r>
              <a:rPr lang="en-US"/>
              <a:t>(11), 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PRIMARY KEY </a:t>
            </a:r>
            <a:r>
              <a:rPr lang="en-US">
                <a:solidFill>
                  <a:schemeClr val="accent2"/>
                </a:solidFill>
              </a:rPr>
              <a:t>(elected_ssn, cons_ssn),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FOREIGN KEY </a:t>
            </a:r>
            <a:r>
              <a:rPr lang="en-US">
                <a:solidFill>
                  <a:schemeClr val="accent2"/>
                </a:solidFill>
              </a:rPr>
              <a:t>(elected_ssn) </a:t>
            </a:r>
            <a:r>
              <a:rPr lang="en-US" sz="2000">
                <a:solidFill>
                  <a:schemeClr val="accent2"/>
                </a:solidFill>
              </a:rPr>
              <a:t>REFERENCES</a:t>
            </a:r>
            <a:r>
              <a:rPr lang="en-US">
                <a:solidFill>
                  <a:schemeClr val="accent2"/>
                </a:solidFill>
              </a:rPr>
              <a:t> Citizens,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FOREIGN KEY </a:t>
            </a:r>
            <a:r>
              <a:rPr lang="en-US">
                <a:solidFill>
                  <a:schemeClr val="accent2"/>
                </a:solidFill>
              </a:rPr>
              <a:t>(cons_ssn) </a:t>
            </a:r>
            <a:r>
              <a:rPr lang="en-US" sz="2000">
                <a:solidFill>
                  <a:schemeClr val="accent2"/>
                </a:solidFill>
              </a:rPr>
              <a:t>REFERENCES</a:t>
            </a:r>
            <a:r>
              <a:rPr lang="en-US">
                <a:solidFill>
                  <a:schemeClr val="accent2"/>
                </a:solidFill>
              </a:rPr>
              <a:t> Citizens</a:t>
            </a:r>
            <a:r>
              <a:rPr lang="en-US"/>
              <a:t>)</a:t>
            </a:r>
          </a:p>
        </p:txBody>
      </p:sp>
      <p:grpSp>
        <p:nvGrpSpPr>
          <p:cNvPr id="25606" name="Group 81"/>
          <p:cNvGrpSpPr>
            <a:grpSpLocks/>
          </p:cNvGrpSpPr>
          <p:nvPr/>
        </p:nvGrpSpPr>
        <p:grpSpPr bwMode="auto">
          <a:xfrm>
            <a:off x="6346825" y="1233488"/>
            <a:ext cx="2568575" cy="3567112"/>
            <a:chOff x="4106" y="681"/>
            <a:chExt cx="1618" cy="2247"/>
          </a:xfrm>
        </p:grpSpPr>
        <p:grpSp>
          <p:nvGrpSpPr>
            <p:cNvPr id="25607" name="Group 82"/>
            <p:cNvGrpSpPr>
              <a:grpSpLocks noChangeAspect="1"/>
            </p:cNvGrpSpPr>
            <p:nvPr/>
          </p:nvGrpSpPr>
          <p:grpSpPr bwMode="auto">
            <a:xfrm>
              <a:off x="4106" y="681"/>
              <a:ext cx="1618" cy="695"/>
              <a:chOff x="2928" y="2256"/>
              <a:chExt cx="2112" cy="910"/>
            </a:xfrm>
          </p:grpSpPr>
          <p:sp>
            <p:nvSpPr>
              <p:cNvPr id="2561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3438" y="2832"/>
                <a:ext cx="1104" cy="334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</a:rPr>
                  <a:t>Citizens</a:t>
                </a:r>
              </a:p>
            </p:txBody>
          </p:sp>
          <p:sp>
            <p:nvSpPr>
              <p:cNvPr id="25615" name="Oval 84"/>
              <p:cNvSpPr>
                <a:spLocks noChangeAspect="1" noChangeArrowheads="1"/>
              </p:cNvSpPr>
              <p:nvPr/>
            </p:nvSpPr>
            <p:spPr bwMode="auto">
              <a:xfrm>
                <a:off x="292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u="sng">
                    <a:solidFill>
                      <a:schemeClr val="tx2"/>
                    </a:solidFill>
                  </a:rPr>
                  <a:t>ssn</a:t>
                </a:r>
              </a:p>
            </p:txBody>
          </p:sp>
          <p:sp>
            <p:nvSpPr>
              <p:cNvPr id="25616" name="Oval 85"/>
              <p:cNvSpPr>
                <a:spLocks noChangeAspect="1" noChangeArrowheads="1"/>
              </p:cNvSpPr>
              <p:nvPr/>
            </p:nvSpPr>
            <p:spPr bwMode="auto">
              <a:xfrm>
                <a:off x="364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</a:rPr>
                  <a:t>name</a:t>
                </a:r>
              </a:p>
            </p:txBody>
          </p:sp>
          <p:sp>
            <p:nvSpPr>
              <p:cNvPr id="25617" name="Oval 86"/>
              <p:cNvSpPr>
                <a:spLocks noChangeAspect="1" noChangeArrowheads="1"/>
              </p:cNvSpPr>
              <p:nvPr/>
            </p:nvSpPr>
            <p:spPr bwMode="auto">
              <a:xfrm>
                <a:off x="436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</a:rPr>
                  <a:t>bday</a:t>
                </a:r>
              </a:p>
            </p:txBody>
          </p:sp>
          <p:cxnSp>
            <p:nvCxnSpPr>
              <p:cNvPr id="25618" name="AutoShape 87"/>
              <p:cNvCxnSpPr>
                <a:cxnSpLocks noChangeAspect="1" noChangeShapeType="1"/>
                <a:stCxn id="25615" idx="4"/>
                <a:endCxn id="25614" idx="0"/>
              </p:cNvCxnSpPr>
              <p:nvPr/>
            </p:nvCxnSpPr>
            <p:spPr bwMode="auto">
              <a:xfrm>
                <a:off x="3264" y="2598"/>
                <a:ext cx="726" cy="228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19" name="AutoShape 88"/>
              <p:cNvCxnSpPr>
                <a:cxnSpLocks noChangeAspect="1" noChangeShapeType="1"/>
                <a:stCxn id="25616" idx="4"/>
                <a:endCxn id="25614" idx="0"/>
              </p:cNvCxnSpPr>
              <p:nvPr/>
            </p:nvCxnSpPr>
            <p:spPr bwMode="auto">
              <a:xfrm>
                <a:off x="3984" y="2598"/>
                <a:ext cx="6" cy="228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20" name="AutoShape 89"/>
              <p:cNvCxnSpPr>
                <a:cxnSpLocks noChangeAspect="1" noChangeShapeType="1"/>
                <a:stCxn id="25617" idx="4"/>
                <a:endCxn id="25614" idx="0"/>
              </p:cNvCxnSpPr>
              <p:nvPr/>
            </p:nvCxnSpPr>
            <p:spPr bwMode="auto">
              <a:xfrm flipH="1">
                <a:off x="3990" y="2598"/>
                <a:ext cx="714" cy="228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608" name="AutoShape 90"/>
            <p:cNvSpPr>
              <a:spLocks noChangeAspect="1" noChangeArrowheads="1"/>
            </p:cNvSpPr>
            <p:nvPr/>
          </p:nvSpPr>
          <p:spPr bwMode="auto">
            <a:xfrm>
              <a:off x="4365" y="2428"/>
              <a:ext cx="1104" cy="500"/>
            </a:xfrm>
            <a:prstGeom prst="flowChartDecision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Represents</a:t>
              </a:r>
            </a:p>
          </p:txBody>
        </p:sp>
        <p:grpSp>
          <p:nvGrpSpPr>
            <p:cNvPr id="25609" name="Group 91"/>
            <p:cNvGrpSpPr>
              <a:grpSpLocks noChangeAspect="1"/>
            </p:cNvGrpSpPr>
            <p:nvPr/>
          </p:nvGrpSpPr>
          <p:grpSpPr bwMode="auto">
            <a:xfrm>
              <a:off x="4648" y="1369"/>
              <a:ext cx="543" cy="1162"/>
              <a:chOff x="960" y="2976"/>
              <a:chExt cx="624" cy="432"/>
            </a:xfrm>
          </p:grpSpPr>
          <p:sp>
            <p:nvSpPr>
              <p:cNvPr id="25612" name="Line 92"/>
              <p:cNvSpPr>
                <a:spLocks noChangeAspect="1" noChangeShapeType="1"/>
              </p:cNvSpPr>
              <p:nvPr/>
            </p:nvSpPr>
            <p:spPr bwMode="auto">
              <a:xfrm>
                <a:off x="960" y="297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3" name="Line 93"/>
              <p:cNvSpPr>
                <a:spLocks noChangeAspect="1" noChangeShapeType="1"/>
              </p:cNvSpPr>
              <p:nvPr/>
            </p:nvSpPr>
            <p:spPr bwMode="auto">
              <a:xfrm>
                <a:off x="1584" y="297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610" name="Text Box 94"/>
            <p:cNvSpPr txBox="1">
              <a:spLocks noChangeAspect="1" noChangeArrowheads="1"/>
            </p:cNvSpPr>
            <p:nvPr/>
          </p:nvSpPr>
          <p:spPr bwMode="auto">
            <a:xfrm>
              <a:off x="4396" y="1411"/>
              <a:ext cx="308" cy="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hlink"/>
                  </a:solidFill>
                </a:rPr>
                <a:t>Elected official</a:t>
              </a:r>
            </a:p>
          </p:txBody>
        </p:sp>
        <p:sp>
          <p:nvSpPr>
            <p:cNvPr id="25611" name="Text Box 95"/>
            <p:cNvSpPr txBox="1">
              <a:spLocks noChangeAspect="1" noChangeArrowheads="1"/>
            </p:cNvSpPr>
            <p:nvPr/>
          </p:nvSpPr>
          <p:spPr bwMode="auto">
            <a:xfrm>
              <a:off x="5145" y="1494"/>
              <a:ext cx="308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hlink"/>
                  </a:solidFill>
                </a:rPr>
                <a:t>Constituents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FA9C32-6C30-A44E-BE3E-B0AA1BF2A1C3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7B9967E-2B37-3148-83D2-FEF823AEE874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Key Constraints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82000" cy="2667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Approach 1 – Three Tables</a:t>
            </a:r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1143000" y="1371600"/>
            <a:ext cx="6680200" cy="1524000"/>
            <a:chOff x="1488" y="528"/>
            <a:chExt cx="4208" cy="960"/>
          </a:xfrm>
        </p:grpSpPr>
        <p:cxnSp>
          <p:nvCxnSpPr>
            <p:cNvPr id="27658" name="AutoShape 5"/>
            <p:cNvCxnSpPr>
              <a:cxnSpLocks noChangeAspect="1" noChangeShapeType="1"/>
              <a:stCxn id="27662" idx="1"/>
              <a:endCxn id="27672" idx="3"/>
            </p:cNvCxnSpPr>
            <p:nvPr/>
          </p:nvCxnSpPr>
          <p:spPr bwMode="auto">
            <a:xfrm flipH="1">
              <a:off x="2729" y="1239"/>
              <a:ext cx="216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59" name="Group 6"/>
            <p:cNvGrpSpPr>
              <a:grpSpLocks noChangeAspect="1"/>
            </p:cNvGrpSpPr>
            <p:nvPr/>
          </p:nvGrpSpPr>
          <p:grpSpPr bwMode="auto">
            <a:xfrm>
              <a:off x="1488" y="677"/>
              <a:ext cx="1616" cy="694"/>
              <a:chOff x="2928" y="2256"/>
              <a:chExt cx="2112" cy="910"/>
            </a:xfrm>
          </p:grpSpPr>
          <p:sp>
            <p:nvSpPr>
              <p:cNvPr id="27672" name="Rectangle 7"/>
              <p:cNvSpPr>
                <a:spLocks noChangeAspect="1" noChangeArrowheads="1"/>
              </p:cNvSpPr>
              <p:nvPr/>
            </p:nvSpPr>
            <p:spPr bwMode="auto">
              <a:xfrm>
                <a:off x="3438" y="2832"/>
                <a:ext cx="1104" cy="3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Citizens</a:t>
                </a:r>
              </a:p>
            </p:txBody>
          </p:sp>
          <p:sp>
            <p:nvSpPr>
              <p:cNvPr id="27673" name="Oval 8"/>
              <p:cNvSpPr>
                <a:spLocks noChangeAspect="1" noChangeArrowheads="1"/>
              </p:cNvSpPr>
              <p:nvPr/>
            </p:nvSpPr>
            <p:spPr bwMode="auto">
              <a:xfrm>
                <a:off x="292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u="sng"/>
                  <a:t>ssn</a:t>
                </a:r>
              </a:p>
            </p:txBody>
          </p:sp>
          <p:sp>
            <p:nvSpPr>
              <p:cNvPr id="27674" name="Oval 9"/>
              <p:cNvSpPr>
                <a:spLocks noChangeAspect="1" noChangeArrowheads="1"/>
              </p:cNvSpPr>
              <p:nvPr/>
            </p:nvSpPr>
            <p:spPr bwMode="auto">
              <a:xfrm>
                <a:off x="364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name</a:t>
                </a:r>
              </a:p>
            </p:txBody>
          </p:sp>
          <p:sp>
            <p:nvSpPr>
              <p:cNvPr id="27675" name="Oval 10"/>
              <p:cNvSpPr>
                <a:spLocks noChangeAspect="1" noChangeArrowheads="1"/>
              </p:cNvSpPr>
              <p:nvPr/>
            </p:nvSpPr>
            <p:spPr bwMode="auto">
              <a:xfrm>
                <a:off x="436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bday</a:t>
                </a:r>
              </a:p>
            </p:txBody>
          </p:sp>
          <p:cxnSp>
            <p:nvCxnSpPr>
              <p:cNvPr id="27676" name="AutoShape 11"/>
              <p:cNvCxnSpPr>
                <a:cxnSpLocks noChangeAspect="1" noChangeShapeType="1"/>
                <a:stCxn id="27673" idx="4"/>
                <a:endCxn id="27672" idx="0"/>
              </p:cNvCxnSpPr>
              <p:nvPr/>
            </p:nvCxnSpPr>
            <p:spPr bwMode="auto">
              <a:xfrm>
                <a:off x="3264" y="2598"/>
                <a:ext cx="72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7" name="AutoShape 12"/>
              <p:cNvCxnSpPr>
                <a:cxnSpLocks noChangeAspect="1" noChangeShapeType="1"/>
                <a:stCxn id="27674" idx="4"/>
                <a:endCxn id="27672" idx="0"/>
              </p:cNvCxnSpPr>
              <p:nvPr/>
            </p:nvCxnSpPr>
            <p:spPr bwMode="auto">
              <a:xfrm>
                <a:off x="3984" y="2598"/>
                <a:ext cx="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8" name="AutoShape 13"/>
              <p:cNvCxnSpPr>
                <a:cxnSpLocks noChangeAspect="1" noChangeShapeType="1"/>
                <a:stCxn id="27675" idx="4"/>
                <a:endCxn id="27672" idx="0"/>
              </p:cNvCxnSpPr>
              <p:nvPr/>
            </p:nvCxnSpPr>
            <p:spPr bwMode="auto">
              <a:xfrm flipH="1">
                <a:off x="3990" y="2598"/>
                <a:ext cx="714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660" name="AutoShape 14"/>
            <p:cNvCxnSpPr>
              <a:cxnSpLocks noChangeAspect="1" noChangeShapeType="1"/>
              <a:stCxn id="27667" idx="1"/>
              <a:endCxn id="27662" idx="3"/>
            </p:cNvCxnSpPr>
            <p:nvPr/>
          </p:nvCxnSpPr>
          <p:spPr bwMode="auto">
            <a:xfrm flipH="1">
              <a:off x="3961" y="1238"/>
              <a:ext cx="241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1" name="Group 15"/>
            <p:cNvGrpSpPr>
              <a:grpSpLocks/>
            </p:cNvGrpSpPr>
            <p:nvPr/>
          </p:nvGrpSpPr>
          <p:grpSpPr bwMode="auto">
            <a:xfrm>
              <a:off x="3680" y="669"/>
              <a:ext cx="2016" cy="696"/>
              <a:chOff x="3648" y="813"/>
              <a:chExt cx="2016" cy="696"/>
            </a:xfrm>
          </p:grpSpPr>
          <p:cxnSp>
            <p:nvCxnSpPr>
              <p:cNvPr id="27665" name="AutoShape 16"/>
              <p:cNvCxnSpPr>
                <a:cxnSpLocks noChangeAspect="1" noChangeShapeType="1"/>
                <a:stCxn id="27668" idx="4"/>
                <a:endCxn id="27667" idx="0"/>
              </p:cNvCxnSpPr>
              <p:nvPr/>
            </p:nvCxnSpPr>
            <p:spPr bwMode="auto">
              <a:xfrm>
                <a:off x="3905" y="1077"/>
                <a:ext cx="693" cy="17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6" name="AutoShape 17"/>
              <p:cNvCxnSpPr>
                <a:cxnSpLocks noChangeAspect="1" noChangeShapeType="1"/>
                <a:stCxn id="27669" idx="4"/>
                <a:endCxn id="27667" idx="0"/>
              </p:cNvCxnSpPr>
              <p:nvPr/>
            </p:nvCxnSpPr>
            <p:spPr bwMode="auto">
              <a:xfrm flipH="1">
                <a:off x="4598" y="1077"/>
                <a:ext cx="1" cy="17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7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4176" y="1254"/>
                <a:ext cx="843" cy="2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PR-Cands</a:t>
                </a:r>
              </a:p>
            </p:txBody>
          </p:sp>
          <p:sp>
            <p:nvSpPr>
              <p:cNvPr id="27668" name="Oval 19"/>
              <p:cNvSpPr>
                <a:spLocks noChangeAspect="1" noChangeArrowheads="1"/>
              </p:cNvSpPr>
              <p:nvPr/>
            </p:nvSpPr>
            <p:spPr bwMode="auto">
              <a:xfrm>
                <a:off x="3648" y="815"/>
                <a:ext cx="514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u="sng"/>
                  <a:t>cid</a:t>
                </a:r>
              </a:p>
            </p:txBody>
          </p:sp>
          <p:sp>
            <p:nvSpPr>
              <p:cNvPr id="27669" name="Oval 20"/>
              <p:cNvSpPr>
                <a:spLocks noChangeAspect="1" noChangeArrowheads="1"/>
              </p:cNvSpPr>
              <p:nvPr/>
            </p:nvSpPr>
            <p:spPr bwMode="auto">
              <a:xfrm>
                <a:off x="4224" y="815"/>
                <a:ext cx="750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waddr</a:t>
                </a:r>
              </a:p>
            </p:txBody>
          </p:sp>
          <p:sp>
            <p:nvSpPr>
              <p:cNvPr id="27670" name="Oval 21"/>
              <p:cNvSpPr>
                <a:spLocks noChangeAspect="1" noChangeArrowheads="1"/>
              </p:cNvSpPr>
              <p:nvPr/>
            </p:nvSpPr>
            <p:spPr bwMode="auto">
              <a:xfrm>
                <a:off x="5054" y="813"/>
                <a:ext cx="610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budget</a:t>
                </a:r>
              </a:p>
            </p:txBody>
          </p:sp>
          <p:cxnSp>
            <p:nvCxnSpPr>
              <p:cNvPr id="27671" name="AutoShape 22"/>
              <p:cNvCxnSpPr>
                <a:cxnSpLocks noChangeAspect="1" noChangeShapeType="1"/>
                <a:stCxn id="27670" idx="4"/>
                <a:endCxn id="27667" idx="0"/>
              </p:cNvCxnSpPr>
              <p:nvPr/>
            </p:nvCxnSpPr>
            <p:spPr bwMode="auto">
              <a:xfrm flipH="1">
                <a:off x="4598" y="1075"/>
                <a:ext cx="761" cy="17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662" name="AutoShape 23"/>
            <p:cNvSpPr>
              <a:spLocks noChangeAspect="1" noChangeArrowheads="1"/>
            </p:cNvSpPr>
            <p:nvPr/>
          </p:nvSpPr>
          <p:spPr bwMode="auto">
            <a:xfrm>
              <a:off x="2953" y="989"/>
              <a:ext cx="1000" cy="499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Votes</a:t>
              </a:r>
            </a:p>
          </p:txBody>
        </p:sp>
        <p:sp>
          <p:nvSpPr>
            <p:cNvPr id="27663" name="Oval 24"/>
            <p:cNvSpPr>
              <a:spLocks noChangeAspect="1" noChangeArrowheads="1"/>
            </p:cNvSpPr>
            <p:nvPr/>
          </p:nvSpPr>
          <p:spPr bwMode="auto">
            <a:xfrm>
              <a:off x="3196" y="528"/>
              <a:ext cx="514" cy="2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when</a:t>
              </a:r>
            </a:p>
          </p:txBody>
        </p:sp>
        <p:cxnSp>
          <p:nvCxnSpPr>
            <p:cNvPr id="27664" name="AutoShape 25"/>
            <p:cNvCxnSpPr>
              <a:cxnSpLocks noChangeAspect="1" noChangeShapeType="1"/>
              <a:stCxn id="27663" idx="4"/>
              <a:endCxn id="27662" idx="0"/>
            </p:cNvCxnSpPr>
            <p:nvPr/>
          </p:nvCxnSpPr>
          <p:spPr bwMode="auto">
            <a:xfrm>
              <a:off x="3453" y="790"/>
              <a:ext cx="0" cy="1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2810" name="Rectangle 26"/>
          <p:cNvSpPr>
            <a:spLocks noChangeArrowheads="1"/>
          </p:cNvSpPr>
          <p:nvPr/>
        </p:nvSpPr>
        <p:spPr bwMode="auto">
          <a:xfrm>
            <a:off x="1066800" y="3810000"/>
            <a:ext cx="51816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CREATE TABLE  </a:t>
            </a:r>
            <a:r>
              <a:rPr lang="en-US" sz="2000" dirty="0"/>
              <a:t>Votes</a:t>
            </a:r>
          </a:p>
          <a:p>
            <a:pPr eaLnBrk="0" hangingPunct="0"/>
            <a:r>
              <a:rPr lang="en-US" sz="2000" dirty="0"/>
              <a:t>(  </a:t>
            </a:r>
            <a:r>
              <a:rPr lang="en-US" sz="2000" dirty="0" err="1">
                <a:solidFill>
                  <a:srgbClr val="434FD6"/>
                </a:solidFill>
              </a:rPr>
              <a:t>ssn</a:t>
            </a:r>
            <a:r>
              <a:rPr lang="en-US" sz="2000" dirty="0">
                <a:solidFill>
                  <a:srgbClr val="434FD6"/>
                </a:solidFill>
              </a:rPr>
              <a:t>     </a:t>
            </a:r>
            <a:r>
              <a:rPr lang="en-US" sz="1800" dirty="0">
                <a:solidFill>
                  <a:srgbClr val="434FD6"/>
                </a:solidFill>
              </a:rPr>
              <a:t>CHAR(11)</a:t>
            </a:r>
            <a:r>
              <a:rPr lang="en-US" sz="2000" dirty="0">
                <a:solidFill>
                  <a:srgbClr val="434FD6"/>
                </a:solidFill>
              </a:rPr>
              <a:t>, </a:t>
            </a:r>
          </a:p>
          <a:p>
            <a:pPr eaLnBrk="0" hangingPunct="0"/>
            <a:r>
              <a:rPr lang="en-US" sz="2000" dirty="0">
                <a:solidFill>
                  <a:srgbClr val="434FD6"/>
                </a:solidFill>
              </a:rPr>
              <a:t>   </a:t>
            </a:r>
            <a:r>
              <a:rPr lang="en-US" sz="2000" dirty="0" err="1">
                <a:solidFill>
                  <a:srgbClr val="434FD6"/>
                </a:solidFill>
              </a:rPr>
              <a:t>cid</a:t>
            </a:r>
            <a:r>
              <a:rPr lang="en-US" sz="2000" dirty="0">
                <a:solidFill>
                  <a:srgbClr val="434FD6"/>
                </a:solidFill>
              </a:rPr>
              <a:t>      </a:t>
            </a:r>
            <a:r>
              <a:rPr lang="en-US" sz="1800" dirty="0" smtClean="0">
                <a:solidFill>
                  <a:srgbClr val="434FD6"/>
                </a:solidFill>
              </a:rPr>
              <a:t>INTEGER  NOT NULL</a:t>
            </a:r>
            <a:r>
              <a:rPr lang="en-US" sz="2000" dirty="0" smtClean="0">
                <a:solidFill>
                  <a:srgbClr val="434FD6"/>
                </a:solidFill>
              </a:rPr>
              <a:t>, </a:t>
            </a:r>
            <a:endParaRPr lang="en-US" sz="2000" dirty="0">
              <a:solidFill>
                <a:srgbClr val="434FD6"/>
              </a:solidFill>
            </a:endParaRPr>
          </a:p>
          <a:p>
            <a:pPr eaLnBrk="0" hangingPunct="0"/>
            <a:r>
              <a:rPr lang="en-US" sz="2000" dirty="0">
                <a:solidFill>
                  <a:srgbClr val="434FD6"/>
                </a:solidFill>
              </a:rPr>
              <a:t>   when  </a:t>
            </a:r>
            <a:r>
              <a:rPr lang="en-US" sz="1800" dirty="0">
                <a:solidFill>
                  <a:srgbClr val="434FD6"/>
                </a:solidFill>
              </a:rPr>
              <a:t>DATE</a:t>
            </a:r>
            <a:r>
              <a:rPr lang="en-US" sz="2000" dirty="0">
                <a:solidFill>
                  <a:srgbClr val="434FD6"/>
                </a:solidFill>
              </a:rPr>
              <a:t>,</a:t>
            </a:r>
            <a:endParaRPr lang="en-US" sz="2000" dirty="0"/>
          </a:p>
          <a:p>
            <a:pPr eaLnBrk="0" hangingPunct="0"/>
            <a:r>
              <a:rPr lang="en-US" sz="2000" dirty="0"/>
              <a:t>   </a:t>
            </a:r>
            <a:r>
              <a:rPr lang="en-US" sz="1800" dirty="0">
                <a:solidFill>
                  <a:schemeClr val="hlink"/>
                </a:solidFill>
              </a:rPr>
              <a:t>PRIMARY KEY ?</a:t>
            </a:r>
            <a:endParaRPr lang="en-US" sz="2000" dirty="0"/>
          </a:p>
        </p:txBody>
      </p:sp>
      <p:sp>
        <p:nvSpPr>
          <p:cNvPr id="502811" name="Rectangle 27"/>
          <p:cNvSpPr>
            <a:spLocks noChangeArrowheads="1"/>
          </p:cNvSpPr>
          <p:nvPr/>
        </p:nvSpPr>
        <p:spPr bwMode="auto">
          <a:xfrm>
            <a:off x="1295400" y="5029200"/>
            <a:ext cx="5029200" cy="1003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chemeClr val="hlink"/>
                </a:solidFill>
              </a:rPr>
              <a:t>PRIMARY KEY </a:t>
            </a:r>
            <a:r>
              <a:rPr lang="en-US" sz="2000">
                <a:solidFill>
                  <a:schemeClr val="hlink"/>
                </a:solidFill>
              </a:rPr>
              <a:t>(ssn),</a:t>
            </a:r>
            <a:r>
              <a:rPr lang="en-US" sz="2000"/>
              <a:t> </a:t>
            </a:r>
          </a:p>
          <a:p>
            <a:pPr eaLnBrk="0" hangingPunct="0"/>
            <a:r>
              <a:rPr lang="en-US" sz="2000"/>
              <a:t>   </a:t>
            </a:r>
            <a:r>
              <a:rPr lang="en-US" sz="1800">
                <a:solidFill>
                  <a:schemeClr val="accent2"/>
                </a:solidFill>
              </a:rPr>
              <a:t>FOREIGN KEY </a:t>
            </a:r>
            <a:r>
              <a:rPr lang="en-US" sz="2000">
                <a:solidFill>
                  <a:schemeClr val="accent2"/>
                </a:solidFill>
              </a:rPr>
              <a:t>(ssn) </a:t>
            </a:r>
            <a:r>
              <a:rPr lang="en-US" sz="1800">
                <a:solidFill>
                  <a:schemeClr val="accent2"/>
                </a:solidFill>
              </a:rPr>
              <a:t>REFERENCES Citizens</a:t>
            </a:r>
            <a:r>
              <a:rPr lang="en-US" sz="2000">
                <a:solidFill>
                  <a:schemeClr val="accent2"/>
                </a:solidFill>
              </a:rPr>
              <a:t>,  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   </a:t>
            </a:r>
            <a:r>
              <a:rPr lang="en-US" sz="1800">
                <a:solidFill>
                  <a:schemeClr val="accent2"/>
                </a:solidFill>
              </a:rPr>
              <a:t>FOREIGN KEY </a:t>
            </a:r>
            <a:r>
              <a:rPr lang="en-US" sz="2000">
                <a:solidFill>
                  <a:schemeClr val="accent2"/>
                </a:solidFill>
              </a:rPr>
              <a:t>(cid) </a:t>
            </a:r>
            <a:r>
              <a:rPr lang="en-US" sz="1800">
                <a:solidFill>
                  <a:schemeClr val="accent2"/>
                </a:solidFill>
              </a:rPr>
              <a:t>REFERENCES PR-Cands</a:t>
            </a:r>
            <a:r>
              <a:rPr lang="en-US" sz="2000"/>
              <a:t>)</a:t>
            </a:r>
          </a:p>
        </p:txBody>
      </p:sp>
      <p:sp>
        <p:nvSpPr>
          <p:cNvPr id="502812" name="Rectangle 28"/>
          <p:cNvSpPr>
            <a:spLocks noChangeArrowheads="1"/>
          </p:cNvSpPr>
          <p:nvPr/>
        </p:nvSpPr>
        <p:spPr bwMode="auto">
          <a:xfrm>
            <a:off x="6019800" y="3048000"/>
            <a:ext cx="2841625" cy="1936750"/>
          </a:xfrm>
          <a:prstGeom prst="rect">
            <a:avLst/>
          </a:prstGeom>
          <a:solidFill>
            <a:srgbClr val="FAF1A0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Same approach</a:t>
            </a:r>
          </a:p>
          <a:p>
            <a:r>
              <a:rPr lang="en-US">
                <a:solidFill>
                  <a:schemeClr val="hlink"/>
                </a:solidFill>
              </a:rPr>
              <a:t>as before –</a:t>
            </a:r>
          </a:p>
          <a:p>
            <a:r>
              <a:rPr lang="en-US">
                <a:solidFill>
                  <a:schemeClr val="hlink"/>
                </a:solidFill>
              </a:rPr>
              <a:t>Map each entity</a:t>
            </a:r>
          </a:p>
          <a:p>
            <a:r>
              <a:rPr lang="en-US">
                <a:solidFill>
                  <a:schemeClr val="hlink"/>
                </a:solidFill>
              </a:rPr>
              <a:t>set and relationship</a:t>
            </a:r>
          </a:p>
          <a:p>
            <a:r>
              <a:rPr lang="en-US">
                <a:solidFill>
                  <a:schemeClr val="hlink"/>
                </a:solidFill>
              </a:rPr>
              <a:t>set to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10" grpId="0" autoUpdateAnimBg="0"/>
      <p:bldP spid="502811" grpId="0" animBg="1" autoUpdateAnimBg="0"/>
      <p:bldP spid="5028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454EFEE-960D-094F-8D3A-693C8E330569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37274B-C206-104C-BEFA-4BA4115BAC0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Key Constraints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382000" cy="2590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Approach 2 – Two Tables</a:t>
            </a: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143000" y="1371600"/>
            <a:ext cx="6680200" cy="1524000"/>
            <a:chOff x="1488" y="528"/>
            <a:chExt cx="4208" cy="960"/>
          </a:xfrm>
        </p:grpSpPr>
        <p:cxnSp>
          <p:nvCxnSpPr>
            <p:cNvPr id="28682" name="AutoShape 7"/>
            <p:cNvCxnSpPr>
              <a:cxnSpLocks noChangeAspect="1" noChangeShapeType="1"/>
              <a:stCxn id="28686" idx="1"/>
              <a:endCxn id="28696" idx="3"/>
            </p:cNvCxnSpPr>
            <p:nvPr/>
          </p:nvCxnSpPr>
          <p:spPr bwMode="auto">
            <a:xfrm flipH="1">
              <a:off x="2729" y="1239"/>
              <a:ext cx="216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683" name="Group 8"/>
            <p:cNvGrpSpPr>
              <a:grpSpLocks noChangeAspect="1"/>
            </p:cNvGrpSpPr>
            <p:nvPr/>
          </p:nvGrpSpPr>
          <p:grpSpPr bwMode="auto">
            <a:xfrm>
              <a:off x="1488" y="677"/>
              <a:ext cx="1616" cy="694"/>
              <a:chOff x="2928" y="2256"/>
              <a:chExt cx="2112" cy="910"/>
            </a:xfrm>
          </p:grpSpPr>
          <p:sp>
            <p:nvSpPr>
              <p:cNvPr id="28696" name="Rectangle 9"/>
              <p:cNvSpPr>
                <a:spLocks noChangeAspect="1" noChangeArrowheads="1"/>
              </p:cNvSpPr>
              <p:nvPr/>
            </p:nvSpPr>
            <p:spPr bwMode="auto">
              <a:xfrm>
                <a:off x="3438" y="2832"/>
                <a:ext cx="1104" cy="3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Citizens</a:t>
                </a:r>
              </a:p>
            </p:txBody>
          </p:sp>
          <p:sp>
            <p:nvSpPr>
              <p:cNvPr id="28697" name="Oval 10"/>
              <p:cNvSpPr>
                <a:spLocks noChangeAspect="1" noChangeArrowheads="1"/>
              </p:cNvSpPr>
              <p:nvPr/>
            </p:nvSpPr>
            <p:spPr bwMode="auto">
              <a:xfrm>
                <a:off x="292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u="sng"/>
                  <a:t>ssn</a:t>
                </a:r>
              </a:p>
            </p:txBody>
          </p:sp>
          <p:sp>
            <p:nvSpPr>
              <p:cNvPr id="28698" name="Oval 11"/>
              <p:cNvSpPr>
                <a:spLocks noChangeAspect="1" noChangeArrowheads="1"/>
              </p:cNvSpPr>
              <p:nvPr/>
            </p:nvSpPr>
            <p:spPr bwMode="auto">
              <a:xfrm>
                <a:off x="364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name</a:t>
                </a:r>
              </a:p>
            </p:txBody>
          </p:sp>
          <p:sp>
            <p:nvSpPr>
              <p:cNvPr id="28699" name="Oval 12"/>
              <p:cNvSpPr>
                <a:spLocks noChangeAspect="1" noChangeArrowheads="1"/>
              </p:cNvSpPr>
              <p:nvPr/>
            </p:nvSpPr>
            <p:spPr bwMode="auto">
              <a:xfrm>
                <a:off x="436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bday</a:t>
                </a:r>
              </a:p>
            </p:txBody>
          </p:sp>
          <p:cxnSp>
            <p:nvCxnSpPr>
              <p:cNvPr id="28700" name="AutoShape 13"/>
              <p:cNvCxnSpPr>
                <a:cxnSpLocks noChangeAspect="1" noChangeShapeType="1"/>
                <a:stCxn id="28697" idx="4"/>
                <a:endCxn id="28696" idx="0"/>
              </p:cNvCxnSpPr>
              <p:nvPr/>
            </p:nvCxnSpPr>
            <p:spPr bwMode="auto">
              <a:xfrm>
                <a:off x="3264" y="2598"/>
                <a:ext cx="72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01" name="AutoShape 14"/>
              <p:cNvCxnSpPr>
                <a:cxnSpLocks noChangeAspect="1" noChangeShapeType="1"/>
                <a:stCxn id="28698" idx="4"/>
                <a:endCxn id="28696" idx="0"/>
              </p:cNvCxnSpPr>
              <p:nvPr/>
            </p:nvCxnSpPr>
            <p:spPr bwMode="auto">
              <a:xfrm>
                <a:off x="3984" y="2598"/>
                <a:ext cx="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02" name="AutoShape 15"/>
              <p:cNvCxnSpPr>
                <a:cxnSpLocks noChangeAspect="1" noChangeShapeType="1"/>
                <a:stCxn id="28699" idx="4"/>
                <a:endCxn id="28696" idx="0"/>
              </p:cNvCxnSpPr>
              <p:nvPr/>
            </p:nvCxnSpPr>
            <p:spPr bwMode="auto">
              <a:xfrm flipH="1">
                <a:off x="3990" y="2598"/>
                <a:ext cx="714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684" name="AutoShape 16"/>
            <p:cNvCxnSpPr>
              <a:cxnSpLocks noChangeAspect="1" noChangeShapeType="1"/>
              <a:stCxn id="28691" idx="1"/>
              <a:endCxn id="28686" idx="3"/>
            </p:cNvCxnSpPr>
            <p:nvPr/>
          </p:nvCxnSpPr>
          <p:spPr bwMode="auto">
            <a:xfrm flipH="1">
              <a:off x="3961" y="1238"/>
              <a:ext cx="241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685" name="Group 17"/>
            <p:cNvGrpSpPr>
              <a:grpSpLocks/>
            </p:cNvGrpSpPr>
            <p:nvPr/>
          </p:nvGrpSpPr>
          <p:grpSpPr bwMode="auto">
            <a:xfrm>
              <a:off x="3680" y="669"/>
              <a:ext cx="2016" cy="696"/>
              <a:chOff x="3648" y="813"/>
              <a:chExt cx="2016" cy="696"/>
            </a:xfrm>
          </p:grpSpPr>
          <p:cxnSp>
            <p:nvCxnSpPr>
              <p:cNvPr id="28689" name="AutoShape 18"/>
              <p:cNvCxnSpPr>
                <a:cxnSpLocks noChangeAspect="1" noChangeShapeType="1"/>
                <a:stCxn id="28692" idx="4"/>
                <a:endCxn id="28691" idx="0"/>
              </p:cNvCxnSpPr>
              <p:nvPr/>
            </p:nvCxnSpPr>
            <p:spPr bwMode="auto">
              <a:xfrm>
                <a:off x="3905" y="1077"/>
                <a:ext cx="693" cy="17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90" name="AutoShape 19"/>
              <p:cNvCxnSpPr>
                <a:cxnSpLocks noChangeAspect="1" noChangeShapeType="1"/>
                <a:stCxn id="28693" idx="4"/>
                <a:endCxn id="28691" idx="0"/>
              </p:cNvCxnSpPr>
              <p:nvPr/>
            </p:nvCxnSpPr>
            <p:spPr bwMode="auto">
              <a:xfrm flipH="1">
                <a:off x="4598" y="1077"/>
                <a:ext cx="1" cy="17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1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4176" y="1254"/>
                <a:ext cx="843" cy="2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PR-Cands</a:t>
                </a:r>
              </a:p>
            </p:txBody>
          </p:sp>
          <p:sp>
            <p:nvSpPr>
              <p:cNvPr id="28692" name="Oval 21"/>
              <p:cNvSpPr>
                <a:spLocks noChangeAspect="1" noChangeArrowheads="1"/>
              </p:cNvSpPr>
              <p:nvPr/>
            </p:nvSpPr>
            <p:spPr bwMode="auto">
              <a:xfrm>
                <a:off x="3648" y="815"/>
                <a:ext cx="514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u="sng"/>
                  <a:t>cid</a:t>
                </a:r>
              </a:p>
            </p:txBody>
          </p:sp>
          <p:sp>
            <p:nvSpPr>
              <p:cNvPr id="28693" name="Oval 22"/>
              <p:cNvSpPr>
                <a:spLocks noChangeAspect="1" noChangeArrowheads="1"/>
              </p:cNvSpPr>
              <p:nvPr/>
            </p:nvSpPr>
            <p:spPr bwMode="auto">
              <a:xfrm>
                <a:off x="4224" y="815"/>
                <a:ext cx="750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waddr</a:t>
                </a:r>
              </a:p>
            </p:txBody>
          </p:sp>
          <p:sp>
            <p:nvSpPr>
              <p:cNvPr id="28694" name="Oval 23"/>
              <p:cNvSpPr>
                <a:spLocks noChangeAspect="1" noChangeArrowheads="1"/>
              </p:cNvSpPr>
              <p:nvPr/>
            </p:nvSpPr>
            <p:spPr bwMode="auto">
              <a:xfrm>
                <a:off x="5054" y="813"/>
                <a:ext cx="610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budget</a:t>
                </a:r>
              </a:p>
            </p:txBody>
          </p:sp>
          <p:cxnSp>
            <p:nvCxnSpPr>
              <p:cNvPr id="28695" name="AutoShape 24"/>
              <p:cNvCxnSpPr>
                <a:cxnSpLocks noChangeAspect="1" noChangeShapeType="1"/>
                <a:stCxn id="28694" idx="4"/>
                <a:endCxn id="28691" idx="0"/>
              </p:cNvCxnSpPr>
              <p:nvPr/>
            </p:nvCxnSpPr>
            <p:spPr bwMode="auto">
              <a:xfrm flipH="1">
                <a:off x="4598" y="1075"/>
                <a:ext cx="761" cy="17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686" name="AutoShape 25"/>
            <p:cNvSpPr>
              <a:spLocks noChangeAspect="1" noChangeArrowheads="1"/>
            </p:cNvSpPr>
            <p:nvPr/>
          </p:nvSpPr>
          <p:spPr bwMode="auto">
            <a:xfrm>
              <a:off x="2953" y="989"/>
              <a:ext cx="1000" cy="499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Votes</a:t>
              </a:r>
            </a:p>
          </p:txBody>
        </p:sp>
        <p:sp>
          <p:nvSpPr>
            <p:cNvPr id="28687" name="Oval 26"/>
            <p:cNvSpPr>
              <a:spLocks noChangeAspect="1" noChangeArrowheads="1"/>
            </p:cNvSpPr>
            <p:nvPr/>
          </p:nvSpPr>
          <p:spPr bwMode="auto">
            <a:xfrm>
              <a:off x="3196" y="528"/>
              <a:ext cx="514" cy="2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when</a:t>
              </a:r>
            </a:p>
          </p:txBody>
        </p:sp>
        <p:cxnSp>
          <p:nvCxnSpPr>
            <p:cNvPr id="28688" name="AutoShape 27"/>
            <p:cNvCxnSpPr>
              <a:cxnSpLocks noChangeAspect="1" noChangeShapeType="1"/>
              <a:stCxn id="28687" idx="4"/>
              <a:endCxn id="28686" idx="0"/>
            </p:cNvCxnSpPr>
            <p:nvPr/>
          </p:nvCxnSpPr>
          <p:spPr bwMode="auto">
            <a:xfrm>
              <a:off x="3453" y="790"/>
              <a:ext cx="0" cy="1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3836" name="Rectangle 28"/>
          <p:cNvSpPr>
            <a:spLocks noChangeArrowheads="1"/>
          </p:cNvSpPr>
          <p:nvPr/>
        </p:nvSpPr>
        <p:spPr bwMode="auto">
          <a:xfrm>
            <a:off x="381000" y="3886200"/>
            <a:ext cx="5257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/>
              <a:t>CREATE TABLE  Citizen_Votes </a:t>
            </a:r>
            <a:r>
              <a:rPr lang="en-US" sz="2000"/>
              <a:t>(</a:t>
            </a:r>
          </a:p>
          <a:p>
            <a:pPr eaLnBrk="0" hangingPunct="0"/>
            <a:r>
              <a:rPr lang="en-US" sz="2000"/>
              <a:t>   </a:t>
            </a:r>
            <a:r>
              <a:rPr lang="en-US" sz="2000">
                <a:solidFill>
                  <a:srgbClr val="434FD6"/>
                </a:solidFill>
              </a:rPr>
              <a:t>ssn     </a:t>
            </a:r>
            <a:r>
              <a:rPr lang="en-US" sz="1800">
                <a:solidFill>
                  <a:srgbClr val="434FD6"/>
                </a:solidFill>
              </a:rPr>
              <a:t>CHAR(11)</a:t>
            </a:r>
            <a:r>
              <a:rPr lang="en-US" sz="2000">
                <a:solidFill>
                  <a:srgbClr val="434FD6"/>
                </a:solidFill>
              </a:rPr>
              <a:t>,  name  </a:t>
            </a:r>
            <a:r>
              <a:rPr lang="en-US" sz="1800">
                <a:solidFill>
                  <a:srgbClr val="434FD6"/>
                </a:solidFill>
              </a:rPr>
              <a:t>CHAR(20),</a:t>
            </a:r>
            <a:endParaRPr lang="en-US" sz="2000">
              <a:solidFill>
                <a:srgbClr val="434FD6"/>
              </a:solidFill>
            </a:endParaRP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bday   </a:t>
            </a:r>
            <a:r>
              <a:rPr lang="en-US" sz="1800">
                <a:solidFill>
                  <a:srgbClr val="434FD6"/>
                </a:solidFill>
              </a:rPr>
              <a:t>DATE,</a:t>
            </a:r>
            <a:r>
              <a:rPr lang="en-US" sz="2000">
                <a:solidFill>
                  <a:srgbClr val="434FD6"/>
                </a:solidFill>
              </a:rPr>
              <a:t>       when  </a:t>
            </a:r>
            <a:r>
              <a:rPr lang="en-US" sz="1800">
                <a:solidFill>
                  <a:srgbClr val="434FD6"/>
                </a:solidFill>
              </a:rPr>
              <a:t>DATE, </a:t>
            </a:r>
            <a:r>
              <a:rPr lang="en-US" sz="2000"/>
              <a:t> </a:t>
            </a:r>
          </a:p>
          <a:p>
            <a:pPr eaLnBrk="0" hangingPunct="0"/>
            <a:r>
              <a:rPr lang="en-US" sz="2000">
                <a:solidFill>
                  <a:srgbClr val="434FD6"/>
                </a:solidFill>
              </a:rPr>
              <a:t>   cid      </a:t>
            </a:r>
            <a:r>
              <a:rPr lang="en-US" sz="1800">
                <a:solidFill>
                  <a:srgbClr val="434FD6"/>
                </a:solidFill>
              </a:rPr>
              <a:t>INTEGER</a:t>
            </a:r>
            <a:r>
              <a:rPr lang="en-US" sz="2000">
                <a:solidFill>
                  <a:srgbClr val="434FD6"/>
                </a:solidFill>
              </a:rPr>
              <a:t>,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PRIMARY KEY  </a:t>
            </a:r>
            <a:r>
              <a:rPr lang="en-US" sz="2000">
                <a:solidFill>
                  <a:srgbClr val="434FD6"/>
                </a:solidFill>
              </a:rPr>
              <a:t>(ssn), </a:t>
            </a:r>
          </a:p>
          <a:p>
            <a:pPr eaLnBrk="0" hangingPunct="0"/>
            <a:r>
              <a:rPr lang="en-US" sz="1800">
                <a:solidFill>
                  <a:srgbClr val="434FD6"/>
                </a:solidFill>
              </a:rPr>
              <a:t>FOREIGN KEY </a:t>
            </a:r>
            <a:r>
              <a:rPr lang="en-US" sz="2000">
                <a:solidFill>
                  <a:srgbClr val="434FD6"/>
                </a:solidFill>
              </a:rPr>
              <a:t>(cid) </a:t>
            </a:r>
            <a:r>
              <a:rPr lang="en-US" sz="1800">
                <a:solidFill>
                  <a:srgbClr val="434FD6"/>
                </a:solidFill>
              </a:rPr>
              <a:t>REFERENCES</a:t>
            </a:r>
            <a:r>
              <a:rPr lang="en-US" sz="2000">
                <a:solidFill>
                  <a:srgbClr val="434FD6"/>
                </a:solidFill>
              </a:rPr>
              <a:t> PR-Cands</a:t>
            </a:r>
            <a:r>
              <a:rPr lang="en-US" sz="2000"/>
              <a:t>)</a:t>
            </a:r>
          </a:p>
        </p:txBody>
      </p:sp>
      <p:sp>
        <p:nvSpPr>
          <p:cNvPr id="503838" name="Rectangle 30"/>
          <p:cNvSpPr>
            <a:spLocks noChangeArrowheads="1"/>
          </p:cNvSpPr>
          <p:nvPr/>
        </p:nvSpPr>
        <p:spPr bwMode="auto">
          <a:xfrm>
            <a:off x="6297613" y="2971800"/>
            <a:ext cx="2541587" cy="1635125"/>
          </a:xfrm>
          <a:prstGeom prst="rect">
            <a:avLst/>
          </a:prstGeom>
          <a:solidFill>
            <a:srgbClr val="FAF1A0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Each citizen can only</a:t>
            </a:r>
          </a:p>
          <a:p>
            <a:r>
              <a:rPr lang="en-US" sz="2000">
                <a:solidFill>
                  <a:schemeClr val="hlink"/>
                </a:solidFill>
              </a:rPr>
              <a:t>vote once, so OK</a:t>
            </a:r>
          </a:p>
          <a:p>
            <a:r>
              <a:rPr lang="en-US" sz="2000">
                <a:solidFill>
                  <a:schemeClr val="hlink"/>
                </a:solidFill>
              </a:rPr>
              <a:t>to fold </a:t>
            </a:r>
            <a:r>
              <a:rPr lang="ja-JP" altLang="en-US" sz="2000">
                <a:solidFill>
                  <a:schemeClr val="hlink"/>
                </a:solidFill>
              </a:rPr>
              <a:t>‘</a:t>
            </a:r>
            <a:r>
              <a:rPr lang="en-US" altLang="ja-JP" sz="2000">
                <a:solidFill>
                  <a:schemeClr val="hlink"/>
                </a:solidFill>
              </a:rPr>
              <a:t>Votes</a:t>
            </a:r>
            <a:r>
              <a:rPr lang="ja-JP" altLang="en-US" sz="2000">
                <a:solidFill>
                  <a:schemeClr val="hlink"/>
                </a:solidFill>
              </a:rPr>
              <a:t>’</a:t>
            </a:r>
            <a:r>
              <a:rPr lang="en-US" altLang="ja-JP" sz="2000">
                <a:solidFill>
                  <a:schemeClr val="hlink"/>
                </a:solidFill>
              </a:rPr>
              <a:t> </a:t>
            </a:r>
          </a:p>
          <a:p>
            <a:r>
              <a:rPr lang="en-US" sz="2000">
                <a:solidFill>
                  <a:schemeClr val="hlink"/>
                </a:solidFill>
              </a:rPr>
              <a:t>relationship into </a:t>
            </a:r>
          </a:p>
          <a:p>
            <a:r>
              <a:rPr lang="ja-JP" altLang="en-US" sz="2000">
                <a:solidFill>
                  <a:schemeClr val="hlink"/>
                </a:solidFill>
              </a:rPr>
              <a:t>‘</a:t>
            </a:r>
            <a:r>
              <a:rPr lang="en-US" altLang="ja-JP" sz="2000">
                <a:solidFill>
                  <a:schemeClr val="hlink"/>
                </a:solidFill>
              </a:rPr>
              <a:t>Citizens</a:t>
            </a:r>
            <a:r>
              <a:rPr lang="ja-JP" altLang="en-US" sz="2000">
                <a:solidFill>
                  <a:schemeClr val="hlink"/>
                </a:solidFill>
              </a:rPr>
              <a:t>’</a:t>
            </a:r>
            <a:r>
              <a:rPr lang="en-US" altLang="ja-JP" sz="2000">
                <a:solidFill>
                  <a:schemeClr val="hlink"/>
                </a:solidFill>
              </a:rPr>
              <a:t> entity</a:t>
            </a: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503839" name="Rectangle 31"/>
          <p:cNvSpPr>
            <a:spLocks noChangeArrowheads="1"/>
          </p:cNvSpPr>
          <p:nvPr/>
        </p:nvSpPr>
        <p:spPr bwMode="auto">
          <a:xfrm>
            <a:off x="5410200" y="4800600"/>
            <a:ext cx="3505200" cy="1447800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Q: Can cid be null?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Q: What if many citizens don</a:t>
            </a:r>
            <a:r>
              <a:rPr lang="ja-JP" altLang="en-US" sz="2000">
                <a:solidFill>
                  <a:schemeClr val="tx2"/>
                </a:solidFill>
              </a:rPr>
              <a:t>’</a:t>
            </a:r>
            <a:r>
              <a:rPr lang="en-US" altLang="ja-JP" sz="2000">
                <a:solidFill>
                  <a:schemeClr val="tx2"/>
                </a:solidFill>
              </a:rPr>
              <a:t>t vote?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Q: Which approach is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36" grpId="0"/>
      <p:bldP spid="503838" grpId="0" animBg="1"/>
      <p:bldP spid="503839" grpId="0" build="p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9D528F-AC5B-0641-A292-57BC9E3302ED}" type="datetime1">
              <a:rPr lang="en-US" sz="1200"/>
              <a:pPr eaLnBrk="1" hangingPunct="1"/>
              <a:t>9/20/16</a:t>
            </a:fld>
            <a:endParaRPr lang="en-US" sz="120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113236-16E9-584D-A708-42BF10F8390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Key Constraints</a:t>
            </a:r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1143000" y="1371600"/>
            <a:ext cx="6680200" cy="1524000"/>
            <a:chOff x="1488" y="528"/>
            <a:chExt cx="4208" cy="960"/>
          </a:xfrm>
        </p:grpSpPr>
        <p:cxnSp>
          <p:nvCxnSpPr>
            <p:cNvPr id="30728" name="AutoShape 5"/>
            <p:cNvCxnSpPr>
              <a:cxnSpLocks noChangeAspect="1" noChangeShapeType="1"/>
              <a:stCxn id="30732" idx="1"/>
              <a:endCxn id="30742" idx="3"/>
            </p:cNvCxnSpPr>
            <p:nvPr/>
          </p:nvCxnSpPr>
          <p:spPr bwMode="auto">
            <a:xfrm flipH="1">
              <a:off x="2729" y="1239"/>
              <a:ext cx="216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29" name="Group 6"/>
            <p:cNvGrpSpPr>
              <a:grpSpLocks noChangeAspect="1"/>
            </p:cNvGrpSpPr>
            <p:nvPr/>
          </p:nvGrpSpPr>
          <p:grpSpPr bwMode="auto">
            <a:xfrm>
              <a:off x="1488" y="677"/>
              <a:ext cx="1616" cy="694"/>
              <a:chOff x="2928" y="2256"/>
              <a:chExt cx="2112" cy="910"/>
            </a:xfrm>
          </p:grpSpPr>
          <p:sp>
            <p:nvSpPr>
              <p:cNvPr id="30742" name="Rectangle 7"/>
              <p:cNvSpPr>
                <a:spLocks noChangeAspect="1" noChangeArrowheads="1"/>
              </p:cNvSpPr>
              <p:nvPr/>
            </p:nvSpPr>
            <p:spPr bwMode="auto">
              <a:xfrm>
                <a:off x="3438" y="2832"/>
                <a:ext cx="1104" cy="3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Citizens</a:t>
                </a:r>
              </a:p>
            </p:txBody>
          </p:sp>
          <p:sp>
            <p:nvSpPr>
              <p:cNvPr id="30743" name="Oval 8"/>
              <p:cNvSpPr>
                <a:spLocks noChangeAspect="1" noChangeArrowheads="1"/>
              </p:cNvSpPr>
              <p:nvPr/>
            </p:nvSpPr>
            <p:spPr bwMode="auto">
              <a:xfrm>
                <a:off x="292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u="sng"/>
                  <a:t>ssn</a:t>
                </a:r>
              </a:p>
            </p:txBody>
          </p:sp>
          <p:sp>
            <p:nvSpPr>
              <p:cNvPr id="30744" name="Oval 9"/>
              <p:cNvSpPr>
                <a:spLocks noChangeAspect="1" noChangeArrowheads="1"/>
              </p:cNvSpPr>
              <p:nvPr/>
            </p:nvSpPr>
            <p:spPr bwMode="auto">
              <a:xfrm>
                <a:off x="364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name</a:t>
                </a:r>
              </a:p>
            </p:txBody>
          </p:sp>
          <p:sp>
            <p:nvSpPr>
              <p:cNvPr id="30745" name="Oval 10"/>
              <p:cNvSpPr>
                <a:spLocks noChangeAspect="1" noChangeArrowheads="1"/>
              </p:cNvSpPr>
              <p:nvPr/>
            </p:nvSpPr>
            <p:spPr bwMode="auto">
              <a:xfrm>
                <a:off x="4368" y="2256"/>
                <a:ext cx="672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bday</a:t>
                </a:r>
              </a:p>
            </p:txBody>
          </p:sp>
          <p:cxnSp>
            <p:nvCxnSpPr>
              <p:cNvPr id="30746" name="AutoShape 11"/>
              <p:cNvCxnSpPr>
                <a:cxnSpLocks noChangeAspect="1" noChangeShapeType="1"/>
                <a:stCxn id="30743" idx="4"/>
                <a:endCxn id="30742" idx="0"/>
              </p:cNvCxnSpPr>
              <p:nvPr/>
            </p:nvCxnSpPr>
            <p:spPr bwMode="auto">
              <a:xfrm>
                <a:off x="3264" y="2598"/>
                <a:ext cx="72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7" name="AutoShape 12"/>
              <p:cNvCxnSpPr>
                <a:cxnSpLocks noChangeAspect="1" noChangeShapeType="1"/>
                <a:stCxn id="30744" idx="4"/>
                <a:endCxn id="30742" idx="0"/>
              </p:cNvCxnSpPr>
              <p:nvPr/>
            </p:nvCxnSpPr>
            <p:spPr bwMode="auto">
              <a:xfrm>
                <a:off x="3984" y="2598"/>
                <a:ext cx="6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8" name="AutoShape 13"/>
              <p:cNvCxnSpPr>
                <a:cxnSpLocks noChangeAspect="1" noChangeShapeType="1"/>
                <a:stCxn id="30745" idx="4"/>
                <a:endCxn id="30742" idx="0"/>
              </p:cNvCxnSpPr>
              <p:nvPr/>
            </p:nvCxnSpPr>
            <p:spPr bwMode="auto">
              <a:xfrm flipH="1">
                <a:off x="3990" y="2598"/>
                <a:ext cx="714" cy="22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730" name="AutoShape 14"/>
            <p:cNvCxnSpPr>
              <a:cxnSpLocks noChangeAspect="1" noChangeShapeType="1"/>
              <a:stCxn id="30737" idx="1"/>
              <a:endCxn id="30732" idx="3"/>
            </p:cNvCxnSpPr>
            <p:nvPr/>
          </p:nvCxnSpPr>
          <p:spPr bwMode="auto">
            <a:xfrm flipH="1">
              <a:off x="3961" y="1238"/>
              <a:ext cx="241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31" name="Group 15"/>
            <p:cNvGrpSpPr>
              <a:grpSpLocks/>
            </p:cNvGrpSpPr>
            <p:nvPr/>
          </p:nvGrpSpPr>
          <p:grpSpPr bwMode="auto">
            <a:xfrm>
              <a:off x="3680" y="669"/>
              <a:ext cx="2016" cy="696"/>
              <a:chOff x="3648" y="813"/>
              <a:chExt cx="2016" cy="696"/>
            </a:xfrm>
          </p:grpSpPr>
          <p:cxnSp>
            <p:nvCxnSpPr>
              <p:cNvPr id="30735" name="AutoShape 16"/>
              <p:cNvCxnSpPr>
                <a:cxnSpLocks noChangeAspect="1" noChangeShapeType="1"/>
                <a:stCxn id="30738" idx="4"/>
                <a:endCxn id="30737" idx="0"/>
              </p:cNvCxnSpPr>
              <p:nvPr/>
            </p:nvCxnSpPr>
            <p:spPr bwMode="auto">
              <a:xfrm>
                <a:off x="3905" y="1077"/>
                <a:ext cx="693" cy="17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6" name="AutoShape 17"/>
              <p:cNvCxnSpPr>
                <a:cxnSpLocks noChangeAspect="1" noChangeShapeType="1"/>
                <a:stCxn id="30739" idx="4"/>
                <a:endCxn id="30737" idx="0"/>
              </p:cNvCxnSpPr>
              <p:nvPr/>
            </p:nvCxnSpPr>
            <p:spPr bwMode="auto">
              <a:xfrm flipH="1">
                <a:off x="4598" y="1077"/>
                <a:ext cx="1" cy="17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37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4176" y="1254"/>
                <a:ext cx="843" cy="2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PR-Cands</a:t>
                </a:r>
              </a:p>
            </p:txBody>
          </p:sp>
          <p:sp>
            <p:nvSpPr>
              <p:cNvPr id="30738" name="Oval 19"/>
              <p:cNvSpPr>
                <a:spLocks noChangeAspect="1" noChangeArrowheads="1"/>
              </p:cNvSpPr>
              <p:nvPr/>
            </p:nvSpPr>
            <p:spPr bwMode="auto">
              <a:xfrm>
                <a:off x="3648" y="815"/>
                <a:ext cx="514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u="sng"/>
                  <a:t>cid</a:t>
                </a:r>
              </a:p>
            </p:txBody>
          </p:sp>
          <p:sp>
            <p:nvSpPr>
              <p:cNvPr id="30739" name="Oval 20"/>
              <p:cNvSpPr>
                <a:spLocks noChangeAspect="1" noChangeArrowheads="1"/>
              </p:cNvSpPr>
              <p:nvPr/>
            </p:nvSpPr>
            <p:spPr bwMode="auto">
              <a:xfrm>
                <a:off x="4224" y="815"/>
                <a:ext cx="750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waddr</a:t>
                </a:r>
              </a:p>
            </p:txBody>
          </p:sp>
          <p:sp>
            <p:nvSpPr>
              <p:cNvPr id="30740" name="Oval 21"/>
              <p:cNvSpPr>
                <a:spLocks noChangeAspect="1" noChangeArrowheads="1"/>
              </p:cNvSpPr>
              <p:nvPr/>
            </p:nvSpPr>
            <p:spPr bwMode="auto">
              <a:xfrm>
                <a:off x="5054" y="813"/>
                <a:ext cx="610" cy="2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budget</a:t>
                </a:r>
              </a:p>
            </p:txBody>
          </p:sp>
          <p:cxnSp>
            <p:nvCxnSpPr>
              <p:cNvPr id="30741" name="AutoShape 22"/>
              <p:cNvCxnSpPr>
                <a:cxnSpLocks noChangeAspect="1" noChangeShapeType="1"/>
                <a:stCxn id="30740" idx="4"/>
                <a:endCxn id="30737" idx="0"/>
              </p:cNvCxnSpPr>
              <p:nvPr/>
            </p:nvCxnSpPr>
            <p:spPr bwMode="auto">
              <a:xfrm flipH="1">
                <a:off x="4598" y="1075"/>
                <a:ext cx="761" cy="17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32" name="AutoShape 23"/>
            <p:cNvSpPr>
              <a:spLocks noChangeAspect="1" noChangeArrowheads="1"/>
            </p:cNvSpPr>
            <p:nvPr/>
          </p:nvSpPr>
          <p:spPr bwMode="auto">
            <a:xfrm>
              <a:off x="2953" y="989"/>
              <a:ext cx="1000" cy="499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Votes</a:t>
              </a:r>
            </a:p>
          </p:txBody>
        </p:sp>
        <p:sp>
          <p:nvSpPr>
            <p:cNvPr id="30733" name="Oval 24"/>
            <p:cNvSpPr>
              <a:spLocks noChangeAspect="1" noChangeArrowheads="1"/>
            </p:cNvSpPr>
            <p:nvPr/>
          </p:nvSpPr>
          <p:spPr bwMode="auto">
            <a:xfrm>
              <a:off x="3196" y="528"/>
              <a:ext cx="514" cy="2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when</a:t>
              </a:r>
            </a:p>
          </p:txBody>
        </p:sp>
        <p:cxnSp>
          <p:nvCxnSpPr>
            <p:cNvPr id="30734" name="AutoShape 25"/>
            <p:cNvCxnSpPr>
              <a:cxnSpLocks noChangeAspect="1" noChangeShapeType="1"/>
              <a:stCxn id="30733" idx="4"/>
              <a:endCxn id="30732" idx="0"/>
            </p:cNvCxnSpPr>
            <p:nvPr/>
          </p:nvCxnSpPr>
          <p:spPr bwMode="auto">
            <a:xfrm>
              <a:off x="3453" y="790"/>
              <a:ext cx="0" cy="1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8954" name="Rectangle 26"/>
          <p:cNvSpPr>
            <a:spLocks noChangeArrowheads="1"/>
          </p:cNvSpPr>
          <p:nvPr/>
        </p:nvSpPr>
        <p:spPr bwMode="auto">
          <a:xfrm>
            <a:off x="527050" y="3246438"/>
            <a:ext cx="3460750" cy="519112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What about 1 Table?</a:t>
            </a:r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533400" y="3962400"/>
            <a:ext cx="7848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No!  This is bad design.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e.g., For each citizen that </a:t>
            </a:r>
            <a:r>
              <a:rPr lang="en-US" dirty="0" smtClean="0"/>
              <a:t>voted </a:t>
            </a:r>
            <a:r>
              <a:rPr lang="en-US" dirty="0"/>
              <a:t>for </a:t>
            </a:r>
            <a:r>
              <a:rPr lang="en-US" dirty="0" smtClean="0"/>
              <a:t>a candidate, </a:t>
            </a:r>
            <a:r>
              <a:rPr lang="en-US" dirty="0"/>
              <a:t>we </a:t>
            </a:r>
            <a:r>
              <a:rPr lang="en-US" dirty="0" smtClean="0"/>
              <a:t>would be storing candidate</a:t>
            </a:r>
            <a:r>
              <a:rPr lang="ja-JP" altLang="en-US" dirty="0" smtClean="0"/>
              <a:t>’</a:t>
            </a:r>
            <a:r>
              <a:rPr lang="en-US" altLang="ja-JP" dirty="0"/>
              <a:t>s information (</a:t>
            </a:r>
            <a:r>
              <a:rPr lang="en-US" altLang="ja-JP" dirty="0" err="1"/>
              <a:t>cid</a:t>
            </a:r>
            <a:r>
              <a:rPr lang="en-US" altLang="ja-JP" dirty="0"/>
              <a:t>, </a:t>
            </a:r>
            <a:r>
              <a:rPr lang="en-US" altLang="ja-JP" dirty="0" err="1"/>
              <a:t>waddr</a:t>
            </a:r>
            <a:r>
              <a:rPr lang="en-US" altLang="ja-JP" dirty="0"/>
              <a:t>, budget)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=&gt; </a:t>
            </a:r>
            <a:r>
              <a:rPr lang="en-US" dirty="0">
                <a:solidFill>
                  <a:schemeClr val="hlink"/>
                </a:solidFill>
              </a:rPr>
              <a:t>REDUNDANCY!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54" grpId="0" animBg="1"/>
      <p:bldP spid="508955" grpId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3DD0D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20465</TotalTime>
  <Words>2599</Words>
  <Application>Microsoft Macintosh PowerPoint</Application>
  <PresentationFormat>On-screen Show (4:3)</PresentationFormat>
  <Paragraphs>778</Paragraphs>
  <Slides>42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Book Antiqua</vt:lpstr>
      <vt:lpstr>ＭＳ Ｐゴシック</vt:lpstr>
      <vt:lpstr>Times New Roman</vt:lpstr>
      <vt:lpstr>Wingdings</vt:lpstr>
      <vt:lpstr>Arial</vt:lpstr>
      <vt:lpstr>Tahoma</vt:lpstr>
      <vt:lpstr>Blends</vt:lpstr>
      <vt:lpstr>Logical Database Design: Mapping ER to Relational</vt:lpstr>
      <vt:lpstr>ER Model vs. Relational Model</vt:lpstr>
      <vt:lpstr>Recall ER Constructs</vt:lpstr>
      <vt:lpstr>Entity Sets to Tables</vt:lpstr>
      <vt:lpstr>Relationship Sets to Tables</vt:lpstr>
      <vt:lpstr>Relationship Sets to Tables</vt:lpstr>
      <vt:lpstr>Key Constraints</vt:lpstr>
      <vt:lpstr>Key Constraints</vt:lpstr>
      <vt:lpstr>Key Constraints</vt:lpstr>
      <vt:lpstr>Key Constraints</vt:lpstr>
      <vt:lpstr>Participation Constraints</vt:lpstr>
      <vt:lpstr>Mapping Participation Constraints</vt:lpstr>
      <vt:lpstr>Mapping Participation Constraints</vt:lpstr>
      <vt:lpstr>Weak Entities</vt:lpstr>
      <vt:lpstr>Participation Constraints</vt:lpstr>
      <vt:lpstr>ISA Hierarchies – General Approach</vt:lpstr>
      <vt:lpstr>ISA Hierarchies – Alternative </vt:lpstr>
      <vt:lpstr>Aggregation</vt:lpstr>
      <vt:lpstr>Exercise – Part 1</vt:lpstr>
      <vt:lpstr>ER Diagram (One Solution)</vt:lpstr>
      <vt:lpstr>Exercise – Part 2</vt:lpstr>
      <vt:lpstr>SQL DDL (One Solution)</vt:lpstr>
      <vt:lpstr>Integrity Constraints</vt:lpstr>
      <vt:lpstr>Table Constraints (5.7 in book)</vt:lpstr>
      <vt:lpstr>Try it out in sqlplus or sqlite</vt:lpstr>
      <vt:lpstr>More general CHECK</vt:lpstr>
      <vt:lpstr>Constraints Over Multiple Relations</vt:lpstr>
      <vt:lpstr>Practical Considerations</vt:lpstr>
      <vt:lpstr>Active Databases &amp; Triggers</vt:lpstr>
      <vt:lpstr>Example</vt:lpstr>
      <vt:lpstr>Oracle Trigger Basic Syntax</vt:lpstr>
      <vt:lpstr>Triggers – Use for Auditing</vt:lpstr>
      <vt:lpstr>To see compilation errors</vt:lpstr>
      <vt:lpstr>Triggers – Use for error-checks</vt:lpstr>
      <vt:lpstr>Triggers – Fix inserted data</vt:lpstr>
      <vt:lpstr>Simulate MySQL's AUTO_INCREMENT</vt:lpstr>
      <vt:lpstr>Oracle Trigger Example Contd.</vt:lpstr>
      <vt:lpstr>Recall CASCADE constraints</vt:lpstr>
      <vt:lpstr>CASCADE Using Triggers</vt:lpstr>
      <vt:lpstr>Trying out triggers </vt:lpstr>
      <vt:lpstr>Triggers: Pitfalls and Pain</vt:lpstr>
      <vt:lpstr>Triggers vs. Constraints</vt:lpstr>
    </vt:vector>
  </TitlesOfParts>
  <Company>University of Michigan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</dc:title>
  <dc:creator>Jignesh Patel</dc:creator>
  <cp:lastModifiedBy>atul prakash</cp:lastModifiedBy>
  <cp:revision>330</cp:revision>
  <cp:lastPrinted>2009-04-22T19:24:48Z</cp:lastPrinted>
  <dcterms:created xsi:type="dcterms:W3CDTF">2000-01-04T20:40:43Z</dcterms:created>
  <dcterms:modified xsi:type="dcterms:W3CDTF">2016-09-21T04:34:49Z</dcterms:modified>
</cp:coreProperties>
</file>