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7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0" r:id="rId3"/>
    <p:sldId id="259" r:id="rId4"/>
    <p:sldId id="261" r:id="rId5"/>
    <p:sldId id="299" r:id="rId6"/>
    <p:sldId id="300" r:id="rId7"/>
    <p:sldId id="301" r:id="rId8"/>
    <p:sldId id="302" r:id="rId9"/>
    <p:sldId id="303" r:id="rId10"/>
    <p:sldId id="307" r:id="rId11"/>
    <p:sldId id="308" r:id="rId12"/>
    <p:sldId id="309" r:id="rId13"/>
    <p:sldId id="313" r:id="rId14"/>
    <p:sldId id="268" r:id="rId15"/>
    <p:sldId id="297" r:id="rId16"/>
    <p:sldId id="270" r:id="rId17"/>
    <p:sldId id="316" r:id="rId18"/>
    <p:sldId id="310" r:id="rId19"/>
    <p:sldId id="311" r:id="rId20"/>
    <p:sldId id="314" r:id="rId21"/>
    <p:sldId id="312" r:id="rId22"/>
    <p:sldId id="317" r:id="rId23"/>
    <p:sldId id="318" r:id="rId2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MS PGothic" charset="0"/>
        <a:cs typeface="MS PGothic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MS PGothic" charset="0"/>
        <a:cs typeface="MS PGothic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MS PGothic" charset="0"/>
        <a:cs typeface="MS PGothic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MS PGothic" charset="0"/>
        <a:cs typeface="MS PGothic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MS PGothic" charset="0"/>
        <a:cs typeface="MS PGothic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MS PGothic" charset="0"/>
        <a:cs typeface="MS PGothic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MS PGothic" charset="0"/>
        <a:cs typeface="MS PGothic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DDDDD"/>
    <a:srgbClr val="FAE8E2"/>
    <a:srgbClr val="F5D2C7"/>
    <a:srgbClr val="F2DDCA"/>
    <a:srgbClr val="BFFDED"/>
    <a:srgbClr val="FF9F81"/>
    <a:srgbClr val="CCEC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3"/>
  </p:normalViewPr>
  <p:slideViewPr>
    <p:cSldViewPr>
      <p:cViewPr>
        <p:scale>
          <a:sx n="100" d="100"/>
          <a:sy n="100" d="100"/>
        </p:scale>
        <p:origin x="944" y="5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Relationship Id="rId2" Type="http://schemas.openxmlformats.org/officeDocument/2006/relationships/image" Target="../media/image34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38.emf"/><Relationship Id="rId5" Type="http://schemas.openxmlformats.org/officeDocument/2006/relationships/image" Target="../media/image39.emf"/><Relationship Id="rId1" Type="http://schemas.openxmlformats.org/officeDocument/2006/relationships/image" Target="../media/image35.emf"/><Relationship Id="rId2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6" Type="http://schemas.openxmlformats.org/officeDocument/2006/relationships/image" Target="../media/image18.emf"/><Relationship Id="rId7" Type="http://schemas.openxmlformats.org/officeDocument/2006/relationships/image" Target="../media/image19.emf"/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1" Type="http://schemas.openxmlformats.org/officeDocument/2006/relationships/image" Target="../media/image23.wmf"/><Relationship Id="rId2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4" Type="http://schemas.openxmlformats.org/officeDocument/2006/relationships/image" Target="../media/image30.emf"/><Relationship Id="rId1" Type="http://schemas.openxmlformats.org/officeDocument/2006/relationships/image" Target="../media/image27.emf"/><Relationship Id="rId2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F2BF5C3-19F2-9B4F-819A-0160135CEF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15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AF3A1AA-8692-094E-B58B-3A625F6F70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97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6BE52199-49EF-AC47-8DAD-B5D895F3AF13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>
                <a:latin typeface="Times New Roman" charset="0"/>
              </a:rPr>
              <a:t>1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>
              <a:ea typeface="MS PGothic" charset="0"/>
            </a:endParaRPr>
          </a:p>
        </p:txBody>
      </p:sp>
      <p:sp>
        <p:nvSpPr>
          <p:cNvPr id="17415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noFill/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922959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D9ED6E64-8990-AB46-88BB-FC020BEF0C0E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>
                <a:latin typeface="Times New Roman" charset="0"/>
              </a:rPr>
              <a:t>15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399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107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0C9D5AD3-6391-A042-A4BC-F14DB4C76B79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>
                <a:latin typeface="Times New Roman" charset="0"/>
              </a:rPr>
              <a:t>14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419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239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7D976369-FEA5-BE4A-837F-2448BAA4E125}" type="slidenum">
              <a:rPr lang="en-US" sz="1200"/>
              <a:pPr eaLnBrk="1" hangingPunct="1"/>
              <a:t>19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546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760A873C-22BE-634B-9C79-9A12B021030E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648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746D2A7C-CE76-CE4A-8FBB-11879F234D23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>
                <a:latin typeface="Times New Roman" charset="0"/>
              </a:rPr>
              <a:t>4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215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617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E84397F1-AC97-3C4D-91B6-55B90BEF672C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>
                <a:latin typeface="Times New Roman" charset="0"/>
              </a:rPr>
              <a:t>6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235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146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877A3E7C-325E-8040-A30C-C49712DC2641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MS PGothic" charset="0"/>
              </a:rPr>
              <a:t>Field names of result are the same as names in FIRST input</a:t>
            </a:r>
          </a:p>
        </p:txBody>
      </p:sp>
    </p:spTree>
    <p:extLst>
      <p:ext uri="{BB962C8B-B14F-4D97-AF65-F5344CB8AC3E}">
        <p14:creationId xmlns:p14="http://schemas.microsoft.com/office/powerpoint/2010/main" val="642502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(9/17/14 10:29) -----</a:t>
            </a:r>
          </a:p>
          <a:p>
            <a:r>
              <a:rPr lang="en-US"/>
              <a:t>Lecture 1. Slide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F3A1AA-8692-094E-B58B-3A625F6F701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3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Solution at the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F3A1AA-8692-094E-B58B-3A625F6F701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31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4300ECC9-7C92-A946-A34B-E369D477A3AD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>
                <a:latin typeface="Times New Roman" charset="0"/>
              </a:rPr>
              <a:t>13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358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>
                <a:ea typeface="MS PGothic" charset="0"/>
              </a:rPr>
              <a:t>Y has the same domain in A and B</a:t>
            </a:r>
          </a:p>
        </p:txBody>
      </p:sp>
    </p:spTree>
    <p:extLst>
      <p:ext uri="{BB962C8B-B14F-4D97-AF65-F5344CB8AC3E}">
        <p14:creationId xmlns:p14="http://schemas.microsoft.com/office/powerpoint/2010/main" val="1851502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40BC40E3-1F37-B744-9CB5-5E5A447279D4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>
                <a:latin typeface="Times New Roman" charset="0"/>
              </a:rPr>
              <a:t>14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378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11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58738" y="1081088"/>
            <a:ext cx="9009062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762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2514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4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2E2F411-6335-D84C-BAAF-43A9EE15D35D}" type="datetime1">
              <a:rPr lang="en-US"/>
              <a:pPr>
                <a:defRPr/>
              </a:pPr>
              <a:t>9/22/15</a:t>
            </a:fld>
            <a:endParaRPr lang="en-US"/>
          </a:p>
        </p:txBody>
      </p:sp>
      <p:sp>
        <p:nvSpPr>
          <p:cNvPr id="15" name="Rectangle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16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4BEFE9-7C5C-B94A-A450-025B574042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02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3647F-7722-CF4E-9FDE-1BDF38624292}" type="datetime1">
              <a:rPr lang="en-US"/>
              <a:pPr>
                <a:defRPr/>
              </a:pPr>
              <a:t>9/22/15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67245-2317-1844-B3D6-DA3C9563A4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3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-152400"/>
            <a:ext cx="21336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52400"/>
            <a:ext cx="62484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128A1-C190-2F43-8BDB-CCF3E0696F1F}" type="datetime1">
              <a:rPr lang="en-US"/>
              <a:pPr>
                <a:defRPr/>
              </a:pPr>
              <a:t>9/22/15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E4AE0-6D3A-5E46-8652-F3082D1016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16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52400"/>
            <a:ext cx="8077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148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19200"/>
            <a:ext cx="41148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813A1-FA41-3B4C-A05A-8538C93F7366}" type="datetime1">
              <a:rPr lang="en-US"/>
              <a:pPr>
                <a:defRPr/>
              </a:pPr>
              <a:t>9/22/15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85909-A10A-554E-91B7-7CE380D78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0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BA536-821C-3C42-8D3C-64A09693EB51}" type="datetime1">
              <a:rPr lang="en-US"/>
              <a:pPr>
                <a:defRPr/>
              </a:pPr>
              <a:t>9/22/15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0F74C-A108-1749-9C43-BB9D100A1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7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B0D8E-9143-D541-B877-6E078BA99F3F}" type="datetime1">
              <a:rPr lang="en-US"/>
              <a:pPr>
                <a:defRPr/>
              </a:pPr>
              <a:t>9/22/15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BDA3C-5310-C64E-A266-4880D8CBB4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0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192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52DB2-A513-4B4F-84B7-F193AD102CA0}" type="datetime1">
              <a:rPr lang="en-US"/>
              <a:pPr>
                <a:defRPr/>
              </a:pPr>
              <a:t>9/22/15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1DF320-38BE-1C45-AC57-D5D9F736FC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4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11E05-C3A2-2244-9911-6E0353847D81}" type="datetime1">
              <a:rPr lang="en-US"/>
              <a:pPr>
                <a:defRPr/>
              </a:pPr>
              <a:t>9/22/15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809E5-F332-2D4D-A084-9C0430B5F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6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6A6EE-F8F5-2A48-9A62-CD20A9B2CA61}" type="datetime1">
              <a:rPr lang="en-US"/>
              <a:pPr>
                <a:defRPr/>
              </a:pPr>
              <a:t>9/22/15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F18AD-D476-F641-B459-8D95329C8C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0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0C96A-8836-8249-A644-57B74D334CC1}" type="datetime1">
              <a:rPr lang="en-US"/>
              <a:pPr>
                <a:defRPr/>
              </a:pPr>
              <a:t>9/22/15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0841F-CA6A-C541-8CA4-476193371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8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984DF-DB8D-334F-970B-9AC90DA1E2D4}" type="datetime1">
              <a:rPr lang="en-US"/>
              <a:pPr>
                <a:defRPr/>
              </a:pPr>
              <a:t>9/22/15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E4131-2D9A-4C44-9427-43355FA27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1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1B071-1880-3046-BA48-62B512CCD37E}" type="datetime1">
              <a:rPr lang="en-US"/>
              <a:pPr>
                <a:defRPr/>
              </a:pPr>
              <a:t>9/22/15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E506F-96FF-CA42-BF7B-4739E0C8C8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4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25876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1"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25876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1"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68103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1"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68103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1"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60801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1"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15081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1"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94138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1"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-1524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382000" cy="4648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fld id="{61451ED9-1578-1C42-9162-B717CED19931}" type="datetime1">
              <a:rPr lang="en-US"/>
              <a:pPr>
                <a:defRPr/>
              </a:pPr>
              <a:t>9/22/15</a:t>
            </a:fld>
            <a:endParaRPr lang="en-US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3600" y="6324600"/>
            <a:ext cx="4953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7CE0A43-23EC-A146-B067-A9A8C2BCE2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MS PGothic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9.emf"/><Relationship Id="rId5" Type="http://schemas.openxmlformats.org/officeDocument/2006/relationships/image" Target="../media/image10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1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emf"/><Relationship Id="rId12" Type="http://schemas.openxmlformats.org/officeDocument/2006/relationships/oleObject" Target="../embeddings/oleObject13.bin"/><Relationship Id="rId13" Type="http://schemas.openxmlformats.org/officeDocument/2006/relationships/image" Target="../media/image17.emf"/><Relationship Id="rId14" Type="http://schemas.openxmlformats.org/officeDocument/2006/relationships/oleObject" Target="../embeddings/oleObject14.bin"/><Relationship Id="rId15" Type="http://schemas.openxmlformats.org/officeDocument/2006/relationships/image" Target="../media/image18.emf"/><Relationship Id="rId16" Type="http://schemas.openxmlformats.org/officeDocument/2006/relationships/oleObject" Target="../embeddings/oleObject15.bin"/><Relationship Id="rId17" Type="http://schemas.openxmlformats.org/officeDocument/2006/relationships/image" Target="../media/image1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5.emf"/><Relationship Id="rId10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20.e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21.emf"/><Relationship Id="rId8" Type="http://schemas.openxmlformats.org/officeDocument/2006/relationships/oleObject" Target="../embeddings/oleObject18.bin"/><Relationship Id="rId9" Type="http://schemas.openxmlformats.org/officeDocument/2006/relationships/image" Target="../media/image2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24.e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25.emf"/><Relationship Id="rId10" Type="http://schemas.openxmlformats.org/officeDocument/2006/relationships/oleObject" Target="../embeddings/oleObject22.bin"/><Relationship Id="rId11" Type="http://schemas.openxmlformats.org/officeDocument/2006/relationships/image" Target="../media/image2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27.e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28.e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29.wmf"/><Relationship Id="rId9" Type="http://schemas.openxmlformats.org/officeDocument/2006/relationships/oleObject" Target="../embeddings/oleObject26.bin"/><Relationship Id="rId10" Type="http://schemas.openxmlformats.org/officeDocument/2006/relationships/image" Target="../media/image30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33.emf"/><Relationship Id="rId5" Type="http://schemas.openxmlformats.org/officeDocument/2006/relationships/oleObject" Target="../embeddings/oleObject28.bin"/><Relationship Id="rId6" Type="http://schemas.openxmlformats.org/officeDocument/2006/relationships/image" Target="../media/image34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3.bin"/><Relationship Id="rId12" Type="http://schemas.openxmlformats.org/officeDocument/2006/relationships/image" Target="../media/image39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9.bin"/><Relationship Id="rId4" Type="http://schemas.openxmlformats.org/officeDocument/2006/relationships/image" Target="../media/image35.emf"/><Relationship Id="rId5" Type="http://schemas.openxmlformats.org/officeDocument/2006/relationships/oleObject" Target="../embeddings/oleObject30.bin"/><Relationship Id="rId6" Type="http://schemas.openxmlformats.org/officeDocument/2006/relationships/image" Target="../media/image36.emf"/><Relationship Id="rId7" Type="http://schemas.openxmlformats.org/officeDocument/2006/relationships/oleObject" Target="../embeddings/oleObject31.bin"/><Relationship Id="rId8" Type="http://schemas.openxmlformats.org/officeDocument/2006/relationships/image" Target="../media/image37.emf"/><Relationship Id="rId9" Type="http://schemas.openxmlformats.org/officeDocument/2006/relationships/oleObject" Target="../embeddings/oleObject32.bin"/><Relationship Id="rId10" Type="http://schemas.openxmlformats.org/officeDocument/2006/relationships/image" Target="../media/image3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7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0E3F6B9F-5986-B743-A831-8579B7E7CEAB}" type="datetime1">
              <a:rPr lang="en-US" sz="1200"/>
              <a:pPr eaLnBrk="1" hangingPunct="1"/>
              <a:t>9/22/15</a:t>
            </a:fld>
            <a:endParaRPr lang="en-US" sz="1200"/>
          </a:p>
        </p:txBody>
      </p:sp>
      <p:sp>
        <p:nvSpPr>
          <p:cNvPr id="16386" name="Rectangle 18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16387" name="Rectangle 19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FFE5D942-DD5A-BB44-B750-56088E65E5E1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740358" name="Rectangle 6"/>
          <p:cNvSpPr>
            <a:spLocks noGrp="1" noChangeArrowheads="1"/>
          </p:cNvSpPr>
          <p:nvPr>
            <p:ph type="ctrTitle"/>
          </p:nvPr>
        </p:nvSpPr>
        <p:spPr>
          <a:extLst/>
        </p:spPr>
        <p:txBody>
          <a:bodyPr/>
          <a:lstStyle/>
          <a:p>
            <a:pPr algn="ctr" eaLnBrk="1" hangingPunct="1">
              <a:defRPr/>
            </a:pPr>
            <a:r>
              <a:rPr lang="en-US" smtClean="0">
                <a:ea typeface="+mj-ea"/>
                <a:cs typeface="+mj-cs"/>
              </a:rPr>
              <a:t>Relational Algebra</a:t>
            </a:r>
          </a:p>
        </p:txBody>
      </p:sp>
      <p:sp>
        <p:nvSpPr>
          <p:cNvPr id="740359" name="Rectangle 7"/>
          <p:cNvSpPr>
            <a:spLocks noGrp="1" noChangeArrowheads="1"/>
          </p:cNvSpPr>
          <p:nvPr>
            <p:ph type="subTitle" idx="1"/>
          </p:nvPr>
        </p:nvSpPr>
        <p:spPr>
          <a:extLst/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a typeface="+mn-ea"/>
                <a:cs typeface="+mn-cs"/>
              </a:rPr>
              <a:t>Chapter 4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1C4FE0ED-67B4-0843-B609-F086B5B30418}" type="datetime1">
              <a:rPr lang="en-US" sz="1200"/>
              <a:pPr eaLnBrk="1" hangingPunct="1"/>
              <a:t>9/22/15</a:t>
            </a:fld>
            <a:endParaRPr lang="en-US" sz="1200"/>
          </a:p>
        </p:txBody>
      </p:sp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1B86E297-C828-9846-A46A-927EBEAE736B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>
                <a:ea typeface="+mj-ea"/>
                <a:cs typeface="+mj-cs"/>
              </a:rPr>
              <a:t>Examples: Writing Queries in RA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137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u="sng" smtClean="0">
                <a:ea typeface="+mn-ea"/>
                <a:cs typeface="+mn-cs"/>
              </a:rPr>
              <a:t>Example Schema: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solidFill>
                  <a:schemeClr val="hlink"/>
                </a:solidFill>
                <a:ea typeface="+mn-ea"/>
                <a:cs typeface="+mn-cs"/>
              </a:rPr>
              <a:t>Sailors (</a:t>
            </a:r>
            <a:r>
              <a:rPr lang="en-US" sz="2000" u="sng" smtClean="0">
                <a:solidFill>
                  <a:schemeClr val="hlink"/>
                </a:solidFill>
                <a:ea typeface="+mn-ea"/>
                <a:cs typeface="+mn-cs"/>
              </a:rPr>
              <a:t>sid</a:t>
            </a:r>
            <a:r>
              <a:rPr lang="en-US" sz="2000" smtClean="0">
                <a:solidFill>
                  <a:schemeClr val="hlink"/>
                </a:solidFill>
                <a:ea typeface="+mn-ea"/>
                <a:cs typeface="+mn-cs"/>
              </a:rPr>
              <a:t>, sname, rating, age)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solidFill>
                  <a:schemeClr val="hlink"/>
                </a:solidFill>
                <a:ea typeface="+mn-ea"/>
                <a:cs typeface="+mn-cs"/>
              </a:rPr>
              <a:t>Reserves (</a:t>
            </a:r>
            <a:r>
              <a:rPr lang="en-US" sz="2000" u="sng" smtClean="0">
                <a:solidFill>
                  <a:schemeClr val="hlink"/>
                </a:solidFill>
                <a:ea typeface="+mn-ea"/>
                <a:cs typeface="+mn-cs"/>
              </a:rPr>
              <a:t>sid</a:t>
            </a:r>
            <a:r>
              <a:rPr lang="en-US" sz="2000" smtClean="0">
                <a:solidFill>
                  <a:schemeClr val="hlink"/>
                </a:solidFill>
                <a:ea typeface="+mn-ea"/>
                <a:cs typeface="+mn-cs"/>
              </a:rPr>
              <a:t>, </a:t>
            </a:r>
            <a:r>
              <a:rPr lang="en-US" sz="2000" u="sng" smtClean="0">
                <a:solidFill>
                  <a:schemeClr val="hlink"/>
                </a:solidFill>
                <a:ea typeface="+mn-ea"/>
                <a:cs typeface="+mn-cs"/>
              </a:rPr>
              <a:t>bid</a:t>
            </a:r>
            <a:r>
              <a:rPr lang="en-US" sz="2000" smtClean="0">
                <a:solidFill>
                  <a:schemeClr val="hlink"/>
                </a:solidFill>
                <a:ea typeface="+mn-ea"/>
                <a:cs typeface="+mn-cs"/>
              </a:rPr>
              <a:t>, </a:t>
            </a:r>
            <a:r>
              <a:rPr lang="en-US" sz="2000" u="sng" smtClean="0">
                <a:solidFill>
                  <a:schemeClr val="hlink"/>
                </a:solidFill>
                <a:ea typeface="+mn-ea"/>
                <a:cs typeface="+mn-cs"/>
              </a:rPr>
              <a:t>day</a:t>
            </a:r>
            <a:r>
              <a:rPr lang="en-US" sz="2000" smtClean="0">
                <a:solidFill>
                  <a:schemeClr val="hlink"/>
                </a:solidFill>
                <a:ea typeface="+mn-ea"/>
                <a:cs typeface="+mn-cs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solidFill>
                  <a:schemeClr val="hlink"/>
                </a:solidFill>
                <a:ea typeface="+mn-ea"/>
                <a:cs typeface="+mn-cs"/>
              </a:rPr>
              <a:t>Boats (</a:t>
            </a:r>
            <a:r>
              <a:rPr lang="en-US" sz="2000" u="sng" smtClean="0">
                <a:solidFill>
                  <a:schemeClr val="hlink"/>
                </a:solidFill>
                <a:ea typeface="+mn-ea"/>
                <a:cs typeface="+mn-cs"/>
              </a:rPr>
              <a:t>bid</a:t>
            </a:r>
            <a:r>
              <a:rPr lang="en-US" sz="2000" smtClean="0">
                <a:solidFill>
                  <a:schemeClr val="hlink"/>
                </a:solidFill>
                <a:ea typeface="+mn-ea"/>
                <a:cs typeface="+mn-cs"/>
              </a:rPr>
              <a:t>, bname, color)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smtClean="0">
              <a:ea typeface="+mn-ea"/>
              <a:cs typeface="+mn-cs"/>
            </a:endParaRPr>
          </a:p>
        </p:txBody>
      </p:sp>
      <p:graphicFrame>
        <p:nvGraphicFramePr>
          <p:cNvPr id="903239" name="Group 71"/>
          <p:cNvGraphicFramePr>
            <a:graphicFrameLocks noGrp="1"/>
          </p:cNvGraphicFramePr>
          <p:nvPr/>
        </p:nvGraphicFramePr>
        <p:xfrm>
          <a:off x="304800" y="3168650"/>
          <a:ext cx="2895600" cy="3017839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2743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sid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sname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rating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age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Dustin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45.0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29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Brutus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33.0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Lubber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55.5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Andy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25.5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58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Rusty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35.0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Horatio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35.0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Zorba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16.0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Horatio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35.0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Art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25.5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Bob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63.5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88" name="Text Box 72"/>
          <p:cNvSpPr txBox="1">
            <a:spLocks noChangeArrowheads="1"/>
          </p:cNvSpPr>
          <p:nvPr/>
        </p:nvSpPr>
        <p:spPr bwMode="auto">
          <a:xfrm>
            <a:off x="228600" y="2801938"/>
            <a:ext cx="129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Sailors</a:t>
            </a:r>
          </a:p>
        </p:txBody>
      </p:sp>
      <p:graphicFrame>
        <p:nvGraphicFramePr>
          <p:cNvPr id="903308" name="Group 140"/>
          <p:cNvGraphicFramePr>
            <a:graphicFrameLocks noGrp="1"/>
          </p:cNvGraphicFramePr>
          <p:nvPr/>
        </p:nvGraphicFramePr>
        <p:xfrm>
          <a:off x="3657600" y="3186113"/>
          <a:ext cx="2171700" cy="3017839"/>
        </p:xfrm>
        <a:graphic>
          <a:graphicData uri="http://schemas.openxmlformats.org/drawingml/2006/table">
            <a:tbl>
              <a:tblPr/>
              <a:tblGrid>
                <a:gridCol w="723900"/>
                <a:gridCol w="571500"/>
                <a:gridCol w="876300"/>
              </a:tblGrid>
              <a:tr h="2743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sid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bid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day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10/10/98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10/10/98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10/8/98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10/7/98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11/10/98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11/6/98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11/12/98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9/5/98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9/8/98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9/8/98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839" name="Text Box 135"/>
          <p:cNvSpPr txBox="1">
            <a:spLocks noChangeArrowheads="1"/>
          </p:cNvSpPr>
          <p:nvPr/>
        </p:nvSpPr>
        <p:spPr bwMode="auto">
          <a:xfrm>
            <a:off x="3581400" y="28194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Reserves</a:t>
            </a:r>
          </a:p>
        </p:txBody>
      </p:sp>
      <p:graphicFrame>
        <p:nvGraphicFramePr>
          <p:cNvPr id="903364" name="Group 196"/>
          <p:cNvGraphicFramePr>
            <a:graphicFrameLocks noGrp="1"/>
          </p:cNvGraphicFramePr>
          <p:nvPr/>
        </p:nvGraphicFramePr>
        <p:xfrm>
          <a:off x="6324600" y="3186113"/>
          <a:ext cx="2438400" cy="1371600"/>
        </p:xfrm>
        <a:graphic>
          <a:graphicData uri="http://schemas.openxmlformats.org/drawingml/2006/table">
            <a:tbl>
              <a:tblPr/>
              <a:tblGrid>
                <a:gridCol w="533400"/>
                <a:gridCol w="990600"/>
                <a:gridCol w="9144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color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Interlake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Interlake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Clipper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green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Marine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866" name="Text Box 191"/>
          <p:cNvSpPr txBox="1">
            <a:spLocks noChangeArrowheads="1"/>
          </p:cNvSpPr>
          <p:nvPr/>
        </p:nvSpPr>
        <p:spPr bwMode="auto">
          <a:xfrm>
            <a:off x="6248400" y="28194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Boats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A25EF433-5596-0D48-9B0D-7A482624E037}" type="datetime1">
              <a:rPr lang="en-US" sz="1200"/>
              <a:pPr eaLnBrk="1" hangingPunct="1"/>
              <a:t>9/22/15</a:t>
            </a:fld>
            <a:endParaRPr lang="en-US" sz="1200"/>
          </a:p>
        </p:txBody>
      </p:sp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C86EC764-17D6-F04F-8620-8425EEA8CCFE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5257800" cy="1524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sz="3200">
                <a:solidFill>
                  <a:schemeClr val="tx2"/>
                </a:solidFill>
              </a:rPr>
              <a:t>Find names of sailors </a:t>
            </a:r>
            <a:br>
              <a:rPr lang="en-US" sz="3200">
                <a:solidFill>
                  <a:schemeClr val="tx2"/>
                </a:solidFill>
              </a:rPr>
            </a:br>
            <a:r>
              <a:rPr lang="en-US" sz="3200">
                <a:solidFill>
                  <a:schemeClr val="tx2"/>
                </a:solidFill>
              </a:rPr>
              <a:t>who</a:t>
            </a:r>
            <a:r>
              <a:rPr lang="ja-JP" altLang="en-US" sz="3200">
                <a:solidFill>
                  <a:schemeClr val="tx2"/>
                </a:solidFill>
                <a:latin typeface="Arial" charset="0"/>
              </a:rPr>
              <a:t>’</a:t>
            </a:r>
            <a:r>
              <a:rPr lang="en-US" altLang="ja-JP" sz="3200">
                <a:solidFill>
                  <a:schemeClr val="tx2"/>
                </a:solidFill>
              </a:rPr>
              <a:t>ve reserved boat #103</a:t>
            </a: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31756" name="Rectangle 6"/>
          <p:cNvSpPr>
            <a:spLocks noChangeArrowheads="1"/>
          </p:cNvSpPr>
          <p:nvPr/>
        </p:nvSpPr>
        <p:spPr bwMode="auto">
          <a:xfrm>
            <a:off x="177800" y="3307684"/>
            <a:ext cx="7019358" cy="8899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buSzPct val="75000"/>
              <a:buFont typeface="Monotype Sorts" charset="0"/>
              <a:buNone/>
            </a:pPr>
            <a:r>
              <a:rPr lang="en-US" sz="2800" dirty="0"/>
              <a:t> Solution 2</a:t>
            </a:r>
            <a:r>
              <a:rPr lang="en-US" dirty="0" smtClean="0"/>
              <a:t>: Same as 1, but give temp names </a:t>
            </a:r>
            <a:r>
              <a:rPr lang="en-US" smtClean="0"/>
              <a:t>to </a:t>
            </a:r>
          </a:p>
          <a:p>
            <a:pPr algn="l" eaLnBrk="0" hangingPunct="0">
              <a:buSzPct val="75000"/>
              <a:buFont typeface="Monotype Sorts" charset="0"/>
              <a:buNone/>
            </a:pPr>
            <a:r>
              <a:rPr lang="en-US" dirty="0" smtClean="0"/>
              <a:t>intermediate results</a:t>
            </a:r>
            <a:endParaRPr lang="en-US" dirty="0"/>
          </a:p>
        </p:txBody>
      </p:sp>
      <p:sp>
        <p:nvSpPr>
          <p:cNvPr id="31754" name="Rectangle 11"/>
          <p:cNvSpPr>
            <a:spLocks noChangeArrowheads="1"/>
          </p:cNvSpPr>
          <p:nvPr/>
        </p:nvSpPr>
        <p:spPr bwMode="auto">
          <a:xfrm>
            <a:off x="177800" y="4968874"/>
            <a:ext cx="6013450" cy="1258888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buSzPct val="75000"/>
              <a:buFont typeface="Monotype Sorts" charset="0"/>
              <a:buNone/>
            </a:pPr>
            <a:r>
              <a:rPr lang="en-US" sz="2800" dirty="0"/>
              <a:t> Solution 3</a:t>
            </a:r>
            <a:r>
              <a:rPr lang="en-US" dirty="0" smtClean="0"/>
              <a:t>: (1) Join Reserves and Sailors</a:t>
            </a:r>
          </a:p>
          <a:p>
            <a:pPr algn="l" eaLnBrk="0" hangingPunct="0">
              <a:buSzPct val="75000"/>
              <a:buFont typeface="Monotype Sorts" charset="0"/>
              <a:buNone/>
            </a:pPr>
            <a:r>
              <a:rPr lang="en-US" dirty="0"/>
              <a:t> </a:t>
            </a:r>
            <a:r>
              <a:rPr lang="en-US" dirty="0" smtClean="0"/>
              <a:t>                   (2) Select on bid = 103</a:t>
            </a:r>
          </a:p>
          <a:p>
            <a:pPr algn="l" eaLnBrk="0" hangingPunct="0">
              <a:buSzPct val="75000"/>
              <a:buFont typeface="Monotype Sorts" charset="0"/>
              <a:buNone/>
            </a:pPr>
            <a:r>
              <a:rPr lang="en-US" dirty="0"/>
              <a:t>	</a:t>
            </a:r>
            <a:r>
              <a:rPr lang="en-US" dirty="0" smtClean="0"/>
              <a:t>           (3) project on </a:t>
            </a:r>
            <a:r>
              <a:rPr lang="en-US" dirty="0" err="1" smtClean="0"/>
              <a:t>sname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1753" name="Text Box 15"/>
          <p:cNvSpPr txBox="1">
            <a:spLocks noChangeArrowheads="1"/>
          </p:cNvSpPr>
          <p:nvPr/>
        </p:nvSpPr>
        <p:spPr bwMode="auto">
          <a:xfrm>
            <a:off x="177800" y="1847851"/>
            <a:ext cx="8817414" cy="954107"/>
          </a:xfrm>
          <a:prstGeom prst="rect">
            <a:avLst/>
          </a:prstGeom>
          <a:solidFill>
            <a:srgbClr val="FAE8E2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buSzPct val="75000"/>
              <a:buFont typeface="Wingdings" charset="0"/>
              <a:buNone/>
            </a:pPr>
            <a:r>
              <a:rPr lang="en-US" sz="2800" dirty="0"/>
              <a:t> Solution 1</a:t>
            </a:r>
            <a:r>
              <a:rPr lang="en-US" sz="2800" dirty="0" smtClean="0"/>
              <a:t>: (1) Extract reservations for boat ID 103</a:t>
            </a:r>
          </a:p>
          <a:p>
            <a:pPr algn="l" eaLnBrk="1" hangingPunct="1">
              <a:buSzPct val="75000"/>
              <a:buFont typeface="Wingdings" charset="0"/>
              <a:buNone/>
            </a:pPr>
            <a:r>
              <a:rPr lang="en-US" sz="2800" dirty="0"/>
              <a:t>	</a:t>
            </a:r>
            <a:r>
              <a:rPr lang="en-US" sz="2800" dirty="0" smtClean="0"/>
              <a:t>	 (2) Join with sailors and project on </a:t>
            </a:r>
            <a:r>
              <a:rPr lang="en-US" sz="2800" dirty="0" err="1" smtClean="0"/>
              <a:t>sname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667F96C5-2F3E-5645-BEAD-05215434A044}" type="datetime1">
              <a:rPr lang="en-US" sz="1200"/>
              <a:pPr eaLnBrk="1" hangingPunct="1"/>
              <a:t>9/22/15</a:t>
            </a:fld>
            <a:endParaRPr lang="en-US" sz="1200"/>
          </a:p>
        </p:txBody>
      </p:sp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80EEEF6C-22D4-3348-ABF2-CBFC827673AB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5181600" cy="14478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sz="3200">
                <a:solidFill>
                  <a:schemeClr val="tx2"/>
                </a:solidFill>
              </a:rPr>
              <a:t>Find names of sailors </a:t>
            </a:r>
            <a:br>
              <a:rPr lang="en-US" sz="3200">
                <a:solidFill>
                  <a:schemeClr val="tx2"/>
                </a:solidFill>
              </a:rPr>
            </a:br>
            <a:r>
              <a:rPr lang="en-US" sz="3200">
                <a:solidFill>
                  <a:schemeClr val="tx2"/>
                </a:solidFill>
              </a:rPr>
              <a:t>who</a:t>
            </a:r>
            <a:r>
              <a:rPr lang="ja-JP" altLang="en-US" sz="3200">
                <a:solidFill>
                  <a:schemeClr val="tx2"/>
                </a:solidFill>
                <a:latin typeface="Arial" charset="0"/>
              </a:rPr>
              <a:t>’</a:t>
            </a:r>
            <a:r>
              <a:rPr lang="en-US" altLang="ja-JP" sz="3200">
                <a:solidFill>
                  <a:schemeClr val="tx2"/>
                </a:solidFill>
              </a:rPr>
              <a:t>ve reserved a red boat</a:t>
            </a:r>
            <a:endParaRPr lang="en-US" sz="3200">
              <a:solidFill>
                <a:schemeClr val="tx2"/>
              </a:solidFill>
            </a:endParaRPr>
          </a:p>
        </p:txBody>
      </p:sp>
      <p:graphicFrame>
        <p:nvGraphicFramePr>
          <p:cNvPr id="32773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811213" y="1981200"/>
          <a:ext cx="7866062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6" name="Equation" r:id="rId3" imgW="7315200" imgH="647700" progId="Equation.3">
                  <p:embed/>
                </p:oleObj>
              </mc:Choice>
              <mc:Fallback>
                <p:oleObj name="Equation" r:id="rId3" imgW="7315200" imgH="6477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1981200"/>
                        <a:ext cx="7866062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151" name="Rectangle 6"/>
              <p:cNvSpPr>
                <a:spLocks noChangeArrowheads="1"/>
              </p:cNvSpPr>
              <p:nvPr/>
            </p:nvSpPr>
            <p:spPr bwMode="auto">
              <a:xfrm>
                <a:off x="125413" y="2822575"/>
                <a:ext cx="9194441" cy="1165512"/>
              </a:xfrm>
              <a:prstGeom prst="rect">
                <a:avLst/>
              </a:prstGeom>
              <a:solidFill>
                <a:srgbClr val="CCE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 eaLnBrk="0" hangingPunct="0">
                  <a:buSzPct val="75000"/>
                  <a:buFont typeface="Wingdings" charset="0"/>
                  <a:buNone/>
                </a:pPr>
                <a:r>
                  <a:rPr lang="en-US" sz="2800" dirty="0" smtClean="0">
                    <a:solidFill>
                      <a:schemeClr val="tx2"/>
                    </a:solidFill>
                  </a:rPr>
                  <a:t>An equivalent solution:</a:t>
                </a:r>
              </a:p>
              <a:p>
                <a:pPr algn="l" eaLnBrk="0" hangingPunct="0">
                  <a:buSzPct val="75000"/>
                  <a:buFont typeface="Wingdings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𝑠𝑛𝑎𝑚𝑒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𝑠𝑖𝑑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2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2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2"/>
                                      </a:solidFill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2"/>
                                      </a:solidFill>
                                      <a:latin typeface="Cambria Math" charset="0"/>
                                    </a:rPr>
                                    <m:t>𝑏𝑖𝑑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2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2"/>
                                      </a:solidFill>
                                      <a:latin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2"/>
                                      </a:solidFill>
                                      <a:latin typeface="Cambria Math" charset="0"/>
                                    </a:rPr>
                                    <m:t>𝑐𝑜𝑙𝑜𝑟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charset="0"/>
                                        </a:rPr>
                                        <m:t>=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800" b="0" i="1" smtClean="0">
                                      <a:solidFill>
                                        <a:schemeClr val="tx2"/>
                                      </a:solidFill>
                                      <a:latin typeface="Cambria Math" charset="0"/>
                                    </a:rPr>
                                    <m:t>𝑟𝑒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sz="2800" b="0" i="1" smtClean="0">
                                  <a:solidFill>
                                    <a:schemeClr val="tx2"/>
                                  </a:solidFill>
                                  <a:latin typeface="Cambria Math" charset="0"/>
                                </a:rPr>
                                <m:t>𝐵𝑜𝑎𝑡𝑠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⋈</m:t>
                          </m:r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𝑅𝑒𝑠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charset="0"/>
                        </a:rPr>
                        <m:t>⋈</m:t>
                      </m:r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charset="0"/>
                        </a:rPr>
                        <m:t>𝑆𝑎𝑖𝑙𝑜𝑟𝑠</m:t>
                      </m:r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6151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413" y="2822575"/>
                <a:ext cx="9194441" cy="1165512"/>
              </a:xfrm>
              <a:prstGeom prst="rect">
                <a:avLst/>
              </a:prstGeom>
              <a:blipFill rotWithShape="0">
                <a:blip r:embed="rId5"/>
                <a:stretch>
                  <a:fillRect l="-1393" t="-5759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52" name="Text Box 7"/>
          <p:cNvSpPr txBox="1">
            <a:spLocks noChangeArrowheads="1"/>
          </p:cNvSpPr>
          <p:nvPr/>
        </p:nvSpPr>
        <p:spPr bwMode="auto">
          <a:xfrm>
            <a:off x="533400" y="4648200"/>
            <a:ext cx="76962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 u="sng">
                <a:solidFill>
                  <a:schemeClr val="hlink"/>
                </a:solidFill>
              </a:rPr>
              <a:t>Query optimizer</a:t>
            </a:r>
            <a:r>
              <a:rPr lang="en-US" sz="2800">
                <a:solidFill>
                  <a:schemeClr val="hlink"/>
                </a:solidFill>
              </a:rPr>
              <a:t> chooses from the (equivalent) expressions and chooses one for efficiency of evaluation.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animBg="1"/>
      <p:bldP spid="61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E87BFCF6-BCD9-7241-82C5-87940EB44AF2}" type="datetime1">
              <a:rPr lang="en-US" sz="1200"/>
              <a:pPr eaLnBrk="1" hangingPunct="1"/>
              <a:t>9/22/15</a:t>
            </a:fld>
            <a:endParaRPr lang="en-US" sz="1200"/>
          </a:p>
        </p:txBody>
      </p:sp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D2B71C06-B6BD-8C40-8F6C-1885E9E890FA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4953000" cy="149542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sz="3200">
                <a:solidFill>
                  <a:schemeClr val="tx2"/>
                </a:solidFill>
              </a:rPr>
              <a:t>Find the names of sailors </a:t>
            </a:r>
            <a:br>
              <a:rPr lang="en-US" sz="3200">
                <a:solidFill>
                  <a:schemeClr val="tx2"/>
                </a:solidFill>
              </a:rPr>
            </a:br>
            <a:r>
              <a:rPr lang="en-US" sz="3200">
                <a:solidFill>
                  <a:schemeClr val="tx2"/>
                </a:solidFill>
              </a:rPr>
              <a:t>who</a:t>
            </a:r>
            <a:r>
              <a:rPr lang="ja-JP" altLang="en-US" sz="3200">
                <a:solidFill>
                  <a:schemeClr val="tx2"/>
                </a:solidFill>
                <a:latin typeface="Arial" charset="0"/>
              </a:rPr>
              <a:t>’</a:t>
            </a:r>
            <a:r>
              <a:rPr lang="en-US" altLang="ja-JP" sz="3200">
                <a:solidFill>
                  <a:schemeClr val="tx2"/>
                </a:solidFill>
              </a:rPr>
              <a:t>ve reserved at least one boat</a:t>
            </a:r>
            <a:endParaRPr lang="en-US" sz="3200">
              <a:solidFill>
                <a:schemeClr val="tx2"/>
              </a:solidFill>
            </a:endParaRPr>
          </a:p>
        </p:txBody>
      </p:sp>
      <p:graphicFrame>
        <p:nvGraphicFramePr>
          <p:cNvPr id="7170" name="Object 5">
            <a:hlinkClick r:id="" action="ppaction://ole?verb=0"/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438400"/>
          <a:ext cx="527208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name="Equation" r:id="rId3" imgW="4737100" imgH="533400" progId="Equation.3">
                  <p:embed/>
                </p:oleObj>
              </mc:Choice>
              <mc:Fallback>
                <p:oleObj name="Equation" r:id="rId3" imgW="4737100" imgH="5334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438400"/>
                        <a:ext cx="527208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AutoShape 8"/>
          <p:cNvSpPr>
            <a:spLocks noChangeArrowheads="1"/>
          </p:cNvSpPr>
          <p:nvPr/>
        </p:nvSpPr>
        <p:spPr bwMode="auto">
          <a:xfrm>
            <a:off x="4191000" y="3276600"/>
            <a:ext cx="3200400" cy="1828800"/>
          </a:xfrm>
          <a:prstGeom prst="wedgeRoundRectCallout">
            <a:avLst>
              <a:gd name="adj1" fmla="val -30954"/>
              <a:gd name="adj2" fmla="val -71875"/>
              <a:gd name="adj3" fmla="val 16667"/>
            </a:avLst>
          </a:prstGeom>
          <a:solidFill>
            <a:srgbClr val="F5D2C7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000">
                <a:solidFill>
                  <a:schemeClr val="hlink"/>
                </a:solidFill>
              </a:rPr>
              <a:t>Sailor appears in this intermediate relation only if there is at least one Reserves tuple with same sid.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F89F94A2-0499-454C-AAD5-96CD26E81DE7}" type="datetime1">
              <a:rPr lang="en-US" sz="1200"/>
              <a:pPr eaLnBrk="1" hangingPunct="1"/>
              <a:t>9/22/15</a:t>
            </a:fld>
            <a:endParaRPr lang="en-US" sz="1200"/>
          </a:p>
        </p:txBody>
      </p:sp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B4086C85-23B0-1448-9548-1FA8AFE30AEA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764932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077200" cy="1143000"/>
          </a:xfrm>
          <a:ex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Derived Operators: Division</a:t>
            </a:r>
          </a:p>
        </p:txBody>
      </p:sp>
      <p:sp>
        <p:nvSpPr>
          <p:cNvPr id="81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305800" cy="47879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130000"/>
              </a:lnSpc>
            </a:pPr>
            <a:r>
              <a:rPr lang="en-US" sz="2400">
                <a:latin typeface="Tahoma" charset="0"/>
                <a:ea typeface="MS PGothic" charset="0"/>
              </a:rPr>
              <a:t>Useful for queries like:                                                                                                      	 </a:t>
            </a:r>
            <a:r>
              <a:rPr lang="en-US" sz="2000" i="1">
                <a:latin typeface="Tahoma" charset="0"/>
                <a:ea typeface="MS PGothic" charset="0"/>
              </a:rPr>
              <a:t>Find customers with accounts at </a:t>
            </a:r>
            <a:r>
              <a:rPr lang="en-US" sz="2000" b="1" i="1" u="sng">
                <a:solidFill>
                  <a:schemeClr val="hlink"/>
                </a:solidFill>
                <a:latin typeface="Tahoma" charset="0"/>
                <a:ea typeface="MS PGothic" charset="0"/>
              </a:rPr>
              <a:t>all</a:t>
            </a:r>
            <a:r>
              <a:rPr lang="en-US" sz="2000" i="1">
                <a:solidFill>
                  <a:schemeClr val="accent2"/>
                </a:solidFill>
                <a:latin typeface="Tahoma" charset="0"/>
                <a:ea typeface="MS PGothic" charset="0"/>
              </a:rPr>
              <a:t> </a:t>
            </a:r>
            <a:r>
              <a:rPr lang="en-US" sz="2000" i="1">
                <a:latin typeface="Tahoma" charset="0"/>
                <a:ea typeface="MS PGothic" charset="0"/>
              </a:rPr>
              <a:t>branches in Brooklyn.</a:t>
            </a:r>
            <a:r>
              <a:rPr lang="en-US" sz="2400">
                <a:latin typeface="Tahoma" charset="0"/>
                <a:ea typeface="MS PGothic" charset="0"/>
              </a:rPr>
              <a:t> 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>
                <a:latin typeface="Tahoma" charset="0"/>
                <a:ea typeface="MS PGothic" charset="0"/>
              </a:rPr>
              <a:t>Let </a:t>
            </a:r>
            <a:r>
              <a:rPr lang="en-US" sz="2400" i="1">
                <a:latin typeface="Tahoma" charset="0"/>
                <a:ea typeface="MS PGothic" charset="0"/>
              </a:rPr>
              <a:t>A</a:t>
            </a:r>
            <a:r>
              <a:rPr lang="en-US" sz="2400">
                <a:latin typeface="Tahoma" charset="0"/>
                <a:ea typeface="MS PGothic" charset="0"/>
              </a:rPr>
              <a:t> have 2 fields, </a:t>
            </a:r>
            <a:r>
              <a:rPr lang="en-US" sz="2400" i="1">
                <a:latin typeface="Tahoma" charset="0"/>
                <a:ea typeface="MS PGothic" charset="0"/>
              </a:rPr>
              <a:t>x</a:t>
            </a:r>
            <a:r>
              <a:rPr lang="en-US" sz="2400">
                <a:latin typeface="Tahoma" charset="0"/>
                <a:ea typeface="MS PGothic" charset="0"/>
              </a:rPr>
              <a:t> and </a:t>
            </a:r>
            <a:r>
              <a:rPr lang="en-US" sz="2400" i="1">
                <a:latin typeface="Tahoma" charset="0"/>
                <a:ea typeface="MS PGothic" charset="0"/>
              </a:rPr>
              <a:t>y </a:t>
            </a:r>
            <a:r>
              <a:rPr lang="en-US" sz="2400">
                <a:latin typeface="Tahoma" charset="0"/>
                <a:ea typeface="MS PGothic" charset="0"/>
              </a:rPr>
              <a:t>; </a:t>
            </a:r>
            <a:r>
              <a:rPr lang="en-US" sz="2400" i="1">
                <a:latin typeface="Tahoma" charset="0"/>
                <a:ea typeface="MS PGothic" charset="0"/>
              </a:rPr>
              <a:t>B</a:t>
            </a:r>
            <a:r>
              <a:rPr lang="en-US" sz="2400">
                <a:latin typeface="Tahoma" charset="0"/>
                <a:ea typeface="MS PGothic" charset="0"/>
              </a:rPr>
              <a:t> have only field </a:t>
            </a:r>
            <a:r>
              <a:rPr lang="en-US" sz="2400" i="1">
                <a:latin typeface="Tahoma" charset="0"/>
                <a:ea typeface="MS PGothic" charset="0"/>
              </a:rPr>
              <a:t>y </a:t>
            </a:r>
            <a:r>
              <a:rPr lang="en-US" sz="2400">
                <a:latin typeface="Tahoma" charset="0"/>
                <a:ea typeface="MS PGothic" charset="0"/>
              </a:rPr>
              <a:t>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400" i="1">
                <a:latin typeface="Tahoma" charset="0"/>
                <a:ea typeface="MS PGothic" charset="0"/>
              </a:rPr>
              <a:t>A/B </a:t>
            </a:r>
            <a:r>
              <a:rPr lang="en-US" sz="2000">
                <a:latin typeface="Tahoma" charset="0"/>
                <a:ea typeface="MS PGothic" charset="0"/>
              </a:rPr>
              <a:t>= {&lt;x&gt; | </a:t>
            </a:r>
            <a:r>
              <a:rPr lang="en-US" sz="2000">
                <a:latin typeface="Arial Unicode MS" charset="0"/>
                <a:ea typeface="ＭＳ Ｐゴシック" charset="0"/>
                <a:cs typeface="ＭＳ Ｐゴシック" charset="0"/>
              </a:rPr>
              <a:t>∀&lt;y&gt;∈ B, &lt;x, y&gt;∈A</a:t>
            </a:r>
            <a:r>
              <a:rPr lang="en-US" sz="2000">
                <a:latin typeface="Tahoma" charset="0"/>
                <a:ea typeface="MS PGothic" charset="0"/>
              </a:rPr>
              <a:t>}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b="1" i="1">
                <a:solidFill>
                  <a:schemeClr val="accent2"/>
                </a:solidFill>
                <a:latin typeface="Tahoma" charset="0"/>
                <a:ea typeface="MS PGothic" charset="0"/>
              </a:rPr>
              <a:t>A/B </a:t>
            </a:r>
            <a:r>
              <a:rPr lang="en-US" sz="2000" b="1">
                <a:solidFill>
                  <a:schemeClr val="accent2"/>
                </a:solidFill>
                <a:latin typeface="Tahoma" charset="0"/>
                <a:ea typeface="MS PGothic" charset="0"/>
              </a:rPr>
              <a:t>contains all </a:t>
            </a:r>
            <a:r>
              <a:rPr lang="en-US" sz="2000" b="1" i="1">
                <a:solidFill>
                  <a:schemeClr val="accent2"/>
                </a:solidFill>
                <a:latin typeface="Tahoma" charset="0"/>
                <a:ea typeface="MS PGothic" charset="0"/>
              </a:rPr>
              <a:t>x</a:t>
            </a:r>
            <a:r>
              <a:rPr lang="en-US" sz="2000" b="1">
                <a:solidFill>
                  <a:schemeClr val="accent2"/>
                </a:solidFill>
                <a:latin typeface="Tahoma" charset="0"/>
                <a:ea typeface="MS PGothic" charset="0"/>
              </a:rPr>
              <a:t> tuples (customers) such that for </a:t>
            </a:r>
            <a:r>
              <a:rPr lang="en-US" sz="2000" b="1" i="1" u="sng">
                <a:solidFill>
                  <a:schemeClr val="accent2"/>
                </a:solidFill>
                <a:latin typeface="Tahoma" charset="0"/>
                <a:ea typeface="MS PGothic" charset="0"/>
              </a:rPr>
              <a:t>every</a:t>
            </a:r>
            <a:r>
              <a:rPr lang="en-US" sz="2000" b="1">
                <a:solidFill>
                  <a:schemeClr val="accent2"/>
                </a:solidFill>
                <a:latin typeface="Tahoma" charset="0"/>
                <a:ea typeface="MS PGothic" charset="0"/>
              </a:rPr>
              <a:t> </a:t>
            </a:r>
            <a:r>
              <a:rPr lang="en-US" sz="2000" b="1" i="1">
                <a:solidFill>
                  <a:schemeClr val="accent2"/>
                </a:solidFill>
                <a:latin typeface="Tahoma" charset="0"/>
                <a:ea typeface="MS PGothic" charset="0"/>
              </a:rPr>
              <a:t>y</a:t>
            </a:r>
            <a:r>
              <a:rPr lang="en-US" sz="2000" b="1">
                <a:solidFill>
                  <a:schemeClr val="accent2"/>
                </a:solidFill>
                <a:latin typeface="Tahoma" charset="0"/>
                <a:ea typeface="MS PGothic" charset="0"/>
              </a:rPr>
              <a:t> tuple (branches in Brooklyn) in </a:t>
            </a:r>
            <a:r>
              <a:rPr lang="en-US" sz="2000" b="1" i="1">
                <a:solidFill>
                  <a:schemeClr val="accent2"/>
                </a:solidFill>
                <a:latin typeface="Tahoma" charset="0"/>
                <a:ea typeface="MS PGothic" charset="0"/>
              </a:rPr>
              <a:t>B</a:t>
            </a:r>
            <a:r>
              <a:rPr lang="en-US" sz="2000" b="1">
                <a:solidFill>
                  <a:schemeClr val="accent2"/>
                </a:solidFill>
                <a:latin typeface="Tahoma" charset="0"/>
                <a:ea typeface="MS PGothic" charset="0"/>
              </a:rPr>
              <a:t>, there is an &lt;</a:t>
            </a:r>
            <a:r>
              <a:rPr lang="en-US" sz="2000" b="1" i="1">
                <a:solidFill>
                  <a:schemeClr val="accent2"/>
                </a:solidFill>
                <a:latin typeface="Tahoma" charset="0"/>
                <a:ea typeface="MS PGothic" charset="0"/>
              </a:rPr>
              <a:t>x,y&gt;</a:t>
            </a:r>
            <a:r>
              <a:rPr lang="en-US" sz="2000" b="1">
                <a:solidFill>
                  <a:schemeClr val="accent2"/>
                </a:solidFill>
                <a:latin typeface="Tahoma" charset="0"/>
                <a:ea typeface="MS PGothic" charset="0"/>
              </a:rPr>
              <a:t> tuple in </a:t>
            </a:r>
            <a:r>
              <a:rPr lang="en-US" sz="2000" b="1" i="1">
                <a:solidFill>
                  <a:schemeClr val="accent2"/>
                </a:solidFill>
                <a:latin typeface="Tahoma" charset="0"/>
                <a:ea typeface="MS PGothic" charset="0"/>
              </a:rPr>
              <a:t>A</a:t>
            </a:r>
            <a:endParaRPr lang="en-US" sz="2000">
              <a:latin typeface="Tahoma" charset="0"/>
              <a:ea typeface="MS PGothic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sz="2400">
                <a:latin typeface="Tahoma" charset="0"/>
                <a:ea typeface="MS PGothic" charset="0"/>
              </a:rPr>
              <a:t>In general, x and y can be lists of fields; y is the list of fields in B, and x    y is the list of fields of A.</a:t>
            </a:r>
          </a:p>
        </p:txBody>
      </p:sp>
      <p:graphicFrame>
        <p:nvGraphicFramePr>
          <p:cNvPr id="8194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3352800" y="5334000"/>
          <a:ext cx="8858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" name="Equation" r:id="rId4" imgW="889000" imgH="444500" progId="Equation.3">
                  <p:embed/>
                </p:oleObj>
              </mc:Choice>
              <mc:Fallback>
                <p:oleObj name="Equation" r:id="rId4" imgW="889000" imgH="44450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334000"/>
                        <a:ext cx="8858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05BFCECC-7207-FF4E-82E6-7B25ABEBE754}" type="datetime1">
              <a:rPr lang="en-US" sz="1200"/>
              <a:pPr eaLnBrk="1" hangingPunct="1"/>
              <a:t>9/22/15</a:t>
            </a:fld>
            <a:endParaRPr lang="en-US" sz="1200"/>
          </a:p>
        </p:txBody>
      </p:sp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8C19D7DD-20CF-6A42-BE69-666002B04BA3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858115" name="Rectangle 1027"/>
          <p:cNvSpPr>
            <a:spLocks noGrp="1" noChangeArrowheads="1"/>
          </p:cNvSpPr>
          <p:nvPr>
            <p:ph type="title"/>
          </p:nvPr>
        </p:nvSpPr>
        <p:spPr>
          <a:xfrm>
            <a:off x="768350" y="0"/>
            <a:ext cx="8077200" cy="1143000"/>
          </a:xfrm>
          <a:ex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Examples of Division A/B</a:t>
            </a:r>
          </a:p>
        </p:txBody>
      </p:sp>
      <p:grpSp>
        <p:nvGrpSpPr>
          <p:cNvPr id="36869" name="Group 1028"/>
          <p:cNvGrpSpPr>
            <a:grpSpLocks/>
          </p:cNvGrpSpPr>
          <p:nvPr/>
        </p:nvGrpSpPr>
        <p:grpSpPr bwMode="auto">
          <a:xfrm>
            <a:off x="685800" y="1152525"/>
            <a:ext cx="2325688" cy="5095875"/>
            <a:chOff x="432" y="582"/>
            <a:chExt cx="1465" cy="3210"/>
          </a:xfrm>
        </p:grpSpPr>
        <p:graphicFrame>
          <p:nvGraphicFramePr>
            <p:cNvPr id="36888" name="Object 102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32" y="582"/>
            <a:ext cx="1465" cy="3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1" name="Document" r:id="rId4" imgW="2387600" imgH="5105400" progId="Word.Document.8">
                    <p:embed/>
                  </p:oleObj>
                </mc:Choice>
                <mc:Fallback>
                  <p:oleObj name="Document" r:id="rId4" imgW="2387600" imgH="5105400" progId="Word.Document.8">
                    <p:embed/>
                    <p:pic>
                      <p:nvPicPr>
                        <p:cNvPr id="0" name="Object 10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582"/>
                          <a:ext cx="1465" cy="3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9" name="Rectangle 1030"/>
            <p:cNvSpPr>
              <a:spLocks noChangeArrowheads="1"/>
            </p:cNvSpPr>
            <p:nvPr/>
          </p:nvSpPr>
          <p:spPr bwMode="auto">
            <a:xfrm>
              <a:off x="812" y="3429"/>
              <a:ext cx="299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3200" i="1">
                  <a:latin typeface="Book Antiqua" charset="0"/>
                </a:rPr>
                <a:t>A</a:t>
              </a:r>
            </a:p>
          </p:txBody>
        </p:sp>
      </p:grpSp>
      <p:grpSp>
        <p:nvGrpSpPr>
          <p:cNvPr id="3" name="Group 1031"/>
          <p:cNvGrpSpPr>
            <a:grpSpLocks/>
          </p:cNvGrpSpPr>
          <p:nvPr/>
        </p:nvGrpSpPr>
        <p:grpSpPr bwMode="auto">
          <a:xfrm>
            <a:off x="3278188" y="1135063"/>
            <a:ext cx="1512887" cy="1471612"/>
            <a:chOff x="2065" y="715"/>
            <a:chExt cx="953" cy="927"/>
          </a:xfrm>
        </p:grpSpPr>
        <p:graphicFrame>
          <p:nvGraphicFramePr>
            <p:cNvPr id="36886" name="Object 1032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065" y="715"/>
            <a:ext cx="953" cy="6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2" name="Document" r:id="rId6" imgW="1524000" imgH="1092200" progId="Word.Document.8">
                    <p:embed/>
                  </p:oleObj>
                </mc:Choice>
                <mc:Fallback>
                  <p:oleObj name="Document" r:id="rId6" imgW="1524000" imgH="1092200" progId="Word.Document.8">
                    <p:embed/>
                    <p:pic>
                      <p:nvPicPr>
                        <p:cNvPr id="0" name="Object 10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5" y="715"/>
                          <a:ext cx="953" cy="6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7" name="Rectangle 1033"/>
            <p:cNvSpPr>
              <a:spLocks noChangeArrowheads="1"/>
            </p:cNvSpPr>
            <p:nvPr/>
          </p:nvSpPr>
          <p:spPr bwMode="auto">
            <a:xfrm>
              <a:off x="2156" y="1279"/>
              <a:ext cx="398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3200" i="1">
                  <a:latin typeface="Book Antiqua" charset="0"/>
                </a:rPr>
                <a:t>B1</a:t>
              </a:r>
            </a:p>
          </p:txBody>
        </p:sp>
      </p:grpSp>
      <p:grpSp>
        <p:nvGrpSpPr>
          <p:cNvPr id="4" name="Group 1034"/>
          <p:cNvGrpSpPr>
            <a:grpSpLocks/>
          </p:cNvGrpSpPr>
          <p:nvPr/>
        </p:nvGrpSpPr>
        <p:grpSpPr bwMode="auto">
          <a:xfrm>
            <a:off x="5181600" y="1149350"/>
            <a:ext cx="1484313" cy="1838325"/>
            <a:chOff x="3264" y="724"/>
            <a:chExt cx="935" cy="1158"/>
          </a:xfrm>
        </p:grpSpPr>
        <p:graphicFrame>
          <p:nvGraphicFramePr>
            <p:cNvPr id="36884" name="Object 103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264" y="724"/>
            <a:ext cx="935" cy="1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3" name="Document" r:id="rId8" imgW="1485900" imgH="1689100" progId="Word.Document.8">
                    <p:embed/>
                  </p:oleObj>
                </mc:Choice>
                <mc:Fallback>
                  <p:oleObj name="Document" r:id="rId8" imgW="1485900" imgH="1689100" progId="Word.Document.8">
                    <p:embed/>
                    <p:pic>
                      <p:nvPicPr>
                        <p:cNvPr id="0" name="Object 10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724"/>
                          <a:ext cx="935" cy="1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5" name="Rectangle 1036"/>
            <p:cNvSpPr>
              <a:spLocks noChangeArrowheads="1"/>
            </p:cNvSpPr>
            <p:nvPr/>
          </p:nvSpPr>
          <p:spPr bwMode="auto">
            <a:xfrm>
              <a:off x="3499" y="1519"/>
              <a:ext cx="398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3200" i="1">
                  <a:latin typeface="Book Antiqua" charset="0"/>
                </a:rPr>
                <a:t>B2</a:t>
              </a:r>
            </a:p>
          </p:txBody>
        </p:sp>
      </p:grpSp>
      <p:grpSp>
        <p:nvGrpSpPr>
          <p:cNvPr id="5" name="Group 1037"/>
          <p:cNvGrpSpPr>
            <a:grpSpLocks/>
          </p:cNvGrpSpPr>
          <p:nvPr/>
        </p:nvGrpSpPr>
        <p:grpSpPr bwMode="auto">
          <a:xfrm>
            <a:off x="7215188" y="1135063"/>
            <a:ext cx="1471612" cy="2308225"/>
            <a:chOff x="4545" y="715"/>
            <a:chExt cx="927" cy="1454"/>
          </a:xfrm>
        </p:grpSpPr>
        <p:graphicFrame>
          <p:nvGraphicFramePr>
            <p:cNvPr id="36882" name="Object 103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545" y="715"/>
            <a:ext cx="927" cy="1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4" name="Document" r:id="rId10" imgW="1485900" imgH="1993900" progId="Word.Document.8">
                    <p:embed/>
                  </p:oleObj>
                </mc:Choice>
                <mc:Fallback>
                  <p:oleObj name="Document" r:id="rId10" imgW="1485900" imgH="1993900" progId="Word.Document.8">
                    <p:embed/>
                    <p:pic>
                      <p:nvPicPr>
                        <p:cNvPr id="0" name="Object 103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5" y="715"/>
                          <a:ext cx="927" cy="1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3" name="Rectangle 1039"/>
            <p:cNvSpPr>
              <a:spLocks noChangeArrowheads="1"/>
            </p:cNvSpPr>
            <p:nvPr/>
          </p:nvSpPr>
          <p:spPr bwMode="auto">
            <a:xfrm>
              <a:off x="4795" y="1806"/>
              <a:ext cx="398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3200" i="1">
                  <a:latin typeface="Book Antiqua" charset="0"/>
                </a:rPr>
                <a:t>B3</a:t>
              </a:r>
            </a:p>
          </p:txBody>
        </p:sp>
      </p:grpSp>
      <p:grpSp>
        <p:nvGrpSpPr>
          <p:cNvPr id="6" name="Group 1040"/>
          <p:cNvGrpSpPr>
            <a:grpSpLocks/>
          </p:cNvGrpSpPr>
          <p:nvPr/>
        </p:nvGrpSpPr>
        <p:grpSpPr bwMode="auto">
          <a:xfrm>
            <a:off x="3287713" y="3181350"/>
            <a:ext cx="1301750" cy="2609850"/>
            <a:chOff x="2071" y="2004"/>
            <a:chExt cx="820" cy="1644"/>
          </a:xfrm>
        </p:grpSpPr>
        <p:graphicFrame>
          <p:nvGraphicFramePr>
            <p:cNvPr id="36880" name="Object 1041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071" y="2004"/>
            <a:ext cx="820" cy="1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5" name="Document" r:id="rId12" imgW="1308100" imgH="2451100" progId="Word.Document.8">
                    <p:embed/>
                  </p:oleObj>
                </mc:Choice>
                <mc:Fallback>
                  <p:oleObj name="Document" r:id="rId12" imgW="1308100" imgH="2451100" progId="Word.Document.8">
                    <p:embed/>
                    <p:pic>
                      <p:nvPicPr>
                        <p:cNvPr id="0" name="Object 104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1" y="2004"/>
                          <a:ext cx="820" cy="1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1" name="Rectangle 1042"/>
            <p:cNvSpPr>
              <a:spLocks noChangeArrowheads="1"/>
            </p:cNvSpPr>
            <p:nvPr/>
          </p:nvSpPr>
          <p:spPr bwMode="auto">
            <a:xfrm>
              <a:off x="2077" y="3285"/>
              <a:ext cx="659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3200" i="1">
                  <a:latin typeface="Book Antiqua" charset="0"/>
                </a:rPr>
                <a:t>A/B1</a:t>
              </a:r>
            </a:p>
          </p:txBody>
        </p:sp>
      </p:grpSp>
      <p:grpSp>
        <p:nvGrpSpPr>
          <p:cNvPr id="7" name="Group 1043"/>
          <p:cNvGrpSpPr>
            <a:grpSpLocks/>
          </p:cNvGrpSpPr>
          <p:nvPr/>
        </p:nvGrpSpPr>
        <p:grpSpPr bwMode="auto">
          <a:xfrm>
            <a:off x="5326063" y="3943350"/>
            <a:ext cx="1392237" cy="1847850"/>
            <a:chOff x="3355" y="2484"/>
            <a:chExt cx="877" cy="1164"/>
          </a:xfrm>
        </p:grpSpPr>
        <p:graphicFrame>
          <p:nvGraphicFramePr>
            <p:cNvPr id="36878" name="Object 104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412" y="2484"/>
            <a:ext cx="820" cy="9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6" name="Document" r:id="rId14" imgW="1308100" imgH="1549400" progId="Word.Document.8">
                    <p:embed/>
                  </p:oleObj>
                </mc:Choice>
                <mc:Fallback>
                  <p:oleObj name="Document" r:id="rId14" imgW="1308100" imgH="1549400" progId="Word.Document.8">
                    <p:embed/>
                    <p:pic>
                      <p:nvPicPr>
                        <p:cNvPr id="0" name="Object 104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2" y="2484"/>
                          <a:ext cx="820" cy="9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9" name="Rectangle 1045"/>
            <p:cNvSpPr>
              <a:spLocks noChangeArrowheads="1"/>
            </p:cNvSpPr>
            <p:nvPr/>
          </p:nvSpPr>
          <p:spPr bwMode="auto">
            <a:xfrm>
              <a:off x="3355" y="3285"/>
              <a:ext cx="659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3200" i="1">
                  <a:latin typeface="Book Antiqua" charset="0"/>
                </a:rPr>
                <a:t>A/B2</a:t>
              </a:r>
            </a:p>
          </p:txBody>
        </p:sp>
      </p:grpSp>
      <p:grpSp>
        <p:nvGrpSpPr>
          <p:cNvPr id="8" name="Group 1046"/>
          <p:cNvGrpSpPr>
            <a:grpSpLocks/>
          </p:cNvGrpSpPr>
          <p:nvPr/>
        </p:nvGrpSpPr>
        <p:grpSpPr bwMode="auto">
          <a:xfrm>
            <a:off x="7459663" y="4329113"/>
            <a:ext cx="1397000" cy="1462087"/>
            <a:chOff x="4699" y="2727"/>
            <a:chExt cx="880" cy="921"/>
          </a:xfrm>
        </p:grpSpPr>
        <p:graphicFrame>
          <p:nvGraphicFramePr>
            <p:cNvPr id="36876" name="Object 104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759" y="2727"/>
            <a:ext cx="820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7" name="Document" r:id="rId16" imgW="1308100" imgH="1295400" progId="Word.Document.8">
                    <p:embed/>
                  </p:oleObj>
                </mc:Choice>
                <mc:Fallback>
                  <p:oleObj name="Document" r:id="rId16" imgW="1308100" imgH="1295400" progId="Word.Document.8">
                    <p:embed/>
                    <p:pic>
                      <p:nvPicPr>
                        <p:cNvPr id="0" name="Object 104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9" y="2727"/>
                          <a:ext cx="820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7" name="Rectangle 1048"/>
            <p:cNvSpPr>
              <a:spLocks noChangeArrowheads="1"/>
            </p:cNvSpPr>
            <p:nvPr/>
          </p:nvSpPr>
          <p:spPr bwMode="auto">
            <a:xfrm>
              <a:off x="4699" y="3285"/>
              <a:ext cx="659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3200" i="1">
                  <a:latin typeface="Book Antiqua" charset="0"/>
                </a:rPr>
                <a:t>A/B3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6A956A7E-337F-0542-A7B8-36804105F232}" type="datetime1">
              <a:rPr lang="en-US" sz="1200"/>
              <a:pPr eaLnBrk="1" hangingPunct="1"/>
              <a:t>9/22/15</a:t>
            </a:fld>
            <a:endParaRPr lang="en-US" sz="1200"/>
          </a:p>
        </p:txBody>
      </p:sp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2CDA8046-C149-2A48-9AA3-1E14C626C258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769028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114300"/>
            <a:ext cx="8077200" cy="1104900"/>
          </a:xfrm>
          <a:ex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sz="3600" smtClean="0">
                <a:ea typeface="+mj-ea"/>
                <a:cs typeface="+mj-cs"/>
              </a:rPr>
              <a:t>Expressing A/B Using Basic Operators</a:t>
            </a:r>
          </a:p>
        </p:txBody>
      </p:sp>
      <p:sp>
        <p:nvSpPr>
          <p:cNvPr id="7690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15400" cy="2438400"/>
          </a:xfrm>
          <a:extLst/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2800" smtClean="0">
                <a:ea typeface="+mn-ea"/>
                <a:cs typeface="+mn-cs"/>
              </a:rPr>
              <a:t>Can be equivalently expressed using basic operators</a:t>
            </a:r>
          </a:p>
          <a:p>
            <a:pPr eaLnBrk="1" hangingPunct="1">
              <a:defRPr/>
            </a:pPr>
            <a:r>
              <a:rPr lang="en-US" sz="2800" smtClean="0">
                <a:solidFill>
                  <a:schemeClr val="accent2"/>
                </a:solidFill>
                <a:ea typeface="+mn-ea"/>
                <a:cs typeface="+mn-cs"/>
              </a:rPr>
              <a:t>Idea:  </a:t>
            </a:r>
            <a:r>
              <a:rPr lang="en-US" sz="2800" smtClean="0">
                <a:ea typeface="+mn-ea"/>
                <a:cs typeface="+mn-cs"/>
              </a:rPr>
              <a:t>For A/B, compute all x values that are not disqualified by some y value in B.</a:t>
            </a:r>
          </a:p>
          <a:p>
            <a:pPr lvl="1" eaLnBrk="1" hangingPunct="1">
              <a:defRPr/>
            </a:pPr>
            <a:r>
              <a:rPr lang="en-US" sz="2400" smtClean="0">
                <a:ea typeface="+mn-ea"/>
              </a:rPr>
              <a:t>x value is </a:t>
            </a:r>
            <a:r>
              <a:rPr lang="en-US" sz="2400" smtClean="0">
                <a:solidFill>
                  <a:schemeClr val="hlink"/>
                </a:solidFill>
                <a:ea typeface="+mn-ea"/>
              </a:rPr>
              <a:t>disqualified</a:t>
            </a:r>
            <a:r>
              <a:rPr lang="en-US" sz="2400" smtClean="0">
                <a:ea typeface="+mn-ea"/>
              </a:rPr>
              <a:t> if by attaching y value from B, we obtain an &lt;x,y&gt; tuple that is not in A</a:t>
            </a:r>
            <a:endParaRPr lang="en-US" sz="2000" smtClean="0">
              <a:ea typeface="+mn-ea"/>
            </a:endParaRPr>
          </a:p>
        </p:txBody>
      </p:sp>
      <p:graphicFrame>
        <p:nvGraphicFramePr>
          <p:cNvPr id="38918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4302125" y="3886200"/>
          <a:ext cx="44608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0" name="Equation" r:id="rId4" imgW="4457700" imgH="533400" progId="Equation.3">
                  <p:embed/>
                </p:oleObj>
              </mc:Choice>
              <mc:Fallback>
                <p:oleObj name="Equation" r:id="rId4" imgW="4457700" imgH="53340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25" y="3886200"/>
                        <a:ext cx="446087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Text Box 17"/>
          <p:cNvSpPr txBox="1">
            <a:spLocks noChangeArrowheads="1"/>
          </p:cNvSpPr>
          <p:nvPr/>
        </p:nvSpPr>
        <p:spPr bwMode="auto">
          <a:xfrm>
            <a:off x="381000" y="3886200"/>
            <a:ext cx="2971800" cy="1187450"/>
          </a:xfrm>
          <a:prstGeom prst="rect">
            <a:avLst/>
          </a:prstGeom>
          <a:solidFill>
            <a:srgbClr val="FF9F81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hlink"/>
                </a:solidFill>
              </a:rPr>
              <a:t>Can you express this operator using basic operators?</a:t>
            </a:r>
          </a:p>
        </p:txBody>
      </p:sp>
      <p:graphicFrame>
        <p:nvGraphicFramePr>
          <p:cNvPr id="38920" name="Object 21">
            <a:hlinkClick r:id="" action="ppaction://ole?verb=0"/>
          </p:cNvPr>
          <p:cNvGraphicFramePr>
            <a:graphicFrameLocks/>
          </p:cNvGraphicFramePr>
          <p:nvPr/>
        </p:nvGraphicFramePr>
        <p:xfrm>
          <a:off x="4303713" y="3886200"/>
          <a:ext cx="1487487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1" name="Equation" r:id="rId6" imgW="1485900" imgH="533400" progId="Equation.3">
                  <p:embed/>
                </p:oleObj>
              </mc:Choice>
              <mc:Fallback>
                <p:oleObj name="Equation" r:id="rId6" imgW="1485900" imgH="533400" progId="Equation.3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3713" y="3886200"/>
                        <a:ext cx="1487487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21" name="Group 24"/>
          <p:cNvGrpSpPr>
            <a:grpSpLocks/>
          </p:cNvGrpSpPr>
          <p:nvPr/>
        </p:nvGrpSpPr>
        <p:grpSpPr bwMode="auto">
          <a:xfrm>
            <a:off x="3221038" y="3886200"/>
            <a:ext cx="5532437" cy="1295400"/>
            <a:chOff x="1933" y="2688"/>
            <a:chExt cx="3485" cy="816"/>
          </a:xfrm>
        </p:grpSpPr>
        <p:sp>
          <p:nvSpPr>
            <p:cNvPr id="38922" name="Rectangle 7"/>
            <p:cNvSpPr>
              <a:spLocks noChangeArrowheads="1"/>
            </p:cNvSpPr>
            <p:nvPr/>
          </p:nvSpPr>
          <p:spPr bwMode="auto">
            <a:xfrm>
              <a:off x="1933" y="2688"/>
              <a:ext cx="605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>
                  <a:solidFill>
                    <a:schemeClr val="tx2"/>
                  </a:solidFill>
                </a:rPr>
                <a:t> </a:t>
              </a:r>
              <a:r>
                <a:rPr lang="en-US" sz="2800" i="1">
                  <a:solidFill>
                    <a:schemeClr val="tx2"/>
                  </a:solidFill>
                </a:rPr>
                <a:t>A/B:</a:t>
              </a:r>
            </a:p>
          </p:txBody>
        </p:sp>
        <p:grpSp>
          <p:nvGrpSpPr>
            <p:cNvPr id="38923" name="Group 15"/>
            <p:cNvGrpSpPr>
              <a:grpSpLocks/>
            </p:cNvGrpSpPr>
            <p:nvPr/>
          </p:nvGrpSpPr>
          <p:grpSpPr bwMode="auto">
            <a:xfrm>
              <a:off x="3281" y="3034"/>
              <a:ext cx="2137" cy="470"/>
              <a:chOff x="2296" y="3312"/>
              <a:chExt cx="2137" cy="470"/>
            </a:xfrm>
          </p:grpSpPr>
          <p:sp>
            <p:nvSpPr>
              <p:cNvPr id="38925" name="Rectangle 6"/>
              <p:cNvSpPr>
                <a:spLocks noChangeArrowheads="1"/>
              </p:cNvSpPr>
              <p:nvPr/>
            </p:nvSpPr>
            <p:spPr bwMode="auto">
              <a:xfrm>
                <a:off x="2296" y="3496"/>
                <a:ext cx="2125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lvl="1" algn="l" eaLnBrk="0" hangingPunct="0">
                  <a:spcBef>
                    <a:spcPct val="20000"/>
                  </a:spcBef>
                </a:pPr>
                <a:r>
                  <a:rPr lang="en-US">
                    <a:solidFill>
                      <a:schemeClr val="tx2"/>
                    </a:solidFill>
                  </a:rPr>
                  <a:t>Disqualified </a:t>
                </a:r>
                <a:r>
                  <a:rPr lang="en-US" i="1">
                    <a:solidFill>
                      <a:schemeClr val="tx2"/>
                    </a:solidFill>
                  </a:rPr>
                  <a:t>x</a:t>
                </a:r>
                <a:r>
                  <a:rPr lang="en-US">
                    <a:solidFill>
                      <a:schemeClr val="tx2"/>
                    </a:solidFill>
                  </a:rPr>
                  <a:t> values</a:t>
                </a:r>
              </a:p>
            </p:txBody>
          </p:sp>
          <p:sp>
            <p:nvSpPr>
              <p:cNvPr id="38926" name="AutoShape 13"/>
              <p:cNvSpPr>
                <a:spLocks/>
              </p:cNvSpPr>
              <p:nvPr/>
            </p:nvSpPr>
            <p:spPr bwMode="auto">
              <a:xfrm rot="5400000" flipV="1">
                <a:off x="3401" y="2472"/>
                <a:ext cx="192" cy="1872"/>
              </a:xfrm>
              <a:prstGeom prst="rightBracket">
                <a:avLst>
                  <a:gd name="adj" fmla="val 81250"/>
                </a:avLst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aphicFrame>
          <p:nvGraphicFramePr>
            <p:cNvPr id="38924" name="Object 22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199" y="2804"/>
            <a:ext cx="353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52" name="Equation" r:id="rId8" imgW="558800" imgH="203200" progId="Equation.3">
                    <p:embed/>
                  </p:oleObj>
                </mc:Choice>
                <mc:Fallback>
                  <p:oleObj name="Equation" r:id="rId8" imgW="558800" imgH="203200" progId="Equation.3">
                    <p:embed/>
                    <p:pic>
                      <p:nvPicPr>
                        <p:cNvPr id="0" name="Object 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9" y="2804"/>
                          <a:ext cx="353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Date Placeholder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3D48B694-AFC3-6C4C-8D84-004C13C83FC5}" type="datetime1">
              <a:rPr lang="en-US" sz="1200"/>
              <a:pPr eaLnBrk="1" hangingPunct="1"/>
              <a:t>9/22/15</a:t>
            </a:fld>
            <a:endParaRPr lang="en-US" sz="1200"/>
          </a:p>
        </p:txBody>
      </p:sp>
      <p:sp>
        <p:nvSpPr>
          <p:cNvPr id="40962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4096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CB96CC60-9708-0244-AC5D-C46EB712B066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920578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Examples of Division A/B</a:t>
            </a:r>
          </a:p>
        </p:txBody>
      </p:sp>
      <p:graphicFrame>
        <p:nvGraphicFramePr>
          <p:cNvPr id="920743" name="Object 167">
            <a:hlinkClick r:id="" action="ppaction://ole?verb=0"/>
          </p:cNvPr>
          <p:cNvGraphicFramePr>
            <a:graphicFrameLocks noGrp="1"/>
          </p:cNvGraphicFramePr>
          <p:nvPr>
            <p:ph sz="half" idx="1"/>
          </p:nvPr>
        </p:nvGraphicFramePr>
        <p:xfrm>
          <a:off x="4343400" y="5562600"/>
          <a:ext cx="1524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0" name="Equation" r:id="rId4" imgW="1524000" imgH="533400" progId="Equation.3">
                  <p:embed/>
                </p:oleObj>
              </mc:Choice>
              <mc:Fallback>
                <p:oleObj name="Equation" r:id="rId4" imgW="1524000" imgH="533400" progId="Equation.3">
                  <p:embed/>
                  <p:pic>
                    <p:nvPicPr>
                      <p:cNvPr id="0" name="Object 16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562600"/>
                        <a:ext cx="1524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66" name="Group 3"/>
          <p:cNvGrpSpPr>
            <a:grpSpLocks/>
          </p:cNvGrpSpPr>
          <p:nvPr/>
        </p:nvGrpSpPr>
        <p:grpSpPr bwMode="auto">
          <a:xfrm>
            <a:off x="76200" y="1152525"/>
            <a:ext cx="2325688" cy="5095875"/>
            <a:chOff x="432" y="582"/>
            <a:chExt cx="1465" cy="3210"/>
          </a:xfrm>
        </p:grpSpPr>
        <p:graphicFrame>
          <p:nvGraphicFramePr>
            <p:cNvPr id="41118" name="Object 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32" y="582"/>
            <a:ext cx="1465" cy="3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51" name="Document" r:id="rId6" imgW="2387600" imgH="5105400" progId="Word.Document.8">
                    <p:embed/>
                  </p:oleObj>
                </mc:Choice>
                <mc:Fallback>
                  <p:oleObj name="Document" r:id="rId6" imgW="2387600" imgH="5105400" progId="Word.Documen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582"/>
                          <a:ext cx="1465" cy="3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19" name="Rectangle 5"/>
            <p:cNvSpPr>
              <a:spLocks noChangeArrowheads="1"/>
            </p:cNvSpPr>
            <p:nvPr/>
          </p:nvSpPr>
          <p:spPr bwMode="auto">
            <a:xfrm>
              <a:off x="812" y="3429"/>
              <a:ext cx="299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3200" i="1">
                  <a:latin typeface="Book Antiqua" charset="0"/>
                </a:rPr>
                <a:t>A</a:t>
              </a:r>
            </a:p>
          </p:txBody>
        </p:sp>
      </p:grpSp>
      <p:grpSp>
        <p:nvGrpSpPr>
          <p:cNvPr id="40967" name="Group 9"/>
          <p:cNvGrpSpPr>
            <a:grpSpLocks/>
          </p:cNvGrpSpPr>
          <p:nvPr/>
        </p:nvGrpSpPr>
        <p:grpSpPr bwMode="auto">
          <a:xfrm>
            <a:off x="2438400" y="1143000"/>
            <a:ext cx="1484313" cy="1838325"/>
            <a:chOff x="3264" y="724"/>
            <a:chExt cx="935" cy="1158"/>
          </a:xfrm>
        </p:grpSpPr>
        <p:graphicFrame>
          <p:nvGraphicFramePr>
            <p:cNvPr id="41116" name="Object 1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264" y="724"/>
            <a:ext cx="935" cy="1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52" name="Document" r:id="rId8" imgW="1485900" imgH="1689100" progId="Word.Document.8">
                    <p:embed/>
                  </p:oleObj>
                </mc:Choice>
                <mc:Fallback>
                  <p:oleObj name="Document" r:id="rId8" imgW="1485900" imgH="1689100" progId="Word.Document.8">
                    <p:embed/>
                    <p:pic>
                      <p:nvPicPr>
                        <p:cNvPr id="0" name="Object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724"/>
                          <a:ext cx="935" cy="1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17" name="Rectangle 11"/>
            <p:cNvSpPr>
              <a:spLocks noChangeArrowheads="1"/>
            </p:cNvSpPr>
            <p:nvPr/>
          </p:nvSpPr>
          <p:spPr bwMode="auto">
            <a:xfrm>
              <a:off x="3499" y="1519"/>
              <a:ext cx="270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3200" i="1">
                  <a:latin typeface="Book Antiqua" charset="0"/>
                </a:rPr>
                <a:t>B</a:t>
              </a:r>
            </a:p>
          </p:txBody>
        </p:sp>
      </p:grpSp>
      <p:grpSp>
        <p:nvGrpSpPr>
          <p:cNvPr id="4" name="Group 166"/>
          <p:cNvGrpSpPr>
            <a:grpSpLocks/>
          </p:cNvGrpSpPr>
          <p:nvPr/>
        </p:nvGrpSpPr>
        <p:grpSpPr bwMode="auto">
          <a:xfrm>
            <a:off x="4146550" y="1143000"/>
            <a:ext cx="2178050" cy="4608513"/>
            <a:chOff x="3222" y="720"/>
            <a:chExt cx="1372" cy="2903"/>
          </a:xfrm>
        </p:grpSpPr>
        <p:sp>
          <p:nvSpPr>
            <p:cNvPr id="40979" name="Rectangle 29"/>
            <p:cNvSpPr>
              <a:spLocks noChangeArrowheads="1"/>
            </p:cNvSpPr>
            <p:nvPr/>
          </p:nvSpPr>
          <p:spPr bwMode="auto">
            <a:xfrm>
              <a:off x="3272" y="726"/>
              <a:ext cx="470" cy="275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0" name="Rectangle 30"/>
            <p:cNvSpPr>
              <a:spLocks noChangeArrowheads="1"/>
            </p:cNvSpPr>
            <p:nvPr/>
          </p:nvSpPr>
          <p:spPr bwMode="auto">
            <a:xfrm>
              <a:off x="3319" y="726"/>
              <a:ext cx="30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Book Antiqua" charset="0"/>
                </a:rPr>
                <a:t>cid</a:t>
              </a:r>
              <a:endParaRPr lang="en-US"/>
            </a:p>
          </p:txBody>
        </p:sp>
        <p:sp>
          <p:nvSpPr>
            <p:cNvPr id="40981" name="Rectangle 31"/>
            <p:cNvSpPr>
              <a:spLocks noChangeArrowheads="1"/>
            </p:cNvSpPr>
            <p:nvPr/>
          </p:nvSpPr>
          <p:spPr bwMode="auto">
            <a:xfrm>
              <a:off x="3619" y="726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Book Antiqua" charset="0"/>
                </a:rPr>
                <a:t> </a:t>
              </a:r>
              <a:endParaRPr lang="en-US"/>
            </a:p>
          </p:txBody>
        </p:sp>
        <p:sp>
          <p:nvSpPr>
            <p:cNvPr id="40982" name="Rectangle 32"/>
            <p:cNvSpPr>
              <a:spLocks noChangeArrowheads="1"/>
            </p:cNvSpPr>
            <p:nvPr/>
          </p:nvSpPr>
          <p:spPr bwMode="auto">
            <a:xfrm>
              <a:off x="3235" y="726"/>
              <a:ext cx="37" cy="275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3" name="Rectangle 33"/>
            <p:cNvSpPr>
              <a:spLocks noChangeArrowheads="1"/>
            </p:cNvSpPr>
            <p:nvPr/>
          </p:nvSpPr>
          <p:spPr bwMode="auto">
            <a:xfrm>
              <a:off x="3742" y="726"/>
              <a:ext cx="39" cy="275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Rectangle 34"/>
            <p:cNvSpPr>
              <a:spLocks noChangeArrowheads="1"/>
            </p:cNvSpPr>
            <p:nvPr/>
          </p:nvSpPr>
          <p:spPr bwMode="auto">
            <a:xfrm>
              <a:off x="3826" y="726"/>
              <a:ext cx="720" cy="275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5" name="Rectangle 35"/>
            <p:cNvSpPr>
              <a:spLocks noChangeArrowheads="1"/>
            </p:cNvSpPr>
            <p:nvPr/>
          </p:nvSpPr>
          <p:spPr bwMode="auto">
            <a:xfrm>
              <a:off x="3874" y="726"/>
              <a:ext cx="67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10000"/>
                  </a:solidFill>
                  <a:latin typeface="Book Antiqua" charset="0"/>
                </a:rPr>
                <a:t>bname</a:t>
              </a:r>
              <a:endParaRPr lang="en-US"/>
            </a:p>
          </p:txBody>
        </p:sp>
        <p:sp>
          <p:nvSpPr>
            <p:cNvPr id="40986" name="Rectangle 36"/>
            <p:cNvSpPr>
              <a:spLocks noChangeArrowheads="1"/>
            </p:cNvSpPr>
            <p:nvPr/>
          </p:nvSpPr>
          <p:spPr bwMode="auto">
            <a:xfrm>
              <a:off x="4530" y="726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10000"/>
                  </a:solidFill>
                  <a:latin typeface="Book Antiqua" charset="0"/>
                </a:rPr>
                <a:t> </a:t>
              </a:r>
              <a:endParaRPr lang="en-US"/>
            </a:p>
          </p:txBody>
        </p:sp>
        <p:sp>
          <p:nvSpPr>
            <p:cNvPr id="40987" name="Rectangle 37"/>
            <p:cNvSpPr>
              <a:spLocks noChangeArrowheads="1"/>
            </p:cNvSpPr>
            <p:nvPr/>
          </p:nvSpPr>
          <p:spPr bwMode="auto">
            <a:xfrm>
              <a:off x="3787" y="726"/>
              <a:ext cx="39" cy="275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8" name="Rectangle 38"/>
            <p:cNvSpPr>
              <a:spLocks noChangeArrowheads="1"/>
            </p:cNvSpPr>
            <p:nvPr/>
          </p:nvSpPr>
          <p:spPr bwMode="auto">
            <a:xfrm>
              <a:off x="4546" y="726"/>
              <a:ext cx="36" cy="275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9" name="Rectangle 39"/>
            <p:cNvSpPr>
              <a:spLocks noChangeArrowheads="1"/>
            </p:cNvSpPr>
            <p:nvPr/>
          </p:nvSpPr>
          <p:spPr bwMode="auto">
            <a:xfrm>
              <a:off x="3224" y="720"/>
              <a:ext cx="55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0" name="Line 40"/>
            <p:cNvSpPr>
              <a:spLocks noChangeShapeType="1"/>
            </p:cNvSpPr>
            <p:nvPr/>
          </p:nvSpPr>
          <p:spPr bwMode="auto">
            <a:xfrm>
              <a:off x="3224" y="720"/>
              <a:ext cx="55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1" name="Rectangle 41"/>
            <p:cNvSpPr>
              <a:spLocks noChangeArrowheads="1"/>
            </p:cNvSpPr>
            <p:nvPr/>
          </p:nvSpPr>
          <p:spPr bwMode="auto">
            <a:xfrm>
              <a:off x="3781" y="720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2" name="Line 42"/>
            <p:cNvSpPr>
              <a:spLocks noChangeShapeType="1"/>
            </p:cNvSpPr>
            <p:nvPr/>
          </p:nvSpPr>
          <p:spPr bwMode="auto">
            <a:xfrm>
              <a:off x="3781" y="720"/>
              <a:ext cx="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3" name="Line 43"/>
            <p:cNvSpPr>
              <a:spLocks noChangeShapeType="1"/>
            </p:cNvSpPr>
            <p:nvPr/>
          </p:nvSpPr>
          <p:spPr bwMode="auto">
            <a:xfrm>
              <a:off x="3781" y="720"/>
              <a:ext cx="0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4" name="Rectangle 44"/>
            <p:cNvSpPr>
              <a:spLocks noChangeArrowheads="1"/>
            </p:cNvSpPr>
            <p:nvPr/>
          </p:nvSpPr>
          <p:spPr bwMode="auto">
            <a:xfrm>
              <a:off x="3787" y="720"/>
              <a:ext cx="79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5" name="Line 45"/>
            <p:cNvSpPr>
              <a:spLocks noChangeShapeType="1"/>
            </p:cNvSpPr>
            <p:nvPr/>
          </p:nvSpPr>
          <p:spPr bwMode="auto">
            <a:xfrm>
              <a:off x="3787" y="720"/>
              <a:ext cx="79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6" name="Rectangle 46"/>
            <p:cNvSpPr>
              <a:spLocks noChangeArrowheads="1"/>
            </p:cNvSpPr>
            <p:nvPr/>
          </p:nvSpPr>
          <p:spPr bwMode="auto">
            <a:xfrm>
              <a:off x="4582" y="720"/>
              <a:ext cx="1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7" name="Line 47"/>
            <p:cNvSpPr>
              <a:spLocks noChangeShapeType="1"/>
            </p:cNvSpPr>
            <p:nvPr/>
          </p:nvSpPr>
          <p:spPr bwMode="auto">
            <a:xfrm>
              <a:off x="4582" y="720"/>
              <a:ext cx="1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8" name="Rectangle 48"/>
            <p:cNvSpPr>
              <a:spLocks noChangeArrowheads="1"/>
            </p:cNvSpPr>
            <p:nvPr/>
          </p:nvSpPr>
          <p:spPr bwMode="auto">
            <a:xfrm>
              <a:off x="3224" y="726"/>
              <a:ext cx="11" cy="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9" name="Line 49"/>
            <p:cNvSpPr>
              <a:spLocks noChangeShapeType="1"/>
            </p:cNvSpPr>
            <p:nvPr/>
          </p:nvSpPr>
          <p:spPr bwMode="auto">
            <a:xfrm>
              <a:off x="3224" y="726"/>
              <a:ext cx="0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0" name="Rectangle 50"/>
            <p:cNvSpPr>
              <a:spLocks noChangeArrowheads="1"/>
            </p:cNvSpPr>
            <p:nvPr/>
          </p:nvSpPr>
          <p:spPr bwMode="auto">
            <a:xfrm>
              <a:off x="3781" y="726"/>
              <a:ext cx="6" cy="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1" name="Line 51"/>
            <p:cNvSpPr>
              <a:spLocks noChangeShapeType="1"/>
            </p:cNvSpPr>
            <p:nvPr/>
          </p:nvSpPr>
          <p:spPr bwMode="auto">
            <a:xfrm>
              <a:off x="3781" y="726"/>
              <a:ext cx="0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2" name="Rectangle 52"/>
            <p:cNvSpPr>
              <a:spLocks noChangeArrowheads="1"/>
            </p:cNvSpPr>
            <p:nvPr/>
          </p:nvSpPr>
          <p:spPr bwMode="auto">
            <a:xfrm>
              <a:off x="4582" y="726"/>
              <a:ext cx="12" cy="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3" name="Line 53"/>
            <p:cNvSpPr>
              <a:spLocks noChangeShapeType="1"/>
            </p:cNvSpPr>
            <p:nvPr/>
          </p:nvSpPr>
          <p:spPr bwMode="auto">
            <a:xfrm>
              <a:off x="4582" y="726"/>
              <a:ext cx="0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4" name="Rectangle 54"/>
            <p:cNvSpPr>
              <a:spLocks noChangeArrowheads="1"/>
            </p:cNvSpPr>
            <p:nvPr/>
          </p:nvSpPr>
          <p:spPr bwMode="auto">
            <a:xfrm>
              <a:off x="3321" y="1007"/>
              <a:ext cx="2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10000"/>
                  </a:solidFill>
                  <a:latin typeface="Book Antiqua" charset="0"/>
                </a:rPr>
                <a:t>c1</a:t>
              </a:r>
              <a:endParaRPr lang="en-US"/>
            </a:p>
          </p:txBody>
        </p:sp>
        <p:sp>
          <p:nvSpPr>
            <p:cNvPr id="41005" name="Rectangle 55"/>
            <p:cNvSpPr>
              <a:spLocks noChangeArrowheads="1"/>
            </p:cNvSpPr>
            <p:nvPr/>
          </p:nvSpPr>
          <p:spPr bwMode="auto">
            <a:xfrm>
              <a:off x="3529" y="1007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10000"/>
                  </a:solidFill>
                  <a:latin typeface="Book Antiqua" charset="0"/>
                </a:rPr>
                <a:t> </a:t>
              </a:r>
              <a:endParaRPr lang="en-US"/>
            </a:p>
          </p:txBody>
        </p:sp>
        <p:sp>
          <p:nvSpPr>
            <p:cNvPr id="41006" name="Rectangle 56"/>
            <p:cNvSpPr>
              <a:spLocks noChangeArrowheads="1"/>
            </p:cNvSpPr>
            <p:nvPr/>
          </p:nvSpPr>
          <p:spPr bwMode="auto">
            <a:xfrm>
              <a:off x="3875" y="1007"/>
              <a:ext cx="2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10000"/>
                  </a:solidFill>
                  <a:latin typeface="Book Antiqua" charset="0"/>
                </a:rPr>
                <a:t>b2</a:t>
              </a:r>
              <a:endParaRPr lang="en-US"/>
            </a:p>
          </p:txBody>
        </p:sp>
        <p:sp>
          <p:nvSpPr>
            <p:cNvPr id="41007" name="Rectangle 57"/>
            <p:cNvSpPr>
              <a:spLocks noChangeArrowheads="1"/>
            </p:cNvSpPr>
            <p:nvPr/>
          </p:nvSpPr>
          <p:spPr bwMode="auto">
            <a:xfrm>
              <a:off x="4106" y="1007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10000"/>
                  </a:solidFill>
                  <a:latin typeface="Book Antiqua" charset="0"/>
                </a:rPr>
                <a:t> </a:t>
              </a:r>
              <a:endParaRPr lang="en-US"/>
            </a:p>
          </p:txBody>
        </p:sp>
        <p:sp>
          <p:nvSpPr>
            <p:cNvPr id="41008" name="Rectangle 58"/>
            <p:cNvSpPr>
              <a:spLocks noChangeArrowheads="1"/>
            </p:cNvSpPr>
            <p:nvPr/>
          </p:nvSpPr>
          <p:spPr bwMode="auto">
            <a:xfrm>
              <a:off x="3224" y="1001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9" name="Line 59"/>
            <p:cNvSpPr>
              <a:spLocks noChangeShapeType="1"/>
            </p:cNvSpPr>
            <p:nvPr/>
          </p:nvSpPr>
          <p:spPr bwMode="auto">
            <a:xfrm>
              <a:off x="3224" y="1001"/>
              <a:ext cx="1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0" name="Rectangle 60"/>
            <p:cNvSpPr>
              <a:spLocks noChangeArrowheads="1"/>
            </p:cNvSpPr>
            <p:nvPr/>
          </p:nvSpPr>
          <p:spPr bwMode="auto">
            <a:xfrm>
              <a:off x="3235" y="1001"/>
              <a:ext cx="54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1" name="Line 61"/>
            <p:cNvSpPr>
              <a:spLocks noChangeShapeType="1"/>
            </p:cNvSpPr>
            <p:nvPr/>
          </p:nvSpPr>
          <p:spPr bwMode="auto">
            <a:xfrm>
              <a:off x="3235" y="1001"/>
              <a:ext cx="54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2" name="Rectangle 62"/>
            <p:cNvSpPr>
              <a:spLocks noChangeArrowheads="1"/>
            </p:cNvSpPr>
            <p:nvPr/>
          </p:nvSpPr>
          <p:spPr bwMode="auto">
            <a:xfrm>
              <a:off x="3781" y="1001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3" name="Line 63"/>
            <p:cNvSpPr>
              <a:spLocks noChangeShapeType="1"/>
            </p:cNvSpPr>
            <p:nvPr/>
          </p:nvSpPr>
          <p:spPr bwMode="auto">
            <a:xfrm>
              <a:off x="3781" y="1001"/>
              <a:ext cx="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4" name="Line 64"/>
            <p:cNvSpPr>
              <a:spLocks noChangeShapeType="1"/>
            </p:cNvSpPr>
            <p:nvPr/>
          </p:nvSpPr>
          <p:spPr bwMode="auto">
            <a:xfrm>
              <a:off x="3781" y="1001"/>
              <a:ext cx="0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5" name="Rectangle 65"/>
            <p:cNvSpPr>
              <a:spLocks noChangeArrowheads="1"/>
            </p:cNvSpPr>
            <p:nvPr/>
          </p:nvSpPr>
          <p:spPr bwMode="auto">
            <a:xfrm>
              <a:off x="3787" y="1001"/>
              <a:ext cx="79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6" name="Line 66"/>
            <p:cNvSpPr>
              <a:spLocks noChangeShapeType="1"/>
            </p:cNvSpPr>
            <p:nvPr/>
          </p:nvSpPr>
          <p:spPr bwMode="auto">
            <a:xfrm>
              <a:off x="3787" y="1001"/>
              <a:ext cx="79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7" name="Rectangle 67"/>
            <p:cNvSpPr>
              <a:spLocks noChangeArrowheads="1"/>
            </p:cNvSpPr>
            <p:nvPr/>
          </p:nvSpPr>
          <p:spPr bwMode="auto">
            <a:xfrm>
              <a:off x="4582" y="1001"/>
              <a:ext cx="1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8" name="Line 68"/>
            <p:cNvSpPr>
              <a:spLocks noChangeShapeType="1"/>
            </p:cNvSpPr>
            <p:nvPr/>
          </p:nvSpPr>
          <p:spPr bwMode="auto">
            <a:xfrm>
              <a:off x="4582" y="1001"/>
              <a:ext cx="1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9" name="Rectangle 69"/>
            <p:cNvSpPr>
              <a:spLocks noChangeArrowheads="1"/>
            </p:cNvSpPr>
            <p:nvPr/>
          </p:nvSpPr>
          <p:spPr bwMode="auto">
            <a:xfrm>
              <a:off x="3224" y="1007"/>
              <a:ext cx="11" cy="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0" name="Line 70"/>
            <p:cNvSpPr>
              <a:spLocks noChangeShapeType="1"/>
            </p:cNvSpPr>
            <p:nvPr/>
          </p:nvSpPr>
          <p:spPr bwMode="auto">
            <a:xfrm>
              <a:off x="3224" y="1007"/>
              <a:ext cx="0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1" name="Rectangle 71"/>
            <p:cNvSpPr>
              <a:spLocks noChangeArrowheads="1"/>
            </p:cNvSpPr>
            <p:nvPr/>
          </p:nvSpPr>
          <p:spPr bwMode="auto">
            <a:xfrm>
              <a:off x="3781" y="1007"/>
              <a:ext cx="6" cy="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2" name="Line 72"/>
            <p:cNvSpPr>
              <a:spLocks noChangeShapeType="1"/>
            </p:cNvSpPr>
            <p:nvPr/>
          </p:nvSpPr>
          <p:spPr bwMode="auto">
            <a:xfrm>
              <a:off x="3781" y="1007"/>
              <a:ext cx="0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3" name="Rectangle 73"/>
            <p:cNvSpPr>
              <a:spLocks noChangeArrowheads="1"/>
            </p:cNvSpPr>
            <p:nvPr/>
          </p:nvSpPr>
          <p:spPr bwMode="auto">
            <a:xfrm>
              <a:off x="4582" y="1007"/>
              <a:ext cx="12" cy="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4" name="Line 74"/>
            <p:cNvSpPr>
              <a:spLocks noChangeShapeType="1"/>
            </p:cNvSpPr>
            <p:nvPr/>
          </p:nvSpPr>
          <p:spPr bwMode="auto">
            <a:xfrm>
              <a:off x="4582" y="1007"/>
              <a:ext cx="0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5" name="Rectangle 75"/>
            <p:cNvSpPr>
              <a:spLocks noChangeArrowheads="1"/>
            </p:cNvSpPr>
            <p:nvPr/>
          </p:nvSpPr>
          <p:spPr bwMode="auto">
            <a:xfrm>
              <a:off x="3321" y="1282"/>
              <a:ext cx="2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10000"/>
                  </a:solidFill>
                  <a:latin typeface="Book Antiqua" charset="0"/>
                </a:rPr>
                <a:t>c1</a:t>
              </a:r>
              <a:endParaRPr lang="en-US"/>
            </a:p>
          </p:txBody>
        </p:sp>
        <p:sp>
          <p:nvSpPr>
            <p:cNvPr id="41026" name="Rectangle 76"/>
            <p:cNvSpPr>
              <a:spLocks noChangeArrowheads="1"/>
            </p:cNvSpPr>
            <p:nvPr/>
          </p:nvSpPr>
          <p:spPr bwMode="auto">
            <a:xfrm>
              <a:off x="3529" y="1282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10000"/>
                  </a:solidFill>
                  <a:latin typeface="Book Antiqua" charset="0"/>
                </a:rPr>
                <a:t> </a:t>
              </a:r>
              <a:endParaRPr lang="en-US"/>
            </a:p>
          </p:txBody>
        </p:sp>
        <p:sp>
          <p:nvSpPr>
            <p:cNvPr id="41027" name="Rectangle 77"/>
            <p:cNvSpPr>
              <a:spLocks noChangeArrowheads="1"/>
            </p:cNvSpPr>
            <p:nvPr/>
          </p:nvSpPr>
          <p:spPr bwMode="auto">
            <a:xfrm>
              <a:off x="3875" y="1282"/>
              <a:ext cx="2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10000"/>
                  </a:solidFill>
                  <a:latin typeface="Book Antiqua" charset="0"/>
                </a:rPr>
                <a:t>b4</a:t>
              </a:r>
              <a:endParaRPr lang="en-US"/>
            </a:p>
          </p:txBody>
        </p:sp>
        <p:sp>
          <p:nvSpPr>
            <p:cNvPr id="41028" name="Rectangle 78"/>
            <p:cNvSpPr>
              <a:spLocks noChangeArrowheads="1"/>
            </p:cNvSpPr>
            <p:nvPr/>
          </p:nvSpPr>
          <p:spPr bwMode="auto">
            <a:xfrm>
              <a:off x="4106" y="1282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10000"/>
                  </a:solidFill>
                  <a:latin typeface="Book Antiqua" charset="0"/>
                </a:rPr>
                <a:t> </a:t>
              </a:r>
              <a:endParaRPr lang="en-US"/>
            </a:p>
          </p:txBody>
        </p:sp>
        <p:sp>
          <p:nvSpPr>
            <p:cNvPr id="41029" name="Rectangle 79"/>
            <p:cNvSpPr>
              <a:spLocks noChangeArrowheads="1"/>
            </p:cNvSpPr>
            <p:nvPr/>
          </p:nvSpPr>
          <p:spPr bwMode="auto">
            <a:xfrm>
              <a:off x="3224" y="1282"/>
              <a:ext cx="11" cy="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0" name="Line 80"/>
            <p:cNvSpPr>
              <a:spLocks noChangeShapeType="1"/>
            </p:cNvSpPr>
            <p:nvPr/>
          </p:nvSpPr>
          <p:spPr bwMode="auto">
            <a:xfrm>
              <a:off x="3224" y="1282"/>
              <a:ext cx="0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1" name="Rectangle 81"/>
            <p:cNvSpPr>
              <a:spLocks noChangeArrowheads="1"/>
            </p:cNvSpPr>
            <p:nvPr/>
          </p:nvSpPr>
          <p:spPr bwMode="auto">
            <a:xfrm>
              <a:off x="3781" y="1282"/>
              <a:ext cx="6" cy="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2" name="Line 82"/>
            <p:cNvSpPr>
              <a:spLocks noChangeShapeType="1"/>
            </p:cNvSpPr>
            <p:nvPr/>
          </p:nvSpPr>
          <p:spPr bwMode="auto">
            <a:xfrm>
              <a:off x="3781" y="1282"/>
              <a:ext cx="0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3" name="Rectangle 83"/>
            <p:cNvSpPr>
              <a:spLocks noChangeArrowheads="1"/>
            </p:cNvSpPr>
            <p:nvPr/>
          </p:nvSpPr>
          <p:spPr bwMode="auto">
            <a:xfrm>
              <a:off x="4582" y="1282"/>
              <a:ext cx="12" cy="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4" name="Line 84"/>
            <p:cNvSpPr>
              <a:spLocks noChangeShapeType="1"/>
            </p:cNvSpPr>
            <p:nvPr/>
          </p:nvSpPr>
          <p:spPr bwMode="auto">
            <a:xfrm>
              <a:off x="4582" y="1282"/>
              <a:ext cx="0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5" name="Rectangle 85"/>
            <p:cNvSpPr>
              <a:spLocks noChangeArrowheads="1"/>
            </p:cNvSpPr>
            <p:nvPr/>
          </p:nvSpPr>
          <p:spPr bwMode="auto">
            <a:xfrm>
              <a:off x="3321" y="1557"/>
              <a:ext cx="2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10000"/>
                  </a:solidFill>
                  <a:latin typeface="Book Antiqua" charset="0"/>
                </a:rPr>
                <a:t>c2</a:t>
              </a:r>
              <a:endParaRPr lang="en-US"/>
            </a:p>
          </p:txBody>
        </p:sp>
        <p:sp>
          <p:nvSpPr>
            <p:cNvPr id="41036" name="Rectangle 86"/>
            <p:cNvSpPr>
              <a:spLocks noChangeArrowheads="1"/>
            </p:cNvSpPr>
            <p:nvPr/>
          </p:nvSpPr>
          <p:spPr bwMode="auto">
            <a:xfrm>
              <a:off x="3529" y="1557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10000"/>
                  </a:solidFill>
                  <a:latin typeface="Book Antiqua" charset="0"/>
                </a:rPr>
                <a:t> </a:t>
              </a:r>
              <a:endParaRPr lang="en-US"/>
            </a:p>
          </p:txBody>
        </p:sp>
        <p:sp>
          <p:nvSpPr>
            <p:cNvPr id="41037" name="Rectangle 87"/>
            <p:cNvSpPr>
              <a:spLocks noChangeArrowheads="1"/>
            </p:cNvSpPr>
            <p:nvPr/>
          </p:nvSpPr>
          <p:spPr bwMode="auto">
            <a:xfrm>
              <a:off x="3875" y="1557"/>
              <a:ext cx="2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10000"/>
                  </a:solidFill>
                  <a:latin typeface="Book Antiqua" charset="0"/>
                </a:rPr>
                <a:t>b2</a:t>
              </a:r>
              <a:endParaRPr lang="en-US"/>
            </a:p>
          </p:txBody>
        </p:sp>
        <p:sp>
          <p:nvSpPr>
            <p:cNvPr id="41038" name="Rectangle 88"/>
            <p:cNvSpPr>
              <a:spLocks noChangeArrowheads="1"/>
            </p:cNvSpPr>
            <p:nvPr/>
          </p:nvSpPr>
          <p:spPr bwMode="auto">
            <a:xfrm>
              <a:off x="4106" y="1557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10000"/>
                  </a:solidFill>
                  <a:latin typeface="Book Antiqua" charset="0"/>
                </a:rPr>
                <a:t> </a:t>
              </a:r>
              <a:endParaRPr lang="en-US"/>
            </a:p>
          </p:txBody>
        </p:sp>
        <p:sp>
          <p:nvSpPr>
            <p:cNvPr id="41039" name="Rectangle 89"/>
            <p:cNvSpPr>
              <a:spLocks noChangeArrowheads="1"/>
            </p:cNvSpPr>
            <p:nvPr/>
          </p:nvSpPr>
          <p:spPr bwMode="auto">
            <a:xfrm>
              <a:off x="3224" y="1557"/>
              <a:ext cx="11" cy="2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0" name="Line 90"/>
            <p:cNvSpPr>
              <a:spLocks noChangeShapeType="1"/>
            </p:cNvSpPr>
            <p:nvPr/>
          </p:nvSpPr>
          <p:spPr bwMode="auto">
            <a:xfrm>
              <a:off x="3224" y="1557"/>
              <a:ext cx="0" cy="27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1" name="Rectangle 91"/>
            <p:cNvSpPr>
              <a:spLocks noChangeArrowheads="1"/>
            </p:cNvSpPr>
            <p:nvPr/>
          </p:nvSpPr>
          <p:spPr bwMode="auto">
            <a:xfrm>
              <a:off x="3781" y="1557"/>
              <a:ext cx="6" cy="2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2" name="Line 92"/>
            <p:cNvSpPr>
              <a:spLocks noChangeShapeType="1"/>
            </p:cNvSpPr>
            <p:nvPr/>
          </p:nvSpPr>
          <p:spPr bwMode="auto">
            <a:xfrm>
              <a:off x="3781" y="1557"/>
              <a:ext cx="0" cy="27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3" name="Rectangle 93"/>
            <p:cNvSpPr>
              <a:spLocks noChangeArrowheads="1"/>
            </p:cNvSpPr>
            <p:nvPr/>
          </p:nvSpPr>
          <p:spPr bwMode="auto">
            <a:xfrm>
              <a:off x="4582" y="1557"/>
              <a:ext cx="12" cy="2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4" name="Line 94"/>
            <p:cNvSpPr>
              <a:spLocks noChangeShapeType="1"/>
            </p:cNvSpPr>
            <p:nvPr/>
          </p:nvSpPr>
          <p:spPr bwMode="auto">
            <a:xfrm>
              <a:off x="4582" y="1557"/>
              <a:ext cx="0" cy="27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5" name="Rectangle 95"/>
            <p:cNvSpPr>
              <a:spLocks noChangeArrowheads="1"/>
            </p:cNvSpPr>
            <p:nvPr/>
          </p:nvSpPr>
          <p:spPr bwMode="auto">
            <a:xfrm>
              <a:off x="3321" y="1833"/>
              <a:ext cx="2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10000"/>
                  </a:solidFill>
                  <a:latin typeface="Book Antiqua" charset="0"/>
                </a:rPr>
                <a:t>c2</a:t>
              </a:r>
              <a:endParaRPr lang="en-US"/>
            </a:p>
          </p:txBody>
        </p:sp>
        <p:sp>
          <p:nvSpPr>
            <p:cNvPr id="41046" name="Rectangle 96"/>
            <p:cNvSpPr>
              <a:spLocks noChangeArrowheads="1"/>
            </p:cNvSpPr>
            <p:nvPr/>
          </p:nvSpPr>
          <p:spPr bwMode="auto">
            <a:xfrm>
              <a:off x="3529" y="1833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10000"/>
                  </a:solidFill>
                  <a:latin typeface="Book Antiqua" charset="0"/>
                </a:rPr>
                <a:t> </a:t>
              </a:r>
              <a:endParaRPr lang="en-US"/>
            </a:p>
          </p:txBody>
        </p:sp>
        <p:sp>
          <p:nvSpPr>
            <p:cNvPr id="41047" name="Rectangle 97"/>
            <p:cNvSpPr>
              <a:spLocks noChangeArrowheads="1"/>
            </p:cNvSpPr>
            <p:nvPr/>
          </p:nvSpPr>
          <p:spPr bwMode="auto">
            <a:xfrm>
              <a:off x="3875" y="1833"/>
              <a:ext cx="2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10000"/>
                  </a:solidFill>
                  <a:latin typeface="Book Antiqua" charset="0"/>
                </a:rPr>
                <a:t>b4</a:t>
              </a:r>
              <a:endParaRPr lang="en-US"/>
            </a:p>
          </p:txBody>
        </p:sp>
        <p:sp>
          <p:nvSpPr>
            <p:cNvPr id="41048" name="Rectangle 98"/>
            <p:cNvSpPr>
              <a:spLocks noChangeArrowheads="1"/>
            </p:cNvSpPr>
            <p:nvPr/>
          </p:nvSpPr>
          <p:spPr bwMode="auto">
            <a:xfrm>
              <a:off x="4106" y="1833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10000"/>
                  </a:solidFill>
                  <a:latin typeface="Book Antiqua" charset="0"/>
                </a:rPr>
                <a:t> </a:t>
              </a:r>
              <a:endParaRPr lang="en-US"/>
            </a:p>
          </p:txBody>
        </p:sp>
        <p:sp>
          <p:nvSpPr>
            <p:cNvPr id="41049" name="Rectangle 99"/>
            <p:cNvSpPr>
              <a:spLocks noChangeArrowheads="1"/>
            </p:cNvSpPr>
            <p:nvPr/>
          </p:nvSpPr>
          <p:spPr bwMode="auto">
            <a:xfrm>
              <a:off x="3224" y="1833"/>
              <a:ext cx="11" cy="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0" name="Line 100"/>
            <p:cNvSpPr>
              <a:spLocks noChangeShapeType="1"/>
            </p:cNvSpPr>
            <p:nvPr/>
          </p:nvSpPr>
          <p:spPr bwMode="auto">
            <a:xfrm>
              <a:off x="3224" y="1833"/>
              <a:ext cx="0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1" name="Rectangle 101"/>
            <p:cNvSpPr>
              <a:spLocks noChangeArrowheads="1"/>
            </p:cNvSpPr>
            <p:nvPr/>
          </p:nvSpPr>
          <p:spPr bwMode="auto">
            <a:xfrm>
              <a:off x="3781" y="1833"/>
              <a:ext cx="6" cy="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2" name="Line 102"/>
            <p:cNvSpPr>
              <a:spLocks noChangeShapeType="1"/>
            </p:cNvSpPr>
            <p:nvPr/>
          </p:nvSpPr>
          <p:spPr bwMode="auto">
            <a:xfrm>
              <a:off x="3781" y="1833"/>
              <a:ext cx="0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3" name="Rectangle 103"/>
            <p:cNvSpPr>
              <a:spLocks noChangeArrowheads="1"/>
            </p:cNvSpPr>
            <p:nvPr/>
          </p:nvSpPr>
          <p:spPr bwMode="auto">
            <a:xfrm>
              <a:off x="4582" y="1833"/>
              <a:ext cx="12" cy="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4" name="Line 104"/>
            <p:cNvSpPr>
              <a:spLocks noChangeShapeType="1"/>
            </p:cNvSpPr>
            <p:nvPr/>
          </p:nvSpPr>
          <p:spPr bwMode="auto">
            <a:xfrm>
              <a:off x="4582" y="1833"/>
              <a:ext cx="0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5" name="Rectangle 105"/>
            <p:cNvSpPr>
              <a:spLocks noChangeArrowheads="1"/>
            </p:cNvSpPr>
            <p:nvPr/>
          </p:nvSpPr>
          <p:spPr bwMode="auto">
            <a:xfrm>
              <a:off x="3321" y="2108"/>
              <a:ext cx="2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10000"/>
                  </a:solidFill>
                  <a:latin typeface="Book Antiqua" charset="0"/>
                </a:rPr>
                <a:t>c3</a:t>
              </a:r>
              <a:endParaRPr lang="en-US"/>
            </a:p>
          </p:txBody>
        </p:sp>
        <p:sp>
          <p:nvSpPr>
            <p:cNvPr id="41056" name="Rectangle 106"/>
            <p:cNvSpPr>
              <a:spLocks noChangeArrowheads="1"/>
            </p:cNvSpPr>
            <p:nvPr/>
          </p:nvSpPr>
          <p:spPr bwMode="auto">
            <a:xfrm>
              <a:off x="3529" y="2108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10000"/>
                  </a:solidFill>
                  <a:latin typeface="Book Antiqua" charset="0"/>
                </a:rPr>
                <a:t> </a:t>
              </a:r>
              <a:endParaRPr lang="en-US"/>
            </a:p>
          </p:txBody>
        </p:sp>
        <p:sp>
          <p:nvSpPr>
            <p:cNvPr id="41057" name="Rectangle 107"/>
            <p:cNvSpPr>
              <a:spLocks noChangeArrowheads="1"/>
            </p:cNvSpPr>
            <p:nvPr/>
          </p:nvSpPr>
          <p:spPr bwMode="auto">
            <a:xfrm>
              <a:off x="3875" y="2108"/>
              <a:ext cx="2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10000"/>
                  </a:solidFill>
                  <a:latin typeface="Book Antiqua" charset="0"/>
                </a:rPr>
                <a:t>b2</a:t>
              </a:r>
              <a:endParaRPr lang="en-US"/>
            </a:p>
          </p:txBody>
        </p:sp>
        <p:sp>
          <p:nvSpPr>
            <p:cNvPr id="41058" name="Rectangle 108"/>
            <p:cNvSpPr>
              <a:spLocks noChangeArrowheads="1"/>
            </p:cNvSpPr>
            <p:nvPr/>
          </p:nvSpPr>
          <p:spPr bwMode="auto">
            <a:xfrm>
              <a:off x="4106" y="2108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10000"/>
                  </a:solidFill>
                  <a:latin typeface="Book Antiqua" charset="0"/>
                </a:rPr>
                <a:t> </a:t>
              </a:r>
              <a:endParaRPr lang="en-US"/>
            </a:p>
          </p:txBody>
        </p:sp>
        <p:sp>
          <p:nvSpPr>
            <p:cNvPr id="41059" name="Rectangle 109"/>
            <p:cNvSpPr>
              <a:spLocks noChangeArrowheads="1"/>
            </p:cNvSpPr>
            <p:nvPr/>
          </p:nvSpPr>
          <p:spPr bwMode="auto">
            <a:xfrm>
              <a:off x="3224" y="2108"/>
              <a:ext cx="11" cy="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0" name="Line 110"/>
            <p:cNvSpPr>
              <a:spLocks noChangeShapeType="1"/>
            </p:cNvSpPr>
            <p:nvPr/>
          </p:nvSpPr>
          <p:spPr bwMode="auto">
            <a:xfrm>
              <a:off x="3224" y="2108"/>
              <a:ext cx="0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1" name="Rectangle 111"/>
            <p:cNvSpPr>
              <a:spLocks noChangeArrowheads="1"/>
            </p:cNvSpPr>
            <p:nvPr/>
          </p:nvSpPr>
          <p:spPr bwMode="auto">
            <a:xfrm>
              <a:off x="3781" y="2108"/>
              <a:ext cx="6" cy="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2" name="Line 112"/>
            <p:cNvSpPr>
              <a:spLocks noChangeShapeType="1"/>
            </p:cNvSpPr>
            <p:nvPr/>
          </p:nvSpPr>
          <p:spPr bwMode="auto">
            <a:xfrm>
              <a:off x="3781" y="2108"/>
              <a:ext cx="0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3" name="Rectangle 113"/>
            <p:cNvSpPr>
              <a:spLocks noChangeArrowheads="1"/>
            </p:cNvSpPr>
            <p:nvPr/>
          </p:nvSpPr>
          <p:spPr bwMode="auto">
            <a:xfrm>
              <a:off x="4582" y="2108"/>
              <a:ext cx="12" cy="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4" name="Line 114"/>
            <p:cNvSpPr>
              <a:spLocks noChangeShapeType="1"/>
            </p:cNvSpPr>
            <p:nvPr/>
          </p:nvSpPr>
          <p:spPr bwMode="auto">
            <a:xfrm>
              <a:off x="4582" y="2108"/>
              <a:ext cx="0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5" name="Rectangle 115"/>
            <p:cNvSpPr>
              <a:spLocks noChangeArrowheads="1"/>
            </p:cNvSpPr>
            <p:nvPr/>
          </p:nvSpPr>
          <p:spPr bwMode="auto">
            <a:xfrm>
              <a:off x="3321" y="2383"/>
              <a:ext cx="2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10000"/>
                  </a:solidFill>
                  <a:latin typeface="Book Antiqua" charset="0"/>
                </a:rPr>
                <a:t>c3</a:t>
              </a:r>
              <a:endParaRPr lang="en-US"/>
            </a:p>
          </p:txBody>
        </p:sp>
        <p:sp>
          <p:nvSpPr>
            <p:cNvPr id="41066" name="Rectangle 116"/>
            <p:cNvSpPr>
              <a:spLocks noChangeArrowheads="1"/>
            </p:cNvSpPr>
            <p:nvPr/>
          </p:nvSpPr>
          <p:spPr bwMode="auto">
            <a:xfrm>
              <a:off x="3529" y="2383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10000"/>
                  </a:solidFill>
                  <a:latin typeface="Book Antiqua" charset="0"/>
                </a:rPr>
                <a:t> </a:t>
              </a:r>
              <a:endParaRPr lang="en-US"/>
            </a:p>
          </p:txBody>
        </p:sp>
        <p:sp>
          <p:nvSpPr>
            <p:cNvPr id="41067" name="Rectangle 117"/>
            <p:cNvSpPr>
              <a:spLocks noChangeArrowheads="1"/>
            </p:cNvSpPr>
            <p:nvPr/>
          </p:nvSpPr>
          <p:spPr bwMode="auto">
            <a:xfrm>
              <a:off x="3875" y="2383"/>
              <a:ext cx="2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10000"/>
                  </a:solidFill>
                  <a:latin typeface="Book Antiqua" charset="0"/>
                </a:rPr>
                <a:t>b4</a:t>
              </a:r>
              <a:endParaRPr lang="en-US"/>
            </a:p>
          </p:txBody>
        </p:sp>
        <p:sp>
          <p:nvSpPr>
            <p:cNvPr id="41068" name="Rectangle 118"/>
            <p:cNvSpPr>
              <a:spLocks noChangeArrowheads="1"/>
            </p:cNvSpPr>
            <p:nvPr/>
          </p:nvSpPr>
          <p:spPr bwMode="auto">
            <a:xfrm>
              <a:off x="4106" y="2383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10000"/>
                  </a:solidFill>
                  <a:latin typeface="Book Antiqua" charset="0"/>
                </a:rPr>
                <a:t> </a:t>
              </a:r>
              <a:endParaRPr lang="en-US"/>
            </a:p>
          </p:txBody>
        </p:sp>
        <p:sp>
          <p:nvSpPr>
            <p:cNvPr id="41069" name="Rectangle 119"/>
            <p:cNvSpPr>
              <a:spLocks noChangeArrowheads="1"/>
            </p:cNvSpPr>
            <p:nvPr/>
          </p:nvSpPr>
          <p:spPr bwMode="auto">
            <a:xfrm>
              <a:off x="3224" y="2383"/>
              <a:ext cx="11" cy="2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0" name="Line 120"/>
            <p:cNvSpPr>
              <a:spLocks noChangeShapeType="1"/>
            </p:cNvSpPr>
            <p:nvPr/>
          </p:nvSpPr>
          <p:spPr bwMode="auto">
            <a:xfrm>
              <a:off x="3224" y="2383"/>
              <a:ext cx="0" cy="27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1" name="Rectangle 121"/>
            <p:cNvSpPr>
              <a:spLocks noChangeArrowheads="1"/>
            </p:cNvSpPr>
            <p:nvPr/>
          </p:nvSpPr>
          <p:spPr bwMode="auto">
            <a:xfrm>
              <a:off x="3781" y="2383"/>
              <a:ext cx="6" cy="2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2" name="Line 122"/>
            <p:cNvSpPr>
              <a:spLocks noChangeShapeType="1"/>
            </p:cNvSpPr>
            <p:nvPr/>
          </p:nvSpPr>
          <p:spPr bwMode="auto">
            <a:xfrm>
              <a:off x="3781" y="2383"/>
              <a:ext cx="0" cy="27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3" name="Rectangle 123"/>
            <p:cNvSpPr>
              <a:spLocks noChangeArrowheads="1"/>
            </p:cNvSpPr>
            <p:nvPr/>
          </p:nvSpPr>
          <p:spPr bwMode="auto">
            <a:xfrm>
              <a:off x="4582" y="2383"/>
              <a:ext cx="12" cy="2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4" name="Line 124"/>
            <p:cNvSpPr>
              <a:spLocks noChangeShapeType="1"/>
            </p:cNvSpPr>
            <p:nvPr/>
          </p:nvSpPr>
          <p:spPr bwMode="auto">
            <a:xfrm>
              <a:off x="4582" y="2383"/>
              <a:ext cx="0" cy="27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5" name="Rectangle 125"/>
            <p:cNvSpPr>
              <a:spLocks noChangeArrowheads="1"/>
            </p:cNvSpPr>
            <p:nvPr/>
          </p:nvSpPr>
          <p:spPr bwMode="auto">
            <a:xfrm>
              <a:off x="3321" y="2659"/>
              <a:ext cx="2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10000"/>
                  </a:solidFill>
                  <a:latin typeface="Book Antiqua" charset="0"/>
                </a:rPr>
                <a:t>c4</a:t>
              </a:r>
              <a:endParaRPr lang="en-US"/>
            </a:p>
          </p:txBody>
        </p:sp>
        <p:sp>
          <p:nvSpPr>
            <p:cNvPr id="41076" name="Rectangle 126"/>
            <p:cNvSpPr>
              <a:spLocks noChangeArrowheads="1"/>
            </p:cNvSpPr>
            <p:nvPr/>
          </p:nvSpPr>
          <p:spPr bwMode="auto">
            <a:xfrm>
              <a:off x="3529" y="2659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10000"/>
                  </a:solidFill>
                  <a:latin typeface="Book Antiqua" charset="0"/>
                </a:rPr>
                <a:t> </a:t>
              </a:r>
              <a:endParaRPr lang="en-US"/>
            </a:p>
          </p:txBody>
        </p:sp>
        <p:sp>
          <p:nvSpPr>
            <p:cNvPr id="41077" name="Rectangle 127"/>
            <p:cNvSpPr>
              <a:spLocks noChangeArrowheads="1"/>
            </p:cNvSpPr>
            <p:nvPr/>
          </p:nvSpPr>
          <p:spPr bwMode="auto">
            <a:xfrm>
              <a:off x="3875" y="2659"/>
              <a:ext cx="2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10000"/>
                  </a:solidFill>
                  <a:latin typeface="Book Antiqua" charset="0"/>
                </a:rPr>
                <a:t>b2</a:t>
              </a:r>
              <a:endParaRPr lang="en-US"/>
            </a:p>
          </p:txBody>
        </p:sp>
        <p:sp>
          <p:nvSpPr>
            <p:cNvPr id="41078" name="Rectangle 128"/>
            <p:cNvSpPr>
              <a:spLocks noChangeArrowheads="1"/>
            </p:cNvSpPr>
            <p:nvPr/>
          </p:nvSpPr>
          <p:spPr bwMode="auto">
            <a:xfrm>
              <a:off x="4106" y="2659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10000"/>
                  </a:solidFill>
                  <a:latin typeface="Book Antiqua" charset="0"/>
                </a:rPr>
                <a:t> </a:t>
              </a:r>
              <a:endParaRPr lang="en-US"/>
            </a:p>
          </p:txBody>
        </p:sp>
        <p:sp>
          <p:nvSpPr>
            <p:cNvPr id="41079" name="Rectangle 129"/>
            <p:cNvSpPr>
              <a:spLocks noChangeArrowheads="1"/>
            </p:cNvSpPr>
            <p:nvPr/>
          </p:nvSpPr>
          <p:spPr bwMode="auto">
            <a:xfrm>
              <a:off x="3224" y="2659"/>
              <a:ext cx="11" cy="28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80" name="Line 130"/>
            <p:cNvSpPr>
              <a:spLocks noChangeShapeType="1"/>
            </p:cNvSpPr>
            <p:nvPr/>
          </p:nvSpPr>
          <p:spPr bwMode="auto">
            <a:xfrm>
              <a:off x="3224" y="2659"/>
              <a:ext cx="0" cy="2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81" name="Rectangle 131"/>
            <p:cNvSpPr>
              <a:spLocks noChangeArrowheads="1"/>
            </p:cNvSpPr>
            <p:nvPr/>
          </p:nvSpPr>
          <p:spPr bwMode="auto">
            <a:xfrm>
              <a:off x="3781" y="2659"/>
              <a:ext cx="6" cy="28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82" name="Line 132"/>
            <p:cNvSpPr>
              <a:spLocks noChangeShapeType="1"/>
            </p:cNvSpPr>
            <p:nvPr/>
          </p:nvSpPr>
          <p:spPr bwMode="auto">
            <a:xfrm>
              <a:off x="3781" y="2659"/>
              <a:ext cx="0" cy="2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83" name="Rectangle 133"/>
            <p:cNvSpPr>
              <a:spLocks noChangeArrowheads="1"/>
            </p:cNvSpPr>
            <p:nvPr/>
          </p:nvSpPr>
          <p:spPr bwMode="auto">
            <a:xfrm>
              <a:off x="4582" y="2659"/>
              <a:ext cx="12" cy="28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84" name="Line 134"/>
            <p:cNvSpPr>
              <a:spLocks noChangeShapeType="1"/>
            </p:cNvSpPr>
            <p:nvPr/>
          </p:nvSpPr>
          <p:spPr bwMode="auto">
            <a:xfrm>
              <a:off x="4582" y="2659"/>
              <a:ext cx="0" cy="2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85" name="Rectangle 135"/>
            <p:cNvSpPr>
              <a:spLocks noChangeArrowheads="1"/>
            </p:cNvSpPr>
            <p:nvPr/>
          </p:nvSpPr>
          <p:spPr bwMode="auto">
            <a:xfrm>
              <a:off x="3321" y="2940"/>
              <a:ext cx="2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10000"/>
                  </a:solidFill>
                  <a:latin typeface="Book Antiqua" charset="0"/>
                </a:rPr>
                <a:t>c4</a:t>
              </a:r>
              <a:endParaRPr lang="en-US"/>
            </a:p>
          </p:txBody>
        </p:sp>
        <p:sp>
          <p:nvSpPr>
            <p:cNvPr id="41086" name="Rectangle 136"/>
            <p:cNvSpPr>
              <a:spLocks noChangeArrowheads="1"/>
            </p:cNvSpPr>
            <p:nvPr/>
          </p:nvSpPr>
          <p:spPr bwMode="auto">
            <a:xfrm>
              <a:off x="3529" y="2940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10000"/>
                  </a:solidFill>
                  <a:latin typeface="Book Antiqua" charset="0"/>
                </a:rPr>
                <a:t> </a:t>
              </a:r>
              <a:endParaRPr lang="en-US"/>
            </a:p>
          </p:txBody>
        </p:sp>
        <p:sp>
          <p:nvSpPr>
            <p:cNvPr id="41087" name="Rectangle 137"/>
            <p:cNvSpPr>
              <a:spLocks noChangeArrowheads="1"/>
            </p:cNvSpPr>
            <p:nvPr/>
          </p:nvSpPr>
          <p:spPr bwMode="auto">
            <a:xfrm>
              <a:off x="3875" y="2940"/>
              <a:ext cx="2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10000"/>
                  </a:solidFill>
                  <a:latin typeface="Book Antiqua" charset="0"/>
                </a:rPr>
                <a:t>b4</a:t>
              </a:r>
              <a:endParaRPr lang="en-US"/>
            </a:p>
          </p:txBody>
        </p:sp>
        <p:sp>
          <p:nvSpPr>
            <p:cNvPr id="41088" name="Rectangle 138"/>
            <p:cNvSpPr>
              <a:spLocks noChangeArrowheads="1"/>
            </p:cNvSpPr>
            <p:nvPr/>
          </p:nvSpPr>
          <p:spPr bwMode="auto">
            <a:xfrm>
              <a:off x="4106" y="2940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10000"/>
                  </a:solidFill>
                  <a:latin typeface="Book Antiqua" charset="0"/>
                </a:rPr>
                <a:t> </a:t>
              </a:r>
              <a:endParaRPr lang="en-US"/>
            </a:p>
          </p:txBody>
        </p:sp>
        <p:sp>
          <p:nvSpPr>
            <p:cNvPr id="41089" name="Rectangle 139"/>
            <p:cNvSpPr>
              <a:spLocks noChangeArrowheads="1"/>
            </p:cNvSpPr>
            <p:nvPr/>
          </p:nvSpPr>
          <p:spPr bwMode="auto">
            <a:xfrm>
              <a:off x="3224" y="2940"/>
              <a:ext cx="11" cy="28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90" name="Line 140"/>
            <p:cNvSpPr>
              <a:spLocks noChangeShapeType="1"/>
            </p:cNvSpPr>
            <p:nvPr/>
          </p:nvSpPr>
          <p:spPr bwMode="auto">
            <a:xfrm>
              <a:off x="3224" y="2940"/>
              <a:ext cx="0" cy="2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91" name="Rectangle 141"/>
            <p:cNvSpPr>
              <a:spLocks noChangeArrowheads="1"/>
            </p:cNvSpPr>
            <p:nvPr/>
          </p:nvSpPr>
          <p:spPr bwMode="auto">
            <a:xfrm>
              <a:off x="3781" y="2940"/>
              <a:ext cx="6" cy="28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92" name="Line 142"/>
            <p:cNvSpPr>
              <a:spLocks noChangeShapeType="1"/>
            </p:cNvSpPr>
            <p:nvPr/>
          </p:nvSpPr>
          <p:spPr bwMode="auto">
            <a:xfrm>
              <a:off x="3781" y="2940"/>
              <a:ext cx="0" cy="2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93" name="Rectangle 143"/>
            <p:cNvSpPr>
              <a:spLocks noChangeArrowheads="1"/>
            </p:cNvSpPr>
            <p:nvPr/>
          </p:nvSpPr>
          <p:spPr bwMode="auto">
            <a:xfrm>
              <a:off x="4582" y="2940"/>
              <a:ext cx="12" cy="28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94" name="Line 144"/>
            <p:cNvSpPr>
              <a:spLocks noChangeShapeType="1"/>
            </p:cNvSpPr>
            <p:nvPr/>
          </p:nvSpPr>
          <p:spPr bwMode="auto">
            <a:xfrm>
              <a:off x="4582" y="2940"/>
              <a:ext cx="0" cy="2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95" name="Rectangle 145"/>
            <p:cNvSpPr>
              <a:spLocks noChangeArrowheads="1"/>
            </p:cNvSpPr>
            <p:nvPr/>
          </p:nvSpPr>
          <p:spPr bwMode="auto">
            <a:xfrm>
              <a:off x="3426" y="3221"/>
              <a:ext cx="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1096" name="Rectangle 146"/>
            <p:cNvSpPr>
              <a:spLocks noChangeArrowheads="1"/>
            </p:cNvSpPr>
            <p:nvPr/>
          </p:nvSpPr>
          <p:spPr bwMode="auto">
            <a:xfrm>
              <a:off x="3529" y="3221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10000"/>
                  </a:solidFill>
                  <a:latin typeface="Book Antiqua" charset="0"/>
                </a:rPr>
                <a:t> </a:t>
              </a:r>
              <a:endParaRPr lang="en-US"/>
            </a:p>
          </p:txBody>
        </p:sp>
        <p:sp>
          <p:nvSpPr>
            <p:cNvPr id="41097" name="Rectangle 147"/>
            <p:cNvSpPr>
              <a:spLocks noChangeArrowheads="1"/>
            </p:cNvSpPr>
            <p:nvPr/>
          </p:nvSpPr>
          <p:spPr bwMode="auto">
            <a:xfrm>
              <a:off x="3993" y="3221"/>
              <a:ext cx="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1098" name="Rectangle 148"/>
            <p:cNvSpPr>
              <a:spLocks noChangeArrowheads="1"/>
            </p:cNvSpPr>
            <p:nvPr/>
          </p:nvSpPr>
          <p:spPr bwMode="auto">
            <a:xfrm>
              <a:off x="4106" y="3221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10000"/>
                  </a:solidFill>
                  <a:latin typeface="Book Antiqua" charset="0"/>
                </a:rPr>
                <a:t> </a:t>
              </a:r>
              <a:endParaRPr lang="en-US"/>
            </a:p>
          </p:txBody>
        </p:sp>
        <p:sp>
          <p:nvSpPr>
            <p:cNvPr id="41099" name="Rectangle 149"/>
            <p:cNvSpPr>
              <a:spLocks noChangeArrowheads="1"/>
            </p:cNvSpPr>
            <p:nvPr/>
          </p:nvSpPr>
          <p:spPr bwMode="auto">
            <a:xfrm>
              <a:off x="3224" y="3221"/>
              <a:ext cx="11" cy="2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0" name="Line 150"/>
            <p:cNvSpPr>
              <a:spLocks noChangeShapeType="1"/>
            </p:cNvSpPr>
            <p:nvPr/>
          </p:nvSpPr>
          <p:spPr bwMode="auto">
            <a:xfrm>
              <a:off x="3224" y="3221"/>
              <a:ext cx="0" cy="2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1" name="Rectangle 151"/>
            <p:cNvSpPr>
              <a:spLocks noChangeArrowheads="1"/>
            </p:cNvSpPr>
            <p:nvPr/>
          </p:nvSpPr>
          <p:spPr bwMode="auto">
            <a:xfrm>
              <a:off x="3224" y="3508"/>
              <a:ext cx="55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2" name="Line 152"/>
            <p:cNvSpPr>
              <a:spLocks noChangeShapeType="1"/>
            </p:cNvSpPr>
            <p:nvPr/>
          </p:nvSpPr>
          <p:spPr bwMode="auto">
            <a:xfrm>
              <a:off x="3224" y="3508"/>
              <a:ext cx="55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3" name="Rectangle 153"/>
            <p:cNvSpPr>
              <a:spLocks noChangeArrowheads="1"/>
            </p:cNvSpPr>
            <p:nvPr/>
          </p:nvSpPr>
          <p:spPr bwMode="auto">
            <a:xfrm>
              <a:off x="3781" y="3221"/>
              <a:ext cx="6" cy="2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4" name="Line 154"/>
            <p:cNvSpPr>
              <a:spLocks noChangeShapeType="1"/>
            </p:cNvSpPr>
            <p:nvPr/>
          </p:nvSpPr>
          <p:spPr bwMode="auto">
            <a:xfrm>
              <a:off x="3781" y="3221"/>
              <a:ext cx="0" cy="2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5" name="Rectangle 155"/>
            <p:cNvSpPr>
              <a:spLocks noChangeArrowheads="1"/>
            </p:cNvSpPr>
            <p:nvPr/>
          </p:nvSpPr>
          <p:spPr bwMode="auto">
            <a:xfrm>
              <a:off x="3781" y="3508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6" name="Line 156"/>
            <p:cNvSpPr>
              <a:spLocks noChangeShapeType="1"/>
            </p:cNvSpPr>
            <p:nvPr/>
          </p:nvSpPr>
          <p:spPr bwMode="auto">
            <a:xfrm>
              <a:off x="3781" y="3508"/>
              <a:ext cx="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7" name="Line 157"/>
            <p:cNvSpPr>
              <a:spLocks noChangeShapeType="1"/>
            </p:cNvSpPr>
            <p:nvPr/>
          </p:nvSpPr>
          <p:spPr bwMode="auto">
            <a:xfrm>
              <a:off x="3781" y="3508"/>
              <a:ext cx="0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8" name="Rectangle 158"/>
            <p:cNvSpPr>
              <a:spLocks noChangeArrowheads="1"/>
            </p:cNvSpPr>
            <p:nvPr/>
          </p:nvSpPr>
          <p:spPr bwMode="auto">
            <a:xfrm>
              <a:off x="3787" y="3508"/>
              <a:ext cx="79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9" name="Line 159"/>
            <p:cNvSpPr>
              <a:spLocks noChangeShapeType="1"/>
            </p:cNvSpPr>
            <p:nvPr/>
          </p:nvSpPr>
          <p:spPr bwMode="auto">
            <a:xfrm>
              <a:off x="3787" y="3508"/>
              <a:ext cx="79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10" name="Rectangle 160"/>
            <p:cNvSpPr>
              <a:spLocks noChangeArrowheads="1"/>
            </p:cNvSpPr>
            <p:nvPr/>
          </p:nvSpPr>
          <p:spPr bwMode="auto">
            <a:xfrm>
              <a:off x="4582" y="3221"/>
              <a:ext cx="12" cy="2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11" name="Line 161"/>
            <p:cNvSpPr>
              <a:spLocks noChangeShapeType="1"/>
            </p:cNvSpPr>
            <p:nvPr/>
          </p:nvSpPr>
          <p:spPr bwMode="auto">
            <a:xfrm>
              <a:off x="4582" y="3221"/>
              <a:ext cx="0" cy="2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12" name="Rectangle 162"/>
            <p:cNvSpPr>
              <a:spLocks noChangeArrowheads="1"/>
            </p:cNvSpPr>
            <p:nvPr/>
          </p:nvSpPr>
          <p:spPr bwMode="auto">
            <a:xfrm>
              <a:off x="4582" y="3508"/>
              <a:ext cx="1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13" name="Line 163"/>
            <p:cNvSpPr>
              <a:spLocks noChangeShapeType="1"/>
            </p:cNvSpPr>
            <p:nvPr/>
          </p:nvSpPr>
          <p:spPr bwMode="auto">
            <a:xfrm>
              <a:off x="4582" y="3508"/>
              <a:ext cx="1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14" name="Rectangle 164"/>
            <p:cNvSpPr>
              <a:spLocks noChangeArrowheads="1"/>
            </p:cNvSpPr>
            <p:nvPr/>
          </p:nvSpPr>
          <p:spPr bwMode="auto">
            <a:xfrm>
              <a:off x="3222" y="3513"/>
              <a:ext cx="2" cy="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">
                  <a:solidFill>
                    <a:srgbClr val="010000"/>
                  </a:solidFill>
                  <a:latin typeface="Book Antiqua" charset="0"/>
                </a:rPr>
                <a:t> </a:t>
              </a:r>
              <a:endParaRPr lang="en-US"/>
            </a:p>
          </p:txBody>
        </p:sp>
        <p:sp>
          <p:nvSpPr>
            <p:cNvPr id="41115" name="Rectangle 165"/>
            <p:cNvSpPr>
              <a:spLocks noChangeArrowheads="1"/>
            </p:cNvSpPr>
            <p:nvPr/>
          </p:nvSpPr>
          <p:spPr bwMode="auto">
            <a:xfrm>
              <a:off x="3231" y="3527"/>
              <a:ext cx="2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1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</p:grpSp>
      <p:sp>
        <p:nvSpPr>
          <p:cNvPr id="920745" name="Text Box 169"/>
          <p:cNvSpPr txBox="1">
            <a:spLocks noChangeArrowheads="1"/>
          </p:cNvSpPr>
          <p:nvPr/>
        </p:nvSpPr>
        <p:spPr bwMode="auto">
          <a:xfrm>
            <a:off x="4343400" y="60198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>
                <a:solidFill>
                  <a:schemeClr val="hlink"/>
                </a:solidFill>
              </a:rPr>
              <a:t>-A</a:t>
            </a:r>
          </a:p>
        </p:txBody>
      </p:sp>
      <p:sp>
        <p:nvSpPr>
          <p:cNvPr id="920746" name="Line 170"/>
          <p:cNvSpPr>
            <a:spLocks noChangeShapeType="1"/>
          </p:cNvSpPr>
          <p:nvPr/>
        </p:nvSpPr>
        <p:spPr bwMode="auto">
          <a:xfrm>
            <a:off x="4191000" y="1828800"/>
            <a:ext cx="16764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0747" name="Line 171"/>
          <p:cNvSpPr>
            <a:spLocks noChangeShapeType="1"/>
          </p:cNvSpPr>
          <p:nvPr/>
        </p:nvSpPr>
        <p:spPr bwMode="auto">
          <a:xfrm>
            <a:off x="4191000" y="2667000"/>
            <a:ext cx="16764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0748" name="Line 172"/>
          <p:cNvSpPr>
            <a:spLocks noChangeShapeType="1"/>
          </p:cNvSpPr>
          <p:nvPr/>
        </p:nvSpPr>
        <p:spPr bwMode="auto">
          <a:xfrm>
            <a:off x="4191000" y="3581400"/>
            <a:ext cx="16764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0749" name="Line 173"/>
          <p:cNvSpPr>
            <a:spLocks noChangeShapeType="1"/>
          </p:cNvSpPr>
          <p:nvPr/>
        </p:nvSpPr>
        <p:spPr bwMode="auto">
          <a:xfrm>
            <a:off x="4191000" y="4419600"/>
            <a:ext cx="16764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0750" name="Line 174"/>
          <p:cNvSpPr>
            <a:spLocks noChangeShapeType="1"/>
          </p:cNvSpPr>
          <p:nvPr/>
        </p:nvSpPr>
        <p:spPr bwMode="auto">
          <a:xfrm>
            <a:off x="4191000" y="4876800"/>
            <a:ext cx="16764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0751" name="Line 175"/>
          <p:cNvSpPr>
            <a:spLocks noChangeShapeType="1"/>
          </p:cNvSpPr>
          <p:nvPr/>
        </p:nvSpPr>
        <p:spPr bwMode="auto">
          <a:xfrm>
            <a:off x="4191000" y="2286000"/>
            <a:ext cx="16764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314"/>
          <p:cNvGrpSpPr>
            <a:grpSpLocks/>
          </p:cNvGrpSpPr>
          <p:nvPr/>
        </p:nvGrpSpPr>
        <p:grpSpPr bwMode="auto">
          <a:xfrm>
            <a:off x="6934200" y="1143000"/>
            <a:ext cx="1392238" cy="1847850"/>
            <a:chOff x="3355" y="2484"/>
            <a:chExt cx="877" cy="1164"/>
          </a:xfrm>
        </p:grpSpPr>
        <p:graphicFrame>
          <p:nvGraphicFramePr>
            <p:cNvPr id="40977" name="Object 31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412" y="2484"/>
            <a:ext cx="820" cy="9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53" name="Document" r:id="rId10" imgW="1308100" imgH="1549400" progId="Word.Document.8">
                    <p:embed/>
                  </p:oleObj>
                </mc:Choice>
                <mc:Fallback>
                  <p:oleObj name="Document" r:id="rId10" imgW="1308100" imgH="1549400" progId="Word.Document.8">
                    <p:embed/>
                    <p:pic>
                      <p:nvPicPr>
                        <p:cNvPr id="0" name="Object 3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2" y="2484"/>
                          <a:ext cx="820" cy="9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8" name="Rectangle 316"/>
            <p:cNvSpPr>
              <a:spLocks noChangeArrowheads="1"/>
            </p:cNvSpPr>
            <p:nvPr/>
          </p:nvSpPr>
          <p:spPr bwMode="auto">
            <a:xfrm>
              <a:off x="3355" y="3285"/>
              <a:ext cx="659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3200" i="1">
                  <a:latin typeface="Book Antiqua" charset="0"/>
                </a:rPr>
                <a:t>  A/B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0745" grpId="0"/>
      <p:bldP spid="920746" grpId="0" animBg="1"/>
      <p:bldP spid="920747" grpId="0" animBg="1"/>
      <p:bldP spid="920748" grpId="0" animBg="1"/>
      <p:bldP spid="920749" grpId="0" animBg="1"/>
      <p:bldP spid="920750" grpId="0" animBg="1"/>
      <p:bldP spid="9207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39DF5EC1-0A16-AE4F-B9C0-3DCCC3F1C1BA}" type="datetime1">
              <a:rPr lang="en-US" sz="1200"/>
              <a:pPr eaLnBrk="1" hangingPunct="1"/>
              <a:t>9/22/15</a:t>
            </a:fld>
            <a:endParaRPr lang="en-US" sz="1200"/>
          </a:p>
        </p:txBody>
      </p:sp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583DB1FC-2487-CD4C-8231-E77643A0D261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5181600" cy="14478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sz="3200">
                <a:solidFill>
                  <a:schemeClr val="tx2"/>
                </a:solidFill>
              </a:rPr>
              <a:t>Find names of sailors </a:t>
            </a:r>
            <a:br>
              <a:rPr lang="en-US" sz="3200">
                <a:solidFill>
                  <a:schemeClr val="tx2"/>
                </a:solidFill>
              </a:rPr>
            </a:br>
            <a:r>
              <a:rPr lang="en-US" sz="3200">
                <a:solidFill>
                  <a:schemeClr val="tx2"/>
                </a:solidFill>
              </a:rPr>
              <a:t>who</a:t>
            </a:r>
            <a:r>
              <a:rPr lang="ja-JP" altLang="en-US" sz="3200">
                <a:solidFill>
                  <a:schemeClr val="tx2"/>
                </a:solidFill>
                <a:latin typeface="Arial" charset="0"/>
              </a:rPr>
              <a:t>’</a:t>
            </a:r>
            <a:r>
              <a:rPr lang="en-US" altLang="ja-JP" sz="3200">
                <a:solidFill>
                  <a:schemeClr val="tx2"/>
                </a:solidFill>
              </a:rPr>
              <a:t>ve reserved a red OR green boat</a:t>
            </a: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4301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28600" y="1557338"/>
            <a:ext cx="8839200" cy="12192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  <a:ea typeface="MS PGothic" charset="0"/>
              </a:rPr>
              <a:t>Identify all red or green boats, then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  <a:ea typeface="MS PGothic" charset="0"/>
              </a:rPr>
              <a:t>find sailors who</a:t>
            </a:r>
            <a:r>
              <a:rPr lang="ja-JP" altLang="en-US" sz="2800">
                <a:latin typeface="Arial" charset="0"/>
                <a:ea typeface="MS PGothic" charset="0"/>
              </a:rPr>
              <a:t>’</a:t>
            </a:r>
            <a:r>
              <a:rPr lang="en-US" altLang="ja-JP" sz="2800">
                <a:latin typeface="Tahoma" charset="0"/>
                <a:ea typeface="MS PGothic" charset="0"/>
              </a:rPr>
              <a:t>ve reserved one of these boats:</a:t>
            </a:r>
            <a:endParaRPr lang="en-US" sz="2800">
              <a:latin typeface="Tahoma" charset="0"/>
              <a:ea typeface="MS PGothic" charset="0"/>
            </a:endParaRPr>
          </a:p>
        </p:txBody>
      </p:sp>
      <p:grpSp>
        <p:nvGrpSpPr>
          <p:cNvPr id="12299" name="Group 9"/>
          <p:cNvGrpSpPr>
            <a:grpSpLocks/>
          </p:cNvGrpSpPr>
          <p:nvPr/>
        </p:nvGrpSpPr>
        <p:grpSpPr bwMode="auto">
          <a:xfrm>
            <a:off x="455613" y="2700338"/>
            <a:ext cx="8307387" cy="1490662"/>
            <a:chOff x="383" y="1557"/>
            <a:chExt cx="5233" cy="939"/>
          </a:xfrm>
        </p:grpSpPr>
        <p:graphicFrame>
          <p:nvGraphicFramePr>
            <p:cNvPr id="43019" name="Object 1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01" y="1557"/>
            <a:ext cx="5215" cy="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51" name="Equation" r:id="rId3" imgW="7327900" imgH="711200" progId="Equation.3">
                    <p:embed/>
                  </p:oleObj>
                </mc:Choice>
                <mc:Fallback>
                  <p:oleObj name="Equation" r:id="rId3" imgW="7327900" imgH="711200" progId="Equation.3">
                    <p:embed/>
                    <p:pic>
                      <p:nvPicPr>
                        <p:cNvPr id="0" name="Object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" y="1557"/>
                          <a:ext cx="5215" cy="5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0" name="Object 11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83" y="2041"/>
            <a:ext cx="4705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52" name="Equation" r:id="rId5" imgW="7315200" imgH="711200" progId="Equation.3">
                    <p:embed/>
                  </p:oleObj>
                </mc:Choice>
                <mc:Fallback>
                  <p:oleObj name="Equation" r:id="rId5" imgW="7315200" imgH="711200" progId="Equation.3">
                    <p:embed/>
                    <p:pic>
                      <p:nvPicPr>
                        <p:cNvPr id="0" name="Object 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" y="2041"/>
                          <a:ext cx="4705" cy="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0" y="4038600"/>
            <a:ext cx="9144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290" name="Object 1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73038" y="4724400"/>
          <a:ext cx="87995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3" name="Equation" r:id="rId7" imgW="9855200" imgH="698500" progId="Equation.3">
                  <p:embed/>
                </p:oleObj>
              </mc:Choice>
              <mc:Fallback>
                <p:oleObj name="Equation" r:id="rId7" imgW="9855200" imgH="69850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8" y="4724400"/>
                        <a:ext cx="87995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15">
            <a:hlinkClick r:id="" action="ppaction://ole?verb=0"/>
          </p:cNvPr>
          <p:cNvGraphicFramePr>
            <a:graphicFrameLocks/>
          </p:cNvGraphicFramePr>
          <p:nvPr/>
        </p:nvGraphicFramePr>
        <p:xfrm>
          <a:off x="925513" y="5440363"/>
          <a:ext cx="6669087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4" name="Equation" r:id="rId9" imgW="7315200" imgH="711200" progId="Equation.3">
                  <p:embed/>
                </p:oleObj>
              </mc:Choice>
              <mc:Fallback>
                <p:oleObj name="Equation" r:id="rId9" imgW="7315200" imgH="711200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5440363"/>
                        <a:ext cx="6669087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Text Box 16"/>
          <p:cNvSpPr txBox="1">
            <a:spLocks noChangeArrowheads="1"/>
          </p:cNvSpPr>
          <p:nvPr/>
        </p:nvSpPr>
        <p:spPr bwMode="auto">
          <a:xfrm>
            <a:off x="228600" y="4191000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Equivalent: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0" grpId="0" animBg="1"/>
      <p:bldP spid="1230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282FF5B4-B3A4-0146-B7F0-B4A5B2964006}" type="datetime1">
              <a:rPr lang="en-US" sz="1200"/>
              <a:pPr eaLnBrk="1" hangingPunct="1"/>
              <a:t>9/22/15</a:t>
            </a:fld>
            <a:endParaRPr lang="en-US" sz="1200"/>
          </a:p>
        </p:txBody>
      </p:sp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1AE555CB-673D-4D4E-9626-5623FBACCC7E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5181600" cy="14478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sz="3200">
                <a:solidFill>
                  <a:schemeClr val="tx2"/>
                </a:solidFill>
              </a:rPr>
              <a:t>Find names of sailors </a:t>
            </a:r>
            <a:br>
              <a:rPr lang="en-US" sz="3200">
                <a:solidFill>
                  <a:schemeClr val="tx2"/>
                </a:solidFill>
              </a:rPr>
            </a:br>
            <a:r>
              <a:rPr lang="en-US" sz="3200">
                <a:solidFill>
                  <a:schemeClr val="tx2"/>
                </a:solidFill>
              </a:rPr>
              <a:t>who</a:t>
            </a:r>
            <a:r>
              <a:rPr lang="ja-JP" altLang="en-US" sz="3200">
                <a:solidFill>
                  <a:schemeClr val="tx2"/>
                </a:solidFill>
                <a:latin typeface="Arial" charset="0"/>
              </a:rPr>
              <a:t>’</a:t>
            </a:r>
            <a:r>
              <a:rPr lang="en-US" altLang="ja-JP" sz="3200">
                <a:solidFill>
                  <a:schemeClr val="tx2"/>
                </a:solidFill>
              </a:rPr>
              <a:t>ve reserved a red AND green boat</a:t>
            </a:r>
            <a:endParaRPr lang="en-US" sz="320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037" name="Rectangle 5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639888"/>
                <a:ext cx="8686800" cy="1981200"/>
              </a:xfrm>
            </p:spPr>
            <p:txBody>
              <a:bodyPr lIns="90488" tIns="44450" rIns="90488" bIns="44450"/>
              <a:lstStyle/>
              <a:p>
                <a:pPr marL="533400" indent="-533400" eaLnBrk="1" hangingPunct="1">
                  <a:lnSpc>
                    <a:spcPct val="90000"/>
                  </a:lnSpc>
                </a:pPr>
                <a:endParaRPr lang="en-US" sz="2800" dirty="0" smtClean="0">
                  <a:latin typeface="Tahoma" charset="0"/>
                  <a:ea typeface="MS PGothic" charset="0"/>
                </a:endParaRPr>
              </a:p>
              <a:p>
                <a:pPr marL="533400" indent="-533400" eaLnBrk="1" hangingPunct="1">
                  <a:lnSpc>
                    <a:spcPct val="90000"/>
                  </a:lnSpc>
                </a:pPr>
                <a:r>
                  <a:rPr lang="en-US" sz="2800" dirty="0" smtClean="0">
                    <a:latin typeface="Tahoma" charset="0"/>
                    <a:ea typeface="MS PGothic" charset="0"/>
                  </a:rPr>
                  <a:t>Does this work: Change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  <a:ea typeface="MS PGothic" charset="0"/>
                      </a:rPr>
                      <m:t>∨ </m:t>
                    </m:r>
                  </m:oMath>
                </a14:m>
                <a:r>
                  <a:rPr lang="en-US" sz="2800" dirty="0" smtClean="0">
                    <a:latin typeface="Tahoma" charset="0"/>
                    <a:ea typeface="MS PGothic" charset="0"/>
                  </a:rPr>
                  <a:t>to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800" b="0" i="1" smtClean="0">
                            <a:latin typeface="Cambria Math" charset="0"/>
                            <a:ea typeface="MS PGothic" charset="0"/>
                          </a:rPr>
                        </m:ctrlPr>
                      </m:naryPr>
                      <m:sub/>
                      <m:sup/>
                      <m:e/>
                    </m:nary>
                  </m:oMath>
                </a14:m>
                <a:r>
                  <a:rPr lang="en-US" sz="2800" dirty="0" smtClean="0">
                    <a:latin typeface="Tahoma" charset="0"/>
                    <a:ea typeface="MS PGothic" charset="0"/>
                  </a:rPr>
                  <a:t>on previous slide?</a:t>
                </a:r>
              </a:p>
              <a:p>
                <a:pPr marL="533400" indent="-533400" eaLnBrk="1" hangingPunct="1">
                  <a:lnSpc>
                    <a:spcPct val="90000"/>
                  </a:lnSpc>
                </a:pPr>
                <a:r>
                  <a:rPr lang="en-US" sz="2800" dirty="0" smtClean="0">
                    <a:latin typeface="Tahoma" charset="0"/>
                    <a:ea typeface="MS PGothic" charset="0"/>
                  </a:rPr>
                  <a:t>How about this?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</a:pPr>
                <a:r>
                  <a:rPr lang="en-US" sz="2400" dirty="0" smtClean="0">
                    <a:latin typeface="Tahoma" charset="0"/>
                    <a:ea typeface="MS PGothic" charset="0"/>
                  </a:rPr>
                  <a:t>Identify Sailor ids  </a:t>
                </a:r>
                <a:r>
                  <a:rPr lang="en-US" sz="2400" dirty="0">
                    <a:latin typeface="Tahoma" charset="0"/>
                    <a:ea typeface="MS PGothic" charset="0"/>
                  </a:rPr>
                  <a:t>who</a:t>
                </a:r>
                <a:r>
                  <a:rPr lang="ja-JP" altLang="en-US" sz="2400" dirty="0">
                    <a:latin typeface="Arial" charset="0"/>
                    <a:ea typeface="MS PGothic" charset="0"/>
                  </a:rPr>
                  <a:t>’</a:t>
                </a:r>
                <a:r>
                  <a:rPr lang="en-US" altLang="ja-JP" sz="2400" dirty="0" err="1">
                    <a:latin typeface="Tahoma" charset="0"/>
                    <a:ea typeface="MS PGothic" charset="0"/>
                  </a:rPr>
                  <a:t>ve</a:t>
                </a:r>
                <a:r>
                  <a:rPr lang="en-US" altLang="ja-JP" sz="2400" dirty="0">
                    <a:latin typeface="Tahoma" charset="0"/>
                    <a:ea typeface="MS PGothic" charset="0"/>
                  </a:rPr>
                  <a:t> reserved red </a:t>
                </a:r>
                <a:r>
                  <a:rPr lang="en-US" altLang="ja-JP" sz="2400" dirty="0" smtClean="0">
                    <a:latin typeface="Tahoma" charset="0"/>
                    <a:ea typeface="MS PGothic" charset="0"/>
                  </a:rPr>
                  <a:t>boats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charset="0"/>
                          <a:ea typeface="MS PGothic" charset="0"/>
                        </a:rPr>
                        <m:t>𝜌</m:t>
                      </m:r>
                      <m:r>
                        <a:rPr lang="en-US" altLang="ja-JP" sz="2400" b="0" i="1" smtClean="0">
                          <a:latin typeface="Cambria Math" charset="0"/>
                          <a:ea typeface="MS PGothic" charset="0"/>
                        </a:rPr>
                        <m:t>(</m:t>
                      </m:r>
                      <m:r>
                        <a:rPr lang="en-US" altLang="ja-JP" sz="2400" b="0" i="1" smtClean="0">
                          <a:latin typeface="Cambria Math" charset="0"/>
                          <a:ea typeface="MS PGothic" charset="0"/>
                        </a:rPr>
                        <m:t>𝑇𝑒𝑚𝑝𝑅𝑒𝑑</m:t>
                      </m:r>
                      <m:r>
                        <a:rPr lang="en-US" altLang="ja-JP" sz="2400" b="0" i="1" smtClean="0">
                          <a:latin typeface="Cambria Math" charset="0"/>
                          <a:ea typeface="MS PGothic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charset="0"/>
                              <a:ea typeface="MS PGothic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charset="0"/>
                              <a:ea typeface="MS PGothic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charset="0"/>
                              <a:ea typeface="MS PGothic" charset="0"/>
                            </a:rPr>
                            <m:t>𝑠𝑖𝑑</m:t>
                          </m:r>
                        </m:sub>
                      </m:sSub>
                      <m:d>
                        <m:dPr>
                          <m:ctrlPr>
                            <a:rPr lang="en-US" altLang="ja-JP" sz="2400" b="0" i="1" smtClean="0">
                              <a:latin typeface="Cambria Math" charset="0"/>
                              <a:ea typeface="MS PGothic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sz="2400" b="0" i="1" smtClean="0">
                                  <a:latin typeface="Cambria Math" charset="0"/>
                                  <a:ea typeface="MS PGothic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charset="0"/>
                                      <a:ea typeface="MS PGothic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charset="0"/>
                                      <a:ea typeface="MS PGothic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charset="0"/>
                                      <a:ea typeface="MS PGothic" charset="0"/>
                                    </a:rPr>
                                    <m:t>𝑐𝑜𝑙𝑜𝑟</m:t>
                                  </m:r>
                                  <m:sSup>
                                    <m:sSupPr>
                                      <m:ctrlPr>
                                        <a:rPr lang="en-US" altLang="ja-JP" sz="2400" b="0" i="1" smtClean="0">
                                          <a:latin typeface="Cambria Math" charset="0"/>
                                          <a:ea typeface="MS PGothic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b="0" i="1" smtClean="0">
                                          <a:latin typeface="Cambria Math" charset="0"/>
                                          <a:ea typeface="MS PGothic" charset="0"/>
                                        </a:rPr>
                                        <m:t>=</m:t>
                                      </m:r>
                                    </m:e>
                                    <m:sup>
                                      <m:r>
                                        <a:rPr lang="en-US" altLang="ja-JP" sz="2400" b="0" i="1" smtClean="0">
                                          <a:latin typeface="Cambria Math" charset="0"/>
                                          <a:ea typeface="MS PGothic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ja-JP" sz="2400" b="0" i="1" smtClean="0">
                                      <a:latin typeface="Cambria Math" charset="0"/>
                                      <a:ea typeface="MS PGothic" charset="0"/>
                                    </a:rPr>
                                    <m:t>𝑅𝑒</m:t>
                                  </m:r>
                                  <m:sSup>
                                    <m:sSupPr>
                                      <m:ctrlPr>
                                        <a:rPr lang="en-US" altLang="ja-JP" sz="2400" b="0" i="1" smtClean="0">
                                          <a:latin typeface="Cambria Math" charset="0"/>
                                          <a:ea typeface="MS PGothic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b="0" i="1" smtClean="0">
                                          <a:latin typeface="Cambria Math" charset="0"/>
                                          <a:ea typeface="MS PGothic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ja-JP" sz="2400" b="0" i="1" smtClean="0">
                                          <a:latin typeface="Cambria Math" charset="0"/>
                                          <a:ea typeface="MS PGothic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charset="0"/>
                                  <a:ea typeface="MS PGothic" charset="0"/>
                                </a:rPr>
                                <m:t>𝐵𝑜𝑎𝑡𝑠</m:t>
                              </m:r>
                            </m:e>
                          </m:d>
                          <m:r>
                            <a:rPr lang="en-US" altLang="ja-JP" sz="2400" b="0" i="1" smtClean="0">
                              <a:latin typeface="Cambria Math" charset="0"/>
                              <a:ea typeface="MS PGothic" charset="0"/>
                            </a:rPr>
                            <m:t>⋈</m:t>
                          </m:r>
                          <m:r>
                            <a:rPr lang="en-US" altLang="ja-JP" sz="2400" b="0" i="1" smtClean="0">
                              <a:latin typeface="Cambria Math" charset="0"/>
                              <a:ea typeface="MS PGothic" charset="0"/>
                            </a:rPr>
                            <m:t>𝑅𝑒𝑠𝑒𝑟𝑣𝑒𝑠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charset="0"/>
                          <a:ea typeface="MS PGothic" charset="0"/>
                        </a:rPr>
                        <m:t>)</m:t>
                      </m:r>
                    </m:oMath>
                  </m:oMathPara>
                </a14:m>
                <a:endParaRPr lang="en-US" altLang="ja-JP" sz="2400" dirty="0">
                  <a:latin typeface="Tahoma" charset="0"/>
                  <a:ea typeface="MS PGothic" charset="0"/>
                </a:endParaRPr>
              </a:p>
              <a:p>
                <a:pPr marL="914400" lvl="1" indent="-457200" eaLnBrk="1" hangingPunct="1">
                  <a:lnSpc>
                    <a:spcPct val="90000"/>
                  </a:lnSpc>
                </a:pPr>
                <a:r>
                  <a:rPr lang="en-US" sz="2400" dirty="0" smtClean="0">
                    <a:latin typeface="Tahoma" charset="0"/>
                    <a:ea typeface="MS PGothic" charset="0"/>
                  </a:rPr>
                  <a:t>Identify Sailor ids </a:t>
                </a:r>
                <a:r>
                  <a:rPr lang="en-US" sz="2400" dirty="0">
                    <a:latin typeface="Tahoma" charset="0"/>
                    <a:ea typeface="MS PGothic" charset="0"/>
                  </a:rPr>
                  <a:t>who</a:t>
                </a:r>
                <a:r>
                  <a:rPr lang="ja-JP" altLang="en-US" sz="2400" dirty="0">
                    <a:latin typeface="Arial" charset="0"/>
                    <a:ea typeface="MS PGothic" charset="0"/>
                  </a:rPr>
                  <a:t>’</a:t>
                </a:r>
                <a:r>
                  <a:rPr lang="en-US" altLang="ja-JP" sz="2400" dirty="0" err="1">
                    <a:latin typeface="Tahoma" charset="0"/>
                    <a:ea typeface="MS PGothic" charset="0"/>
                  </a:rPr>
                  <a:t>ve</a:t>
                </a:r>
                <a:r>
                  <a:rPr lang="en-US" altLang="ja-JP" sz="2400" dirty="0">
                    <a:latin typeface="Tahoma" charset="0"/>
                    <a:ea typeface="MS PGothic" charset="0"/>
                  </a:rPr>
                  <a:t> reserved green </a:t>
                </a:r>
                <a:r>
                  <a:rPr lang="en-US" altLang="ja-JP" sz="2400" dirty="0" smtClean="0">
                    <a:latin typeface="Tahoma" charset="0"/>
                    <a:ea typeface="MS PGothic" charset="0"/>
                  </a:rPr>
                  <a:t>boats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charset="0"/>
                          <a:ea typeface="MS PGothic" charset="0"/>
                        </a:rPr>
                        <m:t>𝜌</m:t>
                      </m:r>
                      <m:r>
                        <a:rPr lang="en-US" altLang="ja-JP" sz="2400" i="1">
                          <a:latin typeface="Cambria Math" charset="0"/>
                          <a:ea typeface="MS PGothic" charset="0"/>
                        </a:rPr>
                        <m:t>(</m:t>
                      </m:r>
                      <m:r>
                        <a:rPr lang="en-US" altLang="ja-JP" sz="2400" i="1">
                          <a:latin typeface="Cambria Math" charset="0"/>
                          <a:ea typeface="MS PGothic" charset="0"/>
                        </a:rPr>
                        <m:t>𝑇𝑒𝑚𝑝𝐺𝑟𝑒</m:t>
                      </m:r>
                      <m:r>
                        <a:rPr lang="en-US" altLang="ja-JP" sz="2400" b="0" i="1" smtClean="0">
                          <a:latin typeface="Cambria Math" charset="0"/>
                          <a:ea typeface="MS PGothic" charset="0"/>
                        </a:rPr>
                        <m:t>𝑒𝑛</m:t>
                      </m:r>
                      <m:r>
                        <a:rPr lang="en-US" altLang="ja-JP" sz="2400" i="1">
                          <a:latin typeface="Cambria Math" charset="0"/>
                          <a:ea typeface="MS PGothic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charset="0"/>
                              <a:ea typeface="MS PGothic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charset="0"/>
                              <a:ea typeface="MS PGothic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ja-JP" sz="2400" i="1">
                              <a:latin typeface="Cambria Math" charset="0"/>
                              <a:ea typeface="MS PGothic" charset="0"/>
                            </a:rPr>
                            <m:t>𝑠𝑖𝑑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charset="0"/>
                              <a:ea typeface="MS PGothic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charset="0"/>
                                  <a:ea typeface="MS PGothic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charset="0"/>
                                      <a:ea typeface="MS PGothic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charset="0"/>
                                      <a:ea typeface="MS PGothic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charset="0"/>
                                      <a:ea typeface="MS PGothic" charset="0"/>
                                    </a:rPr>
                                    <m:t>𝑐𝑜𝑙𝑜𝑟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charset="0"/>
                                          <a:ea typeface="MS PGothic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Cambria Math" charset="0"/>
                                          <a:ea typeface="MS PGothic" charset="0"/>
                                        </a:rPr>
                                        <m:t>=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charset="0"/>
                                          <a:ea typeface="MS PGothic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ja-JP" sz="2400" b="0" i="1" smtClean="0">
                                      <a:latin typeface="Cambria Math" charset="0"/>
                                      <a:ea typeface="MS PGothic" charset="0"/>
                                    </a:rPr>
                                    <m:t>𝐺𝑟𝑒𝑒</m:t>
                                  </m:r>
                                  <m:sSup>
                                    <m:sSupPr>
                                      <m:ctrlPr>
                                        <a:rPr lang="en-US" altLang="ja-JP" sz="2400" b="0" i="1" smtClean="0">
                                          <a:latin typeface="Cambria Math" charset="0"/>
                                          <a:ea typeface="MS PGothic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b="0" i="1" smtClean="0">
                                          <a:latin typeface="Cambria Math" charset="0"/>
                                          <a:ea typeface="MS PGothic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ja-JP" sz="2400" b="0" i="1" smtClean="0">
                                          <a:latin typeface="Cambria Math" charset="0"/>
                                          <a:ea typeface="MS PGothic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altLang="ja-JP" sz="2400" i="1">
                                  <a:latin typeface="Cambria Math" charset="0"/>
                                  <a:ea typeface="MS PGothic" charset="0"/>
                                </a:rPr>
                                <m:t>𝐵𝑜𝑎𝑡𝑠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charset="0"/>
                              <a:ea typeface="MS PGothic" charset="0"/>
                            </a:rPr>
                            <m:t>⋈</m:t>
                          </m:r>
                          <m:r>
                            <a:rPr lang="en-US" altLang="ja-JP" sz="2400" i="1">
                              <a:latin typeface="Cambria Math" charset="0"/>
                              <a:ea typeface="MS PGothic" charset="0"/>
                            </a:rPr>
                            <m:t>𝑅𝑒𝑠𝑒𝑟𝑣𝑒𝑠</m:t>
                          </m:r>
                        </m:e>
                      </m:d>
                      <m:r>
                        <a:rPr lang="en-US" altLang="ja-JP" sz="2400" i="1">
                          <a:latin typeface="Cambria Math" charset="0"/>
                          <a:ea typeface="MS PGothic" charset="0"/>
                        </a:rPr>
                        <m:t>)</m:t>
                      </m:r>
                    </m:oMath>
                  </m:oMathPara>
                </a14:m>
                <a:endParaRPr lang="en-US" altLang="ja-JP" sz="2400" dirty="0">
                  <a:latin typeface="Tahoma" charset="0"/>
                  <a:ea typeface="MS PGothic" charset="0"/>
                </a:endParaRP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endParaRPr lang="en-US" altLang="ja-JP" sz="2400" dirty="0">
                  <a:latin typeface="Tahoma" charset="0"/>
                  <a:ea typeface="MS PGothic" charset="0"/>
                </a:endParaRPr>
              </a:p>
              <a:p>
                <a:pPr marL="933450" lvl="1" indent="-533400" eaLnBrk="1" hangingPunct="1">
                  <a:lnSpc>
                    <a:spcPct val="90000"/>
                  </a:lnSpc>
                </a:pPr>
                <a:r>
                  <a:rPr lang="en-US" sz="2400" dirty="0">
                    <a:latin typeface="Tahoma" charset="0"/>
                    <a:ea typeface="MS PGothic" charset="0"/>
                  </a:rPr>
                  <a:t>Then </a:t>
                </a:r>
                <a:r>
                  <a:rPr lang="en-US" sz="2400" dirty="0" smtClean="0">
                    <a:latin typeface="Tahoma" charset="0"/>
                    <a:ea typeface="MS PGothic" charset="0"/>
                  </a:rPr>
                  <a:t>use the intersection to get the names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MS PGothic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MS PGothic" charset="0"/>
                          </a:rPr>
                          <m:t>𝜋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MS PGothic" charset="0"/>
                          </a:rPr>
                          <m:t>𝑠𝑛𝑎𝑚𝑒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MS PGothic" charset="0"/>
                      </a:rPr>
                      <m:t>(</m:t>
                    </m:r>
                    <m:d>
                      <m:dPr>
                        <m:ctrlPr>
                          <a:rPr lang="en-US" sz="2000" b="0" i="1" smtClean="0">
                            <a:latin typeface="Cambria Math" charset="0"/>
                            <a:ea typeface="MS PGothic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  <a:ea typeface="MS PGothic" charset="0"/>
                          </a:rPr>
                          <m:t>𝑇𝑒𝑚𝑝𝑅𝑒𝑑</m:t>
                        </m:r>
                        <m:r>
                          <a:rPr lang="en-US" sz="2000" b="0" i="1" smtClean="0">
                            <a:latin typeface="Cambria Math" charset="0"/>
                            <a:ea typeface="MS PGothic" charset="0"/>
                          </a:rPr>
                          <m:t> ⋂ </m:t>
                        </m:r>
                        <m:r>
                          <a:rPr lang="en-US" sz="2000" b="0" i="1" smtClean="0">
                            <a:latin typeface="Cambria Math" charset="0"/>
                            <a:ea typeface="MS PGothic" charset="0"/>
                          </a:rPr>
                          <m:t>𝑇𝑒𝑚𝑝𝐺𝑟𝑒𝑒𝑛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  <a:ea typeface="MS PGothic" charset="0"/>
                      </a:rPr>
                      <m:t>⋈</m:t>
                    </m:r>
                    <m:r>
                      <a:rPr lang="en-US" sz="2000" b="0" i="1" smtClean="0">
                        <a:latin typeface="Cambria Math" charset="0"/>
                        <a:ea typeface="MS PGothic" charset="0"/>
                      </a:rPr>
                      <m:t>𝑆𝑎𝑖𝑙𝑜𝑟𝑠</m:t>
                    </m:r>
                    <m:r>
                      <a:rPr lang="en-US" sz="2000" b="0" i="1" smtClean="0">
                        <a:latin typeface="Cambria Math" charset="0"/>
                        <a:ea typeface="MS PGothic" charset="0"/>
                      </a:rPr>
                      <m:t>)</m:t>
                    </m:r>
                  </m:oMath>
                </a14:m>
                <a:endParaRPr lang="en-US" sz="2000" dirty="0">
                  <a:latin typeface="Tahoma" charset="0"/>
                  <a:ea typeface="MS PGothic" charset="0"/>
                </a:endParaRPr>
              </a:p>
            </p:txBody>
          </p:sp>
        </mc:Choice>
        <mc:Fallback>
          <p:sp>
            <p:nvSpPr>
              <p:cNvPr id="4403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639888"/>
                <a:ext cx="8686800" cy="1981200"/>
              </a:xfrm>
              <a:blipFill rotWithShape="0">
                <a:blip r:embed="rId3"/>
                <a:stretch>
                  <a:fillRect l="-1474" b="-16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B1892D3E-753D-AF41-8FB5-CF611A08412F}" type="datetime1">
              <a:rPr lang="en-US" sz="1200"/>
              <a:pPr eaLnBrk="1" hangingPunct="1"/>
              <a:t>9/22/15</a:t>
            </a:fld>
            <a:endParaRPr lang="en-US" sz="1200"/>
          </a:p>
        </p:txBody>
      </p:sp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CCEE525F-7CF5-A749-BEAB-8014078791C8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Arial" charset="0"/>
                <a:ea typeface="MS PGothic" charset="0"/>
              </a:rPr>
              <a:t>“</a:t>
            </a:r>
            <a:r>
              <a:rPr lang="en-US" altLang="ja-JP">
                <a:latin typeface="Tahoma" charset="0"/>
                <a:ea typeface="MS PGothic" charset="0"/>
              </a:rPr>
              <a:t>Formal</a:t>
            </a:r>
            <a:r>
              <a:rPr lang="ja-JP" altLang="en-US">
                <a:latin typeface="Arial" charset="0"/>
                <a:ea typeface="MS PGothic" charset="0"/>
              </a:rPr>
              <a:t>”</a:t>
            </a:r>
            <a:r>
              <a:rPr lang="en-US" altLang="ja-JP">
                <a:latin typeface="Tahoma" charset="0"/>
                <a:ea typeface="MS PGothic" charset="0"/>
              </a:rPr>
              <a:t> Query Languages</a:t>
            </a:r>
            <a:endParaRPr lang="en-US">
              <a:latin typeface="Tahoma" charset="0"/>
              <a:ea typeface="MS PGothic" charset="0"/>
            </a:endParaRPr>
          </a:p>
        </p:txBody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  <a:ea typeface="MS PGothic" charset="0"/>
              </a:rPr>
              <a:t>Foundation for commercial query languages like SQL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  <a:ea typeface="MS PGothic" charset="0"/>
              </a:rPr>
              <a:t>Two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  <a:ea typeface="MS PGothic" charset="0"/>
              </a:rPr>
              <a:t>Declarative: </a:t>
            </a:r>
            <a:r>
              <a:rPr lang="en-US" sz="2000">
                <a:solidFill>
                  <a:schemeClr val="hlink"/>
                </a:solidFill>
                <a:latin typeface="Tahoma" charset="0"/>
                <a:ea typeface="MS PGothic" charset="0"/>
              </a:rPr>
              <a:t>Relational Calculus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Tahoma" charset="0"/>
                <a:ea typeface="MS PGothic" charset="0"/>
              </a:rPr>
              <a:t>Describe what a user wants, rather than how to compute it.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  <a:ea typeface="MS PGothic" charset="0"/>
              </a:rPr>
              <a:t>Procedural : </a:t>
            </a:r>
            <a:r>
              <a:rPr lang="en-US" sz="2000">
                <a:solidFill>
                  <a:schemeClr val="hlink"/>
                </a:solidFill>
                <a:latin typeface="Tahoma" charset="0"/>
                <a:ea typeface="MS PGothic" charset="0"/>
              </a:rPr>
              <a:t>Relational Algebra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Tahoma" charset="0"/>
                <a:ea typeface="MS PGothic" charset="0"/>
              </a:rPr>
              <a:t>Operational, very useful for representing execution plans.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  <a:ea typeface="MS PGothic" charset="0"/>
              </a:rPr>
              <a:t>Query Languages </a:t>
            </a:r>
            <a:r>
              <a:rPr lang="en-US" sz="2400" b="1">
                <a:solidFill>
                  <a:schemeClr val="hlink"/>
                </a:solidFill>
                <a:latin typeface="Tahoma" charset="0"/>
                <a:ea typeface="MS PGothic" charset="0"/>
              </a:rPr>
              <a:t>!=</a:t>
            </a:r>
            <a:r>
              <a:rPr lang="en-US" sz="2400">
                <a:solidFill>
                  <a:schemeClr val="hlink"/>
                </a:solidFill>
                <a:latin typeface="Tahoma" charset="0"/>
                <a:ea typeface="MS PGothic" charset="0"/>
              </a:rPr>
              <a:t> </a:t>
            </a:r>
            <a:r>
              <a:rPr lang="en-US" sz="2400">
                <a:latin typeface="Tahoma" charset="0"/>
                <a:ea typeface="MS PGothic" charset="0"/>
              </a:rPr>
              <a:t>programming languages!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  <a:ea typeface="MS PGothic" charset="0"/>
              </a:rPr>
              <a:t>QLs not expected to be </a:t>
            </a:r>
            <a:r>
              <a:rPr lang="ja-JP" altLang="en-US" sz="2000">
                <a:latin typeface="Arial" charset="0"/>
                <a:ea typeface="MS PGothic" charset="0"/>
              </a:rPr>
              <a:t>“</a:t>
            </a:r>
            <a:r>
              <a:rPr lang="en-US" altLang="ja-JP" sz="2000">
                <a:latin typeface="Tahoma" charset="0"/>
                <a:ea typeface="MS PGothic" charset="0"/>
              </a:rPr>
              <a:t>Turing complete</a:t>
            </a:r>
            <a:r>
              <a:rPr lang="ja-JP" altLang="en-US" sz="2000">
                <a:latin typeface="Arial" charset="0"/>
                <a:ea typeface="MS PGothic" charset="0"/>
              </a:rPr>
              <a:t>”</a:t>
            </a:r>
            <a:r>
              <a:rPr lang="en-US" altLang="ja-JP" sz="2000">
                <a:latin typeface="Tahoma" charset="0"/>
                <a:ea typeface="MS PGothic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  <a:ea typeface="MS PGothic" charset="0"/>
              </a:rPr>
              <a:t>QLs not intended to be used for complex calculations.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  <a:ea typeface="MS PGothic" charset="0"/>
              </a:rPr>
              <a:t>QLs support easy, efficient access to large data sets.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>
              <a:latin typeface="Tahoma" charset="0"/>
              <a:ea typeface="MS PGothic" charset="0"/>
            </a:endParaRPr>
          </a:p>
        </p:txBody>
      </p:sp>
      <p:sp>
        <p:nvSpPr>
          <p:cNvPr id="790532" name="Rectangle 4"/>
          <p:cNvSpPr>
            <a:spLocks noChangeArrowheads="1"/>
          </p:cNvSpPr>
          <p:nvPr/>
        </p:nvSpPr>
        <p:spPr bwMode="auto">
          <a:xfrm>
            <a:off x="1066800" y="5429250"/>
            <a:ext cx="6172200" cy="81915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buSzPct val="100000"/>
              <a:buFont typeface="Monotype Sorts" charset="0"/>
              <a:buNone/>
              <a:defRPr/>
            </a:pPr>
            <a:r>
              <a:rPr lang="en-US" i="1">
                <a:solidFill>
                  <a:schemeClr val="tx2"/>
                </a:solidFill>
                <a:ea typeface="ＭＳ Ｐゴシック" charset="0"/>
                <a:cs typeface="+mn-cs"/>
              </a:rPr>
              <a:t>Understanding Algebra &amp; Calculus is key to understanding SQL, query processing!</a:t>
            </a:r>
            <a:r>
              <a:rPr lang="en-US" sz="2000" i="1">
                <a:solidFill>
                  <a:schemeClr val="tx2"/>
                </a:solidFill>
                <a:ea typeface="ＭＳ Ｐゴシック" charset="0"/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531" grpId="0" build="p" autoUpdateAnimBg="0"/>
      <p:bldP spid="790532" grpId="0" animBg="1" autoUpdateAnimBg="0"/>
      <p:bldP spid="790532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Date Placeholder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2F723295-FEB7-9D48-9507-3CF8514578B8}" type="datetime1">
              <a:rPr lang="en-US" sz="1200"/>
              <a:pPr eaLnBrk="1" hangingPunct="1"/>
              <a:t>9/22/15</a:t>
            </a:fld>
            <a:endParaRPr lang="en-US" sz="1200"/>
          </a:p>
        </p:txBody>
      </p:sp>
      <p:sp>
        <p:nvSpPr>
          <p:cNvPr id="46082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460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339EB37A-E1E3-5147-9991-31660D44EED3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0"/>
            <a:ext cx="5181600" cy="14478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sz="3200">
                <a:solidFill>
                  <a:schemeClr val="tx2"/>
                </a:solidFill>
              </a:rPr>
              <a:t>Find the sids of sailors over age 20 who have not reserved a red boat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40384" y="4488696"/>
                <a:ext cx="8360943" cy="4258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𝑠𝑖𝑑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𝑎𝑔𝑒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&gt;20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𝑆𝑎𝑖𝑙𝑜𝑟𝑠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𝑠𝑖𝑑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𝑐𝑜𝑙𝑜𝑟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=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𝑅𝑒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𝐵𝑜𝑎𝑡𝑠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⋈</m:t>
                      </m:r>
                      <m:r>
                        <a:rPr lang="en-US" b="0" i="1" smtClean="0">
                          <a:latin typeface="Cambria Math" charset="0"/>
                        </a:rPr>
                        <m:t>𝑅𝑒𝑠𝑒𝑟𝑣𝑒𝑠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84" y="4488696"/>
                <a:ext cx="8360943" cy="42582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79BD475E-F349-594D-8474-21069BD1AE76}" type="datetime1">
              <a:rPr lang="en-US" sz="1200"/>
              <a:pPr eaLnBrk="1" hangingPunct="1"/>
              <a:t>9/22/15</a:t>
            </a:fld>
            <a:endParaRPr lang="en-US" sz="1200"/>
          </a:p>
        </p:txBody>
      </p:sp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09299F71-6DCD-F644-9FF4-F26AE8EF51D9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4953000" cy="12192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sz="3200">
                <a:solidFill>
                  <a:schemeClr val="tx2"/>
                </a:solidFill>
              </a:rPr>
              <a:t>Find the names of sailors </a:t>
            </a:r>
            <a:br>
              <a:rPr lang="en-US" sz="3200">
                <a:solidFill>
                  <a:schemeClr val="tx2"/>
                </a:solidFill>
              </a:rPr>
            </a:br>
            <a:r>
              <a:rPr lang="en-US" sz="3200">
                <a:solidFill>
                  <a:schemeClr val="tx2"/>
                </a:solidFill>
              </a:rPr>
              <a:t>who</a:t>
            </a:r>
            <a:r>
              <a:rPr lang="ja-JP" altLang="en-US" sz="3200">
                <a:solidFill>
                  <a:schemeClr val="tx2"/>
                </a:solidFill>
                <a:latin typeface="Arial" charset="0"/>
              </a:rPr>
              <a:t>’</a:t>
            </a:r>
            <a:r>
              <a:rPr lang="en-US" altLang="ja-JP" sz="3200">
                <a:solidFill>
                  <a:schemeClr val="tx2"/>
                </a:solidFill>
              </a:rPr>
              <a:t>ve reserved all boats</a:t>
            </a: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228600" y="1447800"/>
            <a:ext cx="77724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/>
              <a:t>Uses division; schemas of the input relations must be carefully chosen:</a:t>
            </a:r>
          </a:p>
        </p:txBody>
      </p:sp>
      <p:grpSp>
        <p:nvGrpSpPr>
          <p:cNvPr id="15369" name="Group 6"/>
          <p:cNvGrpSpPr>
            <a:grpSpLocks/>
          </p:cNvGrpSpPr>
          <p:nvPr/>
        </p:nvGrpSpPr>
        <p:grpSpPr bwMode="auto">
          <a:xfrm>
            <a:off x="685800" y="2341563"/>
            <a:ext cx="8120063" cy="1392237"/>
            <a:chOff x="837" y="1571"/>
            <a:chExt cx="5115" cy="877"/>
          </a:xfrm>
        </p:grpSpPr>
        <p:graphicFrame>
          <p:nvGraphicFramePr>
            <p:cNvPr id="47111" name="Object 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840" y="1571"/>
            <a:ext cx="5112" cy="5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29" name="Equation" r:id="rId3" imgW="7315200" imgH="723900" progId="Equation.3">
                    <p:embed/>
                  </p:oleObj>
                </mc:Choice>
                <mc:Fallback>
                  <p:oleObj name="Equation" r:id="rId3" imgW="7315200" imgH="723900" progId="Equation.3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0" y="1571"/>
                          <a:ext cx="5112" cy="505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2" name="Object 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837" y="2030"/>
            <a:ext cx="3517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30" name="Equation" r:id="rId5" imgW="5588000" imgH="660400" progId="Equation.3">
                    <p:embed/>
                  </p:oleObj>
                </mc:Choice>
                <mc:Fallback>
                  <p:oleObj name="Equation" r:id="rId5" imgW="5588000" imgH="660400" progId="Equation.3">
                    <p:embed/>
                    <p:pic>
                      <p:nvPicPr>
                        <p:cNvPr id="0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7" y="2030"/>
                          <a:ext cx="3517" cy="418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MS PGothic" charset="0"/>
              </a:rPr>
              <a:t>Suggested Review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MS PGothic" charset="0"/>
              </a:rPr>
              <a:t>Exercises 4.1, 4.3, 4.5</a:t>
            </a:r>
          </a:p>
          <a:p>
            <a:pPr lvl="1"/>
            <a:r>
              <a:rPr lang="en-US">
                <a:latin typeface="Tahoma" charset="0"/>
                <a:ea typeface="MS PGothic" charset="0"/>
              </a:rPr>
              <a:t>Only RA required for the last two.</a:t>
            </a:r>
          </a:p>
        </p:txBody>
      </p:sp>
      <p:sp>
        <p:nvSpPr>
          <p:cNvPr id="48131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FA0FD8A4-72FE-2442-ABA5-5869D7E85C87}" type="datetime1">
              <a:rPr lang="en-US" sz="1200"/>
              <a:pPr eaLnBrk="1" hangingPunct="1"/>
              <a:t>9/22/15</a:t>
            </a:fld>
            <a:endParaRPr lang="en-US" sz="1200"/>
          </a:p>
        </p:txBody>
      </p:sp>
      <p:sp>
        <p:nvSpPr>
          <p:cNvPr id="4813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481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602DDA75-5F07-EC4C-82D4-43D1C4565534}" type="slidenum">
              <a:rPr lang="en-US" sz="1200"/>
              <a:pPr eaLnBrk="1" hangingPunct="1"/>
              <a:t>22</a:t>
            </a:fld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A25EF433-5596-0D48-9B0D-7A482624E037}" type="datetime1">
              <a:rPr lang="en-US" sz="1200"/>
              <a:pPr eaLnBrk="1" hangingPunct="1"/>
              <a:t>9/22/15</a:t>
            </a:fld>
            <a:endParaRPr lang="en-US" sz="1200"/>
          </a:p>
        </p:txBody>
      </p:sp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C86EC764-17D6-F04F-8620-8425EEA8CCFE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5257800" cy="1524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sz="3200">
                <a:solidFill>
                  <a:schemeClr val="tx2"/>
                </a:solidFill>
              </a:rPr>
              <a:t>Find names of sailors </a:t>
            </a:r>
            <a:br>
              <a:rPr lang="en-US" sz="3200">
                <a:solidFill>
                  <a:schemeClr val="tx2"/>
                </a:solidFill>
              </a:rPr>
            </a:br>
            <a:r>
              <a:rPr lang="en-US" sz="3200">
                <a:solidFill>
                  <a:schemeClr val="tx2"/>
                </a:solidFill>
              </a:rPr>
              <a:t>who</a:t>
            </a:r>
            <a:r>
              <a:rPr lang="ja-JP" altLang="en-US" sz="3200">
                <a:solidFill>
                  <a:schemeClr val="tx2"/>
                </a:solidFill>
                <a:latin typeface="Arial" charset="0"/>
              </a:rPr>
              <a:t>’</a:t>
            </a:r>
            <a:r>
              <a:rPr lang="en-US" altLang="ja-JP" sz="3200">
                <a:solidFill>
                  <a:schemeClr val="tx2"/>
                </a:solidFill>
              </a:rPr>
              <a:t>ve reserved boat #103</a:t>
            </a:r>
            <a:endParaRPr lang="en-US" sz="3200">
              <a:solidFill>
                <a:schemeClr val="tx2"/>
              </a:solidFill>
            </a:endParaRPr>
          </a:p>
        </p:txBody>
      </p:sp>
      <p:grpSp>
        <p:nvGrpSpPr>
          <p:cNvPr id="5131" name="Group 5"/>
          <p:cNvGrpSpPr>
            <a:grpSpLocks/>
          </p:cNvGrpSpPr>
          <p:nvPr/>
        </p:nvGrpSpPr>
        <p:grpSpPr bwMode="auto">
          <a:xfrm>
            <a:off x="177800" y="2743200"/>
            <a:ext cx="8567738" cy="2035175"/>
            <a:chOff x="171" y="1632"/>
            <a:chExt cx="5397" cy="1282"/>
          </a:xfrm>
        </p:grpSpPr>
        <p:sp>
          <p:nvSpPr>
            <p:cNvPr id="31756" name="Rectangle 6"/>
            <p:cNvSpPr>
              <a:spLocks noChangeArrowheads="1"/>
            </p:cNvSpPr>
            <p:nvPr/>
          </p:nvSpPr>
          <p:spPr bwMode="auto">
            <a:xfrm>
              <a:off x="171" y="1632"/>
              <a:ext cx="1239" cy="3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buSzPct val="75000"/>
                <a:buFont typeface="Monotype Sorts" charset="0"/>
                <a:buNone/>
              </a:pPr>
              <a:r>
                <a:rPr lang="en-US" sz="2800"/>
                <a:t> Solution 2</a:t>
              </a:r>
              <a:r>
                <a:rPr lang="en-US"/>
                <a:t>:</a:t>
              </a:r>
            </a:p>
          </p:txBody>
        </p:sp>
        <p:graphicFrame>
          <p:nvGraphicFramePr>
            <p:cNvPr id="31757" name="Object 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715" y="1685"/>
            <a:ext cx="3853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Equation" r:id="rId3" imgW="6121400" imgH="787400" progId="Equation.3">
                    <p:embed/>
                  </p:oleObj>
                </mc:Choice>
                <mc:Fallback>
                  <p:oleObj name="Equation" r:id="rId3" imgW="6121400" imgH="78740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5" y="1685"/>
                          <a:ext cx="3853" cy="494"/>
                        </a:xfrm>
                        <a:prstGeom prst="rect">
                          <a:avLst/>
                        </a:prstGeom>
                        <a:solidFill>
                          <a:srgbClr val="DDDDDD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8" name="Object 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715" y="2112"/>
            <a:ext cx="3853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Equation" r:id="rId5" imgW="6121400" imgH="647700" progId="Equation.3">
                    <p:embed/>
                  </p:oleObj>
                </mc:Choice>
                <mc:Fallback>
                  <p:oleObj name="Equation" r:id="rId5" imgW="6121400" imgH="64770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5" y="2112"/>
                          <a:ext cx="3853" cy="404"/>
                        </a:xfrm>
                        <a:prstGeom prst="rect">
                          <a:avLst/>
                        </a:prstGeom>
                        <a:solidFill>
                          <a:srgbClr val="DDDDDD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9" name="Object 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715" y="2496"/>
            <a:ext cx="2036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Equation" r:id="rId7" imgW="3225800" imgH="660400" progId="Equation.3">
                    <p:embed/>
                  </p:oleObj>
                </mc:Choice>
                <mc:Fallback>
                  <p:oleObj name="Equation" r:id="rId7" imgW="3225800" imgH="66040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5" y="2496"/>
                          <a:ext cx="2036" cy="418"/>
                        </a:xfrm>
                        <a:prstGeom prst="rect">
                          <a:avLst/>
                        </a:prstGeom>
                        <a:solidFill>
                          <a:srgbClr val="DDDDDD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32" name="Group 10"/>
          <p:cNvGrpSpPr>
            <a:grpSpLocks/>
          </p:cNvGrpSpPr>
          <p:nvPr/>
        </p:nvGrpSpPr>
        <p:grpSpPr bwMode="auto">
          <a:xfrm>
            <a:off x="177800" y="4968875"/>
            <a:ext cx="8966200" cy="852488"/>
            <a:chOff x="88" y="3562"/>
            <a:chExt cx="5648" cy="537"/>
          </a:xfrm>
        </p:grpSpPr>
        <p:sp>
          <p:nvSpPr>
            <p:cNvPr id="31754" name="Rectangle 11"/>
            <p:cNvSpPr>
              <a:spLocks noChangeArrowheads="1"/>
            </p:cNvSpPr>
            <p:nvPr/>
          </p:nvSpPr>
          <p:spPr bwMode="auto">
            <a:xfrm>
              <a:off x="88" y="3562"/>
              <a:ext cx="1239" cy="325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buSzPct val="75000"/>
                <a:buFont typeface="Monotype Sorts" charset="0"/>
                <a:buNone/>
              </a:pPr>
              <a:r>
                <a:rPr lang="en-US" sz="2800"/>
                <a:t> Solution 3</a:t>
              </a:r>
              <a:r>
                <a:rPr lang="en-US"/>
                <a:t>:</a:t>
              </a:r>
            </a:p>
          </p:txBody>
        </p:sp>
        <p:graphicFrame>
          <p:nvGraphicFramePr>
            <p:cNvPr id="31755" name="Object 12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632" y="3600"/>
            <a:ext cx="4104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Equation" r:id="rId9" imgW="6515100" imgH="800100" progId="Equation.3">
                    <p:embed/>
                  </p:oleObj>
                </mc:Choice>
                <mc:Fallback>
                  <p:oleObj name="Equation" r:id="rId9" imgW="6515100" imgH="80010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600"/>
                          <a:ext cx="4104" cy="499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33" name="Group 13"/>
          <p:cNvGrpSpPr>
            <a:grpSpLocks/>
          </p:cNvGrpSpPr>
          <p:nvPr/>
        </p:nvGrpSpPr>
        <p:grpSpPr bwMode="auto">
          <a:xfrm>
            <a:off x="177800" y="1847850"/>
            <a:ext cx="8647113" cy="742950"/>
            <a:chOff x="323" y="777"/>
            <a:chExt cx="5447" cy="468"/>
          </a:xfrm>
        </p:grpSpPr>
        <p:graphicFrame>
          <p:nvGraphicFramePr>
            <p:cNvPr id="31752" name="Object 1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800" y="781"/>
            <a:ext cx="3970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name="Equation" r:id="rId11" imgW="6299200" imgH="736600" progId="Equation.3">
                    <p:embed/>
                  </p:oleObj>
                </mc:Choice>
                <mc:Fallback>
                  <p:oleObj name="Equation" r:id="rId11" imgW="6299200" imgH="73660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0" y="781"/>
                          <a:ext cx="3970" cy="464"/>
                        </a:xfrm>
                        <a:prstGeom prst="rect">
                          <a:avLst/>
                        </a:prstGeom>
                        <a:solidFill>
                          <a:srgbClr val="FAE8E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3" name="Text Box 15"/>
            <p:cNvSpPr txBox="1">
              <a:spLocks noChangeArrowheads="1"/>
            </p:cNvSpPr>
            <p:nvPr/>
          </p:nvSpPr>
          <p:spPr bwMode="auto">
            <a:xfrm>
              <a:off x="323" y="777"/>
              <a:ext cx="1253" cy="327"/>
            </a:xfrm>
            <a:prstGeom prst="rect">
              <a:avLst/>
            </a:prstGeom>
            <a:solidFill>
              <a:srgbClr val="FAE8E2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9pPr>
            </a:lstStyle>
            <a:p>
              <a:pPr algn="l" eaLnBrk="1" hangingPunct="1">
                <a:buSzPct val="75000"/>
                <a:buFont typeface="Wingdings" charset="0"/>
                <a:buNone/>
              </a:pPr>
              <a:r>
                <a:rPr lang="en-US" sz="2800"/>
                <a:t> Solution 1: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409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5082E0BD-4F41-CD4D-8634-04CE1C46F90C}" type="datetime1">
              <a:rPr lang="en-US" sz="1200"/>
              <a:pPr eaLnBrk="1" hangingPunct="1"/>
              <a:t>9/22/15</a:t>
            </a:fld>
            <a:endParaRPr lang="en-US" sz="1200"/>
          </a:p>
        </p:txBody>
      </p:sp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21C3062C-C2C8-8A4D-9360-141E27D38336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746500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ex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Relational Algebra Preliminaries</a:t>
            </a:r>
          </a:p>
        </p:txBody>
      </p:sp>
      <p:sp>
        <p:nvSpPr>
          <p:cNvPr id="7465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534400" cy="4800600"/>
          </a:xfrm>
          <a:extLst/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Query: 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Input: Relational instances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Output: Relational instances!</a:t>
            </a:r>
          </a:p>
          <a:p>
            <a:pPr lvl="1" eaLnBrk="1" hangingPunct="1">
              <a:defRPr/>
            </a:pPr>
            <a:endParaRPr lang="en-US" dirty="0" smtClean="0">
              <a:ea typeface="+mn-ea"/>
            </a:endParaRPr>
          </a:p>
          <a:p>
            <a:pPr lvl="1" eaLnBrk="1" hangingPunct="1">
              <a:defRPr/>
            </a:pPr>
            <a:endParaRPr lang="en-US" dirty="0" smtClean="0">
              <a:ea typeface="+mn-ea"/>
            </a:endParaRP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Specified using the schemas. </a:t>
            </a:r>
          </a:p>
          <a:p>
            <a:pPr lvl="2" eaLnBrk="1" hangingPunct="1">
              <a:defRPr/>
            </a:pPr>
            <a:r>
              <a:rPr lang="en-US" dirty="0" smtClean="0">
                <a:ea typeface="+mn-ea"/>
              </a:rPr>
              <a:t>May produce different results for different instances.</a:t>
            </a:r>
          </a:p>
          <a:p>
            <a:pPr lvl="2" eaLnBrk="1" hangingPunct="1">
              <a:defRPr/>
            </a:pPr>
            <a:r>
              <a:rPr lang="en-US" dirty="0" smtClean="0">
                <a:ea typeface="+mn-ea"/>
              </a:rPr>
              <a:t>But schema of the result is fixed. </a:t>
            </a:r>
            <a:endParaRPr lang="en-US" dirty="0" smtClean="0">
              <a:ea typeface="+mn-ea"/>
            </a:endParaRP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The algebra assumes “set semantics” for relations. OK – this is a formal model! </a:t>
            </a:r>
            <a:endParaRPr lang="en-US" dirty="0" smtClean="0">
              <a:ea typeface="+mn-ea"/>
            </a:endParaRPr>
          </a:p>
        </p:txBody>
      </p:sp>
      <p:sp>
        <p:nvSpPr>
          <p:cNvPr id="747528" name="Rectangle 8"/>
          <p:cNvSpPr>
            <a:spLocks noChangeArrowheads="1"/>
          </p:cNvSpPr>
          <p:nvPr/>
        </p:nvSpPr>
        <p:spPr bwMode="auto">
          <a:xfrm>
            <a:off x="914400" y="2590800"/>
            <a:ext cx="3505200" cy="7620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hlink"/>
                </a:solidFill>
              </a:rPr>
              <a:t>Relational Algebra is</a:t>
            </a:r>
          </a:p>
          <a:p>
            <a:r>
              <a:rPr lang="ja-JP" altLang="en-US">
                <a:solidFill>
                  <a:schemeClr val="hlink"/>
                </a:solidFill>
                <a:latin typeface="Arial" charset="0"/>
              </a:rPr>
              <a:t>“</a:t>
            </a:r>
            <a:r>
              <a:rPr lang="en-US" altLang="ja-JP">
                <a:solidFill>
                  <a:schemeClr val="hlink"/>
                </a:solidFill>
              </a:rPr>
              <a:t>closed</a:t>
            </a:r>
            <a:r>
              <a:rPr lang="ja-JP" altLang="en-US">
                <a:solidFill>
                  <a:schemeClr val="hlink"/>
                </a:solidFill>
                <a:latin typeface="Arial" charset="0"/>
              </a:rPr>
              <a:t>”</a:t>
            </a:r>
            <a:endParaRPr 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6501" grpId="0" build="p"/>
      <p:bldP spid="7475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26D53DE6-2ADD-9D40-874F-364983880F6C}" type="datetime1">
              <a:rPr lang="en-US" sz="1200"/>
              <a:pPr eaLnBrk="1" hangingPunct="1"/>
              <a:t>9/22/15</a:t>
            </a:fld>
            <a:endParaRPr lang="en-US" sz="1200"/>
          </a:p>
        </p:txBody>
      </p:sp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8CBD8328-9604-4D42-99D3-C6B9DE850329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750596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4876800" cy="1143000"/>
          </a:xfrm>
          <a:ex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Relational Algebra</a:t>
            </a:r>
          </a:p>
        </p:txBody>
      </p:sp>
      <p:sp>
        <p:nvSpPr>
          <p:cNvPr id="7505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839200" cy="5029200"/>
          </a:xfrm>
          <a:extLst/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2800" dirty="0" smtClean="0">
                <a:ea typeface="+mn-ea"/>
                <a:cs typeface="+mn-cs"/>
              </a:rPr>
              <a:t>Basic </a:t>
            </a:r>
            <a:r>
              <a:rPr lang="en-US" sz="2800" dirty="0" smtClean="0">
                <a:ea typeface="+mn-ea"/>
                <a:cs typeface="+mn-cs"/>
              </a:rPr>
              <a:t>operations on relations:</a:t>
            </a:r>
            <a:endParaRPr lang="en-US" sz="2800" dirty="0" smtClean="0">
              <a:ea typeface="+mn-ea"/>
              <a:cs typeface="+mn-cs"/>
            </a:endParaRPr>
          </a:p>
          <a:p>
            <a:pPr lvl="1" eaLnBrk="1" hangingPunct="1">
              <a:defRPr/>
            </a:pPr>
            <a:r>
              <a:rPr lang="en-US" sz="2400" i="1" dirty="0" smtClean="0">
                <a:solidFill>
                  <a:schemeClr val="accent2"/>
                </a:solidFill>
                <a:ea typeface="+mn-ea"/>
              </a:rPr>
              <a:t>Selection</a:t>
            </a:r>
            <a:r>
              <a:rPr lang="en-US" sz="2400" dirty="0" smtClean="0">
                <a:ea typeface="+mn-ea"/>
              </a:rPr>
              <a:t>  (    )  Selects a subset of rows from relation.</a:t>
            </a:r>
          </a:p>
          <a:p>
            <a:pPr lvl="1" eaLnBrk="1" hangingPunct="1">
              <a:defRPr/>
            </a:pPr>
            <a:r>
              <a:rPr lang="en-US" sz="2400" i="1" dirty="0" smtClean="0">
                <a:solidFill>
                  <a:schemeClr val="accent2"/>
                </a:solidFill>
                <a:ea typeface="+mn-ea"/>
              </a:rPr>
              <a:t>Projection</a:t>
            </a:r>
            <a:r>
              <a:rPr lang="en-US" sz="2400" dirty="0" smtClean="0">
                <a:solidFill>
                  <a:schemeClr val="accent2"/>
                </a:solidFill>
                <a:ea typeface="+mn-ea"/>
              </a:rPr>
              <a:t> </a:t>
            </a:r>
            <a:r>
              <a:rPr lang="en-US" sz="2400" dirty="0" smtClean="0">
                <a:ea typeface="+mn-ea"/>
              </a:rPr>
              <a:t> (    )  Deletes unwanted columns from relation.</a:t>
            </a:r>
          </a:p>
          <a:p>
            <a:pPr lvl="1" eaLnBrk="1" hangingPunct="1">
              <a:defRPr/>
            </a:pPr>
            <a:r>
              <a:rPr lang="en-US" sz="2400" i="1" dirty="0" smtClean="0">
                <a:solidFill>
                  <a:schemeClr val="accent2"/>
                </a:solidFill>
                <a:ea typeface="+mn-ea"/>
              </a:rPr>
              <a:t>Cross-product</a:t>
            </a:r>
            <a:r>
              <a:rPr lang="en-US" sz="2400" dirty="0" smtClean="0">
                <a:solidFill>
                  <a:schemeClr val="accent2"/>
                </a:solidFill>
                <a:ea typeface="+mn-ea"/>
              </a:rPr>
              <a:t>  </a:t>
            </a:r>
            <a:r>
              <a:rPr lang="en-US" sz="2400" dirty="0" smtClean="0">
                <a:ea typeface="+mn-ea"/>
              </a:rPr>
              <a:t>(    )  Allows us to combine two relations.</a:t>
            </a:r>
          </a:p>
          <a:p>
            <a:pPr lvl="1" eaLnBrk="1" hangingPunct="1">
              <a:defRPr/>
            </a:pPr>
            <a:r>
              <a:rPr lang="en-US" sz="2400" i="1" dirty="0" smtClean="0">
                <a:solidFill>
                  <a:schemeClr val="accent2"/>
                </a:solidFill>
                <a:ea typeface="+mn-ea"/>
              </a:rPr>
              <a:t>Set-difference</a:t>
            </a:r>
            <a:r>
              <a:rPr lang="en-US" sz="2400" dirty="0" smtClean="0">
                <a:ea typeface="+mn-ea"/>
              </a:rPr>
              <a:t>  (     )  Tuples in </a:t>
            </a:r>
            <a:r>
              <a:rPr lang="en-US" sz="2400" dirty="0" err="1" smtClean="0">
                <a:ea typeface="+mn-ea"/>
              </a:rPr>
              <a:t>reln</a:t>
            </a:r>
            <a:r>
              <a:rPr lang="en-US" sz="2400" dirty="0" smtClean="0">
                <a:ea typeface="+mn-ea"/>
              </a:rPr>
              <a:t>. 1, but not in </a:t>
            </a:r>
            <a:r>
              <a:rPr lang="en-US" sz="2400" dirty="0" err="1" smtClean="0">
                <a:ea typeface="+mn-ea"/>
              </a:rPr>
              <a:t>reln</a:t>
            </a:r>
            <a:r>
              <a:rPr lang="en-US" sz="2400" dirty="0" smtClean="0">
                <a:ea typeface="+mn-ea"/>
              </a:rPr>
              <a:t>. 2.</a:t>
            </a:r>
          </a:p>
          <a:p>
            <a:pPr lvl="1" eaLnBrk="1" hangingPunct="1">
              <a:defRPr/>
            </a:pPr>
            <a:r>
              <a:rPr lang="en-US" sz="2400" i="1" dirty="0" smtClean="0">
                <a:solidFill>
                  <a:schemeClr val="accent2"/>
                </a:solidFill>
                <a:ea typeface="+mn-ea"/>
              </a:rPr>
              <a:t>Union</a:t>
            </a:r>
            <a:r>
              <a:rPr lang="en-US" sz="2400" dirty="0" smtClean="0">
                <a:solidFill>
                  <a:schemeClr val="accent2"/>
                </a:solidFill>
                <a:ea typeface="+mn-ea"/>
              </a:rPr>
              <a:t>  </a:t>
            </a:r>
            <a:r>
              <a:rPr lang="en-US" sz="2400" dirty="0" smtClean="0">
                <a:ea typeface="+mn-ea"/>
              </a:rPr>
              <a:t>(   )  Tuples in </a:t>
            </a:r>
            <a:r>
              <a:rPr lang="en-US" sz="2400" dirty="0" err="1" smtClean="0">
                <a:ea typeface="+mn-ea"/>
              </a:rPr>
              <a:t>reln</a:t>
            </a:r>
            <a:r>
              <a:rPr lang="en-US" sz="2400" dirty="0" smtClean="0">
                <a:ea typeface="+mn-ea"/>
              </a:rPr>
              <a:t>. 1 and in </a:t>
            </a:r>
            <a:r>
              <a:rPr lang="en-US" sz="2400" dirty="0" err="1" smtClean="0">
                <a:ea typeface="+mn-ea"/>
              </a:rPr>
              <a:t>reln</a:t>
            </a:r>
            <a:r>
              <a:rPr lang="en-US" sz="2400" dirty="0" smtClean="0">
                <a:ea typeface="+mn-ea"/>
              </a:rPr>
              <a:t>. 2.</a:t>
            </a:r>
          </a:p>
          <a:p>
            <a:pPr eaLnBrk="1" hangingPunct="1">
              <a:defRPr/>
            </a:pPr>
            <a:r>
              <a:rPr lang="en-US" sz="2800" dirty="0" smtClean="0">
                <a:ea typeface="+mn-ea"/>
                <a:cs typeface="+mn-cs"/>
              </a:rPr>
              <a:t>Additional operations (constructed from basic ops):</a:t>
            </a:r>
          </a:p>
          <a:p>
            <a:pPr lvl="1" eaLnBrk="1" hangingPunct="1">
              <a:defRPr/>
            </a:pPr>
            <a:r>
              <a:rPr lang="en-US" sz="2400" dirty="0" smtClean="0">
                <a:ea typeface="+mn-ea"/>
              </a:rPr>
              <a:t>Intersection, </a:t>
            </a:r>
            <a:r>
              <a:rPr lang="en-US" sz="2400" i="1" dirty="0" smtClean="0">
                <a:solidFill>
                  <a:schemeClr val="accent2"/>
                </a:solidFill>
                <a:ea typeface="+mn-ea"/>
              </a:rPr>
              <a:t>Join</a:t>
            </a:r>
            <a:r>
              <a:rPr lang="en-US" sz="2400" dirty="0" smtClean="0">
                <a:ea typeface="+mn-ea"/>
              </a:rPr>
              <a:t>, Division, Renaming</a:t>
            </a:r>
          </a:p>
          <a:p>
            <a:pPr lvl="2" eaLnBrk="1" hangingPunct="1">
              <a:defRPr/>
            </a:pPr>
            <a:r>
              <a:rPr lang="en-US" sz="2000" dirty="0" smtClean="0">
                <a:ea typeface="+mn-ea"/>
              </a:rPr>
              <a:t>Not essential, but (very!) useful.</a:t>
            </a:r>
          </a:p>
          <a:p>
            <a:pPr eaLnBrk="1" hangingPunct="1">
              <a:defRPr/>
            </a:pPr>
            <a:r>
              <a:rPr lang="en-US" sz="2800" dirty="0" smtClean="0">
                <a:ea typeface="+mn-ea"/>
                <a:cs typeface="+mn-cs"/>
              </a:rPr>
              <a:t>Because algebra is closed, we can </a:t>
            </a:r>
            <a:r>
              <a:rPr lang="en-US" sz="2800" u="sng" dirty="0" smtClean="0">
                <a:solidFill>
                  <a:schemeClr val="tx2"/>
                </a:solidFill>
                <a:ea typeface="+mn-ea"/>
                <a:cs typeface="+mn-cs"/>
              </a:rPr>
              <a:t>compose</a:t>
            </a:r>
            <a:r>
              <a:rPr lang="en-US" sz="2800" dirty="0" smtClean="0">
                <a:solidFill>
                  <a:schemeClr val="tx2"/>
                </a:solidFill>
                <a:ea typeface="+mn-ea"/>
                <a:cs typeface="+mn-cs"/>
              </a:rPr>
              <a:t> </a:t>
            </a:r>
            <a:r>
              <a:rPr lang="en-US" sz="2800" dirty="0" smtClean="0">
                <a:ea typeface="+mn-ea"/>
                <a:cs typeface="+mn-cs"/>
              </a:rPr>
              <a:t>operators</a:t>
            </a:r>
            <a:endParaRPr lang="en-US" sz="2800" dirty="0" smtClean="0">
              <a:solidFill>
                <a:schemeClr val="hlink"/>
              </a:solidFill>
              <a:ea typeface="+mn-ea"/>
              <a:cs typeface="+mn-cs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085975" y="1714500"/>
            <a:ext cx="2841625" cy="2738438"/>
            <a:chOff x="1314" y="1080"/>
            <a:chExt cx="1790" cy="1725"/>
          </a:xfrm>
        </p:grpSpPr>
        <p:grpSp>
          <p:nvGrpSpPr>
            <p:cNvPr id="22535" name="Group 11"/>
            <p:cNvGrpSpPr>
              <a:grpSpLocks/>
            </p:cNvGrpSpPr>
            <p:nvPr/>
          </p:nvGrpSpPr>
          <p:grpSpPr bwMode="auto">
            <a:xfrm>
              <a:off x="1617" y="1080"/>
              <a:ext cx="1487" cy="1725"/>
              <a:chOff x="1617" y="1080"/>
              <a:chExt cx="1487" cy="1725"/>
            </a:xfrm>
          </p:grpSpPr>
          <p:graphicFrame>
            <p:nvGraphicFramePr>
              <p:cNvPr id="22537" name="Object 6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1617" y="1080"/>
              <a:ext cx="1379" cy="4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71" name="Equation" r:id="rId4" imgW="2184400" imgH="723900" progId="Equation.3">
                      <p:embed/>
                    </p:oleObj>
                  </mc:Choice>
                  <mc:Fallback>
                    <p:oleObj name="Equation" r:id="rId4" imgW="2184400" imgH="723900" progId="Equation.3">
                      <p:embed/>
                      <p:pic>
                        <p:nvPicPr>
                          <p:cNvPr id="0" name="Object 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7" y="1080"/>
                            <a:ext cx="1379" cy="4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7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38" name="Object 7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1676" y="1346"/>
              <a:ext cx="1272" cy="6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72" name="Equation" r:id="rId6" imgW="2019300" imgH="990600" progId="Equation.3">
                      <p:embed/>
                    </p:oleObj>
                  </mc:Choice>
                  <mc:Fallback>
                    <p:oleObj name="Equation" r:id="rId6" imgW="2019300" imgH="990600" progId="Equation.3">
                      <p:embed/>
                      <p:pic>
                        <p:nvPicPr>
                          <p:cNvPr id="0" name="Object 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76" y="1346"/>
                            <a:ext cx="1272" cy="6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7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39" name="Object 8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2084" y="1933"/>
              <a:ext cx="312" cy="8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73" name="Equation" r:id="rId8" imgW="495300" imgH="1384300" progId="Equation.3">
                      <p:embed/>
                    </p:oleObj>
                  </mc:Choice>
                  <mc:Fallback>
                    <p:oleObj name="Equation" r:id="rId8" imgW="495300" imgH="1384300" progId="Equation.3">
                      <p:embed/>
                      <p:pic>
                        <p:nvPicPr>
                          <p:cNvPr id="0" name="Object 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84" y="1933"/>
                            <a:ext cx="312" cy="8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7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40" name="Object 9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2016" y="1536"/>
              <a:ext cx="1088" cy="7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74" name="Equation" r:id="rId10" imgW="1727200" imgH="1231900" progId="Equation.3">
                      <p:embed/>
                    </p:oleObj>
                  </mc:Choice>
                  <mc:Fallback>
                    <p:oleObj name="Equation" r:id="rId10" imgW="1727200" imgH="1231900" progId="Equation.3">
                      <p:embed/>
                      <p:pic>
                        <p:nvPicPr>
                          <p:cNvPr id="0" name="Object 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6" y="1536"/>
                            <a:ext cx="1088" cy="7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7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2536" name="Text Box 12"/>
            <p:cNvSpPr txBox="1">
              <a:spLocks noChangeArrowheads="1"/>
            </p:cNvSpPr>
            <p:nvPr/>
          </p:nvSpPr>
          <p:spPr bwMode="auto">
            <a:xfrm>
              <a:off x="1314" y="2151"/>
              <a:ext cx="2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9pPr>
            </a:lstStyle>
            <a:p>
              <a:pPr algn="l" eaLnBrk="1" hangingPunct="1"/>
              <a:r>
                <a:rPr lang="en-US"/>
                <a:t>U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59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Date Placeholder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2D487989-ECFB-8642-97C3-880F42EB0846}" type="datetime1">
              <a:rPr lang="en-US" sz="1200"/>
              <a:pPr eaLnBrk="1" hangingPunct="1"/>
              <a:t>9/22/15</a:t>
            </a:fld>
            <a:endParaRPr lang="en-US" sz="1200"/>
          </a:p>
        </p:txBody>
      </p:sp>
      <p:sp>
        <p:nvSpPr>
          <p:cNvPr id="24578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 dirty="0"/>
              <a:t>EECS 484</a:t>
            </a:r>
          </a:p>
        </p:txBody>
      </p:sp>
      <p:sp>
        <p:nvSpPr>
          <p:cNvPr id="2457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52239528-63C0-9A4A-843C-0740A51331F8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581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76200" y="1447800"/>
                <a:ext cx="4038600" cy="4648200"/>
              </a:xfrm>
            </p:spPr>
            <p:txBody>
              <a:bodyPr/>
              <a:lstStyle/>
              <a:p>
                <a:pPr eaLnBrk="1" hangingPunct="1"/>
                <a:r>
                  <a:rPr lang="en-US" sz="2400" dirty="0" smtClean="0">
                    <a:latin typeface="Tahoma" charset="0"/>
                    <a:ea typeface="MS PGothic" charset="0"/>
                  </a:rPr>
                  <a:t>Retrieve rows that satisfy a logical condition</a:t>
                </a:r>
              </a:p>
              <a:p>
                <a:pPr marL="0" indent="0" eaLnBrk="1" hangingPunct="1">
                  <a:buNone/>
                </a:pPr>
                <a:endParaRPr lang="en-US" sz="2400" dirty="0" smtClean="0">
                  <a:latin typeface="Tahoma" charset="0"/>
                  <a:ea typeface="MS PGothic" charset="0"/>
                </a:endParaRPr>
              </a:p>
              <a:p>
                <a:pPr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  <a:ea typeface="MS PGothic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  <a:ea typeface="MS PGothic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MS PGothic" charset="0"/>
                            </a:rPr>
                            <m:t>𝑝𝑟𝑒𝑑𝑖𝑐𝑎𝑡𝑒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  <a:ea typeface="MS PGothic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  <a:ea typeface="MS PGothic" charset="0"/>
                        </a:rPr>
                        <m:t>𝑟𝑒𝑙𝑎𝑡𝑖𝑜𝑛</m:t>
                      </m:r>
                      <m:r>
                        <a:rPr lang="en-US" sz="2400" b="0" i="1" smtClean="0">
                          <a:latin typeface="Cambria Math" charset="0"/>
                          <a:ea typeface="MS PGothic" charset="0"/>
                        </a:rPr>
                        <m:t>)</m:t>
                      </m:r>
                    </m:oMath>
                  </m:oMathPara>
                </a14:m>
                <a:endParaRPr lang="en-US" sz="2400" dirty="0" smtClean="0">
                  <a:latin typeface="Tahoma" charset="0"/>
                  <a:ea typeface="MS PGothic" charset="0"/>
                </a:endParaRPr>
              </a:p>
              <a:p>
                <a:pPr eaLnBrk="1" hangingPunct="1">
                  <a:buFontTx/>
                  <a:buNone/>
                </a:pPr>
                <a:endParaRPr lang="en-US" sz="2400" dirty="0">
                  <a:latin typeface="Tahoma" charset="0"/>
                  <a:ea typeface="MS PGothic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en-US" sz="2400" dirty="0" smtClean="0">
                    <a:latin typeface="Tahoma" charset="0"/>
                    <a:ea typeface="MS PGothic" charset="0"/>
                  </a:rPr>
                  <a:t>Example:</a:t>
                </a:r>
              </a:p>
              <a:p>
                <a:pPr eaLnBrk="1" hangingPunct="1"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charset="0"/>
                            <a:ea typeface="MS PGothic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  <a:ea typeface="MS PGothic" charset="0"/>
                          </a:rPr>
                          <m:t>𝜎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  <a:ea typeface="MS PGothic" charset="0"/>
                          </a:rPr>
                          <m:t>𝑠𝑝𝑜𝑟𝑡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charset="0"/>
                                <a:ea typeface="MS PGothic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charset="0"/>
                                <a:ea typeface="MS PGothic" charset="0"/>
                              </a:rPr>
                              <m:t>=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charset="0"/>
                                <a:ea typeface="MS PGothic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charset="0"/>
                            <a:ea typeface="MS PGothic" charset="0"/>
                          </a:rPr>
                          <m:t>𝑔𝑦𝑚𝑎𝑛𝑠𝑡𝑖𝑐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charset="0"/>
                                <a:ea typeface="MS PGothic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charset="0"/>
                                <a:ea typeface="MS PGothic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charset="0"/>
                                <a:ea typeface="MS PGothic" charset="0"/>
                              </a:rPr>
                              <m:t>′</m:t>
                            </m:r>
                          </m:sup>
                        </m:sSup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sz="1600" b="0" i="1" smtClean="0">
                                <a:latin typeface="Cambria Math" charset="0"/>
                                <a:ea typeface="MS PGothic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  <m:r>
                          <a:rPr lang="en-US" sz="1600" b="0" i="1" smtClean="0">
                            <a:latin typeface="Cambria Math" charset="0"/>
                            <a:ea typeface="MS PGothic" charset="0"/>
                          </a:rPr>
                          <m:t>𝑐𝑜𝑢𝑛𝑡𝑟𝑦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charset="0"/>
                                <a:ea typeface="MS PGothic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charset="0"/>
                                <a:ea typeface="MS PGothic" charset="0"/>
                              </a:rPr>
                              <m:t>=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charset="0"/>
                                <a:ea typeface="MS PGothic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charset="0"/>
                            <a:ea typeface="MS PGothic" charset="0"/>
                          </a:rPr>
                          <m:t>𝑈𝑆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charset="0"/>
                                <a:ea typeface="MS PGothic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charset="0"/>
                                <a:ea typeface="MS PGothic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charset="0"/>
                                <a:ea typeface="MS PGothic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1600" b="0" dirty="0" smtClean="0">
                    <a:latin typeface="Tahoma" charset="0"/>
                    <a:ea typeface="MS PGothic" charset="0"/>
                  </a:rPr>
                  <a:t>(Athlete)</a:t>
                </a:r>
              </a:p>
              <a:p>
                <a:pPr eaLnBrk="1" hangingPunct="1">
                  <a:buFontTx/>
                  <a:buNone/>
                </a:pPr>
                <a:endParaRPr lang="en-US" sz="2400" dirty="0">
                  <a:latin typeface="Tahoma" charset="0"/>
                  <a:ea typeface="MS PGothic" charset="0"/>
                </a:endParaRPr>
              </a:p>
            </p:txBody>
          </p:sp>
        </mc:Choice>
        <mc:Fallback>
          <p:sp>
            <p:nvSpPr>
              <p:cNvPr id="2458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76200" y="1447800"/>
                <a:ext cx="4038600" cy="4648200"/>
              </a:xfrm>
              <a:blipFill rotWithShape="0">
                <a:blip r:embed="rId2"/>
                <a:stretch>
                  <a:fillRect l="-2417" t="-1050" r="-2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78761" name="Group 169"/>
          <p:cNvGraphicFramePr>
            <a:graphicFrameLocks noGrp="1"/>
          </p:cNvGraphicFramePr>
          <p:nvPr/>
        </p:nvGraphicFramePr>
        <p:xfrm>
          <a:off x="4114800" y="1447800"/>
          <a:ext cx="4876800" cy="2346666"/>
        </p:xfrm>
        <a:graphic>
          <a:graphicData uri="http://schemas.openxmlformats.org/drawingml/2006/table">
            <a:tbl>
              <a:tblPr/>
              <a:tblGrid>
                <a:gridCol w="549275"/>
                <a:gridCol w="2117725"/>
                <a:gridCol w="1219200"/>
                <a:gridCol w="990600"/>
              </a:tblGrid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aid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name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sport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country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Mary Lou Retton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gymnastics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USA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Jackie Joyner-Kersee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track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USA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Michael Phelps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swimming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USA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Johann Koss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skating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Norway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Natalie Coughlin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swimming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USA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Gabby Douglas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gymnastics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USA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8760" name="Text Box 168"/>
          <p:cNvSpPr txBox="1">
            <a:spLocks noChangeArrowheads="1"/>
          </p:cNvSpPr>
          <p:nvPr/>
        </p:nvSpPr>
        <p:spPr bwMode="auto">
          <a:xfrm>
            <a:off x="4114800" y="1066800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 i="1"/>
              <a:t>Athlete</a:t>
            </a:r>
          </a:p>
        </p:txBody>
      </p:sp>
      <p:graphicFrame>
        <p:nvGraphicFramePr>
          <p:cNvPr id="878805" name="Group 2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398374"/>
              </p:ext>
            </p:extLst>
          </p:nvPr>
        </p:nvGraphicFramePr>
        <p:xfrm>
          <a:off x="228600" y="4700586"/>
          <a:ext cx="4876800" cy="1006476"/>
        </p:xfrm>
        <a:graphic>
          <a:graphicData uri="http://schemas.openxmlformats.org/drawingml/2006/table">
            <a:tbl>
              <a:tblPr/>
              <a:tblGrid>
                <a:gridCol w="549275"/>
                <a:gridCol w="2117725"/>
                <a:gridCol w="1219200"/>
                <a:gridCol w="990600"/>
              </a:tblGrid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aid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name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sport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country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Mary Lou Retton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gymnastics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USA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Gabby Douglas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gymnastics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USA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87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Date Placeholder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B7977DBA-FDC5-534D-B234-39A7CC3281E0}" type="datetime1">
              <a:rPr lang="en-US" sz="1200"/>
              <a:pPr eaLnBrk="1" hangingPunct="1"/>
              <a:t>9/22/15</a:t>
            </a:fld>
            <a:endParaRPr lang="en-US" sz="1200"/>
          </a:p>
        </p:txBody>
      </p:sp>
      <p:sp>
        <p:nvSpPr>
          <p:cNvPr id="25602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2560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D3D6F69A-A1B4-4749-A2EF-81B5FAE7B17E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Projection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9619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219200"/>
                <a:ext cx="3733800" cy="4648200"/>
              </a:xfrm>
            </p:spPr>
            <p:txBody>
              <a:bodyPr/>
              <a:lstStyle/>
              <a:p>
                <a:pPr marL="0" indent="0" eaLnBrk="1" hangingPunct="1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+mn-ea"/>
                            <a:cs typeface="+mn-cs"/>
                          </a:rPr>
                          <m:t>𝜋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+mn-ea"/>
                            <a:cs typeface="+mn-cs"/>
                          </a:rPr>
                          <m:t>𝑝𝑟𝑜𝑗𝑒𝑐𝑡𝑖𝑜𝑛𝑙𝑖𝑠𝑡</m:t>
                        </m:r>
                      </m:sub>
                    </m:sSub>
                  </m:oMath>
                </a14:m>
                <a:r>
                  <a:rPr lang="en-US" sz="2000" dirty="0" smtClean="0">
                    <a:ea typeface="+mn-ea"/>
                    <a:cs typeface="+mn-cs"/>
                  </a:rPr>
                  <a:t>(Relation)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sz="2800" dirty="0" smtClean="0">
                    <a:ea typeface="+mn-ea"/>
                    <a:cs typeface="+mn-cs"/>
                  </a:rPr>
                  <a:t>Delete </a:t>
                </a:r>
                <a:r>
                  <a:rPr lang="en-US" sz="2800" dirty="0" smtClean="0">
                    <a:ea typeface="+mn-ea"/>
                    <a:cs typeface="+mn-cs"/>
                  </a:rPr>
                  <a:t>attributes that are not in projection </a:t>
                </a:r>
                <a:r>
                  <a:rPr lang="en-US" sz="2800" dirty="0" smtClean="0">
                    <a:ea typeface="+mn-ea"/>
                    <a:cs typeface="+mn-cs"/>
                  </a:rPr>
                  <a:t>list</a:t>
                </a:r>
                <a:endParaRPr lang="en-US" sz="2800" dirty="0" smtClean="0">
                  <a:ea typeface="+mn-ea"/>
                  <a:cs typeface="+mn-cs"/>
                </a:endParaRPr>
              </a:p>
              <a:p>
                <a:pPr eaLnBrk="1" hangingPunct="1">
                  <a:defRPr/>
                </a:pPr>
                <a:r>
                  <a:rPr lang="en-US" sz="2800" i="1" dirty="0" err="1" smtClean="0">
                    <a:ea typeface="+mn-ea"/>
                    <a:cs typeface="+mn-cs"/>
                  </a:rPr>
                  <a:t>Projectionlist</a:t>
                </a:r>
                <a:r>
                  <a:rPr lang="en-US" sz="2800" dirty="0" smtClean="0">
                    <a:ea typeface="+mn-ea"/>
                    <a:cs typeface="+mn-cs"/>
                  </a:rPr>
                  <a:t>: a list of columns</a:t>
                </a:r>
              </a:p>
              <a:p>
                <a:pPr eaLnBrk="1" hangingPunct="1">
                  <a:defRPr/>
                </a:pPr>
                <a:r>
                  <a:rPr lang="en-US" sz="2800" dirty="0" smtClean="0">
                    <a:ea typeface="+mn-ea"/>
                    <a:cs typeface="+mn-cs"/>
                  </a:rPr>
                  <a:t>The result is a set (relational algebra uses set semantics)</a:t>
                </a:r>
              </a:p>
              <a:p>
                <a:pPr eaLnBrk="1" hangingPunct="1">
                  <a:defRPr/>
                </a:pPr>
                <a:r>
                  <a:rPr lang="en-US" sz="2800" dirty="0" smtClean="0">
                    <a:ea typeface="+mn-ea"/>
                    <a:cs typeface="+mn-cs"/>
                  </a:rPr>
                  <a:t>Remove </a:t>
                </a:r>
                <a:r>
                  <a:rPr lang="en-US" sz="2800" dirty="0" smtClean="0">
                    <a:ea typeface="+mn-ea"/>
                    <a:cs typeface="+mn-cs"/>
                  </a:rPr>
                  <a:t>duplicates</a:t>
                </a:r>
                <a:r>
                  <a:rPr lang="en-US" sz="2800" dirty="0" smtClean="0">
                    <a:ea typeface="+mn-ea"/>
                    <a:cs typeface="+mn-cs"/>
                  </a:rPr>
                  <a:t>!</a:t>
                </a:r>
                <a:endParaRPr lang="en-US" sz="2800" dirty="0" smtClean="0"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796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219200"/>
                <a:ext cx="3733800" cy="4648200"/>
              </a:xfrm>
              <a:blipFill rotWithShape="0">
                <a:blip r:embed="rId3"/>
                <a:stretch>
                  <a:fillRect l="-3263" t="-786" r="-653" b="-2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79620" name="Group 4"/>
          <p:cNvGraphicFramePr>
            <a:graphicFrameLocks noGrp="1"/>
          </p:cNvGraphicFramePr>
          <p:nvPr/>
        </p:nvGraphicFramePr>
        <p:xfrm>
          <a:off x="4191000" y="1371600"/>
          <a:ext cx="4876800" cy="2346666"/>
        </p:xfrm>
        <a:graphic>
          <a:graphicData uri="http://schemas.openxmlformats.org/drawingml/2006/table">
            <a:tbl>
              <a:tblPr/>
              <a:tblGrid>
                <a:gridCol w="549275"/>
                <a:gridCol w="2117725"/>
                <a:gridCol w="1219200"/>
                <a:gridCol w="990600"/>
              </a:tblGrid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aid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name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sport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country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Mary Lou Retton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gymnastics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USA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Jackie Joyner-Kersee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track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USA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Michael Phelps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swimming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USA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Johann Koss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skating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Norway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Natalie Coughlin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swimming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USA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Paul Hamm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gymnastics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USA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9662" name="Text Box 46"/>
          <p:cNvSpPr txBox="1">
            <a:spLocks noChangeArrowheads="1"/>
          </p:cNvSpPr>
          <p:nvPr/>
        </p:nvSpPr>
        <p:spPr bwMode="auto">
          <a:xfrm>
            <a:off x="4191000" y="990600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 i="1"/>
              <a:t>Athlete</a:t>
            </a:r>
          </a:p>
        </p:txBody>
      </p:sp>
      <p:graphicFrame>
        <p:nvGraphicFramePr>
          <p:cNvPr id="879707" name="Group 91"/>
          <p:cNvGraphicFramePr>
            <a:graphicFrameLocks noGrp="1"/>
          </p:cNvGraphicFramePr>
          <p:nvPr/>
        </p:nvGraphicFramePr>
        <p:xfrm>
          <a:off x="5334000" y="4573588"/>
          <a:ext cx="2209800" cy="1676400"/>
        </p:xfrm>
        <a:graphic>
          <a:graphicData uri="http://schemas.openxmlformats.org/drawingml/2006/table">
            <a:tbl>
              <a:tblPr/>
              <a:tblGrid>
                <a:gridCol w="1219200"/>
                <a:gridCol w="990600"/>
              </a:tblGrid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sport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country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gymnastics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track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swimming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skating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Norway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79710" name="Object 94"/>
          <p:cNvGraphicFramePr>
            <a:graphicFrameLocks noGrp="1" noChangeAspect="1"/>
          </p:cNvGraphicFramePr>
          <p:nvPr>
            <p:ph sz="half" idx="2"/>
          </p:nvPr>
        </p:nvGraphicFramePr>
        <p:xfrm>
          <a:off x="4953000" y="3962400"/>
          <a:ext cx="28194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1" name="Equation" r:id="rId4" imgW="1206500" imgH="241300" progId="Equation.3">
                  <p:embed/>
                </p:oleObj>
              </mc:Choice>
              <mc:Fallback>
                <p:oleObj name="Equation" r:id="rId4" imgW="1206500" imgH="241300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962400"/>
                        <a:ext cx="28194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6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377F5387-ED1B-C04F-9695-49060A52091F}" type="datetime1">
              <a:rPr lang="en-US" sz="1200"/>
              <a:pPr eaLnBrk="1" hangingPunct="1"/>
              <a:t>9/22/15</a:t>
            </a:fld>
            <a:endParaRPr lang="en-US" sz="1200"/>
          </a:p>
        </p:txBody>
      </p:sp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BBF0FE67-CB47-D24A-8821-9E0D00344582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Tahoma" charset="0"/>
                <a:ea typeface="MS PGothic" charset="0"/>
              </a:rPr>
              <a:t>Set Operations: Union (</a:t>
            </a:r>
            <a:r>
              <a:rPr lang="en-US" sz="3200">
                <a:latin typeface="Arial Unicode MS" charset="0"/>
                <a:ea typeface="MS PGothic" charset="0"/>
                <a:cs typeface="Arial Unicode MS" charset="0"/>
              </a:rPr>
              <a:t>∪)</a:t>
            </a:r>
            <a:r>
              <a:rPr lang="en-US" sz="3200">
                <a:latin typeface="Tahoma" charset="0"/>
                <a:ea typeface="MS PGothic" charset="0"/>
              </a:rPr>
              <a:t>, Intersection(</a:t>
            </a:r>
            <a:r>
              <a:rPr lang="en-US" sz="3200">
                <a:latin typeface="Arial Unicode MS" charset="0"/>
                <a:ea typeface="MS PGothic" charset="0"/>
                <a:cs typeface="Arial Unicode MS" charset="0"/>
              </a:rPr>
              <a:t>∩)</a:t>
            </a:r>
            <a:r>
              <a:rPr lang="en-US" sz="3200">
                <a:latin typeface="Tahoma" charset="0"/>
                <a:ea typeface="MS PGothic" charset="0"/>
              </a:rPr>
              <a:t>, Set-Difference (-)</a:t>
            </a:r>
          </a:p>
        </p:txBody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121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  <a:cs typeface="+mn-cs"/>
              </a:rPr>
              <a:t>Input: Two </a:t>
            </a:r>
            <a:r>
              <a:rPr lang="en-US" sz="2400" i="1" u="sng" dirty="0" smtClean="0">
                <a:solidFill>
                  <a:schemeClr val="accent2"/>
                </a:solidFill>
                <a:ea typeface="+mn-ea"/>
                <a:cs typeface="+mn-cs"/>
              </a:rPr>
              <a:t>union-compatible </a:t>
            </a:r>
            <a:r>
              <a:rPr lang="en-US" sz="2400" dirty="0" smtClean="0">
                <a:ea typeface="+mn-ea"/>
                <a:cs typeface="+mn-cs"/>
              </a:rPr>
              <a:t>relations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>
                <a:ea typeface="+mn-ea"/>
              </a:rPr>
              <a:t>Same number and type of attributes, in same order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  <a:cs typeface="+mn-cs"/>
              </a:rPr>
              <a:t>Field names of result: uses the name from the FIRST input</a:t>
            </a:r>
          </a:p>
        </p:txBody>
      </p:sp>
      <p:graphicFrame>
        <p:nvGraphicFramePr>
          <p:cNvPr id="880703" name="Group 63"/>
          <p:cNvGraphicFramePr>
            <a:graphicFrameLocks noGrp="1"/>
          </p:cNvGraphicFramePr>
          <p:nvPr/>
        </p:nvGraphicFramePr>
        <p:xfrm>
          <a:off x="381000" y="2743200"/>
          <a:ext cx="2117725" cy="2346666"/>
        </p:xfrm>
        <a:graphic>
          <a:graphicData uri="http://schemas.openxmlformats.org/drawingml/2006/table">
            <a:tbl>
              <a:tblPr/>
              <a:tblGrid>
                <a:gridCol w="2117725"/>
              </a:tblGrid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name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Mary Lou Retton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Jackie Joyner-Kersee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Michael Phelps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Johann Koss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Natalie Coughlin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Gabby Douglas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80724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041337"/>
              </p:ext>
            </p:extLst>
          </p:nvPr>
        </p:nvGraphicFramePr>
        <p:xfrm>
          <a:off x="3063875" y="2743200"/>
          <a:ext cx="2117725" cy="2346666"/>
        </p:xfrm>
        <a:graphic>
          <a:graphicData uri="http://schemas.openxmlformats.org/drawingml/2006/table">
            <a:tbl>
              <a:tblPr/>
              <a:tblGrid>
                <a:gridCol w="2117725"/>
              </a:tblGrid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AthleteName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Mary Lou Retton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Jackie Joyner-Kersee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Apollo Ono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Picabo Street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Natalie Coughlin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Bode Miller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80763" name="Group 123"/>
          <p:cNvGraphicFramePr>
            <a:graphicFrameLocks noGrp="1"/>
          </p:cNvGraphicFramePr>
          <p:nvPr/>
        </p:nvGraphicFramePr>
        <p:xfrm>
          <a:off x="6035675" y="3308350"/>
          <a:ext cx="2117725" cy="1341440"/>
        </p:xfrm>
        <a:graphic>
          <a:graphicData uri="http://schemas.openxmlformats.org/drawingml/2006/table">
            <a:tbl>
              <a:tblPr/>
              <a:tblGrid>
                <a:gridCol w="2117725"/>
              </a:tblGrid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name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Michael Phelps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Johann Koss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Gabby Douglas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0764" name="Line 124"/>
          <p:cNvSpPr>
            <a:spLocks noChangeShapeType="1"/>
          </p:cNvSpPr>
          <p:nvPr/>
        </p:nvSpPr>
        <p:spPr bwMode="auto">
          <a:xfrm>
            <a:off x="2590800" y="3886200"/>
            <a:ext cx="3048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65" name="Line 125"/>
          <p:cNvSpPr>
            <a:spLocks noChangeShapeType="1"/>
          </p:cNvSpPr>
          <p:nvPr/>
        </p:nvSpPr>
        <p:spPr bwMode="auto">
          <a:xfrm>
            <a:off x="5410200" y="3886200"/>
            <a:ext cx="3048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66" name="Line 126"/>
          <p:cNvSpPr>
            <a:spLocks noChangeShapeType="1"/>
          </p:cNvSpPr>
          <p:nvPr/>
        </p:nvSpPr>
        <p:spPr bwMode="auto">
          <a:xfrm>
            <a:off x="5410200" y="4038600"/>
            <a:ext cx="3048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67" name="Rectangle 127"/>
          <p:cNvSpPr>
            <a:spLocks noChangeArrowheads="1"/>
          </p:cNvSpPr>
          <p:nvPr/>
        </p:nvSpPr>
        <p:spPr bwMode="auto">
          <a:xfrm>
            <a:off x="1219200" y="5334000"/>
            <a:ext cx="6324600" cy="10668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dirty="0" smtClean="0">
                <a:solidFill>
                  <a:schemeClr val="tx2"/>
                </a:solidFill>
              </a:rPr>
              <a:t>Duplicates? Relational algebra uses set semantics. 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So no duplicates. Difference from SQL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64" grpId="0" animBg="1"/>
      <p:bldP spid="880765" grpId="0" animBg="1"/>
      <p:bldP spid="880766" grpId="0" animBg="1"/>
      <p:bldP spid="8807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3E898991-BC68-A248-AD57-DCD9A94C6B10}" type="datetime1">
              <a:rPr lang="en-US" sz="1200"/>
              <a:pPr eaLnBrk="1" hangingPunct="1"/>
              <a:t>9/22/15</a:t>
            </a:fld>
            <a:endParaRPr lang="en-US" sz="1200"/>
          </a:p>
        </p:txBody>
      </p:sp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26890163-1C05-6746-A854-B3C6F88A2266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  <a:cs typeface="+mn-cs"/>
              </a:rPr>
              <a:t>Result Schema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>
                <a:ea typeface="+mn-ea"/>
              </a:rPr>
              <a:t>One field from both </a:t>
            </a:r>
            <a:r>
              <a:rPr lang="en-US" sz="2000" dirty="0" smtClean="0">
                <a:ea typeface="+mn-ea"/>
              </a:rPr>
              <a:t>relations (</a:t>
            </a:r>
            <a:r>
              <a:rPr lang="en-US" sz="2000" dirty="0" smtClean="0">
                <a:ea typeface="+mn-ea"/>
              </a:rPr>
              <a:t>Names inherited)</a:t>
            </a:r>
            <a:endParaRPr lang="en-US" sz="2000" dirty="0" smtClean="0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  <a:cs typeface="+mn-cs"/>
              </a:rPr>
              <a:t>If both input relations have a field with the same name, can use the rename operator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 smtClean="0">
              <a:ea typeface="+mn-ea"/>
              <a:cs typeface="+mn-cs"/>
            </a:endParaRPr>
          </a:p>
        </p:txBody>
      </p:sp>
      <p:sp>
        <p:nvSpPr>
          <p:cNvPr id="88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ea typeface="+mj-ea"/>
                <a:cs typeface="+mj-cs"/>
              </a:rPr>
              <a:t>Cross-Product (Cartesian Product</a:t>
            </a:r>
            <a:r>
              <a:rPr lang="en-US" sz="3600" dirty="0" smtClean="0">
                <a:ea typeface="+mj-ea"/>
                <a:cs typeface="+mj-cs"/>
              </a:rPr>
              <a:t>) X</a:t>
            </a:r>
            <a:endParaRPr lang="en-US" sz="3600" dirty="0" smtClean="0">
              <a:ea typeface="+mj-ea"/>
              <a:cs typeface="+mj-cs"/>
            </a:endParaRPr>
          </a:p>
        </p:txBody>
      </p:sp>
      <p:graphicFrame>
        <p:nvGraphicFramePr>
          <p:cNvPr id="881798" name="Group 134"/>
          <p:cNvGraphicFramePr>
            <a:graphicFrameLocks noGrp="1"/>
          </p:cNvGraphicFramePr>
          <p:nvPr/>
        </p:nvGraphicFramePr>
        <p:xfrm>
          <a:off x="76200" y="3338513"/>
          <a:ext cx="4876800" cy="1006476"/>
        </p:xfrm>
        <a:graphic>
          <a:graphicData uri="http://schemas.openxmlformats.org/drawingml/2006/table">
            <a:tbl>
              <a:tblPr/>
              <a:tblGrid>
                <a:gridCol w="549275"/>
                <a:gridCol w="2117725"/>
                <a:gridCol w="1219200"/>
                <a:gridCol w="990600"/>
              </a:tblGrid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aid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name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sport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country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Mary Lou Retton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gymnastics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USA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Jackie Joyner-Kersee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track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USA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1710" name="Text Box 46"/>
          <p:cNvSpPr txBox="1">
            <a:spLocks noChangeArrowheads="1"/>
          </p:cNvSpPr>
          <p:nvPr/>
        </p:nvSpPr>
        <p:spPr bwMode="auto">
          <a:xfrm>
            <a:off x="76200" y="2957513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 i="1"/>
              <a:t>Athlete</a:t>
            </a:r>
          </a:p>
        </p:txBody>
      </p:sp>
      <p:graphicFrame>
        <p:nvGraphicFramePr>
          <p:cNvPr id="881830" name="Group 166"/>
          <p:cNvGraphicFramePr>
            <a:graphicFrameLocks noGrp="1"/>
          </p:cNvGraphicFramePr>
          <p:nvPr/>
        </p:nvGraphicFramePr>
        <p:xfrm>
          <a:off x="1371600" y="4802188"/>
          <a:ext cx="6858000" cy="1676400"/>
        </p:xfrm>
        <a:graphic>
          <a:graphicData uri="http://schemas.openxmlformats.org/drawingml/2006/table">
            <a:tbl>
              <a:tblPr/>
              <a:tblGrid>
                <a:gridCol w="549275"/>
                <a:gridCol w="2117725"/>
                <a:gridCol w="1219200"/>
                <a:gridCol w="990600"/>
                <a:gridCol w="685800"/>
                <a:gridCol w="1295400"/>
              </a:tblGrid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country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venue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Mary Lou Retton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gymnastics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Los Angeles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Jackie Joyner-Kersee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track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Los Angeles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Mary Lou Retton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gymnastics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Barcelona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Jacki Joyner-Kersee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track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Barcelona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81769" name="Group 105"/>
          <p:cNvGraphicFramePr>
            <a:graphicFrameLocks noGrp="1"/>
          </p:cNvGraphicFramePr>
          <p:nvPr/>
        </p:nvGraphicFramePr>
        <p:xfrm>
          <a:off x="5562600" y="3338513"/>
          <a:ext cx="2667000" cy="1006476"/>
        </p:xfrm>
        <a:graphic>
          <a:graphicData uri="http://schemas.openxmlformats.org/drawingml/2006/table">
            <a:tbl>
              <a:tblPr/>
              <a:tblGrid>
                <a:gridCol w="549275"/>
                <a:gridCol w="2117725"/>
              </a:tblGrid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vid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venue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Los Angeles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Barcelona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1767" name="Text Box 103"/>
          <p:cNvSpPr txBox="1">
            <a:spLocks noChangeArrowheads="1"/>
          </p:cNvSpPr>
          <p:nvPr/>
        </p:nvSpPr>
        <p:spPr bwMode="auto">
          <a:xfrm>
            <a:off x="5562600" y="2957513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 i="1"/>
              <a:t>Venue</a:t>
            </a:r>
          </a:p>
        </p:txBody>
      </p:sp>
      <p:sp>
        <p:nvSpPr>
          <p:cNvPr id="881831" name="Line 167"/>
          <p:cNvSpPr>
            <a:spLocks noChangeShapeType="1"/>
          </p:cNvSpPr>
          <p:nvPr/>
        </p:nvSpPr>
        <p:spPr bwMode="auto">
          <a:xfrm>
            <a:off x="5105400" y="3810000"/>
            <a:ext cx="304800" cy="304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832" name="Line 168"/>
          <p:cNvSpPr>
            <a:spLocks noChangeShapeType="1"/>
          </p:cNvSpPr>
          <p:nvPr/>
        </p:nvSpPr>
        <p:spPr bwMode="auto">
          <a:xfrm flipH="1">
            <a:off x="5105400" y="3810000"/>
            <a:ext cx="304800" cy="304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833" name="Line 169"/>
          <p:cNvSpPr>
            <a:spLocks noChangeShapeType="1"/>
          </p:cNvSpPr>
          <p:nvPr/>
        </p:nvSpPr>
        <p:spPr bwMode="auto">
          <a:xfrm>
            <a:off x="8382000" y="3810000"/>
            <a:ext cx="381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834" name="Line 170"/>
          <p:cNvSpPr>
            <a:spLocks noChangeShapeType="1"/>
          </p:cNvSpPr>
          <p:nvPr/>
        </p:nvSpPr>
        <p:spPr bwMode="auto">
          <a:xfrm>
            <a:off x="8382000" y="3962400"/>
            <a:ext cx="381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64" name="Text Box 172"/>
          <p:cNvSpPr txBox="1">
            <a:spLocks noChangeArrowheads="1"/>
          </p:cNvSpPr>
          <p:nvPr/>
        </p:nvSpPr>
        <p:spPr bwMode="auto">
          <a:xfrm>
            <a:off x="4860925" y="2209800"/>
            <a:ext cx="361990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 eaLnBrk="1" hangingPunct="1"/>
            <a:r>
              <a:rPr lang="pt-BR" b="1" dirty="0" err="1" smtClean="0">
                <a:solidFill>
                  <a:schemeClr val="hlink"/>
                </a:solidFill>
                <a:latin typeface="Lucida Grande" charset="0"/>
              </a:rPr>
              <a:t>ρ</a:t>
            </a:r>
            <a:r>
              <a:rPr lang="pt-BR" b="1" dirty="0" smtClean="0">
                <a:solidFill>
                  <a:schemeClr val="hlink"/>
                </a:solidFill>
                <a:latin typeface="Lucida Grande" charset="0"/>
              </a:rPr>
              <a:t>. (</a:t>
            </a:r>
            <a:r>
              <a:rPr lang="pt-BR" b="1" dirty="0" err="1" smtClean="0">
                <a:solidFill>
                  <a:schemeClr val="hlink"/>
                </a:solidFill>
                <a:latin typeface="Lucida Grande" charset="0"/>
              </a:rPr>
              <a:t>See</a:t>
            </a:r>
            <a:r>
              <a:rPr lang="pt-BR" b="1" dirty="0" smtClean="0">
                <a:solidFill>
                  <a:schemeClr val="hlink"/>
                </a:solidFill>
                <a:latin typeface="Lucida Grande" charset="0"/>
              </a:rPr>
              <a:t> 4.2.2 </a:t>
            </a:r>
            <a:r>
              <a:rPr lang="pt-BR" b="1" dirty="0" err="1" smtClean="0">
                <a:solidFill>
                  <a:schemeClr val="hlink"/>
                </a:solidFill>
                <a:latin typeface="Lucida Grande" charset="0"/>
              </a:rPr>
              <a:t>and</a:t>
            </a:r>
            <a:r>
              <a:rPr lang="pt-BR" b="1" dirty="0" smtClean="0">
                <a:solidFill>
                  <a:schemeClr val="hlink"/>
                </a:solidFill>
                <a:latin typeface="Lucida Grande" charset="0"/>
              </a:rPr>
              <a:t> 4.2.3</a:t>
            </a:r>
          </a:p>
          <a:p>
            <a:pPr algn="l" eaLnBrk="1" hangingPunct="1"/>
            <a:r>
              <a:rPr lang="pt-BR" b="1" dirty="0" smtClean="0">
                <a:solidFill>
                  <a:schemeClr val="hlink"/>
                </a:solidFill>
                <a:latin typeface="Lucida Grande" charset="0"/>
              </a:rPr>
              <a:t> in </a:t>
            </a:r>
            <a:r>
              <a:rPr lang="pt-BR" b="1" dirty="0" err="1" smtClean="0">
                <a:solidFill>
                  <a:schemeClr val="hlink"/>
                </a:solidFill>
                <a:latin typeface="Lucida Grande" charset="0"/>
              </a:rPr>
              <a:t>textbook</a:t>
            </a:r>
            <a:r>
              <a:rPr lang="pt-BR" b="1" dirty="0">
                <a:solidFill>
                  <a:schemeClr val="hlink"/>
                </a:solidFill>
                <a:latin typeface="Lucida Grande" charset="0"/>
              </a:rPr>
              <a:t>)</a:t>
            </a:r>
            <a:endParaRPr lang="en-US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710" grpId="0"/>
      <p:bldP spid="881767" grpId="0"/>
      <p:bldP spid="881831" grpId="0" animBg="1"/>
      <p:bldP spid="881832" grpId="0" animBg="1"/>
      <p:bldP spid="881833" grpId="0" animBg="1"/>
      <p:bldP spid="8818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Date Placeholder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D23AC261-1428-0A4A-A875-AFBE0F0E9CEB}" type="datetime1">
              <a:rPr lang="en-US" sz="1200"/>
              <a:pPr eaLnBrk="1" hangingPunct="1"/>
              <a:t>9/22/15</a:t>
            </a:fld>
            <a:endParaRPr lang="en-US" sz="1200"/>
          </a:p>
        </p:txBody>
      </p:sp>
      <p:sp>
        <p:nvSpPr>
          <p:cNvPr id="29698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296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FDBEDDAF-6321-304F-84B5-AEA951EAD736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Derived Operators: Joins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2691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81000" y="1219200"/>
                <a:ext cx="8686800" cy="50292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sz="2800" dirty="0" smtClean="0">
                    <a:latin typeface="Tahoma" charset="0"/>
                    <a:ea typeface="MS PGothic" charset="0"/>
                  </a:rPr>
                  <a:t>Most common way of combining information from two tables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800" dirty="0">
                    <a:latin typeface="Tahoma" charset="0"/>
                    <a:ea typeface="MS PGothic" charset="0"/>
                  </a:rPr>
                  <a:t>Conditional join (sometimes called a </a:t>
                </a:r>
                <a:r>
                  <a:rPr lang="el-GR" sz="2800" dirty="0">
                    <a:latin typeface="Tahoma" charset="0"/>
                    <a:ea typeface="MS PGothic" charset="0"/>
                  </a:rPr>
                  <a:t>Θ</a:t>
                </a:r>
                <a:r>
                  <a:rPr lang="en-US" sz="2800" dirty="0">
                    <a:latin typeface="Tahoma" charset="0"/>
                    <a:ea typeface="MS PGothic" charset="0"/>
                  </a:rPr>
                  <a:t>-join)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400" dirty="0" smtClean="0">
                    <a:latin typeface="Tahoma" charset="0"/>
                    <a:ea typeface="MS PGothic" charset="0"/>
                  </a:rPr>
                  <a:t>Definition: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  <a:ea typeface="MS PGothic" charset="0"/>
                      </a:rPr>
                      <m:t>𝑅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  <a:ea typeface="MS PGothic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  <a:ea typeface="MS PGothic" charset="0"/>
                          </a:rPr>
                          <m:t>⋈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  <a:ea typeface="MS PGothic" charset="0"/>
                          </a:rPr>
                          <m:t>𝑐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  <a:ea typeface="MS PGothic" charset="0"/>
                      </a:rPr>
                      <m:t>𝑆</m:t>
                    </m:r>
                    <m:r>
                      <a:rPr lang="en-US" sz="2400" b="0" i="1" smtClean="0">
                        <a:latin typeface="Cambria Math" charset="0"/>
                        <a:ea typeface="MS PGothic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  <a:ea typeface="MS PGothic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  <a:ea typeface="MS PGothic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  <a:ea typeface="MS PGothic" charset="0"/>
                          </a:rPr>
                          <m:t>𝑐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  <a:ea typeface="MS PGothic" charset="0"/>
                      </a:rPr>
                      <m:t>(</m:t>
                    </m:r>
                    <m:r>
                      <a:rPr lang="en-US" sz="2400" b="0" i="1" smtClean="0">
                        <a:latin typeface="Cambria Math" charset="0"/>
                        <a:ea typeface="MS PGothic" charset="0"/>
                      </a:rPr>
                      <m:t>𝑅</m:t>
                    </m:r>
                    <m:r>
                      <a:rPr lang="en-US" sz="2400" b="0" i="1" smtClean="0">
                        <a:latin typeface="Cambria Math" charset="0"/>
                        <a:ea typeface="MS PGothic" charset="0"/>
                      </a:rPr>
                      <m:t> × </m:t>
                    </m:r>
                    <m:r>
                      <a:rPr lang="en-US" sz="2400" b="0" i="1" smtClean="0">
                        <a:latin typeface="Cambria Math" charset="0"/>
                        <a:ea typeface="MS PGothic" charset="0"/>
                      </a:rPr>
                      <m:t>𝑆</m:t>
                    </m:r>
                    <m:r>
                      <a:rPr lang="en-US" sz="2400" b="0" i="1" smtClean="0">
                        <a:latin typeface="Cambria Math" charset="0"/>
                        <a:ea typeface="MS PGothic" charset="0"/>
                      </a:rPr>
                      <m:t>) </m:t>
                    </m:r>
                  </m:oMath>
                </a14:m>
                <a:r>
                  <a:rPr lang="en-US" sz="2400" dirty="0" smtClean="0">
                    <a:latin typeface="Tahoma" charset="0"/>
                    <a:ea typeface="MS PGothic" charset="0"/>
                  </a:rPr>
                  <a:t>, </a:t>
                </a:r>
                <a:r>
                  <a:rPr lang="en-US" sz="2400" dirty="0">
                    <a:latin typeface="Tahoma" charset="0"/>
                    <a:ea typeface="MS PGothic" charset="0"/>
                  </a:rPr>
                  <a:t>where </a:t>
                </a:r>
                <a:r>
                  <a:rPr lang="en-US" sz="2400" i="1" dirty="0">
                    <a:latin typeface="Tahoma" charset="0"/>
                    <a:ea typeface="MS PGothic" charset="0"/>
                  </a:rPr>
                  <a:t>c</a:t>
                </a:r>
                <a:r>
                  <a:rPr lang="en-US" sz="2400" dirty="0">
                    <a:latin typeface="Tahoma" charset="0"/>
                    <a:ea typeface="MS PGothic" charset="0"/>
                  </a:rPr>
                  <a:t> is a condition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800" dirty="0">
                    <a:latin typeface="Tahoma" charset="0"/>
                    <a:ea typeface="MS PGothic" charset="0"/>
                  </a:rPr>
                  <a:t>Equijoin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400" dirty="0">
                    <a:latin typeface="Tahoma" charset="0"/>
                    <a:ea typeface="MS PGothic" charset="0"/>
                  </a:rPr>
                  <a:t>Join condition consists only of equalities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800" dirty="0">
                    <a:latin typeface="Tahoma" charset="0"/>
                    <a:ea typeface="MS PGothic" charset="0"/>
                  </a:rPr>
                  <a:t>Natural Join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400" dirty="0">
                    <a:latin typeface="Tahoma" charset="0"/>
                    <a:ea typeface="MS PGothic" charset="0"/>
                  </a:rPr>
                  <a:t>Equijoin in which equalities are specified on all fields with the same name in R and S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800" dirty="0">
                    <a:latin typeface="Tahoma" charset="0"/>
                    <a:ea typeface="MS PGothic" charset="0"/>
                  </a:rPr>
                  <a:t>Despite equivalence, usually faster ways to evaluate joins than to compute cross-product</a:t>
                </a:r>
                <a:r>
                  <a:rPr lang="en-US" sz="2800" dirty="0" smtClean="0">
                    <a:latin typeface="Tahoma" charset="0"/>
                    <a:ea typeface="MS PGothic" charset="0"/>
                  </a:rPr>
                  <a:t>!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sz="2800" b="0" dirty="0" smtClean="0">
                  <a:latin typeface="Tahoma" charset="0"/>
                  <a:ea typeface="MS PGothic" charset="0"/>
                </a:endParaRPr>
              </a:p>
              <a:p>
                <a:pPr eaLnBrk="1" hangingPunct="1">
                  <a:lnSpc>
                    <a:spcPct val="90000"/>
                  </a:lnSpc>
                </a:pPr>
                <a:endParaRPr lang="en-US" sz="2800" dirty="0">
                  <a:latin typeface="Tahoma" charset="0"/>
                  <a:ea typeface="MS PGothic" charset="0"/>
                </a:endParaRPr>
              </a:p>
            </p:txBody>
          </p:sp>
        </mc:Choice>
        <mc:Fallback>
          <p:sp>
            <p:nvSpPr>
              <p:cNvPr id="8826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81000" y="1219200"/>
                <a:ext cx="8686800" cy="5029200"/>
              </a:xfrm>
              <a:blipFill rotWithShape="0">
                <a:blip r:embed="rId2"/>
                <a:stretch>
                  <a:fillRect l="-1474" t="-2061" r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691" grpId="0" build="p"/>
    </p:bldLst>
  </p:timing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0000FF"/>
      </a:dk2>
      <a:lt2>
        <a:srgbClr val="1C1C1C"/>
      </a:lt2>
      <a:accent1>
        <a:srgbClr val="003300"/>
      </a:accent1>
      <a:accent2>
        <a:srgbClr val="7B00A6"/>
      </a:accent2>
      <a:accent3>
        <a:srgbClr val="FFFFFF"/>
      </a:accent3>
      <a:accent4>
        <a:srgbClr val="000000"/>
      </a:accent4>
      <a:accent5>
        <a:srgbClr val="AAADAA"/>
      </a:accent5>
      <a:accent6>
        <a:srgbClr val="6F0096"/>
      </a:accent6>
      <a:hlink>
        <a:srgbClr val="CC3300"/>
      </a:hlink>
      <a:folHlink>
        <a:srgbClr val="F3DD0D"/>
      </a:folHlink>
    </a:clrScheme>
    <a:fontScheme name="Blends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2004:Templates:Presentations:Designs:Blank Presentation</Template>
  <TotalTime>34198</TotalTime>
  <Words>1209</Words>
  <Application>Microsoft Macintosh PowerPoint</Application>
  <PresentationFormat>On-screen Show (4:3)</PresentationFormat>
  <Paragraphs>519</Paragraphs>
  <Slides>23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Arial Unicode MS</vt:lpstr>
      <vt:lpstr>Book Antiqua</vt:lpstr>
      <vt:lpstr>Cambria Math</vt:lpstr>
      <vt:lpstr>Lucida Grande</vt:lpstr>
      <vt:lpstr>Monotype Sorts</vt:lpstr>
      <vt:lpstr>MS PGothic</vt:lpstr>
      <vt:lpstr>ＭＳ Ｐゴシック</vt:lpstr>
      <vt:lpstr>Tahoma</vt:lpstr>
      <vt:lpstr>Times New Roman</vt:lpstr>
      <vt:lpstr>Wingdings</vt:lpstr>
      <vt:lpstr>Arial</vt:lpstr>
      <vt:lpstr>Blends</vt:lpstr>
      <vt:lpstr>Equation</vt:lpstr>
      <vt:lpstr>Document</vt:lpstr>
      <vt:lpstr>Relational Algebra</vt:lpstr>
      <vt:lpstr>“Formal” Query Languages</vt:lpstr>
      <vt:lpstr>Relational Algebra Preliminaries</vt:lpstr>
      <vt:lpstr>Relational Algebra</vt:lpstr>
      <vt:lpstr>Selection</vt:lpstr>
      <vt:lpstr>Projection</vt:lpstr>
      <vt:lpstr>Set Operations: Union (∪), Intersection(∩), Set-Difference (-)</vt:lpstr>
      <vt:lpstr>Cross-Product (Cartesian Product) X</vt:lpstr>
      <vt:lpstr>Derived Operators: Joins</vt:lpstr>
      <vt:lpstr>Examples: Writing Queries in RA</vt:lpstr>
      <vt:lpstr>PowerPoint Presentation</vt:lpstr>
      <vt:lpstr>PowerPoint Presentation</vt:lpstr>
      <vt:lpstr>PowerPoint Presentation</vt:lpstr>
      <vt:lpstr>Derived Operators: Division</vt:lpstr>
      <vt:lpstr>Examples of Division A/B</vt:lpstr>
      <vt:lpstr>Expressing A/B Using Basic Operators</vt:lpstr>
      <vt:lpstr>Examples of Division A/B</vt:lpstr>
      <vt:lpstr>PowerPoint Presentation</vt:lpstr>
      <vt:lpstr>PowerPoint Presentation</vt:lpstr>
      <vt:lpstr>PowerPoint Presentation</vt:lpstr>
      <vt:lpstr>PowerPoint Presentation</vt:lpstr>
      <vt:lpstr>Suggested Review</vt:lpstr>
      <vt:lpstr>PowerPoint Presentation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484:Database Management Systems </dc:title>
  <dc:creator>Jignesh Patel</dc:creator>
  <cp:lastModifiedBy>Atu Prakash</cp:lastModifiedBy>
  <cp:revision>503</cp:revision>
  <cp:lastPrinted>2014-09-17T12:30:21Z</cp:lastPrinted>
  <dcterms:created xsi:type="dcterms:W3CDTF">2000-01-04T20:40:43Z</dcterms:created>
  <dcterms:modified xsi:type="dcterms:W3CDTF">2015-09-23T03:41:35Z</dcterms:modified>
</cp:coreProperties>
</file>