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46"/>
  </p:notesMasterIdLst>
  <p:handoutMasterIdLst>
    <p:handoutMasterId r:id="rId47"/>
  </p:handoutMasterIdLst>
  <p:sldIdLst>
    <p:sldId id="268" r:id="rId2"/>
    <p:sldId id="344" r:id="rId3"/>
    <p:sldId id="325" r:id="rId4"/>
    <p:sldId id="326" r:id="rId5"/>
    <p:sldId id="385" r:id="rId6"/>
    <p:sldId id="390" r:id="rId7"/>
    <p:sldId id="328" r:id="rId8"/>
    <p:sldId id="327" r:id="rId9"/>
    <p:sldId id="330" r:id="rId10"/>
    <p:sldId id="329" r:id="rId11"/>
    <p:sldId id="388" r:id="rId12"/>
    <p:sldId id="389" r:id="rId13"/>
    <p:sldId id="345" r:id="rId14"/>
    <p:sldId id="346" r:id="rId15"/>
    <p:sldId id="333" r:id="rId16"/>
    <p:sldId id="331" r:id="rId17"/>
    <p:sldId id="332" r:id="rId18"/>
    <p:sldId id="391" r:id="rId19"/>
    <p:sldId id="370" r:id="rId20"/>
    <p:sldId id="386" r:id="rId21"/>
    <p:sldId id="387" r:id="rId22"/>
    <p:sldId id="334" r:id="rId23"/>
    <p:sldId id="364" r:id="rId24"/>
    <p:sldId id="343" r:id="rId25"/>
    <p:sldId id="378" r:id="rId26"/>
    <p:sldId id="379" r:id="rId27"/>
    <p:sldId id="380" r:id="rId28"/>
    <p:sldId id="336" r:id="rId29"/>
    <p:sldId id="337" r:id="rId30"/>
    <p:sldId id="319" r:id="rId31"/>
    <p:sldId id="338" r:id="rId32"/>
    <p:sldId id="340" r:id="rId33"/>
    <p:sldId id="339" r:id="rId34"/>
    <p:sldId id="320" r:id="rId35"/>
    <p:sldId id="374" r:id="rId36"/>
    <p:sldId id="375" r:id="rId37"/>
    <p:sldId id="376" r:id="rId38"/>
    <p:sldId id="381" r:id="rId39"/>
    <p:sldId id="382" r:id="rId40"/>
    <p:sldId id="383" r:id="rId41"/>
    <p:sldId id="321" r:id="rId42"/>
    <p:sldId id="322" r:id="rId43"/>
    <p:sldId id="377" r:id="rId44"/>
    <p:sldId id="36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ahom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DDDDD"/>
    <a:srgbClr val="FAE8E2"/>
    <a:srgbClr val="F5D2C7"/>
    <a:srgbClr val="F2DDCA"/>
    <a:srgbClr val="BFFDED"/>
    <a:srgbClr val="CCCCFF"/>
    <a:srgbClr val="77777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1"/>
    <p:restoredTop sz="92827"/>
  </p:normalViewPr>
  <p:slideViewPr>
    <p:cSldViewPr>
      <p:cViewPr>
        <p:scale>
          <a:sx n="90" d="100"/>
          <a:sy n="90" d="100"/>
        </p:scale>
        <p:origin x="3176" y="1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7B8C62-6E8F-BF48-B727-BA0DD7E9E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818AC9-DB79-7141-8C9C-B6DE9F9D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4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22B4AC3-F15E-1A4E-ACCF-865CB2EA5724}" type="slidenum">
              <a:rPr lang="en-US" sz="1200" b="0"/>
              <a:pPr eaLnBrk="1" hangingPunct="1"/>
              <a:t>1</a:t>
            </a:fld>
            <a:endParaRPr lang="en-US" sz="1200" b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>
                <a:ea typeface="MS PGothic" charset="0"/>
              </a:rPr>
              <a:t>DML =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Data Manipulation Language</a:t>
            </a:r>
            <a:r>
              <a:rPr lang="ja-JP" altLang="en-US">
                <a:ea typeface="MS PGothic" charset="0"/>
              </a:rPr>
              <a:t>”</a:t>
            </a:r>
            <a:endParaRPr lang="en-US">
              <a:ea typeface="MS PGothic" charset="0"/>
            </a:endParaRP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96313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C0E43AC-F29C-384E-94C8-1B1BFD7C945C}" type="slidenum">
              <a:rPr lang="en-US" sz="1200" b="0"/>
              <a:pPr eaLnBrk="1" hangingPunct="1"/>
              <a:t>30</a:t>
            </a:fld>
            <a:endParaRPr lang="en-US" sz="1200" b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125BFB8-F740-4B40-A86C-CE7CAB71C511}" type="slidenum">
              <a:rPr lang="en-US" sz="1200" b="0"/>
              <a:pPr eaLnBrk="1" hangingPunct="1"/>
              <a:t>32</a:t>
            </a:fld>
            <a:endParaRPr lang="en-US" sz="1200" b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Yes, it returns just dustin and lubber!</a:t>
            </a:r>
          </a:p>
        </p:txBody>
      </p:sp>
    </p:spTree>
    <p:extLst>
      <p:ext uri="{BB962C8B-B14F-4D97-AF65-F5344CB8AC3E}">
        <p14:creationId xmlns:p14="http://schemas.microsoft.com/office/powerpoint/2010/main" val="52992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E29D8CE-8DEE-3B49-A6C6-409396A7D909}" type="slidenum">
              <a:rPr lang="en-US" sz="1200" b="0"/>
              <a:pPr eaLnBrk="1" hangingPunct="1"/>
              <a:t>34</a:t>
            </a:fld>
            <a:endParaRPr lang="en-US" sz="1200" b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1000" dirty="0">
                <a:ea typeface="MS PGothic" charset="0"/>
              </a:rPr>
              <a:t>No, SQL disallows this!  Even though HAVING shows a single value per group, the HAVING clause is limited to an aggregated value OR must be in the grouping list</a:t>
            </a:r>
            <a:r>
              <a:rPr lang="en-US" sz="1000" dirty="0" smtClean="0">
                <a:ea typeface="MS PGothic" charset="0"/>
              </a:rPr>
              <a:t>. </a:t>
            </a:r>
          </a:p>
          <a:p>
            <a:endParaRPr lang="en-US" sz="1000" dirty="0" smtClean="0">
              <a:ea typeface="MS PGothic" charset="0"/>
            </a:endParaRPr>
          </a:p>
          <a:p>
            <a:r>
              <a:rPr lang="en-US" sz="1000" dirty="0" smtClean="0">
                <a:ea typeface="MS PGothic" charset="0"/>
              </a:rPr>
              <a:t>Note:</a:t>
            </a:r>
            <a:r>
              <a:rPr lang="en-US" sz="1000" baseline="0" dirty="0" smtClean="0">
                <a:ea typeface="MS PGothic" charset="0"/>
              </a:rPr>
              <a:t> The second query does work in SQLite.</a:t>
            </a:r>
            <a:endParaRPr lang="en-US" sz="1000" dirty="0">
              <a:ea typeface="MS PGothic" charset="0"/>
            </a:endParaRPr>
          </a:p>
          <a:p>
            <a:endParaRPr lang="en-US" sz="1000" dirty="0">
              <a:ea typeface="MS PGothic" charset="0"/>
            </a:endParaRPr>
          </a:p>
          <a:p>
            <a:r>
              <a:rPr lang="en-US" sz="1000" dirty="0">
                <a:ea typeface="MS PGothic" charset="0"/>
              </a:rPr>
              <a:t>What if we drop Sailors &amp; the condition involving </a:t>
            </a:r>
            <a:r>
              <a:rPr lang="en-US" sz="1000" dirty="0" err="1">
                <a:ea typeface="MS PGothic" charset="0"/>
              </a:rPr>
              <a:t>S.sid</a:t>
            </a:r>
            <a:r>
              <a:rPr lang="en-US" sz="1000" dirty="0">
                <a:ea typeface="MS PGothic" charset="0"/>
              </a:rPr>
              <a:t>?</a:t>
            </a: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45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Stopped here in Lecture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18AC9-DB79-7141-8C9C-B6DE9F9D473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3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(9/24/14 10:31) -----</a:t>
            </a:r>
          </a:p>
          <a:p>
            <a:r>
              <a:rPr lang="en-US"/>
              <a:t>Section 1: Slide 16 finished.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18AC9-DB79-7141-8C9C-B6DE9F9D473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0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7E555D5-669A-A943-B8C0-98FB3900D206}" type="slidenum">
              <a:rPr lang="en-US" sz="1200" b="0"/>
              <a:pPr eaLnBrk="1" hangingPunct="1"/>
              <a:t>41</a:t>
            </a:fld>
            <a:endParaRPr lang="en-US" sz="1200" b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63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E405212-B582-BF41-AD92-EAA2693219ED}" type="slidenum">
              <a:rPr lang="en-US" sz="1200" b="0"/>
              <a:pPr eaLnBrk="1" hangingPunct="1"/>
              <a:t>42</a:t>
            </a:fld>
            <a:endParaRPr lang="en-US" sz="1200" b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ea typeface="MS PGothic" charset="0"/>
              </a:rPr>
              <a:t>Find the rating group with minimum group </a:t>
            </a:r>
            <a:r>
              <a:rPr lang="en-US" dirty="0" smtClean="0">
                <a:ea typeface="MS PGothic" charset="0"/>
              </a:rPr>
              <a:t>age. May not</a:t>
            </a:r>
            <a:r>
              <a:rPr lang="en-US" baseline="0" dirty="0" smtClean="0">
                <a:ea typeface="MS PGothic" charset="0"/>
              </a:rPr>
              <a:t> work in sqlite3.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8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18AC9-DB79-7141-8C9C-B6DE9F9D47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005EE09-C76F-2C4C-A0EE-CA73B85CB845}" type="slidenum">
              <a:rPr lang="en-US" sz="1200" b="0"/>
              <a:pPr eaLnBrk="1" hangingPunct="1"/>
              <a:t>11</a:t>
            </a:fld>
            <a:endParaRPr lang="en-US" sz="1200" b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7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005EE09-C76F-2C4C-A0EE-CA73B85CB845}" type="slidenum">
              <a:rPr lang="en-US" sz="1200" b="0"/>
              <a:pPr eaLnBrk="1" hangingPunct="1"/>
              <a:t>12</a:t>
            </a:fld>
            <a:endParaRPr lang="en-US" sz="1200" b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This is where I ended the</a:t>
            </a:r>
            <a:r>
              <a:rPr lang="en-US" baseline="0" dirty="0" smtClean="0">
                <a:ea typeface="MS PGothic" charset="0"/>
              </a:rPr>
              <a:t> last lecture.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7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18AC9-DB79-7141-8C9C-B6DE9F9D473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108BECA-F8F5-8740-B6E0-DA978D23889E}" type="slidenum">
              <a:rPr lang="en-US" sz="1200" b="0"/>
              <a:pPr eaLnBrk="1" hangingPunct="1"/>
              <a:t>20</a:t>
            </a:fld>
            <a:endParaRPr lang="en-US" sz="1200" b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1400">
                <a:solidFill>
                  <a:schemeClr val="accent2"/>
                </a:solidFill>
                <a:ea typeface="MS PGothic" charset="0"/>
              </a:rPr>
              <a:t>Significant extension of relational algebra</a:t>
            </a:r>
            <a:r>
              <a:rPr lang="en-US" sz="1400">
                <a:ea typeface="MS PGothic" charset="0"/>
              </a:rPr>
              <a:t>.</a:t>
            </a:r>
          </a:p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2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F578BAA-03C1-204B-85D9-515952E360B5}" type="slidenum">
              <a:rPr lang="en-US" sz="1200" b="0"/>
              <a:pPr eaLnBrk="1" hangingPunct="1"/>
              <a:t>24</a:t>
            </a:fld>
            <a:endParaRPr lang="en-US" sz="1200" b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Replace ALL with ANY, find the sailors who have a rating higher than SOME sailor called Horatio</a:t>
            </a:r>
          </a:p>
        </p:txBody>
      </p:sp>
    </p:spTree>
    <p:extLst>
      <p:ext uri="{BB962C8B-B14F-4D97-AF65-F5344CB8AC3E}">
        <p14:creationId xmlns:p14="http://schemas.microsoft.com/office/powerpoint/2010/main" val="46982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r>
              <a:rPr lang="en-US" dirty="0" smtClean="0"/>
              <a:t> FROM Sailor</a:t>
            </a:r>
            <a:r>
              <a:rPr lang="en-US" baseline="0" dirty="0" smtClean="0"/>
              <a:t>s S, Sailors S2 WHERE </a:t>
            </a:r>
            <a:r>
              <a:rPr lang="en-US" baseline="0" dirty="0" err="1" smtClean="0"/>
              <a:t>S.rating</a:t>
            </a:r>
            <a:r>
              <a:rPr lang="en-US" baseline="0" dirty="0" smtClean="0"/>
              <a:t> &gt; S2.rating AND S2.name = ‘John’;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18AC9-DB79-7141-8C9C-B6DE9F9D473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77228F4-D229-D243-9AAF-09E98784A2A9}" type="slidenum">
              <a:rPr lang="en-US" sz="1200" b="0"/>
              <a:pPr eaLnBrk="1" hangingPunct="1"/>
              <a:t>29</a:t>
            </a:fld>
            <a:endParaRPr lang="en-US" sz="1200" b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Go to Page 154-155 to see information about what can go into the GROUP BY and HAVING lists.</a:t>
            </a:r>
          </a:p>
          <a:p>
            <a:r>
              <a:rPr lang="en-US">
                <a:ea typeface="MS PGothic" charset="0"/>
              </a:rPr>
              <a:t>The SELECT CLAUSE can include cloumn names and aggregates.</a:t>
            </a:r>
          </a:p>
          <a:p>
            <a:r>
              <a:rPr lang="en-US">
                <a:ea typeface="MS PGothic" charset="0"/>
              </a:rPr>
              <a:t>The GROPU BY CLAUSE must contain every column name from SELECT.  This is to force there to be just one unique value per group.  How else will we know?</a:t>
            </a:r>
          </a:p>
          <a:p>
            <a:r>
              <a:rPr lang="en-US">
                <a:ea typeface="MS PGothic" charset="0"/>
              </a:rPr>
              <a:t>The HAVING must have just one value per GROUP.</a:t>
            </a:r>
          </a:p>
        </p:txBody>
      </p:sp>
    </p:spTree>
    <p:extLst>
      <p:ext uri="{BB962C8B-B14F-4D97-AF65-F5344CB8AC3E}">
        <p14:creationId xmlns:p14="http://schemas.microsoft.com/office/powerpoint/2010/main" val="182968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50B3A-09E8-EC41-B5C3-5F8C3E26E0B5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AD25A-02C6-DB49-9668-2CA164F89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C9E46-47A0-1A46-BDD2-D4BC862ED9C6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17C02-4CAC-A145-9C57-0B267383A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E357-62F9-5F49-BCCE-C222F8F2EDBE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2F339-236A-6848-BD65-412CFED37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382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FB713-C066-C649-AA5F-D91027B3D32F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235E-79AC-D449-A5C3-FA673FB1C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3A707-D6F0-414C-A843-BFEC37DC7371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E62CB-781F-124F-9F51-EF975B790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50D54-FDAB-904C-B805-635FEF9190A2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B37D7-2854-6D49-A63E-693B800B2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3D0DC-1DDF-4945-92E2-7D5D172CB468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EF082-54F8-9540-8F0B-02CD0AF7E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8CF9-BEC2-A047-AF23-988472F9065B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ABB6-CAE3-D449-BE1F-C54E089E2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19268-4D18-A74A-8AFC-DA9EAD5536ED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58C9-435B-BE46-B040-817ADAF76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758D-8A1A-FC4E-8CCA-D1B20E1D6A79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EB22-F7A7-7E42-8A59-CF5EE3294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59B57-DA17-0D48-B22C-F7E6CCE571C1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E14C6-3141-AF40-87BF-72CAB0C1B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ED2FF-0F73-1140-BF4A-80CB2B3653C6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8E9C5-8F6C-874A-869C-A472A773B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0BE5D-AD28-FA43-AD9F-B07B5A8B5524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DF352-997A-FF4B-BC4D-99A678D8C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49ABD-0A98-5648-B2F9-0E2AC62AA38A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D7A6-0E56-CE4E-A9D6-B8395A8E9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b="0">
              <a:ea typeface="ＭＳ Ｐゴシック" charset="0"/>
              <a:cs typeface="ＭＳ Ｐゴシック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b="0"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b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b="0"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b="0"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b="0">
              <a:ea typeface="ＭＳ Ｐゴシック" charset="0"/>
              <a:cs typeface="ＭＳ Ｐゴシック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b="0">
              <a:ea typeface="ＭＳ Ｐゴシック" charset="0"/>
              <a:cs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fld id="{7D398343-B227-B34E-BF59-308F27FC3518}" type="datetime1">
              <a:rPr lang="en-US"/>
              <a:pPr>
                <a:defRPr/>
              </a:pPr>
              <a:t>10/3/16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C69C9F8-7308-544A-8A45-7338A1046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16394DB-E4C6-2140-84C2-5F4CC032EF81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18434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18435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3CC8F70-C132-A54F-AAEE-5C01053AB2DE}" type="slidenum">
              <a:rPr lang="en-US" sz="1200" b="0"/>
              <a:pPr eaLnBrk="1" hangingPunct="1"/>
              <a:t>1</a:t>
            </a:fld>
            <a:endParaRPr lang="en-US" sz="1200" b="0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772400" cy="1295400"/>
          </a:xfrm>
          <a:extLst/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smtClean="0">
                <a:ea typeface="+mj-ea"/>
                <a:cs typeface="+mj-cs"/>
              </a:rPr>
              <a:t>SQL Queries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95600"/>
            <a:ext cx="6400800" cy="1752600"/>
          </a:xfrm>
          <a:extLst/>
        </p:spPr>
        <p:txBody>
          <a:bodyPr lIns="90488" tIns="44450" rIns="90488" bIns="44450"/>
          <a:lstStyle/>
          <a:p>
            <a:pPr marL="342900" indent="-342900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Chapter 5</a:t>
            </a:r>
          </a:p>
          <a:p>
            <a:pPr marL="342900" indent="-342900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342900" indent="-342900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Sample Database used in these notes: </a:t>
            </a:r>
            <a:r>
              <a:rPr lang="en-US" dirty="0" err="1" smtClean="0">
                <a:ea typeface="+mn-ea"/>
                <a:cs typeface="+mn-cs"/>
              </a:rPr>
              <a:t>sailors.sql</a:t>
            </a:r>
            <a:endParaRPr lang="en-US" dirty="0" smtClean="0">
              <a:ea typeface="+mn-ea"/>
              <a:cs typeface="+mn-cs"/>
            </a:endParaRPr>
          </a:p>
          <a:p>
            <a:pPr marL="342900" indent="-342900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(Posted on </a:t>
            </a:r>
            <a:r>
              <a:rPr lang="en-US" dirty="0" err="1" smtClean="0">
                <a:ea typeface="+mn-ea"/>
                <a:cs typeface="+mn-cs"/>
              </a:rPr>
              <a:t>Ctools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823A543-3898-8F4F-B20E-ED9885833EBF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45EC80C-BA1D-4B4F-BCDC-5D6B854D52ED}" type="slidenum">
              <a:rPr lang="en-US" sz="1200" b="0"/>
              <a:pPr eaLnBrk="1" hangingPunct="1"/>
              <a:t>10</a:t>
            </a:fld>
            <a:endParaRPr lang="en-US" sz="1200" b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Note on Range Variables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Needed when same relation appears twice in FROM clause</a:t>
            </a:r>
          </a:p>
        </p:txBody>
      </p:sp>
      <p:sp>
        <p:nvSpPr>
          <p:cNvPr id="1001476" name="Text Box 4"/>
          <p:cNvSpPr txBox="1">
            <a:spLocks noChangeArrowheads="1"/>
          </p:cNvSpPr>
          <p:nvPr/>
        </p:nvSpPr>
        <p:spPr bwMode="auto">
          <a:xfrm>
            <a:off x="838200" y="3046413"/>
            <a:ext cx="4800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chemeClr val="accent2"/>
                </a:solidFill>
              </a:rPr>
              <a:t>SELECT S1.sname, S2.sname</a:t>
            </a:r>
          </a:p>
          <a:p>
            <a:pPr eaLnBrk="1" hangingPunct="1"/>
            <a:r>
              <a:rPr lang="en-US" sz="2800" b="0" dirty="0">
                <a:solidFill>
                  <a:schemeClr val="accent2"/>
                </a:solidFill>
              </a:rPr>
              <a:t>FROM Sailors S1, Sailors S2</a:t>
            </a:r>
          </a:p>
          <a:p>
            <a:pPr eaLnBrk="1" hangingPunct="1"/>
            <a:r>
              <a:rPr lang="en-US" sz="2800" b="0" dirty="0">
                <a:solidFill>
                  <a:schemeClr val="accent2"/>
                </a:solidFill>
              </a:rPr>
              <a:t>WHERE S1.age &gt; S2.</a:t>
            </a:r>
            <a:r>
              <a:rPr lang="en-US" sz="2800" b="0" dirty="0" smtClean="0">
                <a:solidFill>
                  <a:schemeClr val="accent2"/>
                </a:solidFill>
              </a:rPr>
              <a:t>age;</a:t>
            </a:r>
            <a:endParaRPr lang="en-US" sz="2800" b="0" dirty="0">
              <a:solidFill>
                <a:schemeClr val="accent2"/>
              </a:solidFill>
            </a:endParaRPr>
          </a:p>
        </p:txBody>
      </p:sp>
      <p:sp>
        <p:nvSpPr>
          <p:cNvPr id="1001477" name="Rectangle 5"/>
          <p:cNvSpPr>
            <a:spLocks noChangeArrowheads="1"/>
          </p:cNvSpPr>
          <p:nvPr/>
        </p:nvSpPr>
        <p:spPr bwMode="auto">
          <a:xfrm>
            <a:off x="5972175" y="3276600"/>
            <a:ext cx="2700338" cy="822325"/>
          </a:xfrm>
          <a:prstGeom prst="rect">
            <a:avLst/>
          </a:prstGeom>
          <a:solidFill>
            <a:srgbClr val="F5D2C7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hlink"/>
                </a:solidFill>
              </a:rPr>
              <a:t>What does this</a:t>
            </a:r>
          </a:p>
          <a:p>
            <a:pPr algn="ctr"/>
            <a:r>
              <a:rPr lang="en-US">
                <a:solidFill>
                  <a:schemeClr val="hlink"/>
                </a:solidFill>
              </a:rPr>
              <a:t>Query compute?</a:t>
            </a:r>
          </a:p>
        </p:txBody>
      </p:sp>
      <p:sp>
        <p:nvSpPr>
          <p:cNvPr id="1001478" name="Rectangle 6"/>
          <p:cNvSpPr>
            <a:spLocks noChangeArrowheads="1"/>
          </p:cNvSpPr>
          <p:nvPr/>
        </p:nvSpPr>
        <p:spPr bwMode="auto">
          <a:xfrm>
            <a:off x="838200" y="5334000"/>
            <a:ext cx="7040563" cy="457200"/>
          </a:xfrm>
          <a:prstGeom prst="rect">
            <a:avLst/>
          </a:prstGeom>
          <a:solidFill>
            <a:srgbClr val="BFFDED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0" i="1">
                <a:solidFill>
                  <a:schemeClr val="tx2"/>
                </a:solidFill>
              </a:rPr>
              <a:t>Good style to always use range variables anyway…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6" grpId="0"/>
      <p:bldP spid="1001477" grpId="0" animBg="1"/>
      <p:bldP spid="10014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9CE1759-BE01-F048-B001-5560C803E381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 dirty="0"/>
              <a:t>EECS 484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5C319D6-FC73-C04B-871E-2A18AFE7D9D3}" type="slidenum">
              <a:rPr lang="en-US" sz="1200" b="0"/>
              <a:pPr eaLnBrk="1" hangingPunct="1"/>
              <a:t>11</a:t>
            </a:fld>
            <a:endParaRPr lang="en-US" sz="1200" b="0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Outer Joins</a:t>
            </a:r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4922838" y="1143000"/>
            <a:ext cx="3916362" cy="1595438"/>
            <a:chOff x="336" y="741"/>
            <a:chExt cx="2467" cy="1005"/>
          </a:xfrm>
        </p:grpSpPr>
        <p:graphicFrame>
          <p:nvGraphicFramePr>
            <p:cNvPr id="50190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0" y="1057"/>
            <a:ext cx="2463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6" name="Document" r:id="rId4" imgW="3924300" imgH="1104900" progId="Word.Document.8">
                    <p:embed/>
                  </p:oleObj>
                </mc:Choice>
                <mc:Fallback>
                  <p:oleObj name="Document" r:id="rId4" imgW="3924300" imgH="11049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057"/>
                          <a:ext cx="2463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Text Box 5"/>
            <p:cNvSpPr txBox="1">
              <a:spLocks noChangeArrowheads="1"/>
            </p:cNvSpPr>
            <p:nvPr/>
          </p:nvSpPr>
          <p:spPr bwMode="auto">
            <a:xfrm>
              <a:off x="336" y="741"/>
              <a:ext cx="10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/>
                <a:t>Reserves</a:t>
              </a:r>
            </a:p>
          </p:txBody>
        </p:sp>
      </p:grp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381000" y="1157288"/>
            <a:ext cx="4017963" cy="1814512"/>
            <a:chOff x="3120" y="729"/>
            <a:chExt cx="2531" cy="1143"/>
          </a:xfrm>
        </p:grpSpPr>
        <p:graphicFrame>
          <p:nvGraphicFramePr>
            <p:cNvPr id="50188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34" y="1040"/>
            <a:ext cx="2517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7" name="Document" r:id="rId6" imgW="4216400" imgH="1447800" progId="Word.Document.8">
                    <p:embed/>
                  </p:oleObj>
                </mc:Choice>
                <mc:Fallback>
                  <p:oleObj name="Document" r:id="rId6" imgW="4216400" imgH="14478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1040"/>
                          <a:ext cx="2517" cy="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Text Box 8"/>
            <p:cNvSpPr txBox="1">
              <a:spLocks noChangeArrowheads="1"/>
            </p:cNvSpPr>
            <p:nvPr/>
          </p:nvSpPr>
          <p:spPr bwMode="auto">
            <a:xfrm>
              <a:off x="3120" y="729"/>
              <a:ext cx="7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/>
                <a:t>Sailors</a:t>
              </a:r>
            </a:p>
          </p:txBody>
        </p:sp>
      </p:grpSp>
      <p:sp>
        <p:nvSpPr>
          <p:cNvPr id="936969" name="Text Box 9"/>
          <p:cNvSpPr txBox="1">
            <a:spLocks noChangeArrowheads="1"/>
          </p:cNvSpPr>
          <p:nvPr/>
        </p:nvSpPr>
        <p:spPr bwMode="auto">
          <a:xfrm>
            <a:off x="260546" y="3079531"/>
            <a:ext cx="7930954" cy="830997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/>
              <a:t>Select </a:t>
            </a:r>
            <a:r>
              <a:rPr lang="en-US" b="0" dirty="0" err="1"/>
              <a:t>S.sid</a:t>
            </a:r>
            <a:r>
              <a:rPr lang="en-US" b="0" dirty="0"/>
              <a:t>, </a:t>
            </a:r>
            <a:r>
              <a:rPr lang="en-US" b="0" dirty="0" err="1" smtClean="0"/>
              <a:t>R.bid</a:t>
            </a:r>
            <a:endParaRPr lang="en-US" b="0" dirty="0"/>
          </a:p>
          <a:p>
            <a:pPr eaLnBrk="1" hangingPunct="1"/>
            <a:r>
              <a:rPr lang="en-US" b="0" dirty="0"/>
              <a:t>From Sailors S NATURAL </a:t>
            </a:r>
            <a:r>
              <a:rPr lang="en-US" b="0" dirty="0">
                <a:solidFill>
                  <a:schemeClr val="hlink"/>
                </a:solidFill>
              </a:rPr>
              <a:t>LEFT</a:t>
            </a:r>
            <a:r>
              <a:rPr lang="en-US" b="0" dirty="0"/>
              <a:t> </a:t>
            </a:r>
            <a:r>
              <a:rPr lang="en-US" b="0" dirty="0" smtClean="0"/>
              <a:t>[OUTER] </a:t>
            </a:r>
            <a:r>
              <a:rPr lang="en-US" b="0" dirty="0"/>
              <a:t>JOIN Reserves R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352800" y="4038600"/>
            <a:ext cx="2174875" cy="1828800"/>
            <a:chOff x="3888" y="2496"/>
            <a:chExt cx="1370" cy="1152"/>
          </a:xfrm>
        </p:grpSpPr>
        <p:graphicFrame>
          <p:nvGraphicFramePr>
            <p:cNvPr id="50186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2734"/>
            <a:ext cx="1370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8" name="Document" r:id="rId8" imgW="2197100" imgH="1447800" progId="Word.Document.8">
                    <p:embed/>
                  </p:oleObj>
                </mc:Choice>
                <mc:Fallback>
                  <p:oleObj name="Document" r:id="rId8" imgW="2197100" imgH="14478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34"/>
                          <a:ext cx="1370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Text Box 12"/>
            <p:cNvSpPr txBox="1">
              <a:spLocks noChangeArrowheads="1"/>
            </p:cNvSpPr>
            <p:nvPr/>
          </p:nvSpPr>
          <p:spPr bwMode="auto">
            <a:xfrm>
              <a:off x="3888" y="2496"/>
              <a:ext cx="6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/>
                <a:t>Result</a:t>
              </a:r>
            </a:p>
          </p:txBody>
        </p:sp>
      </p:grpSp>
      <p:sp>
        <p:nvSpPr>
          <p:cNvPr id="936973" name="Text Box 13"/>
          <p:cNvSpPr txBox="1">
            <a:spLocks noChangeArrowheads="1"/>
          </p:cNvSpPr>
          <p:nvPr/>
        </p:nvSpPr>
        <p:spPr bwMode="auto">
          <a:xfrm>
            <a:off x="5943600" y="4191000"/>
            <a:ext cx="2624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/>
              <a:t>Similarly:</a:t>
            </a:r>
            <a:r>
              <a:rPr lang="en-US" b="0">
                <a:solidFill>
                  <a:schemeClr val="hlink"/>
                </a:solidFill>
              </a:rPr>
              <a:t> </a:t>
            </a:r>
            <a:endParaRPr lang="en-US" sz="2000" b="0">
              <a:solidFill>
                <a:schemeClr val="hlink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2000" b="0">
                <a:solidFill>
                  <a:schemeClr val="hlink"/>
                </a:solidFill>
              </a:rPr>
              <a:t> RIGHT OUTER JOIN</a:t>
            </a:r>
          </a:p>
          <a:p>
            <a:pPr eaLnBrk="1" hangingPunct="1">
              <a:buFontTx/>
              <a:buChar char="•"/>
            </a:pPr>
            <a:r>
              <a:rPr lang="en-US" sz="2000" b="0">
                <a:solidFill>
                  <a:schemeClr val="hlink"/>
                </a:solidFill>
              </a:rPr>
              <a:t> FULL OUTER JOIN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103" y="6014392"/>
            <a:ext cx="826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OUTER </a:t>
            </a:r>
            <a:r>
              <a:rPr lang="en-US" b="0" dirty="0" smtClean="0"/>
              <a:t>is default, when using LEFT, RIGHT, or FULL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6493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9" grpId="0" animBg="1" autoUpdateAnimBg="0"/>
      <p:bldP spid="9369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9CE1759-BE01-F048-B001-5560C803E381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5C319D6-FC73-C04B-871E-2A18AFE7D9D3}" type="slidenum">
              <a:rPr lang="en-US" sz="1200" b="0"/>
              <a:pPr eaLnBrk="1" hangingPunct="1"/>
              <a:t>12</a:t>
            </a:fld>
            <a:endParaRPr lang="en-US" sz="1200" b="0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JOIN syntax with multiple tables</a:t>
            </a:r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4922838" y="1143000"/>
            <a:ext cx="3916362" cy="1595438"/>
            <a:chOff x="336" y="741"/>
            <a:chExt cx="2467" cy="1005"/>
          </a:xfrm>
        </p:grpSpPr>
        <p:graphicFrame>
          <p:nvGraphicFramePr>
            <p:cNvPr id="50190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0" y="1057"/>
            <a:ext cx="2463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6" name="Document" r:id="rId4" imgW="3924300" imgH="1104900" progId="Word.Document.8">
                    <p:embed/>
                  </p:oleObj>
                </mc:Choice>
                <mc:Fallback>
                  <p:oleObj name="Document" r:id="rId4" imgW="3924300" imgH="11049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057"/>
                          <a:ext cx="2463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Text Box 5"/>
            <p:cNvSpPr txBox="1">
              <a:spLocks noChangeArrowheads="1"/>
            </p:cNvSpPr>
            <p:nvPr/>
          </p:nvSpPr>
          <p:spPr bwMode="auto">
            <a:xfrm>
              <a:off x="336" y="741"/>
              <a:ext cx="10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/>
                <a:t>Reserves</a:t>
              </a:r>
            </a:p>
          </p:txBody>
        </p:sp>
      </p:grp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381000" y="1157288"/>
            <a:ext cx="4017963" cy="1814512"/>
            <a:chOff x="3120" y="729"/>
            <a:chExt cx="2531" cy="1143"/>
          </a:xfrm>
        </p:grpSpPr>
        <p:graphicFrame>
          <p:nvGraphicFramePr>
            <p:cNvPr id="50188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34" y="1040"/>
            <a:ext cx="2517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7" name="Document" r:id="rId6" imgW="4216400" imgH="1447800" progId="Word.Document.8">
                    <p:embed/>
                  </p:oleObj>
                </mc:Choice>
                <mc:Fallback>
                  <p:oleObj name="Document" r:id="rId6" imgW="4216400" imgH="14478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1040"/>
                          <a:ext cx="2517" cy="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Text Box 8"/>
            <p:cNvSpPr txBox="1">
              <a:spLocks noChangeArrowheads="1"/>
            </p:cNvSpPr>
            <p:nvPr/>
          </p:nvSpPr>
          <p:spPr bwMode="auto">
            <a:xfrm>
              <a:off x="3120" y="729"/>
              <a:ext cx="7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/>
                <a:t>Sailors</a:t>
              </a:r>
            </a:p>
          </p:txBody>
        </p:sp>
      </p:grpSp>
      <p:sp>
        <p:nvSpPr>
          <p:cNvPr id="936969" name="Text Box 9"/>
          <p:cNvSpPr txBox="1">
            <a:spLocks noChangeArrowheads="1"/>
          </p:cNvSpPr>
          <p:nvPr/>
        </p:nvSpPr>
        <p:spPr bwMode="auto">
          <a:xfrm>
            <a:off x="609600" y="3659569"/>
            <a:ext cx="8268161" cy="1200329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/>
              <a:t>Select </a:t>
            </a:r>
            <a:r>
              <a:rPr lang="en-US" b="0" dirty="0" err="1" smtClean="0"/>
              <a:t>S.sname</a:t>
            </a:r>
            <a:r>
              <a:rPr lang="en-US" b="0" dirty="0" smtClean="0"/>
              <a:t>, </a:t>
            </a:r>
            <a:r>
              <a:rPr lang="en-US" b="0" dirty="0" err="1" smtClean="0"/>
              <a:t>B.bname</a:t>
            </a:r>
            <a:endParaRPr lang="en-US" b="0" dirty="0"/>
          </a:p>
          <a:p>
            <a:pPr eaLnBrk="1" hangingPunct="1"/>
            <a:r>
              <a:rPr lang="en-US" b="0" dirty="0"/>
              <a:t>From Sailors S </a:t>
            </a:r>
            <a:r>
              <a:rPr lang="en-US" b="0" dirty="0" smtClean="0"/>
              <a:t>JOIN </a:t>
            </a:r>
            <a:r>
              <a:rPr lang="en-US" b="0" dirty="0"/>
              <a:t>Reserves </a:t>
            </a:r>
            <a:r>
              <a:rPr lang="en-US" b="0" dirty="0" smtClean="0"/>
              <a:t>R ON (</a:t>
            </a:r>
            <a:r>
              <a:rPr lang="en-US" b="0" dirty="0" err="1" smtClean="0"/>
              <a:t>S.sid</a:t>
            </a:r>
            <a:r>
              <a:rPr lang="en-US" b="0" dirty="0" smtClean="0"/>
              <a:t> = </a:t>
            </a:r>
            <a:r>
              <a:rPr lang="en-US" b="0" dirty="0" err="1" smtClean="0"/>
              <a:t>R.sid</a:t>
            </a:r>
            <a:r>
              <a:rPr lang="en-US" b="0" dirty="0" smtClean="0"/>
              <a:t>)</a:t>
            </a:r>
          </a:p>
          <a:p>
            <a:pPr eaLnBrk="1" hangingPunct="1"/>
            <a:r>
              <a:rPr lang="en-US" b="0" dirty="0" smtClean="0"/>
              <a:t>JOIN Boats B ON (</a:t>
            </a:r>
            <a:r>
              <a:rPr lang="en-US" b="0" dirty="0" err="1" smtClean="0"/>
              <a:t>R.bid</a:t>
            </a:r>
            <a:r>
              <a:rPr lang="en-US" b="0" dirty="0" smtClean="0"/>
              <a:t> = </a:t>
            </a:r>
            <a:r>
              <a:rPr lang="en-US" b="0" dirty="0" err="1" smtClean="0"/>
              <a:t>B.bid</a:t>
            </a:r>
            <a:r>
              <a:rPr lang="en-US" b="0" dirty="0" smtClean="0"/>
              <a:t>) WHERE </a:t>
            </a:r>
            <a:r>
              <a:rPr lang="en-US" b="0" dirty="0" err="1" smtClean="0"/>
              <a:t>S.name</a:t>
            </a:r>
            <a:r>
              <a:rPr lang="en-US" b="0" dirty="0" smtClean="0"/>
              <a:t> = ‘</a:t>
            </a:r>
            <a:r>
              <a:rPr lang="en-US" b="0" dirty="0" err="1" smtClean="0"/>
              <a:t>dustin</a:t>
            </a:r>
            <a:r>
              <a:rPr lang="en-US" b="0" dirty="0" smtClean="0"/>
              <a:t>’;</a:t>
            </a:r>
            <a:endParaRPr lang="en-US" b="0" dirty="0"/>
          </a:p>
        </p:txBody>
      </p:sp>
      <p:sp>
        <p:nvSpPr>
          <p:cNvPr id="936973" name="Text Box 13"/>
          <p:cNvSpPr txBox="1">
            <a:spLocks noChangeArrowheads="1"/>
          </p:cNvSpPr>
          <p:nvPr/>
        </p:nvSpPr>
        <p:spPr bwMode="auto">
          <a:xfrm>
            <a:off x="914400" y="4948798"/>
            <a:ext cx="422429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/>
              <a:t>Similarly:</a:t>
            </a:r>
            <a:r>
              <a:rPr lang="en-US" b="0" dirty="0">
                <a:solidFill>
                  <a:schemeClr val="hlink"/>
                </a:solidFill>
              </a:rPr>
              <a:t> </a:t>
            </a:r>
            <a:endParaRPr lang="en-US" sz="2000" b="0" dirty="0">
              <a:solidFill>
                <a:schemeClr val="hlink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2000" b="0" dirty="0">
                <a:solidFill>
                  <a:schemeClr val="hlink"/>
                </a:solidFill>
              </a:rPr>
              <a:t> RIGHT </a:t>
            </a:r>
            <a:r>
              <a:rPr lang="en-US" sz="2000" b="0" dirty="0" smtClean="0">
                <a:solidFill>
                  <a:schemeClr val="hlink"/>
                </a:solidFill>
              </a:rPr>
              <a:t>[OUTER] JOIN ON …</a:t>
            </a:r>
            <a:endParaRPr lang="en-US" sz="2000" b="0" dirty="0">
              <a:solidFill>
                <a:schemeClr val="hlink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2000" b="0" dirty="0">
                <a:solidFill>
                  <a:schemeClr val="hlink"/>
                </a:solidFill>
              </a:rPr>
              <a:t> FULL </a:t>
            </a:r>
            <a:r>
              <a:rPr lang="en-US" sz="2000" b="0" dirty="0" smtClean="0">
                <a:solidFill>
                  <a:schemeClr val="hlink"/>
                </a:solidFill>
              </a:rPr>
              <a:t>[OUTER] JOIN ON …</a:t>
            </a:r>
          </a:p>
          <a:p>
            <a:pPr eaLnBrk="1" hangingPunct="1">
              <a:buFontTx/>
              <a:buChar char="•"/>
            </a:pPr>
            <a:r>
              <a:rPr lang="en-US" sz="2000" b="0" dirty="0">
                <a:solidFill>
                  <a:schemeClr val="hlink"/>
                </a:solidFill>
              </a:rPr>
              <a:t> </a:t>
            </a:r>
            <a:r>
              <a:rPr lang="en-US" sz="2000" b="0" dirty="0" smtClean="0">
                <a:solidFill>
                  <a:schemeClr val="hlink"/>
                </a:solidFill>
              </a:rPr>
              <a:t>LEFT [OUTER] JOIN ON …</a:t>
            </a:r>
          </a:p>
          <a:p>
            <a:pPr eaLnBrk="1" hangingPunct="1">
              <a:buFontTx/>
              <a:buChar char="•"/>
            </a:pPr>
            <a:r>
              <a:rPr lang="en-US" sz="2000" b="0" dirty="0">
                <a:solidFill>
                  <a:schemeClr val="hlink"/>
                </a:solidFill>
              </a:rPr>
              <a:t> </a:t>
            </a:r>
            <a:r>
              <a:rPr lang="en-US" sz="2000" b="0" dirty="0" smtClean="0">
                <a:solidFill>
                  <a:schemeClr val="hlink"/>
                </a:solidFill>
              </a:rPr>
              <a:t>NATURAL JOINs (outer and inner)</a:t>
            </a:r>
            <a:endParaRPr lang="en-US" sz="2000" b="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6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9" grpId="0" animBg="1" autoUpdateAnimBg="0"/>
      <p:bldP spid="9369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A7B9436-79EE-1D44-A0FA-EA56BF935E38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772819D-00D8-004A-9707-99052A994253}" type="slidenum">
              <a:rPr lang="en-US" sz="1200" b="0"/>
              <a:pPr eaLnBrk="1" hangingPunct="1"/>
              <a:t>13</a:t>
            </a:fld>
            <a:endParaRPr lang="en-US" sz="1200" b="0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ORDER BY clause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Helps sort the result for presentation</a:t>
            </a:r>
          </a:p>
        </p:txBody>
      </p:sp>
      <p:sp>
        <p:nvSpPr>
          <p:cNvPr id="1022980" name="Text Box 4"/>
          <p:cNvSpPr txBox="1">
            <a:spLocks noChangeArrowheads="1"/>
          </p:cNvSpPr>
          <p:nvPr/>
        </p:nvSpPr>
        <p:spPr bwMode="auto">
          <a:xfrm>
            <a:off x="457200" y="483235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SELECT </a:t>
            </a:r>
            <a:r>
              <a:rPr lang="en-US" b="0" dirty="0" err="1">
                <a:solidFill>
                  <a:schemeClr val="accent2"/>
                </a:solidFill>
              </a:rPr>
              <a:t>S.sname</a:t>
            </a:r>
            <a:r>
              <a:rPr lang="en-US" b="0" dirty="0">
                <a:solidFill>
                  <a:schemeClr val="accent2"/>
                </a:solidFill>
              </a:rPr>
              <a:t>, </a:t>
            </a:r>
            <a:r>
              <a:rPr lang="en-US" b="0" dirty="0" err="1">
                <a:solidFill>
                  <a:schemeClr val="accent2"/>
                </a:solidFill>
              </a:rPr>
              <a:t>S.age</a:t>
            </a:r>
            <a:endParaRPr lang="en-US" b="0" dirty="0">
              <a:solidFill>
                <a:schemeClr val="accent2"/>
              </a:solidFill>
            </a:endParaRPr>
          </a:p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FROM Sailors S </a:t>
            </a:r>
          </a:p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ORDER BY </a:t>
            </a:r>
            <a:r>
              <a:rPr lang="en-US" b="0" dirty="0" err="1">
                <a:solidFill>
                  <a:schemeClr val="accent2"/>
                </a:solidFill>
              </a:rPr>
              <a:t>S.age</a:t>
            </a:r>
            <a:r>
              <a:rPr lang="en-US" b="0" dirty="0">
                <a:solidFill>
                  <a:schemeClr val="accent2"/>
                </a:solidFill>
              </a:rPr>
              <a:t> [ASC]</a:t>
            </a:r>
            <a:endParaRPr lang="en-US" dirty="0"/>
          </a:p>
        </p:txBody>
      </p:sp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4876800" y="483235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accent2"/>
                </a:solidFill>
              </a:rPr>
              <a:t>SELECT S.sname, S.age</a:t>
            </a:r>
          </a:p>
          <a:p>
            <a:pPr eaLnBrk="1" hangingPunct="1"/>
            <a:r>
              <a:rPr lang="en-US" b="0">
                <a:solidFill>
                  <a:schemeClr val="accent2"/>
                </a:solidFill>
              </a:rPr>
              <a:t>FROM Sailors S</a:t>
            </a:r>
          </a:p>
          <a:p>
            <a:pPr eaLnBrk="1" hangingPunct="1"/>
            <a:r>
              <a:rPr lang="en-US" b="0">
                <a:solidFill>
                  <a:schemeClr val="accent2"/>
                </a:solidFill>
              </a:rPr>
              <a:t>ORDER BY S.age DESC</a:t>
            </a:r>
            <a:endParaRPr lang="en-US"/>
          </a:p>
        </p:txBody>
      </p:sp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457200" y="3505200"/>
            <a:ext cx="388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i="1" dirty="0"/>
              <a:t>Find the names and ages of all sailors, in increasing order of age</a:t>
            </a:r>
          </a:p>
        </p:txBody>
      </p:sp>
      <p:sp>
        <p:nvSpPr>
          <p:cNvPr id="1022983" name="Text Box 7"/>
          <p:cNvSpPr txBox="1">
            <a:spLocks noChangeArrowheads="1"/>
          </p:cNvSpPr>
          <p:nvPr/>
        </p:nvSpPr>
        <p:spPr bwMode="auto">
          <a:xfrm>
            <a:off x="4800600" y="3505200"/>
            <a:ext cx="388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i="1"/>
              <a:t>Find the names and ages of all sailors, in decreasing order of age</a:t>
            </a:r>
          </a:p>
        </p:txBody>
      </p:sp>
      <p:sp>
        <p:nvSpPr>
          <p:cNvPr id="1022984" name="Rectangle 8"/>
          <p:cNvSpPr>
            <a:spLocks noChangeArrowheads="1"/>
          </p:cNvSpPr>
          <p:nvPr/>
        </p:nvSpPr>
        <p:spPr bwMode="auto">
          <a:xfrm>
            <a:off x="225425" y="2895600"/>
            <a:ext cx="8689975" cy="457200"/>
          </a:xfrm>
          <a:prstGeom prst="rect">
            <a:avLst/>
          </a:prstGeom>
          <a:solidFill>
            <a:srgbClr val="BFFDED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Attribute(s) in ORDER BY clause must be in SELECT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0" grpId="0"/>
      <p:bldP spid="1022981" grpId="0"/>
      <p:bldP spid="1022982" grpId="0"/>
      <p:bldP spid="1022983" grpId="0"/>
      <p:bldP spid="10229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DEE0E6A-2121-4142-B662-A643F4A6643F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5EC01BF-A9A1-494C-A8F6-74DCB21D38DA}" type="slidenum">
              <a:rPr lang="en-US" sz="1200" b="0"/>
              <a:pPr eaLnBrk="1" hangingPunct="1"/>
              <a:t>14</a:t>
            </a:fld>
            <a:endParaRPr lang="en-US" sz="1200" b="0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ORDER BY clause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310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SELECT </a:t>
            </a:r>
            <a:r>
              <a:rPr lang="en-US" b="0" dirty="0" err="1">
                <a:solidFill>
                  <a:schemeClr val="accent2"/>
                </a:solidFill>
              </a:rPr>
              <a:t>S.sname</a:t>
            </a:r>
            <a:r>
              <a:rPr lang="en-US" b="0" dirty="0">
                <a:solidFill>
                  <a:schemeClr val="accent2"/>
                </a:solidFill>
              </a:rPr>
              <a:t>, </a:t>
            </a:r>
            <a:r>
              <a:rPr lang="en-US" b="0" dirty="0" err="1">
                <a:solidFill>
                  <a:schemeClr val="accent2"/>
                </a:solidFill>
              </a:rPr>
              <a:t>S.age</a:t>
            </a:r>
            <a:r>
              <a:rPr lang="en-US" b="0" dirty="0">
                <a:solidFill>
                  <a:schemeClr val="accent2"/>
                </a:solidFill>
              </a:rPr>
              <a:t>, </a:t>
            </a:r>
            <a:r>
              <a:rPr lang="en-US" b="0" dirty="0" err="1">
                <a:solidFill>
                  <a:schemeClr val="accent2"/>
                </a:solidFill>
              </a:rPr>
              <a:t>S.rating</a:t>
            </a:r>
            <a:endParaRPr lang="en-US" b="0" dirty="0">
              <a:solidFill>
                <a:schemeClr val="accent2"/>
              </a:solidFill>
            </a:endParaRPr>
          </a:p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FROM Sailors S </a:t>
            </a:r>
          </a:p>
          <a:p>
            <a:pPr eaLnBrk="1" hangingPunct="1"/>
            <a:r>
              <a:rPr lang="en-US" b="0" dirty="0">
                <a:solidFill>
                  <a:schemeClr val="accent2"/>
                </a:solidFill>
              </a:rPr>
              <a:t>ORDER BY </a:t>
            </a:r>
            <a:r>
              <a:rPr lang="en-US" b="0" dirty="0" err="1">
                <a:solidFill>
                  <a:schemeClr val="accent2"/>
                </a:solidFill>
              </a:rPr>
              <a:t>S.age</a:t>
            </a:r>
            <a:r>
              <a:rPr lang="en-US" b="0" dirty="0">
                <a:solidFill>
                  <a:schemeClr val="accent2"/>
                </a:solidFill>
              </a:rPr>
              <a:t> ASC, </a:t>
            </a:r>
            <a:r>
              <a:rPr lang="en-US" b="0" dirty="0" err="1">
                <a:solidFill>
                  <a:schemeClr val="accent2"/>
                </a:solidFill>
              </a:rPr>
              <a:t>S.rating</a:t>
            </a:r>
            <a:r>
              <a:rPr lang="en-US" b="0" dirty="0">
                <a:solidFill>
                  <a:schemeClr val="accent2"/>
                </a:solidFill>
              </a:rPr>
              <a:t> DESC</a:t>
            </a:r>
            <a:endParaRPr lang="en-US" dirty="0"/>
          </a:p>
        </p:txBody>
      </p:sp>
      <p:sp>
        <p:nvSpPr>
          <p:cNvPr id="1024005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7848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i="1"/>
              <a:t>Find the names, ages, and rankings of all sailors.</a:t>
            </a:r>
          </a:p>
          <a:p>
            <a:pPr eaLnBrk="1" hangingPunct="1">
              <a:spcBef>
                <a:spcPct val="50000"/>
              </a:spcBef>
            </a:pPr>
            <a:r>
              <a:rPr lang="en-US" b="0" i="1"/>
              <a:t>Sort the result in </a:t>
            </a:r>
            <a:r>
              <a:rPr lang="en-US" b="0" i="1" u="sng"/>
              <a:t>increasing</a:t>
            </a:r>
            <a:r>
              <a:rPr lang="en-US" b="0" i="1"/>
              <a:t> order of age.</a:t>
            </a:r>
          </a:p>
          <a:p>
            <a:pPr eaLnBrk="1" hangingPunct="1">
              <a:spcBef>
                <a:spcPct val="50000"/>
              </a:spcBef>
            </a:pPr>
            <a:r>
              <a:rPr lang="en-US" b="0" i="1"/>
              <a:t>If there is a tie, sort those tuples in decreasing order of rating.</a:t>
            </a:r>
          </a:p>
        </p:txBody>
      </p:sp>
      <p:sp>
        <p:nvSpPr>
          <p:cNvPr id="1024006" name="Rectangle 6"/>
          <p:cNvSpPr>
            <a:spLocks noChangeArrowheads="1"/>
          </p:cNvSpPr>
          <p:nvPr/>
        </p:nvSpPr>
        <p:spPr bwMode="auto">
          <a:xfrm>
            <a:off x="457200" y="2971800"/>
            <a:ext cx="5032375" cy="457200"/>
          </a:xfrm>
          <a:prstGeom prst="rect">
            <a:avLst/>
          </a:prstGeom>
          <a:solidFill>
            <a:srgbClr val="F5D2C7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hlink"/>
                </a:solidFill>
              </a:rPr>
              <a:t>What does this query compute?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5" grpId="0"/>
      <p:bldP spid="10240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E29FC10-5A57-9548-9230-E62086B3F08A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73639E3-207F-EC47-9B4E-F9FEF294C463}" type="slidenum">
              <a:rPr lang="en-US" sz="1200" b="0"/>
              <a:pPr eaLnBrk="1" hangingPunct="1"/>
              <a:t>15</a:t>
            </a:fld>
            <a:endParaRPr lang="en-US" sz="1200" b="0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Set Operators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UNION  (eliminates duplicates)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UNION ALL  (keeps duplicates)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INTERSECT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EXCEPT or MINUS (set difference)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1B406EE-2FB8-B44E-9A28-19BA7CF7814A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AAB5771-C27B-6646-A73C-1F150DC91B68}" type="slidenum">
              <a:rPr lang="en-US" sz="1200" b="0"/>
              <a:pPr eaLnBrk="1" hangingPunct="1"/>
              <a:t>16</a:t>
            </a:fld>
            <a:endParaRPr lang="en-US" sz="1200" b="0"/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Union Example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  <a:cs typeface="+mn-cs"/>
              </a:rPr>
              <a:t>Find names of sailors who have reserved a red or a green boat</a:t>
            </a: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471488" y="2201258"/>
            <a:ext cx="6146785" cy="1569660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0" dirty="0"/>
              <a:t>SELECT  </a:t>
            </a:r>
            <a:r>
              <a:rPr lang="en-US" b="0" dirty="0" err="1"/>
              <a:t>S.sname</a:t>
            </a:r>
            <a:endParaRPr lang="en-US" b="0" dirty="0"/>
          </a:p>
          <a:p>
            <a:r>
              <a:rPr lang="en-US" b="0" dirty="0"/>
              <a:t>FROM Sailors S, Reserves R, Boats B</a:t>
            </a:r>
          </a:p>
          <a:p>
            <a:r>
              <a:rPr lang="en-US" b="0" dirty="0"/>
              <a:t>WHERE </a:t>
            </a:r>
            <a:r>
              <a:rPr lang="en-US" b="0" dirty="0" err="1"/>
              <a:t>S.sid</a:t>
            </a:r>
            <a:r>
              <a:rPr lang="en-US" b="0" dirty="0"/>
              <a:t> = </a:t>
            </a:r>
            <a:r>
              <a:rPr lang="en-US" b="0" dirty="0" err="1"/>
              <a:t>R.sid</a:t>
            </a:r>
            <a:r>
              <a:rPr lang="en-US" b="0" dirty="0"/>
              <a:t> AND </a:t>
            </a:r>
            <a:r>
              <a:rPr lang="en-US" b="0" dirty="0" err="1"/>
              <a:t>R.bid</a:t>
            </a:r>
            <a:r>
              <a:rPr lang="en-US" b="0" dirty="0"/>
              <a:t> = </a:t>
            </a:r>
            <a:r>
              <a:rPr lang="en-US" b="0" dirty="0" err="1"/>
              <a:t>B.bid</a:t>
            </a:r>
            <a:r>
              <a:rPr lang="en-US" b="0" dirty="0"/>
              <a:t> </a:t>
            </a:r>
          </a:p>
          <a:p>
            <a:r>
              <a:rPr lang="en-US" b="0" dirty="0"/>
              <a:t>  AND (</a:t>
            </a:r>
            <a:r>
              <a:rPr lang="en-US" b="0" dirty="0" err="1"/>
              <a:t>B.color</a:t>
            </a:r>
            <a:r>
              <a:rPr lang="en-US" b="0" dirty="0"/>
              <a:t> = </a:t>
            </a:r>
            <a:r>
              <a:rPr lang="en-US" b="0" dirty="0" smtClean="0">
                <a:latin typeface="Arial" charset="0"/>
              </a:rPr>
              <a:t>'red'</a:t>
            </a:r>
            <a:r>
              <a:rPr lang="en-US" altLang="ja-JP" b="0" dirty="0" smtClean="0"/>
              <a:t> </a:t>
            </a:r>
            <a:r>
              <a:rPr lang="en-US" altLang="ja-JP" b="0" dirty="0"/>
              <a:t>OR </a:t>
            </a:r>
            <a:r>
              <a:rPr lang="en-US" altLang="ja-JP" b="0" dirty="0" err="1"/>
              <a:t>B.color</a:t>
            </a:r>
            <a:r>
              <a:rPr lang="en-US" altLang="ja-JP" b="0" dirty="0"/>
              <a:t> = </a:t>
            </a:r>
            <a:r>
              <a:rPr lang="en-US" altLang="ja-JP" b="0" dirty="0" smtClean="0">
                <a:latin typeface="Arial" charset="0"/>
              </a:rPr>
              <a:t>'green')</a:t>
            </a:r>
            <a:r>
              <a:rPr lang="en-US" altLang="ja-JP" b="0" dirty="0"/>
              <a:t>;</a:t>
            </a:r>
            <a:endParaRPr lang="en-US" b="0" dirty="0"/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auto">
          <a:xfrm>
            <a:off x="457200" y="3841185"/>
            <a:ext cx="8729373" cy="2677656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0" dirty="0"/>
              <a:t>SELECT  </a:t>
            </a:r>
            <a:r>
              <a:rPr lang="en-US" b="0" dirty="0" err="1"/>
              <a:t>S.sname</a:t>
            </a:r>
            <a:endParaRPr lang="en-US" b="0" dirty="0"/>
          </a:p>
          <a:p>
            <a:r>
              <a:rPr lang="en-US" b="0" dirty="0"/>
              <a:t>FROM Sailors S, Reserves R, Boats B</a:t>
            </a:r>
          </a:p>
          <a:p>
            <a:r>
              <a:rPr lang="en-US" b="0" dirty="0"/>
              <a:t>WHERE </a:t>
            </a:r>
            <a:r>
              <a:rPr lang="en-US" b="0" dirty="0" err="1"/>
              <a:t>S.sid</a:t>
            </a:r>
            <a:r>
              <a:rPr lang="en-US" b="0" dirty="0"/>
              <a:t> = </a:t>
            </a:r>
            <a:r>
              <a:rPr lang="en-US" b="0" dirty="0" err="1"/>
              <a:t>R.sid</a:t>
            </a:r>
            <a:r>
              <a:rPr lang="en-US" b="0" dirty="0"/>
              <a:t> AND </a:t>
            </a:r>
            <a:r>
              <a:rPr lang="en-US" b="0" dirty="0" err="1"/>
              <a:t>R.bid</a:t>
            </a:r>
            <a:r>
              <a:rPr lang="en-US" b="0" dirty="0"/>
              <a:t> = </a:t>
            </a:r>
            <a:r>
              <a:rPr lang="en-US" b="0" dirty="0" err="1"/>
              <a:t>B.bid</a:t>
            </a:r>
            <a:r>
              <a:rPr lang="en-US" b="0" dirty="0"/>
              <a:t> AND </a:t>
            </a:r>
            <a:r>
              <a:rPr lang="en-US" b="0" dirty="0" err="1"/>
              <a:t>B.color</a:t>
            </a:r>
            <a:r>
              <a:rPr lang="en-US" b="0" dirty="0"/>
              <a:t> = </a:t>
            </a:r>
            <a:r>
              <a:rPr lang="en-US" altLang="ja-JP" b="0" dirty="0" smtClean="0">
                <a:latin typeface="Arial" charset="0"/>
              </a:rPr>
              <a:t>'red'</a:t>
            </a:r>
            <a:endParaRPr lang="en-US" altLang="ja-JP" b="0" dirty="0"/>
          </a:p>
          <a:p>
            <a:r>
              <a:rPr lang="en-US" b="0" dirty="0"/>
              <a:t>UNION</a:t>
            </a:r>
          </a:p>
          <a:p>
            <a:r>
              <a:rPr lang="en-US" b="0" dirty="0"/>
              <a:t>SELECT </a:t>
            </a:r>
            <a:r>
              <a:rPr lang="en-US" b="0" dirty="0" err="1"/>
              <a:t>S.sname</a:t>
            </a:r>
            <a:endParaRPr lang="en-US" b="0" dirty="0"/>
          </a:p>
          <a:p>
            <a:r>
              <a:rPr lang="en-US" b="0" dirty="0"/>
              <a:t>FROM Sailors S, Reserves R, Boats B</a:t>
            </a:r>
          </a:p>
          <a:p>
            <a:r>
              <a:rPr lang="en-US" b="0" dirty="0"/>
              <a:t>WHERE </a:t>
            </a:r>
            <a:r>
              <a:rPr lang="en-US" b="0" dirty="0" err="1"/>
              <a:t>S.sid</a:t>
            </a:r>
            <a:r>
              <a:rPr lang="en-US" b="0" dirty="0"/>
              <a:t> = </a:t>
            </a:r>
            <a:r>
              <a:rPr lang="en-US" b="0" dirty="0" err="1"/>
              <a:t>R.sid</a:t>
            </a:r>
            <a:r>
              <a:rPr lang="en-US" b="0" dirty="0"/>
              <a:t> and </a:t>
            </a:r>
            <a:r>
              <a:rPr lang="en-US" b="0" dirty="0" err="1"/>
              <a:t>R.bid</a:t>
            </a:r>
            <a:r>
              <a:rPr lang="en-US" b="0" dirty="0"/>
              <a:t> = </a:t>
            </a:r>
            <a:r>
              <a:rPr lang="en-US" b="0" dirty="0" err="1"/>
              <a:t>B.bid</a:t>
            </a:r>
            <a:r>
              <a:rPr lang="en-US" b="0" dirty="0"/>
              <a:t> AND </a:t>
            </a:r>
            <a:r>
              <a:rPr lang="en-US" b="0" dirty="0" err="1"/>
              <a:t>B.color</a:t>
            </a:r>
            <a:r>
              <a:rPr lang="en-US" b="0" dirty="0"/>
              <a:t> = </a:t>
            </a:r>
            <a:r>
              <a:rPr lang="en-US" altLang="ja-JP" b="0" dirty="0" smtClean="0">
                <a:latin typeface="Arial" charset="0"/>
              </a:rPr>
              <a:t>'green';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8" grpId="0" animBg="1"/>
      <p:bldP spid="10045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58DB93D-D2B8-8643-A5C5-D72F408B41DF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B1B28BA-8308-3D4E-9280-ABCFA8881A15}" type="slidenum">
              <a:rPr lang="en-US" sz="1200" b="0"/>
              <a:pPr eaLnBrk="1" hangingPunct="1"/>
              <a:t>17</a:t>
            </a:fld>
            <a:endParaRPr lang="en-US" sz="1200" b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Intersect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0" dirty="0"/>
              <a:t>Find </a:t>
            </a:r>
            <a:r>
              <a:rPr lang="en-US" sz="3200" b="0" dirty="0" err="1"/>
              <a:t>sids</a:t>
            </a:r>
            <a:r>
              <a:rPr lang="en-US" sz="3200" b="0" dirty="0"/>
              <a:t> of sailors who have reserved a red and a green boat</a:t>
            </a:r>
          </a:p>
        </p:txBody>
      </p:sp>
      <p:sp>
        <p:nvSpPr>
          <p:cNvPr id="1005575" name="Text Box 7"/>
          <p:cNvSpPr txBox="1">
            <a:spLocks noChangeArrowheads="1"/>
          </p:cNvSpPr>
          <p:nvPr/>
        </p:nvSpPr>
        <p:spPr bwMode="auto">
          <a:xfrm>
            <a:off x="533400" y="5181600"/>
            <a:ext cx="8077200" cy="457200"/>
          </a:xfrm>
          <a:prstGeom prst="rect">
            <a:avLst/>
          </a:prstGeom>
          <a:solidFill>
            <a:srgbClr val="F2DDCA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hlink"/>
                </a:solidFill>
              </a:rPr>
              <a:t>What is wrong with the above query?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488" y="2201258"/>
            <a:ext cx="6362739" cy="1569660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0" dirty="0"/>
              <a:t>SELECT  </a:t>
            </a:r>
            <a:r>
              <a:rPr lang="en-US" b="0" dirty="0" err="1"/>
              <a:t>S.sname</a:t>
            </a:r>
            <a:endParaRPr lang="en-US" b="0" dirty="0"/>
          </a:p>
          <a:p>
            <a:r>
              <a:rPr lang="en-US" b="0" dirty="0"/>
              <a:t>FROM Sailors S, Reserves R, Boats B</a:t>
            </a:r>
          </a:p>
          <a:p>
            <a:r>
              <a:rPr lang="en-US" b="0" dirty="0"/>
              <a:t>WHERE </a:t>
            </a:r>
            <a:r>
              <a:rPr lang="en-US" b="0" dirty="0" err="1"/>
              <a:t>S.sid</a:t>
            </a:r>
            <a:r>
              <a:rPr lang="en-US" b="0" dirty="0"/>
              <a:t> = </a:t>
            </a:r>
            <a:r>
              <a:rPr lang="en-US" b="0" dirty="0" err="1"/>
              <a:t>R.sid</a:t>
            </a:r>
            <a:r>
              <a:rPr lang="en-US" b="0" dirty="0"/>
              <a:t> AND </a:t>
            </a:r>
            <a:r>
              <a:rPr lang="en-US" b="0" dirty="0" err="1"/>
              <a:t>R.bid</a:t>
            </a:r>
            <a:r>
              <a:rPr lang="en-US" b="0" dirty="0"/>
              <a:t> = </a:t>
            </a:r>
            <a:r>
              <a:rPr lang="en-US" b="0" dirty="0" err="1"/>
              <a:t>B.bid</a:t>
            </a:r>
            <a:r>
              <a:rPr lang="en-US" b="0" dirty="0"/>
              <a:t> </a:t>
            </a:r>
          </a:p>
          <a:p>
            <a:r>
              <a:rPr lang="en-US" b="0" dirty="0"/>
              <a:t>  AND (</a:t>
            </a:r>
            <a:r>
              <a:rPr lang="en-US" b="0" dirty="0" err="1"/>
              <a:t>B.color</a:t>
            </a:r>
            <a:r>
              <a:rPr lang="en-US" b="0" dirty="0"/>
              <a:t> = </a:t>
            </a:r>
            <a:r>
              <a:rPr lang="en-US" b="0" dirty="0" smtClean="0">
                <a:latin typeface="Arial" charset="0"/>
              </a:rPr>
              <a:t>'red'</a:t>
            </a:r>
            <a:r>
              <a:rPr lang="en-US" altLang="ja-JP" b="0" dirty="0" smtClean="0"/>
              <a:t> AND </a:t>
            </a:r>
            <a:r>
              <a:rPr lang="en-US" altLang="ja-JP" b="0" dirty="0" err="1" smtClean="0"/>
              <a:t>B.color</a:t>
            </a:r>
            <a:r>
              <a:rPr lang="en-US" altLang="ja-JP" b="0" dirty="0" smtClean="0"/>
              <a:t> </a:t>
            </a:r>
            <a:r>
              <a:rPr lang="en-US" altLang="ja-JP" b="0" dirty="0"/>
              <a:t>= </a:t>
            </a:r>
            <a:r>
              <a:rPr lang="en-US" altLang="ja-JP" b="0" dirty="0" smtClean="0">
                <a:latin typeface="Arial" charset="0"/>
              </a:rPr>
              <a:t>'green'</a:t>
            </a:r>
            <a:r>
              <a:rPr lang="en-US" altLang="ja-JP" b="0" dirty="0" smtClean="0"/>
              <a:t>);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9100" y="1054100"/>
            <a:ext cx="8382000" cy="4648200"/>
          </a:xfrm>
        </p:spPr>
        <p:txBody>
          <a:bodyPr/>
          <a:lstStyle/>
          <a:p>
            <a:r>
              <a:rPr lang="en-US" dirty="0" smtClean="0"/>
              <a:t>Find tuples in A that are not in B.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3D0DC-1DDF-4945-92E2-7D5D172CB468}" type="datetime1">
              <a:rPr lang="en-US" smtClean="0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EF082-54F8-9540-8F0B-02CD0AF7EE4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2860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SELECT * FROM A</a:t>
            </a:r>
          </a:p>
          <a:p>
            <a:r>
              <a:rPr lang="en-US" b="0" dirty="0" smtClean="0"/>
              <a:t>MINUS</a:t>
            </a:r>
          </a:p>
          <a:p>
            <a:r>
              <a:rPr lang="en-US" b="0" dirty="0" smtClean="0"/>
              <a:t>SELECT * FROM B;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655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58DB93D-D2B8-8643-A5C5-D72F408B41DF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B1B28BA-8308-3D4E-9280-ABCFA8881A15}" type="slidenum">
              <a:rPr lang="en-US" sz="1200" b="0"/>
              <a:pPr eaLnBrk="1" hangingPunct="1"/>
              <a:t>19</a:t>
            </a:fld>
            <a:endParaRPr lang="en-US" sz="1200" b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Intersect Example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0" dirty="0"/>
              <a:t>Find </a:t>
            </a:r>
            <a:r>
              <a:rPr lang="en-US" sz="3200" b="0" dirty="0" err="1"/>
              <a:t>sids</a:t>
            </a:r>
            <a:r>
              <a:rPr lang="en-US" sz="3200" b="0" dirty="0"/>
              <a:t> of sailors who have reserved a red and a green boat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1000" y="2271147"/>
            <a:ext cx="8729373" cy="2677656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0" dirty="0"/>
              <a:t>SELECT  </a:t>
            </a:r>
            <a:r>
              <a:rPr lang="en-US" b="0" dirty="0" err="1"/>
              <a:t>S.sid</a:t>
            </a:r>
            <a:endParaRPr lang="en-US" b="0" dirty="0"/>
          </a:p>
          <a:p>
            <a:r>
              <a:rPr lang="en-US" b="0" dirty="0"/>
              <a:t>FROM Sailors S, Reserves R, Boats B</a:t>
            </a:r>
          </a:p>
          <a:p>
            <a:r>
              <a:rPr lang="en-US" b="0" dirty="0"/>
              <a:t>WHERE </a:t>
            </a:r>
            <a:r>
              <a:rPr lang="en-US" b="0" dirty="0" err="1"/>
              <a:t>S.sid</a:t>
            </a:r>
            <a:r>
              <a:rPr lang="en-US" b="0" dirty="0"/>
              <a:t> = </a:t>
            </a:r>
            <a:r>
              <a:rPr lang="en-US" b="0" dirty="0" err="1"/>
              <a:t>R.sid</a:t>
            </a:r>
            <a:r>
              <a:rPr lang="en-US" b="0" dirty="0"/>
              <a:t> AND </a:t>
            </a:r>
            <a:r>
              <a:rPr lang="en-US" b="0" dirty="0" err="1"/>
              <a:t>R.bid</a:t>
            </a:r>
            <a:r>
              <a:rPr lang="en-US" b="0" dirty="0"/>
              <a:t> = </a:t>
            </a:r>
            <a:r>
              <a:rPr lang="en-US" b="0" dirty="0" err="1"/>
              <a:t>B.bid</a:t>
            </a:r>
            <a:r>
              <a:rPr lang="en-US" b="0" dirty="0"/>
              <a:t> AND </a:t>
            </a:r>
            <a:r>
              <a:rPr lang="en-US" b="0" dirty="0" err="1"/>
              <a:t>B.color</a:t>
            </a:r>
            <a:r>
              <a:rPr lang="en-US" b="0" dirty="0"/>
              <a:t> = </a:t>
            </a:r>
            <a:r>
              <a:rPr lang="en-US" b="0" dirty="0" smtClean="0">
                <a:latin typeface="Arial" charset="0"/>
              </a:rPr>
              <a:t>'red'</a:t>
            </a:r>
            <a:endParaRPr lang="en-US" altLang="ja-JP" b="0" dirty="0"/>
          </a:p>
          <a:p>
            <a:r>
              <a:rPr lang="en-US" b="0" dirty="0"/>
              <a:t>INTERSECT</a:t>
            </a:r>
          </a:p>
          <a:p>
            <a:r>
              <a:rPr lang="en-US" b="0" dirty="0"/>
              <a:t>SELECT </a:t>
            </a:r>
            <a:r>
              <a:rPr lang="en-US" b="0" dirty="0" err="1"/>
              <a:t>S.sid</a:t>
            </a:r>
            <a:endParaRPr lang="en-US" b="0" dirty="0"/>
          </a:p>
          <a:p>
            <a:r>
              <a:rPr lang="en-US" b="0" dirty="0"/>
              <a:t>FROM Sailors S, Reserves R, Boats B</a:t>
            </a:r>
          </a:p>
          <a:p>
            <a:r>
              <a:rPr lang="en-US" b="0" dirty="0"/>
              <a:t>WHERE </a:t>
            </a:r>
            <a:r>
              <a:rPr lang="en-US" b="0" dirty="0" err="1"/>
              <a:t>S.sid</a:t>
            </a:r>
            <a:r>
              <a:rPr lang="en-US" b="0" dirty="0"/>
              <a:t> = </a:t>
            </a:r>
            <a:r>
              <a:rPr lang="en-US" b="0" dirty="0" err="1"/>
              <a:t>R.sid</a:t>
            </a:r>
            <a:r>
              <a:rPr lang="en-US" b="0" dirty="0"/>
              <a:t> and </a:t>
            </a:r>
            <a:r>
              <a:rPr lang="en-US" b="0" dirty="0" err="1"/>
              <a:t>R.bid</a:t>
            </a:r>
            <a:r>
              <a:rPr lang="en-US" b="0" dirty="0"/>
              <a:t> = </a:t>
            </a:r>
            <a:r>
              <a:rPr lang="en-US" b="0" dirty="0" err="1"/>
              <a:t>B.bid</a:t>
            </a:r>
            <a:r>
              <a:rPr lang="en-US" b="0" dirty="0"/>
              <a:t> AND </a:t>
            </a:r>
            <a:r>
              <a:rPr lang="en-US" b="0" dirty="0" err="1"/>
              <a:t>B.color</a:t>
            </a:r>
            <a:r>
              <a:rPr lang="en-US" b="0" dirty="0"/>
              <a:t> = </a:t>
            </a:r>
            <a:r>
              <a:rPr lang="en-US" b="0" dirty="0" smtClean="0">
                <a:latin typeface="Arial" charset="0"/>
              </a:rPr>
              <a:t>'green';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428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FAC7258-50FB-8B44-9C07-169F6969D10C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ADA92A5-F527-5A48-B867-4AF66CD6BFBD}" type="slidenum">
              <a:rPr lang="en-US" sz="1200" b="0"/>
              <a:pPr eaLnBrk="1" hangingPunct="1"/>
              <a:t>2</a:t>
            </a:fld>
            <a:endParaRPr lang="en-US" sz="1200" b="0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SQL Query Language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MS PGothic" charset="0"/>
              </a:rPr>
              <a:t>Implements relational algebra…</a:t>
            </a:r>
          </a:p>
          <a:p>
            <a:pPr lvl="1" eaLnBrk="1" hangingPunct="1"/>
            <a:r>
              <a:rPr lang="en-US" dirty="0">
                <a:latin typeface="Tahoma" charset="0"/>
                <a:ea typeface="MS PGothic" charset="0"/>
              </a:rPr>
              <a:t>Select, Project, Join, Set </a:t>
            </a:r>
            <a:r>
              <a:rPr lang="en-US" dirty="0" smtClean="0">
                <a:latin typeface="Tahoma" charset="0"/>
                <a:ea typeface="MS PGothic" charset="0"/>
              </a:rPr>
              <a:t>operators (we will see these in the next lecture)</a:t>
            </a:r>
            <a:endParaRPr lang="en-US" dirty="0">
              <a:latin typeface="Tahoma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Tahoma" charset="0"/>
                <a:ea typeface="MS PGothic" charset="0"/>
              </a:rPr>
              <a:t>And so much more…</a:t>
            </a:r>
          </a:p>
          <a:p>
            <a:pPr lvl="1" eaLnBrk="1" hangingPunct="1"/>
            <a:r>
              <a:rPr lang="en-US" dirty="0">
                <a:latin typeface="Tahoma" charset="0"/>
                <a:ea typeface="MS PGothic" charset="0"/>
              </a:rPr>
              <a:t>Correlated </a:t>
            </a:r>
            <a:r>
              <a:rPr lang="en-US" dirty="0" err="1">
                <a:latin typeface="Tahoma" charset="0"/>
                <a:ea typeface="MS PGothic" charset="0"/>
              </a:rPr>
              <a:t>subqueries</a:t>
            </a:r>
            <a:endParaRPr lang="en-US" dirty="0">
              <a:latin typeface="Tahoma" charset="0"/>
              <a:ea typeface="MS PGothic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MS PGothic" charset="0"/>
              </a:rPr>
              <a:t>Ordering of results</a:t>
            </a:r>
          </a:p>
          <a:p>
            <a:pPr lvl="1" eaLnBrk="1" hangingPunct="1"/>
            <a:r>
              <a:rPr lang="en-US" dirty="0">
                <a:latin typeface="Tahoma" charset="0"/>
                <a:ea typeface="MS PGothic" charset="0"/>
              </a:rPr>
              <a:t>Aggregate queries (e.g., SUM, MAX, AVG)</a:t>
            </a:r>
          </a:p>
          <a:p>
            <a:pPr lvl="1" eaLnBrk="1" hangingPunct="1"/>
            <a:r>
              <a:rPr lang="en-US" dirty="0">
                <a:latin typeface="Tahoma" charset="0"/>
                <a:ea typeface="MS PGothic" charset="0"/>
              </a:rPr>
              <a:t>Three-valued logic for NULL values</a:t>
            </a:r>
          </a:p>
          <a:p>
            <a:pPr lvl="1" eaLnBrk="1" hangingPunct="1"/>
            <a:r>
              <a:rPr lang="en-US" dirty="0">
                <a:latin typeface="Tahoma" charset="0"/>
                <a:ea typeface="MS PGothic" charset="0"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0E9E062-8FC8-D146-9ABF-25701672ECD4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F5DC2C0-E42B-3E41-A034-6716F0B9567F}" type="slidenum">
              <a:rPr lang="en-US" sz="1200" b="0"/>
              <a:pPr eaLnBrk="1" hangingPunct="1"/>
              <a:t>20</a:t>
            </a:fld>
            <a:endParaRPr lang="en-US" sz="1200" b="0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3600" smtClean="0">
                <a:ea typeface="+mj-ea"/>
                <a:cs typeface="+mj-cs"/>
              </a:rPr>
              <a:t>Aggregate Operators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5334000" y="79375"/>
            <a:ext cx="3733800" cy="2663825"/>
          </a:xfrm>
          <a:prstGeom prst="rect">
            <a:avLst/>
          </a:prstGeom>
          <a:solidFill>
            <a:srgbClr val="CCEC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accent2"/>
                </a:solidFill>
              </a:rPr>
              <a:t>COUNT</a:t>
            </a:r>
            <a:r>
              <a:rPr lang="en-US" sz="2800" b="0">
                <a:solidFill>
                  <a:schemeClr val="accent2"/>
                </a:solidFill>
              </a:rPr>
              <a:t> (*)</a:t>
            </a:r>
          </a:p>
          <a:p>
            <a:pPr eaLnBrk="0" hangingPunct="0"/>
            <a:r>
              <a:rPr lang="en-US" b="0">
                <a:solidFill>
                  <a:schemeClr val="accent2"/>
                </a:solidFill>
              </a:rPr>
              <a:t>COUNT</a:t>
            </a:r>
            <a:r>
              <a:rPr lang="en-US" sz="2800" b="0">
                <a:solidFill>
                  <a:schemeClr val="accent2"/>
                </a:solidFill>
              </a:rPr>
              <a:t> ( [</a:t>
            </a:r>
            <a:r>
              <a:rPr lang="en-US" b="0">
                <a:solidFill>
                  <a:schemeClr val="accent2"/>
                </a:solidFill>
              </a:rPr>
              <a:t>DISTINCT</a:t>
            </a:r>
            <a:r>
              <a:rPr lang="en-US" sz="2800" b="0">
                <a:solidFill>
                  <a:schemeClr val="accent2"/>
                </a:solidFill>
              </a:rPr>
              <a:t>] A)</a:t>
            </a:r>
          </a:p>
          <a:p>
            <a:pPr eaLnBrk="0" hangingPunct="0"/>
            <a:r>
              <a:rPr lang="en-US" b="0">
                <a:solidFill>
                  <a:schemeClr val="accent2"/>
                </a:solidFill>
              </a:rPr>
              <a:t>SUM</a:t>
            </a:r>
            <a:r>
              <a:rPr lang="en-US" sz="2800" b="0">
                <a:solidFill>
                  <a:schemeClr val="accent2"/>
                </a:solidFill>
              </a:rPr>
              <a:t> ( [</a:t>
            </a:r>
            <a:r>
              <a:rPr lang="en-US" b="0">
                <a:solidFill>
                  <a:schemeClr val="accent2"/>
                </a:solidFill>
              </a:rPr>
              <a:t>DISTINCT</a:t>
            </a:r>
            <a:r>
              <a:rPr lang="en-US" sz="2800" b="0">
                <a:solidFill>
                  <a:schemeClr val="accent2"/>
                </a:solidFill>
              </a:rPr>
              <a:t>] A)</a:t>
            </a:r>
          </a:p>
          <a:p>
            <a:pPr eaLnBrk="0" hangingPunct="0"/>
            <a:r>
              <a:rPr lang="en-US" b="0">
                <a:solidFill>
                  <a:schemeClr val="accent2"/>
                </a:solidFill>
              </a:rPr>
              <a:t>AVG</a:t>
            </a:r>
            <a:r>
              <a:rPr lang="en-US" sz="2800" b="0">
                <a:solidFill>
                  <a:schemeClr val="accent2"/>
                </a:solidFill>
              </a:rPr>
              <a:t> ( [</a:t>
            </a:r>
            <a:r>
              <a:rPr lang="en-US" b="0">
                <a:solidFill>
                  <a:schemeClr val="accent2"/>
                </a:solidFill>
              </a:rPr>
              <a:t>DISTINCT</a:t>
            </a:r>
            <a:r>
              <a:rPr lang="en-US" sz="2800" b="0">
                <a:solidFill>
                  <a:schemeClr val="accent2"/>
                </a:solidFill>
              </a:rPr>
              <a:t>] A)</a:t>
            </a:r>
          </a:p>
          <a:p>
            <a:pPr eaLnBrk="0" hangingPunct="0"/>
            <a:r>
              <a:rPr lang="en-US" b="0">
                <a:solidFill>
                  <a:schemeClr val="accent2"/>
                </a:solidFill>
              </a:rPr>
              <a:t>MAX</a:t>
            </a:r>
            <a:r>
              <a:rPr lang="en-US" sz="2800" b="0">
                <a:solidFill>
                  <a:schemeClr val="accent2"/>
                </a:solidFill>
              </a:rPr>
              <a:t> (A) </a:t>
            </a:r>
            <a:r>
              <a:rPr lang="en-US" b="0" i="1">
                <a:solidFill>
                  <a:schemeClr val="tx2"/>
                </a:solidFill>
              </a:rPr>
              <a:t>Can use Distinct</a:t>
            </a:r>
          </a:p>
          <a:p>
            <a:pPr eaLnBrk="0" hangingPunct="0"/>
            <a:r>
              <a:rPr lang="en-US" b="0">
                <a:solidFill>
                  <a:schemeClr val="accent2"/>
                </a:solidFill>
              </a:rPr>
              <a:t>MIN</a:t>
            </a:r>
            <a:r>
              <a:rPr lang="en-US" sz="2800" b="0">
                <a:solidFill>
                  <a:schemeClr val="accent2"/>
                </a:solidFill>
              </a:rPr>
              <a:t> (A) </a:t>
            </a:r>
            <a:r>
              <a:rPr lang="en-US" b="0" i="1">
                <a:solidFill>
                  <a:schemeClr val="tx2"/>
                </a:solidFill>
              </a:rPr>
              <a:t>Can use Distinct</a:t>
            </a:r>
            <a:endParaRPr lang="en-US" sz="2800" b="0">
              <a:solidFill>
                <a:schemeClr val="tx2"/>
              </a:solidFill>
            </a:endParaRPr>
          </a:p>
        </p:txBody>
      </p:sp>
      <p:sp>
        <p:nvSpPr>
          <p:cNvPr id="916484" name="Rectangle 4"/>
          <p:cNvSpPr>
            <a:spLocks noChangeArrowheads="1"/>
          </p:cNvSpPr>
          <p:nvPr/>
        </p:nvSpPr>
        <p:spPr bwMode="auto">
          <a:xfrm>
            <a:off x="611188" y="3048000"/>
            <a:ext cx="2817812" cy="1190625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SELECT  AVG </a:t>
            </a:r>
            <a:r>
              <a:rPr lang="en-US" b="0"/>
              <a:t>(S.age)</a:t>
            </a:r>
          </a:p>
          <a:p>
            <a:pPr eaLnBrk="0" hangingPunct="0"/>
            <a:r>
              <a:rPr lang="en-US" sz="2000" b="0"/>
              <a:t>FROM</a:t>
            </a:r>
            <a:r>
              <a:rPr lang="en-US" b="0"/>
              <a:t>  Sailors S</a:t>
            </a:r>
          </a:p>
          <a:p>
            <a:pPr eaLnBrk="0" hangingPunct="0"/>
            <a:r>
              <a:rPr lang="en-US" sz="2000" b="0"/>
              <a:t>WHERE</a:t>
            </a:r>
            <a:r>
              <a:rPr lang="en-US" b="0"/>
              <a:t>  S.rating=10</a:t>
            </a:r>
          </a:p>
        </p:txBody>
      </p:sp>
      <p:sp>
        <p:nvSpPr>
          <p:cNvPr id="916485" name="Rectangle 5"/>
          <p:cNvSpPr>
            <a:spLocks noChangeArrowheads="1"/>
          </p:cNvSpPr>
          <p:nvPr/>
        </p:nvSpPr>
        <p:spPr bwMode="auto">
          <a:xfrm>
            <a:off x="304800" y="1219200"/>
            <a:ext cx="4724400" cy="460375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SELECT  COUNT </a:t>
            </a:r>
            <a:r>
              <a:rPr lang="en-US" b="0"/>
              <a:t>(*) </a:t>
            </a:r>
            <a:r>
              <a:rPr lang="en-US" sz="2000" b="0"/>
              <a:t>FROM</a:t>
            </a:r>
            <a:r>
              <a:rPr lang="en-US" b="0"/>
              <a:t>  Sailors S</a:t>
            </a:r>
          </a:p>
        </p:txBody>
      </p:sp>
      <p:sp>
        <p:nvSpPr>
          <p:cNvPr id="916486" name="Rectangle 6"/>
          <p:cNvSpPr>
            <a:spLocks noChangeArrowheads="1"/>
          </p:cNvSpPr>
          <p:nvPr/>
        </p:nvSpPr>
        <p:spPr bwMode="auto">
          <a:xfrm>
            <a:off x="4724400" y="3276600"/>
            <a:ext cx="4033838" cy="1190625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SELECT  AVG </a:t>
            </a:r>
            <a:r>
              <a:rPr lang="en-US" b="0"/>
              <a:t>( </a:t>
            </a:r>
            <a:r>
              <a:rPr lang="en-US" sz="2000" b="0"/>
              <a:t>DISTINCT </a:t>
            </a:r>
            <a:r>
              <a:rPr lang="en-US" b="0"/>
              <a:t>S.age)</a:t>
            </a:r>
          </a:p>
          <a:p>
            <a:pPr eaLnBrk="0" hangingPunct="0"/>
            <a:r>
              <a:rPr lang="en-US" sz="2000" b="0"/>
              <a:t>FROM</a:t>
            </a:r>
            <a:r>
              <a:rPr lang="en-US" b="0"/>
              <a:t>  Sailors S</a:t>
            </a:r>
          </a:p>
          <a:p>
            <a:pPr eaLnBrk="0" hangingPunct="0"/>
            <a:r>
              <a:rPr lang="en-US" sz="2000" b="0"/>
              <a:t>WHERE</a:t>
            </a:r>
            <a:r>
              <a:rPr lang="en-US" b="0"/>
              <a:t>  S.rating=10</a:t>
            </a:r>
          </a:p>
        </p:txBody>
      </p:sp>
      <p:sp>
        <p:nvSpPr>
          <p:cNvPr id="916487" name="Rectangle 7"/>
          <p:cNvSpPr>
            <a:spLocks noChangeArrowheads="1"/>
          </p:cNvSpPr>
          <p:nvPr/>
        </p:nvSpPr>
        <p:spPr bwMode="auto">
          <a:xfrm>
            <a:off x="304800" y="4676775"/>
            <a:ext cx="8026400" cy="825500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SELECT</a:t>
            </a:r>
            <a:r>
              <a:rPr lang="en-US" b="0"/>
              <a:t>  S.sname </a:t>
            </a:r>
            <a:r>
              <a:rPr lang="en-US" sz="2000" b="0"/>
              <a:t>FROM</a:t>
            </a:r>
            <a:r>
              <a:rPr lang="en-US" b="0"/>
              <a:t>  Sailors S</a:t>
            </a:r>
          </a:p>
          <a:p>
            <a:pPr eaLnBrk="0" hangingPunct="0"/>
            <a:r>
              <a:rPr lang="en-US" sz="2000" b="0"/>
              <a:t>WHERE</a:t>
            </a:r>
            <a:r>
              <a:rPr lang="en-US" b="0"/>
              <a:t>  S.rating= (</a:t>
            </a:r>
            <a:r>
              <a:rPr lang="en-US" sz="2000" b="0"/>
              <a:t>SELECT  MAX</a:t>
            </a:r>
            <a:r>
              <a:rPr lang="en-US" b="0"/>
              <a:t>(S2.rating) </a:t>
            </a:r>
            <a:r>
              <a:rPr lang="en-US" sz="2000" b="0"/>
              <a:t>FROM</a:t>
            </a:r>
            <a:r>
              <a:rPr lang="en-US" b="0"/>
              <a:t>  Sailors S2)</a:t>
            </a:r>
          </a:p>
        </p:txBody>
      </p:sp>
      <p:grpSp>
        <p:nvGrpSpPr>
          <p:cNvPr id="37898" name="Group 8"/>
          <p:cNvGrpSpPr>
            <a:grpSpLocks/>
          </p:cNvGrpSpPr>
          <p:nvPr/>
        </p:nvGrpSpPr>
        <p:grpSpPr bwMode="auto">
          <a:xfrm>
            <a:off x="6324600" y="2667000"/>
            <a:ext cx="2157413" cy="592138"/>
            <a:chOff x="4274" y="1440"/>
            <a:chExt cx="1359" cy="373"/>
          </a:xfrm>
        </p:grpSpPr>
        <p:sp>
          <p:nvSpPr>
            <p:cNvPr id="37900" name="Rectangle 9"/>
            <p:cNvSpPr>
              <a:spLocks noChangeArrowheads="1"/>
            </p:cNvSpPr>
            <p:nvPr/>
          </p:nvSpPr>
          <p:spPr bwMode="auto">
            <a:xfrm>
              <a:off x="4359" y="1527"/>
              <a:ext cx="127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 i="1">
                  <a:solidFill>
                    <a:schemeClr val="accent2"/>
                  </a:solidFill>
                </a:rPr>
                <a:t>single column</a:t>
              </a:r>
            </a:p>
          </p:txBody>
        </p:sp>
        <p:sp>
          <p:nvSpPr>
            <p:cNvPr id="37901" name="Arc 10"/>
            <p:cNvSpPr>
              <a:spLocks/>
            </p:cNvSpPr>
            <p:nvPr/>
          </p:nvSpPr>
          <p:spPr bwMode="auto">
            <a:xfrm>
              <a:off x="4274" y="1440"/>
              <a:ext cx="9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6491" name="Rectangle 11"/>
          <p:cNvSpPr>
            <a:spLocks noChangeArrowheads="1"/>
          </p:cNvSpPr>
          <p:nvPr/>
        </p:nvSpPr>
        <p:spPr bwMode="auto">
          <a:xfrm>
            <a:off x="323850" y="1917700"/>
            <a:ext cx="4475163" cy="825500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SELECT COUNT </a:t>
            </a:r>
            <a:r>
              <a:rPr lang="en-US" b="0"/>
              <a:t>(</a:t>
            </a:r>
            <a:r>
              <a:rPr lang="en-US" sz="2000" b="0"/>
              <a:t>DISTINCT</a:t>
            </a:r>
            <a:r>
              <a:rPr lang="en-US" b="0"/>
              <a:t> S.name)</a:t>
            </a:r>
          </a:p>
          <a:p>
            <a:pPr eaLnBrk="0" hangingPunct="0"/>
            <a:r>
              <a:rPr lang="en-US" sz="2000" b="0"/>
              <a:t>FROM</a:t>
            </a:r>
            <a:r>
              <a:rPr lang="en-US" b="0"/>
              <a:t> Sailors S</a:t>
            </a:r>
          </a:p>
        </p:txBody>
      </p:sp>
    </p:spTree>
    <p:extLst>
      <p:ext uri="{BB962C8B-B14F-4D97-AF65-F5344CB8AC3E}">
        <p14:creationId xmlns:p14="http://schemas.microsoft.com/office/powerpoint/2010/main" val="7337062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4" grpId="0" animBg="1" autoUpdateAnimBg="0"/>
      <p:bldP spid="916485" grpId="0" animBg="1" autoUpdateAnimBg="0"/>
      <p:bldP spid="916486" grpId="0" animBg="1" autoUpdateAnimBg="0"/>
      <p:bldP spid="916487" grpId="0" animBg="1" autoUpdateAnimBg="0"/>
      <p:bldP spid="91649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33DAF7D-B7AC-4342-9AF8-5EF483271706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6DAE502-DE3F-BC4F-B5E9-BACEBBA11BAE}" type="slidenum">
              <a:rPr lang="en-US" sz="1200" b="0"/>
              <a:pPr eaLnBrk="1" hangingPunct="1"/>
              <a:t>21</a:t>
            </a:fld>
            <a:endParaRPr lang="en-US" sz="1200" b="0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Aggregate Query - Example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Find name and age of oldest sailor(s)</a:t>
            </a:r>
          </a:p>
        </p:txBody>
      </p:sp>
      <p:sp>
        <p:nvSpPr>
          <p:cNvPr id="1009669" name="Rectangle 5"/>
          <p:cNvSpPr>
            <a:spLocks noChangeArrowheads="1"/>
          </p:cNvSpPr>
          <p:nvPr/>
        </p:nvSpPr>
        <p:spPr bwMode="auto">
          <a:xfrm>
            <a:off x="763588" y="1905000"/>
            <a:ext cx="4113212" cy="825500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/>
          <a:lstStyle/>
          <a:p>
            <a:pPr eaLnBrk="0" hangingPunct="0"/>
            <a:r>
              <a:rPr lang="en-US" sz="2000" b="0"/>
              <a:t>SELECT</a:t>
            </a:r>
            <a:r>
              <a:rPr lang="en-US" b="0"/>
              <a:t>  S.sname, </a:t>
            </a:r>
            <a:r>
              <a:rPr lang="en-US" sz="2000" b="0"/>
              <a:t>MAX</a:t>
            </a:r>
            <a:r>
              <a:rPr lang="en-US" b="0"/>
              <a:t> (S.age)</a:t>
            </a:r>
          </a:p>
          <a:p>
            <a:pPr eaLnBrk="0" hangingPunct="0"/>
            <a:r>
              <a:rPr lang="en-US" sz="2000" b="0"/>
              <a:t>FROM</a:t>
            </a:r>
            <a:r>
              <a:rPr lang="en-US" b="0"/>
              <a:t>  Sailors S</a:t>
            </a: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533400" y="3124200"/>
            <a:ext cx="3810000" cy="1752600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/>
          <a:lstStyle/>
          <a:p>
            <a:pPr eaLnBrk="0" hangingPunct="0"/>
            <a:r>
              <a:rPr lang="en-US" sz="2000" b="0" dirty="0"/>
              <a:t>SELECT  </a:t>
            </a:r>
            <a:r>
              <a:rPr lang="en-US" sz="2000" b="0" dirty="0" err="1"/>
              <a:t>S.sname</a:t>
            </a:r>
            <a:r>
              <a:rPr lang="en-US" sz="2000" b="0" dirty="0"/>
              <a:t>, </a:t>
            </a:r>
            <a:r>
              <a:rPr lang="en-US" sz="2000" b="0" dirty="0" err="1"/>
              <a:t>S.age</a:t>
            </a:r>
            <a:endParaRPr lang="en-US" sz="2000" b="0" dirty="0"/>
          </a:p>
          <a:p>
            <a:pPr eaLnBrk="0" hangingPunct="0"/>
            <a:r>
              <a:rPr lang="en-US" sz="2000" b="0" dirty="0"/>
              <a:t>FROM  Sailors S</a:t>
            </a:r>
          </a:p>
          <a:p>
            <a:pPr eaLnBrk="0" hangingPunct="0"/>
            <a:r>
              <a:rPr lang="en-US" sz="2000" b="0" dirty="0"/>
              <a:t>WHERE  </a:t>
            </a:r>
            <a:r>
              <a:rPr lang="en-US" sz="2000" b="0" dirty="0" err="1"/>
              <a:t>S.age</a:t>
            </a:r>
            <a:r>
              <a:rPr lang="en-US" sz="2000" b="0" dirty="0"/>
              <a:t> =</a:t>
            </a:r>
          </a:p>
          <a:p>
            <a:pPr eaLnBrk="0" hangingPunct="0"/>
            <a:r>
              <a:rPr lang="en-US" sz="2000" b="0" dirty="0"/>
              <a:t>           (SELECT  MAX (S2.age)</a:t>
            </a:r>
          </a:p>
          <a:p>
            <a:pPr eaLnBrk="0" hangingPunct="0"/>
            <a:r>
              <a:rPr lang="en-US" sz="2000" b="0" dirty="0"/>
              <a:t>           FROM  Sailors S2)</a:t>
            </a:r>
          </a:p>
        </p:txBody>
      </p:sp>
      <p:pic>
        <p:nvPicPr>
          <p:cNvPr id="1009674" name="Picture 10" descr="MCj043253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9675" name="Rectangle 11"/>
          <p:cNvSpPr>
            <a:spLocks noChangeArrowheads="1"/>
          </p:cNvSpPr>
          <p:nvPr/>
        </p:nvSpPr>
        <p:spPr bwMode="auto">
          <a:xfrm>
            <a:off x="5486400" y="3143250"/>
            <a:ext cx="2514600" cy="819150"/>
          </a:xfrm>
          <a:prstGeom prst="rect">
            <a:avLst/>
          </a:prstGeom>
          <a:solidFill>
            <a:srgbClr val="FAE8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hlink"/>
                </a:solidFill>
              </a:rPr>
              <a:t>How many tuples in the result?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572000" y="4648200"/>
            <a:ext cx="4267200" cy="1676400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/>
          <a:lstStyle/>
          <a:p>
            <a:pPr eaLnBrk="0" hangingPunct="0"/>
            <a:r>
              <a:rPr lang="en-US" sz="2000" b="0" dirty="0"/>
              <a:t>SELECT  </a:t>
            </a:r>
            <a:r>
              <a:rPr lang="en-US" sz="2000" b="0" dirty="0" err="1"/>
              <a:t>S.sname</a:t>
            </a:r>
            <a:r>
              <a:rPr lang="en-US" sz="2000" b="0" dirty="0"/>
              <a:t>, </a:t>
            </a:r>
            <a:r>
              <a:rPr lang="en-US" sz="2000" b="0" dirty="0" err="1"/>
              <a:t>S.age</a:t>
            </a:r>
            <a:endParaRPr lang="en-US" sz="2000" b="0" dirty="0"/>
          </a:p>
          <a:p>
            <a:pPr eaLnBrk="0" hangingPunct="0"/>
            <a:r>
              <a:rPr lang="en-US" sz="2000" b="0" dirty="0"/>
              <a:t>FROM  Sailors S</a:t>
            </a:r>
          </a:p>
          <a:p>
            <a:pPr eaLnBrk="0" hangingPunct="0"/>
            <a:r>
              <a:rPr lang="en-US" sz="2000" b="0" dirty="0"/>
              <a:t>WHERE  </a:t>
            </a:r>
            <a:r>
              <a:rPr lang="en-US" sz="2000" b="0" dirty="0" err="1"/>
              <a:t>S.age</a:t>
            </a:r>
            <a:r>
              <a:rPr lang="en-US" sz="2000" b="0" dirty="0"/>
              <a:t> </a:t>
            </a:r>
            <a:endParaRPr lang="en-US" sz="2000" b="0" dirty="0" smtClean="0"/>
          </a:p>
          <a:p>
            <a:pPr eaLnBrk="0" hangingPunct="0"/>
            <a:r>
              <a:rPr lang="en-US" sz="2000" b="0" dirty="0" smtClean="0"/>
              <a:t>&gt;= ALL</a:t>
            </a:r>
            <a:r>
              <a:rPr lang="en-US" sz="2000" b="0" dirty="0"/>
              <a:t> </a:t>
            </a:r>
            <a:r>
              <a:rPr lang="en-US" sz="2000" b="0" dirty="0" smtClean="0"/>
              <a:t>(SELECT  S2</a:t>
            </a:r>
            <a:r>
              <a:rPr lang="en-US" sz="2000" b="0" dirty="0"/>
              <a:t>.</a:t>
            </a:r>
            <a:r>
              <a:rPr lang="en-US" sz="2000" b="0" dirty="0" smtClean="0"/>
              <a:t>age</a:t>
            </a:r>
            <a:endParaRPr lang="en-US" sz="2000" b="0" dirty="0"/>
          </a:p>
          <a:p>
            <a:pPr eaLnBrk="0" hangingPunct="0"/>
            <a:r>
              <a:rPr lang="en-US" sz="2000" b="0" dirty="0"/>
              <a:t>           FROM  Sailors S2)</a:t>
            </a:r>
          </a:p>
        </p:txBody>
      </p:sp>
    </p:spTree>
    <p:extLst>
      <p:ext uri="{BB962C8B-B14F-4D97-AF65-F5344CB8AC3E}">
        <p14:creationId xmlns:p14="http://schemas.microsoft.com/office/powerpoint/2010/main" val="16591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9" grpId="0" animBg="1"/>
      <p:bldP spid="1009670" grpId="0" animBg="1"/>
      <p:bldP spid="1009675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22274EC-0FC4-A242-A635-91B4B8F5CEE6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24D1B32-7E1E-D44C-BB35-4D94D0F8DDE9}" type="slidenum">
              <a:rPr lang="en-US" sz="1200" b="0"/>
              <a:pPr eaLnBrk="1" hangingPunct="1"/>
              <a:t>22</a:t>
            </a:fld>
            <a:endParaRPr lang="en-US" sz="1200" b="0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Nested Queries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Query with another query embedded inside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3276600" y="1801813"/>
            <a:ext cx="5748695" cy="19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 dirty="0"/>
              <a:t>SELECT </a:t>
            </a:r>
            <a:r>
              <a:rPr lang="en-US" b="0" dirty="0"/>
              <a:t> </a:t>
            </a:r>
            <a:r>
              <a:rPr lang="en-US" b="0" dirty="0" err="1"/>
              <a:t>S.sname</a:t>
            </a:r>
            <a:endParaRPr lang="en-US" b="0" dirty="0"/>
          </a:p>
          <a:p>
            <a:pPr eaLnBrk="0" hangingPunct="0"/>
            <a:r>
              <a:rPr lang="en-US" sz="2000" b="0" dirty="0"/>
              <a:t>FROM</a:t>
            </a:r>
            <a:r>
              <a:rPr lang="en-US" b="0" dirty="0"/>
              <a:t>  Sailors S</a:t>
            </a:r>
          </a:p>
          <a:p>
            <a:pPr eaLnBrk="0" hangingPunct="0"/>
            <a:r>
              <a:rPr lang="en-US" sz="2000" b="0" dirty="0"/>
              <a:t>WHERE </a:t>
            </a:r>
            <a:r>
              <a:rPr lang="en-US" b="0" dirty="0"/>
              <a:t> </a:t>
            </a:r>
            <a:r>
              <a:rPr lang="en-US" b="0" dirty="0" err="1" smtClean="0"/>
              <a:t>S.sid</a:t>
            </a:r>
            <a:r>
              <a:rPr lang="en-US" b="0" dirty="0" smtClean="0"/>
              <a:t> </a:t>
            </a:r>
            <a:r>
              <a:rPr lang="en-US" sz="2000" b="0" dirty="0" smtClean="0"/>
              <a:t>IN</a:t>
            </a:r>
            <a:r>
              <a:rPr lang="en-US" b="0" dirty="0" smtClean="0"/>
              <a:t>  </a:t>
            </a:r>
            <a:r>
              <a:rPr lang="en-US" b="0" dirty="0"/>
              <a:t>(</a:t>
            </a:r>
            <a:r>
              <a:rPr lang="en-US" sz="2000" b="0" dirty="0"/>
              <a:t>SELECT</a:t>
            </a:r>
            <a:r>
              <a:rPr lang="en-US" b="0" dirty="0"/>
              <a:t>  </a:t>
            </a:r>
            <a:r>
              <a:rPr lang="en-US" b="0" dirty="0" err="1"/>
              <a:t>R.sid</a:t>
            </a:r>
            <a:endParaRPr lang="en-US" b="0" dirty="0"/>
          </a:p>
          <a:p>
            <a:pPr eaLnBrk="0" hangingPunct="0"/>
            <a:r>
              <a:rPr lang="en-US" b="0" dirty="0"/>
              <a:t>                               </a:t>
            </a:r>
            <a:r>
              <a:rPr lang="en-US" sz="2000" b="0" dirty="0"/>
              <a:t>FROM</a:t>
            </a:r>
            <a:r>
              <a:rPr lang="en-US" b="0" dirty="0"/>
              <a:t>  Reserves R</a:t>
            </a:r>
          </a:p>
          <a:p>
            <a:pPr eaLnBrk="0" hangingPunct="0"/>
            <a:r>
              <a:rPr lang="en-US" b="0" dirty="0"/>
              <a:t>                               </a:t>
            </a:r>
            <a:r>
              <a:rPr lang="en-US" sz="2000" b="0" dirty="0"/>
              <a:t>WHERE</a:t>
            </a:r>
            <a:r>
              <a:rPr lang="en-US" b="0" dirty="0"/>
              <a:t>  </a:t>
            </a:r>
            <a:r>
              <a:rPr lang="en-US" b="0" dirty="0" err="1"/>
              <a:t>R.bid</a:t>
            </a:r>
            <a:r>
              <a:rPr lang="en-US" b="0" dirty="0"/>
              <a:t>=103)</a:t>
            </a:r>
          </a:p>
        </p:txBody>
      </p:sp>
      <p:sp>
        <p:nvSpPr>
          <p:cNvPr id="1007621" name="Rectangle 5"/>
          <p:cNvSpPr>
            <a:spLocks noChangeArrowheads="1"/>
          </p:cNvSpPr>
          <p:nvPr/>
        </p:nvSpPr>
        <p:spPr bwMode="auto">
          <a:xfrm>
            <a:off x="533400" y="2133600"/>
            <a:ext cx="2470150" cy="822325"/>
          </a:xfrm>
          <a:prstGeom prst="rect">
            <a:avLst/>
          </a:prstGeom>
          <a:solidFill>
            <a:srgbClr val="F2DDCA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hlink"/>
                </a:solidFill>
              </a:rPr>
              <a:t>What does this</a:t>
            </a:r>
          </a:p>
          <a:p>
            <a:pPr algn="ctr"/>
            <a:r>
              <a:rPr lang="en-US">
                <a:solidFill>
                  <a:schemeClr val="hlink"/>
                </a:solidFill>
              </a:rPr>
              <a:t>Compute?</a:t>
            </a:r>
          </a:p>
        </p:txBody>
      </p:sp>
      <p:sp>
        <p:nvSpPr>
          <p:cNvPr id="1007622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Conceptual evaluation: </a:t>
            </a:r>
            <a:r>
              <a:rPr lang="en-US" b="0" i="1"/>
              <a:t>For each row of Sailors, evaluate the subquery over reserves</a:t>
            </a:r>
          </a:p>
        </p:txBody>
      </p:sp>
      <p:sp>
        <p:nvSpPr>
          <p:cNvPr id="1007623" name="Text Box 7"/>
          <p:cNvSpPr txBox="1">
            <a:spLocks noChangeArrowheads="1"/>
          </p:cNvSpPr>
          <p:nvPr/>
        </p:nvSpPr>
        <p:spPr bwMode="auto">
          <a:xfrm>
            <a:off x="457200" y="5029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To find sailors who have not reserved 103, use NOT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1" grpId="0" animBg="1"/>
      <p:bldP spid="1007622" grpId="0"/>
      <p:bldP spid="10076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33A2ABE-87EE-2D49-BD7E-F4B7BE7A3287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AD1F37C-1334-3447-A4A3-733099213724}" type="slidenum">
              <a:rPr lang="en-US" sz="1200" b="0"/>
              <a:pPr eaLnBrk="1" hangingPunct="1"/>
              <a:t>23</a:t>
            </a:fld>
            <a:endParaRPr lang="en-US" sz="1200" b="0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Over-Use of Nesting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MS PGothic" charset="0"/>
              </a:rPr>
              <a:t>Common error by novice SQL programmers.</a:t>
            </a:r>
          </a:p>
          <a:p>
            <a:pPr eaLnBrk="1" hangingPunct="1"/>
            <a:r>
              <a:rPr lang="en-US" dirty="0">
                <a:latin typeface="Tahoma" charset="0"/>
                <a:ea typeface="MS PGothic" charset="0"/>
              </a:rPr>
              <a:t>Query optimizers not as good at optimizing queries across nesting boundaries.</a:t>
            </a:r>
          </a:p>
          <a:p>
            <a:pPr eaLnBrk="1" hangingPunct="1"/>
            <a:r>
              <a:rPr lang="en-US" dirty="0">
                <a:latin typeface="Tahoma" charset="0"/>
                <a:ea typeface="MS PGothic" charset="0"/>
              </a:rPr>
              <a:t>Try hard first to write non-nested.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  <a:ea typeface="MS PGothic" charset="0"/>
              </a:rPr>
              <a:t>SELECT  DISTINCT </a:t>
            </a:r>
            <a:r>
              <a:rPr lang="en-US" dirty="0" err="1">
                <a:latin typeface="Tahoma" charset="0"/>
                <a:ea typeface="MS PGothic" charset="0"/>
              </a:rPr>
              <a:t>S.sname</a:t>
            </a:r>
            <a:endParaRPr lang="en-US" dirty="0">
              <a:latin typeface="Tahoma" charset="0"/>
              <a:ea typeface="MS PGothic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  <a:ea typeface="MS PGothic" charset="0"/>
              </a:rPr>
              <a:t>FROM Sailors S, Reserves R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ahoma" charset="0"/>
                <a:ea typeface="MS PGothic" charset="0"/>
              </a:rPr>
              <a:t>WHERE </a:t>
            </a:r>
            <a:r>
              <a:rPr lang="en-US" dirty="0" err="1">
                <a:latin typeface="Tahoma" charset="0"/>
                <a:ea typeface="MS PGothic" charset="0"/>
              </a:rPr>
              <a:t>S.sid</a:t>
            </a:r>
            <a:r>
              <a:rPr lang="en-US" dirty="0">
                <a:latin typeface="Tahoma" charset="0"/>
                <a:ea typeface="MS PGothic" charset="0"/>
              </a:rPr>
              <a:t> = </a:t>
            </a:r>
            <a:r>
              <a:rPr lang="en-US" dirty="0" err="1">
                <a:latin typeface="Tahoma" charset="0"/>
                <a:ea typeface="MS PGothic" charset="0"/>
              </a:rPr>
              <a:t>R.sid</a:t>
            </a:r>
            <a:r>
              <a:rPr lang="en-US" dirty="0">
                <a:latin typeface="Tahoma" charset="0"/>
                <a:ea typeface="MS PGothic" charset="0"/>
              </a:rPr>
              <a:t> AND </a:t>
            </a:r>
            <a:r>
              <a:rPr lang="en-US" dirty="0" err="1">
                <a:latin typeface="Tahoma" charset="0"/>
                <a:ea typeface="MS PGothic" charset="0"/>
              </a:rPr>
              <a:t>R.bid</a:t>
            </a:r>
            <a:r>
              <a:rPr lang="en-US" dirty="0">
                <a:latin typeface="Tahoma" charset="0"/>
                <a:ea typeface="MS PGothic" charset="0"/>
              </a:rPr>
              <a:t> = </a:t>
            </a:r>
            <a:r>
              <a:rPr lang="en-US" altLang="ja-JP" dirty="0" smtClean="0">
                <a:latin typeface="Tahoma" charset="0"/>
                <a:ea typeface="MS PGothic" charset="0"/>
              </a:rPr>
              <a:t>103</a:t>
            </a:r>
            <a:r>
              <a:rPr lang="en-US" altLang="ja-JP" dirty="0" smtClean="0">
                <a:latin typeface="Arial" charset="0"/>
                <a:ea typeface="MS PGothic" charset="0"/>
              </a:rPr>
              <a:t>;</a:t>
            </a:r>
            <a:endParaRPr lang="en-US" dirty="0">
              <a:latin typeface="Tahoma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A92046D-E2F7-0B44-8E4A-B07D4A6A2D89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8D3543E-F31B-3F46-A778-272EBD6945FB}" type="slidenum">
              <a:rPr lang="en-US" sz="1200" b="0"/>
              <a:pPr eaLnBrk="1" hangingPunct="1"/>
              <a:t>24</a:t>
            </a:fld>
            <a:endParaRPr lang="en-US" sz="1200" b="0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More Set Comparison Operators</a:t>
            </a:r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76200" y="1143000"/>
            <a:ext cx="899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ja-JP" sz="2800" b="0" dirty="0" smtClean="0"/>
              <a:t>Set comparisons: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ja-JP" sz="2800" b="0" i="1" dirty="0" err="1" smtClean="0"/>
              <a:t>attr</a:t>
            </a:r>
            <a:r>
              <a:rPr lang="en-US" altLang="ja-JP" sz="2800" b="0" dirty="0" smtClean="0"/>
              <a:t> IN R : true if R contains </a:t>
            </a:r>
            <a:r>
              <a:rPr lang="en-US" altLang="ja-JP" sz="2800" b="0" i="1" dirty="0" err="1" smtClean="0"/>
              <a:t>attr</a:t>
            </a:r>
            <a:endParaRPr lang="en-US" altLang="ja-JP" sz="2800" b="0" i="1" dirty="0" smtClean="0"/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ja-JP" sz="2800" b="0" dirty="0" smtClean="0"/>
              <a:t>EXISTS R : true if R is not an empty relation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ja-JP" sz="2800" b="0" dirty="0" smtClean="0"/>
              <a:t>UNIQUE R : true if no duplicates in R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ja-JP" sz="2800" b="0" dirty="0" smtClean="0"/>
              <a:t>You can use NOT with these, e.g., NOT EXISTS</a:t>
            </a:r>
            <a:endParaRPr lang="en-US" altLang="ja-JP" sz="2800" b="0" dirty="0"/>
          </a:p>
          <a:p>
            <a:pPr marL="342900" lvl="1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b="0" dirty="0"/>
              <a:t>Also </a:t>
            </a:r>
            <a:r>
              <a:rPr lang="en-US" sz="2800" b="0" dirty="0" smtClean="0"/>
              <a:t>available ANY or ALL:  (</a:t>
            </a:r>
            <a:r>
              <a:rPr lang="en-US" b="0" dirty="0" smtClean="0">
                <a:solidFill>
                  <a:schemeClr val="accent2"/>
                </a:solidFill>
              </a:rPr>
              <a:t>op </a:t>
            </a:r>
            <a:r>
              <a:rPr lang="en-US" b="0" dirty="0">
                <a:solidFill>
                  <a:schemeClr val="accent2"/>
                </a:solidFill>
              </a:rPr>
              <a:t>is &lt;, ≤, &gt;, ≥, =, </a:t>
            </a:r>
            <a:r>
              <a:rPr lang="en-US" b="0" dirty="0" smtClean="0">
                <a:solidFill>
                  <a:schemeClr val="accent2"/>
                </a:solidFill>
              </a:rPr>
              <a:t>≠)</a:t>
            </a:r>
            <a:endParaRPr lang="en-US" sz="2800" b="0" dirty="0" smtClean="0"/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b="0" i="1" dirty="0" err="1">
                <a:solidFill>
                  <a:schemeClr val="accent2"/>
                </a:solidFill>
              </a:rPr>
              <a:t>a</a:t>
            </a:r>
            <a:r>
              <a:rPr lang="en-US" sz="2800" b="0" i="1" dirty="0" err="1" smtClean="0">
                <a:solidFill>
                  <a:schemeClr val="accent2"/>
                </a:solidFill>
              </a:rPr>
              <a:t>ttr</a:t>
            </a:r>
            <a:r>
              <a:rPr lang="en-US" sz="2800" b="0" i="1" dirty="0" smtClean="0">
                <a:solidFill>
                  <a:schemeClr val="accent2"/>
                </a:solidFill>
              </a:rPr>
              <a:t> &gt; </a:t>
            </a:r>
            <a:r>
              <a:rPr lang="en-US" b="0" dirty="0" smtClean="0">
                <a:solidFill>
                  <a:schemeClr val="accent2"/>
                </a:solidFill>
              </a:rPr>
              <a:t>ANY</a:t>
            </a:r>
            <a:r>
              <a:rPr lang="en-US" sz="2800" b="0" dirty="0" smtClean="0">
                <a:solidFill>
                  <a:schemeClr val="accent2"/>
                </a:solidFill>
              </a:rPr>
              <a:t> R : some element of R satisfies the condition that </a:t>
            </a:r>
            <a:r>
              <a:rPr lang="en-US" sz="2800" b="0" dirty="0" err="1" smtClean="0">
                <a:solidFill>
                  <a:schemeClr val="accent2"/>
                </a:solidFill>
              </a:rPr>
              <a:t>attr</a:t>
            </a:r>
            <a:r>
              <a:rPr lang="en-US" sz="2800" b="0" dirty="0" smtClean="0">
                <a:solidFill>
                  <a:schemeClr val="accent2"/>
                </a:solidFill>
              </a:rPr>
              <a:t> &gt; that element.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b="0" i="1" dirty="0" err="1">
                <a:solidFill>
                  <a:schemeClr val="accent2"/>
                </a:solidFill>
              </a:rPr>
              <a:t>a</a:t>
            </a:r>
            <a:r>
              <a:rPr lang="en-US" sz="2800" b="0" i="1" dirty="0" err="1" smtClean="0">
                <a:solidFill>
                  <a:schemeClr val="accent2"/>
                </a:solidFill>
              </a:rPr>
              <a:t>ttr</a:t>
            </a:r>
            <a:r>
              <a:rPr lang="en-US" sz="2800" b="0" i="1" dirty="0" smtClean="0">
                <a:solidFill>
                  <a:schemeClr val="accent2"/>
                </a:solidFill>
              </a:rPr>
              <a:t> &lt; </a:t>
            </a:r>
            <a:r>
              <a:rPr lang="en-US" b="0" dirty="0" smtClean="0">
                <a:solidFill>
                  <a:schemeClr val="accent2"/>
                </a:solidFill>
              </a:rPr>
              <a:t>ALL R : all elements of R satisfy the condition that </a:t>
            </a:r>
            <a:r>
              <a:rPr lang="en-US" b="0" dirty="0" err="1" smtClean="0">
                <a:solidFill>
                  <a:schemeClr val="accent2"/>
                </a:solidFill>
              </a:rPr>
              <a:t>attr</a:t>
            </a:r>
            <a:r>
              <a:rPr lang="en-US" b="0" dirty="0" smtClean="0">
                <a:solidFill>
                  <a:schemeClr val="accent2"/>
                </a:solidFill>
              </a:rPr>
              <a:t> &lt;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"/>
          </a:xfrm>
        </p:spPr>
        <p:txBody>
          <a:bodyPr/>
          <a:lstStyle/>
          <a:p>
            <a:r>
              <a:rPr lang="en-US" dirty="0"/>
              <a:t>Find sailors whose rating is greater than that of </a:t>
            </a:r>
            <a:r>
              <a:rPr lang="en-US" i="1" u="sng" dirty="0">
                <a:solidFill>
                  <a:schemeClr val="tx2"/>
                </a:solidFill>
              </a:rPr>
              <a:t>all </a:t>
            </a:r>
            <a:r>
              <a:rPr lang="en-US" dirty="0"/>
              <a:t>sailors called Horatio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3D0DC-1DDF-4945-92E2-7D5D172CB468}" type="datetime1">
              <a:rPr lang="en-US" smtClean="0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EF082-54F8-9540-8F0B-02CD0AF7EE4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3962400"/>
            <a:ext cx="8067990" cy="19364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 dirty="0"/>
              <a:t>SELECT</a:t>
            </a:r>
            <a:r>
              <a:rPr lang="en-US" b="0" dirty="0"/>
              <a:t>  *</a:t>
            </a:r>
          </a:p>
          <a:p>
            <a:pPr eaLnBrk="0" hangingPunct="0"/>
            <a:r>
              <a:rPr lang="en-US" sz="2000" b="0" dirty="0"/>
              <a:t>FROM</a:t>
            </a:r>
            <a:r>
              <a:rPr lang="en-US" b="0" dirty="0"/>
              <a:t>  Sailors S</a:t>
            </a:r>
          </a:p>
          <a:p>
            <a:pPr eaLnBrk="0" hangingPunct="0"/>
            <a:r>
              <a:rPr lang="en-US" sz="2000" b="0" dirty="0"/>
              <a:t>WHERE</a:t>
            </a:r>
            <a:r>
              <a:rPr lang="en-US" b="0" dirty="0"/>
              <a:t>  </a:t>
            </a:r>
            <a:r>
              <a:rPr lang="en-US" b="0" dirty="0" err="1"/>
              <a:t>S.rating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&gt; </a:t>
            </a:r>
            <a:r>
              <a:rPr lang="en-US" sz="2000" b="0" dirty="0">
                <a:solidFill>
                  <a:schemeClr val="accent2"/>
                </a:solidFill>
              </a:rPr>
              <a:t>ALL</a:t>
            </a:r>
            <a:r>
              <a:rPr lang="en-US" b="0" dirty="0">
                <a:solidFill>
                  <a:schemeClr val="accent2"/>
                </a:solidFill>
              </a:rPr>
              <a:t>  </a:t>
            </a:r>
            <a:r>
              <a:rPr lang="en-US" b="0" dirty="0"/>
              <a:t>(</a:t>
            </a:r>
            <a:r>
              <a:rPr lang="en-US" sz="2000" b="0" dirty="0"/>
              <a:t>SELECT</a:t>
            </a:r>
            <a:r>
              <a:rPr lang="en-US" b="0" dirty="0"/>
              <a:t>  S2.rating</a:t>
            </a:r>
          </a:p>
          <a:p>
            <a:pPr eaLnBrk="0" hangingPunct="0"/>
            <a:r>
              <a:rPr lang="en-US" b="0" dirty="0"/>
              <a:t>                                           </a:t>
            </a:r>
            <a:r>
              <a:rPr lang="en-US" sz="2000" b="0" dirty="0"/>
              <a:t>FROM</a:t>
            </a:r>
            <a:r>
              <a:rPr lang="en-US" b="0" dirty="0"/>
              <a:t>  Sailors S2</a:t>
            </a:r>
          </a:p>
          <a:p>
            <a:pPr eaLnBrk="0" hangingPunct="0"/>
            <a:r>
              <a:rPr lang="en-US" b="0" dirty="0"/>
              <a:t>                                           </a:t>
            </a:r>
            <a:r>
              <a:rPr lang="en-US" sz="2000" b="0" dirty="0"/>
              <a:t>WHERE</a:t>
            </a:r>
            <a:r>
              <a:rPr lang="en-US" b="0" dirty="0"/>
              <a:t> S2.sname</a:t>
            </a:r>
            <a:r>
              <a:rPr lang="en-US" b="0" dirty="0" smtClean="0"/>
              <a:t>=</a:t>
            </a:r>
            <a:r>
              <a:rPr lang="en-US" b="0" dirty="0" smtClean="0">
                <a:latin typeface="Arial" charset="0"/>
              </a:rPr>
              <a:t>'</a:t>
            </a:r>
            <a:r>
              <a:rPr lang="en-US" altLang="ja-JP" b="0" dirty="0" smtClean="0"/>
              <a:t>Horatio</a:t>
            </a:r>
            <a:r>
              <a:rPr lang="en-US" altLang="ja-JP" b="0" dirty="0" smtClean="0">
                <a:latin typeface="Arial" charset="0"/>
              </a:rPr>
              <a:t>'</a:t>
            </a:r>
            <a:r>
              <a:rPr lang="en-US" altLang="ja-JP" b="0" dirty="0" smtClean="0"/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275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What does this query compute?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r>
              <a:rPr lang="en-US" dirty="0" smtClean="0"/>
              <a:t> FROM Sailors S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S.rating</a:t>
            </a:r>
            <a:r>
              <a:rPr lang="en-US" dirty="0" smtClean="0"/>
              <a:t> &gt; ANY (SELECT S2.rating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FROM Sailors S2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WHERE S2.name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 ‘John’);</a:t>
            </a:r>
          </a:p>
          <a:p>
            <a:r>
              <a:rPr lang="en-US" dirty="0" smtClean="0"/>
              <a:t>Q2: Rewrite the query without using a nested query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3D0DC-1DDF-4945-92E2-7D5D172CB468}" type="datetime1">
              <a:rPr lang="en-US" smtClean="0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EF082-54F8-9540-8F0B-02CD0AF7EE4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DISTINCT </a:t>
            </a:r>
            <a:r>
              <a:rPr lang="en-US" dirty="0" err="1" smtClean="0"/>
              <a:t>S.sid</a:t>
            </a:r>
            <a:r>
              <a:rPr lang="en-US" dirty="0" smtClean="0"/>
              <a:t> </a:t>
            </a:r>
            <a:r>
              <a:rPr lang="en-US" dirty="0"/>
              <a:t>FROM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Sailors </a:t>
            </a:r>
            <a:r>
              <a:rPr lang="en-US" dirty="0"/>
              <a:t>S, Sailors S2 WHERE </a:t>
            </a:r>
          </a:p>
          <a:p>
            <a:pPr marL="457200" lvl="1" indent="0">
              <a:buNone/>
            </a:pPr>
            <a:r>
              <a:rPr lang="en-US" dirty="0" err="1" smtClean="0"/>
              <a:t>S.rating</a:t>
            </a:r>
            <a:r>
              <a:rPr lang="en-US" dirty="0" smtClean="0"/>
              <a:t> </a:t>
            </a:r>
            <a:r>
              <a:rPr lang="en-US" dirty="0"/>
              <a:t>&gt; S2.rating AND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S2</a:t>
            </a:r>
            <a:r>
              <a:rPr lang="en-US" dirty="0"/>
              <a:t>.name = ‘John’;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3D0DC-1DDF-4945-92E2-7D5D172CB468}" type="datetime1">
              <a:rPr lang="en-US" smtClean="0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EF082-54F8-9540-8F0B-02CD0AF7EE4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79E04EF-FB35-264A-A8C5-4B00FDA32618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368267C-AA64-914A-99CB-AACBA82034B8}" type="slidenum">
              <a:rPr lang="en-US" sz="1200" b="0"/>
              <a:pPr eaLnBrk="1" hangingPunct="1"/>
              <a:t>28</a:t>
            </a:fld>
            <a:endParaRPr lang="en-US" sz="1200" b="0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GROUP BY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Conceptual evaluation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Partition data into groups according to some criterion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Evaluate the aggregate for each group</a:t>
            </a:r>
          </a:p>
        </p:txBody>
      </p:sp>
      <p:sp>
        <p:nvSpPr>
          <p:cNvPr id="1010692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Example: </a:t>
            </a:r>
            <a:r>
              <a:rPr lang="en-US" sz="2800" b="0" i="1"/>
              <a:t>For each rating level, find the age of the youngest sailor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609600" y="4454525"/>
            <a:ext cx="47498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SELECT  MIN (S.age), S.rating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FROM  Sailors S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GROUP BY  S.rating</a:t>
            </a:r>
            <a:endParaRPr lang="en-US" i="1">
              <a:solidFill>
                <a:schemeClr val="hlink"/>
              </a:solidFill>
            </a:endParaRP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5943600" y="4667250"/>
            <a:ext cx="2590800" cy="819150"/>
          </a:xfrm>
          <a:prstGeom prst="rect">
            <a:avLst/>
          </a:prstGeom>
          <a:solidFill>
            <a:srgbClr val="FAE8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>
                <a:solidFill>
                  <a:schemeClr val="hlink"/>
                </a:solidFill>
              </a:rPr>
              <a:t>How many tuples in the result?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2" grpId="0"/>
      <p:bldP spid="1010693" grpId="0"/>
      <p:bldP spid="101069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865FA7A-73E1-D44B-BD5B-B203CBE46B64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69D004A-85E2-C348-A77C-12ACA6FFA9C3}" type="slidenum">
              <a:rPr lang="en-US" sz="1200" b="0"/>
              <a:pPr eaLnBrk="1" hangingPunct="1"/>
              <a:t>29</a:t>
            </a:fld>
            <a:endParaRPr lang="en-US" sz="1200" b="0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GROUP BY and HAVING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57200" y="1219200"/>
            <a:ext cx="4572000" cy="192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0">
                <a:solidFill>
                  <a:schemeClr val="accent2"/>
                </a:solidFill>
              </a:rPr>
              <a:t>SELECT       [DISTINCT]  </a:t>
            </a:r>
            <a:r>
              <a:rPr lang="en-US" b="0" i="1">
                <a:solidFill>
                  <a:schemeClr val="accent2"/>
                </a:solidFill>
              </a:rPr>
              <a:t>target-list</a:t>
            </a:r>
            <a:endParaRPr lang="en-US" b="0">
              <a:solidFill>
                <a:schemeClr val="accent2"/>
              </a:solidFill>
            </a:endParaRPr>
          </a:p>
          <a:p>
            <a:pPr eaLnBrk="0" hangingPunct="0"/>
            <a:r>
              <a:rPr lang="en-US" sz="2000" b="0">
                <a:solidFill>
                  <a:schemeClr val="accent2"/>
                </a:solidFill>
              </a:rPr>
              <a:t>FROM</a:t>
            </a:r>
            <a:r>
              <a:rPr lang="en-US" b="0">
                <a:solidFill>
                  <a:schemeClr val="accent2"/>
                </a:solidFill>
              </a:rPr>
              <a:t>        </a:t>
            </a:r>
            <a:r>
              <a:rPr lang="en-US" b="0" i="1">
                <a:solidFill>
                  <a:schemeClr val="accent2"/>
                </a:solidFill>
              </a:rPr>
              <a:t>relation-list</a:t>
            </a:r>
            <a:endParaRPr lang="en-US" b="0">
              <a:solidFill>
                <a:schemeClr val="accent2"/>
              </a:solidFill>
            </a:endParaRPr>
          </a:p>
          <a:p>
            <a:pPr eaLnBrk="0" hangingPunct="0"/>
            <a:r>
              <a:rPr lang="en-US" sz="2000" b="0">
                <a:solidFill>
                  <a:schemeClr val="accent2"/>
                </a:solidFill>
              </a:rPr>
              <a:t>WHERE       </a:t>
            </a:r>
            <a:r>
              <a:rPr lang="en-US" b="0" i="1">
                <a:solidFill>
                  <a:schemeClr val="accent2"/>
                </a:solidFill>
              </a:rPr>
              <a:t>qualification</a:t>
            </a:r>
          </a:p>
          <a:p>
            <a:pPr eaLnBrk="0" hangingPunct="0"/>
            <a:r>
              <a:rPr lang="en-US" sz="2000" b="0">
                <a:solidFill>
                  <a:schemeClr val="accent2"/>
                </a:solidFill>
              </a:rPr>
              <a:t>GROUP BY</a:t>
            </a:r>
            <a:r>
              <a:rPr lang="en-US" b="0">
                <a:solidFill>
                  <a:schemeClr val="accent2"/>
                </a:solidFill>
              </a:rPr>
              <a:t>  </a:t>
            </a:r>
            <a:r>
              <a:rPr lang="en-US" b="0" i="1">
                <a:solidFill>
                  <a:schemeClr val="accent2"/>
                </a:solidFill>
              </a:rPr>
              <a:t>grouping-list</a:t>
            </a:r>
          </a:p>
          <a:p>
            <a:pPr eaLnBrk="0" hangingPunct="0"/>
            <a:r>
              <a:rPr lang="en-US" sz="2000" b="0">
                <a:solidFill>
                  <a:schemeClr val="accent2"/>
                </a:solidFill>
              </a:rPr>
              <a:t>HAVING      </a:t>
            </a:r>
            <a:r>
              <a:rPr lang="en-US" b="0" i="1">
                <a:solidFill>
                  <a:schemeClr val="accent2"/>
                </a:solidFill>
              </a:rPr>
              <a:t>group-qualification</a:t>
            </a:r>
          </a:p>
        </p:txBody>
      </p:sp>
      <p:sp>
        <p:nvSpPr>
          <p:cNvPr id="1011717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7924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Conceptual Evaluation: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b="0" dirty="0"/>
              <a:t>Eliminate tuples that don</a:t>
            </a:r>
            <a:r>
              <a:rPr lang="ja-JP" altLang="en-US" b="0" dirty="0">
                <a:latin typeface="Arial" charset="0"/>
              </a:rPr>
              <a:t>’</a:t>
            </a:r>
            <a:r>
              <a:rPr lang="en-US" altLang="ja-JP" b="0" dirty="0"/>
              <a:t>t satisfy qualification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b="0" dirty="0"/>
              <a:t>Partition remaining data into groups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b="0" dirty="0"/>
              <a:t>Eliminate groups according to group-qualification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b="0" dirty="0"/>
              <a:t>Evaluate aggregate operation(s) for each group</a:t>
            </a:r>
            <a:endParaRPr lang="en-US" dirty="0"/>
          </a:p>
        </p:txBody>
      </p:sp>
      <p:sp>
        <p:nvSpPr>
          <p:cNvPr id="1011718" name="AutoShape 6"/>
          <p:cNvSpPr>
            <a:spLocks noChangeArrowheads="1"/>
          </p:cNvSpPr>
          <p:nvPr/>
        </p:nvSpPr>
        <p:spPr bwMode="auto">
          <a:xfrm>
            <a:off x="5105400" y="1219200"/>
            <a:ext cx="3886200" cy="2209800"/>
          </a:xfrm>
          <a:prstGeom prst="wedgeRoundRectCallout">
            <a:avLst>
              <a:gd name="adj1" fmla="val -58046"/>
              <a:gd name="adj2" fmla="val -38648"/>
              <a:gd name="adj3" fmla="val 16667"/>
            </a:avLst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/>
              <a:t>Target-list contains:</a:t>
            </a:r>
          </a:p>
          <a:p>
            <a:pPr>
              <a:buFontTx/>
              <a:buChar char="•"/>
            </a:pPr>
            <a:r>
              <a:rPr lang="en-US" b="0"/>
              <a:t>Attribute names (subset of grouping-list)</a:t>
            </a:r>
          </a:p>
          <a:p>
            <a:pPr>
              <a:buFontTx/>
              <a:buChar char="•"/>
            </a:pPr>
            <a:r>
              <a:rPr lang="en-US" b="0"/>
              <a:t>Aggregate operations (e.g., min(age))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7" grpId="0"/>
      <p:bldP spid="10117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F597BA9-1431-9D48-ABDA-6FA2BEA588C9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2CB7D22-0F60-304F-8F79-706BD27C4E5D}" type="slidenum">
              <a:rPr lang="en-US" sz="1200" b="0"/>
              <a:pPr eaLnBrk="1" hangingPunct="1"/>
              <a:t>3</a:t>
            </a:fld>
            <a:endParaRPr lang="en-US" sz="1200" b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Basic SQL Query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7620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3200" b="0">
                <a:solidFill>
                  <a:schemeClr val="accent2"/>
                </a:solidFill>
              </a:rPr>
              <a:t>SELECT [DISTINCT] attr-list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b="0">
                <a:solidFill>
                  <a:schemeClr val="accent2"/>
                </a:solidFill>
              </a:rPr>
              <a:t>FROM relation-list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b="0">
                <a:solidFill>
                  <a:schemeClr val="accent2"/>
                </a:solidFill>
              </a:rPr>
              <a:t>WHERE qualification</a:t>
            </a:r>
          </a:p>
        </p:txBody>
      </p:sp>
      <p:sp>
        <p:nvSpPr>
          <p:cNvPr id="996357" name="AutoShape 5"/>
          <p:cNvSpPr>
            <a:spLocks noChangeArrowheads="1"/>
          </p:cNvSpPr>
          <p:nvPr/>
        </p:nvSpPr>
        <p:spPr bwMode="auto">
          <a:xfrm>
            <a:off x="2514600" y="990600"/>
            <a:ext cx="1219200" cy="457200"/>
          </a:xfrm>
          <a:prstGeom prst="wedgeRoundRectCallout">
            <a:avLst>
              <a:gd name="adj1" fmla="val -33074"/>
              <a:gd name="adj2" fmla="val 112847"/>
              <a:gd name="adj3" fmla="val 16667"/>
            </a:avLst>
          </a:prstGeom>
          <a:solidFill>
            <a:srgbClr val="F8CDC6">
              <a:alpha val="50195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</a:rPr>
              <a:t>Optional</a:t>
            </a:r>
          </a:p>
        </p:txBody>
      </p:sp>
      <p:sp>
        <p:nvSpPr>
          <p:cNvPr id="996358" name="AutoShape 6"/>
          <p:cNvSpPr>
            <a:spLocks noChangeArrowheads="1"/>
          </p:cNvSpPr>
          <p:nvPr/>
        </p:nvSpPr>
        <p:spPr bwMode="auto">
          <a:xfrm>
            <a:off x="5715000" y="1371600"/>
            <a:ext cx="2133600" cy="457200"/>
          </a:xfrm>
          <a:prstGeom prst="wedgeRoundRectCallout">
            <a:avLst>
              <a:gd name="adj1" fmla="val -132662"/>
              <a:gd name="adj2" fmla="val 191319"/>
              <a:gd name="adj3" fmla="val 16667"/>
            </a:avLst>
          </a:prstGeom>
          <a:solidFill>
            <a:srgbClr val="F8CDC6">
              <a:alpha val="50195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</a:rPr>
              <a:t>List of relations</a:t>
            </a:r>
          </a:p>
        </p:txBody>
      </p:sp>
      <p:sp>
        <p:nvSpPr>
          <p:cNvPr id="996359" name="AutoShape 7"/>
          <p:cNvSpPr>
            <a:spLocks noChangeArrowheads="1"/>
          </p:cNvSpPr>
          <p:nvPr/>
        </p:nvSpPr>
        <p:spPr bwMode="auto">
          <a:xfrm>
            <a:off x="4953000" y="2286000"/>
            <a:ext cx="3962400" cy="1143000"/>
          </a:xfrm>
          <a:prstGeom prst="wedgeRoundRectCallout">
            <a:avLst>
              <a:gd name="adj1" fmla="val -69431"/>
              <a:gd name="adj2" fmla="val 25417"/>
              <a:gd name="adj3" fmla="val 16667"/>
            </a:avLst>
          </a:prstGeom>
          <a:solidFill>
            <a:srgbClr val="F8CDC6">
              <a:alpha val="50195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tIns="0" bIns="0"/>
          <a:lstStyle/>
          <a:p>
            <a:pPr algn="ctr">
              <a:lnSpc>
                <a:spcPct val="110000"/>
              </a:lnSpc>
            </a:pPr>
            <a:r>
              <a:rPr lang="en-US" sz="2000" b="0">
                <a:solidFill>
                  <a:schemeClr val="hlink"/>
                </a:solidFill>
              </a:rPr>
              <a:t>Attr1 </a:t>
            </a:r>
            <a:r>
              <a:rPr lang="en-US" sz="2000">
                <a:solidFill>
                  <a:schemeClr val="hlink"/>
                </a:solidFill>
              </a:rPr>
              <a:t>op</a:t>
            </a:r>
            <a:r>
              <a:rPr lang="en-US" sz="2000" b="0">
                <a:solidFill>
                  <a:schemeClr val="hlink"/>
                </a:solidFill>
              </a:rPr>
              <a:t> Attr2 </a:t>
            </a:r>
            <a:br>
              <a:rPr lang="en-US" sz="2000" b="0">
                <a:solidFill>
                  <a:schemeClr val="hlink"/>
                </a:solidFill>
              </a:rPr>
            </a:br>
            <a:r>
              <a:rPr lang="en-US" sz="2000" b="0">
                <a:solidFill>
                  <a:schemeClr val="hlink"/>
                </a:solidFill>
              </a:rPr>
              <a:t>OPS: &lt;, &gt;, =, &lt;=, &gt;=, &lt;&gt;</a:t>
            </a:r>
          </a:p>
          <a:p>
            <a:pPr algn="ctr">
              <a:lnSpc>
                <a:spcPct val="110000"/>
              </a:lnSpc>
            </a:pPr>
            <a:r>
              <a:rPr lang="en-US" sz="2000" b="0">
                <a:solidFill>
                  <a:schemeClr val="hlink"/>
                </a:solidFill>
              </a:rPr>
              <a:t>Combine using AND, OR, NOT</a:t>
            </a:r>
          </a:p>
        </p:txBody>
      </p:sp>
      <p:sp>
        <p:nvSpPr>
          <p:cNvPr id="996360" name="AutoShape 8"/>
          <p:cNvSpPr>
            <a:spLocks noChangeArrowheads="1"/>
          </p:cNvSpPr>
          <p:nvPr/>
        </p:nvSpPr>
        <p:spPr bwMode="auto">
          <a:xfrm>
            <a:off x="5105400" y="152400"/>
            <a:ext cx="2362200" cy="685800"/>
          </a:xfrm>
          <a:prstGeom prst="wedgeRoundRectCallout">
            <a:avLst>
              <a:gd name="adj1" fmla="val -64986"/>
              <a:gd name="adj2" fmla="val 182176"/>
              <a:gd name="adj3" fmla="val 16667"/>
            </a:avLst>
          </a:prstGeom>
          <a:solidFill>
            <a:srgbClr val="F8CDC6">
              <a:alpha val="50195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</a:rPr>
              <a:t>Attributes from input relations</a:t>
            </a:r>
          </a:p>
        </p:txBody>
      </p:sp>
      <p:sp>
        <p:nvSpPr>
          <p:cNvPr id="996361" name="Text Box 9"/>
          <p:cNvSpPr txBox="1">
            <a:spLocks noChangeArrowheads="1"/>
          </p:cNvSpPr>
          <p:nvPr/>
        </p:nvSpPr>
        <p:spPr bwMode="auto">
          <a:xfrm>
            <a:off x="457200" y="3733800"/>
            <a:ext cx="7924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0" i="1">
                <a:solidFill>
                  <a:schemeClr val="tx2"/>
                </a:solidFill>
              </a:rPr>
              <a:t>(Conceptual)</a:t>
            </a:r>
            <a:r>
              <a:rPr lang="en-US" sz="2800" b="0"/>
              <a:t> Evaluation: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/>
              <a:t>1. Take cross-product of relation-list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/>
              <a:t>2. Select rows satisfying qualification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/>
              <a:t>3. Project columns in attr-list</a:t>
            </a:r>
          </a:p>
          <a:p>
            <a:pPr eaLnBrk="1" hangingPunct="1"/>
            <a:r>
              <a:rPr lang="en-US" sz="2800" b="0"/>
              <a:t>    (eliminate duplicates only if DISTINCT)</a:t>
            </a:r>
          </a:p>
        </p:txBody>
      </p:sp>
      <p:sp>
        <p:nvSpPr>
          <p:cNvPr id="996362" name="Cloud"/>
          <p:cNvSpPr>
            <a:spLocks noChangeAspect="1" noEditPoints="1" noChangeArrowheads="1"/>
          </p:cNvSpPr>
          <p:nvPr/>
        </p:nvSpPr>
        <p:spPr bwMode="auto">
          <a:xfrm>
            <a:off x="6324600" y="4038600"/>
            <a:ext cx="2667000" cy="2286000"/>
          </a:xfrm>
          <a:custGeom>
            <a:avLst/>
            <a:gdLst>
              <a:gd name="T0" fmla="*/ 8273 w 21600"/>
              <a:gd name="T1" fmla="*/ 1143000 h 21600"/>
              <a:gd name="T2" fmla="*/ 1333500 w 21600"/>
              <a:gd name="T3" fmla="*/ 2283566 h 21600"/>
              <a:gd name="T4" fmla="*/ 2664778 w 21600"/>
              <a:gd name="T5" fmla="*/ 1143000 h 21600"/>
              <a:gd name="T6" fmla="*/ 1333500 w 21600"/>
              <a:gd name="T7" fmla="*/ 13070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FDE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>
                <a:ea typeface="ＭＳ Ｐゴシック" charset="0"/>
                <a:cs typeface="+mn-cs"/>
              </a:rPr>
              <a:t>Optimizer chooses efficient plan!!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7" grpId="0" animBg="1" autoUpdateAnimBg="0"/>
      <p:bldP spid="996358" grpId="0" animBg="1" autoUpdateAnimBg="0"/>
      <p:bldP spid="996359" grpId="0" animBg="1" autoUpdateAnimBg="0"/>
      <p:bldP spid="996360" grpId="0" animBg="1" autoUpdateAnimBg="0"/>
      <p:bldP spid="996361" grpId="0"/>
      <p:bldP spid="9963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049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2400" b="1" dirty="0" smtClean="0">
                <a:ea typeface="+mj-ea"/>
                <a:cs typeface="+mj-cs"/>
              </a:rPr>
              <a:t>Find the age of the youngest sailor with age &gt;= </a:t>
            </a:r>
            <a:r>
              <a:rPr lang="en-US" sz="2400" b="1" dirty="0" smtClean="0">
                <a:ea typeface="+mj-ea"/>
                <a:cs typeface="+mj-cs"/>
              </a:rPr>
              <a:t>18 for </a:t>
            </a:r>
            <a:r>
              <a:rPr lang="en-US" sz="2400" b="1" dirty="0" smtClean="0">
                <a:ea typeface="+mj-ea"/>
                <a:cs typeface="+mj-cs"/>
              </a:rPr>
              <a:t>each </a:t>
            </a:r>
            <a:r>
              <a:rPr lang="en-US" sz="2400" b="1" dirty="0" smtClean="0">
                <a:ea typeface="+mj-ea"/>
                <a:cs typeface="+mj-cs"/>
              </a:rPr>
              <a:t>rating, </a:t>
            </a:r>
            <a:r>
              <a:rPr lang="en-US" sz="2400" b="1" dirty="0">
                <a:ea typeface="+mj-ea"/>
                <a:cs typeface="+mj-cs"/>
              </a:rPr>
              <a:t> </a:t>
            </a:r>
            <a:r>
              <a:rPr lang="en-US" sz="2400" b="1" dirty="0" smtClean="0">
                <a:ea typeface="+mj-ea"/>
                <a:cs typeface="+mj-cs"/>
              </a:rPr>
              <a:t>such that there are </a:t>
            </a:r>
            <a:r>
              <a:rPr lang="en-US" sz="2400" b="1" dirty="0" smtClean="0">
                <a:ea typeface="+mj-ea"/>
                <a:cs typeface="+mj-cs"/>
              </a:rPr>
              <a:t>at </a:t>
            </a:r>
            <a:r>
              <a:rPr lang="en-US" sz="2400" b="1" dirty="0" smtClean="0">
                <a:ea typeface="+mj-ea"/>
                <a:cs typeface="+mj-cs"/>
              </a:rPr>
              <a:t>least 2 </a:t>
            </a:r>
            <a:r>
              <a:rPr lang="en-US" sz="2400" b="1" u="sng" dirty="0" smtClean="0">
                <a:ea typeface="+mj-ea"/>
                <a:cs typeface="+mj-cs"/>
              </a:rPr>
              <a:t>such</a:t>
            </a:r>
            <a:r>
              <a:rPr lang="en-US" sz="2400" b="1" dirty="0" smtClean="0">
                <a:ea typeface="+mj-ea"/>
                <a:cs typeface="+mj-cs"/>
              </a:rPr>
              <a:t> </a:t>
            </a:r>
            <a:r>
              <a:rPr lang="en-US" sz="2400" b="1" dirty="0" smtClean="0">
                <a:ea typeface="+mj-ea"/>
                <a:cs typeface="+mj-cs"/>
              </a:rPr>
              <a:t>sailors for that rating.</a:t>
            </a:r>
            <a:endParaRPr lang="en-US" sz="2400" b="1" dirty="0" smtClean="0">
              <a:ea typeface="+mj-ea"/>
              <a:cs typeface="+mj-cs"/>
            </a:endParaRPr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696913" y="1143000"/>
            <a:ext cx="4102100" cy="192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 dirty="0"/>
              <a:t>SELECT</a:t>
            </a:r>
            <a:r>
              <a:rPr lang="en-US" b="0" dirty="0"/>
              <a:t>  </a:t>
            </a:r>
            <a:r>
              <a:rPr lang="en-US" b="0" dirty="0" err="1"/>
              <a:t>S.rating</a:t>
            </a:r>
            <a:r>
              <a:rPr lang="en-US" b="0" dirty="0"/>
              <a:t>,  </a:t>
            </a:r>
            <a:r>
              <a:rPr lang="en-US" sz="2000" b="0" dirty="0"/>
              <a:t>MIN</a:t>
            </a:r>
            <a:r>
              <a:rPr lang="en-US" b="0" dirty="0"/>
              <a:t> (</a:t>
            </a:r>
            <a:r>
              <a:rPr lang="en-US" b="0" dirty="0" err="1"/>
              <a:t>S.age</a:t>
            </a:r>
            <a:r>
              <a:rPr lang="en-US" b="0" dirty="0"/>
              <a:t>)</a:t>
            </a:r>
          </a:p>
          <a:p>
            <a:pPr eaLnBrk="0" hangingPunct="0"/>
            <a:r>
              <a:rPr lang="en-US" sz="2000" b="0" dirty="0"/>
              <a:t>FROM</a:t>
            </a:r>
            <a:r>
              <a:rPr lang="en-US" b="0" dirty="0"/>
              <a:t>  Sailors S</a:t>
            </a:r>
          </a:p>
          <a:p>
            <a:pPr eaLnBrk="0" hangingPunct="0"/>
            <a:r>
              <a:rPr lang="en-US" sz="2000" b="0" dirty="0"/>
              <a:t>WHERE </a:t>
            </a:r>
            <a:r>
              <a:rPr lang="en-US" b="0" dirty="0"/>
              <a:t> </a:t>
            </a:r>
            <a:r>
              <a:rPr lang="en-US" b="0" dirty="0" err="1"/>
              <a:t>S.age</a:t>
            </a:r>
            <a:r>
              <a:rPr lang="en-US" b="0" dirty="0"/>
              <a:t> &gt;= 18</a:t>
            </a:r>
          </a:p>
          <a:p>
            <a:pPr eaLnBrk="0" hangingPunct="0"/>
            <a:r>
              <a:rPr lang="en-US" sz="2000" b="0" dirty="0"/>
              <a:t>GROUP BY  </a:t>
            </a:r>
            <a:r>
              <a:rPr lang="en-US" b="0" dirty="0" err="1"/>
              <a:t>S.rating</a:t>
            </a:r>
            <a:endParaRPr lang="en-US" b="0" dirty="0"/>
          </a:p>
          <a:p>
            <a:pPr eaLnBrk="0" hangingPunct="0"/>
            <a:r>
              <a:rPr lang="en-US" sz="2000" b="0" dirty="0"/>
              <a:t>HAVING</a:t>
            </a:r>
            <a:r>
              <a:rPr lang="en-US" b="0" dirty="0"/>
              <a:t>  </a:t>
            </a:r>
            <a:r>
              <a:rPr lang="en-US" sz="2000" b="0" dirty="0"/>
              <a:t>COUNT</a:t>
            </a:r>
            <a:r>
              <a:rPr lang="en-US" b="0" dirty="0"/>
              <a:t> (*) &gt;= 2</a:t>
            </a:r>
          </a:p>
        </p:txBody>
      </p:sp>
      <p:graphicFrame>
        <p:nvGraphicFramePr>
          <p:cNvPr id="4403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75225" y="1066800"/>
          <a:ext cx="4038600" cy="297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" name="Document" r:id="rId4" imgW="4127500" imgH="3124200" progId="Word.Document.8">
                  <p:embed/>
                </p:oleObj>
              </mc:Choice>
              <mc:Fallback>
                <p:oleObj name="Document" r:id="rId4" imgW="4127500" imgH="312420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066800"/>
                        <a:ext cx="4038600" cy="297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8350" y="4038600"/>
          <a:ext cx="2259013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1" name="Document" r:id="rId6" imgW="2387600" imgH="2705100" progId="Word.Document.8">
                  <p:embed/>
                </p:oleObj>
              </mc:Choice>
              <mc:Fallback>
                <p:oleObj name="Document" r:id="rId6" imgW="2387600" imgH="270510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038600"/>
                        <a:ext cx="2259013" cy="240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81800" y="4068763"/>
          <a:ext cx="2132013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" name="Document" r:id="rId8" imgW="2413000" imgH="1435100" progId="Word.Document.8">
                  <p:embed/>
                </p:oleObj>
              </mc:Choice>
              <mc:Fallback>
                <p:oleObj name="Document" r:id="rId8" imgW="2413000" imgH="14351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68763"/>
                        <a:ext cx="2132013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6818313" y="4876800"/>
            <a:ext cx="2171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i="1">
                <a:latin typeface="Book Antiqua" charset="0"/>
              </a:rPr>
              <a:t>Answer relation</a:t>
            </a:r>
          </a:p>
        </p:txBody>
      </p:sp>
      <p:graphicFrame>
        <p:nvGraphicFramePr>
          <p:cNvPr id="4403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81800" y="4076700"/>
          <a:ext cx="213201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Document" r:id="rId10" imgW="2413000" imgH="1435100" progId="Word.Document.8">
                  <p:embed/>
                </p:oleObj>
              </mc:Choice>
              <mc:Fallback>
                <p:oleObj name="Document" r:id="rId10" imgW="2413000" imgH="1435100" progId="Word.Documen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76700"/>
                        <a:ext cx="2132013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5E99D2A-22D6-B44F-AB0E-94545F640C2A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4608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A66D5C7-BEFB-7548-BDD5-DF2A89EAE89B}" type="slidenum">
              <a:rPr lang="en-US" sz="1200" b="0"/>
              <a:pPr eaLnBrk="1" hangingPunct="1"/>
              <a:t>31</a:t>
            </a:fld>
            <a:endParaRPr lang="en-US" sz="1200" b="0"/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NULL Values in SQL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64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NULL represents </a:t>
            </a:r>
            <a:r>
              <a:rPr lang="ja-JP" altLang="en-US" sz="2400">
                <a:latin typeface="Arial" charset="0"/>
                <a:ea typeface="MS PGothic" charset="0"/>
              </a:rPr>
              <a:t>‘</a:t>
            </a:r>
            <a:r>
              <a:rPr lang="en-US" altLang="ja-JP" sz="2400">
                <a:latin typeface="Tahoma" charset="0"/>
                <a:ea typeface="MS PGothic" charset="0"/>
              </a:rPr>
              <a:t>unknown</a:t>
            </a:r>
            <a:r>
              <a:rPr lang="ja-JP" altLang="en-US" sz="2400">
                <a:latin typeface="Arial" charset="0"/>
                <a:ea typeface="MS PGothic" charset="0"/>
              </a:rPr>
              <a:t>’</a:t>
            </a:r>
            <a:r>
              <a:rPr lang="en-US" altLang="ja-JP" sz="2400">
                <a:latin typeface="Tahoma" charset="0"/>
                <a:ea typeface="MS PGothic" charset="0"/>
              </a:rPr>
              <a:t> or </a:t>
            </a:r>
            <a:r>
              <a:rPr lang="ja-JP" altLang="en-US" sz="2400">
                <a:latin typeface="Arial" charset="0"/>
                <a:ea typeface="MS PGothic" charset="0"/>
              </a:rPr>
              <a:t>‘</a:t>
            </a:r>
            <a:r>
              <a:rPr lang="en-US" altLang="ja-JP" sz="2400">
                <a:latin typeface="Tahoma" charset="0"/>
                <a:ea typeface="MS PGothic" charset="0"/>
              </a:rPr>
              <a:t>inapplicable</a:t>
            </a:r>
            <a:r>
              <a:rPr lang="ja-JP" altLang="en-US" sz="2400">
                <a:latin typeface="Arial" charset="0"/>
                <a:ea typeface="MS PGothic" charset="0"/>
              </a:rPr>
              <a:t>’</a:t>
            </a:r>
            <a:endParaRPr lang="en-US" altLang="ja-JP" sz="240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Query evaluation complications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Q: Is (rating &gt; 10) true when rating is NULL?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A: Condition evaluates to </a:t>
            </a:r>
            <a:r>
              <a:rPr lang="ja-JP" altLang="en-US" sz="2000">
                <a:latin typeface="Arial" charset="0"/>
                <a:ea typeface="MS PGothic" charset="0"/>
              </a:rPr>
              <a:t>‘</a:t>
            </a:r>
            <a:r>
              <a:rPr lang="en-US" altLang="ja-JP" sz="2000">
                <a:latin typeface="Tahoma" charset="0"/>
                <a:ea typeface="MS PGothic" charset="0"/>
              </a:rPr>
              <a:t>unknown</a:t>
            </a:r>
            <a:r>
              <a:rPr lang="ja-JP" altLang="en-US" sz="2000">
                <a:latin typeface="Arial" charset="0"/>
                <a:ea typeface="MS PGothic" charset="0"/>
              </a:rPr>
              <a:t>’</a:t>
            </a:r>
            <a:r>
              <a:rPr lang="en-US" altLang="ja-JP" sz="2000">
                <a:latin typeface="Tahoma" charset="0"/>
                <a:ea typeface="MS PGothic" charset="0"/>
              </a:rPr>
              <a:t> (not T or F)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What about AND, OR connectives?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Need 3-valued logic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WHERE clause eliminates rows that </a:t>
            </a:r>
            <a:r>
              <a:rPr lang="en-US" sz="2400" u="sng">
                <a:solidFill>
                  <a:schemeClr val="hlink"/>
                </a:solidFill>
                <a:latin typeface="Tahoma" charset="0"/>
                <a:ea typeface="MS PGothic" charset="0"/>
              </a:rPr>
              <a:t>don</a:t>
            </a:r>
            <a:r>
              <a:rPr lang="ja-JP" altLang="en-US" sz="2400" u="sng">
                <a:solidFill>
                  <a:schemeClr val="hlink"/>
                </a:solidFill>
                <a:latin typeface="Arial" charset="0"/>
                <a:ea typeface="MS PGothic" charset="0"/>
              </a:rPr>
              <a:t>’</a:t>
            </a:r>
            <a:r>
              <a:rPr lang="en-US" altLang="ja-JP" sz="2400" u="sng">
                <a:solidFill>
                  <a:schemeClr val="hlink"/>
                </a:solidFill>
                <a:latin typeface="Tahoma" charset="0"/>
                <a:ea typeface="MS PGothic" charset="0"/>
              </a:rPr>
              <a:t>t evaluate to true</a:t>
            </a:r>
            <a:endParaRPr lang="en-US" sz="2400" u="sng">
              <a:solidFill>
                <a:schemeClr val="hlink"/>
              </a:solidFill>
              <a:latin typeface="Tahoma" charset="0"/>
              <a:ea typeface="MS PGothic" charset="0"/>
            </a:endParaRPr>
          </a:p>
        </p:txBody>
      </p:sp>
      <p:graphicFrame>
        <p:nvGraphicFramePr>
          <p:cNvPr id="1012798" name="Group 62"/>
          <p:cNvGraphicFramePr>
            <a:graphicFrameLocks noGrp="1"/>
          </p:cNvGraphicFramePr>
          <p:nvPr>
            <p:ph sz="half" idx="2"/>
          </p:nvPr>
        </p:nvGraphicFramePr>
        <p:xfrm>
          <a:off x="6096000" y="1143000"/>
          <a:ext cx="2743200" cy="3352800"/>
        </p:xfrm>
        <a:graphic>
          <a:graphicData uri="http://schemas.openxmlformats.org/drawingml/2006/table">
            <a:tbl>
              <a:tblPr/>
              <a:tblGrid>
                <a:gridCol w="322263"/>
                <a:gridCol w="322262"/>
                <a:gridCol w="1095375"/>
                <a:gridCol w="1003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q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 AND q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 OR q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2799" name="Line 63"/>
          <p:cNvSpPr>
            <a:spLocks noChangeShapeType="1"/>
          </p:cNvSpPr>
          <p:nvPr/>
        </p:nvSpPr>
        <p:spPr bwMode="auto">
          <a:xfrm flipV="1">
            <a:off x="3810000" y="3048000"/>
            <a:ext cx="2133600" cy="1600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39" grpId="0" build="p"/>
      <p:bldP spid="10127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67FDF21-26DA-E34F-8F42-99DD73ED6885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828E3D2-C7E8-4B45-A8FD-5E33F5E95124}" type="slidenum">
              <a:rPr lang="en-US" sz="1200" b="0"/>
              <a:pPr eaLnBrk="1" hangingPunct="1"/>
              <a:t>32</a:t>
            </a:fld>
            <a:endParaRPr lang="en-US" sz="1200" b="0"/>
          </a:p>
        </p:txBody>
      </p:sp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NULL Values Example</a:t>
            </a:r>
          </a:p>
        </p:txBody>
      </p:sp>
      <p:graphicFrame>
        <p:nvGraphicFramePr>
          <p:cNvPr id="1015812" name="Group 4"/>
          <p:cNvGraphicFramePr>
            <a:graphicFrameLocks noGrp="1"/>
          </p:cNvGraphicFramePr>
          <p:nvPr/>
        </p:nvGraphicFramePr>
        <p:xfrm>
          <a:off x="4038600" y="1752600"/>
          <a:ext cx="4572000" cy="1828800"/>
        </p:xfrm>
        <a:graphic>
          <a:graphicData uri="http://schemas.openxmlformats.org/drawingml/2006/table">
            <a:tbl>
              <a:tblPr/>
              <a:tblGrid>
                <a:gridCol w="1016000"/>
                <a:gridCol w="1422400"/>
                <a:gridCol w="990600"/>
                <a:gridCol w="1143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6" name="Text Box 31"/>
          <p:cNvSpPr txBox="1">
            <a:spLocks noChangeArrowheads="1"/>
          </p:cNvSpPr>
          <p:nvPr/>
        </p:nvSpPr>
        <p:spPr bwMode="auto">
          <a:xfrm>
            <a:off x="4038600" y="1295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sailors</a:t>
            </a:r>
          </a:p>
        </p:txBody>
      </p:sp>
      <p:sp>
        <p:nvSpPr>
          <p:cNvPr id="47137" name="Rectangle 32"/>
          <p:cNvSpPr>
            <a:spLocks noChangeArrowheads="1"/>
          </p:cNvSpPr>
          <p:nvPr/>
        </p:nvSpPr>
        <p:spPr bwMode="auto">
          <a:xfrm>
            <a:off x="228600" y="1295400"/>
            <a:ext cx="3429000" cy="2647950"/>
          </a:xfrm>
          <a:prstGeom prst="rect">
            <a:avLst/>
          </a:prstGeom>
          <a:solidFill>
            <a:srgbClr val="F2DDCA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b="0">
                <a:solidFill>
                  <a:schemeClr val="hlink"/>
                </a:solidFill>
              </a:rPr>
              <a:t>What does this query return? </a:t>
            </a:r>
          </a:p>
          <a:p>
            <a:endParaRPr lang="en-US" b="0">
              <a:solidFill>
                <a:schemeClr val="hlink"/>
              </a:solidFill>
            </a:endParaRPr>
          </a:p>
          <a:p>
            <a:r>
              <a:rPr lang="en-US" b="0">
                <a:solidFill>
                  <a:schemeClr val="hlink"/>
                </a:solidFill>
              </a:rPr>
              <a:t>SELECT sname</a:t>
            </a:r>
          </a:p>
          <a:p>
            <a:r>
              <a:rPr lang="en-US" b="0">
                <a:solidFill>
                  <a:schemeClr val="hlink"/>
                </a:solidFill>
              </a:rPr>
              <a:t>FROM sailors</a:t>
            </a:r>
          </a:p>
          <a:p>
            <a:r>
              <a:rPr lang="en-US" b="0">
                <a:solidFill>
                  <a:schemeClr val="hlink"/>
                </a:solidFill>
              </a:rPr>
              <a:t>WHERE age &gt; 45 </a:t>
            </a:r>
          </a:p>
          <a:p>
            <a:r>
              <a:rPr lang="en-US" b="0">
                <a:solidFill>
                  <a:schemeClr val="hlink"/>
                </a:solidFill>
              </a:rPr>
              <a:t>	OR age &lt;= 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4A225D0-CDD1-7F44-9150-340AFB760BEC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1886DCF-9EB4-9749-A99D-5FF6A125C51D}" type="slidenum">
              <a:rPr lang="en-US" sz="1200" b="0"/>
              <a:pPr eaLnBrk="1" hangingPunct="1"/>
              <a:t>33</a:t>
            </a:fld>
            <a:endParaRPr lang="en-US" sz="1200" b="0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NULL Values in Aggregates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NULL values are generally ignored when computing aggregates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457200" y="3429000"/>
            <a:ext cx="2597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0">
                <a:solidFill>
                  <a:schemeClr val="accent2"/>
                </a:solidFill>
              </a:rPr>
              <a:t>SELECT AVG(age)</a:t>
            </a:r>
          </a:p>
          <a:p>
            <a:r>
              <a:rPr lang="en-US" b="0">
                <a:solidFill>
                  <a:schemeClr val="accent2"/>
                </a:solidFill>
              </a:rPr>
              <a:t>FROM sailors</a:t>
            </a:r>
          </a:p>
        </p:txBody>
      </p:sp>
      <p:graphicFrame>
        <p:nvGraphicFramePr>
          <p:cNvPr id="1014789" name="Group 5"/>
          <p:cNvGraphicFramePr>
            <a:graphicFrameLocks noGrp="1"/>
          </p:cNvGraphicFramePr>
          <p:nvPr/>
        </p:nvGraphicFramePr>
        <p:xfrm>
          <a:off x="3657600" y="3740150"/>
          <a:ext cx="4572000" cy="1828800"/>
        </p:xfrm>
        <a:graphic>
          <a:graphicData uri="http://schemas.openxmlformats.org/drawingml/2006/table">
            <a:tbl>
              <a:tblPr/>
              <a:tblGrid>
                <a:gridCol w="1016000"/>
                <a:gridCol w="1422400"/>
                <a:gridCol w="990600"/>
                <a:gridCol w="1143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3657600" y="328295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sailors</a:t>
            </a:r>
          </a:p>
        </p:txBody>
      </p:sp>
      <p:sp>
        <p:nvSpPr>
          <p:cNvPr id="1014817" name="Rectangle 33"/>
          <p:cNvSpPr>
            <a:spLocks noChangeArrowheads="1"/>
          </p:cNvSpPr>
          <p:nvPr/>
        </p:nvSpPr>
        <p:spPr bwMode="auto">
          <a:xfrm>
            <a:off x="533400" y="4724400"/>
            <a:ext cx="1973263" cy="457200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Returns 50!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8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164F0F2-276D-D445-9438-BBAC5BC7E00A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DF09839-CE0E-7F49-A342-3B5AE989A879}" type="slidenum">
              <a:rPr lang="en-US" sz="1200" b="0"/>
              <a:pPr eaLnBrk="1" hangingPunct="1"/>
              <a:t>34</a:t>
            </a:fld>
            <a:endParaRPr lang="en-US" sz="1200" b="0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6200"/>
            <a:ext cx="7620000" cy="1143000"/>
          </a:xfrm>
          <a:extLst/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sz="2800" b="1" smtClean="0">
                <a:ea typeface="+mj-ea"/>
                <a:cs typeface="+mj-cs"/>
              </a:rPr>
              <a:t>For each red boat, find the number of reservations for this boat*</a:t>
            </a:r>
          </a:p>
        </p:txBody>
      </p:sp>
      <p:sp>
        <p:nvSpPr>
          <p:cNvPr id="928771" name="Rectangle 3"/>
          <p:cNvSpPr>
            <a:spLocks noChangeArrowheads="1"/>
          </p:cNvSpPr>
          <p:nvPr/>
        </p:nvSpPr>
        <p:spPr bwMode="auto">
          <a:xfrm>
            <a:off x="381000" y="1174750"/>
            <a:ext cx="5993329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SELECT</a:t>
            </a:r>
            <a:r>
              <a:rPr lang="en-US" sz="2800" b="0" dirty="0">
                <a:solidFill>
                  <a:schemeClr val="accent2"/>
                </a:solidFill>
              </a:rPr>
              <a:t> </a:t>
            </a:r>
            <a:r>
              <a:rPr lang="en-US" sz="2800" b="0" dirty="0" err="1">
                <a:solidFill>
                  <a:schemeClr val="accent2"/>
                </a:solidFill>
              </a:rPr>
              <a:t>B.bid</a:t>
            </a:r>
            <a:r>
              <a:rPr lang="en-US" sz="2800" b="0" dirty="0">
                <a:solidFill>
                  <a:schemeClr val="accent2"/>
                </a:solidFill>
              </a:rPr>
              <a:t>,  </a:t>
            </a:r>
            <a:r>
              <a:rPr lang="en-US" b="0" dirty="0">
                <a:solidFill>
                  <a:schemeClr val="accent2"/>
                </a:solidFill>
              </a:rPr>
              <a:t>COUNT</a:t>
            </a:r>
            <a:r>
              <a:rPr lang="en-US" sz="2800" b="0" dirty="0">
                <a:solidFill>
                  <a:schemeClr val="accent2"/>
                </a:solidFill>
              </a:rPr>
              <a:t> (*) AS </a:t>
            </a:r>
            <a:r>
              <a:rPr lang="en-US" sz="2800" b="0" dirty="0" err="1">
                <a:solidFill>
                  <a:schemeClr val="accent2"/>
                </a:solidFill>
              </a:rPr>
              <a:t>scount</a:t>
            </a:r>
            <a:endParaRPr lang="en-US" sz="2800" b="0" dirty="0">
              <a:solidFill>
                <a:schemeClr val="accent2"/>
              </a:solidFill>
            </a:endParaRPr>
          </a:p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FROM</a:t>
            </a:r>
            <a:r>
              <a:rPr lang="en-US" sz="2800" b="0" dirty="0">
                <a:solidFill>
                  <a:schemeClr val="accent2"/>
                </a:solidFill>
              </a:rPr>
              <a:t>   </a:t>
            </a:r>
            <a:r>
              <a:rPr lang="en-US" sz="2800" b="0" dirty="0" smtClean="0">
                <a:solidFill>
                  <a:schemeClr val="accent2"/>
                </a:solidFill>
              </a:rPr>
              <a:t>Boats </a:t>
            </a:r>
            <a:r>
              <a:rPr lang="en-US" sz="2800" b="0" dirty="0">
                <a:solidFill>
                  <a:schemeClr val="accent2"/>
                </a:solidFill>
              </a:rPr>
              <a:t>B, Reserves R</a:t>
            </a:r>
          </a:p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WHERE </a:t>
            </a:r>
            <a:r>
              <a:rPr lang="en-US" sz="2800" b="0" dirty="0" err="1" smtClean="0">
                <a:solidFill>
                  <a:schemeClr val="accent2"/>
                </a:solidFill>
              </a:rPr>
              <a:t>R.bid</a:t>
            </a:r>
            <a:r>
              <a:rPr lang="en-US" sz="2800" b="0" dirty="0">
                <a:solidFill>
                  <a:schemeClr val="accent2"/>
                </a:solidFill>
              </a:rPr>
              <a:t>=</a:t>
            </a:r>
            <a:r>
              <a:rPr lang="en-US" sz="2800" b="0" dirty="0" err="1">
                <a:solidFill>
                  <a:schemeClr val="accent2"/>
                </a:solidFill>
              </a:rPr>
              <a:t>B.bid</a:t>
            </a:r>
            <a:r>
              <a:rPr lang="en-US" sz="2800" b="0" dirty="0">
                <a:solidFill>
                  <a:schemeClr val="accent2"/>
                </a:solidFill>
              </a:rPr>
              <a:t> </a:t>
            </a:r>
            <a:r>
              <a:rPr lang="en-US" b="0" dirty="0">
                <a:solidFill>
                  <a:schemeClr val="accent2"/>
                </a:solidFill>
              </a:rPr>
              <a:t>AND</a:t>
            </a:r>
            <a:r>
              <a:rPr lang="en-US" sz="2800" b="0" dirty="0">
                <a:solidFill>
                  <a:schemeClr val="accent2"/>
                </a:solidFill>
              </a:rPr>
              <a:t> </a:t>
            </a:r>
            <a:r>
              <a:rPr lang="en-US" sz="2800" b="0" dirty="0" err="1">
                <a:solidFill>
                  <a:schemeClr val="accent2"/>
                </a:solidFill>
              </a:rPr>
              <a:t>B.color</a:t>
            </a:r>
            <a:r>
              <a:rPr lang="en-US" sz="2800" b="0" dirty="0" smtClean="0">
                <a:solidFill>
                  <a:schemeClr val="accent2"/>
                </a:solidFill>
              </a:rPr>
              <a:t>=</a:t>
            </a:r>
            <a:r>
              <a:rPr lang="en-US" altLang="ja-JP" sz="2800" b="0" dirty="0" smtClean="0">
                <a:solidFill>
                  <a:schemeClr val="accent2"/>
                </a:solidFill>
                <a:latin typeface="Arial" charset="0"/>
              </a:rPr>
              <a:t>'red'</a:t>
            </a:r>
            <a:endParaRPr lang="en-US" altLang="ja-JP" sz="2800" b="0" dirty="0">
              <a:solidFill>
                <a:schemeClr val="accent2"/>
              </a:solidFill>
            </a:endParaRPr>
          </a:p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GROUP BY  </a:t>
            </a:r>
            <a:r>
              <a:rPr lang="en-US" sz="2800" b="0" dirty="0" err="1">
                <a:solidFill>
                  <a:schemeClr val="accent2"/>
                </a:solidFill>
              </a:rPr>
              <a:t>B.bid</a:t>
            </a:r>
            <a:endParaRPr lang="en-US" sz="2800" b="0" dirty="0">
              <a:solidFill>
                <a:schemeClr val="accent2"/>
              </a:solidFill>
            </a:endParaRPr>
          </a:p>
        </p:txBody>
      </p:sp>
      <p:sp>
        <p:nvSpPr>
          <p:cNvPr id="928772" name="Rectangle 4"/>
          <p:cNvSpPr>
            <a:spLocks noChangeArrowheads="1"/>
          </p:cNvSpPr>
          <p:nvPr/>
        </p:nvSpPr>
        <p:spPr bwMode="auto">
          <a:xfrm>
            <a:off x="344304" y="3429000"/>
            <a:ext cx="8799696" cy="22442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SELECT</a:t>
            </a:r>
            <a:r>
              <a:rPr lang="en-US" sz="2800" b="0" dirty="0">
                <a:solidFill>
                  <a:schemeClr val="accent2"/>
                </a:solidFill>
              </a:rPr>
              <a:t> </a:t>
            </a:r>
            <a:r>
              <a:rPr lang="en-US" sz="2800" b="0" dirty="0" err="1">
                <a:solidFill>
                  <a:schemeClr val="accent2"/>
                </a:solidFill>
              </a:rPr>
              <a:t>B.bid</a:t>
            </a:r>
            <a:r>
              <a:rPr lang="en-US" sz="2800" b="0" dirty="0">
                <a:solidFill>
                  <a:schemeClr val="accent2"/>
                </a:solidFill>
              </a:rPr>
              <a:t>,  </a:t>
            </a:r>
            <a:r>
              <a:rPr lang="en-US" b="0" dirty="0">
                <a:solidFill>
                  <a:schemeClr val="accent2"/>
                </a:solidFill>
              </a:rPr>
              <a:t>COUNT</a:t>
            </a:r>
            <a:r>
              <a:rPr lang="en-US" sz="2800" b="0" dirty="0">
                <a:solidFill>
                  <a:schemeClr val="accent2"/>
                </a:solidFill>
              </a:rPr>
              <a:t> (*) AS </a:t>
            </a:r>
            <a:r>
              <a:rPr lang="en-US" sz="2800" b="0" dirty="0" err="1">
                <a:solidFill>
                  <a:schemeClr val="accent2"/>
                </a:solidFill>
              </a:rPr>
              <a:t>scount</a:t>
            </a:r>
            <a:endParaRPr lang="en-US" sz="2800" b="0" dirty="0">
              <a:solidFill>
                <a:schemeClr val="accent2"/>
              </a:solidFill>
            </a:endParaRPr>
          </a:p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FROM</a:t>
            </a:r>
            <a:r>
              <a:rPr lang="en-US" sz="2800" b="0" dirty="0">
                <a:solidFill>
                  <a:schemeClr val="accent2"/>
                </a:solidFill>
              </a:rPr>
              <a:t>   </a:t>
            </a:r>
            <a:r>
              <a:rPr lang="en-US" sz="2800" b="0" dirty="0" smtClean="0">
                <a:solidFill>
                  <a:schemeClr val="accent2"/>
                </a:solidFill>
              </a:rPr>
              <a:t>Boats </a:t>
            </a:r>
            <a:r>
              <a:rPr lang="en-US" sz="2800" b="0" dirty="0">
                <a:solidFill>
                  <a:schemeClr val="accent2"/>
                </a:solidFill>
              </a:rPr>
              <a:t>B, Reserves R</a:t>
            </a:r>
          </a:p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WHERE </a:t>
            </a:r>
            <a:r>
              <a:rPr lang="en-US" sz="2800" b="0" dirty="0" err="1" smtClean="0">
                <a:solidFill>
                  <a:schemeClr val="accent2"/>
                </a:solidFill>
              </a:rPr>
              <a:t>R.bid</a:t>
            </a:r>
            <a:r>
              <a:rPr lang="en-US" sz="2800" b="0" dirty="0">
                <a:solidFill>
                  <a:schemeClr val="accent2"/>
                </a:solidFill>
              </a:rPr>
              <a:t>=</a:t>
            </a:r>
            <a:r>
              <a:rPr lang="en-US" sz="2800" b="0" dirty="0" err="1">
                <a:solidFill>
                  <a:schemeClr val="accent2"/>
                </a:solidFill>
              </a:rPr>
              <a:t>B.bid</a:t>
            </a:r>
            <a:endParaRPr lang="en-US" sz="2800" b="0" dirty="0">
              <a:solidFill>
                <a:schemeClr val="accent2"/>
              </a:solidFill>
            </a:endParaRPr>
          </a:p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GROUP BY  </a:t>
            </a:r>
            <a:r>
              <a:rPr lang="en-US" sz="2800" b="0" dirty="0" err="1">
                <a:solidFill>
                  <a:schemeClr val="accent2"/>
                </a:solidFill>
              </a:rPr>
              <a:t>B.bid</a:t>
            </a:r>
            <a:r>
              <a:rPr lang="en-US" sz="2800" b="0" dirty="0">
                <a:solidFill>
                  <a:schemeClr val="accent2"/>
                </a:solidFill>
              </a:rPr>
              <a:t>                   </a:t>
            </a:r>
            <a:r>
              <a:rPr lang="en-US" sz="2800" b="0" dirty="0" smtClean="0">
                <a:solidFill>
                  <a:schemeClr val="accent2"/>
                </a:solidFill>
              </a:rPr>
              <a:t> -- </a:t>
            </a:r>
            <a:r>
              <a:rPr lang="en-US" sz="2800" b="0" dirty="0" smtClean="0">
                <a:solidFill>
                  <a:schemeClr val="hlink"/>
                </a:solidFill>
              </a:rPr>
              <a:t>Would </a:t>
            </a:r>
            <a:r>
              <a:rPr lang="en-US" sz="2800" b="0" dirty="0">
                <a:solidFill>
                  <a:schemeClr val="hlink"/>
                </a:solidFill>
              </a:rPr>
              <a:t>this work?</a:t>
            </a:r>
          </a:p>
          <a:p>
            <a:pPr eaLnBrk="0" hangingPunct="0"/>
            <a:r>
              <a:rPr lang="en-US" b="0" dirty="0">
                <a:solidFill>
                  <a:schemeClr val="accent2"/>
                </a:solidFill>
              </a:rPr>
              <a:t>HAVING     </a:t>
            </a:r>
            <a:r>
              <a:rPr lang="en-US" sz="2800" b="0" dirty="0" err="1">
                <a:solidFill>
                  <a:schemeClr val="accent2"/>
                </a:solidFill>
              </a:rPr>
              <a:t>B.color</a:t>
            </a:r>
            <a:r>
              <a:rPr lang="en-US" sz="2800" b="0" dirty="0">
                <a:solidFill>
                  <a:schemeClr val="accent2"/>
                </a:solidFill>
              </a:rPr>
              <a:t> = </a:t>
            </a:r>
            <a:r>
              <a:rPr lang="en-US" altLang="ja-JP" sz="2800" b="0" dirty="0" smtClean="0">
                <a:solidFill>
                  <a:schemeClr val="accent2"/>
                </a:solidFill>
                <a:latin typeface="Arial" charset="0"/>
              </a:rPr>
              <a:t>'red'</a:t>
            </a:r>
            <a:r>
              <a:rPr lang="en-US" altLang="ja-JP" sz="2800" b="0" dirty="0" smtClean="0">
                <a:solidFill>
                  <a:schemeClr val="accent2"/>
                </a:solidFill>
              </a:rPr>
              <a:t>       --</a:t>
            </a:r>
            <a:r>
              <a:rPr lang="en-US" altLang="ja-JP" sz="2800" b="0" dirty="0" smtClean="0">
                <a:solidFill>
                  <a:schemeClr val="hlink"/>
                </a:solidFill>
              </a:rPr>
              <a:t>note</a:t>
            </a:r>
            <a:r>
              <a:rPr lang="en-US" altLang="ja-JP" sz="2800" b="0" dirty="0">
                <a:solidFill>
                  <a:schemeClr val="hlink"/>
                </a:solidFill>
              </a:rPr>
              <a:t>: one color per </a:t>
            </a:r>
            <a:r>
              <a:rPr lang="en-US" altLang="ja-JP" sz="2800" b="0" u="sng" dirty="0">
                <a:solidFill>
                  <a:schemeClr val="hlink"/>
                </a:solidFill>
              </a:rPr>
              <a:t>bid</a:t>
            </a:r>
            <a:endParaRPr lang="en-US" sz="2800" b="0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autoUpdateAnimBg="0"/>
      <p:bldP spid="92877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3886200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sid</a:t>
            </a:r>
            <a:r>
              <a:rPr lang="en-US" dirty="0" smtClean="0"/>
              <a:t> of sailors who have reserved exactly one boat.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(SELECT S1.sid FROM Sailors S1)</a:t>
            </a:r>
          </a:p>
          <a:p>
            <a:pPr marL="0" indent="0">
              <a:buNone/>
            </a:pPr>
            <a:r>
              <a:rPr lang="en-US" sz="2000" dirty="0" smtClean="0"/>
              <a:t>MINUS</a:t>
            </a:r>
          </a:p>
          <a:p>
            <a:pPr marL="0" indent="0">
              <a:buNone/>
            </a:pPr>
            <a:r>
              <a:rPr lang="en-US" sz="2000" dirty="0" smtClean="0"/>
              <a:t>(SELECT R1.sid</a:t>
            </a:r>
          </a:p>
          <a:p>
            <a:pPr marL="0" indent="0">
              <a:buNone/>
            </a:pPr>
            <a:r>
              <a:rPr lang="en-US" sz="2000" dirty="0" smtClean="0"/>
              <a:t>FROM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Reserves R1, </a:t>
            </a:r>
            <a:r>
              <a:rPr lang="en-US" sz="2000" dirty="0" smtClean="0"/>
              <a:t>Reserves R2 WHERE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R1.sid=R2.sid </a:t>
            </a:r>
            <a:r>
              <a:rPr lang="en-US" sz="2000" dirty="0" smtClean="0"/>
              <a:t> AND </a:t>
            </a:r>
            <a:r>
              <a:rPr lang="en-US" sz="2000" dirty="0" smtClean="0"/>
              <a:t>R1.bid &lt;&gt; R2.bid);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There is a subtle error in the above.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D3A707-D6F0-414C-A843-BFEC37DC7371}" type="datetime1">
              <a:rPr lang="en-US" smtClean="0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E62CB-781F-124F-9F51-EF975B79013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fixed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3886200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sid</a:t>
            </a:r>
            <a:r>
              <a:rPr lang="en-US" dirty="0" smtClean="0"/>
              <a:t> of sailors who have reserved exactly one boat.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SELECT R3.sid</a:t>
            </a:r>
          </a:p>
          <a:p>
            <a:pPr marL="0" indent="0">
              <a:buNone/>
            </a:pPr>
            <a:r>
              <a:rPr lang="en-US" sz="2000" dirty="0" smtClean="0"/>
              <a:t>FROM Reserves R3</a:t>
            </a:r>
          </a:p>
          <a:p>
            <a:pPr marL="0" indent="0">
              <a:buNone/>
            </a:pPr>
            <a:r>
              <a:rPr lang="en-US" sz="2000" dirty="0" smtClean="0"/>
              <a:t>MINUS</a:t>
            </a:r>
          </a:p>
          <a:p>
            <a:pPr marL="0" indent="0">
              <a:buNone/>
            </a:pPr>
            <a:r>
              <a:rPr lang="en-US" sz="2000" dirty="0" smtClean="0"/>
              <a:t>SELECT R1.sid</a:t>
            </a:r>
          </a:p>
          <a:p>
            <a:pPr marL="0" indent="0">
              <a:buNone/>
            </a:pPr>
            <a:r>
              <a:rPr lang="en-US" sz="2000" dirty="0" smtClean="0"/>
              <a:t>FROM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Reserves R1, </a:t>
            </a:r>
            <a:r>
              <a:rPr lang="en-US" sz="2000" dirty="0" smtClean="0"/>
              <a:t>Reserves R2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WHERE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R1.sid=R2.sid </a:t>
            </a:r>
            <a:r>
              <a:rPr lang="en-US" sz="2000" dirty="0" smtClean="0"/>
              <a:t>AND </a:t>
            </a:r>
            <a:r>
              <a:rPr lang="en-US" sz="2000" dirty="0" smtClean="0"/>
              <a:t>R1.bid</a:t>
            </a:r>
            <a:r>
              <a:rPr lang="en-US" sz="2000" dirty="0"/>
              <a:t> </a:t>
            </a:r>
            <a:r>
              <a:rPr lang="en-US" sz="2000" dirty="0" smtClean="0"/>
              <a:t>&lt;&gt; R2.bid;</a:t>
            </a:r>
            <a:endParaRPr lang="en-US" sz="20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D3A707-D6F0-414C-A843-BFEC37DC7371}" type="datetime1">
              <a:rPr lang="en-US" smtClean="0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E62CB-781F-124F-9F51-EF975B79013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fixed: Another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3886200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sid</a:t>
            </a:r>
            <a:r>
              <a:rPr lang="en-US" dirty="0" smtClean="0"/>
              <a:t> of sailors who have reserved exactly one boat.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 smtClean="0"/>
              <a:t>R.sid</a:t>
            </a:r>
            <a:r>
              <a:rPr lang="en-US" sz="2000" dirty="0" smtClean="0"/>
              <a:t> FROM </a:t>
            </a:r>
            <a:r>
              <a:rPr lang="en-US" sz="2000" dirty="0" smtClean="0"/>
              <a:t>Reserves </a:t>
            </a:r>
            <a:r>
              <a:rPr lang="en-US" sz="2000" dirty="0"/>
              <a:t>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GROUP </a:t>
            </a:r>
            <a:r>
              <a:rPr lang="en-US" sz="2000" dirty="0"/>
              <a:t>BY </a:t>
            </a:r>
            <a:r>
              <a:rPr lang="en-US" sz="2000" dirty="0" err="1"/>
              <a:t>R</a:t>
            </a:r>
            <a:r>
              <a:rPr lang="en-US" sz="2000" dirty="0" err="1" smtClean="0"/>
              <a:t>.sid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HAVING </a:t>
            </a:r>
            <a:r>
              <a:rPr lang="en-US" sz="2000" dirty="0"/>
              <a:t>COUNT(*) = 1;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D3A707-D6F0-414C-A843-BFEC37DC7371}" type="datetime1">
              <a:rPr lang="en-US" smtClean="0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E62CB-781F-124F-9F51-EF975B79013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58DB93D-D2B8-8643-A5C5-D72F408B41DF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B1B28BA-8308-3D4E-9280-ABCFA8881A15}" type="slidenum">
              <a:rPr lang="en-US" sz="1200" b="0"/>
              <a:pPr eaLnBrk="1" hangingPunct="1"/>
              <a:t>38</a:t>
            </a:fld>
            <a:endParaRPr lang="en-US" sz="1200" b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Intersect on Non-Key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0" dirty="0"/>
              <a:t>Find </a:t>
            </a:r>
            <a:r>
              <a:rPr lang="en-US" sz="3200" b="0" dirty="0" smtClean="0"/>
              <a:t>the names of </a:t>
            </a:r>
            <a:r>
              <a:rPr lang="en-US" sz="3200" b="0" dirty="0"/>
              <a:t>sailors who have reserved a red and a green boat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1000" y="2271147"/>
            <a:ext cx="8575485" cy="2677656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0" dirty="0"/>
              <a:t>SELECT  </a:t>
            </a:r>
            <a:r>
              <a:rPr lang="en-US" b="0" dirty="0" err="1" smtClean="0"/>
              <a:t>S.sname</a:t>
            </a:r>
            <a:endParaRPr lang="en-US" b="0" dirty="0"/>
          </a:p>
          <a:p>
            <a:r>
              <a:rPr lang="en-US" b="0" dirty="0"/>
              <a:t>FROM Sailors S, Reserves R, Boats B</a:t>
            </a:r>
          </a:p>
          <a:p>
            <a:r>
              <a:rPr lang="en-US" b="0" dirty="0"/>
              <a:t>WHERE </a:t>
            </a:r>
            <a:r>
              <a:rPr lang="en-US" b="0" dirty="0" err="1"/>
              <a:t>S.sid</a:t>
            </a:r>
            <a:r>
              <a:rPr lang="en-US" b="0" dirty="0"/>
              <a:t> = </a:t>
            </a:r>
            <a:r>
              <a:rPr lang="en-US" b="0" dirty="0" err="1"/>
              <a:t>R.sid</a:t>
            </a:r>
            <a:r>
              <a:rPr lang="en-US" b="0" dirty="0"/>
              <a:t> AND </a:t>
            </a:r>
            <a:r>
              <a:rPr lang="en-US" b="0" dirty="0" err="1"/>
              <a:t>R.bid</a:t>
            </a:r>
            <a:r>
              <a:rPr lang="en-US" b="0" dirty="0"/>
              <a:t> = </a:t>
            </a:r>
            <a:r>
              <a:rPr lang="en-US" b="0" dirty="0" err="1"/>
              <a:t>B.bid</a:t>
            </a:r>
            <a:r>
              <a:rPr lang="en-US" b="0" dirty="0"/>
              <a:t> AND </a:t>
            </a:r>
            <a:r>
              <a:rPr lang="en-US" b="0" dirty="0" err="1"/>
              <a:t>B.color</a:t>
            </a:r>
            <a:r>
              <a:rPr lang="en-US" b="0" dirty="0"/>
              <a:t> = </a:t>
            </a:r>
            <a:r>
              <a:rPr lang="en-US" b="0" dirty="0" smtClean="0">
                <a:latin typeface="Arial" charset="0"/>
              </a:rPr>
              <a:t>'red'</a:t>
            </a:r>
            <a:endParaRPr lang="en-US" altLang="ja-JP" b="0" dirty="0"/>
          </a:p>
          <a:p>
            <a:r>
              <a:rPr lang="en-US" b="0" dirty="0"/>
              <a:t>INTERSECT</a:t>
            </a:r>
          </a:p>
          <a:p>
            <a:r>
              <a:rPr lang="en-US" b="0" dirty="0"/>
              <a:t>SELECT </a:t>
            </a:r>
            <a:r>
              <a:rPr lang="en-US" b="0" dirty="0" err="1" smtClean="0"/>
              <a:t>S.sname</a:t>
            </a:r>
            <a:endParaRPr lang="en-US" b="0" dirty="0"/>
          </a:p>
          <a:p>
            <a:r>
              <a:rPr lang="en-US" b="0" dirty="0"/>
              <a:t>FROM Sailors S, Reserves R, Boats B</a:t>
            </a:r>
          </a:p>
          <a:p>
            <a:r>
              <a:rPr lang="en-US" b="0" dirty="0"/>
              <a:t>WHERE </a:t>
            </a:r>
            <a:r>
              <a:rPr lang="en-US" b="0" dirty="0" err="1"/>
              <a:t>S.sid</a:t>
            </a:r>
            <a:r>
              <a:rPr lang="en-US" b="0" dirty="0"/>
              <a:t> = </a:t>
            </a:r>
            <a:r>
              <a:rPr lang="en-US" b="0" dirty="0" err="1"/>
              <a:t>R.sid</a:t>
            </a:r>
            <a:r>
              <a:rPr lang="en-US" b="0" dirty="0"/>
              <a:t> and </a:t>
            </a:r>
            <a:r>
              <a:rPr lang="en-US" b="0" dirty="0" err="1"/>
              <a:t>R.bid</a:t>
            </a:r>
            <a:r>
              <a:rPr lang="en-US" b="0" dirty="0"/>
              <a:t> = </a:t>
            </a:r>
            <a:r>
              <a:rPr lang="en-US" b="0" dirty="0" err="1"/>
              <a:t>B.bid</a:t>
            </a:r>
            <a:r>
              <a:rPr lang="en-US" b="0" dirty="0"/>
              <a:t> AND </a:t>
            </a:r>
            <a:r>
              <a:rPr lang="en-US" b="0" dirty="0" err="1"/>
              <a:t>B.color</a:t>
            </a:r>
            <a:r>
              <a:rPr lang="en-US" b="0" dirty="0"/>
              <a:t> = </a:t>
            </a:r>
            <a:r>
              <a:rPr lang="en-US" b="0" dirty="0" smtClean="0">
                <a:latin typeface="Arial" charset="0"/>
              </a:rPr>
              <a:t>'green'</a:t>
            </a:r>
            <a:endParaRPr lang="en-US" b="0" dirty="0"/>
          </a:p>
        </p:txBody>
      </p:sp>
      <p:sp>
        <p:nvSpPr>
          <p:cNvPr id="1005575" name="Text Box 7"/>
          <p:cNvSpPr txBox="1">
            <a:spLocks noChangeArrowheads="1"/>
          </p:cNvSpPr>
          <p:nvPr/>
        </p:nvSpPr>
        <p:spPr bwMode="auto">
          <a:xfrm>
            <a:off x="533400" y="5181600"/>
            <a:ext cx="8077200" cy="457200"/>
          </a:xfrm>
          <a:prstGeom prst="rect">
            <a:avLst/>
          </a:prstGeom>
          <a:solidFill>
            <a:srgbClr val="F2DDCA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hlink"/>
                </a:solidFill>
              </a:rPr>
              <a:t>What is wrong with the above query?</a:t>
            </a:r>
            <a:endParaRPr 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58DB93D-D2B8-8643-A5C5-D72F408B41DF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B1B28BA-8308-3D4E-9280-ABCFA8881A15}" type="slidenum">
              <a:rPr lang="en-US" sz="1200" b="0"/>
              <a:pPr eaLnBrk="1" hangingPunct="1"/>
              <a:t>39</a:t>
            </a:fld>
            <a:endParaRPr lang="en-US" sz="1200" b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Error fixed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0" dirty="0"/>
              <a:t>Find </a:t>
            </a:r>
            <a:r>
              <a:rPr lang="en-US" sz="3200" b="0" dirty="0" smtClean="0"/>
              <a:t>the names of </a:t>
            </a:r>
            <a:r>
              <a:rPr lang="en-US" sz="3200" b="0" dirty="0"/>
              <a:t>sailors who have reserved a red and a green boat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66800" y="2286000"/>
            <a:ext cx="6019296" cy="3908762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0" dirty="0" smtClean="0"/>
              <a:t>CREATE VIEW </a:t>
            </a:r>
            <a:r>
              <a:rPr lang="en-US" sz="1600" b="0" dirty="0" err="1" smtClean="0"/>
              <a:t>RedGreenSailors</a:t>
            </a:r>
            <a:r>
              <a:rPr lang="en-US" sz="1600" b="0" dirty="0" smtClean="0"/>
              <a:t> AS </a:t>
            </a:r>
          </a:p>
          <a:p>
            <a:r>
              <a:rPr lang="en-US" sz="1600" b="0" dirty="0" smtClean="0"/>
              <a:t>(SELECT  </a:t>
            </a:r>
            <a:r>
              <a:rPr lang="en-US" sz="1600" b="0" dirty="0" err="1" smtClean="0"/>
              <a:t>S.sid</a:t>
            </a:r>
            <a:endParaRPr lang="en-US" sz="1600" b="0" dirty="0"/>
          </a:p>
          <a:p>
            <a:r>
              <a:rPr lang="en-US" sz="1600" b="0" dirty="0"/>
              <a:t>FROM Sailors S, Reserves R, Boats B</a:t>
            </a:r>
          </a:p>
          <a:p>
            <a:r>
              <a:rPr lang="en-US" sz="1600" b="0" dirty="0"/>
              <a:t>WHERE </a:t>
            </a:r>
            <a:r>
              <a:rPr lang="en-US" sz="1600" b="0" dirty="0" err="1"/>
              <a:t>S.sid</a:t>
            </a:r>
            <a:r>
              <a:rPr lang="en-US" sz="1600" b="0" dirty="0"/>
              <a:t> = </a:t>
            </a:r>
            <a:r>
              <a:rPr lang="en-US" sz="1600" b="0" dirty="0" err="1"/>
              <a:t>R.sid</a:t>
            </a:r>
            <a:r>
              <a:rPr lang="en-US" sz="1600" b="0" dirty="0"/>
              <a:t> AND </a:t>
            </a:r>
            <a:r>
              <a:rPr lang="en-US" sz="1600" b="0" dirty="0" err="1"/>
              <a:t>R.bid</a:t>
            </a:r>
            <a:r>
              <a:rPr lang="en-US" sz="1600" b="0" dirty="0"/>
              <a:t> = </a:t>
            </a:r>
            <a:r>
              <a:rPr lang="en-US" sz="1600" b="0" dirty="0" err="1"/>
              <a:t>B.bid</a:t>
            </a:r>
            <a:r>
              <a:rPr lang="en-US" sz="1600" b="0" dirty="0"/>
              <a:t> AND </a:t>
            </a:r>
            <a:r>
              <a:rPr lang="en-US" sz="1600" b="0" dirty="0" err="1"/>
              <a:t>B.color</a:t>
            </a:r>
            <a:r>
              <a:rPr lang="en-US" sz="1600" b="0" dirty="0"/>
              <a:t> = </a:t>
            </a:r>
            <a:r>
              <a:rPr lang="en-US" sz="1600" b="0" dirty="0" smtClean="0"/>
              <a:t>'red</a:t>
            </a:r>
            <a:r>
              <a:rPr lang="en-US" sz="1600" b="0" dirty="0" smtClean="0"/>
              <a:t>')</a:t>
            </a:r>
            <a:endParaRPr lang="en-US" altLang="ja-JP" sz="1600" b="0" dirty="0"/>
          </a:p>
          <a:p>
            <a:r>
              <a:rPr lang="en-US" sz="1600" b="0" dirty="0"/>
              <a:t>INTERSECT</a:t>
            </a:r>
          </a:p>
          <a:p>
            <a:r>
              <a:rPr lang="en-US" sz="1600" b="0" dirty="0" smtClean="0"/>
              <a:t>(SELECT </a:t>
            </a:r>
            <a:r>
              <a:rPr lang="en-US" sz="1600" b="0" dirty="0" err="1" smtClean="0"/>
              <a:t>S.sid</a:t>
            </a:r>
            <a:endParaRPr lang="en-US" sz="1600" b="0" dirty="0"/>
          </a:p>
          <a:p>
            <a:r>
              <a:rPr lang="en-US" sz="1600" b="0" dirty="0"/>
              <a:t>FROM Sailors S, Reserves R, Boats B</a:t>
            </a:r>
          </a:p>
          <a:p>
            <a:r>
              <a:rPr lang="en-US" sz="1600" b="0" dirty="0"/>
              <a:t>WHERE </a:t>
            </a:r>
            <a:r>
              <a:rPr lang="en-US" sz="1600" b="0" dirty="0" err="1"/>
              <a:t>S.sid</a:t>
            </a:r>
            <a:r>
              <a:rPr lang="en-US" sz="1600" b="0" dirty="0"/>
              <a:t> = </a:t>
            </a:r>
            <a:r>
              <a:rPr lang="en-US" sz="1600" b="0" dirty="0" err="1"/>
              <a:t>R.sid</a:t>
            </a:r>
            <a:r>
              <a:rPr lang="en-US" sz="1600" b="0" dirty="0"/>
              <a:t> and </a:t>
            </a:r>
            <a:r>
              <a:rPr lang="en-US" sz="1600" b="0" dirty="0" err="1"/>
              <a:t>R.bid</a:t>
            </a:r>
            <a:r>
              <a:rPr lang="en-US" sz="1600" b="0" dirty="0"/>
              <a:t> = </a:t>
            </a:r>
            <a:r>
              <a:rPr lang="en-US" sz="1600" b="0" dirty="0" err="1"/>
              <a:t>B.bid</a:t>
            </a:r>
            <a:r>
              <a:rPr lang="en-US" sz="1600" b="0" dirty="0"/>
              <a:t> AND </a:t>
            </a:r>
            <a:r>
              <a:rPr lang="en-US" sz="1600" b="0" dirty="0" err="1"/>
              <a:t>B.color</a:t>
            </a:r>
            <a:r>
              <a:rPr lang="en-US" sz="1600" b="0" dirty="0"/>
              <a:t> = </a:t>
            </a:r>
            <a:r>
              <a:rPr lang="en-US" sz="1600" b="0" dirty="0" smtClean="0"/>
              <a:t>'green</a:t>
            </a:r>
            <a:r>
              <a:rPr lang="en-US" sz="1600" b="0" dirty="0" smtClean="0"/>
              <a:t>')</a:t>
            </a:r>
            <a:r>
              <a:rPr lang="en-US" altLang="ja-JP" sz="1600" b="0" dirty="0" smtClean="0">
                <a:latin typeface="Arial" charset="0"/>
              </a:rPr>
              <a:t>;</a:t>
            </a:r>
            <a:endParaRPr lang="en-US" altLang="ja-JP" sz="1600" b="0" dirty="0" smtClean="0">
              <a:latin typeface="Arial" charset="0"/>
            </a:endParaRPr>
          </a:p>
          <a:p>
            <a:endParaRPr lang="en-US" sz="1600" b="0" dirty="0">
              <a:latin typeface="Arial" charset="0"/>
            </a:endParaRPr>
          </a:p>
          <a:p>
            <a:r>
              <a:rPr lang="en-US" sz="1600" b="0" dirty="0" smtClean="0">
                <a:latin typeface="Arial" charset="0"/>
              </a:rPr>
              <a:t>SELECT </a:t>
            </a:r>
            <a:r>
              <a:rPr lang="en-US" sz="1600" b="0" dirty="0" err="1" smtClean="0">
                <a:latin typeface="Arial" charset="0"/>
              </a:rPr>
              <a:t>S.sname</a:t>
            </a:r>
            <a:r>
              <a:rPr lang="en-US" sz="1600" b="0" dirty="0" smtClean="0">
                <a:latin typeface="Arial" charset="0"/>
              </a:rPr>
              <a:t> FROM </a:t>
            </a:r>
          </a:p>
          <a:p>
            <a:r>
              <a:rPr lang="en-US" sz="1600" b="0" dirty="0" smtClean="0">
                <a:latin typeface="Arial" charset="0"/>
              </a:rPr>
              <a:t>Sailors S, </a:t>
            </a:r>
            <a:r>
              <a:rPr lang="en-US" sz="1600" b="0" dirty="0" err="1" smtClean="0">
                <a:latin typeface="Arial" charset="0"/>
              </a:rPr>
              <a:t>RedGreenSailors</a:t>
            </a:r>
            <a:r>
              <a:rPr lang="en-US" sz="1600" b="0" dirty="0" smtClean="0">
                <a:latin typeface="Arial" charset="0"/>
              </a:rPr>
              <a:t> R WHERE</a:t>
            </a:r>
          </a:p>
          <a:p>
            <a:r>
              <a:rPr lang="en-US" sz="1600" b="0" dirty="0" err="1" smtClean="0">
                <a:latin typeface="Arial" charset="0"/>
              </a:rPr>
              <a:t>S.sid</a:t>
            </a:r>
            <a:r>
              <a:rPr lang="en-US" sz="1600" b="0" dirty="0" smtClean="0">
                <a:latin typeface="Arial" charset="0"/>
              </a:rPr>
              <a:t> = </a:t>
            </a:r>
            <a:r>
              <a:rPr lang="en-US" sz="1600" b="0" dirty="0" err="1" smtClean="0">
                <a:latin typeface="Arial" charset="0"/>
              </a:rPr>
              <a:t>R.sid</a:t>
            </a:r>
            <a:r>
              <a:rPr lang="en-US" sz="1600" b="0" dirty="0" smtClean="0">
                <a:latin typeface="Arial" charset="0"/>
              </a:rPr>
              <a:t>;</a:t>
            </a:r>
          </a:p>
          <a:p>
            <a:endParaRPr lang="en-US" sz="1600" b="0" dirty="0">
              <a:latin typeface="Arial" charset="0"/>
            </a:endParaRPr>
          </a:p>
          <a:p>
            <a:r>
              <a:rPr lang="en-US" sz="1600" b="0" dirty="0" smtClean="0">
                <a:latin typeface="Arial" charset="0"/>
              </a:rPr>
              <a:t>DROP VIEW </a:t>
            </a:r>
            <a:r>
              <a:rPr lang="en-US" sz="1600" b="0" dirty="0" err="1" smtClean="0">
                <a:latin typeface="Arial" charset="0"/>
              </a:rPr>
              <a:t>RedGreenSailors</a:t>
            </a:r>
            <a:r>
              <a:rPr lang="en-US" sz="1600" b="0" dirty="0" smtClean="0">
                <a:latin typeface="Arial" charset="0"/>
              </a:rPr>
              <a:t>;</a:t>
            </a:r>
            <a:endParaRPr lang="en-US" sz="1600" b="0" dirty="0">
              <a:latin typeface="Arial" charset="0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026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D6BD59A-EA2F-3C48-99BA-93AD831AEA6A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8F06C64-5424-FD49-B2D3-EFEDCCA8E724}" type="slidenum">
              <a:rPr lang="en-US" sz="1200" b="0"/>
              <a:pPr eaLnBrk="1" hangingPunct="1"/>
              <a:t>4</a:t>
            </a:fld>
            <a:endParaRPr lang="en-US" sz="1200" b="0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Example of Basic Query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Schema: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Sailors (</a:t>
            </a:r>
            <a:r>
              <a:rPr lang="en-US" u="sng" dirty="0" err="1" smtClean="0">
                <a:ea typeface="+mn-ea"/>
              </a:rPr>
              <a:t>sid</a:t>
            </a:r>
            <a:r>
              <a:rPr lang="en-US" dirty="0" smtClean="0">
                <a:ea typeface="+mn-ea"/>
              </a:rPr>
              <a:t>, </a:t>
            </a:r>
            <a:r>
              <a:rPr lang="en-US" dirty="0" err="1" smtClean="0">
                <a:ea typeface="+mn-ea"/>
              </a:rPr>
              <a:t>sname</a:t>
            </a:r>
            <a:r>
              <a:rPr lang="en-US" dirty="0" smtClean="0">
                <a:ea typeface="+mn-ea"/>
              </a:rPr>
              <a:t>, rating, age)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Boats (</a:t>
            </a:r>
            <a:r>
              <a:rPr lang="en-US" u="sng" dirty="0" smtClean="0">
                <a:ea typeface="+mn-ea"/>
              </a:rPr>
              <a:t>bid</a:t>
            </a:r>
            <a:r>
              <a:rPr lang="en-US" dirty="0" smtClean="0">
                <a:ea typeface="+mn-ea"/>
              </a:rPr>
              <a:t>, </a:t>
            </a:r>
            <a:r>
              <a:rPr lang="en-US" dirty="0" err="1" smtClean="0">
                <a:ea typeface="+mn-ea"/>
              </a:rPr>
              <a:t>bname</a:t>
            </a:r>
            <a:r>
              <a:rPr lang="en-US" dirty="0" smtClean="0">
                <a:ea typeface="+mn-ea"/>
              </a:rPr>
              <a:t>, color)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Reserves (</a:t>
            </a:r>
            <a:r>
              <a:rPr lang="en-US" u="sng" dirty="0" err="1" smtClean="0">
                <a:ea typeface="+mn-ea"/>
              </a:rPr>
              <a:t>sid</a:t>
            </a:r>
            <a:r>
              <a:rPr lang="en-US" u="sng" dirty="0" smtClean="0">
                <a:ea typeface="+mn-ea"/>
              </a:rPr>
              <a:t>, bid, </a:t>
            </a:r>
            <a:r>
              <a:rPr lang="en-US" u="sng" dirty="0" err="1" smtClean="0">
                <a:ea typeface="+mn-ea"/>
              </a:rPr>
              <a:t>rday</a:t>
            </a:r>
            <a:r>
              <a:rPr lang="en-US" dirty="0" smtClean="0">
                <a:ea typeface="+mn-ea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Find the names of sailors who have reserved boat #103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SELECT </a:t>
            </a:r>
            <a:r>
              <a:rPr lang="en-US" dirty="0" err="1" smtClean="0">
                <a:solidFill>
                  <a:schemeClr val="accent2"/>
                </a:solidFill>
                <a:ea typeface="+mn-ea"/>
                <a:cs typeface="+mn-cs"/>
              </a:rPr>
              <a:t>S.sname</a:t>
            </a:r>
            <a:endParaRPr lang="en-US" dirty="0" smtClean="0">
              <a:solidFill>
                <a:schemeClr val="accent2"/>
              </a:solidFill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FROM Sailors S, Reserves 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WHERE </a:t>
            </a:r>
            <a:r>
              <a:rPr lang="en-US" dirty="0" err="1" smtClean="0">
                <a:solidFill>
                  <a:schemeClr val="accent2"/>
                </a:solidFill>
                <a:ea typeface="+mn-ea"/>
                <a:cs typeface="+mn-cs"/>
              </a:rPr>
              <a:t>S.sid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 = </a:t>
            </a:r>
            <a:r>
              <a:rPr lang="en-US" dirty="0" err="1" smtClean="0">
                <a:solidFill>
                  <a:schemeClr val="accent2"/>
                </a:solidFill>
                <a:ea typeface="+mn-ea"/>
                <a:cs typeface="+mn-cs"/>
              </a:rPr>
              <a:t>R.sid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 AND </a:t>
            </a:r>
            <a:r>
              <a:rPr lang="en-US" dirty="0" err="1" smtClean="0">
                <a:solidFill>
                  <a:schemeClr val="accent2"/>
                </a:solidFill>
                <a:ea typeface="+mn-ea"/>
                <a:cs typeface="+mn-cs"/>
              </a:rPr>
              <a:t>R.bid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 = 103;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58DB93D-D2B8-8643-A5C5-D72F408B41DF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B1B28BA-8308-3D4E-9280-ABCFA8881A15}" type="slidenum">
              <a:rPr lang="en-US" sz="1200" b="0"/>
              <a:pPr eaLnBrk="1" hangingPunct="1"/>
              <a:t>40</a:t>
            </a:fld>
            <a:endParaRPr lang="en-US" sz="1200" b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Error fixed: another solution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0" dirty="0"/>
              <a:t>Find </a:t>
            </a:r>
            <a:r>
              <a:rPr lang="en-US" sz="3200" b="0" dirty="0" smtClean="0"/>
              <a:t>the names of </a:t>
            </a:r>
            <a:r>
              <a:rPr lang="en-US" sz="3200" b="0" dirty="0"/>
              <a:t>sailors who have reserved a red and a green </a:t>
            </a:r>
            <a:r>
              <a:rPr lang="en-US" sz="3200" b="0" dirty="0" smtClean="0"/>
              <a:t>boat. Get rid of the VIEW.</a:t>
            </a:r>
            <a:endParaRPr lang="en-US" sz="3200" b="0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3400" y="2590800"/>
            <a:ext cx="5949465" cy="3416320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0" dirty="0" smtClean="0">
                <a:latin typeface="Arial" charset="0"/>
              </a:rPr>
              <a:t>SELECT </a:t>
            </a:r>
            <a:r>
              <a:rPr lang="en-US" sz="1600" b="0" dirty="0" err="1" smtClean="0">
                <a:latin typeface="Arial" charset="0"/>
              </a:rPr>
              <a:t>S.sname</a:t>
            </a:r>
            <a:r>
              <a:rPr lang="en-US" sz="1600" b="0" dirty="0" smtClean="0">
                <a:latin typeface="Arial" charset="0"/>
              </a:rPr>
              <a:t> FROM </a:t>
            </a:r>
          </a:p>
          <a:p>
            <a:r>
              <a:rPr lang="en-US" sz="1600" b="0" dirty="0" smtClean="0">
                <a:latin typeface="Arial" charset="0"/>
              </a:rPr>
              <a:t>Sailors S, </a:t>
            </a:r>
          </a:p>
          <a:p>
            <a:r>
              <a:rPr lang="en-US" sz="1600" b="0" dirty="0" smtClean="0">
                <a:solidFill>
                  <a:srgbClr val="FF0000"/>
                </a:solidFill>
              </a:rPr>
              <a:t>(SELECT  </a:t>
            </a:r>
            <a:r>
              <a:rPr lang="en-US" sz="1600" b="0" dirty="0" err="1" smtClean="0">
                <a:solidFill>
                  <a:srgbClr val="FF0000"/>
                </a:solidFill>
              </a:rPr>
              <a:t>S.sid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r>
              <a:rPr lang="en-US" sz="1600" b="0" dirty="0" smtClean="0">
                <a:solidFill>
                  <a:srgbClr val="FF0000"/>
                </a:solidFill>
              </a:rPr>
              <a:t>FROM Sailors S, Reserves R, Boats B</a:t>
            </a:r>
          </a:p>
          <a:p>
            <a:r>
              <a:rPr lang="en-US" sz="1600" b="0" dirty="0" smtClean="0">
                <a:solidFill>
                  <a:srgbClr val="FF0000"/>
                </a:solidFill>
              </a:rPr>
              <a:t>WHERE </a:t>
            </a:r>
            <a:r>
              <a:rPr lang="en-US" sz="1600" b="0" dirty="0" err="1" smtClean="0">
                <a:solidFill>
                  <a:srgbClr val="FF0000"/>
                </a:solidFill>
              </a:rPr>
              <a:t>S.sid</a:t>
            </a:r>
            <a:r>
              <a:rPr lang="en-US" sz="1600" b="0" dirty="0" smtClean="0">
                <a:solidFill>
                  <a:srgbClr val="FF0000"/>
                </a:solidFill>
              </a:rPr>
              <a:t> = </a:t>
            </a:r>
            <a:r>
              <a:rPr lang="en-US" sz="1600" b="0" dirty="0" err="1" smtClean="0">
                <a:solidFill>
                  <a:srgbClr val="FF0000"/>
                </a:solidFill>
              </a:rPr>
              <a:t>R.sid</a:t>
            </a:r>
            <a:r>
              <a:rPr lang="en-US" sz="1600" b="0" dirty="0" smtClean="0">
                <a:solidFill>
                  <a:srgbClr val="FF0000"/>
                </a:solidFill>
              </a:rPr>
              <a:t> AND </a:t>
            </a:r>
            <a:r>
              <a:rPr lang="en-US" sz="1600" b="0" dirty="0" err="1" smtClean="0">
                <a:solidFill>
                  <a:srgbClr val="FF0000"/>
                </a:solidFill>
              </a:rPr>
              <a:t>R.bid</a:t>
            </a:r>
            <a:r>
              <a:rPr lang="en-US" sz="1600" b="0" dirty="0" smtClean="0">
                <a:solidFill>
                  <a:srgbClr val="FF0000"/>
                </a:solidFill>
              </a:rPr>
              <a:t> = </a:t>
            </a:r>
            <a:r>
              <a:rPr lang="en-US" sz="1600" b="0" dirty="0" err="1" smtClean="0">
                <a:solidFill>
                  <a:srgbClr val="FF0000"/>
                </a:solidFill>
              </a:rPr>
              <a:t>B.bid</a:t>
            </a:r>
            <a:r>
              <a:rPr lang="en-US" sz="1600" b="0" dirty="0" smtClean="0">
                <a:solidFill>
                  <a:srgbClr val="FF0000"/>
                </a:solidFill>
              </a:rPr>
              <a:t> AND </a:t>
            </a:r>
            <a:r>
              <a:rPr lang="en-US" sz="1600" b="0" dirty="0" err="1" smtClean="0">
                <a:solidFill>
                  <a:srgbClr val="FF0000"/>
                </a:solidFill>
              </a:rPr>
              <a:t>B.color</a:t>
            </a:r>
            <a:r>
              <a:rPr lang="en-US" sz="1600" b="0" dirty="0" smtClean="0">
                <a:solidFill>
                  <a:srgbClr val="FF0000"/>
                </a:solidFill>
              </a:rPr>
              <a:t> = </a:t>
            </a:r>
            <a:r>
              <a:rPr lang="en-US" sz="1600" b="0" dirty="0" smtClean="0">
                <a:solidFill>
                  <a:srgbClr val="FF0000"/>
                </a:solidFill>
                <a:latin typeface="Arial" charset="0"/>
              </a:rPr>
              <a:t>'red'</a:t>
            </a:r>
            <a:endParaRPr lang="en-US" altLang="ja-JP" sz="1600" b="0" dirty="0" smtClean="0">
              <a:solidFill>
                <a:srgbClr val="FF0000"/>
              </a:solidFill>
            </a:endParaRPr>
          </a:p>
          <a:p>
            <a:r>
              <a:rPr lang="en-US" sz="1600" b="0" dirty="0" smtClean="0">
                <a:solidFill>
                  <a:srgbClr val="FF0000"/>
                </a:solidFill>
              </a:rPr>
              <a:t>INTERSECT</a:t>
            </a:r>
          </a:p>
          <a:p>
            <a:r>
              <a:rPr lang="en-US" sz="1600" b="0" dirty="0" smtClean="0">
                <a:solidFill>
                  <a:srgbClr val="FF0000"/>
                </a:solidFill>
              </a:rPr>
              <a:t>SELECT </a:t>
            </a:r>
            <a:r>
              <a:rPr lang="en-US" sz="1600" b="0" dirty="0" err="1" smtClean="0">
                <a:solidFill>
                  <a:srgbClr val="FF0000"/>
                </a:solidFill>
              </a:rPr>
              <a:t>S.sid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r>
              <a:rPr lang="en-US" sz="1600" b="0" dirty="0" smtClean="0">
                <a:solidFill>
                  <a:srgbClr val="FF0000"/>
                </a:solidFill>
              </a:rPr>
              <a:t>FROM Sailors S, Reserves R, Boats B</a:t>
            </a:r>
          </a:p>
          <a:p>
            <a:r>
              <a:rPr lang="en-US" sz="1600" b="0" dirty="0" smtClean="0">
                <a:solidFill>
                  <a:srgbClr val="FF0000"/>
                </a:solidFill>
              </a:rPr>
              <a:t>WHERE </a:t>
            </a:r>
            <a:r>
              <a:rPr lang="en-US" sz="1600" b="0" dirty="0" err="1" smtClean="0">
                <a:solidFill>
                  <a:srgbClr val="FF0000"/>
                </a:solidFill>
              </a:rPr>
              <a:t>S.sid</a:t>
            </a:r>
            <a:r>
              <a:rPr lang="en-US" sz="1600" b="0" dirty="0" smtClean="0">
                <a:solidFill>
                  <a:srgbClr val="FF0000"/>
                </a:solidFill>
              </a:rPr>
              <a:t> = </a:t>
            </a:r>
            <a:r>
              <a:rPr lang="en-US" sz="1600" b="0" dirty="0" err="1" smtClean="0">
                <a:solidFill>
                  <a:srgbClr val="FF0000"/>
                </a:solidFill>
              </a:rPr>
              <a:t>R.sid</a:t>
            </a:r>
            <a:r>
              <a:rPr lang="en-US" sz="1600" b="0" dirty="0" smtClean="0">
                <a:solidFill>
                  <a:srgbClr val="FF0000"/>
                </a:solidFill>
              </a:rPr>
              <a:t> and </a:t>
            </a:r>
            <a:r>
              <a:rPr lang="en-US" sz="1600" b="0" dirty="0" err="1" smtClean="0">
                <a:solidFill>
                  <a:srgbClr val="FF0000"/>
                </a:solidFill>
              </a:rPr>
              <a:t>R.bid</a:t>
            </a:r>
            <a:r>
              <a:rPr lang="en-US" sz="1600" b="0" dirty="0" smtClean="0">
                <a:solidFill>
                  <a:srgbClr val="FF0000"/>
                </a:solidFill>
              </a:rPr>
              <a:t> = </a:t>
            </a:r>
            <a:r>
              <a:rPr lang="en-US" sz="1600" b="0" dirty="0" err="1" smtClean="0">
                <a:solidFill>
                  <a:srgbClr val="FF0000"/>
                </a:solidFill>
              </a:rPr>
              <a:t>B.bid</a:t>
            </a:r>
            <a:r>
              <a:rPr lang="en-US" sz="1600" b="0" dirty="0" smtClean="0">
                <a:solidFill>
                  <a:srgbClr val="FF0000"/>
                </a:solidFill>
              </a:rPr>
              <a:t> AND </a:t>
            </a:r>
            <a:r>
              <a:rPr lang="en-US" sz="1600" b="0" dirty="0" err="1" smtClean="0">
                <a:solidFill>
                  <a:srgbClr val="FF0000"/>
                </a:solidFill>
              </a:rPr>
              <a:t>B.color</a:t>
            </a:r>
            <a:r>
              <a:rPr lang="en-US" sz="1600" b="0" dirty="0" smtClean="0">
                <a:solidFill>
                  <a:srgbClr val="FF0000"/>
                </a:solidFill>
              </a:rPr>
              <a:t> = 'green'</a:t>
            </a:r>
            <a:r>
              <a:rPr lang="en-US" altLang="ja-JP" sz="1600" b="0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en-US" sz="1600" b="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1600" b="0" dirty="0" err="1" smtClean="0">
                <a:latin typeface="Arial" charset="0"/>
              </a:rPr>
              <a:t>RedGreenSailors</a:t>
            </a:r>
            <a:r>
              <a:rPr lang="en-US" sz="1600" b="0" dirty="0" smtClean="0">
                <a:latin typeface="Arial" charset="0"/>
              </a:rPr>
              <a:t> WHERE</a:t>
            </a:r>
          </a:p>
          <a:p>
            <a:r>
              <a:rPr lang="en-US" sz="1600" b="0" dirty="0" err="1" smtClean="0">
                <a:latin typeface="Arial" charset="0"/>
              </a:rPr>
              <a:t>S.sid</a:t>
            </a:r>
            <a:r>
              <a:rPr lang="en-US" sz="1600" b="0" dirty="0" smtClean="0">
                <a:latin typeface="Arial" charset="0"/>
              </a:rPr>
              <a:t> = </a:t>
            </a:r>
            <a:r>
              <a:rPr lang="en-US" sz="1600" b="0" dirty="0" err="1" smtClean="0">
                <a:latin typeface="Arial" charset="0"/>
              </a:rPr>
              <a:t>RedGreenSailors.sid</a:t>
            </a:r>
            <a:r>
              <a:rPr lang="en-US" sz="1600" b="0" dirty="0" smtClean="0">
                <a:latin typeface="Arial" charset="0"/>
              </a:rPr>
              <a:t>;</a:t>
            </a:r>
          </a:p>
          <a:p>
            <a:endParaRPr lang="en-US" sz="1600" b="0" dirty="0">
              <a:latin typeface="Arial" charset="0"/>
            </a:endParaRPr>
          </a:p>
          <a:p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3276600"/>
            <a:ext cx="194867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8000"/>
                </a:solidFill>
              </a:rPr>
              <a:t>Another sol:</a:t>
            </a:r>
          </a:p>
          <a:p>
            <a:r>
              <a:rPr lang="en-US" b="0" dirty="0" smtClean="0">
                <a:solidFill>
                  <a:srgbClr val="008000"/>
                </a:solidFill>
              </a:rPr>
              <a:t>See Q8 in</a:t>
            </a:r>
          </a:p>
          <a:p>
            <a:r>
              <a:rPr lang="en-US" b="0" dirty="0" smtClean="0">
                <a:solidFill>
                  <a:srgbClr val="008000"/>
                </a:solidFill>
              </a:rPr>
              <a:t>Ch. 5, p. 150</a:t>
            </a:r>
            <a:endParaRPr lang="en-US" b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38B874E-FF66-234F-8B4B-98ACE0D97AEC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65EEF43-B3C5-8D45-A6C4-57DCF5A84718}" type="slidenum">
              <a:rPr lang="en-US" sz="1200" b="0"/>
              <a:pPr eaLnBrk="1" hangingPunct="1"/>
              <a:t>41</a:t>
            </a:fld>
            <a:endParaRPr lang="en-US" sz="1200" b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01000" cy="11049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2400" b="1" smtClean="0">
                <a:ea typeface="+mj-ea"/>
                <a:cs typeface="+mj-cs"/>
              </a:rPr>
              <a:t>Find the age of the youngest sailor with age&gt;18, for each rating with at least 2 sailors (of any age)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91000"/>
            <a:ext cx="8763000" cy="2324100"/>
          </a:xfrm>
          <a:extLst/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800" dirty="0" err="1" smtClean="0">
                <a:ea typeface="+mn-ea"/>
                <a:cs typeface="+mn-cs"/>
              </a:rPr>
              <a:t>Subquery</a:t>
            </a:r>
            <a:r>
              <a:rPr lang="en-US" sz="2800" dirty="0" smtClean="0">
                <a:ea typeface="+mn-ea"/>
                <a:cs typeface="+mn-cs"/>
              </a:rPr>
              <a:t> in the </a:t>
            </a:r>
            <a:r>
              <a:rPr lang="en-US" sz="2400" dirty="0" smtClean="0">
                <a:ea typeface="+mn-ea"/>
                <a:cs typeface="+mn-cs"/>
              </a:rPr>
              <a:t>HAVING</a:t>
            </a:r>
            <a:r>
              <a:rPr lang="en-US" sz="2800" dirty="0" smtClean="0">
                <a:ea typeface="+mn-ea"/>
                <a:cs typeface="+mn-cs"/>
              </a:rPr>
              <a:t> clause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Compare this with the query where we considered only ratings with 2 sailors over 18!</a:t>
            </a:r>
          </a:p>
          <a:p>
            <a:pPr eaLnBrk="1" hangingPunct="1">
              <a:defRPr/>
            </a:pPr>
            <a:endParaRPr lang="en-US" sz="2800" dirty="0" smtClean="0">
              <a:ea typeface="+mn-ea"/>
              <a:cs typeface="+mn-cs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762000" y="1146175"/>
            <a:ext cx="8153400" cy="2675091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0" dirty="0"/>
              <a:t>SELECT</a:t>
            </a:r>
            <a:r>
              <a:rPr lang="en-US" sz="2800" b="0" dirty="0"/>
              <a:t>  </a:t>
            </a:r>
            <a:r>
              <a:rPr lang="en-US" sz="2800" b="0" dirty="0" err="1">
                <a:solidFill>
                  <a:schemeClr val="accent2"/>
                </a:solidFill>
              </a:rPr>
              <a:t>S.rating</a:t>
            </a:r>
            <a:r>
              <a:rPr lang="en-US" sz="2800" b="0" dirty="0"/>
              <a:t>,  </a:t>
            </a:r>
            <a:r>
              <a:rPr lang="en-US" b="0" dirty="0"/>
              <a:t>MIN</a:t>
            </a:r>
            <a:r>
              <a:rPr lang="en-US" sz="2800" b="0" dirty="0"/>
              <a:t> (</a:t>
            </a:r>
            <a:r>
              <a:rPr lang="en-US" sz="2800" b="0" dirty="0" err="1"/>
              <a:t>S.age</a:t>
            </a:r>
            <a:r>
              <a:rPr lang="en-US" sz="2800" b="0" dirty="0"/>
              <a:t>) AS </a:t>
            </a:r>
            <a:r>
              <a:rPr lang="en-US" b="0" dirty="0"/>
              <a:t>MINAGE</a:t>
            </a:r>
            <a:endParaRPr lang="en-US" sz="2800" b="0" dirty="0"/>
          </a:p>
          <a:p>
            <a:pPr eaLnBrk="0" hangingPunct="0"/>
            <a:r>
              <a:rPr lang="en-US" b="0" dirty="0"/>
              <a:t>FROM</a:t>
            </a:r>
            <a:r>
              <a:rPr lang="en-US" sz="2800" b="0" dirty="0"/>
              <a:t>  Sailors S</a:t>
            </a:r>
          </a:p>
          <a:p>
            <a:pPr eaLnBrk="0" hangingPunct="0"/>
            <a:r>
              <a:rPr lang="en-US" b="0" dirty="0"/>
              <a:t>WHERE</a:t>
            </a:r>
            <a:r>
              <a:rPr lang="en-US" sz="2800" b="0" dirty="0"/>
              <a:t>  </a:t>
            </a:r>
            <a:r>
              <a:rPr lang="en-US" sz="2800" b="0" dirty="0" err="1"/>
              <a:t>S.age</a:t>
            </a:r>
            <a:r>
              <a:rPr lang="en-US" sz="2800" b="0" dirty="0"/>
              <a:t> &gt; 18</a:t>
            </a:r>
          </a:p>
          <a:p>
            <a:pPr eaLnBrk="0" hangingPunct="0"/>
            <a:r>
              <a:rPr lang="en-US" b="0" dirty="0"/>
              <a:t>GROUP BY  </a:t>
            </a:r>
            <a:r>
              <a:rPr lang="en-US" sz="2800" b="0" dirty="0" err="1">
                <a:solidFill>
                  <a:schemeClr val="accent2"/>
                </a:solidFill>
              </a:rPr>
              <a:t>S.rating</a:t>
            </a:r>
            <a:endParaRPr lang="en-US" sz="2800" b="0" dirty="0"/>
          </a:p>
          <a:p>
            <a:pPr eaLnBrk="0" hangingPunct="0"/>
            <a:r>
              <a:rPr lang="en-US" b="0" dirty="0"/>
              <a:t>HAVING</a:t>
            </a:r>
            <a:r>
              <a:rPr lang="en-US" sz="2800" b="0" dirty="0"/>
              <a:t>  1 &lt; (</a:t>
            </a:r>
            <a:r>
              <a:rPr lang="en-US" b="0" dirty="0"/>
              <a:t>SELECT  COUNT </a:t>
            </a:r>
            <a:r>
              <a:rPr lang="en-US" sz="2800" b="0" dirty="0"/>
              <a:t>(*) </a:t>
            </a:r>
            <a:r>
              <a:rPr lang="en-US" b="0" dirty="0"/>
              <a:t>FROM</a:t>
            </a:r>
            <a:r>
              <a:rPr lang="en-US" sz="2800" b="0" dirty="0"/>
              <a:t>  Sailors S2 </a:t>
            </a:r>
          </a:p>
          <a:p>
            <a:pPr eaLnBrk="0" hangingPunct="0"/>
            <a:r>
              <a:rPr lang="en-US" sz="2800" b="0" dirty="0"/>
              <a:t>                   </a:t>
            </a:r>
            <a:r>
              <a:rPr lang="en-US" b="0" dirty="0"/>
              <a:t>WHERE</a:t>
            </a:r>
            <a:r>
              <a:rPr lang="en-US" sz="2800" b="0" dirty="0"/>
              <a:t>  </a:t>
            </a:r>
            <a:r>
              <a:rPr lang="en-US" sz="2800" b="0" dirty="0" smtClean="0"/>
              <a:t>S2.</a:t>
            </a:r>
            <a:r>
              <a:rPr lang="en-US" sz="2800" b="0" dirty="0"/>
              <a:t>rating</a:t>
            </a:r>
            <a:r>
              <a:rPr lang="en-US" sz="2800" b="0" dirty="0" smtClean="0"/>
              <a:t>=</a:t>
            </a:r>
            <a:r>
              <a:rPr lang="en-US" sz="2800" b="0" dirty="0" err="1" smtClean="0">
                <a:solidFill>
                  <a:schemeClr val="accent2"/>
                </a:solidFill>
              </a:rPr>
              <a:t>S.rating</a:t>
            </a:r>
            <a:r>
              <a:rPr lang="en-US" sz="2800" b="0" dirty="0" smtClean="0"/>
              <a:t>)</a:t>
            </a:r>
            <a:endParaRPr lang="en-US" sz="2800" b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309D124-94D9-664F-B4D4-419D8B3FF2E0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2D295CE-2AF3-2E48-AF77-491D909D4A7F}" type="slidenum">
              <a:rPr lang="en-US" sz="1200" b="0"/>
              <a:pPr eaLnBrk="1" hangingPunct="1"/>
              <a:t>42</a:t>
            </a:fld>
            <a:endParaRPr lang="en-US" sz="1200" b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696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2400" b="1" smtClean="0">
                <a:ea typeface="+mj-ea"/>
                <a:cs typeface="+mj-cs"/>
              </a:rPr>
              <a:t>Find ratings for which the average age is the minimum of the average age over all ratings*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19100"/>
          </a:xfrm>
          <a:extLst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Aggregate operations cannot be nested!  </a:t>
            </a:r>
            <a:r>
              <a:rPr lang="en-US" sz="2800" smtClean="0">
                <a:solidFill>
                  <a:schemeClr val="accent2"/>
                </a:solidFill>
                <a:ea typeface="+mn-ea"/>
                <a:cs typeface="+mn-cs"/>
              </a:rPr>
              <a:t>WRONG</a:t>
            </a:r>
            <a:r>
              <a:rPr lang="en-US" sz="2800" smtClean="0">
                <a:ea typeface="+mn-ea"/>
                <a:cs typeface="+mn-cs"/>
              </a:rPr>
              <a:t>: 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1219200" y="1524000"/>
            <a:ext cx="78009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 dirty="0"/>
              <a:t>SELECT  </a:t>
            </a:r>
            <a:r>
              <a:rPr lang="en-US" b="0" dirty="0" err="1"/>
              <a:t>S.rating</a:t>
            </a:r>
            <a:endParaRPr lang="en-US" b="0" dirty="0"/>
          </a:p>
          <a:p>
            <a:pPr eaLnBrk="0" hangingPunct="0"/>
            <a:r>
              <a:rPr lang="en-US" sz="2000" b="0" dirty="0"/>
              <a:t>FROM </a:t>
            </a:r>
            <a:r>
              <a:rPr lang="en-US" b="0" dirty="0"/>
              <a:t> Sailors S</a:t>
            </a:r>
          </a:p>
          <a:p>
            <a:pPr eaLnBrk="0" hangingPunct="0"/>
            <a:r>
              <a:rPr lang="en-US" sz="2000" b="0" dirty="0"/>
              <a:t>WHERE </a:t>
            </a:r>
            <a:r>
              <a:rPr lang="en-US" b="0" dirty="0"/>
              <a:t> AVG(</a:t>
            </a:r>
            <a:r>
              <a:rPr lang="en-US" b="0" dirty="0" err="1"/>
              <a:t>S.age</a:t>
            </a:r>
            <a:r>
              <a:rPr lang="en-US" b="0" dirty="0"/>
              <a:t>) = </a:t>
            </a:r>
          </a:p>
          <a:p>
            <a:pPr eaLnBrk="0" hangingPunct="0"/>
            <a:r>
              <a:rPr lang="en-US" b="0" dirty="0"/>
              <a:t>                 (</a:t>
            </a:r>
            <a:r>
              <a:rPr lang="en-US" sz="2000" b="0" dirty="0"/>
              <a:t>SELECT  </a:t>
            </a:r>
            <a:r>
              <a:rPr lang="en-US" sz="2000" b="0" dirty="0">
                <a:solidFill>
                  <a:schemeClr val="hlink"/>
                </a:solidFill>
              </a:rPr>
              <a:t>MIN </a:t>
            </a:r>
            <a:r>
              <a:rPr lang="en-US" b="0" dirty="0">
                <a:solidFill>
                  <a:schemeClr val="hlink"/>
                </a:solidFill>
              </a:rPr>
              <a:t>(</a:t>
            </a:r>
            <a:r>
              <a:rPr lang="en-US" sz="2000" b="0" dirty="0">
                <a:solidFill>
                  <a:schemeClr val="hlink"/>
                </a:solidFill>
              </a:rPr>
              <a:t>AVG</a:t>
            </a:r>
            <a:r>
              <a:rPr lang="en-US" b="0" dirty="0">
                <a:solidFill>
                  <a:schemeClr val="hlink"/>
                </a:solidFill>
              </a:rPr>
              <a:t> (S2.age))</a:t>
            </a:r>
            <a:r>
              <a:rPr lang="en-US" b="0" dirty="0"/>
              <a:t>  </a:t>
            </a:r>
            <a:r>
              <a:rPr lang="en-US" sz="2000" b="0" dirty="0"/>
              <a:t>FROM</a:t>
            </a:r>
            <a:r>
              <a:rPr lang="en-US" b="0" dirty="0"/>
              <a:t> Sailors S2)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0188" y="3124200"/>
            <a:ext cx="8899526" cy="2476500"/>
            <a:chOff x="96" y="1968"/>
            <a:chExt cx="5606" cy="1560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96" y="2308"/>
              <a:ext cx="5606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chemeClr val="accent2"/>
                  </a:solidFill>
                </a:rPr>
                <a:t>SELECT</a:t>
              </a:r>
              <a:r>
                <a:rPr lang="en-US" b="0" dirty="0">
                  <a:solidFill>
                    <a:schemeClr val="accent2"/>
                  </a:solidFill>
                </a:rPr>
                <a:t>  </a:t>
              </a:r>
              <a:r>
                <a:rPr lang="en-US" b="0" dirty="0" err="1" smtClean="0">
                  <a:solidFill>
                    <a:schemeClr val="accent2"/>
                  </a:solidFill>
                </a:rPr>
                <a:t>T.rating</a:t>
              </a:r>
              <a:r>
                <a:rPr lang="en-US" b="0" dirty="0">
                  <a:solidFill>
                    <a:schemeClr val="accent2"/>
                  </a:solidFill>
                </a:rPr>
                <a:t>, </a:t>
              </a:r>
              <a:r>
                <a:rPr lang="en-US" b="0" dirty="0" err="1" smtClean="0">
                  <a:solidFill>
                    <a:schemeClr val="accent2"/>
                  </a:solidFill>
                </a:rPr>
                <a:t>T.avgage</a:t>
              </a:r>
              <a:endParaRPr lang="en-US" b="0" dirty="0">
                <a:solidFill>
                  <a:schemeClr val="accent2"/>
                </a:solidFill>
              </a:endParaRPr>
            </a:p>
            <a:p>
              <a:pPr eaLnBrk="0" hangingPunct="0"/>
              <a:r>
                <a:rPr lang="en-US" sz="2000" b="0" dirty="0" smtClean="0">
                  <a:solidFill>
                    <a:schemeClr val="accent2"/>
                  </a:solidFill>
                </a:rPr>
                <a:t>FROM</a:t>
              </a:r>
              <a:r>
                <a:rPr lang="en-US" b="0" dirty="0" smtClean="0">
                  <a:solidFill>
                    <a:schemeClr val="accent2"/>
                  </a:solidFill>
                </a:rPr>
                <a:t>  (</a:t>
              </a:r>
              <a:r>
                <a:rPr lang="en-US" sz="2000" b="0" dirty="0" smtClean="0">
                  <a:solidFill>
                    <a:schemeClr val="accent2"/>
                  </a:solidFill>
                </a:rPr>
                <a:t>SELECT</a:t>
              </a:r>
              <a:r>
                <a:rPr lang="en-US" b="0" dirty="0" smtClean="0">
                  <a:solidFill>
                    <a:schemeClr val="accent2"/>
                  </a:solidFill>
                </a:rPr>
                <a:t>  </a:t>
              </a:r>
              <a:r>
                <a:rPr lang="en-US" b="0" dirty="0" err="1">
                  <a:solidFill>
                    <a:schemeClr val="accent2"/>
                  </a:solidFill>
                </a:rPr>
                <a:t>S.rating</a:t>
              </a:r>
              <a:r>
                <a:rPr lang="en-US" b="0" dirty="0">
                  <a:solidFill>
                    <a:schemeClr val="accent2"/>
                  </a:solidFill>
                </a:rPr>
                <a:t>, </a:t>
              </a:r>
              <a:r>
                <a:rPr lang="en-US" sz="2000" b="0" dirty="0">
                  <a:solidFill>
                    <a:schemeClr val="accent2"/>
                  </a:solidFill>
                </a:rPr>
                <a:t>AVG</a:t>
              </a:r>
              <a:r>
                <a:rPr lang="en-US" b="0" dirty="0">
                  <a:solidFill>
                    <a:schemeClr val="accent2"/>
                  </a:solidFill>
                </a:rPr>
                <a:t> (</a:t>
              </a:r>
              <a:r>
                <a:rPr lang="en-US" b="0" dirty="0" err="1">
                  <a:solidFill>
                    <a:schemeClr val="accent2"/>
                  </a:solidFill>
                </a:rPr>
                <a:t>S.age</a:t>
              </a:r>
              <a:r>
                <a:rPr lang="en-US" b="0" dirty="0" smtClean="0">
                  <a:solidFill>
                    <a:schemeClr val="accent2"/>
                  </a:solidFill>
                </a:rPr>
                <a:t>) AS </a:t>
              </a:r>
              <a:r>
                <a:rPr lang="en-US" b="0" dirty="0" err="1" smtClean="0">
                  <a:solidFill>
                    <a:schemeClr val="accent2"/>
                  </a:solidFill>
                </a:rPr>
                <a:t>avgage</a:t>
              </a:r>
              <a:r>
                <a:rPr lang="en-US" b="0" dirty="0" smtClean="0">
                  <a:solidFill>
                    <a:schemeClr val="accent2"/>
                  </a:solidFill>
                </a:rPr>
                <a:t> </a:t>
              </a:r>
              <a:r>
                <a:rPr lang="en-US" sz="2000" b="0" dirty="0" smtClean="0">
                  <a:solidFill>
                    <a:schemeClr val="accent2"/>
                  </a:solidFill>
                </a:rPr>
                <a:t>FROM</a:t>
              </a:r>
              <a:r>
                <a:rPr lang="en-US" b="0" dirty="0" smtClean="0">
                  <a:solidFill>
                    <a:schemeClr val="accent2"/>
                  </a:solidFill>
                </a:rPr>
                <a:t>  </a:t>
              </a:r>
              <a:r>
                <a:rPr lang="en-US" b="0" dirty="0">
                  <a:solidFill>
                    <a:schemeClr val="accent2"/>
                  </a:solidFill>
                </a:rPr>
                <a:t>Sailors S</a:t>
              </a:r>
            </a:p>
            <a:p>
              <a:pPr eaLnBrk="0" hangingPunct="0"/>
              <a:r>
                <a:rPr lang="en-US" b="0" dirty="0">
                  <a:solidFill>
                    <a:schemeClr val="accent2"/>
                  </a:solidFill>
                </a:rPr>
                <a:t>          </a:t>
              </a:r>
              <a:r>
                <a:rPr lang="en-US" sz="2000" b="0" dirty="0">
                  <a:solidFill>
                    <a:schemeClr val="accent2"/>
                  </a:solidFill>
                </a:rPr>
                <a:t>GROUP BY  </a:t>
              </a:r>
              <a:r>
                <a:rPr lang="en-US" b="0" dirty="0" err="1" smtClean="0">
                  <a:solidFill>
                    <a:schemeClr val="accent2"/>
                  </a:solidFill>
                </a:rPr>
                <a:t>S.rating</a:t>
              </a:r>
              <a:r>
                <a:rPr lang="en-US" b="0" dirty="0" smtClean="0">
                  <a:solidFill>
                    <a:schemeClr val="accent2"/>
                  </a:solidFill>
                </a:rPr>
                <a:t>) T</a:t>
              </a:r>
              <a:endParaRPr lang="en-US" b="0" dirty="0">
                <a:solidFill>
                  <a:schemeClr val="accent2"/>
                </a:solidFill>
              </a:endParaRPr>
            </a:p>
            <a:p>
              <a:pPr eaLnBrk="0" hangingPunct="0"/>
              <a:r>
                <a:rPr lang="en-US" sz="2000" b="0" dirty="0">
                  <a:solidFill>
                    <a:schemeClr val="accent2"/>
                  </a:solidFill>
                </a:rPr>
                <a:t>WHERE</a:t>
              </a:r>
              <a:r>
                <a:rPr lang="en-US" b="0" dirty="0">
                  <a:solidFill>
                    <a:schemeClr val="accent2"/>
                  </a:solidFill>
                </a:rPr>
                <a:t>  </a:t>
              </a:r>
              <a:r>
                <a:rPr lang="en-US" b="0" dirty="0" err="1">
                  <a:solidFill>
                    <a:schemeClr val="accent2"/>
                  </a:solidFill>
                </a:rPr>
                <a:t>T</a:t>
              </a:r>
              <a:r>
                <a:rPr lang="en-US" b="0" dirty="0" err="1" smtClean="0">
                  <a:solidFill>
                    <a:schemeClr val="accent2"/>
                  </a:solidFill>
                </a:rPr>
                <a:t>.avgage</a:t>
              </a:r>
              <a:r>
                <a:rPr lang="en-US" b="0" dirty="0" smtClean="0">
                  <a:solidFill>
                    <a:schemeClr val="accent2"/>
                  </a:solidFill>
                </a:rPr>
                <a:t> </a:t>
              </a:r>
              <a:r>
                <a:rPr lang="en-US" b="0" dirty="0">
                  <a:solidFill>
                    <a:schemeClr val="accent2"/>
                  </a:solidFill>
                </a:rPr>
                <a:t>= (</a:t>
              </a:r>
              <a:r>
                <a:rPr lang="en-US" sz="2000" b="0" dirty="0">
                  <a:solidFill>
                    <a:schemeClr val="accent2"/>
                  </a:solidFill>
                </a:rPr>
                <a:t>SELECT  MIN </a:t>
              </a:r>
              <a:r>
                <a:rPr lang="en-US" b="0" dirty="0">
                  <a:solidFill>
                    <a:schemeClr val="accent2"/>
                  </a:solidFill>
                </a:rPr>
                <a:t>(</a:t>
              </a:r>
              <a:r>
                <a:rPr lang="en-US" b="0" dirty="0" err="1" smtClean="0">
                  <a:solidFill>
                    <a:schemeClr val="accent2"/>
                  </a:solidFill>
                </a:rPr>
                <a:t>T.avgage</a:t>
              </a:r>
              <a:r>
                <a:rPr lang="en-US" b="0" dirty="0">
                  <a:solidFill>
                    <a:schemeClr val="accent2"/>
                  </a:solidFill>
                </a:rPr>
                <a:t>) </a:t>
              </a:r>
              <a:r>
                <a:rPr lang="en-US" sz="2000" b="0" dirty="0">
                  <a:solidFill>
                    <a:schemeClr val="accent2"/>
                  </a:solidFill>
                </a:rPr>
                <a:t>FROM</a:t>
              </a:r>
              <a:r>
                <a:rPr lang="en-US" b="0" dirty="0">
                  <a:solidFill>
                    <a:schemeClr val="accent2"/>
                  </a:solidFill>
                </a:rPr>
                <a:t> </a:t>
              </a:r>
              <a:r>
                <a:rPr lang="en-US" b="0" dirty="0" smtClean="0">
                  <a:solidFill>
                    <a:schemeClr val="accent2"/>
                  </a:solidFill>
                </a:rPr>
                <a:t>T);</a:t>
              </a:r>
              <a:endParaRPr lang="en-US" b="0" dirty="0">
                <a:solidFill>
                  <a:schemeClr val="accent2"/>
                </a:solidFill>
              </a:endParaRPr>
            </a:p>
            <a:p>
              <a:endParaRPr lang="en-US" b="0" dirty="0">
                <a:solidFill>
                  <a:schemeClr val="accent2"/>
                </a:solidFill>
              </a:endParaRP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96" y="1968"/>
              <a:ext cx="524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SzPct val="75000"/>
                <a:buFont typeface="Wingdings" charset="0"/>
                <a:buChar char="§"/>
              </a:pPr>
              <a:r>
                <a:rPr lang="en-US" sz="2800" b="0" dirty="0"/>
                <a:t> Correct solution (in SQL/</a:t>
              </a:r>
              <a:r>
                <a:rPr lang="en-US" sz="2800" b="0" dirty="0" smtClean="0"/>
                <a:t>92 – may fail in practice)</a:t>
              </a:r>
              <a:r>
                <a:rPr lang="en-US" sz="2800" b="0" dirty="0"/>
                <a:t>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200" y="5334000"/>
            <a:ext cx="860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If above does not work, one solution is to define T as a view .</a:t>
            </a:r>
            <a:endParaRPr lang="en-US" b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Views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3D0DC-1DDF-4945-92E2-7D5D172CB468}" type="datetime1">
              <a:rPr lang="en-US" smtClean="0"/>
              <a:pPr>
                <a:defRPr/>
              </a:pPr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EF082-54F8-9540-8F0B-02CD0AF7EE4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057400"/>
            <a:ext cx="70290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CREATE VIEW AVG_AGE_BY_RATING AS</a:t>
            </a:r>
          </a:p>
          <a:p>
            <a:r>
              <a:rPr lang="en-US" b="0" dirty="0" smtClean="0"/>
              <a:t>SELECT </a:t>
            </a:r>
            <a:r>
              <a:rPr lang="en-US" b="0" dirty="0" err="1" smtClean="0"/>
              <a:t>S.rating</a:t>
            </a:r>
            <a:r>
              <a:rPr lang="en-US" b="0" dirty="0" smtClean="0"/>
              <a:t>, AVG(</a:t>
            </a:r>
            <a:r>
              <a:rPr lang="en-US" b="0" dirty="0" err="1" smtClean="0"/>
              <a:t>S.age</a:t>
            </a:r>
            <a:r>
              <a:rPr lang="en-US" b="0" dirty="0" smtClean="0"/>
              <a:t>) AS </a:t>
            </a:r>
            <a:r>
              <a:rPr lang="en-US" b="0" dirty="0" err="1" smtClean="0"/>
              <a:t>avgage</a:t>
            </a:r>
            <a:endParaRPr lang="en-US" b="0" dirty="0" smtClean="0"/>
          </a:p>
          <a:p>
            <a:r>
              <a:rPr lang="en-US" b="0" dirty="0" smtClean="0"/>
              <a:t> FROM Sailors S GROUP BY </a:t>
            </a:r>
            <a:r>
              <a:rPr lang="en-US" b="0" dirty="0" err="1" smtClean="0"/>
              <a:t>S.rating</a:t>
            </a:r>
            <a:r>
              <a:rPr lang="en-US" b="0" dirty="0" smtClean="0"/>
              <a:t>;</a:t>
            </a:r>
          </a:p>
          <a:p>
            <a:endParaRPr lang="en-US" b="0" dirty="0"/>
          </a:p>
          <a:p>
            <a:r>
              <a:rPr lang="en-US" b="0" dirty="0" smtClean="0"/>
              <a:t>SELECT </a:t>
            </a:r>
            <a:r>
              <a:rPr lang="en-US" b="0" dirty="0" err="1" smtClean="0"/>
              <a:t>T.rating</a:t>
            </a:r>
            <a:r>
              <a:rPr lang="en-US" b="0" dirty="0" smtClean="0"/>
              <a:t>, </a:t>
            </a:r>
            <a:r>
              <a:rPr lang="en-US" b="0" dirty="0" err="1" smtClean="0"/>
              <a:t>T.avgage</a:t>
            </a:r>
            <a:r>
              <a:rPr lang="en-US" b="0" dirty="0" smtClean="0"/>
              <a:t> FROM </a:t>
            </a:r>
          </a:p>
          <a:p>
            <a:r>
              <a:rPr lang="en-US" b="0" dirty="0" smtClean="0"/>
              <a:t>AVG_AGE_BY_RATING T</a:t>
            </a:r>
          </a:p>
          <a:p>
            <a:r>
              <a:rPr lang="en-US" b="0" dirty="0" smtClean="0"/>
              <a:t>WHERE </a:t>
            </a:r>
            <a:r>
              <a:rPr lang="en-US" b="0" dirty="0" err="1" smtClean="0"/>
              <a:t>T.avgage</a:t>
            </a:r>
            <a:r>
              <a:rPr lang="en-US" b="0" dirty="0" smtClean="0"/>
              <a:t>= (SELECT MIN(</a:t>
            </a:r>
            <a:r>
              <a:rPr lang="en-US" b="0" dirty="0" err="1"/>
              <a:t>A</a:t>
            </a:r>
            <a:r>
              <a:rPr lang="en-US" b="0" dirty="0" err="1" smtClean="0"/>
              <a:t>.avgage</a:t>
            </a:r>
            <a:r>
              <a:rPr lang="en-US" b="0" dirty="0" smtClean="0"/>
              <a:t>) FROM 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                          AVG_AGE_BY_RATING A);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472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Suggested Review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Exercises 5.1, 5.3, 5.7</a:t>
            </a:r>
          </a:p>
        </p:txBody>
      </p:sp>
      <p:sp>
        <p:nvSpPr>
          <p:cNvPr id="6041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AD0A43C-2624-9247-B397-936AC5E8F664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A941C6E-C677-B74C-98FB-85302C20A836}" type="slidenum">
              <a:rPr lang="en-US" sz="1200" b="0"/>
              <a:pPr eaLnBrk="1" hangingPunct="1"/>
              <a:t>44</a:t>
            </a:fld>
            <a:endParaRPr lang="en-US" sz="1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D6BD59A-EA2F-3C48-99BA-93AD831AEA6A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 dirty="0"/>
              <a:t>EECS 484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8F06C64-5424-FD49-B2D3-EFEDCCA8E724}" type="slidenum">
              <a:rPr lang="en-US" sz="1200" b="0"/>
              <a:pPr eaLnBrk="1" hangingPunct="1"/>
              <a:t>5</a:t>
            </a:fld>
            <a:endParaRPr lang="en-US" sz="1200" b="0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Showing JOINs  explicitly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9672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Find the names of sailors who have reserved boat #103. All the following equivalent.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4447" y="2413219"/>
                <a:ext cx="7967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𝑺𝒂𝒊𝒍𝒐𝒓𝒔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𝒔𝒏𝒂𝒎𝒆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𝑹𝒆𝒔𝒆𝒓𝒗𝒆𝒔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𝒃𝒊𝒅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𝟏𝟎𝟑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𝑺𝒂𝒊𝒍𝒐𝒓𝒔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⋈</m:t>
                              </m:r>
                            </m:e>
                            <m:sub/>
                          </m:sSub>
                          <m:r>
                            <a:rPr lang="en-US" b="1" i="1" smtClean="0">
                              <a:latin typeface="Cambria Math" charset="0"/>
                            </a:rPr>
                            <m:t>𝑹𝒆𝒔𝒆𝒓𝒗𝒆𝒔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7" y="2413219"/>
                <a:ext cx="796705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05400" y="3041017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rgbClr val="FF0000"/>
                </a:solidFill>
              </a:rPr>
              <a:t>Join syntax: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SELECT </a:t>
            </a:r>
            <a:r>
              <a:rPr lang="en-US" sz="2000" b="0" dirty="0" err="1">
                <a:solidFill>
                  <a:schemeClr val="accent2"/>
                </a:solidFill>
              </a:rPr>
              <a:t>S.sname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>
                <a:solidFill>
                  <a:schemeClr val="accent2"/>
                </a:solidFill>
              </a:rPr>
              <a:t>FROM 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Sailors S </a:t>
            </a:r>
            <a:r>
              <a:rPr lang="en-US" sz="2000" dirty="0" smtClean="0">
                <a:solidFill>
                  <a:schemeClr val="accent2"/>
                </a:solidFill>
              </a:rPr>
              <a:t>JOIN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>
                <a:solidFill>
                  <a:schemeClr val="accent2"/>
                </a:solidFill>
              </a:rPr>
              <a:t>Reserves </a:t>
            </a:r>
            <a:r>
              <a:rPr lang="en-US" sz="2000" b="0" dirty="0" smtClean="0">
                <a:solidFill>
                  <a:schemeClr val="accent2"/>
                </a:solidFill>
              </a:rPr>
              <a:t>R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ON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 err="1" smtClean="0">
                <a:solidFill>
                  <a:schemeClr val="accent2"/>
                </a:solidFill>
              </a:rPr>
              <a:t>S.sid</a:t>
            </a:r>
            <a:r>
              <a:rPr lang="en-US" sz="2000" b="0" dirty="0" smtClean="0">
                <a:solidFill>
                  <a:schemeClr val="accent2"/>
                </a:solidFill>
              </a:rPr>
              <a:t> = </a:t>
            </a:r>
            <a:r>
              <a:rPr lang="en-US" sz="2000" b="0" dirty="0" err="1" smtClean="0">
                <a:solidFill>
                  <a:schemeClr val="accent2"/>
                </a:solidFill>
              </a:rPr>
              <a:t>R.sid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WHERE </a:t>
            </a:r>
            <a:r>
              <a:rPr lang="en-US" sz="2000" b="0" dirty="0" err="1" smtClean="0">
                <a:solidFill>
                  <a:schemeClr val="accent2"/>
                </a:solidFill>
              </a:rPr>
              <a:t>R.bid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>
                <a:solidFill>
                  <a:schemeClr val="accent2"/>
                </a:solidFill>
              </a:rPr>
              <a:t>= 103;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65" y="3081287"/>
            <a:ext cx="36814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rgbClr val="FF0000"/>
                </a:solidFill>
              </a:rPr>
              <a:t>Cross-product syntax: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SELECT </a:t>
            </a:r>
            <a:r>
              <a:rPr lang="en-US" sz="2000" b="0" dirty="0" err="1">
                <a:solidFill>
                  <a:schemeClr val="accent2"/>
                </a:solidFill>
              </a:rPr>
              <a:t>S.sname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>
                <a:solidFill>
                  <a:schemeClr val="accent2"/>
                </a:solidFill>
              </a:rPr>
              <a:t>FROM 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Sailors </a:t>
            </a:r>
            <a:r>
              <a:rPr lang="en-US" sz="2000" b="0" dirty="0">
                <a:solidFill>
                  <a:schemeClr val="accent2"/>
                </a:solidFill>
              </a:rPr>
              <a:t>S, Reserves R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>
                <a:solidFill>
                  <a:schemeClr val="accent2"/>
                </a:solidFill>
              </a:rPr>
              <a:t>WHERE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err="1">
                <a:solidFill>
                  <a:schemeClr val="accent2"/>
                </a:solidFill>
              </a:rPr>
              <a:t>S.sid</a:t>
            </a:r>
            <a:r>
              <a:rPr lang="en-US" sz="2000" b="0" dirty="0">
                <a:solidFill>
                  <a:schemeClr val="accent2"/>
                </a:solidFill>
              </a:rPr>
              <a:t> = </a:t>
            </a:r>
            <a:r>
              <a:rPr lang="en-US" sz="2000" b="0" dirty="0" err="1">
                <a:solidFill>
                  <a:schemeClr val="accent2"/>
                </a:solidFill>
              </a:rPr>
              <a:t>R.sid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b="0" dirty="0" err="1">
                <a:solidFill>
                  <a:schemeClr val="accent2"/>
                </a:solidFill>
              </a:rPr>
              <a:t>R.bid</a:t>
            </a:r>
            <a:r>
              <a:rPr lang="en-US" sz="2000" b="0" dirty="0">
                <a:solidFill>
                  <a:schemeClr val="accent2"/>
                </a:solidFill>
              </a:rPr>
              <a:t> = 103;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4937108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rgbClr val="FF0000"/>
                </a:solidFill>
              </a:rPr>
              <a:t>Natural join syntax (joins on common attributes):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SELECT </a:t>
            </a:r>
            <a:r>
              <a:rPr lang="en-US" sz="2000" b="0" dirty="0" err="1">
                <a:solidFill>
                  <a:schemeClr val="accent2"/>
                </a:solidFill>
              </a:rPr>
              <a:t>S.sname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>
                <a:solidFill>
                  <a:schemeClr val="accent2"/>
                </a:solidFill>
              </a:rPr>
              <a:t>FROM 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Sailors S </a:t>
            </a:r>
            <a:r>
              <a:rPr lang="en-US" sz="2000" dirty="0" smtClean="0">
                <a:solidFill>
                  <a:schemeClr val="accent2"/>
                </a:solidFill>
              </a:rPr>
              <a:t>NATURAL JOIN </a:t>
            </a:r>
            <a:r>
              <a:rPr lang="en-US" sz="2000" b="0" dirty="0">
                <a:solidFill>
                  <a:schemeClr val="accent2"/>
                </a:solidFill>
              </a:rPr>
              <a:t>Reserves </a:t>
            </a:r>
            <a:r>
              <a:rPr lang="en-US" sz="2000" b="0" dirty="0" smtClean="0">
                <a:solidFill>
                  <a:schemeClr val="accent2"/>
                </a:solidFill>
              </a:rPr>
              <a:t>R 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WHERE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 err="1" smtClean="0">
                <a:solidFill>
                  <a:schemeClr val="accent2"/>
                </a:solidFill>
              </a:rPr>
              <a:t>R.bid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>
                <a:solidFill>
                  <a:schemeClr val="accent2"/>
                </a:solidFill>
              </a:rPr>
              <a:t>= 103;</a:t>
            </a:r>
          </a:p>
        </p:txBody>
      </p:sp>
    </p:spTree>
    <p:extLst>
      <p:ext uri="{BB962C8B-B14F-4D97-AF65-F5344CB8AC3E}">
        <p14:creationId xmlns:p14="http://schemas.microsoft.com/office/powerpoint/2010/main" val="5238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D6BD59A-EA2F-3C48-99BA-93AD831AEA6A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 dirty="0"/>
              <a:t>EECS 484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8F06C64-5424-FD49-B2D3-EFEDCCA8E724}" type="slidenum">
              <a:rPr lang="en-US" sz="1200" b="0"/>
              <a:pPr eaLnBrk="1" hangingPunct="1"/>
              <a:t>6</a:t>
            </a:fld>
            <a:endParaRPr lang="en-US" sz="1200" b="0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INNER Joins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9672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The join we just saw is also called an INNER JOIN. (we will see outer joins shortly)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178" y="2413219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rgbClr val="FF0000"/>
                </a:solidFill>
              </a:rPr>
              <a:t>Join syntax: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SELECT </a:t>
            </a:r>
            <a:r>
              <a:rPr lang="en-US" sz="2000" b="0" dirty="0" err="1">
                <a:solidFill>
                  <a:schemeClr val="accent2"/>
                </a:solidFill>
              </a:rPr>
              <a:t>S.sname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>
                <a:solidFill>
                  <a:schemeClr val="accent2"/>
                </a:solidFill>
              </a:rPr>
              <a:t>FROM 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Sailors S </a:t>
            </a:r>
            <a:r>
              <a:rPr lang="en-US" sz="2000" dirty="0" smtClean="0">
                <a:solidFill>
                  <a:schemeClr val="accent2"/>
                </a:solidFill>
              </a:rPr>
              <a:t>JOIN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>
                <a:solidFill>
                  <a:schemeClr val="accent2"/>
                </a:solidFill>
              </a:rPr>
              <a:t>Reserves </a:t>
            </a:r>
            <a:r>
              <a:rPr lang="en-US" sz="2000" b="0" dirty="0" smtClean="0">
                <a:solidFill>
                  <a:schemeClr val="accent2"/>
                </a:solidFill>
              </a:rPr>
              <a:t>R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ON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 err="1" smtClean="0">
                <a:solidFill>
                  <a:schemeClr val="accent2"/>
                </a:solidFill>
              </a:rPr>
              <a:t>S.sid</a:t>
            </a:r>
            <a:r>
              <a:rPr lang="en-US" sz="2000" b="0" dirty="0" smtClean="0">
                <a:solidFill>
                  <a:schemeClr val="accent2"/>
                </a:solidFill>
              </a:rPr>
              <a:t> = </a:t>
            </a:r>
            <a:r>
              <a:rPr lang="en-US" sz="2000" b="0" dirty="0" err="1" smtClean="0">
                <a:solidFill>
                  <a:schemeClr val="accent2"/>
                </a:solidFill>
              </a:rPr>
              <a:t>R.sid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WHERE </a:t>
            </a:r>
            <a:r>
              <a:rPr lang="en-US" sz="2000" b="0" dirty="0" err="1" smtClean="0">
                <a:solidFill>
                  <a:schemeClr val="accent2"/>
                </a:solidFill>
              </a:rPr>
              <a:t>R.bid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>
                <a:solidFill>
                  <a:schemeClr val="accent2"/>
                </a:solidFill>
              </a:rPr>
              <a:t>= 103;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507516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0" dirty="0" err="1" smtClean="0">
                <a:solidFill>
                  <a:srgbClr val="FF0000"/>
                </a:solidFill>
              </a:rPr>
              <a:t>Eqvt</a:t>
            </a:r>
            <a:r>
              <a:rPr lang="en-US" sz="2000" b="0" dirty="0" smtClean="0">
                <a:solidFill>
                  <a:srgbClr val="FF0000"/>
                </a:solidFill>
              </a:rPr>
              <a:t>. Inner join syntax </a:t>
            </a:r>
            <a:r>
              <a:rPr lang="en-US" sz="2000" b="0" dirty="0" smtClean="0">
                <a:solidFill>
                  <a:schemeClr val="accent2"/>
                </a:solidFill>
              </a:rPr>
              <a:t>SELECT </a:t>
            </a:r>
            <a:r>
              <a:rPr lang="en-US" sz="2000" b="0" dirty="0" err="1">
                <a:solidFill>
                  <a:schemeClr val="accent2"/>
                </a:solidFill>
              </a:rPr>
              <a:t>S.sname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>
                <a:solidFill>
                  <a:schemeClr val="accent2"/>
                </a:solidFill>
              </a:rPr>
              <a:t>FROM 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Sailors S </a:t>
            </a:r>
            <a:r>
              <a:rPr lang="en-US" sz="2000" dirty="0" smtClean="0">
                <a:solidFill>
                  <a:schemeClr val="accent2"/>
                </a:solidFill>
              </a:rPr>
              <a:t>INNER JOIN </a:t>
            </a:r>
            <a:r>
              <a:rPr lang="en-US" sz="2000" b="0" dirty="0">
                <a:solidFill>
                  <a:schemeClr val="accent2"/>
                </a:solidFill>
              </a:rPr>
              <a:t>Reserves </a:t>
            </a:r>
            <a:r>
              <a:rPr lang="en-US" sz="2000" b="0" dirty="0" smtClean="0">
                <a:solidFill>
                  <a:schemeClr val="accent2"/>
                </a:solidFill>
              </a:rPr>
              <a:t>R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ON </a:t>
            </a:r>
            <a:r>
              <a:rPr lang="en-US" sz="2000" b="0" dirty="0" err="1" smtClean="0">
                <a:solidFill>
                  <a:schemeClr val="accent2"/>
                </a:solidFill>
              </a:rPr>
              <a:t>S.sid</a:t>
            </a:r>
            <a:r>
              <a:rPr lang="en-US" sz="2000" b="0" dirty="0" smtClean="0">
                <a:solidFill>
                  <a:schemeClr val="accent2"/>
                </a:solidFill>
              </a:rPr>
              <a:t> = </a:t>
            </a:r>
            <a:r>
              <a:rPr lang="en-US" sz="2000" b="0" dirty="0" err="1" smtClean="0">
                <a:solidFill>
                  <a:schemeClr val="accent2"/>
                </a:solidFill>
              </a:rPr>
              <a:t>R.sid</a:t>
            </a:r>
            <a:r>
              <a:rPr lang="en-US" sz="2000" b="0" dirty="0" smtClean="0">
                <a:solidFill>
                  <a:schemeClr val="accent2"/>
                </a:solidFill>
              </a:rPr>
              <a:t> 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olidFill>
                  <a:schemeClr val="accent2"/>
                </a:solidFill>
              </a:rPr>
              <a:t>WHERE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err="1" smtClean="0">
                <a:solidFill>
                  <a:schemeClr val="accent2"/>
                </a:solidFill>
              </a:rPr>
              <a:t>R.bid</a:t>
            </a:r>
            <a:r>
              <a:rPr lang="en-US" sz="2000" b="0" dirty="0" smtClean="0">
                <a:solidFill>
                  <a:schemeClr val="accent2"/>
                </a:solidFill>
              </a:rPr>
              <a:t> </a:t>
            </a:r>
            <a:r>
              <a:rPr lang="en-US" sz="2000" b="0" dirty="0">
                <a:solidFill>
                  <a:schemeClr val="accent2"/>
                </a:solidFill>
              </a:rPr>
              <a:t>= 103;</a:t>
            </a:r>
          </a:p>
        </p:txBody>
      </p:sp>
    </p:spTree>
    <p:extLst>
      <p:ext uri="{BB962C8B-B14F-4D97-AF65-F5344CB8AC3E}">
        <p14:creationId xmlns:p14="http://schemas.microsoft.com/office/powerpoint/2010/main" val="13911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75F3A03-EEF5-AC4F-BCE5-1E3DBAE58501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7F3ED2B-FE5F-E541-84F3-31915B7AB117}" type="slidenum">
              <a:rPr lang="en-US" sz="1200" b="0"/>
              <a:pPr eaLnBrk="1" hangingPunct="1"/>
              <a:t>7</a:t>
            </a:fld>
            <a:endParaRPr lang="en-US" sz="1200" b="0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Result from the query</a:t>
            </a:r>
          </a:p>
        </p:txBody>
      </p:sp>
      <p:graphicFrame>
        <p:nvGraphicFramePr>
          <p:cNvPr id="999448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22121"/>
              </p:ext>
            </p:extLst>
          </p:nvPr>
        </p:nvGraphicFramePr>
        <p:xfrm>
          <a:off x="381000" y="1600200"/>
          <a:ext cx="3048000" cy="13716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rday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5" name="Text Box 25"/>
          <p:cNvSpPr txBox="1">
            <a:spLocks noChangeArrowheads="1"/>
          </p:cNvSpPr>
          <p:nvPr/>
        </p:nvSpPr>
        <p:spPr bwMode="auto">
          <a:xfrm>
            <a:off x="381000" y="1143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Reserves</a:t>
            </a:r>
          </a:p>
        </p:txBody>
      </p:sp>
      <p:graphicFrame>
        <p:nvGraphicFramePr>
          <p:cNvPr id="999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71478"/>
              </p:ext>
            </p:extLst>
          </p:nvPr>
        </p:nvGraphicFramePr>
        <p:xfrm>
          <a:off x="3886200" y="1600200"/>
          <a:ext cx="4572000" cy="1828800"/>
        </p:xfrm>
        <a:graphic>
          <a:graphicData uri="http://schemas.openxmlformats.org/drawingml/2006/table">
            <a:tbl>
              <a:tblPr/>
              <a:tblGrid>
                <a:gridCol w="1016000"/>
                <a:gridCol w="1422400"/>
                <a:gridCol w="990600"/>
                <a:gridCol w="1143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ustin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usty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ubber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3" name="Text Box 44"/>
          <p:cNvSpPr txBox="1">
            <a:spLocks noChangeArrowheads="1"/>
          </p:cNvSpPr>
          <p:nvPr/>
        </p:nvSpPr>
        <p:spPr bwMode="auto">
          <a:xfrm>
            <a:off x="3886200" y="1143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Sailors</a:t>
            </a:r>
          </a:p>
        </p:txBody>
      </p:sp>
      <p:sp>
        <p:nvSpPr>
          <p:cNvPr id="23604" name="Rectangle 165"/>
          <p:cNvSpPr>
            <a:spLocks noChangeArrowheads="1"/>
          </p:cNvSpPr>
          <p:nvPr/>
        </p:nvSpPr>
        <p:spPr bwMode="auto">
          <a:xfrm>
            <a:off x="6858000" y="503555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55</a:t>
            </a:r>
          </a:p>
        </p:txBody>
      </p:sp>
      <p:sp>
        <p:nvSpPr>
          <p:cNvPr id="23605" name="Rectangle 163"/>
          <p:cNvSpPr>
            <a:spLocks noChangeArrowheads="1"/>
          </p:cNvSpPr>
          <p:nvPr/>
        </p:nvSpPr>
        <p:spPr bwMode="auto">
          <a:xfrm>
            <a:off x="5867400" y="503555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8</a:t>
            </a:r>
          </a:p>
        </p:txBody>
      </p:sp>
      <p:sp>
        <p:nvSpPr>
          <p:cNvPr id="23606" name="Rectangle 161"/>
          <p:cNvSpPr>
            <a:spLocks noChangeArrowheads="1"/>
          </p:cNvSpPr>
          <p:nvPr/>
        </p:nvSpPr>
        <p:spPr bwMode="auto">
          <a:xfrm>
            <a:off x="4445000" y="5035550"/>
            <a:ext cx="142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 dirty="0"/>
              <a:t>L</a:t>
            </a:r>
            <a:r>
              <a:rPr lang="en-US" sz="1800" b="0" dirty="0" smtClean="0"/>
              <a:t>ubber</a:t>
            </a:r>
            <a:endParaRPr lang="en-US" sz="1800" b="0" dirty="0"/>
          </a:p>
        </p:txBody>
      </p:sp>
      <p:sp>
        <p:nvSpPr>
          <p:cNvPr id="23607" name="Rectangle 159"/>
          <p:cNvSpPr>
            <a:spLocks noChangeArrowheads="1"/>
          </p:cNvSpPr>
          <p:nvPr/>
        </p:nvSpPr>
        <p:spPr bwMode="auto">
          <a:xfrm>
            <a:off x="3429000" y="5035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31</a:t>
            </a:r>
          </a:p>
        </p:txBody>
      </p:sp>
      <p:sp>
        <p:nvSpPr>
          <p:cNvPr id="23608" name="Rectangle 157"/>
          <p:cNvSpPr>
            <a:spLocks noChangeArrowheads="1"/>
          </p:cNvSpPr>
          <p:nvPr/>
        </p:nvSpPr>
        <p:spPr bwMode="auto">
          <a:xfrm>
            <a:off x="2413000" y="5035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10/10</a:t>
            </a:r>
          </a:p>
        </p:txBody>
      </p:sp>
      <p:sp>
        <p:nvSpPr>
          <p:cNvPr id="23609" name="Rectangle 155"/>
          <p:cNvSpPr>
            <a:spLocks noChangeArrowheads="1"/>
          </p:cNvSpPr>
          <p:nvPr/>
        </p:nvSpPr>
        <p:spPr bwMode="auto">
          <a:xfrm>
            <a:off x="1397000" y="5035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101</a:t>
            </a:r>
          </a:p>
        </p:txBody>
      </p:sp>
      <p:sp>
        <p:nvSpPr>
          <p:cNvPr id="23610" name="Rectangle 153"/>
          <p:cNvSpPr>
            <a:spLocks noChangeArrowheads="1"/>
          </p:cNvSpPr>
          <p:nvPr/>
        </p:nvSpPr>
        <p:spPr bwMode="auto">
          <a:xfrm>
            <a:off x="381000" y="5035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22</a:t>
            </a:r>
          </a:p>
        </p:txBody>
      </p:sp>
      <p:sp>
        <p:nvSpPr>
          <p:cNvPr id="23611" name="Rectangle 150"/>
          <p:cNvSpPr>
            <a:spLocks noChangeArrowheads="1"/>
          </p:cNvSpPr>
          <p:nvPr/>
        </p:nvSpPr>
        <p:spPr bwMode="auto">
          <a:xfrm>
            <a:off x="6858000" y="541655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45</a:t>
            </a:r>
          </a:p>
        </p:txBody>
      </p:sp>
      <p:sp>
        <p:nvSpPr>
          <p:cNvPr id="23612" name="Rectangle 148"/>
          <p:cNvSpPr>
            <a:spLocks noChangeArrowheads="1"/>
          </p:cNvSpPr>
          <p:nvPr/>
        </p:nvSpPr>
        <p:spPr bwMode="auto">
          <a:xfrm>
            <a:off x="5867400" y="541655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7</a:t>
            </a:r>
          </a:p>
        </p:txBody>
      </p:sp>
      <p:sp>
        <p:nvSpPr>
          <p:cNvPr id="23613" name="Rectangle 146"/>
          <p:cNvSpPr>
            <a:spLocks noChangeArrowheads="1"/>
          </p:cNvSpPr>
          <p:nvPr/>
        </p:nvSpPr>
        <p:spPr bwMode="auto">
          <a:xfrm>
            <a:off x="4445000" y="5416550"/>
            <a:ext cx="142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 dirty="0" smtClean="0"/>
              <a:t>Dustin</a:t>
            </a:r>
            <a:endParaRPr lang="en-US" sz="1800" b="0" dirty="0"/>
          </a:p>
        </p:txBody>
      </p:sp>
      <p:sp>
        <p:nvSpPr>
          <p:cNvPr id="23614" name="Rectangle 144"/>
          <p:cNvSpPr>
            <a:spLocks noChangeArrowheads="1"/>
          </p:cNvSpPr>
          <p:nvPr/>
        </p:nvSpPr>
        <p:spPr bwMode="auto">
          <a:xfrm>
            <a:off x="3429000" y="5416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22</a:t>
            </a:r>
          </a:p>
        </p:txBody>
      </p:sp>
      <p:sp>
        <p:nvSpPr>
          <p:cNvPr id="23615" name="Rectangle 142"/>
          <p:cNvSpPr>
            <a:spLocks noChangeArrowheads="1"/>
          </p:cNvSpPr>
          <p:nvPr/>
        </p:nvSpPr>
        <p:spPr bwMode="auto">
          <a:xfrm>
            <a:off x="2413000" y="5416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11/12</a:t>
            </a:r>
          </a:p>
        </p:txBody>
      </p:sp>
      <p:sp>
        <p:nvSpPr>
          <p:cNvPr id="23616" name="Rectangle 140"/>
          <p:cNvSpPr>
            <a:spLocks noChangeArrowheads="1"/>
          </p:cNvSpPr>
          <p:nvPr/>
        </p:nvSpPr>
        <p:spPr bwMode="auto">
          <a:xfrm>
            <a:off x="1397000" y="5416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103</a:t>
            </a:r>
          </a:p>
        </p:txBody>
      </p:sp>
      <p:sp>
        <p:nvSpPr>
          <p:cNvPr id="23617" name="Rectangle 138"/>
          <p:cNvSpPr>
            <a:spLocks noChangeArrowheads="1"/>
          </p:cNvSpPr>
          <p:nvPr/>
        </p:nvSpPr>
        <p:spPr bwMode="auto">
          <a:xfrm>
            <a:off x="381000" y="5416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58</a:t>
            </a:r>
          </a:p>
        </p:txBody>
      </p:sp>
      <p:sp>
        <p:nvSpPr>
          <p:cNvPr id="999559" name="Rectangle 135"/>
          <p:cNvSpPr>
            <a:spLocks noChangeArrowheads="1"/>
          </p:cNvSpPr>
          <p:nvPr/>
        </p:nvSpPr>
        <p:spPr bwMode="auto">
          <a:xfrm>
            <a:off x="6858000" y="579755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35</a:t>
            </a:r>
          </a:p>
        </p:txBody>
      </p:sp>
      <p:sp>
        <p:nvSpPr>
          <p:cNvPr id="999557" name="Rectangle 133"/>
          <p:cNvSpPr>
            <a:spLocks noChangeArrowheads="1"/>
          </p:cNvSpPr>
          <p:nvPr/>
        </p:nvSpPr>
        <p:spPr bwMode="auto">
          <a:xfrm>
            <a:off x="5867400" y="579755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</a:t>
            </a:r>
          </a:p>
        </p:txBody>
      </p:sp>
      <p:sp>
        <p:nvSpPr>
          <p:cNvPr id="999555" name="Rectangle 131"/>
          <p:cNvSpPr>
            <a:spLocks noChangeArrowheads="1"/>
          </p:cNvSpPr>
          <p:nvPr/>
        </p:nvSpPr>
        <p:spPr bwMode="auto">
          <a:xfrm>
            <a:off x="4445000" y="5797550"/>
            <a:ext cx="142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 dirty="0" smtClean="0"/>
              <a:t>Rusty</a:t>
            </a:r>
            <a:endParaRPr lang="en-US" sz="1800" b="0" dirty="0"/>
          </a:p>
        </p:txBody>
      </p:sp>
      <p:sp>
        <p:nvSpPr>
          <p:cNvPr id="999553" name="Rectangle 129"/>
          <p:cNvSpPr>
            <a:spLocks noChangeArrowheads="1"/>
          </p:cNvSpPr>
          <p:nvPr/>
        </p:nvSpPr>
        <p:spPr bwMode="auto">
          <a:xfrm>
            <a:off x="3429000" y="5797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58</a:t>
            </a:r>
          </a:p>
        </p:txBody>
      </p:sp>
      <p:sp>
        <p:nvSpPr>
          <p:cNvPr id="999551" name="Rectangle 127"/>
          <p:cNvSpPr>
            <a:spLocks noChangeArrowheads="1"/>
          </p:cNvSpPr>
          <p:nvPr/>
        </p:nvSpPr>
        <p:spPr bwMode="auto">
          <a:xfrm>
            <a:off x="2413000" y="5797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11/12</a:t>
            </a:r>
          </a:p>
        </p:txBody>
      </p:sp>
      <p:sp>
        <p:nvSpPr>
          <p:cNvPr id="999549" name="Rectangle 125"/>
          <p:cNvSpPr>
            <a:spLocks noChangeArrowheads="1"/>
          </p:cNvSpPr>
          <p:nvPr/>
        </p:nvSpPr>
        <p:spPr bwMode="auto">
          <a:xfrm>
            <a:off x="1397000" y="5797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103</a:t>
            </a:r>
          </a:p>
        </p:txBody>
      </p:sp>
      <p:sp>
        <p:nvSpPr>
          <p:cNvPr id="999547" name="Rectangle 123"/>
          <p:cNvSpPr>
            <a:spLocks noChangeArrowheads="1"/>
          </p:cNvSpPr>
          <p:nvPr/>
        </p:nvSpPr>
        <p:spPr bwMode="auto">
          <a:xfrm>
            <a:off x="381000" y="5797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58</a:t>
            </a:r>
          </a:p>
        </p:txBody>
      </p:sp>
      <p:sp>
        <p:nvSpPr>
          <p:cNvPr id="23625" name="Rectangle 119"/>
          <p:cNvSpPr>
            <a:spLocks noChangeArrowheads="1"/>
          </p:cNvSpPr>
          <p:nvPr/>
        </p:nvSpPr>
        <p:spPr bwMode="auto">
          <a:xfrm>
            <a:off x="381000" y="6178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58</a:t>
            </a:r>
          </a:p>
        </p:txBody>
      </p:sp>
      <p:sp>
        <p:nvSpPr>
          <p:cNvPr id="23626" name="Rectangle 117"/>
          <p:cNvSpPr>
            <a:spLocks noChangeArrowheads="1"/>
          </p:cNvSpPr>
          <p:nvPr/>
        </p:nvSpPr>
        <p:spPr bwMode="auto">
          <a:xfrm>
            <a:off x="381000" y="4654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22</a:t>
            </a:r>
          </a:p>
        </p:txBody>
      </p:sp>
      <p:sp>
        <p:nvSpPr>
          <p:cNvPr id="23627" name="Rectangle 115"/>
          <p:cNvSpPr>
            <a:spLocks noChangeArrowheads="1"/>
          </p:cNvSpPr>
          <p:nvPr/>
        </p:nvSpPr>
        <p:spPr bwMode="auto">
          <a:xfrm>
            <a:off x="381000" y="4273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22</a:t>
            </a:r>
          </a:p>
        </p:txBody>
      </p:sp>
      <p:sp>
        <p:nvSpPr>
          <p:cNvPr id="23628" name="Rectangle 113"/>
          <p:cNvSpPr>
            <a:spLocks noChangeArrowheads="1"/>
          </p:cNvSpPr>
          <p:nvPr/>
        </p:nvSpPr>
        <p:spPr bwMode="auto">
          <a:xfrm>
            <a:off x="381000" y="3892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sid</a:t>
            </a:r>
          </a:p>
        </p:txBody>
      </p:sp>
      <p:sp>
        <p:nvSpPr>
          <p:cNvPr id="23629" name="Rectangle 110"/>
          <p:cNvSpPr>
            <a:spLocks noChangeArrowheads="1"/>
          </p:cNvSpPr>
          <p:nvPr/>
        </p:nvSpPr>
        <p:spPr bwMode="auto">
          <a:xfrm>
            <a:off x="1397000" y="6178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103</a:t>
            </a:r>
          </a:p>
        </p:txBody>
      </p:sp>
      <p:sp>
        <p:nvSpPr>
          <p:cNvPr id="23630" name="Rectangle 108"/>
          <p:cNvSpPr>
            <a:spLocks noChangeArrowheads="1"/>
          </p:cNvSpPr>
          <p:nvPr/>
        </p:nvSpPr>
        <p:spPr bwMode="auto">
          <a:xfrm>
            <a:off x="1397000" y="4654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101</a:t>
            </a:r>
          </a:p>
        </p:txBody>
      </p:sp>
      <p:sp>
        <p:nvSpPr>
          <p:cNvPr id="23631" name="Rectangle 106"/>
          <p:cNvSpPr>
            <a:spLocks noChangeArrowheads="1"/>
          </p:cNvSpPr>
          <p:nvPr/>
        </p:nvSpPr>
        <p:spPr bwMode="auto">
          <a:xfrm>
            <a:off x="1397000" y="4273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101</a:t>
            </a:r>
          </a:p>
        </p:txBody>
      </p:sp>
      <p:sp>
        <p:nvSpPr>
          <p:cNvPr id="23632" name="Rectangle 104"/>
          <p:cNvSpPr>
            <a:spLocks noChangeArrowheads="1"/>
          </p:cNvSpPr>
          <p:nvPr/>
        </p:nvSpPr>
        <p:spPr bwMode="auto">
          <a:xfrm>
            <a:off x="1397000" y="3892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bid</a:t>
            </a:r>
          </a:p>
        </p:txBody>
      </p:sp>
      <p:sp>
        <p:nvSpPr>
          <p:cNvPr id="23633" name="Rectangle 101"/>
          <p:cNvSpPr>
            <a:spLocks noChangeArrowheads="1"/>
          </p:cNvSpPr>
          <p:nvPr/>
        </p:nvSpPr>
        <p:spPr bwMode="auto">
          <a:xfrm>
            <a:off x="2413000" y="6178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11/12</a:t>
            </a:r>
          </a:p>
        </p:txBody>
      </p:sp>
      <p:sp>
        <p:nvSpPr>
          <p:cNvPr id="23634" name="Rectangle 99"/>
          <p:cNvSpPr>
            <a:spLocks noChangeArrowheads="1"/>
          </p:cNvSpPr>
          <p:nvPr/>
        </p:nvSpPr>
        <p:spPr bwMode="auto">
          <a:xfrm>
            <a:off x="2413000" y="4654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10/10</a:t>
            </a:r>
          </a:p>
        </p:txBody>
      </p:sp>
      <p:sp>
        <p:nvSpPr>
          <p:cNvPr id="23635" name="Rectangle 97"/>
          <p:cNvSpPr>
            <a:spLocks noChangeArrowheads="1"/>
          </p:cNvSpPr>
          <p:nvPr/>
        </p:nvSpPr>
        <p:spPr bwMode="auto">
          <a:xfrm>
            <a:off x="2413000" y="4273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10/10</a:t>
            </a:r>
          </a:p>
        </p:txBody>
      </p:sp>
      <p:sp>
        <p:nvSpPr>
          <p:cNvPr id="23636" name="Rectangle 95"/>
          <p:cNvSpPr>
            <a:spLocks noChangeArrowheads="1"/>
          </p:cNvSpPr>
          <p:nvPr/>
        </p:nvSpPr>
        <p:spPr bwMode="auto">
          <a:xfrm>
            <a:off x="2413000" y="3892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 dirty="0" err="1" smtClean="0"/>
              <a:t>rday</a:t>
            </a:r>
            <a:endParaRPr lang="en-US" sz="1800" b="0" dirty="0"/>
          </a:p>
        </p:txBody>
      </p:sp>
      <p:sp>
        <p:nvSpPr>
          <p:cNvPr id="23637" name="Rectangle 68"/>
          <p:cNvSpPr>
            <a:spLocks noChangeArrowheads="1"/>
          </p:cNvSpPr>
          <p:nvPr/>
        </p:nvSpPr>
        <p:spPr bwMode="auto">
          <a:xfrm>
            <a:off x="6858000" y="465455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35</a:t>
            </a:r>
          </a:p>
        </p:txBody>
      </p:sp>
      <p:sp>
        <p:nvSpPr>
          <p:cNvPr id="23638" name="Rectangle 69"/>
          <p:cNvSpPr>
            <a:spLocks noChangeArrowheads="1"/>
          </p:cNvSpPr>
          <p:nvPr/>
        </p:nvSpPr>
        <p:spPr bwMode="auto">
          <a:xfrm>
            <a:off x="5867400" y="465455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10</a:t>
            </a:r>
          </a:p>
        </p:txBody>
      </p:sp>
      <p:sp>
        <p:nvSpPr>
          <p:cNvPr id="23639" name="Rectangle 70"/>
          <p:cNvSpPr>
            <a:spLocks noChangeArrowheads="1"/>
          </p:cNvSpPr>
          <p:nvPr/>
        </p:nvSpPr>
        <p:spPr bwMode="auto">
          <a:xfrm>
            <a:off x="4445000" y="4654550"/>
            <a:ext cx="142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 dirty="0" smtClean="0"/>
              <a:t>Rusty</a:t>
            </a:r>
            <a:endParaRPr lang="en-US" sz="1800" b="0" dirty="0"/>
          </a:p>
        </p:txBody>
      </p:sp>
      <p:sp>
        <p:nvSpPr>
          <p:cNvPr id="23640" name="Rectangle 71"/>
          <p:cNvSpPr>
            <a:spLocks noChangeArrowheads="1"/>
          </p:cNvSpPr>
          <p:nvPr/>
        </p:nvSpPr>
        <p:spPr bwMode="auto">
          <a:xfrm>
            <a:off x="3429000" y="4654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58</a:t>
            </a:r>
          </a:p>
        </p:txBody>
      </p:sp>
      <p:sp>
        <p:nvSpPr>
          <p:cNvPr id="23641" name="Rectangle 72"/>
          <p:cNvSpPr>
            <a:spLocks noChangeArrowheads="1"/>
          </p:cNvSpPr>
          <p:nvPr/>
        </p:nvSpPr>
        <p:spPr bwMode="auto">
          <a:xfrm>
            <a:off x="5867400" y="617855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8</a:t>
            </a:r>
          </a:p>
        </p:txBody>
      </p:sp>
      <p:sp>
        <p:nvSpPr>
          <p:cNvPr id="23642" name="Rectangle 73"/>
          <p:cNvSpPr>
            <a:spLocks noChangeArrowheads="1"/>
          </p:cNvSpPr>
          <p:nvPr/>
        </p:nvSpPr>
        <p:spPr bwMode="auto">
          <a:xfrm>
            <a:off x="5867400" y="427355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7</a:t>
            </a:r>
          </a:p>
        </p:txBody>
      </p:sp>
      <p:sp>
        <p:nvSpPr>
          <p:cNvPr id="23643" name="Rectangle 74"/>
          <p:cNvSpPr>
            <a:spLocks noChangeArrowheads="1"/>
          </p:cNvSpPr>
          <p:nvPr/>
        </p:nvSpPr>
        <p:spPr bwMode="auto">
          <a:xfrm>
            <a:off x="5867400" y="389255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rating</a:t>
            </a:r>
          </a:p>
        </p:txBody>
      </p:sp>
      <p:sp>
        <p:nvSpPr>
          <p:cNvPr id="23644" name="Rectangle 75"/>
          <p:cNvSpPr>
            <a:spLocks noChangeArrowheads="1"/>
          </p:cNvSpPr>
          <p:nvPr/>
        </p:nvSpPr>
        <p:spPr bwMode="auto">
          <a:xfrm>
            <a:off x="6858000" y="617855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55</a:t>
            </a:r>
          </a:p>
        </p:txBody>
      </p:sp>
      <p:sp>
        <p:nvSpPr>
          <p:cNvPr id="23645" name="Rectangle 76"/>
          <p:cNvSpPr>
            <a:spLocks noChangeArrowheads="1"/>
          </p:cNvSpPr>
          <p:nvPr/>
        </p:nvSpPr>
        <p:spPr bwMode="auto">
          <a:xfrm>
            <a:off x="4445000" y="6178550"/>
            <a:ext cx="142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 dirty="0" smtClean="0"/>
              <a:t>Lubber</a:t>
            </a:r>
            <a:endParaRPr lang="en-US" sz="1800" b="0" dirty="0"/>
          </a:p>
        </p:txBody>
      </p:sp>
      <p:sp>
        <p:nvSpPr>
          <p:cNvPr id="23646" name="Rectangle 77"/>
          <p:cNvSpPr>
            <a:spLocks noChangeArrowheads="1"/>
          </p:cNvSpPr>
          <p:nvPr/>
        </p:nvSpPr>
        <p:spPr bwMode="auto">
          <a:xfrm>
            <a:off x="3429000" y="6178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31</a:t>
            </a:r>
          </a:p>
        </p:txBody>
      </p:sp>
      <p:sp>
        <p:nvSpPr>
          <p:cNvPr id="23647" name="Rectangle 78"/>
          <p:cNvSpPr>
            <a:spLocks noChangeArrowheads="1"/>
          </p:cNvSpPr>
          <p:nvPr/>
        </p:nvSpPr>
        <p:spPr bwMode="auto">
          <a:xfrm>
            <a:off x="6858000" y="427355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45</a:t>
            </a:r>
          </a:p>
        </p:txBody>
      </p:sp>
      <p:sp>
        <p:nvSpPr>
          <p:cNvPr id="23648" name="Rectangle 79"/>
          <p:cNvSpPr>
            <a:spLocks noChangeArrowheads="1"/>
          </p:cNvSpPr>
          <p:nvPr/>
        </p:nvSpPr>
        <p:spPr bwMode="auto">
          <a:xfrm>
            <a:off x="4445000" y="4273550"/>
            <a:ext cx="142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 dirty="0" smtClean="0"/>
              <a:t>Dustin</a:t>
            </a:r>
            <a:endParaRPr lang="en-US" sz="1800" b="0" dirty="0"/>
          </a:p>
        </p:txBody>
      </p:sp>
      <p:sp>
        <p:nvSpPr>
          <p:cNvPr id="23649" name="Rectangle 80"/>
          <p:cNvSpPr>
            <a:spLocks noChangeArrowheads="1"/>
          </p:cNvSpPr>
          <p:nvPr/>
        </p:nvSpPr>
        <p:spPr bwMode="auto">
          <a:xfrm>
            <a:off x="3429000" y="4273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22</a:t>
            </a:r>
          </a:p>
        </p:txBody>
      </p:sp>
      <p:sp>
        <p:nvSpPr>
          <p:cNvPr id="23650" name="Rectangle 81"/>
          <p:cNvSpPr>
            <a:spLocks noChangeArrowheads="1"/>
          </p:cNvSpPr>
          <p:nvPr/>
        </p:nvSpPr>
        <p:spPr bwMode="auto">
          <a:xfrm>
            <a:off x="6858000" y="389255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age</a:t>
            </a:r>
          </a:p>
        </p:txBody>
      </p:sp>
      <p:sp>
        <p:nvSpPr>
          <p:cNvPr id="23651" name="Rectangle 82"/>
          <p:cNvSpPr>
            <a:spLocks noChangeArrowheads="1"/>
          </p:cNvSpPr>
          <p:nvPr/>
        </p:nvSpPr>
        <p:spPr bwMode="auto">
          <a:xfrm>
            <a:off x="4445000" y="3892550"/>
            <a:ext cx="142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sname</a:t>
            </a:r>
          </a:p>
        </p:txBody>
      </p:sp>
      <p:sp>
        <p:nvSpPr>
          <p:cNvPr id="23652" name="Rectangle 83"/>
          <p:cNvSpPr>
            <a:spLocks noChangeArrowheads="1"/>
          </p:cNvSpPr>
          <p:nvPr/>
        </p:nvSpPr>
        <p:spPr bwMode="auto">
          <a:xfrm>
            <a:off x="3429000" y="389255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1800" b="0"/>
              <a:t>sid</a:t>
            </a:r>
          </a:p>
        </p:txBody>
      </p:sp>
      <p:sp>
        <p:nvSpPr>
          <p:cNvPr id="23653" name="Line 84"/>
          <p:cNvSpPr>
            <a:spLocks noChangeShapeType="1"/>
          </p:cNvSpPr>
          <p:nvPr/>
        </p:nvSpPr>
        <p:spPr bwMode="auto">
          <a:xfrm>
            <a:off x="381000" y="3892550"/>
            <a:ext cx="762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54" name="Line 85"/>
          <p:cNvSpPr>
            <a:spLocks noChangeShapeType="1"/>
          </p:cNvSpPr>
          <p:nvPr/>
        </p:nvSpPr>
        <p:spPr bwMode="auto">
          <a:xfrm>
            <a:off x="381000" y="427355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55" name="Line 86"/>
          <p:cNvSpPr>
            <a:spLocks noChangeShapeType="1"/>
          </p:cNvSpPr>
          <p:nvPr/>
        </p:nvSpPr>
        <p:spPr bwMode="auto">
          <a:xfrm>
            <a:off x="381000" y="465455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56" name="Line 87"/>
          <p:cNvSpPr>
            <a:spLocks noChangeShapeType="1"/>
          </p:cNvSpPr>
          <p:nvPr/>
        </p:nvSpPr>
        <p:spPr bwMode="auto">
          <a:xfrm>
            <a:off x="381000" y="6559550"/>
            <a:ext cx="762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57" name="Line 88"/>
          <p:cNvSpPr>
            <a:spLocks noChangeShapeType="1"/>
          </p:cNvSpPr>
          <p:nvPr/>
        </p:nvSpPr>
        <p:spPr bwMode="auto">
          <a:xfrm>
            <a:off x="381000" y="3892550"/>
            <a:ext cx="0" cy="2667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58" name="Line 89"/>
          <p:cNvSpPr>
            <a:spLocks noChangeShapeType="1"/>
          </p:cNvSpPr>
          <p:nvPr/>
        </p:nvSpPr>
        <p:spPr bwMode="auto">
          <a:xfrm>
            <a:off x="4445000" y="38925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59" name="Line 90"/>
          <p:cNvSpPr>
            <a:spLocks noChangeShapeType="1"/>
          </p:cNvSpPr>
          <p:nvPr/>
        </p:nvSpPr>
        <p:spPr bwMode="auto">
          <a:xfrm>
            <a:off x="5867400" y="38925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0" name="Line 91"/>
          <p:cNvSpPr>
            <a:spLocks noChangeShapeType="1"/>
          </p:cNvSpPr>
          <p:nvPr/>
        </p:nvSpPr>
        <p:spPr bwMode="auto">
          <a:xfrm>
            <a:off x="8001000" y="3892550"/>
            <a:ext cx="0" cy="2667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1" name="Line 92"/>
          <p:cNvSpPr>
            <a:spLocks noChangeShapeType="1"/>
          </p:cNvSpPr>
          <p:nvPr/>
        </p:nvSpPr>
        <p:spPr bwMode="auto">
          <a:xfrm>
            <a:off x="6858000" y="38925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2" name="Line 93"/>
          <p:cNvSpPr>
            <a:spLocks noChangeShapeType="1"/>
          </p:cNvSpPr>
          <p:nvPr/>
        </p:nvSpPr>
        <p:spPr bwMode="auto">
          <a:xfrm>
            <a:off x="381000" y="503555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3" name="Line 96"/>
          <p:cNvSpPr>
            <a:spLocks noChangeShapeType="1"/>
          </p:cNvSpPr>
          <p:nvPr/>
        </p:nvSpPr>
        <p:spPr bwMode="auto">
          <a:xfrm>
            <a:off x="3429000" y="38925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4" name="Line 105"/>
          <p:cNvSpPr>
            <a:spLocks noChangeShapeType="1"/>
          </p:cNvSpPr>
          <p:nvPr/>
        </p:nvSpPr>
        <p:spPr bwMode="auto">
          <a:xfrm>
            <a:off x="2413000" y="38925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5" name="Line 114"/>
          <p:cNvSpPr>
            <a:spLocks noChangeShapeType="1"/>
          </p:cNvSpPr>
          <p:nvPr/>
        </p:nvSpPr>
        <p:spPr bwMode="auto">
          <a:xfrm>
            <a:off x="1397000" y="38925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6" name="Line 124"/>
          <p:cNvSpPr>
            <a:spLocks noChangeShapeType="1"/>
          </p:cNvSpPr>
          <p:nvPr/>
        </p:nvSpPr>
        <p:spPr bwMode="auto">
          <a:xfrm>
            <a:off x="381000" y="617855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7" name="Line 139"/>
          <p:cNvSpPr>
            <a:spLocks noChangeShapeType="1"/>
          </p:cNvSpPr>
          <p:nvPr/>
        </p:nvSpPr>
        <p:spPr bwMode="auto">
          <a:xfrm>
            <a:off x="381000" y="579755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8" name="Line 154"/>
          <p:cNvSpPr>
            <a:spLocks noChangeShapeType="1"/>
          </p:cNvSpPr>
          <p:nvPr/>
        </p:nvSpPr>
        <p:spPr bwMode="auto">
          <a:xfrm>
            <a:off x="381000" y="541655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69" name="Text Box 94"/>
          <p:cNvSpPr txBox="1">
            <a:spLocks noChangeArrowheads="1"/>
          </p:cNvSpPr>
          <p:nvPr/>
        </p:nvSpPr>
        <p:spPr bwMode="auto">
          <a:xfrm>
            <a:off x="381000" y="34353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Reserves x Sailors</a:t>
            </a:r>
          </a:p>
        </p:txBody>
      </p:sp>
      <p:sp>
        <p:nvSpPr>
          <p:cNvPr id="999592" name="Oval 168"/>
          <p:cNvSpPr>
            <a:spLocks noChangeArrowheads="1"/>
          </p:cNvSpPr>
          <p:nvPr/>
        </p:nvSpPr>
        <p:spPr bwMode="auto">
          <a:xfrm>
            <a:off x="4343400" y="5791200"/>
            <a:ext cx="12954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99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99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995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99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99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995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99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99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99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999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99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995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99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99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995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99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99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995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99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99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995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5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477E7D6-8D1F-934D-A6A0-D57D580F01AB}" type="datetime1">
              <a:rPr lang="en-US" sz="1200" b="0"/>
              <a:pPr eaLnBrk="1" hangingPunct="1"/>
              <a:t>10/3/16</a:t>
            </a:fld>
            <a:endParaRPr lang="en-US" sz="1200" b="0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42F2B48-4083-8E40-BF8B-42D0F6A22007}" type="slidenum">
              <a:rPr lang="en-US" sz="1200" b="0"/>
              <a:pPr eaLnBrk="1" hangingPunct="1"/>
              <a:t>8</a:t>
            </a:fld>
            <a:endParaRPr lang="en-US" sz="1200" b="0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Eliminating duplicates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SELECT </a:t>
            </a:r>
            <a:r>
              <a:rPr lang="en-US" dirty="0" smtClean="0">
                <a:solidFill>
                  <a:schemeClr val="hlink"/>
                </a:solidFill>
                <a:ea typeface="+mn-ea"/>
                <a:cs typeface="+mn-cs"/>
              </a:rPr>
              <a:t>DISTINCT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sname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FROM Sailors S, Reserves 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WHERE </a:t>
            </a:r>
            <a:r>
              <a:rPr lang="en-US" dirty="0" err="1" smtClean="0">
                <a:ea typeface="+mn-ea"/>
                <a:cs typeface="+mn-cs"/>
              </a:rPr>
              <a:t>S.sid</a:t>
            </a:r>
            <a:r>
              <a:rPr lang="en-US" dirty="0" smtClean="0">
                <a:ea typeface="+mn-ea"/>
                <a:cs typeface="+mn-cs"/>
              </a:rPr>
              <a:t> = </a:t>
            </a:r>
            <a:r>
              <a:rPr lang="en-US" dirty="0" err="1" smtClean="0">
                <a:ea typeface="+mn-ea"/>
                <a:cs typeface="+mn-cs"/>
              </a:rPr>
              <a:t>R.sid</a:t>
            </a:r>
            <a:r>
              <a:rPr lang="en-US" dirty="0" smtClean="0">
                <a:ea typeface="+mn-ea"/>
                <a:cs typeface="+mn-c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D1258B0-11E6-AF4B-AC4B-E1FEBA17597C}" type="datetime1">
              <a:rPr lang="en-US" sz="1200" b="0"/>
              <a:pPr eaLnBrk="1" hangingPunct="1"/>
              <a:t>10/3/16</a:t>
            </a:fld>
            <a:endParaRPr lang="en-US" sz="1200" b="0" dirty="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/>
              <a:t>EECS 484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E0BDDDF-A2C9-F143-9165-8A8CC255C251}" type="slidenum">
              <a:rPr lang="en-US" sz="1200" b="0"/>
              <a:pPr eaLnBrk="1" hangingPunct="1"/>
              <a:t>9</a:t>
            </a:fld>
            <a:endParaRPr lang="en-US" sz="1200" b="0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Another Example</a:t>
            </a:r>
          </a:p>
        </p:txBody>
      </p:sp>
      <p:sp>
        <p:nvSpPr>
          <p:cNvPr id="1002500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0" dirty="0"/>
              <a:t>Schema: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800" b="0" dirty="0"/>
              <a:t>Sailors (</a:t>
            </a:r>
            <a:r>
              <a:rPr lang="en-US" sz="2800" b="0" u="sng" dirty="0" err="1"/>
              <a:t>sid</a:t>
            </a:r>
            <a:r>
              <a:rPr lang="en-US" sz="2800" b="0" dirty="0"/>
              <a:t>, </a:t>
            </a:r>
            <a:r>
              <a:rPr lang="en-US" sz="2800" b="0" dirty="0" err="1"/>
              <a:t>sname</a:t>
            </a:r>
            <a:r>
              <a:rPr lang="en-US" sz="2800" b="0" dirty="0"/>
              <a:t>, rating, age)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800" b="0" dirty="0"/>
              <a:t>Boats (</a:t>
            </a:r>
            <a:r>
              <a:rPr lang="en-US" sz="2800" b="0" u="sng" dirty="0"/>
              <a:t>bid</a:t>
            </a:r>
            <a:r>
              <a:rPr lang="en-US" sz="2800" b="0" dirty="0"/>
              <a:t>, </a:t>
            </a:r>
            <a:r>
              <a:rPr lang="en-US" sz="2800" b="0" dirty="0" err="1"/>
              <a:t>bname</a:t>
            </a:r>
            <a:r>
              <a:rPr lang="en-US" sz="2800" b="0" dirty="0"/>
              <a:t>, color)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800" b="0" dirty="0"/>
              <a:t>Reserves (</a:t>
            </a:r>
            <a:r>
              <a:rPr lang="en-US" sz="2800" b="0" u="sng" dirty="0" err="1"/>
              <a:t>sid</a:t>
            </a:r>
            <a:r>
              <a:rPr lang="en-US" sz="2800" b="0" u="sng" dirty="0"/>
              <a:t>, bid, day</a:t>
            </a:r>
            <a:r>
              <a:rPr lang="en-US" sz="2800" b="0" dirty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0" dirty="0"/>
              <a:t>Find the colors of boats reserved by a sailor named rusty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US" sz="3200" b="0" dirty="0"/>
          </a:p>
          <a:p>
            <a:pPr marL="342900" indent="-342900">
              <a:lnSpc>
                <a:spcPct val="900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accent2"/>
                </a:solidFill>
              </a:rPr>
              <a:t>SELECT </a:t>
            </a:r>
            <a:r>
              <a:rPr lang="en-US" sz="3200" b="0" dirty="0" err="1">
                <a:solidFill>
                  <a:schemeClr val="accent2"/>
                </a:solidFill>
              </a:rPr>
              <a:t>B.color</a:t>
            </a:r>
            <a:endParaRPr lang="en-US" sz="3200" b="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accent2"/>
                </a:solidFill>
              </a:rPr>
              <a:t>FROM Sailors S, Reserves R, Boats B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accent2"/>
                </a:solidFill>
              </a:rPr>
              <a:t>WHERE </a:t>
            </a:r>
            <a:r>
              <a:rPr lang="en-US" sz="3200" b="0" dirty="0" err="1">
                <a:solidFill>
                  <a:schemeClr val="accent2"/>
                </a:solidFill>
              </a:rPr>
              <a:t>S.sid</a:t>
            </a:r>
            <a:r>
              <a:rPr lang="en-US" sz="3200" b="0" dirty="0">
                <a:solidFill>
                  <a:schemeClr val="accent2"/>
                </a:solidFill>
              </a:rPr>
              <a:t> = </a:t>
            </a:r>
            <a:r>
              <a:rPr lang="en-US" sz="3200" b="0" dirty="0" err="1">
                <a:solidFill>
                  <a:schemeClr val="accent2"/>
                </a:solidFill>
              </a:rPr>
              <a:t>R.sid</a:t>
            </a:r>
            <a:r>
              <a:rPr lang="en-US" sz="3200" b="0" dirty="0">
                <a:solidFill>
                  <a:schemeClr val="accent2"/>
                </a:solidFill>
              </a:rPr>
              <a:t> AND </a:t>
            </a:r>
            <a:r>
              <a:rPr lang="en-US" sz="3200" b="0" dirty="0" err="1">
                <a:solidFill>
                  <a:schemeClr val="accent2"/>
                </a:solidFill>
              </a:rPr>
              <a:t>R.bid</a:t>
            </a:r>
            <a:r>
              <a:rPr lang="en-US" sz="3200" b="0" dirty="0">
                <a:solidFill>
                  <a:schemeClr val="accent2"/>
                </a:solidFill>
              </a:rPr>
              <a:t> = </a:t>
            </a:r>
            <a:r>
              <a:rPr lang="en-US" sz="3200" b="0" dirty="0" err="1">
                <a:solidFill>
                  <a:schemeClr val="accent2"/>
                </a:solidFill>
              </a:rPr>
              <a:t>B.bid</a:t>
            </a:r>
            <a:r>
              <a:rPr lang="en-US" sz="3200" b="0" dirty="0">
                <a:solidFill>
                  <a:schemeClr val="accent2"/>
                </a:solidFill>
              </a:rPr>
              <a:t> AND </a:t>
            </a:r>
            <a:r>
              <a:rPr lang="en-US" sz="3200" b="0" dirty="0" err="1">
                <a:solidFill>
                  <a:schemeClr val="accent2"/>
                </a:solidFill>
              </a:rPr>
              <a:t>S.sname</a:t>
            </a:r>
            <a:r>
              <a:rPr lang="en-US" sz="3200" b="0" dirty="0">
                <a:solidFill>
                  <a:schemeClr val="accent2"/>
                </a:solidFill>
              </a:rPr>
              <a:t> = </a:t>
            </a:r>
            <a:r>
              <a:rPr lang="en-US" sz="3200" b="0" dirty="0">
                <a:solidFill>
                  <a:schemeClr val="accent2"/>
                </a:solidFill>
                <a:latin typeface="Arial" charset="0"/>
              </a:rPr>
              <a:t>'</a:t>
            </a:r>
            <a:r>
              <a:rPr lang="en-US" altLang="ja-JP" sz="3200" b="0" dirty="0" smtClean="0">
                <a:solidFill>
                  <a:schemeClr val="accent2"/>
                </a:solidFill>
              </a:rPr>
              <a:t>Rusty</a:t>
            </a:r>
            <a:r>
              <a:rPr lang="en-US" altLang="ja-JP" sz="3200" b="0" dirty="0" smtClean="0">
                <a:solidFill>
                  <a:schemeClr val="accent2"/>
                </a:solidFill>
                <a:latin typeface="Arial" charset="0"/>
              </a:rPr>
              <a:t>';</a:t>
            </a:r>
            <a:endParaRPr lang="en-US" sz="32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3DD0D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>
            <a:alpha val="50000"/>
          </a:srgbClr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>
            <a:alpha val="50000"/>
          </a:srgbClr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33306</TotalTime>
  <Words>2940</Words>
  <Application>Microsoft Macintosh PowerPoint</Application>
  <PresentationFormat>On-screen Show (4:3)</PresentationFormat>
  <Paragraphs>735</Paragraphs>
  <Slides>44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Book Antiqua</vt:lpstr>
      <vt:lpstr>Cambria Math</vt:lpstr>
      <vt:lpstr>MS PGothic</vt:lpstr>
      <vt:lpstr>ＭＳ Ｐゴシック</vt:lpstr>
      <vt:lpstr>Tahoma</vt:lpstr>
      <vt:lpstr>Wingdings</vt:lpstr>
      <vt:lpstr>Arial</vt:lpstr>
      <vt:lpstr>Blends</vt:lpstr>
      <vt:lpstr>Document</vt:lpstr>
      <vt:lpstr>SQL Queries</vt:lpstr>
      <vt:lpstr>SQL Query Language</vt:lpstr>
      <vt:lpstr>Basic SQL Query</vt:lpstr>
      <vt:lpstr>Example of Basic Query</vt:lpstr>
      <vt:lpstr>Showing JOINs  explicitly</vt:lpstr>
      <vt:lpstr>INNER Joins</vt:lpstr>
      <vt:lpstr>Result from the query</vt:lpstr>
      <vt:lpstr>Eliminating duplicates</vt:lpstr>
      <vt:lpstr>Another Example</vt:lpstr>
      <vt:lpstr>Note on Range Variables</vt:lpstr>
      <vt:lpstr>Outer Joins</vt:lpstr>
      <vt:lpstr>JOIN syntax with multiple tables</vt:lpstr>
      <vt:lpstr>ORDER BY clause</vt:lpstr>
      <vt:lpstr>ORDER BY clause</vt:lpstr>
      <vt:lpstr>Set Operators</vt:lpstr>
      <vt:lpstr>Union Example</vt:lpstr>
      <vt:lpstr>Intersect</vt:lpstr>
      <vt:lpstr>Set Difference Example</vt:lpstr>
      <vt:lpstr>Intersect Example</vt:lpstr>
      <vt:lpstr>Aggregate Operators</vt:lpstr>
      <vt:lpstr>Aggregate Query - Example</vt:lpstr>
      <vt:lpstr>Nested Queries</vt:lpstr>
      <vt:lpstr>Over-Use of Nesting</vt:lpstr>
      <vt:lpstr>More Set Comparison Operators</vt:lpstr>
      <vt:lpstr>Example</vt:lpstr>
      <vt:lpstr>Example</vt:lpstr>
      <vt:lpstr>PowerPoint Presentation</vt:lpstr>
      <vt:lpstr>GROUP BY</vt:lpstr>
      <vt:lpstr>GROUP BY and HAVING</vt:lpstr>
      <vt:lpstr>Find the age of the youngest sailor with age &gt;= 18 for each rating,  such that there are at least 2 such sailors for that rating.</vt:lpstr>
      <vt:lpstr>NULL Values in SQL</vt:lpstr>
      <vt:lpstr>NULL Values Example</vt:lpstr>
      <vt:lpstr>NULL Values in Aggregates</vt:lpstr>
      <vt:lpstr>For each red boat, find the number of reservations for this boat*</vt:lpstr>
      <vt:lpstr>Subtle Errors</vt:lpstr>
      <vt:lpstr>Error fixed</vt:lpstr>
      <vt:lpstr>Error fixed: Another Solution</vt:lpstr>
      <vt:lpstr>Intersect on Non-Key</vt:lpstr>
      <vt:lpstr>Error fixed</vt:lpstr>
      <vt:lpstr>Error fixed: another solution</vt:lpstr>
      <vt:lpstr>Find the age of the youngest sailor with age&gt;18, for each rating with at least 2 sailors (of any age)</vt:lpstr>
      <vt:lpstr>Find ratings for which the average age is the minimum of the average age over all ratings*</vt:lpstr>
      <vt:lpstr>Solution Using Views</vt:lpstr>
      <vt:lpstr>Suggested Review</vt:lpstr>
    </vt:vector>
  </TitlesOfParts>
  <Company>University of Michigan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creator>Jagadish</dc:creator>
  <cp:lastModifiedBy>atul prakash</cp:lastModifiedBy>
  <cp:revision>506</cp:revision>
  <cp:lastPrinted>2014-09-24T14:38:28Z</cp:lastPrinted>
  <dcterms:created xsi:type="dcterms:W3CDTF">2000-01-04T20:40:43Z</dcterms:created>
  <dcterms:modified xsi:type="dcterms:W3CDTF">2016-10-03T15:40:31Z</dcterms:modified>
</cp:coreProperties>
</file>