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5" r:id="rId3"/>
    <p:sldId id="276" r:id="rId4"/>
    <p:sldId id="297" r:id="rId5"/>
    <p:sldId id="278" r:id="rId6"/>
    <p:sldId id="277" r:id="rId7"/>
    <p:sldId id="279" r:id="rId8"/>
    <p:sldId id="281" r:id="rId9"/>
    <p:sldId id="305" r:id="rId10"/>
    <p:sldId id="306" r:id="rId11"/>
    <p:sldId id="298" r:id="rId12"/>
    <p:sldId id="300" r:id="rId13"/>
    <p:sldId id="299" r:id="rId14"/>
    <p:sldId id="282" r:id="rId15"/>
    <p:sldId id="285" r:id="rId16"/>
    <p:sldId id="286" r:id="rId17"/>
    <p:sldId id="287" r:id="rId18"/>
    <p:sldId id="292" r:id="rId19"/>
    <p:sldId id="302" r:id="rId20"/>
    <p:sldId id="303" r:id="rId21"/>
    <p:sldId id="283" r:id="rId22"/>
    <p:sldId id="290" r:id="rId23"/>
    <p:sldId id="294" r:id="rId24"/>
    <p:sldId id="295" r:id="rId25"/>
    <p:sldId id="291" r:id="rId26"/>
    <p:sldId id="304" r:id="rId27"/>
    <p:sldId id="296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 Prakash" initials="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FBFE"/>
    <a:srgbClr val="F8C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3"/>
    <p:restoredTop sz="94660"/>
  </p:normalViewPr>
  <p:slideViewPr>
    <p:cSldViewPr>
      <p:cViewPr varScale="1">
        <p:scale>
          <a:sx n="158" d="100"/>
          <a:sy n="158" d="100"/>
        </p:scale>
        <p:origin x="20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256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4T21:39:11.08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D6C972C-AA3B-CE44-9CF5-80112C5E8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5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9CE9B656-2DDE-E149-B265-301B1467F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Helvetica Neue Regu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Helvetica Neue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Helvetica Neue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Helvetica Neue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Helvetica Neue Regular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193C04-065B-5240-81B0-E8049C0CCBB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/>
          <a:p>
            <a:pPr algn="r" defTabSz="931863" eaLnBrk="0" hangingPunct="0">
              <a:defRPr/>
            </a:pPr>
            <a:r>
              <a:rPr lang="en-US" sz="1000" i="1"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5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207" tIns="45295" rIns="92207" bIns="45295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836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72B5DC-143A-1A4A-8039-3575982166F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I am not going to spend a lot of time talking about different driver architectures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Think of the driver as the </a:t>
            </a:r>
            <a:r>
              <a:rPr lang="ja-JP" altLang="en-US" dirty="0" smtClean="0">
                <a:cs typeface="+mn-cs"/>
              </a:rPr>
              <a:t>“</a:t>
            </a:r>
            <a:r>
              <a:rPr lang="en-US" dirty="0" smtClean="0">
                <a:cs typeface="+mn-cs"/>
              </a:rPr>
              <a:t>glue</a:t>
            </a:r>
            <a:r>
              <a:rPr lang="ja-JP" altLang="en-US" dirty="0" smtClean="0">
                <a:cs typeface="+mn-cs"/>
              </a:rPr>
              <a:t>”</a:t>
            </a:r>
            <a:r>
              <a:rPr lang="en-US" dirty="0" smtClean="0">
                <a:cs typeface="+mn-cs"/>
              </a:rPr>
              <a:t> between DB and application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It submits request to DB, retrieves results (in a form specific to data source),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and translates them to JDBC standard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Several different ways to implement drivers, but uniform API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Can also specify the number of the column (starting from 1)</a:t>
            </a:r>
          </a:p>
        </p:txBody>
      </p:sp>
    </p:spTree>
    <p:extLst>
      <p:ext uri="{BB962C8B-B14F-4D97-AF65-F5344CB8AC3E}">
        <p14:creationId xmlns:p14="http://schemas.microsoft.com/office/powerpoint/2010/main" val="107572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4B2E5A-171A-464A-88F5-8165C1A950C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Gluing an apple onto a pancake</a:t>
            </a:r>
          </a:p>
        </p:txBody>
      </p:sp>
    </p:spTree>
    <p:extLst>
      <p:ext uri="{BB962C8B-B14F-4D97-AF65-F5344CB8AC3E}">
        <p14:creationId xmlns:p14="http://schemas.microsoft.com/office/powerpoint/2010/main" val="2153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D5E83-71B5-204C-86FD-30EC754B2D7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164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0E495-C6D3-4442-A54B-812A24F565F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Computes the average age</a:t>
            </a:r>
          </a:p>
        </p:txBody>
      </p:sp>
    </p:spTree>
    <p:extLst>
      <p:ext uri="{BB962C8B-B14F-4D97-AF65-F5344CB8AC3E}">
        <p14:creationId xmlns:p14="http://schemas.microsoft.com/office/powerpoint/2010/main" val="12700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E65744-D0B2-1E42-A574-CA853FF7BD4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Depending on the driver, you may fetch all of the results at once (copy into Java heap)</a:t>
            </a:r>
          </a:p>
          <a:p>
            <a:pPr>
              <a:defRPr/>
            </a:pPr>
            <a:r>
              <a:rPr lang="en-US" smtClean="0">
                <a:cs typeface="+mn-cs"/>
              </a:rPr>
              <a:t>Or make several round-trips to DBMS server</a:t>
            </a:r>
          </a:p>
        </p:txBody>
      </p:sp>
    </p:spTree>
    <p:extLst>
      <p:ext uri="{BB962C8B-B14F-4D97-AF65-F5344CB8AC3E}">
        <p14:creationId xmlns:p14="http://schemas.microsoft.com/office/powerpoint/2010/main" val="1721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3EBC9-B6BC-FE4C-A03A-9F88DF0D53B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02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F6B04-D143-084F-A31A-98C7C91FAFF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036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147B9-8554-0649-A0E1-694D4C3FA8E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Performance benefits to using </a:t>
            </a:r>
            <a:r>
              <a:rPr lang="en-US" dirty="0" err="1" smtClean="0">
                <a:cs typeface="+mn-cs"/>
              </a:rPr>
              <a:t>PreparedStatement</a:t>
            </a:r>
            <a:r>
              <a:rPr lang="en-US" dirty="0" smtClean="0">
                <a:cs typeface="+mn-cs"/>
              </a:rPr>
              <a:t> since you don</a:t>
            </a:r>
            <a:r>
              <a:rPr lang="ja-JP" altLang="en-US" dirty="0" smtClean="0">
                <a:cs typeface="+mn-cs"/>
              </a:rPr>
              <a:t>’</a:t>
            </a:r>
            <a:r>
              <a:rPr lang="en-US" dirty="0" smtClean="0">
                <a:cs typeface="+mn-cs"/>
              </a:rPr>
              <a:t>t have to call the query optimizer if the query is used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853355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0B4CEE-95BB-9C4C-991A-4EFF7125890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The prepared statement should be cheaper if we run the query many times. </a:t>
            </a:r>
          </a:p>
        </p:txBody>
      </p:sp>
    </p:spTree>
    <p:extLst>
      <p:ext uri="{BB962C8B-B14F-4D97-AF65-F5344CB8AC3E}">
        <p14:creationId xmlns:p14="http://schemas.microsoft.com/office/powerpoint/2010/main" val="144967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CB8216-C1EE-DE44-9B69-41F9F9A8B93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21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8CEB79-B349-2244-976F-1DC8B807D2C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23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8D990-5B86-C348-A82B-4BC3E498ED8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085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1EDA53-8784-5148-A3F9-836ABB1178D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78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4BAF4-889A-B949-9E06-252324EEDCF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ANDs evaluated before ORs</a:t>
            </a:r>
          </a:p>
        </p:txBody>
      </p:sp>
    </p:spTree>
    <p:extLst>
      <p:ext uri="{BB962C8B-B14F-4D97-AF65-F5344CB8AC3E}">
        <p14:creationId xmlns:p14="http://schemas.microsoft.com/office/powerpoint/2010/main" val="2032162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1B338-37CF-F141-A93E-22D073011BB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291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13C8BE-FC20-2C46-8431-52D7E10A000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143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BDAD9B-97C8-CD4C-99A6-2586DED584F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When would you code something as a stored procedure, rather than a client app?</a:t>
            </a:r>
          </a:p>
          <a:p>
            <a:pPr>
              <a:defRPr/>
            </a:pPr>
            <a:r>
              <a:rPr lang="en-US" smtClean="0">
                <a:cs typeface="+mn-cs"/>
              </a:rPr>
              <a:t>Access from multiple client applications</a:t>
            </a:r>
          </a:p>
          <a:p>
            <a:pPr>
              <a:defRPr/>
            </a:pPr>
            <a:r>
              <a:rPr lang="en-US" smtClean="0">
                <a:cs typeface="+mn-cs"/>
              </a:rPr>
              <a:t>Sometimes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984070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F3CEEB-A49A-1747-A8B1-FA75EA499D6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Databases and the web is the topic of an entire course (EECS 485) </a:t>
            </a:r>
          </a:p>
        </p:txBody>
      </p:sp>
    </p:spTree>
    <p:extLst>
      <p:ext uri="{BB962C8B-B14F-4D97-AF65-F5344CB8AC3E}">
        <p14:creationId xmlns:p14="http://schemas.microsoft.com/office/powerpoint/2010/main" val="14709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24A06-061A-E542-908B-E4212A2AF12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Client-Server Architecture</a:t>
            </a:r>
          </a:p>
          <a:p>
            <a:pPr>
              <a:defRPr/>
            </a:pPr>
            <a:r>
              <a:rPr lang="en-US" smtClean="0">
                <a:cs typeface="+mn-cs"/>
              </a:rPr>
              <a:t>Client is at least a different process; often a different machine</a:t>
            </a:r>
          </a:p>
          <a:p>
            <a:pPr>
              <a:defRPr/>
            </a:pPr>
            <a:r>
              <a:rPr lang="en-US" smtClean="0">
                <a:cs typeface="+mn-cs"/>
              </a:rPr>
              <a:t>This is what you will build during project 2</a:t>
            </a:r>
          </a:p>
          <a:p>
            <a:pPr>
              <a:defRPr/>
            </a:pPr>
            <a:r>
              <a:rPr lang="en-US" smtClean="0">
                <a:cs typeface="+mn-cs"/>
              </a:rPr>
              <a:t>Your java application is the client, and you will access the CAEN Oracle server</a:t>
            </a:r>
          </a:p>
        </p:txBody>
      </p:sp>
    </p:spTree>
    <p:extLst>
      <p:ext uri="{BB962C8B-B14F-4D97-AF65-F5344CB8AC3E}">
        <p14:creationId xmlns:p14="http://schemas.microsoft.com/office/powerpoint/2010/main" val="7237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10F88-483B-3742-A1BD-74D03ED92BE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What does this say about concurrent access??</a:t>
            </a:r>
          </a:p>
        </p:txBody>
      </p:sp>
    </p:spTree>
    <p:extLst>
      <p:ext uri="{BB962C8B-B14F-4D97-AF65-F5344CB8AC3E}">
        <p14:creationId xmlns:p14="http://schemas.microsoft.com/office/powerpoint/2010/main" val="128799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B7A566-BB97-3D45-9FB9-CB480655F1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Generalizes to a multi-tier architecture</a:t>
            </a:r>
          </a:p>
          <a:p>
            <a:pPr>
              <a:defRPr/>
            </a:pPr>
            <a:r>
              <a:rPr lang="en-US" smtClean="0">
                <a:cs typeface="+mn-cs"/>
              </a:rPr>
              <a:t>Common one is a web server (e.g., Apache), which sits between the client and the database</a:t>
            </a:r>
          </a:p>
          <a:p>
            <a:pPr>
              <a:defRPr/>
            </a:pPr>
            <a:r>
              <a:rPr lang="en-US" smtClean="0">
                <a:cs typeface="+mn-cs"/>
              </a:rPr>
              <a:t>Database applications and the web is the topic of a whole course: EECS 485</a:t>
            </a:r>
          </a:p>
        </p:txBody>
      </p:sp>
    </p:spTree>
    <p:extLst>
      <p:ext uri="{BB962C8B-B14F-4D97-AF65-F5344CB8AC3E}">
        <p14:creationId xmlns:p14="http://schemas.microsoft.com/office/powerpoint/2010/main" val="64681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189E7-BAC9-9D4B-BD56-0F67014C7B0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443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8E816A-C560-7E4B-843B-80F67050435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29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44FCAD-9B2A-2248-A4A8-7D108A49860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Open a </a:t>
            </a:r>
            <a:r>
              <a:rPr lang="ja-JP" altLang="en-US" dirty="0" smtClean="0">
                <a:cs typeface="+mn-cs"/>
              </a:rPr>
              <a:t>“</a:t>
            </a:r>
            <a:r>
              <a:rPr lang="en-US" dirty="0" smtClean="0">
                <a:cs typeface="+mn-cs"/>
              </a:rPr>
              <a:t>Connection</a:t>
            </a:r>
            <a:r>
              <a:rPr lang="ja-JP" altLang="en-US" dirty="0" smtClean="0">
                <a:cs typeface="+mn-cs"/>
              </a:rPr>
              <a:t>”</a:t>
            </a:r>
            <a:r>
              <a:rPr lang="en-US" dirty="0" smtClean="0">
                <a:cs typeface="+mn-cs"/>
              </a:rPr>
              <a:t> to database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Put SQL query / command into a Java Statement or </a:t>
            </a:r>
            <a:r>
              <a:rPr lang="en-US" dirty="0" err="1" smtClean="0">
                <a:cs typeface="+mn-cs"/>
              </a:rPr>
              <a:t>PreparedStatement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Execute the statement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Retrieve a </a:t>
            </a:r>
            <a:r>
              <a:rPr lang="en-US" dirty="0" err="1" smtClean="0">
                <a:cs typeface="+mn-cs"/>
              </a:rPr>
              <a:t>ResultSet</a:t>
            </a:r>
            <a:r>
              <a:rPr lang="en-US" dirty="0" smtClean="0">
                <a:cs typeface="+mn-cs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7707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Lecture</a:t>
            </a:r>
            <a:r>
              <a:rPr lang="en-US" baseline="0" smtClean="0"/>
              <a:t> 2 ended here.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E9B656-2DDE-E149-B265-301B1467FB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49338" y="47148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F69D-C303-824F-917E-0EB58B160A19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8061C-45AB-9A41-81FF-A3300E540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93A1E-0047-E340-B85B-0E2681849575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8A222-1D11-DC4E-9ED5-1C2B67512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7375" y="-152400"/>
            <a:ext cx="20066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-152400"/>
            <a:ext cx="587057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2B0B0-FA02-6B4F-807F-4223E74AF0B5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C315F-770C-6B42-9835-A46C374F7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Helvetica Neue" charset="0"/>
              </a:defRPr>
            </a:lvl1pPr>
            <a:lvl2pPr>
              <a:defRPr baseline="0">
                <a:latin typeface="Helvetica Neue" charset="0"/>
              </a:defRPr>
            </a:lvl2pPr>
            <a:lvl3pPr>
              <a:defRPr baseline="0">
                <a:latin typeface="Helvetica Neue" charset="0"/>
              </a:defRPr>
            </a:lvl3pPr>
            <a:lvl4pPr>
              <a:defRPr baseline="0">
                <a:latin typeface="Helvetica Neue" charset="0"/>
              </a:defRPr>
            </a:lvl4pPr>
            <a:lvl5pPr>
              <a:defRPr baseline="0">
                <a:latin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08F36-8341-F74A-9D77-1E5B8DC255F4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BD99F-2C90-BA47-9685-5869DA730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C6A8-EF2E-7444-832E-9FB1E5653DC4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9AE7-E0C3-DD47-B258-89851F74A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848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848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14CF8-4E18-1D4A-A970-F06E020BADB7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0FB7-F1AD-B141-8E0F-4852D1C6F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B2C1-6D91-8B46-873F-6FA8FD481FFD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40E47-7A7B-2F4C-A96E-26BF54CF5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BD8C5-06DA-AF49-B62B-EF2873E8073C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9F13D-45FD-4842-96FB-3932BACC4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92B21-26D0-B048-AED6-B83BB364F584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D2CDE-D38E-B44C-A881-29158C932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ABFA2-557D-CD40-A468-943240936968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4153F-D952-DF4C-92E1-5AD97F6C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B8B46-18BE-FB4F-A646-EE57ADBB266B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Systems, Kristen LeFevre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3D7D-AE93-4B42-8060-616B71985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1524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848600" cy="426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02BFF5B5-A7D4-0844-B35C-40C0FF4951CD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C80C5A3-2C6C-CC4C-923B-A9D6944E9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wnload.oracle.com/javase/6/docs/api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erial/sqlite-jdbc/downloads" TargetMode="External"/><Relationship Id="rId4" Type="http://schemas.openxmlformats.org/officeDocument/2006/relationships/hyperlink" Target="https://bitbucket.org/xerial/sqlite-jdbc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B9278B-948C-594F-95DB-CBB2DDF7C783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0C979-4CA3-3A4D-8A86-83439CECE08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47800" y="533400"/>
            <a:ext cx="7315200" cy="11430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Database Application Programming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ubTitle" idx="1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Chapter 6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(JDBC Section)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Opening/closing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848600" cy="1676400"/>
          </a:xfrm>
        </p:spPr>
        <p:txBody>
          <a:bodyPr/>
          <a:lstStyle/>
          <a:p>
            <a:r>
              <a:rPr lang="en-US" dirty="0" smtClean="0"/>
              <a:t>Get Connection object:  </a:t>
            </a:r>
          </a:p>
          <a:p>
            <a:pPr lvl="1"/>
            <a:r>
              <a:rPr lang="en-US" dirty="0" smtClean="0"/>
              <a:t>Oracle requires passwords. </a:t>
            </a:r>
          </a:p>
          <a:p>
            <a:pPr lvl="1"/>
            <a:r>
              <a:rPr lang="en-US" dirty="0" smtClean="0"/>
              <a:t>Sqlite3 is file-based and does not.</a:t>
            </a:r>
          </a:p>
          <a:p>
            <a:pPr lvl="2"/>
            <a:r>
              <a:rPr lang="en-US" dirty="0" smtClean="0"/>
              <a:t>Connection conn = ….</a:t>
            </a:r>
          </a:p>
          <a:p>
            <a:r>
              <a:rPr lang="en-US" dirty="0" smtClean="0"/>
              <a:t>Always close connections before quitting the program</a:t>
            </a:r>
          </a:p>
          <a:p>
            <a:pPr lvl="1"/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A cool trick in recent  Java/JDBC to auto-close: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docs.oracle.com</a:t>
            </a:r>
            <a:r>
              <a:rPr lang="en-US" sz="1600" dirty="0"/>
              <a:t>/</a:t>
            </a:r>
            <a:r>
              <a:rPr lang="en-US" sz="1600" dirty="0" err="1"/>
              <a:t>javase</a:t>
            </a:r>
            <a:r>
              <a:rPr lang="en-US" sz="1600" dirty="0"/>
              <a:t>/7/docs/</a:t>
            </a:r>
            <a:r>
              <a:rPr lang="en-US" sz="1600" dirty="0" err="1"/>
              <a:t>technotes</a:t>
            </a:r>
            <a:r>
              <a:rPr lang="en-US" sz="1600" dirty="0"/>
              <a:t>/guides/</a:t>
            </a:r>
            <a:r>
              <a:rPr lang="en-US" sz="1600" dirty="0" err="1"/>
              <a:t>jdbc</a:t>
            </a:r>
            <a:r>
              <a:rPr lang="en-US" sz="1600" dirty="0"/>
              <a:t>/jdbc_41.html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08F36-8341-F74A-9D77-1E5B8DC255F4}" type="datetime1">
              <a:rPr lang="en-US" smtClean="0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484: Database Management Systems, Kristen </a:t>
            </a:r>
            <a:r>
              <a:rPr lang="en-US" dirty="0" err="1" smtClean="0"/>
              <a:t>LeFevre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BD99F-2C90-BA47-9685-5869DA730AA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2CD2AF-8574-7748-9AC6-07D30E4FD613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032FF-FFE0-C940-AD4C-D03884CB084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JDBC Example</a:t>
            </a:r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267200"/>
          </a:xfrm>
          <a:solidFill>
            <a:srgbClr val="CC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Connection conn;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// Obtain a connection to DB, store in conn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// (Requires JDBC driver; See sample code in Project 2)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800" dirty="0" smtClean="0">
              <a:latin typeface="Courier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String q = "SELECT Name FROM Students WHERE GPA &gt; 3.5</a:t>
            </a:r>
            <a:r>
              <a:rPr lang="ja-JP" altLang="en-US" sz="1800" dirty="0" smtClean="0">
                <a:latin typeface="Courier" charset="0"/>
                <a:cs typeface="+mn-cs"/>
              </a:rPr>
              <a:t>”</a:t>
            </a:r>
            <a:r>
              <a:rPr lang="en-US" sz="1800" dirty="0" smtClean="0">
                <a:latin typeface="Courier" charset="0"/>
                <a:cs typeface="+mn-cs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" charset="0"/>
                <a:cs typeface="+mn-cs"/>
              </a:rPr>
              <a:t>t</a:t>
            </a:r>
            <a:r>
              <a:rPr lang="en-US" sz="1800" dirty="0" smtClean="0">
                <a:latin typeface="Courier" charset="0"/>
                <a:cs typeface="+mn-cs"/>
              </a:rPr>
              <a:t>ry </a:t>
            </a:r>
            <a:r>
              <a:rPr lang="en-US" sz="1800" dirty="0">
                <a:latin typeface="Courier" charset="0"/>
                <a:cs typeface="+mn-cs"/>
              </a:rPr>
              <a:t>(</a:t>
            </a:r>
            <a:r>
              <a:rPr lang="en-US" sz="1800" dirty="0" smtClean="0">
                <a:latin typeface="Courier" charset="0"/>
                <a:cs typeface="+mn-cs"/>
              </a:rPr>
              <a:t>Statement </a:t>
            </a:r>
            <a:r>
              <a:rPr lang="en-US" sz="1800" dirty="0" err="1" smtClean="0">
                <a:latin typeface="Courier" charset="0"/>
                <a:cs typeface="+mn-cs"/>
              </a:rPr>
              <a:t>st</a:t>
            </a:r>
            <a:r>
              <a:rPr lang="en-US" sz="1800" dirty="0" smtClean="0">
                <a:latin typeface="Courier" charset="0"/>
                <a:cs typeface="+mn-cs"/>
              </a:rPr>
              <a:t> = </a:t>
            </a:r>
            <a:r>
              <a:rPr lang="en-US" sz="1800" dirty="0" err="1" smtClean="0">
                <a:latin typeface="Courier" charset="0"/>
                <a:cs typeface="+mn-cs"/>
              </a:rPr>
              <a:t>conn.createStatement</a:t>
            </a:r>
            <a:r>
              <a:rPr lang="en-US" sz="1800" dirty="0" smtClean="0">
                <a:latin typeface="Courier" charset="0"/>
                <a:cs typeface="+mn-cs"/>
              </a:rPr>
              <a:t>()) { // auto-closed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</a:t>
            </a:r>
            <a:r>
              <a:rPr lang="en-US" sz="1800" dirty="0" err="1" smtClean="0">
                <a:latin typeface="Courier" charset="0"/>
                <a:cs typeface="+mn-cs"/>
              </a:rPr>
              <a:t>ResultSet</a:t>
            </a:r>
            <a:r>
              <a:rPr lang="en-US" sz="1800" dirty="0" smtClean="0">
                <a:latin typeface="Courier" charset="0"/>
                <a:cs typeface="+mn-cs"/>
              </a:rPr>
              <a:t> </a:t>
            </a:r>
            <a:r>
              <a:rPr lang="en-US" sz="1800" dirty="0" err="1" smtClean="0">
                <a:latin typeface="Courier" charset="0"/>
                <a:cs typeface="+mn-cs"/>
              </a:rPr>
              <a:t>rs</a:t>
            </a:r>
            <a:r>
              <a:rPr lang="en-US" sz="1800" dirty="0" smtClean="0">
                <a:latin typeface="Courier" charset="0"/>
                <a:cs typeface="+mn-cs"/>
              </a:rPr>
              <a:t> = </a:t>
            </a:r>
            <a:r>
              <a:rPr lang="en-US" sz="1800" dirty="0" err="1" smtClean="0">
                <a:latin typeface="Courier" charset="0"/>
                <a:cs typeface="+mn-cs"/>
              </a:rPr>
              <a:t>st.executeQuery</a:t>
            </a:r>
            <a:r>
              <a:rPr lang="en-US" sz="1800" dirty="0" smtClean="0">
                <a:latin typeface="Courier" charset="0"/>
                <a:cs typeface="+mn-cs"/>
              </a:rPr>
              <a:t>(q);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800" dirty="0" smtClean="0">
              <a:latin typeface="Courier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while (</a:t>
            </a:r>
            <a:r>
              <a:rPr lang="en-US" sz="1800" dirty="0" err="1" smtClean="0">
                <a:latin typeface="Courier" charset="0"/>
                <a:cs typeface="+mn-cs"/>
              </a:rPr>
              <a:t>rs.next</a:t>
            </a:r>
            <a:r>
              <a:rPr lang="en-US" sz="1800" dirty="0" smtClean="0">
                <a:latin typeface="Courier" charset="0"/>
                <a:cs typeface="+mn-cs"/>
              </a:rPr>
              <a:t>())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   String name = </a:t>
            </a:r>
            <a:r>
              <a:rPr lang="en-US" sz="1800" dirty="0" err="1" smtClean="0">
                <a:latin typeface="Courier" charset="0"/>
                <a:cs typeface="+mn-cs"/>
              </a:rPr>
              <a:t>rs.getString</a:t>
            </a:r>
            <a:r>
              <a:rPr lang="en-US" sz="1800" dirty="0" smtClean="0">
                <a:latin typeface="Courier" charset="0"/>
                <a:cs typeface="+mn-cs"/>
              </a:rPr>
              <a:t>(</a:t>
            </a:r>
            <a:r>
              <a:rPr lang="ja-JP" altLang="en-US" sz="1800" dirty="0" smtClean="0">
                <a:latin typeface="Courier" charset="0"/>
                <a:cs typeface="+mn-cs"/>
              </a:rPr>
              <a:t>”</a:t>
            </a:r>
            <a:r>
              <a:rPr lang="en-US" sz="1800" dirty="0" smtClean="0">
                <a:latin typeface="Courier" charset="0"/>
                <a:cs typeface="+mn-cs"/>
              </a:rPr>
              <a:t>NAME");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   </a:t>
            </a:r>
            <a:r>
              <a:rPr lang="en-US" sz="1800" dirty="0" err="1" smtClean="0">
                <a:latin typeface="Courier" charset="0"/>
                <a:cs typeface="+mn-cs"/>
              </a:rPr>
              <a:t>System.out.println</a:t>
            </a:r>
            <a:r>
              <a:rPr lang="en-US" sz="1800" dirty="0" smtClean="0">
                <a:latin typeface="Courier" charset="0"/>
                <a:cs typeface="+mn-cs"/>
              </a:rPr>
              <a:t>(name);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" charset="0"/>
                <a:cs typeface="+mn-cs"/>
              </a:rPr>
              <a:t> </a:t>
            </a:r>
            <a:r>
              <a:rPr lang="en-US" sz="1800" dirty="0" smtClean="0">
                <a:latin typeface="Courier" charset="0"/>
                <a:cs typeface="+mn-cs"/>
              </a:rPr>
              <a:t>    </a:t>
            </a:r>
            <a:r>
              <a:rPr lang="en-US" sz="1800" dirty="0" err="1" smtClean="0">
                <a:latin typeface="Courier" charset="0"/>
                <a:cs typeface="+mn-cs"/>
              </a:rPr>
              <a:t>rs.close</a:t>
            </a:r>
            <a:r>
              <a:rPr lang="en-US" sz="1800" dirty="0" smtClean="0">
                <a:latin typeface="Courier" charset="0"/>
                <a:cs typeface="+mn-cs"/>
              </a:rPr>
              <a:t>();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" charset="0"/>
                <a:cs typeface="+mn-cs"/>
              </a:rPr>
              <a:t> </a:t>
            </a:r>
            <a:r>
              <a:rPr lang="en-US" sz="1800" dirty="0" smtClean="0">
                <a:latin typeface="Courier" charset="0"/>
                <a:cs typeface="+mn-cs"/>
              </a:rPr>
              <a:t>    </a:t>
            </a:r>
            <a:r>
              <a:rPr lang="en-US" sz="1800" dirty="0" err="1" smtClean="0">
                <a:latin typeface="Courier" charset="0"/>
                <a:cs typeface="+mn-cs"/>
              </a:rPr>
              <a:t>st.close</a:t>
            </a:r>
            <a:r>
              <a:rPr lang="en-US" sz="1800" dirty="0" smtClean="0">
                <a:latin typeface="Courier" charset="0"/>
                <a:cs typeface="+mn-cs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catch(</a:t>
            </a:r>
            <a:r>
              <a:rPr lang="en-US" sz="1800" dirty="0" err="1" smtClean="0">
                <a:latin typeface="Courier" charset="0"/>
                <a:cs typeface="+mn-cs"/>
              </a:rPr>
              <a:t>SQLException</a:t>
            </a:r>
            <a:r>
              <a:rPr lang="en-US" sz="1800" dirty="0" smtClean="0">
                <a:latin typeface="Courier" charset="0"/>
                <a:cs typeface="+mn-cs"/>
              </a:rPr>
              <a:t> e){</a:t>
            </a:r>
            <a:r>
              <a:rPr lang="en-US" sz="1800" dirty="0" err="1" smtClean="0">
                <a:latin typeface="Courier" charset="0"/>
                <a:cs typeface="+mn-cs"/>
              </a:rPr>
              <a:t>System.err.println</a:t>
            </a:r>
            <a:r>
              <a:rPr lang="en-US" sz="1800" dirty="0" smtClean="0">
                <a:latin typeface="Courier" charset="0"/>
                <a:cs typeface="+mn-cs"/>
              </a:rPr>
              <a:t>(</a:t>
            </a:r>
            <a:r>
              <a:rPr lang="en-US" sz="1800" dirty="0" err="1" smtClean="0">
                <a:latin typeface="Courier" charset="0"/>
                <a:cs typeface="+mn-cs"/>
              </a:rPr>
              <a:t>e.getMessage</a:t>
            </a:r>
            <a:r>
              <a:rPr lang="en-US" sz="1800" dirty="0" smtClean="0">
                <a:latin typeface="Courier" charset="0"/>
                <a:cs typeface="+mn-cs"/>
              </a:rPr>
              <a:t>());}</a:t>
            </a: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1237694" y="5640814"/>
            <a:ext cx="6647975" cy="8309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Full Javadoc for </a:t>
            </a:r>
            <a:r>
              <a:rPr lang="en-US" dirty="0" err="1">
                <a:cs typeface="+mn-cs"/>
              </a:rPr>
              <a:t>java.sql</a:t>
            </a:r>
            <a:r>
              <a:rPr lang="en-US" dirty="0">
                <a:cs typeface="+mn-cs"/>
              </a:rPr>
              <a:t> available online:</a:t>
            </a:r>
          </a:p>
          <a:p>
            <a:pPr algn="ctr">
              <a:defRPr/>
            </a:pPr>
            <a:r>
              <a:rPr lang="en-US" dirty="0">
                <a:latin typeface="Helvetica Neue Regular" charset="0"/>
                <a:cs typeface="+mn-cs"/>
                <a:hlinkClick r:id="rId3"/>
              </a:rPr>
              <a:t>http://download.oracle.com/javase/6/docs/api/</a:t>
            </a:r>
            <a:endParaRPr lang="en-US" dirty="0">
              <a:latin typeface="Helvetica Neue Regular" charset="0"/>
              <a:cs typeface="+mn-cs"/>
            </a:endParaRPr>
          </a:p>
        </p:txBody>
      </p:sp>
      <p:sp>
        <p:nvSpPr>
          <p:cNvPr id="347143" name="AutoShape 7"/>
          <p:cNvSpPr>
            <a:spLocks noChangeArrowheads="1"/>
          </p:cNvSpPr>
          <p:nvPr/>
        </p:nvSpPr>
        <p:spPr bwMode="auto">
          <a:xfrm>
            <a:off x="6788150" y="3052763"/>
            <a:ext cx="2092325" cy="1665287"/>
          </a:xfrm>
          <a:prstGeom prst="leftArrow">
            <a:avLst>
              <a:gd name="adj1" fmla="val 50000"/>
              <a:gd name="adj2" fmla="val 31411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ja-JP" altLang="en-US" sz="1700" dirty="0">
                <a:cs typeface="+mn-cs"/>
              </a:rPr>
              <a:t>“</a:t>
            </a:r>
            <a:r>
              <a:rPr lang="en-US" sz="1700" dirty="0">
                <a:cs typeface="+mn-cs"/>
              </a:rPr>
              <a:t>cursor</a:t>
            </a:r>
            <a:r>
              <a:rPr lang="ja-JP" altLang="en-US" sz="1700" dirty="0">
                <a:cs typeface="+mn-cs"/>
              </a:rPr>
              <a:t>”</a:t>
            </a:r>
            <a:r>
              <a:rPr lang="en-US" sz="1700" dirty="0">
                <a:cs typeface="+mn-cs"/>
              </a:rPr>
              <a:t> retrieves</a:t>
            </a:r>
          </a:p>
          <a:p>
            <a:pPr algn="ctr">
              <a:defRPr/>
            </a:pPr>
            <a:r>
              <a:rPr lang="en-US" sz="1700" dirty="0">
                <a:cs typeface="+mn-cs"/>
              </a:rPr>
              <a:t>rows from result</a:t>
            </a:r>
          </a:p>
          <a:p>
            <a:pPr algn="ctr">
              <a:defRPr/>
            </a:pPr>
            <a:r>
              <a:rPr lang="en-US" sz="1700" dirty="0">
                <a:cs typeface="+mn-cs"/>
              </a:rPr>
              <a:t>one at a time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413E52-3A4D-C44C-A44F-337A335EBFB6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2B35A-AFF2-454D-AF8F-3C6121EC603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16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>
                <a:cs typeface="+mj-cs"/>
              </a:rPr>
              <a:t>Challenges</a:t>
            </a:r>
            <a:endParaRPr lang="en-US" smtClean="0">
              <a:cs typeface="+mj-cs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DBMS and PL implement different types</a:t>
            </a:r>
          </a:p>
          <a:p>
            <a:pPr lvl="1" eaLnBrk="1" hangingPunct="1">
              <a:defRPr/>
            </a:pPr>
            <a:r>
              <a:rPr lang="ja-JP" altLang="en-US" dirty="0" smtClean="0">
                <a:latin typeface="Helvetica Neue Regular" charset="0"/>
              </a:rPr>
              <a:t>“</a:t>
            </a:r>
            <a:r>
              <a:rPr lang="en-US" dirty="0" smtClean="0"/>
              <a:t>Impedance Mismatch</a:t>
            </a:r>
            <a:r>
              <a:rPr lang="ja-JP" altLang="en-US" dirty="0" smtClean="0">
                <a:latin typeface="Helvetica Neue Regular" charset="0"/>
              </a:rPr>
              <a:t>”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Need to match DB types with PL types</a:t>
            </a:r>
          </a:p>
        </p:txBody>
      </p:sp>
      <p:graphicFrame>
        <p:nvGraphicFramePr>
          <p:cNvPr id="351276" name="Group 44"/>
          <p:cNvGraphicFramePr>
            <a:graphicFrameLocks noGrp="1"/>
          </p:cNvGraphicFramePr>
          <p:nvPr/>
        </p:nvGraphicFramePr>
        <p:xfrm>
          <a:off x="838200" y="3048000"/>
          <a:ext cx="7315200" cy="3314700"/>
        </p:xfrm>
        <a:graphic>
          <a:graphicData uri="http://schemas.openxmlformats.org/drawingml/2006/table">
            <a:tbl>
              <a:tblPr/>
              <a:tblGrid>
                <a:gridCol w="1930400"/>
                <a:gridCol w="1930400"/>
                <a:gridCol w="34544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SQL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Java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ResultSet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getString()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VARCHAR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getString()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getInt()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(depends)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(depends)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EAA0CA-A00B-7D4C-9C1F-1C5BAF73C6C6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E0DD-DB85-7A49-B272-F574182E764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16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>
                <a:cs typeface="+mj-cs"/>
              </a:rPr>
              <a:t>Challenges</a:t>
            </a:r>
            <a:endParaRPr lang="en-US" smtClean="0">
              <a:cs typeface="+mj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What computation to do in the database vs. the application program?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Rules of Thumb:</a:t>
            </a:r>
          </a:p>
          <a:p>
            <a:pPr lvl="1" eaLnBrk="1" hangingPunct="1">
              <a:defRPr/>
            </a:pPr>
            <a:r>
              <a:rPr lang="en-US" dirty="0" smtClean="0"/>
              <a:t>Avoid fetching more data than necessary</a:t>
            </a:r>
          </a:p>
          <a:p>
            <a:pPr lvl="1" eaLnBrk="1" hangingPunct="1">
              <a:defRPr/>
            </a:pPr>
            <a:r>
              <a:rPr lang="ja-JP" altLang="en-US" dirty="0" smtClean="0">
                <a:latin typeface="Helvetica Neue Regular" charset="0"/>
              </a:rPr>
              <a:t>“</a:t>
            </a:r>
            <a:r>
              <a:rPr lang="en-US" dirty="0" smtClean="0"/>
              <a:t>Push</a:t>
            </a:r>
            <a:r>
              <a:rPr lang="ja-JP" altLang="en-US" dirty="0" smtClean="0">
                <a:latin typeface="Helvetica Neue Regular" charset="0"/>
              </a:rPr>
              <a:t>”</a:t>
            </a:r>
            <a:r>
              <a:rPr lang="en-US" dirty="0" smtClean="0"/>
              <a:t> data processing to the DBMS when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DFD2E1-5FEE-AB45-B7D1-DB31BC4B3CAE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F6B2A-BFC3-254C-B1CD-07B8B4FFDF6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82216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JDBC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14600"/>
            <a:ext cx="9144000" cy="3962400"/>
          </a:xfrm>
          <a:solidFill>
            <a:srgbClr val="CC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String query = "SELECT NAME, AGE FROM CITIZENS";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double sum = 0;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double count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try (Statement </a:t>
            </a:r>
            <a:r>
              <a:rPr lang="en-US" sz="1800" dirty="0" err="1" smtClean="0">
                <a:latin typeface="Courier" charset="0"/>
                <a:cs typeface="+mn-cs"/>
              </a:rPr>
              <a:t>st</a:t>
            </a:r>
            <a:r>
              <a:rPr lang="en-US" sz="1800" dirty="0" smtClean="0">
                <a:latin typeface="Courier" charset="0"/>
                <a:cs typeface="+mn-cs"/>
              </a:rPr>
              <a:t> = </a:t>
            </a:r>
            <a:r>
              <a:rPr lang="en-US" sz="1800" dirty="0" err="1" smtClean="0">
                <a:latin typeface="Courier" charset="0"/>
                <a:cs typeface="+mn-cs"/>
              </a:rPr>
              <a:t>conn.createStatement</a:t>
            </a:r>
            <a:r>
              <a:rPr lang="en-US" sz="1800" dirty="0" smtClean="0">
                <a:latin typeface="Courier" charset="0"/>
                <a:cs typeface="+mn-cs"/>
              </a:rPr>
              <a:t>())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</a:t>
            </a:r>
            <a:r>
              <a:rPr lang="en-US" sz="1800" dirty="0" err="1" smtClean="0">
                <a:latin typeface="Courier" charset="0"/>
                <a:cs typeface="+mn-cs"/>
              </a:rPr>
              <a:t>ResultSet</a:t>
            </a:r>
            <a:r>
              <a:rPr lang="en-US" sz="1800" dirty="0" smtClean="0">
                <a:latin typeface="Courier" charset="0"/>
                <a:cs typeface="+mn-cs"/>
              </a:rPr>
              <a:t> </a:t>
            </a:r>
            <a:r>
              <a:rPr lang="en-US" sz="1800" dirty="0" err="1" smtClean="0">
                <a:latin typeface="Courier" charset="0"/>
                <a:cs typeface="+mn-cs"/>
              </a:rPr>
              <a:t>rs</a:t>
            </a:r>
            <a:r>
              <a:rPr lang="en-US" sz="1800" dirty="0" smtClean="0">
                <a:latin typeface="Courier" charset="0"/>
                <a:cs typeface="+mn-cs"/>
              </a:rPr>
              <a:t> = </a:t>
            </a:r>
            <a:r>
              <a:rPr lang="en-US" sz="1800" dirty="0" err="1" smtClean="0">
                <a:latin typeface="Courier" charset="0"/>
                <a:cs typeface="+mn-cs"/>
              </a:rPr>
              <a:t>st.executeQuery</a:t>
            </a:r>
            <a:r>
              <a:rPr lang="en-US" sz="1800" dirty="0" smtClean="0">
                <a:latin typeface="Courier" charset="0"/>
                <a:cs typeface="+mn-cs"/>
              </a:rPr>
              <a:t>(query);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while (</a:t>
            </a:r>
            <a:r>
              <a:rPr lang="en-US" sz="1800" dirty="0" err="1" smtClean="0">
                <a:latin typeface="Courier" charset="0"/>
                <a:cs typeface="+mn-cs"/>
              </a:rPr>
              <a:t>rs.next</a:t>
            </a:r>
            <a:r>
              <a:rPr lang="en-US" sz="1800" dirty="0" smtClean="0">
                <a:latin typeface="Courier" charset="0"/>
                <a:cs typeface="+mn-cs"/>
              </a:rPr>
              <a:t>())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   String name = </a:t>
            </a:r>
            <a:r>
              <a:rPr lang="en-US" sz="1800" dirty="0" err="1" smtClean="0">
                <a:latin typeface="Courier" charset="0"/>
                <a:cs typeface="+mn-cs"/>
              </a:rPr>
              <a:t>rs.getString</a:t>
            </a:r>
            <a:r>
              <a:rPr lang="en-US" sz="1800" dirty="0" smtClean="0">
                <a:latin typeface="Courier" charset="0"/>
                <a:cs typeface="+mn-cs"/>
              </a:rPr>
              <a:t>(</a:t>
            </a:r>
            <a:r>
              <a:rPr lang="ja-JP" altLang="en-US" sz="1800" dirty="0" smtClean="0">
                <a:latin typeface="Courier" charset="0"/>
                <a:cs typeface="+mn-cs"/>
              </a:rPr>
              <a:t>”</a:t>
            </a:r>
            <a:r>
              <a:rPr lang="en-US" sz="1800" dirty="0" smtClean="0">
                <a:latin typeface="Courier" charset="0"/>
                <a:cs typeface="+mn-cs"/>
              </a:rPr>
              <a:t>NAME");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   sum += </a:t>
            </a:r>
            <a:r>
              <a:rPr lang="en-US" sz="1800" dirty="0" err="1" smtClean="0">
                <a:latin typeface="Courier" charset="0"/>
                <a:cs typeface="+mn-cs"/>
              </a:rPr>
              <a:t>rs.getDouble</a:t>
            </a:r>
            <a:r>
              <a:rPr lang="en-US" sz="1800" dirty="0" smtClean="0">
                <a:latin typeface="Courier" charset="0"/>
                <a:cs typeface="+mn-cs"/>
              </a:rPr>
              <a:t>(</a:t>
            </a:r>
            <a:r>
              <a:rPr lang="ja-JP" altLang="en-US" sz="1800" dirty="0" smtClean="0">
                <a:latin typeface="Courier" charset="0"/>
                <a:cs typeface="+mn-cs"/>
              </a:rPr>
              <a:t>”</a:t>
            </a:r>
            <a:r>
              <a:rPr lang="en-US" sz="1800" dirty="0" smtClean="0">
                <a:latin typeface="Courier" charset="0"/>
                <a:cs typeface="+mn-cs"/>
              </a:rPr>
              <a:t>AGE");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		  count++;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	   </a:t>
            </a:r>
            <a:r>
              <a:rPr lang="en-US" sz="1800" dirty="0" err="1" smtClean="0">
                <a:latin typeface="Courier" charset="0"/>
                <a:cs typeface="+mn-cs"/>
              </a:rPr>
              <a:t>System.out.println</a:t>
            </a:r>
            <a:r>
              <a:rPr lang="en-US" sz="1800" dirty="0" smtClean="0">
                <a:latin typeface="Courier" charset="0"/>
                <a:cs typeface="+mn-cs"/>
              </a:rPr>
              <a:t>(sum/count);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" charset="0"/>
                <a:cs typeface="+mn-cs"/>
              </a:rPr>
              <a:t> </a:t>
            </a:r>
            <a:r>
              <a:rPr lang="en-US" sz="1800" dirty="0" smtClean="0">
                <a:latin typeface="Courier" charset="0"/>
                <a:cs typeface="+mn-cs"/>
              </a:rPr>
              <a:t>    // Good to close </a:t>
            </a:r>
            <a:r>
              <a:rPr lang="en-US" sz="1800" dirty="0" err="1" smtClean="0">
                <a:latin typeface="Courier" charset="0"/>
                <a:cs typeface="+mn-cs"/>
              </a:rPr>
              <a:t>rs</a:t>
            </a:r>
            <a:r>
              <a:rPr lang="en-US" sz="1800" dirty="0" smtClean="0">
                <a:latin typeface="Courier" charset="0"/>
                <a:cs typeface="+mn-cs"/>
              </a:rPr>
              <a:t> and </a:t>
            </a:r>
            <a:r>
              <a:rPr lang="en-US" sz="1800" dirty="0" err="1" smtClean="0">
                <a:latin typeface="Courier" charset="0"/>
                <a:cs typeface="+mn-cs"/>
              </a:rPr>
              <a:t>st.</a:t>
            </a:r>
            <a:r>
              <a:rPr lang="en-US" sz="1800" dirty="0" smtClean="0">
                <a:latin typeface="Courier" charset="0"/>
                <a:cs typeface="+mn-cs"/>
              </a:rPr>
              <a:t> Should be auto-closed}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" charset="0"/>
                <a:cs typeface="+mn-cs"/>
              </a:rPr>
              <a:t>catch(</a:t>
            </a:r>
            <a:r>
              <a:rPr lang="en-US" sz="1800" dirty="0" err="1" smtClean="0">
                <a:latin typeface="Courier" charset="0"/>
                <a:cs typeface="+mn-cs"/>
              </a:rPr>
              <a:t>SQLException</a:t>
            </a:r>
            <a:r>
              <a:rPr lang="en-US" sz="1800" dirty="0" smtClean="0">
                <a:latin typeface="Courier" charset="0"/>
                <a:cs typeface="+mn-cs"/>
              </a:rPr>
              <a:t> e){</a:t>
            </a:r>
            <a:r>
              <a:rPr lang="en-US" sz="1800" dirty="0" err="1" smtClean="0">
                <a:latin typeface="Courier" charset="0"/>
                <a:cs typeface="+mn-cs"/>
              </a:rPr>
              <a:t>System.err.println</a:t>
            </a:r>
            <a:r>
              <a:rPr lang="en-US" sz="1800" dirty="0" smtClean="0">
                <a:latin typeface="Courier" charset="0"/>
                <a:cs typeface="+mn-cs"/>
              </a:rPr>
              <a:t>(</a:t>
            </a:r>
            <a:r>
              <a:rPr lang="en-US" sz="1800" dirty="0" err="1" smtClean="0">
                <a:latin typeface="Courier" charset="0"/>
                <a:cs typeface="+mn-cs"/>
              </a:rPr>
              <a:t>e.getMessage</a:t>
            </a:r>
            <a:r>
              <a:rPr lang="en-US" sz="1800" dirty="0" smtClean="0">
                <a:latin typeface="Courier" charset="0"/>
                <a:cs typeface="+mn-cs"/>
              </a:rPr>
              <a:t>());}</a:t>
            </a: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228600" y="1584325"/>
            <a:ext cx="83962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500">
                <a:cs typeface="+mn-cs"/>
              </a:rPr>
              <a:t>What does the following code snippet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168EF-ADDD-E546-874B-0E216BEF4373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0781F-C108-A64A-B9BA-6CECD52FEA1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What Happens?  </a:t>
            </a:r>
          </a:p>
        </p:txBody>
      </p:sp>
      <p:sp>
        <p:nvSpPr>
          <p:cNvPr id="314371" name="AutoShape 3"/>
          <p:cNvSpPr>
            <a:spLocks noChangeArrowheads="1"/>
          </p:cNvSpPr>
          <p:nvPr/>
        </p:nvSpPr>
        <p:spPr bwMode="auto">
          <a:xfrm>
            <a:off x="3048000" y="4572000"/>
            <a:ext cx="2667000" cy="16716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DBMS</a:t>
            </a:r>
          </a:p>
          <a:p>
            <a:pPr algn="ctr">
              <a:defRPr/>
            </a:pPr>
            <a:r>
              <a:rPr lang="ja-JP" altLang="en-US" sz="3200">
                <a:cs typeface="+mn-cs"/>
              </a:rPr>
              <a:t>“</a:t>
            </a:r>
            <a:r>
              <a:rPr lang="en-US" sz="3200">
                <a:cs typeface="+mn-cs"/>
              </a:rPr>
              <a:t>Server</a:t>
            </a:r>
            <a:r>
              <a:rPr lang="ja-JP" altLang="en-US" sz="32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2819400" y="1524000"/>
            <a:ext cx="3048000" cy="598488"/>
          </a:xfrm>
          <a:prstGeom prst="rect">
            <a:avLst/>
          </a:prstGeom>
          <a:solidFill>
            <a:srgbClr val="F8CDC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grpSp>
        <p:nvGrpSpPr>
          <p:cNvPr id="39943" name="Group 12"/>
          <p:cNvGrpSpPr>
            <a:grpSpLocks/>
          </p:cNvGrpSpPr>
          <p:nvPr/>
        </p:nvGrpSpPr>
        <p:grpSpPr bwMode="auto">
          <a:xfrm>
            <a:off x="762000" y="2209800"/>
            <a:ext cx="2935288" cy="2286000"/>
            <a:chOff x="480" y="1392"/>
            <a:chExt cx="1849" cy="1440"/>
          </a:xfrm>
        </p:grpSpPr>
        <p:sp>
          <p:nvSpPr>
            <p:cNvPr id="314373" name="Line 5"/>
            <p:cNvSpPr>
              <a:spLocks noChangeShapeType="1"/>
            </p:cNvSpPr>
            <p:nvPr/>
          </p:nvSpPr>
          <p:spPr bwMode="auto">
            <a:xfrm>
              <a:off x="2256" y="1392"/>
              <a:ext cx="0" cy="14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375" name="Text Box 7"/>
            <p:cNvSpPr txBox="1">
              <a:spLocks noChangeArrowheads="1"/>
            </p:cNvSpPr>
            <p:nvPr/>
          </p:nvSpPr>
          <p:spPr bwMode="auto">
            <a:xfrm>
              <a:off x="480" y="1824"/>
              <a:ext cx="184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SELECT NAME, AGE 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FROM CITIZENS</a:t>
              </a:r>
            </a:p>
          </p:txBody>
        </p:sp>
      </p:grpSp>
      <p:grpSp>
        <p:nvGrpSpPr>
          <p:cNvPr id="39944" name="Group 13"/>
          <p:cNvGrpSpPr>
            <a:grpSpLocks/>
          </p:cNvGrpSpPr>
          <p:nvPr/>
        </p:nvGrpSpPr>
        <p:grpSpPr bwMode="auto">
          <a:xfrm>
            <a:off x="4953000" y="2209800"/>
            <a:ext cx="3597275" cy="2286000"/>
            <a:chOff x="3120" y="1392"/>
            <a:chExt cx="2266" cy="1440"/>
          </a:xfrm>
        </p:grpSpPr>
        <p:sp>
          <p:nvSpPr>
            <p:cNvPr id="314374" name="Line 6"/>
            <p:cNvSpPr>
              <a:spLocks noChangeShapeType="1"/>
            </p:cNvSpPr>
            <p:nvPr/>
          </p:nvSpPr>
          <p:spPr bwMode="auto">
            <a:xfrm flipV="1">
              <a:off x="3120" y="1392"/>
              <a:ext cx="0" cy="14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376" name="Text Box 8"/>
            <p:cNvSpPr txBox="1">
              <a:spLocks noChangeArrowheads="1"/>
            </p:cNvSpPr>
            <p:nvPr/>
          </p:nvSpPr>
          <p:spPr bwMode="auto">
            <a:xfrm>
              <a:off x="3168" y="1872"/>
              <a:ext cx="2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All of the citizen records!</a:t>
              </a:r>
            </a:p>
          </p:txBody>
        </p:sp>
      </p:grp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6096000" y="1371600"/>
            <a:ext cx="2366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Compute</a:t>
            </a:r>
          </a:p>
          <a:p>
            <a:pPr>
              <a:defRPr/>
            </a:pPr>
            <a:r>
              <a:rPr lang="en-US">
                <a:cs typeface="+mn-cs"/>
              </a:rPr>
              <a:t>the average age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5867400" y="5334000"/>
            <a:ext cx="3124200" cy="8413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cs typeface="+mn-cs"/>
              </a:rPr>
              <a:t>What if there are millions of citizens ?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822A4F-CBE3-5447-BA08-86F3150405C1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19A2-AFEC-B34F-ADA7-6B13EFE184F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82216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JDBC Example (Revised)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743200"/>
            <a:ext cx="9144000" cy="3276600"/>
          </a:xfrm>
          <a:solidFill>
            <a:srgbClr val="CC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String query = "SELECT AVG(AGE) FROM CITIZENS";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Try </a:t>
            </a:r>
            <a:r>
              <a:rPr lang="en-US" sz="2000" dirty="0">
                <a:latin typeface="Courier" charset="0"/>
                <a:cs typeface="+mn-cs"/>
              </a:rPr>
              <a:t>(</a:t>
            </a:r>
            <a:r>
              <a:rPr lang="en-US" sz="2000" dirty="0" smtClean="0">
                <a:latin typeface="Courier" charset="0"/>
                <a:cs typeface="+mn-cs"/>
              </a:rPr>
              <a:t>Statement </a:t>
            </a:r>
            <a:r>
              <a:rPr lang="en-US" sz="2000" dirty="0" err="1" smtClean="0">
                <a:latin typeface="Courier" charset="0"/>
                <a:cs typeface="+mn-cs"/>
              </a:rPr>
              <a:t>st</a:t>
            </a:r>
            <a:r>
              <a:rPr lang="en-US" sz="2000" dirty="0" smtClean="0">
                <a:latin typeface="Courier" charset="0"/>
                <a:cs typeface="+mn-cs"/>
              </a:rPr>
              <a:t> = </a:t>
            </a:r>
            <a:r>
              <a:rPr lang="en-US" sz="2000" dirty="0" err="1" smtClean="0">
                <a:latin typeface="Courier" charset="0"/>
                <a:cs typeface="+mn-cs"/>
              </a:rPr>
              <a:t>conn.createStatement</a:t>
            </a:r>
            <a:r>
              <a:rPr lang="en-US" sz="2000" dirty="0" smtClean="0">
                <a:latin typeface="Courier" charset="0"/>
                <a:cs typeface="+mn-cs"/>
              </a:rPr>
              <a:t>())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     </a:t>
            </a:r>
            <a:r>
              <a:rPr lang="en-US" sz="2000" dirty="0" err="1" smtClean="0">
                <a:latin typeface="Courier" charset="0"/>
                <a:cs typeface="+mn-cs"/>
              </a:rPr>
              <a:t>ResultSet</a:t>
            </a:r>
            <a:r>
              <a:rPr lang="en-US" sz="2000" dirty="0" smtClean="0">
                <a:latin typeface="Courier" charset="0"/>
                <a:cs typeface="+mn-cs"/>
              </a:rPr>
              <a:t> </a:t>
            </a:r>
            <a:r>
              <a:rPr lang="en-US" sz="2000" dirty="0" err="1" smtClean="0">
                <a:latin typeface="Courier" charset="0"/>
                <a:cs typeface="+mn-cs"/>
              </a:rPr>
              <a:t>rs</a:t>
            </a:r>
            <a:r>
              <a:rPr lang="en-US" sz="2000" dirty="0" smtClean="0">
                <a:latin typeface="Courier" charset="0"/>
                <a:cs typeface="+mn-cs"/>
              </a:rPr>
              <a:t> = </a:t>
            </a:r>
            <a:r>
              <a:rPr lang="en-US" sz="2000" dirty="0" err="1" smtClean="0">
                <a:latin typeface="Courier" charset="0"/>
                <a:cs typeface="+mn-cs"/>
              </a:rPr>
              <a:t>st.executeQuery</a:t>
            </a:r>
            <a:r>
              <a:rPr lang="en-US" sz="2000" dirty="0" smtClean="0">
                <a:latin typeface="Courier" charset="0"/>
                <a:cs typeface="+mn-cs"/>
              </a:rPr>
              <a:t>(query);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     while (</a:t>
            </a:r>
            <a:r>
              <a:rPr lang="en-US" sz="2000" dirty="0" err="1" smtClean="0">
                <a:latin typeface="Courier" charset="0"/>
                <a:cs typeface="+mn-cs"/>
              </a:rPr>
              <a:t>rs.next</a:t>
            </a:r>
            <a:r>
              <a:rPr lang="en-US" sz="2000" dirty="0" smtClean="0">
                <a:latin typeface="Courier" charset="0"/>
                <a:cs typeface="+mn-cs"/>
              </a:rPr>
              <a:t>())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        Double </a:t>
            </a:r>
            <a:r>
              <a:rPr lang="en-US" sz="2000" dirty="0" err="1" smtClean="0">
                <a:latin typeface="Courier" charset="0"/>
                <a:cs typeface="+mn-cs"/>
              </a:rPr>
              <a:t>avg</a:t>
            </a:r>
            <a:r>
              <a:rPr lang="en-US" sz="2000" dirty="0" smtClean="0">
                <a:latin typeface="Courier" charset="0"/>
                <a:cs typeface="+mn-cs"/>
              </a:rPr>
              <a:t> = </a:t>
            </a:r>
            <a:r>
              <a:rPr lang="en-US" sz="2000" dirty="0" err="1" smtClean="0">
                <a:latin typeface="Courier" charset="0"/>
                <a:cs typeface="+mn-cs"/>
              </a:rPr>
              <a:t>rs.getDouble</a:t>
            </a:r>
            <a:r>
              <a:rPr lang="en-US" sz="2000" dirty="0" smtClean="0">
                <a:latin typeface="Courier" charset="0"/>
                <a:cs typeface="+mn-cs"/>
              </a:rPr>
              <a:t>(1);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	   	  </a:t>
            </a:r>
            <a:r>
              <a:rPr lang="en-US" sz="2000" dirty="0" err="1" smtClean="0">
                <a:latin typeface="Courier" charset="0"/>
                <a:cs typeface="+mn-cs"/>
              </a:rPr>
              <a:t>System.out.println</a:t>
            </a:r>
            <a:r>
              <a:rPr lang="en-US" sz="2000" dirty="0" smtClean="0">
                <a:latin typeface="Courier" charset="0"/>
                <a:cs typeface="+mn-cs"/>
              </a:rPr>
              <a:t>(</a:t>
            </a:r>
            <a:r>
              <a:rPr lang="en-US" sz="2000" dirty="0" err="1" smtClean="0">
                <a:latin typeface="Courier" charset="0"/>
                <a:cs typeface="+mn-cs"/>
              </a:rPr>
              <a:t>avg</a:t>
            </a:r>
            <a:r>
              <a:rPr lang="en-US" sz="2000" dirty="0" smtClean="0">
                <a:latin typeface="Courier" charset="0"/>
                <a:cs typeface="+mn-cs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latin typeface="Courier" charset="0"/>
                <a:cs typeface="+mn-cs"/>
              </a:rPr>
              <a:t> </a:t>
            </a:r>
            <a:r>
              <a:rPr lang="en-US" sz="2000" dirty="0" smtClean="0">
                <a:latin typeface="Courier" charset="0"/>
                <a:cs typeface="+mn-cs"/>
              </a:rPr>
              <a:t>    // close omitted for brevity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latin typeface="Courier" charset="0"/>
                <a:cs typeface="+mn-cs"/>
              </a:rPr>
              <a:t>catch(</a:t>
            </a:r>
            <a:r>
              <a:rPr lang="en-US" sz="2000" dirty="0" err="1" smtClean="0">
                <a:latin typeface="Courier" charset="0"/>
                <a:cs typeface="+mn-cs"/>
              </a:rPr>
              <a:t>SQLException</a:t>
            </a:r>
            <a:r>
              <a:rPr lang="en-US" sz="2000" dirty="0" smtClean="0">
                <a:latin typeface="Courier" charset="0"/>
                <a:cs typeface="+mn-cs"/>
              </a:rPr>
              <a:t> e){</a:t>
            </a:r>
            <a:r>
              <a:rPr lang="en-US" sz="2000" dirty="0" err="1" smtClean="0">
                <a:latin typeface="Courier" charset="0"/>
                <a:cs typeface="+mn-cs"/>
              </a:rPr>
              <a:t>System.err.println</a:t>
            </a:r>
            <a:r>
              <a:rPr lang="en-US" sz="2000" dirty="0" smtClean="0">
                <a:latin typeface="Courier" charset="0"/>
                <a:cs typeface="+mn-cs"/>
              </a:rPr>
              <a:t>(</a:t>
            </a:r>
            <a:r>
              <a:rPr lang="en-US" sz="2000" dirty="0" err="1" smtClean="0">
                <a:latin typeface="Courier" charset="0"/>
                <a:cs typeface="+mn-cs"/>
              </a:rPr>
              <a:t>e.getMessage</a:t>
            </a:r>
            <a:r>
              <a:rPr lang="en-US" sz="2000" dirty="0" smtClean="0">
                <a:latin typeface="Courier" charset="0"/>
                <a:cs typeface="+mn-cs"/>
              </a:rPr>
              <a:t>());}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228600" y="1371600"/>
            <a:ext cx="876458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500">
                <a:cs typeface="+mn-cs"/>
              </a:rPr>
              <a:t>Push the computation </a:t>
            </a:r>
            <a:r>
              <a:rPr lang="ja-JP" altLang="en-US" sz="3500">
                <a:cs typeface="+mn-cs"/>
              </a:rPr>
              <a:t>“</a:t>
            </a:r>
            <a:r>
              <a:rPr lang="en-US" sz="3500">
                <a:cs typeface="+mn-cs"/>
              </a:rPr>
              <a:t>closer</a:t>
            </a:r>
            <a:r>
              <a:rPr lang="ja-JP" altLang="en-US" sz="3500">
                <a:cs typeface="+mn-cs"/>
              </a:rPr>
              <a:t>”</a:t>
            </a:r>
            <a:r>
              <a:rPr lang="en-US" sz="3500">
                <a:cs typeface="+mn-cs"/>
              </a:rPr>
              <a:t> to the data…</a:t>
            </a:r>
          </a:p>
          <a:p>
            <a:pPr>
              <a:defRPr/>
            </a:pPr>
            <a:r>
              <a:rPr lang="en-US" sz="3500">
                <a:cs typeface="+mn-cs"/>
              </a:rPr>
              <a:t>Make DBMS do processing it does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91A6C0-07AF-014F-95D4-67A0C4912993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B17FD-E42C-724F-A407-B995CC85E48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What Happens Now?  </a:t>
            </a:r>
          </a:p>
        </p:txBody>
      </p:sp>
      <p:sp>
        <p:nvSpPr>
          <p:cNvPr id="318467" name="AutoShape 3"/>
          <p:cNvSpPr>
            <a:spLocks noChangeArrowheads="1"/>
          </p:cNvSpPr>
          <p:nvPr/>
        </p:nvSpPr>
        <p:spPr bwMode="auto">
          <a:xfrm>
            <a:off x="3048000" y="4572000"/>
            <a:ext cx="2667000" cy="16716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DBMS</a:t>
            </a:r>
          </a:p>
          <a:p>
            <a:pPr algn="ctr">
              <a:defRPr/>
            </a:pPr>
            <a:r>
              <a:rPr lang="ja-JP" altLang="en-US" sz="3200">
                <a:cs typeface="+mn-cs"/>
              </a:rPr>
              <a:t>“</a:t>
            </a:r>
            <a:r>
              <a:rPr lang="en-US" sz="3200">
                <a:cs typeface="+mn-cs"/>
              </a:rPr>
              <a:t>Server</a:t>
            </a:r>
            <a:r>
              <a:rPr lang="ja-JP" altLang="en-US" sz="32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2819400" y="1524000"/>
            <a:ext cx="3048000" cy="598488"/>
          </a:xfrm>
          <a:prstGeom prst="rect">
            <a:avLst/>
          </a:prstGeom>
          <a:solidFill>
            <a:srgbClr val="F8CDC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grpSp>
        <p:nvGrpSpPr>
          <p:cNvPr id="44039" name="Group 11"/>
          <p:cNvGrpSpPr>
            <a:grpSpLocks/>
          </p:cNvGrpSpPr>
          <p:nvPr/>
        </p:nvGrpSpPr>
        <p:grpSpPr bwMode="auto">
          <a:xfrm>
            <a:off x="4953000" y="2209800"/>
            <a:ext cx="2519363" cy="2286000"/>
            <a:chOff x="3120" y="1392"/>
            <a:chExt cx="1587" cy="1440"/>
          </a:xfrm>
        </p:grpSpPr>
        <p:sp>
          <p:nvSpPr>
            <p:cNvPr id="318470" name="Line 6"/>
            <p:cNvSpPr>
              <a:spLocks noChangeShapeType="1"/>
            </p:cNvSpPr>
            <p:nvPr/>
          </p:nvSpPr>
          <p:spPr bwMode="auto">
            <a:xfrm flipV="1">
              <a:off x="3120" y="1392"/>
              <a:ext cx="0" cy="14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8472" name="Text Box 8"/>
            <p:cNvSpPr txBox="1">
              <a:spLocks noChangeArrowheads="1"/>
            </p:cNvSpPr>
            <p:nvPr/>
          </p:nvSpPr>
          <p:spPr bwMode="auto">
            <a:xfrm>
              <a:off x="3216" y="1872"/>
              <a:ext cx="1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A single number</a:t>
              </a:r>
            </a:p>
          </p:txBody>
        </p:sp>
      </p:grp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762000" y="2209800"/>
            <a:ext cx="2819400" cy="2286000"/>
            <a:chOff x="480" y="1392"/>
            <a:chExt cx="1776" cy="1440"/>
          </a:xfrm>
        </p:grpSpPr>
        <p:sp>
          <p:nvSpPr>
            <p:cNvPr id="318469" name="Line 5"/>
            <p:cNvSpPr>
              <a:spLocks noChangeShapeType="1"/>
            </p:cNvSpPr>
            <p:nvPr/>
          </p:nvSpPr>
          <p:spPr bwMode="auto">
            <a:xfrm>
              <a:off x="2256" y="1392"/>
              <a:ext cx="0" cy="14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8473" name="Text Box 9"/>
            <p:cNvSpPr txBox="1">
              <a:spLocks noChangeArrowheads="1"/>
            </p:cNvSpPr>
            <p:nvPr/>
          </p:nvSpPr>
          <p:spPr bwMode="auto">
            <a:xfrm>
              <a:off x="480" y="1728"/>
              <a:ext cx="173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SELECT AVG(AGE) 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FROM CITIZENS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E6BBB6-04A6-A14D-BDE0-2567EE9BA608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400800"/>
            <a:ext cx="4953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363DD-C799-5346-8D46-DDF9070A2246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 smtClean="0">
                <a:cs typeface="+mj-cs"/>
              </a:rPr>
              <a:t>Statement vs. </a:t>
            </a:r>
            <a:r>
              <a:rPr lang="en-US" sz="3800" dirty="0" err="1" smtClean="0">
                <a:cs typeface="+mj-cs"/>
              </a:rPr>
              <a:t>PreparedStatement</a:t>
            </a:r>
            <a:endParaRPr lang="en-US" dirty="0" smtClean="0">
              <a:cs typeface="+mj-cs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Statement (Base class)</a:t>
            </a:r>
          </a:p>
          <a:p>
            <a:pPr lvl="1" eaLnBrk="1" hangingPunct="1">
              <a:defRPr/>
            </a:pPr>
            <a:r>
              <a:rPr lang="en-US" dirty="0" smtClean="0"/>
              <a:t>Arbitrary SQL query</a:t>
            </a:r>
          </a:p>
          <a:p>
            <a:pPr lvl="1" eaLnBrk="1" hangingPunct="1">
              <a:defRPr/>
            </a:pPr>
            <a:r>
              <a:rPr lang="en-US" dirty="0" smtClean="0"/>
              <a:t>DBMS parses and optimizes each query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PreparedStatement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Parameterized SQL query</a:t>
            </a:r>
          </a:p>
          <a:p>
            <a:pPr lvl="1" eaLnBrk="1" hangingPunct="1">
              <a:defRPr/>
            </a:pPr>
            <a:r>
              <a:rPr lang="en-US" dirty="0" smtClean="0"/>
              <a:t>DBMS </a:t>
            </a:r>
            <a:r>
              <a:rPr lang="ja-JP" altLang="en-US" dirty="0" smtClean="0">
                <a:latin typeface="Helvetica Neue Regular" charset="0"/>
              </a:rPr>
              <a:t>“</a:t>
            </a:r>
            <a:r>
              <a:rPr lang="en-US" dirty="0" smtClean="0"/>
              <a:t>pre-compiles</a:t>
            </a:r>
            <a:r>
              <a:rPr lang="ja-JP" altLang="en-US" dirty="0" smtClean="0">
                <a:latin typeface="Helvetica Neue Regular" charset="0"/>
              </a:rPr>
              <a:t>”</a:t>
            </a:r>
            <a:r>
              <a:rPr lang="en-US" dirty="0" smtClean="0"/>
              <a:t> the query (parses, optimizes, and stores query execution plan)</a:t>
            </a:r>
          </a:p>
          <a:p>
            <a:pPr lvl="1" eaLnBrk="1" hangingPunct="1">
              <a:defRPr/>
            </a:pPr>
            <a:r>
              <a:rPr lang="en-US" dirty="0" smtClean="0"/>
              <a:t>Can be used multiple times</a:t>
            </a:r>
          </a:p>
          <a:p>
            <a:pPr lvl="1" eaLnBrk="1" hangingPunct="1">
              <a:defRPr/>
            </a:pPr>
            <a:r>
              <a:rPr lang="en-US" dirty="0" smtClean="0"/>
              <a:t>Amortizes optimization cost across multiple uses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F425D2-023B-2246-AADB-BDF31E314B9E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B122C-91EB-9D43-832F-75FA03BB2D5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>
                <a:cs typeface="+mj-cs"/>
              </a:rPr>
              <a:t>Statement vs. PreparedStatement</a:t>
            </a:r>
            <a:endParaRPr lang="en-US" smtClean="0">
              <a:cs typeface="+mj-cs"/>
            </a:endParaRP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0" y="1295400"/>
            <a:ext cx="9144000" cy="2133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public List&lt;String&gt; </a:t>
            </a:r>
            <a:r>
              <a:rPr lang="en-US" sz="2000" dirty="0" err="1">
                <a:latin typeface="Courier" charset="0"/>
                <a:cs typeface="+mn-cs"/>
              </a:rPr>
              <a:t>getNames</a:t>
            </a:r>
            <a:r>
              <a:rPr lang="en-US" sz="2000" dirty="0">
                <a:latin typeface="Courier" charset="0"/>
                <a:cs typeface="+mn-cs"/>
              </a:rPr>
              <a:t> (</a:t>
            </a:r>
            <a:r>
              <a:rPr lang="en-US" sz="2000" dirty="0" err="1">
                <a:latin typeface="Courier" charset="0"/>
                <a:cs typeface="+mn-cs"/>
              </a:rPr>
              <a:t>int</a:t>
            </a:r>
            <a:r>
              <a:rPr lang="en-US" sz="2000" dirty="0">
                <a:latin typeface="Courier" charset="0"/>
                <a:cs typeface="+mn-cs"/>
              </a:rPr>
              <a:t> age) {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String q = "SELECT NAME FROM STUDENTS WHERE Age = </a:t>
            </a:r>
            <a:r>
              <a:rPr lang="ja-JP" altLang="en-US" sz="2000" dirty="0">
                <a:latin typeface="Courier" charset="0"/>
                <a:cs typeface="+mn-cs"/>
              </a:rPr>
              <a:t>”</a:t>
            </a:r>
            <a:r>
              <a:rPr lang="en-US" sz="2000" dirty="0">
                <a:latin typeface="Courier" charset="0"/>
                <a:cs typeface="+mn-cs"/>
              </a:rPr>
              <a:t> + 	age;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</a:t>
            </a:r>
            <a:r>
              <a:rPr lang="en-US" sz="2000" dirty="0" smtClean="0">
                <a:latin typeface="Courier" charset="0"/>
                <a:cs typeface="+mn-cs"/>
              </a:rPr>
              <a:t>try (Statement </a:t>
            </a:r>
            <a:r>
              <a:rPr lang="en-US" sz="2000" dirty="0" err="1">
                <a:latin typeface="Courier" charset="0"/>
                <a:cs typeface="+mn-cs"/>
              </a:rPr>
              <a:t>st</a:t>
            </a:r>
            <a:r>
              <a:rPr lang="en-US" sz="2000" dirty="0">
                <a:latin typeface="Courier" charset="0"/>
                <a:cs typeface="+mn-cs"/>
              </a:rPr>
              <a:t> = </a:t>
            </a:r>
            <a:r>
              <a:rPr lang="en-US" sz="2000" dirty="0" err="1">
                <a:latin typeface="Courier" charset="0"/>
                <a:cs typeface="+mn-cs"/>
              </a:rPr>
              <a:t>conn.createStatement</a:t>
            </a:r>
            <a:r>
              <a:rPr lang="en-US" sz="2000" dirty="0" smtClean="0">
                <a:latin typeface="Courier" charset="0"/>
                <a:cs typeface="+mn-cs"/>
              </a:rPr>
              <a:t>()) {</a:t>
            </a:r>
            <a:endParaRPr lang="en-US" sz="2000" dirty="0">
              <a:latin typeface="Courier" charset="0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</a:t>
            </a:r>
            <a:r>
              <a:rPr lang="en-US" sz="2000" dirty="0" smtClean="0">
                <a:latin typeface="Courier" charset="0"/>
                <a:cs typeface="+mn-cs"/>
              </a:rPr>
              <a:t>   </a:t>
            </a:r>
            <a:r>
              <a:rPr lang="en-US" sz="2000" dirty="0" err="1" smtClean="0">
                <a:latin typeface="Courier" charset="0"/>
                <a:cs typeface="+mn-cs"/>
              </a:rPr>
              <a:t>ResultSet</a:t>
            </a:r>
            <a:r>
              <a:rPr lang="en-US" sz="2000" dirty="0" smtClean="0">
                <a:latin typeface="Courier" charset="0"/>
                <a:cs typeface="+mn-cs"/>
              </a:rPr>
              <a:t> </a:t>
            </a:r>
            <a:r>
              <a:rPr lang="en-US" sz="2000" dirty="0" err="1">
                <a:latin typeface="Courier" charset="0"/>
                <a:cs typeface="+mn-cs"/>
              </a:rPr>
              <a:t>rs</a:t>
            </a:r>
            <a:r>
              <a:rPr lang="en-US" sz="2000" dirty="0">
                <a:latin typeface="Courier" charset="0"/>
                <a:cs typeface="+mn-cs"/>
              </a:rPr>
              <a:t> = </a:t>
            </a:r>
            <a:r>
              <a:rPr lang="en-US" sz="2000" dirty="0" err="1">
                <a:latin typeface="Courier" charset="0"/>
                <a:cs typeface="+mn-cs"/>
              </a:rPr>
              <a:t>st.executeQuery</a:t>
            </a:r>
            <a:r>
              <a:rPr lang="en-US" sz="2000" dirty="0">
                <a:latin typeface="Courier" charset="0"/>
                <a:cs typeface="+mn-cs"/>
              </a:rPr>
              <a:t>(q);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</a:t>
            </a:r>
            <a:r>
              <a:rPr lang="en-US" sz="2000" dirty="0" smtClean="0">
                <a:latin typeface="Courier" charset="0"/>
                <a:cs typeface="+mn-cs"/>
              </a:rPr>
              <a:t>} …</a:t>
            </a:r>
            <a:endParaRPr lang="en-US" sz="2000" dirty="0">
              <a:latin typeface="Courier" charset="0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}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0" y="3657600"/>
            <a:ext cx="9144000" cy="1981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public List&lt;String&gt; </a:t>
            </a:r>
            <a:r>
              <a:rPr lang="en-US" sz="2000" dirty="0" err="1">
                <a:latin typeface="Courier" charset="0"/>
                <a:cs typeface="+mn-cs"/>
              </a:rPr>
              <a:t>getNames</a:t>
            </a:r>
            <a:r>
              <a:rPr lang="en-US" sz="2000" dirty="0">
                <a:latin typeface="Courier" charset="0"/>
                <a:cs typeface="+mn-cs"/>
              </a:rPr>
              <a:t> (</a:t>
            </a:r>
            <a:r>
              <a:rPr lang="en-US" sz="2000" dirty="0" err="1">
                <a:latin typeface="Courier" charset="0"/>
                <a:cs typeface="+mn-cs"/>
              </a:rPr>
              <a:t>int</a:t>
            </a:r>
            <a:r>
              <a:rPr lang="en-US" sz="2000" dirty="0">
                <a:latin typeface="Courier" charset="0"/>
                <a:cs typeface="+mn-cs"/>
              </a:rPr>
              <a:t> age) {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String q = "SELECT NAME FROM STUDENTS WHERE Age = ?</a:t>
            </a:r>
            <a:r>
              <a:rPr lang="ja-JP" altLang="en-US" sz="2000" dirty="0">
                <a:latin typeface="Courier" charset="0"/>
                <a:cs typeface="+mn-cs"/>
              </a:rPr>
              <a:t>”</a:t>
            </a:r>
            <a:r>
              <a:rPr lang="en-US" sz="2000" dirty="0">
                <a:latin typeface="Courier" charset="0"/>
                <a:cs typeface="+mn-cs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</a:t>
            </a:r>
            <a:r>
              <a:rPr lang="en-US" sz="2000" dirty="0" smtClean="0">
                <a:latin typeface="Courier" charset="0"/>
                <a:cs typeface="+mn-cs"/>
              </a:rPr>
              <a:t>try (</a:t>
            </a:r>
            <a:r>
              <a:rPr lang="en-US" sz="2000" dirty="0" err="1" smtClean="0">
                <a:latin typeface="Courier" charset="0"/>
                <a:cs typeface="+mn-cs"/>
              </a:rPr>
              <a:t>PreparedStatement</a:t>
            </a:r>
            <a:r>
              <a:rPr lang="en-US" sz="2000" dirty="0" smtClean="0">
                <a:latin typeface="Courier" charset="0"/>
                <a:cs typeface="+mn-cs"/>
              </a:rPr>
              <a:t> </a:t>
            </a:r>
            <a:r>
              <a:rPr lang="en-US" sz="2000" dirty="0" err="1">
                <a:latin typeface="Courier" charset="0"/>
                <a:cs typeface="+mn-cs"/>
              </a:rPr>
              <a:t>ps</a:t>
            </a:r>
            <a:r>
              <a:rPr lang="en-US" sz="2000" dirty="0">
                <a:latin typeface="Courier" charset="0"/>
                <a:cs typeface="+mn-cs"/>
              </a:rPr>
              <a:t> = </a:t>
            </a:r>
            <a:r>
              <a:rPr lang="en-US" sz="2000" dirty="0" err="1">
                <a:latin typeface="Courier" charset="0"/>
                <a:cs typeface="+mn-cs"/>
              </a:rPr>
              <a:t>conn.prepareStatement</a:t>
            </a:r>
            <a:r>
              <a:rPr lang="en-US" sz="2000" dirty="0">
                <a:latin typeface="Courier" charset="0"/>
                <a:cs typeface="+mn-cs"/>
              </a:rPr>
              <a:t>(q</a:t>
            </a:r>
            <a:r>
              <a:rPr lang="en-US" sz="2000" dirty="0" smtClean="0">
                <a:latin typeface="Courier" charset="0"/>
                <a:cs typeface="+mn-cs"/>
              </a:rPr>
              <a:t>)) {</a:t>
            </a:r>
            <a:endParaRPr lang="en-US" sz="2000" dirty="0">
              <a:latin typeface="Courier" charset="0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</a:t>
            </a:r>
            <a:r>
              <a:rPr lang="en-US" sz="2000" dirty="0" smtClean="0">
                <a:latin typeface="Courier" charset="0"/>
                <a:cs typeface="+mn-cs"/>
              </a:rPr>
              <a:t>   </a:t>
            </a:r>
            <a:r>
              <a:rPr lang="en-US" sz="2000" dirty="0" err="1" smtClean="0">
                <a:latin typeface="Courier" charset="0"/>
                <a:cs typeface="+mn-cs"/>
              </a:rPr>
              <a:t>ps.setDouble</a:t>
            </a:r>
            <a:r>
              <a:rPr lang="en-US" sz="2000" dirty="0" smtClean="0">
                <a:latin typeface="Courier" charset="0"/>
                <a:cs typeface="+mn-cs"/>
              </a:rPr>
              <a:t>(1</a:t>
            </a:r>
            <a:r>
              <a:rPr lang="en-US" sz="2000" dirty="0">
                <a:latin typeface="Courier" charset="0"/>
                <a:cs typeface="+mn-cs"/>
              </a:rPr>
              <a:t>, age);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</a:t>
            </a:r>
            <a:r>
              <a:rPr lang="en-US" sz="2000" dirty="0" smtClean="0">
                <a:latin typeface="Courier" charset="0"/>
                <a:cs typeface="+mn-cs"/>
              </a:rPr>
              <a:t>   </a:t>
            </a:r>
            <a:r>
              <a:rPr lang="en-US" sz="2000" dirty="0" err="1" smtClean="0">
                <a:latin typeface="Courier" charset="0"/>
                <a:cs typeface="+mn-cs"/>
              </a:rPr>
              <a:t>ResultSet</a:t>
            </a:r>
            <a:r>
              <a:rPr lang="en-US" sz="2000" dirty="0" smtClean="0">
                <a:latin typeface="Courier" charset="0"/>
                <a:cs typeface="+mn-cs"/>
              </a:rPr>
              <a:t> </a:t>
            </a:r>
            <a:r>
              <a:rPr lang="en-US" sz="2000" dirty="0" err="1">
                <a:latin typeface="Courier" charset="0"/>
                <a:cs typeface="+mn-cs"/>
              </a:rPr>
              <a:t>rs</a:t>
            </a:r>
            <a:r>
              <a:rPr lang="en-US" sz="2000" dirty="0">
                <a:latin typeface="Courier" charset="0"/>
                <a:cs typeface="+mn-cs"/>
              </a:rPr>
              <a:t> = </a:t>
            </a:r>
            <a:r>
              <a:rPr lang="en-US" sz="2000" dirty="0" err="1">
                <a:latin typeface="Courier" charset="0"/>
                <a:cs typeface="+mn-cs"/>
              </a:rPr>
              <a:t>ps.executeQuery</a:t>
            </a:r>
            <a:r>
              <a:rPr lang="en-US" sz="2000" dirty="0" smtClean="0">
                <a:latin typeface="Courier" charset="0"/>
                <a:cs typeface="+mn-cs"/>
              </a:rPr>
              <a:t>();</a:t>
            </a:r>
            <a:endParaRPr lang="en-US" sz="2000" dirty="0">
              <a:latin typeface="Courier" charset="0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	</a:t>
            </a:r>
            <a:r>
              <a:rPr lang="en-US" sz="2000" dirty="0" smtClean="0">
                <a:latin typeface="Courier" charset="0"/>
                <a:cs typeface="+mn-cs"/>
              </a:rPr>
              <a:t>   … 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>
                <a:latin typeface="Courier" charset="0"/>
                <a:cs typeface="+mn-cs"/>
              </a:rPr>
              <a:t> </a:t>
            </a:r>
            <a:r>
              <a:rPr lang="en-US" sz="2000" dirty="0" smtClean="0">
                <a:latin typeface="Courier" charset="0"/>
                <a:cs typeface="+mn-cs"/>
              </a:rPr>
              <a:t> } …</a:t>
            </a:r>
            <a:r>
              <a:rPr lang="en-US" sz="2000" dirty="0">
                <a:latin typeface="Courier" charset="0"/>
                <a:cs typeface="+mn-cs"/>
              </a:rPr>
              <a:t> </a:t>
            </a:r>
            <a:r>
              <a:rPr lang="en-US" sz="2000" dirty="0" smtClean="0">
                <a:latin typeface="Courier" charset="0"/>
                <a:cs typeface="+mn-cs"/>
              </a:rPr>
              <a:t>}</a:t>
            </a:r>
            <a:endParaRPr lang="en-US" sz="2000" dirty="0">
              <a:latin typeface="Courier" charset="0"/>
              <a:cs typeface="+mn-cs"/>
            </a:endParaRPr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228600" y="5791200"/>
            <a:ext cx="8024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hlink"/>
                </a:solidFill>
                <a:cs typeface="+mn-cs"/>
              </a:rPr>
              <a:t>Which is more efficient if </a:t>
            </a:r>
            <a:r>
              <a:rPr lang="en-US" dirty="0" err="1" smtClean="0">
                <a:solidFill>
                  <a:schemeClr val="hlink"/>
                </a:solidFill>
                <a:cs typeface="+mn-cs"/>
              </a:rPr>
              <a:t>getNames</a:t>
            </a:r>
            <a:r>
              <a:rPr lang="en-US" dirty="0">
                <a:solidFill>
                  <a:schemeClr val="hlink"/>
                </a:solidFill>
                <a:cs typeface="+mn-cs"/>
              </a:rPr>
              <a:t>(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) called </a:t>
            </a:r>
            <a:r>
              <a:rPr lang="en-US" dirty="0">
                <a:solidFill>
                  <a:schemeClr val="hlink"/>
                </a:solidFill>
                <a:cs typeface="+mn-cs"/>
              </a:rPr>
              <a:t>many times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  <p:bldP spid="356357" grpId="0" animBg="1"/>
      <p:bldP spid="3563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9C4987-EDD9-1C49-82C2-682612BD722F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046CA-190C-8242-BCDB-6B59B2F9883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Databases </a:t>
            </a:r>
            <a:r>
              <a:rPr lang="ja-JP" altLang="en-US" dirty="0" smtClean="0">
                <a:latin typeface="Helvetica Neue Regular" charset="0"/>
                <a:cs typeface="+mj-cs"/>
              </a:rPr>
              <a:t>“</a:t>
            </a:r>
            <a:r>
              <a:rPr lang="en-US" dirty="0" smtClean="0">
                <a:cs typeface="+mj-cs"/>
              </a:rPr>
              <a:t>In the Wild</a:t>
            </a:r>
            <a:r>
              <a:rPr lang="ja-JP" altLang="en-US" dirty="0" smtClean="0">
                <a:latin typeface="Helvetica Neue Regular" charset="0"/>
                <a:cs typeface="+mj-cs"/>
              </a:rPr>
              <a:t>”</a:t>
            </a:r>
            <a:endParaRPr lang="en-US" dirty="0" smtClean="0">
              <a:cs typeface="+mj-cs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So far, we</a:t>
            </a:r>
            <a:r>
              <a:rPr lang="ja-JP" altLang="en-US" dirty="0" smtClean="0">
                <a:latin typeface="Helvetica Neue Regular" charset="0"/>
                <a:cs typeface="+mn-cs"/>
              </a:rPr>
              <a:t>’</a:t>
            </a:r>
            <a:r>
              <a:rPr lang="en-US" dirty="0" err="1" smtClean="0">
                <a:cs typeface="+mn-cs"/>
              </a:rPr>
              <a:t>ve</a:t>
            </a:r>
            <a:r>
              <a:rPr lang="en-US" dirty="0" smtClean="0">
                <a:cs typeface="+mn-cs"/>
              </a:rPr>
              <a:t> talked about the DBMS as a standalone system</a:t>
            </a:r>
          </a:p>
          <a:p>
            <a:pPr lvl="1" eaLnBrk="1" hangingPunct="1">
              <a:defRPr/>
            </a:pPr>
            <a:r>
              <a:rPr lang="en-US" dirty="0" smtClean="0"/>
              <a:t>Access interactively by writing SQL queries (e.g., using SQL*Plus)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 practice, DBMS is often part of a larger software infrastructure</a:t>
            </a:r>
          </a:p>
          <a:p>
            <a:pPr lvl="1" eaLnBrk="1" hangingPunct="1">
              <a:defRPr/>
            </a:pPr>
            <a:r>
              <a:rPr lang="en-US" dirty="0" smtClean="0"/>
              <a:t>Multi-tiered system architecture</a:t>
            </a:r>
          </a:p>
          <a:p>
            <a:pPr lvl="1" eaLnBrk="1" hangingPunct="1">
              <a:defRPr/>
            </a:pPr>
            <a:r>
              <a:rPr lang="en-US" dirty="0" smtClean="0"/>
              <a:t>Access database from another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5725C0-C0CB-C247-99A6-1E8A73C486A2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933FC-8CFF-D24B-9405-EFDA2786E8B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>
                <a:cs typeface="+mj-cs"/>
              </a:rPr>
              <a:t>Statement vs. PreparedStatement</a:t>
            </a:r>
            <a:endParaRPr lang="en-US" smtClean="0">
              <a:cs typeface="+mj-cs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PreparedStatement also does some type checking on parameters and removal of escape characters</a:t>
            </a:r>
          </a:p>
          <a:p>
            <a:pPr lvl="1" eaLnBrk="1" hangingPunct="1">
              <a:defRPr/>
            </a:pPr>
            <a:r>
              <a:rPr lang="en-US" smtClean="0"/>
              <a:t>Helpful for preventing some security problems (e.g., SQL Injection)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AA55C8-3B52-A74F-A9BC-491F0E09F2DA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895B5-CB6A-D14C-8E23-F9D65C398BC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82216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Security Issues / SQL Injection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Common vulnerability in database applications</a:t>
            </a:r>
          </a:p>
          <a:p>
            <a:pPr lvl="1" eaLnBrk="1" hangingPunct="1">
              <a:defRPr/>
            </a:pPr>
            <a:r>
              <a:rPr lang="en-US" sz="2400" smtClean="0"/>
              <a:t>SQL Injection is simple, yet surprisingly common </a:t>
            </a:r>
          </a:p>
          <a:p>
            <a:pPr lvl="1" eaLnBrk="1" hangingPunct="1">
              <a:defRPr/>
            </a:pPr>
            <a:r>
              <a:rPr lang="en-US" sz="2400" smtClean="0"/>
              <a:t>Can be prevented with defensive coding</a:t>
            </a:r>
          </a:p>
        </p:txBody>
      </p:sp>
      <p:grpSp>
        <p:nvGrpSpPr>
          <p:cNvPr id="52230" name="Group 23"/>
          <p:cNvGrpSpPr>
            <a:grpSpLocks/>
          </p:cNvGrpSpPr>
          <p:nvPr/>
        </p:nvGrpSpPr>
        <p:grpSpPr bwMode="auto">
          <a:xfrm>
            <a:off x="228600" y="3200400"/>
            <a:ext cx="8550275" cy="3276600"/>
            <a:chOff x="144" y="2016"/>
            <a:chExt cx="5386" cy="2064"/>
          </a:xfrm>
        </p:grpSpPr>
        <p:sp>
          <p:nvSpPr>
            <p:cNvPr id="310285" name="Rectangle 13"/>
            <p:cNvSpPr>
              <a:spLocks noChangeArrowheads="1"/>
            </p:cNvSpPr>
            <p:nvPr/>
          </p:nvSpPr>
          <p:spPr bwMode="auto">
            <a:xfrm>
              <a:off x="144" y="2304"/>
              <a:ext cx="2112" cy="144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0286" name="Rectangle 14"/>
            <p:cNvSpPr>
              <a:spLocks noChangeArrowheads="1"/>
            </p:cNvSpPr>
            <p:nvPr/>
          </p:nvSpPr>
          <p:spPr bwMode="auto">
            <a:xfrm>
              <a:off x="1152" y="2592"/>
              <a:ext cx="1008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0287" name="Rectangle 15"/>
            <p:cNvSpPr>
              <a:spLocks noChangeArrowheads="1"/>
            </p:cNvSpPr>
            <p:nvPr/>
          </p:nvSpPr>
          <p:spPr bwMode="auto">
            <a:xfrm>
              <a:off x="1152" y="2928"/>
              <a:ext cx="1008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0288" name="Text Box 16"/>
            <p:cNvSpPr txBox="1">
              <a:spLocks noChangeArrowheads="1"/>
            </p:cNvSpPr>
            <p:nvPr/>
          </p:nvSpPr>
          <p:spPr bwMode="auto">
            <a:xfrm>
              <a:off x="192" y="259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>
                      <a:alpha val="50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Name</a:t>
              </a:r>
            </a:p>
          </p:txBody>
        </p:sp>
        <p:sp>
          <p:nvSpPr>
            <p:cNvPr id="310289" name="Text Box 17"/>
            <p:cNvSpPr txBox="1">
              <a:spLocks noChangeArrowheads="1"/>
            </p:cNvSpPr>
            <p:nvPr/>
          </p:nvSpPr>
          <p:spPr bwMode="auto">
            <a:xfrm>
              <a:off x="192" y="2928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>
                      <a:alpha val="50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Password</a:t>
              </a:r>
            </a:p>
          </p:txBody>
        </p:sp>
        <p:sp>
          <p:nvSpPr>
            <p:cNvPr id="310290" name="Cloud"/>
            <p:cNvSpPr>
              <a:spLocks noChangeAspect="1" noEditPoints="1" noChangeArrowheads="1"/>
            </p:cNvSpPr>
            <p:nvPr/>
          </p:nvSpPr>
          <p:spPr bwMode="auto">
            <a:xfrm rot="-5400000">
              <a:off x="2235" y="2373"/>
              <a:ext cx="1872" cy="11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>
                  <a:cs typeface="+mn-cs"/>
                </a:rPr>
                <a:t>JDBC</a:t>
              </a:r>
            </a:p>
            <a:p>
              <a:pPr algn="ctr">
                <a:defRPr/>
              </a:pPr>
              <a:r>
                <a:rPr lang="en-US" b="1">
                  <a:cs typeface="+mn-cs"/>
                </a:rPr>
                <a:t>Application</a:t>
              </a:r>
            </a:p>
          </p:txBody>
        </p:sp>
        <p:sp>
          <p:nvSpPr>
            <p:cNvPr id="310291" name="AutoShape 19"/>
            <p:cNvSpPr>
              <a:spLocks noChangeArrowheads="1"/>
            </p:cNvSpPr>
            <p:nvPr/>
          </p:nvSpPr>
          <p:spPr bwMode="auto">
            <a:xfrm>
              <a:off x="4128" y="2470"/>
              <a:ext cx="1402" cy="794"/>
            </a:xfrm>
            <a:prstGeom prst="can">
              <a:avLst>
                <a:gd name="adj" fmla="val 25000"/>
              </a:avLst>
            </a:prstGeom>
            <a:solidFill>
              <a:srgbClr val="F5D2C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cs typeface="+mn-cs"/>
                </a:rPr>
                <a:t>Grades</a:t>
              </a:r>
            </a:p>
            <a:p>
              <a:pPr algn="ctr">
                <a:defRPr/>
              </a:pPr>
              <a:r>
                <a:rPr lang="en-US" b="1">
                  <a:cs typeface="+mn-cs"/>
                </a:rPr>
                <a:t>Database</a:t>
              </a:r>
            </a:p>
          </p:txBody>
        </p:sp>
        <p:sp>
          <p:nvSpPr>
            <p:cNvPr id="310292" name="Text Box 20"/>
            <p:cNvSpPr txBox="1">
              <a:spLocks noChangeArrowheads="1"/>
            </p:cNvSpPr>
            <p:nvPr/>
          </p:nvSpPr>
          <p:spPr bwMode="auto">
            <a:xfrm>
              <a:off x="192" y="3792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>
                      <a:alpha val="50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Web Front-End</a:t>
              </a:r>
            </a:p>
          </p:txBody>
        </p:sp>
        <p:sp>
          <p:nvSpPr>
            <p:cNvPr id="310293" name="Line 21"/>
            <p:cNvSpPr>
              <a:spLocks noChangeShapeType="1"/>
            </p:cNvSpPr>
            <p:nvPr/>
          </p:nvSpPr>
          <p:spPr bwMode="auto">
            <a:xfrm>
              <a:off x="2304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0294" name="Line 22"/>
            <p:cNvSpPr>
              <a:spLocks noChangeShapeType="1"/>
            </p:cNvSpPr>
            <p:nvPr/>
          </p:nvSpPr>
          <p:spPr bwMode="auto">
            <a:xfrm>
              <a:off x="3840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10296" name="Text Box 24"/>
          <p:cNvSpPr txBox="1">
            <a:spLocks noChangeArrowheads="1"/>
          </p:cNvSpPr>
          <p:nvPr/>
        </p:nvSpPr>
        <p:spPr bwMode="auto">
          <a:xfrm>
            <a:off x="6234113" y="5257800"/>
            <a:ext cx="2909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Students</a:t>
            </a:r>
          </a:p>
          <a:p>
            <a:pPr>
              <a:defRPr/>
            </a:pPr>
            <a:r>
              <a:rPr lang="en-US" sz="2000">
                <a:cs typeface="+mn-cs"/>
              </a:rPr>
              <a:t>(Name,Grade,Password)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522C0E-19E8-AB4D-A944-EC242F7B6FB7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78E51-E6CC-174E-9C5F-6598B3F226A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SQL Injection – Example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04800" y="1527175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Authenticate (String n, String p) {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…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	String query =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SELECT grade FROM students WHERE name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latin typeface="Calibri" charset="0"/>
                <a:cs typeface="+mn-cs"/>
              </a:rPr>
              <a:t>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 + n +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 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latin typeface="Calibri" charset="0"/>
                <a:cs typeface="+mn-cs"/>
              </a:rPr>
              <a:t>  AND password = </a:t>
            </a:r>
            <a:r>
              <a:rPr lang="ja-JP" altLang="en-US" dirty="0">
                <a:latin typeface="Helvetica Neue Regular" charset="0"/>
                <a:cs typeface="+mn-cs"/>
              </a:rPr>
              <a:t>‘”</a:t>
            </a:r>
            <a:r>
              <a:rPr lang="en-US" dirty="0">
                <a:latin typeface="Calibri" charset="0"/>
                <a:cs typeface="+mn-cs"/>
              </a:rPr>
              <a:t> + p + </a:t>
            </a:r>
            <a:r>
              <a:rPr lang="ja-JP" altLang="en-US" dirty="0">
                <a:latin typeface="Helvetica Neue Regular" charset="0"/>
                <a:cs typeface="+mn-cs"/>
              </a:rPr>
              <a:t>“’”</a:t>
            </a:r>
            <a:r>
              <a:rPr lang="en-US" dirty="0">
                <a:latin typeface="Calibri" charset="0"/>
                <a:cs typeface="+mn-cs"/>
              </a:rPr>
              <a:t>;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… 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}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2"/>
                </a:solidFill>
                <a:cs typeface="+mn-cs"/>
              </a:rPr>
              <a:t>JDBC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8382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Input: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name = </a:t>
            </a:r>
            <a:r>
              <a:rPr lang="en-US" dirty="0" err="1">
                <a:solidFill>
                  <a:schemeClr val="accent2"/>
                </a:solidFill>
                <a:cs typeface="+mn-cs"/>
              </a:rPr>
              <a:t>bart</a:t>
            </a:r>
            <a:r>
              <a:rPr lang="en-US" dirty="0">
                <a:cs typeface="+mn-cs"/>
              </a:rPr>
              <a:t>; password = </a:t>
            </a:r>
            <a:r>
              <a:rPr lang="en-US" dirty="0" err="1">
                <a:solidFill>
                  <a:schemeClr val="accent2"/>
                </a:solidFill>
                <a:cs typeface="+mn-cs"/>
              </a:rPr>
              <a:t>mypword</a:t>
            </a:r>
            <a:endParaRPr lang="en-US" dirty="0">
              <a:solidFill>
                <a:schemeClr val="accent2"/>
              </a:solidFill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SQL: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 grade FROM students WHERE name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 err="1">
                <a:cs typeface="+mn-cs"/>
              </a:rPr>
              <a:t>bart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cs typeface="+mn-cs"/>
              </a:rPr>
              <a:t> AND password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 err="1">
                <a:cs typeface="+mn-cs"/>
              </a:rPr>
              <a:t>mypword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endParaRPr lang="en-US" dirty="0">
              <a:solidFill>
                <a:schemeClr val="accent2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56F64A-1CFF-0D4D-B4EE-48CFD72DA391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9C462-6CBE-DF46-9998-BB4380632F1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SQL Injection – Example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04800" y="1527175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Authenticate (String n, String p) {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…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	String query =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SELECT grade FROM students WHERE name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latin typeface="Calibri" charset="0"/>
                <a:cs typeface="+mn-cs"/>
              </a:rPr>
              <a:t>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 + n +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 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latin typeface="Calibri" charset="0"/>
                <a:cs typeface="+mn-cs"/>
              </a:rPr>
              <a:t>  AND password = </a:t>
            </a:r>
            <a:r>
              <a:rPr lang="ja-JP" altLang="en-US" dirty="0">
                <a:latin typeface="Helvetica Neue Regular" charset="0"/>
                <a:cs typeface="+mn-cs"/>
              </a:rPr>
              <a:t>‘”</a:t>
            </a:r>
            <a:r>
              <a:rPr lang="en-US" dirty="0">
                <a:latin typeface="Calibri" charset="0"/>
                <a:cs typeface="+mn-cs"/>
              </a:rPr>
              <a:t> + p + </a:t>
            </a:r>
            <a:r>
              <a:rPr lang="ja-JP" altLang="en-US" dirty="0">
                <a:latin typeface="Helvetica Neue Regular" charset="0"/>
                <a:cs typeface="+mn-cs"/>
              </a:rPr>
              <a:t>“’”</a:t>
            </a:r>
            <a:r>
              <a:rPr lang="en-US" dirty="0">
                <a:latin typeface="Calibri" charset="0"/>
                <a:cs typeface="+mn-cs"/>
              </a:rPr>
              <a:t>;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… 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}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2"/>
                </a:solidFill>
                <a:cs typeface="+mn-cs"/>
              </a:rPr>
              <a:t>JDBC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8382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Input:</a:t>
            </a:r>
            <a:endParaRPr lang="en-US" dirty="0">
              <a:solidFill>
                <a:schemeClr val="accent2"/>
              </a:solidFill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name = </a:t>
            </a:r>
            <a:r>
              <a:rPr lang="en-US" dirty="0" err="1">
                <a:solidFill>
                  <a:schemeClr val="accent2"/>
                </a:solidFill>
                <a:cs typeface="+mn-cs"/>
              </a:rPr>
              <a:t>lisa</a:t>
            </a:r>
            <a:r>
              <a:rPr lang="en-US" dirty="0">
                <a:cs typeface="+mn-cs"/>
              </a:rPr>
              <a:t> ; password = 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n</a:t>
            </a:r>
            <a:r>
              <a:rPr lang="ja-JP" altLang="en-US" dirty="0">
                <a:solidFill>
                  <a:schemeClr val="accent2"/>
                </a:solidFill>
                <a:latin typeface="Helvetica Neue Regular" charset="0"/>
                <a:cs typeface="+mn-cs"/>
              </a:rPr>
              <a:t>’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 OR </a:t>
            </a:r>
            <a:r>
              <a:rPr lang="ja-JP" altLang="en-US" dirty="0">
                <a:solidFill>
                  <a:schemeClr val="accent2"/>
                </a:solidFill>
                <a:latin typeface="Helvetica Neue Regular" charset="0"/>
                <a:cs typeface="+mn-cs"/>
              </a:rPr>
              <a:t>‘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x</a:t>
            </a:r>
            <a:r>
              <a:rPr lang="ja-JP" altLang="en-US" dirty="0">
                <a:solidFill>
                  <a:schemeClr val="accent2"/>
                </a:solidFill>
                <a:latin typeface="Helvetica Neue Regular" charset="0"/>
                <a:cs typeface="+mn-cs"/>
              </a:rPr>
              <a:t>’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=</a:t>
            </a:r>
            <a:r>
              <a:rPr lang="ja-JP" altLang="en-US" dirty="0">
                <a:solidFill>
                  <a:schemeClr val="accent2"/>
                </a:solidFill>
                <a:latin typeface="Helvetica Neue Regular" charset="0"/>
                <a:cs typeface="+mn-cs"/>
              </a:rPr>
              <a:t>‘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x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SQL: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 grade FROM students WHERE name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 err="1">
                <a:cs typeface="+mn-cs"/>
              </a:rPr>
              <a:t>lisa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cs typeface="+mn-cs"/>
              </a:rPr>
              <a:t> AND password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cs typeface="+mn-cs"/>
              </a:rPr>
              <a:t>n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cs typeface="+mn-cs"/>
              </a:rPr>
              <a:t> OR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cs typeface="+mn-cs"/>
              </a:rPr>
              <a:t>x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cs typeface="+mn-cs"/>
              </a:rPr>
              <a:t>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cs typeface="+mn-cs"/>
              </a:rPr>
              <a:t>x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endParaRPr lang="en-US" dirty="0">
              <a:cs typeface="+mn-cs"/>
            </a:endParaRPr>
          </a:p>
        </p:txBody>
      </p:sp>
      <p:pic>
        <p:nvPicPr>
          <p:cNvPr id="3328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7000"/>
            <a:ext cx="1504950" cy="225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B2FC8-0415-C44D-82DC-CD83A43CFEBD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39B2B-79F2-D942-929C-EA709822D35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SQL Injection – Example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04800" y="1527175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Authenticate (String n, String p) {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…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	String query =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SELECT grade FROM students WHERE name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latin typeface="Calibri" charset="0"/>
                <a:cs typeface="+mn-cs"/>
              </a:rPr>
              <a:t>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 + n + </a:t>
            </a:r>
            <a:r>
              <a:rPr lang="ja-JP" altLang="en-US" dirty="0">
                <a:latin typeface="Helvetica Neue Regular" charset="0"/>
                <a:cs typeface="+mn-cs"/>
              </a:rPr>
              <a:t>“</a:t>
            </a:r>
            <a:r>
              <a:rPr lang="en-US" dirty="0">
                <a:latin typeface="Calibri" charset="0"/>
                <a:cs typeface="+mn-cs"/>
              </a:rPr>
              <a:t> 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latin typeface="Calibri" charset="0"/>
                <a:cs typeface="+mn-cs"/>
              </a:rPr>
              <a:t>  AND password = </a:t>
            </a:r>
            <a:r>
              <a:rPr lang="ja-JP" altLang="en-US" dirty="0">
                <a:latin typeface="Helvetica Neue Regular" charset="0"/>
                <a:cs typeface="+mn-cs"/>
              </a:rPr>
              <a:t>‘”</a:t>
            </a:r>
            <a:r>
              <a:rPr lang="en-US" dirty="0">
                <a:latin typeface="Calibri" charset="0"/>
                <a:cs typeface="+mn-cs"/>
              </a:rPr>
              <a:t> + p + </a:t>
            </a:r>
            <a:r>
              <a:rPr lang="ja-JP" altLang="en-US" dirty="0">
                <a:latin typeface="Helvetica Neue Regular" charset="0"/>
                <a:cs typeface="+mn-cs"/>
              </a:rPr>
              <a:t>“’”</a:t>
            </a:r>
            <a:r>
              <a:rPr lang="en-US" dirty="0">
                <a:latin typeface="Calibri" charset="0"/>
                <a:cs typeface="+mn-cs"/>
              </a:rPr>
              <a:t>;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… </a:t>
            </a:r>
          </a:p>
          <a:p>
            <a:pPr>
              <a:defRPr/>
            </a:pPr>
            <a:r>
              <a:rPr lang="en-US" dirty="0">
                <a:latin typeface="Calibri" charset="0"/>
                <a:cs typeface="+mn-cs"/>
              </a:rPr>
              <a:t>}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2"/>
                </a:solidFill>
                <a:cs typeface="+mn-cs"/>
              </a:rPr>
              <a:t>JDBC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04800" y="3965575"/>
            <a:ext cx="838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Input:</a:t>
            </a:r>
          </a:p>
          <a:p>
            <a:pPr>
              <a:defRPr/>
            </a:pPr>
            <a:r>
              <a:rPr lang="en-US" dirty="0">
                <a:cs typeface="+mn-cs"/>
              </a:rPr>
              <a:t>name = 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foo</a:t>
            </a:r>
          </a:p>
          <a:p>
            <a:pPr>
              <a:defRPr/>
            </a:pPr>
            <a:r>
              <a:rPr lang="en-US" dirty="0">
                <a:cs typeface="+mn-cs"/>
              </a:rPr>
              <a:t>password = 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n</a:t>
            </a:r>
            <a:r>
              <a:rPr lang="ja-JP" altLang="en-US" dirty="0">
                <a:solidFill>
                  <a:schemeClr val="accent2"/>
                </a:solidFill>
                <a:latin typeface="Helvetica Neue Regular" charset="0"/>
                <a:cs typeface="+mn-cs"/>
              </a:rPr>
              <a:t>’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; UPDATE students SET grade = </a:t>
            </a:r>
            <a:r>
              <a:rPr lang="ja-JP" altLang="en-US" dirty="0">
                <a:solidFill>
                  <a:schemeClr val="accent2"/>
                </a:solidFill>
                <a:latin typeface="Helvetica Neue Regular" charset="0"/>
                <a:cs typeface="+mn-cs"/>
              </a:rPr>
              <a:t>‘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A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SQL:</a:t>
            </a:r>
          </a:p>
          <a:p>
            <a:pPr>
              <a:defRPr/>
            </a:pPr>
            <a:r>
              <a:rPr lang="en-US" dirty="0">
                <a:cs typeface="+mn-cs"/>
              </a:rPr>
              <a:t>SELECT grade FROM students WHERE name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cs typeface="+mn-cs"/>
              </a:rPr>
              <a:t>foo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cs typeface="+mn-cs"/>
              </a:rPr>
              <a:t> AND password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cs typeface="+mn-cs"/>
              </a:rPr>
              <a:t>n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r>
              <a:rPr lang="en-US" dirty="0">
                <a:cs typeface="+mn-cs"/>
              </a:rPr>
              <a:t>; UPDATE students SET grade = </a:t>
            </a:r>
            <a:r>
              <a:rPr lang="ja-JP" altLang="en-US" dirty="0">
                <a:latin typeface="Helvetica Neue Regular" charset="0"/>
                <a:cs typeface="+mn-cs"/>
              </a:rPr>
              <a:t>‘</a:t>
            </a:r>
            <a:r>
              <a:rPr lang="en-US" dirty="0">
                <a:cs typeface="+mn-cs"/>
              </a:rPr>
              <a:t>A</a:t>
            </a:r>
            <a:r>
              <a:rPr lang="ja-JP" altLang="en-US" dirty="0">
                <a:latin typeface="Helvetica Neue Regular" charset="0"/>
                <a:cs typeface="+mn-cs"/>
              </a:rPr>
              <a:t>’</a:t>
            </a:r>
            <a:endParaRPr lang="en-US" dirty="0">
              <a:cs typeface="+mn-cs"/>
            </a:endParaRPr>
          </a:p>
        </p:txBody>
      </p:sp>
      <p:pic>
        <p:nvPicPr>
          <p:cNvPr id="3348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67000"/>
            <a:ext cx="2895600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3FC7A5-586F-5847-BBAE-BA5C3E51AB9D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78F88-6D83-AE40-A512-0963D221CCD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SQL Injection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534988" y="1447800"/>
            <a:ext cx="5849937" cy="8223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1">
                <a:solidFill>
                  <a:schemeClr val="tx2"/>
                </a:solidFill>
                <a:cs typeface="+mn-cs"/>
              </a:rPr>
              <a:t>What is a simple way to prevent this </a:t>
            </a:r>
          </a:p>
          <a:p>
            <a:pPr algn="ctr">
              <a:defRPr/>
            </a:pPr>
            <a:r>
              <a:rPr lang="en-US" b="1">
                <a:solidFill>
                  <a:schemeClr val="tx2"/>
                </a:solidFill>
                <a:cs typeface="+mn-cs"/>
              </a:rPr>
              <a:t>kind of attack?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381000" y="24384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1">
                <a:cs typeface="+mn-cs"/>
              </a:rPr>
              <a:t>Validate input!</a:t>
            </a:r>
          </a:p>
          <a:p>
            <a:pPr>
              <a:defRPr/>
            </a:pPr>
            <a:r>
              <a:rPr lang="en-US" sz="2800" i="1">
                <a:cs typeface="+mn-cs"/>
              </a:rPr>
              <a:t>Use a prepared statement for user input parameters!</a:t>
            </a:r>
          </a:p>
        </p:txBody>
      </p:sp>
      <p:pic>
        <p:nvPicPr>
          <p:cNvPr id="326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3744913"/>
            <a:ext cx="8874125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CA2DF8-A95D-DE40-BEEC-29C509B3CCD6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475E5-1712-CA4B-8605-FAE66CE5537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cs typeface="+mj-cs"/>
              </a:rPr>
              <a:t>Stored Procedures and UDFs</a:t>
            </a:r>
            <a:endParaRPr lang="en-US" smtClean="0">
              <a:cs typeface="+mj-cs"/>
            </a:endParaRPr>
          </a:p>
        </p:txBody>
      </p:sp>
      <p:sp>
        <p:nvSpPr>
          <p:cNvPr id="360451" name="AutoShape 3"/>
          <p:cNvSpPr>
            <a:spLocks noChangeArrowheads="1"/>
          </p:cNvSpPr>
          <p:nvPr/>
        </p:nvSpPr>
        <p:spPr bwMode="auto">
          <a:xfrm>
            <a:off x="1447800" y="4495800"/>
            <a:ext cx="2667000" cy="16716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DBMS</a:t>
            </a:r>
          </a:p>
          <a:p>
            <a:pPr algn="ctr">
              <a:defRPr/>
            </a:pPr>
            <a:r>
              <a:rPr lang="ja-JP" altLang="en-US" sz="3200">
                <a:cs typeface="+mn-cs"/>
              </a:rPr>
              <a:t>“</a:t>
            </a:r>
            <a:r>
              <a:rPr lang="en-US" sz="3200">
                <a:cs typeface="+mn-cs"/>
              </a:rPr>
              <a:t>Server</a:t>
            </a:r>
            <a:r>
              <a:rPr lang="ja-JP" altLang="en-US" sz="32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1219200" y="1447800"/>
            <a:ext cx="3048000" cy="598488"/>
          </a:xfrm>
          <a:prstGeom prst="rect">
            <a:avLst/>
          </a:prstGeom>
          <a:solidFill>
            <a:srgbClr val="F8CDC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sp>
        <p:nvSpPr>
          <p:cNvPr id="360453" name="Line 5"/>
          <p:cNvSpPr>
            <a:spLocks noChangeShapeType="1"/>
          </p:cNvSpPr>
          <p:nvPr/>
        </p:nvSpPr>
        <p:spPr bwMode="auto">
          <a:xfrm>
            <a:off x="1981200" y="2133600"/>
            <a:ext cx="0" cy="2286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 flipV="1">
            <a:off x="3352800" y="2133600"/>
            <a:ext cx="0" cy="2286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204788" y="2819400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SQL Query</a:t>
            </a:r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3505200" y="28956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Result</a:t>
            </a:r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4724400" y="1295400"/>
            <a:ext cx="44196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cs typeface="+mn-cs"/>
              </a:rPr>
              <a:t>Database applications you write (e.g., using JDBC) are usually located outside the DBMS.</a:t>
            </a:r>
          </a:p>
          <a:p>
            <a:pPr>
              <a:defRPr/>
            </a:pPr>
            <a:endParaRPr lang="en-US" sz="2800">
              <a:cs typeface="+mn-cs"/>
            </a:endParaRPr>
          </a:p>
          <a:p>
            <a:pPr>
              <a:defRPr/>
            </a:pPr>
            <a:r>
              <a:rPr lang="en-US" sz="2800" u="sng">
                <a:cs typeface="+mn-cs"/>
              </a:rPr>
              <a:t>Exceptions:</a:t>
            </a:r>
            <a:endParaRPr lang="en-US" sz="2800"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Stored Procedures</a:t>
            </a:r>
          </a:p>
          <a:p>
            <a:pPr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User-Defined Functions (UDFs)</a:t>
            </a:r>
          </a:p>
          <a:p>
            <a:pPr>
              <a:defRPr/>
            </a:pPr>
            <a:r>
              <a:rPr lang="en-US" sz="2800">
                <a:cs typeface="+mn-cs"/>
              </a:rPr>
              <a:t>Stored and executed within the DBMS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53C5EB-1DF4-3648-8DDE-E80B6E607413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</a:t>
            </a:r>
            <a:r>
              <a:rPr lang="en-US"/>
              <a:t>Management </a:t>
            </a:r>
            <a:r>
              <a:rPr lang="en-US" smtClean="0"/>
              <a:t>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D02ED-4DB2-8D49-85EE-17AFD4DC440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Summary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DBMS is often part of a larger software infrastructure</a:t>
            </a:r>
          </a:p>
          <a:p>
            <a:pPr lvl="1" eaLnBrk="1" hangingPunct="1">
              <a:defRPr/>
            </a:pPr>
            <a:r>
              <a:rPr lang="en-US" dirty="0" smtClean="0"/>
              <a:t>E.g., Database-backed web applications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Integrating SQL with application code is a messy problem</a:t>
            </a:r>
          </a:p>
          <a:p>
            <a:pPr lvl="1" eaLnBrk="1" hangingPunct="1">
              <a:defRPr/>
            </a:pPr>
            <a:r>
              <a:rPr lang="en-US" dirty="0" smtClean="0"/>
              <a:t>Efficiency: Push computation </a:t>
            </a:r>
            <a:r>
              <a:rPr lang="ja-JP" altLang="en-US" dirty="0" smtClean="0">
                <a:latin typeface="Helvetica Neue Regular" charset="0"/>
              </a:rPr>
              <a:t>“</a:t>
            </a:r>
            <a:r>
              <a:rPr lang="en-US" dirty="0" smtClean="0"/>
              <a:t>close</a:t>
            </a:r>
            <a:r>
              <a:rPr lang="ja-JP" altLang="en-US" dirty="0" smtClean="0">
                <a:latin typeface="Helvetica Neue Regular" charset="0"/>
              </a:rPr>
              <a:t>”</a:t>
            </a:r>
            <a:r>
              <a:rPr lang="en-US" dirty="0" smtClean="0"/>
              <a:t> to data</a:t>
            </a:r>
          </a:p>
          <a:p>
            <a:pPr lvl="1" eaLnBrk="1" hangingPunct="1">
              <a:defRPr/>
            </a:pPr>
            <a:r>
              <a:rPr lang="en-US" dirty="0" smtClean="0"/>
              <a:t>Security: Validate input</a:t>
            </a:r>
          </a:p>
          <a:p>
            <a:pPr lvl="1" eaLnBrk="1" hangingPunct="1">
              <a:defRPr/>
            </a:pPr>
            <a:r>
              <a:rPr lang="en-US" dirty="0" smtClean="0"/>
              <a:t>Testing/Debugging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B1350A-E65C-B74C-ABAE-31B04E51ADA6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6EAA8-AF39-584B-B0AB-BDD9A33B61D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Database </a:t>
            </a:r>
            <a:r>
              <a:rPr lang="ja-JP" altLang="en-US" dirty="0" smtClean="0">
                <a:latin typeface="Helvetica Neue Regular" charset="0"/>
                <a:cs typeface="+mj-cs"/>
              </a:rPr>
              <a:t>“</a:t>
            </a:r>
            <a:r>
              <a:rPr lang="en-US" dirty="0" smtClean="0">
                <a:cs typeface="+mj-cs"/>
              </a:rPr>
              <a:t>Ecosystem</a:t>
            </a:r>
            <a:r>
              <a:rPr lang="ja-JP" altLang="en-US" dirty="0" smtClean="0">
                <a:latin typeface="Helvetica Neue Regular" charset="0"/>
                <a:cs typeface="+mj-cs"/>
              </a:rPr>
              <a:t>”</a:t>
            </a:r>
            <a:r>
              <a:rPr lang="en-US" dirty="0" smtClean="0">
                <a:cs typeface="+mj-cs"/>
              </a:rPr>
              <a:t> (1)  </a:t>
            </a:r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3048000" y="4572000"/>
            <a:ext cx="2667000" cy="16716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DBMS</a:t>
            </a:r>
          </a:p>
          <a:p>
            <a:pPr algn="ctr">
              <a:defRPr/>
            </a:pPr>
            <a:r>
              <a:rPr lang="ja-JP" altLang="en-US" sz="3200">
                <a:cs typeface="+mn-cs"/>
              </a:rPr>
              <a:t>“</a:t>
            </a:r>
            <a:r>
              <a:rPr lang="en-US" sz="3200">
                <a:cs typeface="+mn-cs"/>
              </a:rPr>
              <a:t>Server</a:t>
            </a:r>
            <a:r>
              <a:rPr lang="ja-JP" altLang="en-US" sz="32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1524000"/>
            <a:ext cx="3048000" cy="598488"/>
          </a:xfrm>
          <a:prstGeom prst="rect">
            <a:avLst/>
          </a:prstGeom>
          <a:solidFill>
            <a:srgbClr val="F8CDC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3581400" y="2209800"/>
            <a:ext cx="0" cy="2286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3" name="Line 13"/>
          <p:cNvSpPr>
            <a:spLocks noChangeShapeType="1"/>
          </p:cNvSpPr>
          <p:nvPr/>
        </p:nvSpPr>
        <p:spPr bwMode="auto">
          <a:xfrm flipV="1">
            <a:off x="4953000" y="2209800"/>
            <a:ext cx="0" cy="2286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1804988" y="2895600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SQL Query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5105400" y="29718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Result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6400800" y="5105400"/>
            <a:ext cx="2343150" cy="9461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>
                <a:cs typeface="+mn-cs"/>
              </a:rPr>
              <a:t>“</a:t>
            </a:r>
            <a:r>
              <a:rPr lang="en-US" sz="2800">
                <a:cs typeface="+mn-cs"/>
              </a:rPr>
              <a:t>Client-Server</a:t>
            </a:r>
          </a:p>
          <a:p>
            <a:pPr>
              <a:defRPr/>
            </a:pPr>
            <a:r>
              <a:rPr lang="en-US" sz="2800">
                <a:cs typeface="+mn-cs"/>
              </a:rPr>
              <a:t>Architecture</a:t>
            </a:r>
            <a:r>
              <a:rPr lang="ja-JP" altLang="en-US" sz="28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3EBF8E-D6B5-7646-80F7-530704D3DA8A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A79B-D047-0940-BEF7-5D1D3ECA642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Many Clients  </a:t>
            </a:r>
          </a:p>
        </p:txBody>
      </p:sp>
      <p:sp>
        <p:nvSpPr>
          <p:cNvPr id="345091" name="AutoShape 1027"/>
          <p:cNvSpPr>
            <a:spLocks noChangeArrowheads="1"/>
          </p:cNvSpPr>
          <p:nvPr/>
        </p:nvSpPr>
        <p:spPr bwMode="auto">
          <a:xfrm>
            <a:off x="3048000" y="4572000"/>
            <a:ext cx="2667000" cy="16716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DBMS</a:t>
            </a:r>
          </a:p>
          <a:p>
            <a:pPr algn="ctr">
              <a:defRPr/>
            </a:pPr>
            <a:r>
              <a:rPr lang="ja-JP" altLang="en-US" sz="3200">
                <a:cs typeface="+mn-cs"/>
              </a:rPr>
              <a:t>“</a:t>
            </a:r>
            <a:r>
              <a:rPr lang="en-US" sz="3200">
                <a:cs typeface="+mn-cs"/>
              </a:rPr>
              <a:t>Server</a:t>
            </a:r>
            <a:r>
              <a:rPr lang="ja-JP" altLang="en-US" sz="32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  <p:sp>
        <p:nvSpPr>
          <p:cNvPr id="345092" name="Rectangle 1028"/>
          <p:cNvSpPr>
            <a:spLocks noChangeArrowheads="1"/>
          </p:cNvSpPr>
          <p:nvPr/>
        </p:nvSpPr>
        <p:spPr bwMode="auto">
          <a:xfrm>
            <a:off x="5029200" y="1371600"/>
            <a:ext cx="1981200" cy="598488"/>
          </a:xfrm>
          <a:prstGeom prst="rect">
            <a:avLst/>
          </a:prstGeom>
          <a:solidFill>
            <a:srgbClr val="F8CDC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sp>
        <p:nvSpPr>
          <p:cNvPr id="345097" name="Text Box 1033"/>
          <p:cNvSpPr txBox="1">
            <a:spLocks noChangeArrowheads="1"/>
          </p:cNvSpPr>
          <p:nvPr/>
        </p:nvSpPr>
        <p:spPr bwMode="auto">
          <a:xfrm>
            <a:off x="6400800" y="5105400"/>
            <a:ext cx="2343150" cy="9461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>
                <a:cs typeface="+mn-cs"/>
              </a:rPr>
              <a:t>“</a:t>
            </a:r>
            <a:r>
              <a:rPr lang="en-US" sz="2800">
                <a:cs typeface="+mn-cs"/>
              </a:rPr>
              <a:t>Client-Server</a:t>
            </a:r>
          </a:p>
          <a:p>
            <a:pPr>
              <a:defRPr/>
            </a:pPr>
            <a:r>
              <a:rPr lang="en-US" sz="2800">
                <a:cs typeface="+mn-cs"/>
              </a:rPr>
              <a:t>Architecture</a:t>
            </a:r>
            <a:r>
              <a:rPr lang="ja-JP" altLang="en-US" sz="28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  <p:sp>
        <p:nvSpPr>
          <p:cNvPr id="345099" name="Rectangle 1035"/>
          <p:cNvSpPr>
            <a:spLocks noChangeArrowheads="1"/>
          </p:cNvSpPr>
          <p:nvPr/>
        </p:nvSpPr>
        <p:spPr bwMode="auto">
          <a:xfrm>
            <a:off x="2133600" y="1905000"/>
            <a:ext cx="1981200" cy="598488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sp>
        <p:nvSpPr>
          <p:cNvPr id="345100" name="Rectangle 1036"/>
          <p:cNvSpPr>
            <a:spLocks noChangeArrowheads="1"/>
          </p:cNvSpPr>
          <p:nvPr/>
        </p:nvSpPr>
        <p:spPr bwMode="auto">
          <a:xfrm>
            <a:off x="685800" y="2971800"/>
            <a:ext cx="1981200" cy="59848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sp>
        <p:nvSpPr>
          <p:cNvPr id="345102" name="Rectangle 1038"/>
          <p:cNvSpPr>
            <a:spLocks noChangeArrowheads="1"/>
          </p:cNvSpPr>
          <p:nvPr/>
        </p:nvSpPr>
        <p:spPr bwMode="auto">
          <a:xfrm>
            <a:off x="5791200" y="3200400"/>
            <a:ext cx="1981200" cy="59848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cxnSp>
        <p:nvCxnSpPr>
          <p:cNvPr id="345103" name="AutoShape 1039"/>
          <p:cNvCxnSpPr>
            <a:cxnSpLocks noChangeShapeType="1"/>
            <a:stCxn id="345100" idx="2"/>
            <a:endCxn id="345091" idx="1"/>
          </p:cNvCxnSpPr>
          <p:nvPr/>
        </p:nvCxnSpPr>
        <p:spPr bwMode="auto">
          <a:xfrm>
            <a:off x="1676400" y="3579813"/>
            <a:ext cx="2705100" cy="982662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5104" name="AutoShape 1040"/>
          <p:cNvCxnSpPr>
            <a:cxnSpLocks noChangeShapeType="1"/>
            <a:stCxn id="345099" idx="2"/>
            <a:endCxn id="345091" idx="1"/>
          </p:cNvCxnSpPr>
          <p:nvPr/>
        </p:nvCxnSpPr>
        <p:spPr bwMode="auto">
          <a:xfrm>
            <a:off x="3124200" y="2513013"/>
            <a:ext cx="1257300" cy="2049462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5105" name="AutoShape 1041"/>
          <p:cNvCxnSpPr>
            <a:cxnSpLocks noChangeShapeType="1"/>
            <a:stCxn id="345092" idx="2"/>
            <a:endCxn id="345091" idx="1"/>
          </p:cNvCxnSpPr>
          <p:nvPr/>
        </p:nvCxnSpPr>
        <p:spPr bwMode="auto">
          <a:xfrm flipH="1">
            <a:off x="4381500" y="1979613"/>
            <a:ext cx="1638300" cy="2582862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5106" name="AutoShape 1042"/>
          <p:cNvCxnSpPr>
            <a:cxnSpLocks noChangeShapeType="1"/>
            <a:stCxn id="345102" idx="2"/>
            <a:endCxn id="345091" idx="1"/>
          </p:cNvCxnSpPr>
          <p:nvPr/>
        </p:nvCxnSpPr>
        <p:spPr bwMode="auto">
          <a:xfrm flipH="1">
            <a:off x="4381500" y="3808413"/>
            <a:ext cx="2400300" cy="754062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CECF1F-A9CB-C940-99B0-1E7FAC04CBB5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AF5C4-3D1B-6047-8C49-14274592144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Database </a:t>
            </a:r>
            <a:r>
              <a:rPr lang="ja-JP" altLang="en-US" dirty="0" smtClean="0">
                <a:latin typeface="Helvetica Neue Regular" charset="0"/>
                <a:cs typeface="+mj-cs"/>
              </a:rPr>
              <a:t>“</a:t>
            </a:r>
            <a:r>
              <a:rPr lang="en-US" dirty="0" smtClean="0">
                <a:cs typeface="+mj-cs"/>
              </a:rPr>
              <a:t>Ecosystem</a:t>
            </a:r>
            <a:r>
              <a:rPr lang="ja-JP" altLang="en-US" dirty="0" smtClean="0">
                <a:latin typeface="Helvetica Neue Regular" charset="0"/>
                <a:cs typeface="+mj-cs"/>
              </a:rPr>
              <a:t>”</a:t>
            </a:r>
            <a:r>
              <a:rPr lang="en-US" dirty="0" smtClean="0">
                <a:cs typeface="+mj-cs"/>
              </a:rPr>
              <a:t> (2)   </a:t>
            </a:r>
          </a:p>
        </p:txBody>
      </p:sp>
      <p:sp>
        <p:nvSpPr>
          <p:cNvPr id="300035" name="AutoShape 1027"/>
          <p:cNvSpPr>
            <a:spLocks noChangeArrowheads="1"/>
          </p:cNvSpPr>
          <p:nvPr/>
        </p:nvSpPr>
        <p:spPr bwMode="auto">
          <a:xfrm>
            <a:off x="1828800" y="4572000"/>
            <a:ext cx="2667000" cy="16716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DBMS</a:t>
            </a:r>
          </a:p>
          <a:p>
            <a:pPr algn="ctr">
              <a:defRPr/>
            </a:pPr>
            <a:r>
              <a:rPr lang="ja-JP" altLang="en-US" sz="3200">
                <a:cs typeface="+mn-cs"/>
              </a:rPr>
              <a:t>“</a:t>
            </a:r>
            <a:r>
              <a:rPr lang="en-US" sz="3200">
                <a:cs typeface="+mn-cs"/>
              </a:rPr>
              <a:t>Server</a:t>
            </a:r>
            <a:r>
              <a:rPr lang="ja-JP" altLang="en-US" sz="32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  <p:sp>
        <p:nvSpPr>
          <p:cNvPr id="300036" name="Rectangle 1028"/>
          <p:cNvSpPr>
            <a:spLocks noChangeArrowheads="1"/>
          </p:cNvSpPr>
          <p:nvPr/>
        </p:nvSpPr>
        <p:spPr bwMode="auto">
          <a:xfrm>
            <a:off x="1676400" y="1295400"/>
            <a:ext cx="3048000" cy="598488"/>
          </a:xfrm>
          <a:prstGeom prst="rect">
            <a:avLst/>
          </a:prstGeom>
          <a:solidFill>
            <a:srgbClr val="F8CDC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sp>
        <p:nvSpPr>
          <p:cNvPr id="300037" name="Line 1029"/>
          <p:cNvSpPr>
            <a:spLocks noChangeShapeType="1"/>
          </p:cNvSpPr>
          <p:nvPr/>
        </p:nvSpPr>
        <p:spPr bwMode="auto">
          <a:xfrm>
            <a:off x="2362200" y="37338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038" name="Line 1030"/>
          <p:cNvSpPr>
            <a:spLocks noChangeShapeType="1"/>
          </p:cNvSpPr>
          <p:nvPr/>
        </p:nvSpPr>
        <p:spPr bwMode="auto">
          <a:xfrm flipV="1">
            <a:off x="3733800" y="37338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039" name="Text Box 1031"/>
          <p:cNvSpPr txBox="1">
            <a:spLocks noChangeArrowheads="1"/>
          </p:cNvSpPr>
          <p:nvPr/>
        </p:nvSpPr>
        <p:spPr bwMode="auto">
          <a:xfrm>
            <a:off x="533400" y="38100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SQL Query</a:t>
            </a:r>
          </a:p>
        </p:txBody>
      </p:sp>
      <p:sp>
        <p:nvSpPr>
          <p:cNvPr id="300040" name="Text Box 1032"/>
          <p:cNvSpPr txBox="1">
            <a:spLocks noChangeArrowheads="1"/>
          </p:cNvSpPr>
          <p:nvPr/>
        </p:nvSpPr>
        <p:spPr bwMode="auto">
          <a:xfrm>
            <a:off x="3962400" y="3886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Result</a:t>
            </a:r>
          </a:p>
        </p:txBody>
      </p:sp>
      <p:sp>
        <p:nvSpPr>
          <p:cNvPr id="300041" name="Rectangle 1033"/>
          <p:cNvSpPr>
            <a:spLocks noChangeArrowheads="1"/>
          </p:cNvSpPr>
          <p:nvPr/>
        </p:nvSpPr>
        <p:spPr bwMode="auto">
          <a:xfrm>
            <a:off x="1676400" y="2971800"/>
            <a:ext cx="3048000" cy="59848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Web Server</a:t>
            </a:r>
            <a:endParaRPr lang="en-US">
              <a:cs typeface="+mn-cs"/>
            </a:endParaRPr>
          </a:p>
        </p:txBody>
      </p:sp>
      <p:sp>
        <p:nvSpPr>
          <p:cNvPr id="300042" name="Line 1034"/>
          <p:cNvSpPr>
            <a:spLocks noChangeShapeType="1"/>
          </p:cNvSpPr>
          <p:nvPr/>
        </p:nvSpPr>
        <p:spPr bwMode="auto">
          <a:xfrm>
            <a:off x="2438400" y="2057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043" name="Line 1035"/>
          <p:cNvSpPr>
            <a:spLocks noChangeShapeType="1"/>
          </p:cNvSpPr>
          <p:nvPr/>
        </p:nvSpPr>
        <p:spPr bwMode="auto">
          <a:xfrm flipV="1">
            <a:off x="3810000" y="2057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044" name="Text Box 1036"/>
          <p:cNvSpPr txBox="1">
            <a:spLocks noChangeArrowheads="1"/>
          </p:cNvSpPr>
          <p:nvPr/>
        </p:nvSpPr>
        <p:spPr bwMode="auto">
          <a:xfrm>
            <a:off x="228600" y="2133600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HTTP Request</a:t>
            </a:r>
          </a:p>
        </p:txBody>
      </p:sp>
      <p:sp>
        <p:nvSpPr>
          <p:cNvPr id="300045" name="Text Box 1037"/>
          <p:cNvSpPr txBox="1">
            <a:spLocks noChangeArrowheads="1"/>
          </p:cNvSpPr>
          <p:nvPr/>
        </p:nvSpPr>
        <p:spPr bwMode="auto">
          <a:xfrm>
            <a:off x="4038600" y="22098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Result</a:t>
            </a:r>
          </a:p>
        </p:txBody>
      </p:sp>
      <p:sp>
        <p:nvSpPr>
          <p:cNvPr id="300046" name="Text Box 1038"/>
          <p:cNvSpPr txBox="1">
            <a:spLocks noChangeArrowheads="1"/>
          </p:cNvSpPr>
          <p:nvPr/>
        </p:nvSpPr>
        <p:spPr bwMode="auto">
          <a:xfrm>
            <a:off x="5638800" y="4114800"/>
            <a:ext cx="3048000" cy="2041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800">
                <a:cs typeface="+mn-cs"/>
              </a:rPr>
              <a:t>“</a:t>
            </a:r>
            <a:r>
              <a:rPr lang="en-US" sz="2800">
                <a:cs typeface="+mn-cs"/>
              </a:rPr>
              <a:t>3-Tier</a:t>
            </a:r>
          </a:p>
          <a:p>
            <a:pPr>
              <a:defRPr/>
            </a:pPr>
            <a:r>
              <a:rPr lang="en-US" sz="2800">
                <a:cs typeface="+mn-cs"/>
              </a:rPr>
              <a:t>Architecture</a:t>
            </a:r>
            <a:r>
              <a:rPr lang="ja-JP" altLang="en-US" sz="2800">
                <a:cs typeface="+mn-cs"/>
              </a:rPr>
              <a:t>”</a:t>
            </a:r>
            <a:endParaRPr lang="en-US" sz="2800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Common to add more tiers,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71D19E-0DC4-FF44-9931-CD354A298586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248400"/>
            <a:ext cx="4953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105C7-6616-A645-92BA-633883C1141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900" smtClean="0">
                <a:cs typeface="+mj-cs"/>
              </a:rPr>
              <a:t>Embedding SQL in Application</a:t>
            </a:r>
            <a:endParaRPr lang="en-US" smtClean="0">
              <a:cs typeface="+mj-cs"/>
            </a:endParaRPr>
          </a:p>
        </p:txBody>
      </p:sp>
      <p:sp>
        <p:nvSpPr>
          <p:cNvPr id="299012" name="AutoShape 4"/>
          <p:cNvSpPr>
            <a:spLocks noChangeArrowheads="1"/>
          </p:cNvSpPr>
          <p:nvPr/>
        </p:nvSpPr>
        <p:spPr bwMode="auto">
          <a:xfrm>
            <a:off x="1447800" y="4495800"/>
            <a:ext cx="2667000" cy="16716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DBMS</a:t>
            </a:r>
          </a:p>
          <a:p>
            <a:pPr algn="ctr">
              <a:defRPr/>
            </a:pPr>
            <a:r>
              <a:rPr lang="ja-JP" altLang="en-US" sz="3200">
                <a:cs typeface="+mn-cs"/>
              </a:rPr>
              <a:t>“</a:t>
            </a:r>
            <a:r>
              <a:rPr lang="en-US" sz="3200">
                <a:cs typeface="+mn-cs"/>
              </a:rPr>
              <a:t>Server</a:t>
            </a:r>
            <a:r>
              <a:rPr lang="ja-JP" altLang="en-US" sz="3200">
                <a:cs typeface="+mn-cs"/>
              </a:rPr>
              <a:t>”</a:t>
            </a:r>
            <a:endParaRPr lang="en-US">
              <a:cs typeface="+mn-cs"/>
            </a:endParaRP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1219200" y="1447800"/>
            <a:ext cx="3048000" cy="598488"/>
          </a:xfrm>
          <a:prstGeom prst="rect">
            <a:avLst/>
          </a:prstGeom>
          <a:solidFill>
            <a:srgbClr val="F8CDC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>
                <a:cs typeface="+mn-cs"/>
              </a:rPr>
              <a:t>Client</a:t>
            </a:r>
            <a:endParaRPr lang="en-US">
              <a:cs typeface="+mn-cs"/>
            </a:endParaRP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>
            <a:off x="1981200" y="2133600"/>
            <a:ext cx="0" cy="2286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9015" name="Line 7"/>
          <p:cNvSpPr>
            <a:spLocks noChangeShapeType="1"/>
          </p:cNvSpPr>
          <p:nvPr/>
        </p:nvSpPr>
        <p:spPr bwMode="auto">
          <a:xfrm flipV="1">
            <a:off x="3352800" y="2133600"/>
            <a:ext cx="0" cy="2286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204788" y="2819400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SQL Query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3505200" y="28956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Result</a:t>
            </a:r>
          </a:p>
        </p:txBody>
      </p:sp>
      <p:grpSp>
        <p:nvGrpSpPr>
          <p:cNvPr id="299021" name="Group 13"/>
          <p:cNvGrpSpPr>
            <a:grpSpLocks/>
          </p:cNvGrpSpPr>
          <p:nvPr/>
        </p:nvGrpSpPr>
        <p:grpSpPr bwMode="auto">
          <a:xfrm>
            <a:off x="4572000" y="1219200"/>
            <a:ext cx="4267200" cy="1920875"/>
            <a:chOff x="2880" y="768"/>
            <a:chExt cx="2688" cy="1210"/>
          </a:xfrm>
        </p:grpSpPr>
        <p:sp>
          <p:nvSpPr>
            <p:cNvPr id="299018" name="AutoShape 10"/>
            <p:cNvSpPr>
              <a:spLocks noChangeArrowheads="1"/>
            </p:cNvSpPr>
            <p:nvPr/>
          </p:nvSpPr>
          <p:spPr bwMode="auto">
            <a:xfrm>
              <a:off x="2880" y="864"/>
              <a:ext cx="384" cy="480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9019" name="Text Box 11"/>
            <p:cNvSpPr txBox="1">
              <a:spLocks noChangeArrowheads="1"/>
            </p:cNvSpPr>
            <p:nvPr/>
          </p:nvSpPr>
          <p:spPr bwMode="auto">
            <a:xfrm>
              <a:off x="3312" y="768"/>
              <a:ext cx="2256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000">
                  <a:cs typeface="+mn-cs"/>
                </a:rPr>
                <a:t>Client is often a</a:t>
              </a:r>
            </a:p>
            <a:p>
              <a:pPr>
                <a:defRPr/>
              </a:pPr>
              <a:r>
                <a:rPr lang="en-US" sz="3000">
                  <a:cs typeface="+mn-cs"/>
                </a:rPr>
                <a:t>program, written in a language like C++ or Java</a:t>
              </a:r>
              <a:endParaRPr lang="en-US">
                <a:cs typeface="+mn-cs"/>
              </a:endParaRPr>
            </a:p>
          </p:txBody>
        </p:sp>
      </p:grp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4953000" y="4191000"/>
            <a:ext cx="3859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>
                <a:cs typeface="+mn-cs"/>
              </a:rPr>
              <a:t>Challenge:</a:t>
            </a:r>
            <a:r>
              <a:rPr lang="en-US">
                <a:cs typeface="+mn-cs"/>
              </a:rPr>
              <a:t> How to access</a:t>
            </a:r>
          </a:p>
          <a:p>
            <a:pPr>
              <a:defRPr/>
            </a:pPr>
            <a:r>
              <a:rPr lang="en-US">
                <a:cs typeface="+mn-cs"/>
              </a:rPr>
              <a:t>SQL from application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54C856-884E-D849-AB98-FF6623C95C31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72F8C-AC7B-534E-A890-694BB85982A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SQL Integration with PL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Ugly Problem:  </a:t>
            </a:r>
          </a:p>
          <a:p>
            <a:pPr lvl="1" eaLnBrk="1" hangingPunct="1">
              <a:defRPr/>
            </a:pPr>
            <a:r>
              <a:rPr lang="en-US" dirty="0" smtClean="0"/>
              <a:t>Database supports SQL queries</a:t>
            </a:r>
          </a:p>
          <a:p>
            <a:pPr lvl="1" eaLnBrk="1" hangingPunct="1">
              <a:defRPr/>
            </a:pPr>
            <a:r>
              <a:rPr lang="en-US" dirty="0" smtClean="0"/>
              <a:t>Application written in programming language (e.g., Java, C++)</a:t>
            </a:r>
          </a:p>
          <a:p>
            <a:pPr lvl="1" eaLnBrk="1" hangingPunct="1">
              <a:defRPr/>
            </a:pPr>
            <a:r>
              <a:rPr lang="en-US" dirty="0" smtClean="0"/>
              <a:t>What is the interface between the two?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A Common Solution: </a:t>
            </a:r>
          </a:p>
          <a:p>
            <a:pPr lvl="1" eaLnBrk="1" hangingPunct="1">
              <a:defRPr/>
            </a:pPr>
            <a:r>
              <a:rPr lang="ja-JP" altLang="en-US" dirty="0" smtClean="0">
                <a:latin typeface="Helvetica Neue Regular" charset="0"/>
              </a:rPr>
              <a:t>“</a:t>
            </a:r>
            <a:r>
              <a:rPr lang="en-US" dirty="0" smtClean="0"/>
              <a:t>Embed</a:t>
            </a:r>
            <a:r>
              <a:rPr lang="ja-JP" altLang="en-US" dirty="0" smtClean="0">
                <a:latin typeface="Helvetica Neue Regular" charset="0"/>
              </a:rPr>
              <a:t>”</a:t>
            </a:r>
            <a:r>
              <a:rPr lang="en-US" dirty="0" smtClean="0"/>
              <a:t> SQL in host language</a:t>
            </a:r>
          </a:p>
          <a:p>
            <a:pPr lvl="1" eaLnBrk="1" hangingPunct="1">
              <a:defRPr/>
            </a:pPr>
            <a:r>
              <a:rPr lang="en-US" dirty="0" smtClean="0"/>
              <a:t>Provide an API for processing query results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Also object-relational mapping tools</a:t>
            </a:r>
          </a:p>
          <a:p>
            <a:pPr lvl="1" eaLnBrk="1" hangingPunct="1">
              <a:defRPr/>
            </a:pPr>
            <a:r>
              <a:rPr lang="en-US" dirty="0" smtClean="0"/>
              <a:t>LINQ to SQL, Ruby on Rails,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B5F3F4-1451-FF4E-84A7-75C8E057294B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52A5A-6B21-EF47-880D-EC0298C1206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16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>
                <a:cs typeface="+mj-cs"/>
              </a:rPr>
              <a:t>JDBC (</a:t>
            </a:r>
            <a:r>
              <a:rPr lang="ja-JP" altLang="en-US" sz="3800" smtClean="0">
                <a:cs typeface="+mj-cs"/>
              </a:rPr>
              <a:t>“</a:t>
            </a:r>
            <a:r>
              <a:rPr lang="en-US" sz="3800" smtClean="0">
                <a:cs typeface="+mj-cs"/>
              </a:rPr>
              <a:t>Java-Database Connectivity</a:t>
            </a:r>
            <a:r>
              <a:rPr lang="ja-JP" altLang="en-US" sz="3800" smtClean="0">
                <a:cs typeface="+mj-cs"/>
              </a:rPr>
              <a:t>”</a:t>
            </a:r>
            <a:r>
              <a:rPr lang="en-US" sz="3800" smtClean="0">
                <a:cs typeface="+mj-cs"/>
              </a:rPr>
              <a:t>)</a:t>
            </a:r>
            <a:endParaRPr lang="en-US" smtClean="0">
              <a:cs typeface="+mj-cs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2672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Connect</a:t>
            </a:r>
            <a:r>
              <a:rPr lang="en-US" dirty="0" smtClean="0">
                <a:cs typeface="+mn-cs"/>
              </a:rPr>
              <a:t> to a database using a JDBC driver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Send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queries</a:t>
            </a:r>
            <a:r>
              <a:rPr lang="en-US" dirty="0" smtClean="0">
                <a:cs typeface="+mn-cs"/>
              </a:rPr>
              <a:t> over the JDBC connection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Receive results </a:t>
            </a:r>
            <a:r>
              <a:rPr lang="en-US" dirty="0" smtClean="0">
                <a:cs typeface="+mn-cs"/>
              </a:rPr>
              <a:t>into a Java </a:t>
            </a:r>
            <a:r>
              <a:rPr lang="en-US" dirty="0" err="1" smtClean="0">
                <a:cs typeface="+mn-cs"/>
              </a:rPr>
              <a:t>ResultSet</a:t>
            </a:r>
            <a:endParaRPr lang="en-US" dirty="0" smtClean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791200" y="1905000"/>
            <a:ext cx="2134195" cy="5000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pitchFamily="-65" charset="0"/>
                <a:cs typeface="Gill Sans" pitchFamily="-65" charset="0"/>
              </a:rPr>
              <a:t>Java Program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6019800" y="3505200"/>
            <a:ext cx="1464469" cy="38397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3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pitchFamily="-65" charset="0"/>
                <a:cs typeface="Gill Sans" pitchFamily="-65" charset="0"/>
              </a:rPr>
              <a:t>Java SQL library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562600" y="5715000"/>
            <a:ext cx="2388989" cy="73044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Gill Sans" pitchFamily="-65" charset="0"/>
                <a:cs typeface="Gill Sans" pitchFamily="-65" charset="0"/>
              </a:rPr>
              <a:t>SQL database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rot="10800000">
            <a:off x="6304359" y="3866555"/>
            <a:ext cx="8930" cy="183951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4800600" y="4343400"/>
            <a:ext cx="1576314" cy="100905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SQL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commands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sent over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a JDBC connection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7189361" y="4309170"/>
            <a:ext cx="1833835" cy="12311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Result from SQL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commands, 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including 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errors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7018734" y="3866555"/>
            <a:ext cx="8930" cy="183951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rot="10800000">
            <a:off x="6629400" y="2438400"/>
            <a:ext cx="8930" cy="111323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5105400" y="2743200"/>
            <a:ext cx="1085584" cy="9233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java.sql</a:t>
            </a:r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.*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function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calls</a:t>
            </a:r>
          </a:p>
        </p:txBody>
      </p:sp>
      <p:sp>
        <p:nvSpPr>
          <p:cNvPr id="16" name="Rectangle 12"/>
          <p:cNvSpPr>
            <a:spLocks/>
          </p:cNvSpPr>
          <p:nvPr/>
        </p:nvSpPr>
        <p:spPr bwMode="auto">
          <a:xfrm>
            <a:off x="7041812" y="2438400"/>
            <a:ext cx="2102188" cy="9233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rows in a Java set.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SQL errors raise</a:t>
            </a:r>
          </a:p>
          <a:p>
            <a:r>
              <a:rPr lang="en-US" sz="2000" dirty="0">
                <a:solidFill>
                  <a:schemeClr val="tx1"/>
                </a:solidFill>
                <a:ea typeface="Gill Sans" pitchFamily="-65" charset="0"/>
                <a:cs typeface="Gill Sans" pitchFamily="-65" charset="0"/>
              </a:rPr>
              <a:t>exceptions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010399" y="2362200"/>
            <a:ext cx="8335" cy="1156097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things out with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Sample</a:t>
            </a:r>
            <a:r>
              <a:rPr lang="en-US" dirty="0" err="1" smtClean="0"/>
              <a:t>.java</a:t>
            </a:r>
            <a:r>
              <a:rPr lang="en-US" dirty="0" smtClean="0"/>
              <a:t> </a:t>
            </a:r>
            <a:r>
              <a:rPr lang="en-US" dirty="0" smtClean="0"/>
              <a:t>and the latest </a:t>
            </a:r>
            <a:r>
              <a:rPr lang="en-US" dirty="0" err="1" smtClean="0"/>
              <a:t>jdbc</a:t>
            </a:r>
            <a:r>
              <a:rPr lang="en-US" dirty="0" smtClean="0"/>
              <a:t> driver for </a:t>
            </a:r>
            <a:r>
              <a:rPr lang="en-US" dirty="0" err="1" smtClean="0"/>
              <a:t>sqlite</a:t>
            </a:r>
            <a:r>
              <a:rPr lang="en-US" dirty="0"/>
              <a:t> </a:t>
            </a:r>
            <a:r>
              <a:rPr lang="en-US" dirty="0" smtClean="0"/>
              <a:t>from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bitbucket.org/xerial/sqlite-jdbc/downloads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https://bitbucket.org/xerial/sqlite-jdbc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Alternative</a:t>
            </a:r>
            <a:r>
              <a:rPr lang="en-US" dirty="0" smtClean="0"/>
              <a:t>: Oracle JDBC driver from </a:t>
            </a:r>
            <a:r>
              <a:rPr lang="en-US" dirty="0" smtClean="0"/>
              <a:t>Oracle </a:t>
            </a:r>
          </a:p>
          <a:p>
            <a:r>
              <a:rPr lang="en-US" dirty="0" smtClean="0"/>
              <a:t>Compile</a:t>
            </a:r>
            <a:r>
              <a:rPr lang="en-US" dirty="0" smtClean="0"/>
              <a:t>: </a:t>
            </a:r>
            <a:r>
              <a:rPr lang="en-US" dirty="0" err="1" smtClean="0"/>
              <a:t>javac</a:t>
            </a:r>
            <a:r>
              <a:rPr lang="en-US" dirty="0" smtClean="0"/>
              <a:t> </a:t>
            </a:r>
            <a:r>
              <a:rPr lang="en-US" dirty="0" err="1" smtClean="0"/>
              <a:t>Sample.java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Run: </a:t>
            </a:r>
          </a:p>
          <a:p>
            <a:pPr lvl="1"/>
            <a:r>
              <a:rPr lang="en-US" dirty="0" smtClean="0"/>
              <a:t>java –</a:t>
            </a:r>
            <a:r>
              <a:rPr lang="en-US" dirty="0" err="1" smtClean="0"/>
              <a:t>cp</a:t>
            </a:r>
            <a:r>
              <a:rPr lang="en-US" dirty="0" smtClean="0"/>
              <a:t> .:</a:t>
            </a:r>
            <a:r>
              <a:rPr lang="en-US" i="1" dirty="0" smtClean="0"/>
              <a:t>sqlite-jdbc-3.7.2.jar</a:t>
            </a:r>
            <a:r>
              <a:rPr lang="en-US" dirty="0" smtClean="0"/>
              <a:t> </a:t>
            </a:r>
            <a:r>
              <a:rPr lang="en-US" dirty="0" err="1" smtClean="0"/>
              <a:t>JDBCTest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08F36-8341-F74A-9D77-1E5B8DC255F4}" type="datetime1">
              <a:rPr lang="en-US" smtClean="0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Systems, Kristen LeFevre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BD99F-2C90-BA47-9685-5869DA730A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Custom 1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9900CC"/>
      </a:accent2>
      <a:accent3>
        <a:srgbClr val="FFFFFF"/>
      </a:accent3>
      <a:accent4>
        <a:srgbClr val="000000"/>
      </a:accent4>
      <a:accent5>
        <a:srgbClr val="AAADAA"/>
      </a:accent5>
      <a:accent6>
        <a:srgbClr val="8A00B9"/>
      </a:accent6>
      <a:hlink>
        <a:srgbClr val="CC3300"/>
      </a:hlink>
      <a:folHlink>
        <a:srgbClr val="F3DD0D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22623</TotalTime>
  <Words>1708</Words>
  <Application>Microsoft Macintosh PowerPoint</Application>
  <PresentationFormat>On-screen Show (4:3)</PresentationFormat>
  <Paragraphs>427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Courier</vt:lpstr>
      <vt:lpstr>Gill Sans</vt:lpstr>
      <vt:lpstr>Helvetica Neue</vt:lpstr>
      <vt:lpstr>Helvetica Neue Regular</vt:lpstr>
      <vt:lpstr>ＭＳ Ｐゴシック</vt:lpstr>
      <vt:lpstr>Tahoma</vt:lpstr>
      <vt:lpstr>Times New Roman</vt:lpstr>
      <vt:lpstr>Wingdings</vt:lpstr>
      <vt:lpstr>Blends</vt:lpstr>
      <vt:lpstr>Database Application Programming</vt:lpstr>
      <vt:lpstr>Databases “In the Wild”</vt:lpstr>
      <vt:lpstr>Database “Ecosystem” (1)  </vt:lpstr>
      <vt:lpstr>Many Clients  </vt:lpstr>
      <vt:lpstr>Database “Ecosystem” (2)   </vt:lpstr>
      <vt:lpstr>Embedding SQL in Application</vt:lpstr>
      <vt:lpstr>SQL Integration with PL</vt:lpstr>
      <vt:lpstr>JDBC (“Java-Database Connectivity”)</vt:lpstr>
      <vt:lpstr>Try things out with sqlite</vt:lpstr>
      <vt:lpstr>Opening/closing connections</vt:lpstr>
      <vt:lpstr>JDBC Example</vt:lpstr>
      <vt:lpstr>Challenges</vt:lpstr>
      <vt:lpstr>Challenges</vt:lpstr>
      <vt:lpstr>JDBC Example</vt:lpstr>
      <vt:lpstr>What Happens?  </vt:lpstr>
      <vt:lpstr>JDBC Example (Revised)</vt:lpstr>
      <vt:lpstr>What Happens Now?  </vt:lpstr>
      <vt:lpstr>Statement vs. PreparedStatement</vt:lpstr>
      <vt:lpstr>Statement vs. PreparedStatement</vt:lpstr>
      <vt:lpstr>Statement vs. PreparedStatement</vt:lpstr>
      <vt:lpstr>Security Issues / SQL Injection</vt:lpstr>
      <vt:lpstr>SQL Injection – Example</vt:lpstr>
      <vt:lpstr>SQL Injection – Example</vt:lpstr>
      <vt:lpstr>SQL Injection – Example</vt:lpstr>
      <vt:lpstr>SQL Injection</vt:lpstr>
      <vt:lpstr>Stored Procedures and UDFs</vt:lpstr>
      <vt:lpstr>Summary</vt:lpstr>
    </vt:vector>
  </TitlesOfParts>
  <Manager/>
  <Company>University of Michigan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 Database Systems </dc:title>
  <dc:subject/>
  <dc:creator>jagadish</dc:creator>
  <cp:keywords/>
  <dc:description/>
  <cp:lastModifiedBy>atul prakash</cp:lastModifiedBy>
  <cp:revision>279</cp:revision>
  <cp:lastPrinted>2014-09-29T03:55:58Z</cp:lastPrinted>
  <dcterms:created xsi:type="dcterms:W3CDTF">2000-01-04T20:40:43Z</dcterms:created>
  <dcterms:modified xsi:type="dcterms:W3CDTF">2016-10-03T16:02:34Z</dcterms:modified>
  <cp:category/>
</cp:coreProperties>
</file>