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39"/>
  </p:notesMasterIdLst>
  <p:handoutMasterIdLst>
    <p:handoutMasterId r:id="rId40"/>
  </p:handoutMasterIdLst>
  <p:sldIdLst>
    <p:sldId id="304" r:id="rId2"/>
    <p:sldId id="308" r:id="rId3"/>
    <p:sldId id="333" r:id="rId4"/>
    <p:sldId id="335" r:id="rId5"/>
    <p:sldId id="336" r:id="rId6"/>
    <p:sldId id="337" r:id="rId7"/>
    <p:sldId id="307" r:id="rId8"/>
    <p:sldId id="309" r:id="rId9"/>
    <p:sldId id="310" r:id="rId10"/>
    <p:sldId id="338" r:id="rId11"/>
    <p:sldId id="341" r:id="rId12"/>
    <p:sldId id="312" r:id="rId13"/>
    <p:sldId id="339" r:id="rId14"/>
    <p:sldId id="313" r:id="rId15"/>
    <p:sldId id="314" r:id="rId16"/>
    <p:sldId id="340" r:id="rId17"/>
    <p:sldId id="315" r:id="rId18"/>
    <p:sldId id="332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42" r:id="rId27"/>
    <p:sldId id="343" r:id="rId28"/>
    <p:sldId id="323" r:id="rId29"/>
    <p:sldId id="326" r:id="rId30"/>
    <p:sldId id="327" r:id="rId31"/>
    <p:sldId id="328" r:id="rId32"/>
    <p:sldId id="344" r:id="rId33"/>
    <p:sldId id="345" r:id="rId34"/>
    <p:sldId id="329" r:id="rId35"/>
    <p:sldId id="330" r:id="rId36"/>
    <p:sldId id="324" r:id="rId37"/>
    <p:sldId id="331" r:id="rId38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MS PGothic" charset="0"/>
        <a:cs typeface="MS PGothic" charset="0"/>
      </a:defRPr>
    </a:lvl1pPr>
    <a:lvl2pPr marL="457200"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MS PGothic" charset="0"/>
        <a:cs typeface="MS PGothic" charset="0"/>
      </a:defRPr>
    </a:lvl2pPr>
    <a:lvl3pPr marL="914400"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MS PGothic" charset="0"/>
        <a:cs typeface="MS PGothic" charset="0"/>
      </a:defRPr>
    </a:lvl3pPr>
    <a:lvl4pPr marL="1371600"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MS PGothic" charset="0"/>
        <a:cs typeface="MS PGothic" charset="0"/>
      </a:defRPr>
    </a:lvl4pPr>
    <a:lvl5pPr marL="1828800" algn="l" rtl="0" eaLnBrk="0" fontAlgn="base" hangingPunct="0">
      <a:lnSpc>
        <a:spcPct val="130000"/>
      </a:lnSpc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rebuchet MS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b="1" kern="1200">
        <a:solidFill>
          <a:schemeClr val="hlink"/>
        </a:solidFill>
        <a:latin typeface="Trebuchet MS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b="1" kern="1200">
        <a:solidFill>
          <a:schemeClr val="hlink"/>
        </a:solidFill>
        <a:latin typeface="Trebuchet MS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b="1" kern="1200">
        <a:solidFill>
          <a:schemeClr val="hlink"/>
        </a:solidFill>
        <a:latin typeface="Trebuchet MS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b="1" kern="1200">
        <a:solidFill>
          <a:schemeClr val="hlink"/>
        </a:solidFill>
        <a:latin typeface="Trebuchet MS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3FE"/>
    <a:srgbClr val="FFD1D1"/>
    <a:srgbClr val="FEEDE4"/>
    <a:srgbClr val="003300"/>
    <a:srgbClr val="D9FFD9"/>
    <a:srgbClr val="F9E659"/>
    <a:srgbClr val="F7DE23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0"/>
    <p:restoredTop sz="94643"/>
  </p:normalViewPr>
  <p:slideViewPr>
    <p:cSldViewPr>
      <p:cViewPr>
        <p:scale>
          <a:sx n="115" d="100"/>
          <a:sy n="115" d="100"/>
        </p:scale>
        <p:origin x="73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4" Type="http://schemas.openxmlformats.org/officeDocument/2006/relationships/slide" Target="slides/slide22.xml"/><Relationship Id="rId5" Type="http://schemas.openxmlformats.org/officeDocument/2006/relationships/slide" Target="slides/slide24.xml"/><Relationship Id="rId6" Type="http://schemas.openxmlformats.org/officeDocument/2006/relationships/slide" Target="slides/slide25.xml"/><Relationship Id="rId7" Type="http://schemas.openxmlformats.org/officeDocument/2006/relationships/slide" Target="slides/slide34.xml"/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D39D5C94-1E95-204B-8668-38C77BE29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29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defRPr sz="1300" b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EA8CD562-F20C-2148-83E4-98B261AA2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6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239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69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63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5706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04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7968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4876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5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610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8116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99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714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Trivial OR</a:t>
            </a:r>
          </a:p>
          <a:p>
            <a:r>
              <a:rPr lang="en-US" dirty="0" smtClean="0"/>
              <a:t>X-&gt;</a:t>
            </a:r>
            <a:r>
              <a:rPr lang="en-US" baseline="0" dirty="0" smtClean="0"/>
              <a:t> A with X </a:t>
            </a:r>
            <a:r>
              <a:rPr lang="en-US" baseline="0" dirty="0" err="1" smtClean="0"/>
              <a:t>superkey</a:t>
            </a:r>
            <a:r>
              <a:rPr lang="en-US" baseline="0" dirty="0" smtClean="0"/>
              <a:t>   (BCNF)  OR</a:t>
            </a:r>
          </a:p>
          <a:p>
            <a:r>
              <a:rPr lang="en-US" baseline="0" dirty="0" smtClean="0"/>
              <a:t>A part of minimal key  (3NF)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CCF5D3-F7D0-9241-86C9-8E8C208780D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63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Trivial OR</a:t>
            </a:r>
          </a:p>
          <a:p>
            <a:r>
              <a:rPr lang="en-US" dirty="0" smtClean="0"/>
              <a:t>X-&gt;</a:t>
            </a:r>
            <a:r>
              <a:rPr lang="en-US" baseline="0" dirty="0" smtClean="0"/>
              <a:t> A with X </a:t>
            </a:r>
            <a:r>
              <a:rPr lang="en-US" baseline="0" dirty="0" err="1" smtClean="0"/>
              <a:t>superkey</a:t>
            </a:r>
            <a:r>
              <a:rPr lang="en-US" baseline="0" dirty="0" smtClean="0"/>
              <a:t>   (BCNF)  OR</a:t>
            </a:r>
          </a:p>
          <a:p>
            <a:r>
              <a:rPr lang="en-US" baseline="0" dirty="0" smtClean="0"/>
              <a:t>A part of minimal key  (3NF)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CCF5D3-F7D0-9241-86C9-8E8C208780D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96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070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22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D562-F20C-2148-83E4-98B261AA238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7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293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13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253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561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80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3259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r instance of relation R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= </a:t>
            </a:r>
            <a:r>
              <a:rPr lang="en-US" dirty="0" smtClean="0">
                <a:cs typeface="ＭＳ Ｐゴシック" charset="0"/>
              </a:rPr>
              <a:t>if two tuples agree on the </a:t>
            </a:r>
            <a:r>
              <a:rPr lang="ja-JP" altLang="en-US" dirty="0" smtClean="0">
                <a:cs typeface="ＭＳ Ｐゴシック" charset="0"/>
              </a:rPr>
              <a:t>‘</a:t>
            </a:r>
            <a:r>
              <a:rPr lang="en-US" dirty="0" smtClean="0">
                <a:cs typeface="ＭＳ Ｐゴシック" charset="0"/>
              </a:rPr>
              <a:t>X</a:t>
            </a:r>
            <a:r>
              <a:rPr lang="ja-JP" altLang="en-US" dirty="0" smtClean="0">
                <a:cs typeface="ＭＳ Ｐゴシック" charset="0"/>
              </a:rPr>
              <a:t>’</a:t>
            </a:r>
            <a:r>
              <a:rPr lang="en-US" dirty="0" smtClean="0">
                <a:cs typeface="ＭＳ Ｐゴシック" charset="0"/>
              </a:rPr>
              <a:t> attribute,</a:t>
            </a:r>
          </a:p>
          <a:p>
            <a:pPr>
              <a:buFontTx/>
              <a:buNone/>
            </a:pPr>
            <a:r>
              <a:rPr lang="en-US" dirty="0" smtClean="0">
                <a:cs typeface="ＭＳ Ｐゴシック" charset="0"/>
              </a:rPr>
              <a:t>the *must* agree on the </a:t>
            </a:r>
            <a:r>
              <a:rPr lang="ja-JP" altLang="en-US" dirty="0" smtClean="0">
                <a:cs typeface="ＭＳ Ｐゴシック" charset="0"/>
              </a:rPr>
              <a:t>‘</a:t>
            </a:r>
            <a:r>
              <a:rPr lang="en-US" dirty="0" smtClean="0">
                <a:cs typeface="ＭＳ Ｐゴシック" charset="0"/>
              </a:rPr>
              <a:t>Y</a:t>
            </a:r>
            <a:r>
              <a:rPr lang="ja-JP" altLang="en-US" dirty="0" smtClean="0">
                <a:cs typeface="ＭＳ Ｐゴシック" charset="0"/>
              </a:rPr>
              <a:t>’</a:t>
            </a:r>
            <a:r>
              <a:rPr lang="en-US" dirty="0" smtClean="0">
                <a:cs typeface="ＭＳ Ｐゴシック" charset="0"/>
              </a:rPr>
              <a:t> attribute, too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CCF5D3-F7D0-9241-86C9-8E8C208780D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35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7FDD0-F1C8-6D4A-A0E7-FFFEED69FECA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DE91E-F244-874E-BB08-148AC99FD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8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44C00-A8E8-9B44-BA9D-3EF4F173D808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AC263-F4C5-CA4D-8E60-ECA627D28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9946-5D9A-A743-BD4D-3D345CCD1704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6CC77-608C-2940-8D9A-7780F740E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7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2/9/16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A4050-D2E9-A949-89B3-A3538A58F0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838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600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4EDAE-FA7E-1A4F-8E1A-C63EF88B2CF4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9458B-E66D-1F4F-BCBC-3E0AFCDBE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3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2E773-89D7-0348-93CA-F272007B4E58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B8C0F-CDCC-BF42-8462-6B6729053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8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D624C-C86A-EE46-89DE-3F184CE75BFC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E18A5-3B61-F543-83C1-A477E01B7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EF79D-B4F7-8740-AC8C-E9730ACC5F2F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0737C-069F-F44E-A928-8D938395D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9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1C42E-B01F-4445-9D45-E66DF2447B8C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A76E9-2E77-B84C-90A7-EDA85C858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3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989DB-FECB-2345-9AEE-737294BD3638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0C08B-D7DE-FE4B-8FEA-D6B5850F9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7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FAC73-700C-284A-A5E6-E49E404A87DF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3C03A-AC44-6841-9B8F-CCF8D002E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6E490-513E-CB44-905C-94A4DFCF9552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9D845-0DFE-0B46-A142-480F3F98B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en-US" b="0">
              <a:solidFill>
                <a:schemeClr val="tx1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1524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2EC256E0-80A6-EA4C-B1F4-CD6EC086F1AF}" type="datetime1">
              <a:rPr lang="en-US"/>
              <a:pPr>
                <a:defRPr/>
              </a:pPr>
              <a:t>10/5/16</a:t>
            </a:fld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4BCDD461-9BBC-5745-8F26-96EB537C8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9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83D75DB9-D9C9-1844-A485-5470A611464D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15363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ECE07CA1-7530-2141-A491-118B68D1A715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4899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7772400" cy="1143000"/>
          </a:xfrm>
          <a:ex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smtClean="0">
                <a:ea typeface="+mj-ea"/>
                <a:cs typeface="+mj-cs"/>
              </a:rPr>
              <a:t>Normalization</a:t>
            </a:r>
          </a:p>
        </p:txBody>
      </p:sp>
      <p:sp>
        <p:nvSpPr>
          <p:cNvPr id="14899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514600"/>
            <a:ext cx="6400800" cy="1752600"/>
          </a:xfrm>
          <a:extLst/>
        </p:spPr>
        <p:txBody>
          <a:bodyPr lIns="90488" tIns="44450" rIns="90488" bIns="44450"/>
          <a:lstStyle/>
          <a:p>
            <a:pPr marL="342900" indent="-342900" eaLnBrk="1" hangingPunct="1">
              <a:defRPr/>
            </a:pPr>
            <a:r>
              <a:rPr lang="en-US" smtClean="0">
                <a:ea typeface="+mn-ea"/>
                <a:cs typeface="+mn-cs"/>
              </a:rPr>
              <a:t>Chapter 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Functional Dependencies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0986" y="5299445"/>
            <a:ext cx="8382000" cy="96197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Supplier ID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Supplier Name</a:t>
            </a:r>
          </a:p>
          <a:p>
            <a:r>
              <a:rPr lang="en-US" dirty="0" smtClean="0"/>
              <a:t>Item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/>
              <a:t>Desc</a:t>
            </a:r>
            <a:endParaRPr lang="en-US" dirty="0" smtClean="0"/>
          </a:p>
          <a:p>
            <a:r>
              <a:rPr lang="en-US" dirty="0" smtClean="0"/>
              <a:t>Supplier ID, Item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Price</a:t>
            </a:r>
            <a:endParaRPr lang="en-US" dirty="0"/>
          </a:p>
        </p:txBody>
      </p:sp>
      <p:sp>
        <p:nvSpPr>
          <p:cNvPr id="19457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579B4D02-2EBD-634E-965D-71B904E05F78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Systems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BC04C3F7-DC31-A948-851E-D021620A8449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graphicFrame>
        <p:nvGraphicFramePr>
          <p:cNvPr id="29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45947"/>
              </p:ext>
            </p:extLst>
          </p:nvPr>
        </p:nvGraphicFramePr>
        <p:xfrm>
          <a:off x="990600" y="1981199"/>
          <a:ext cx="7086601" cy="2987304"/>
        </p:xfrm>
        <a:graphic>
          <a:graphicData uri="http://schemas.openxmlformats.org/drawingml/2006/table">
            <a:tbl>
              <a:tblPr/>
              <a:tblGrid>
                <a:gridCol w="1215607"/>
                <a:gridCol w="1215607"/>
                <a:gridCol w="1219078"/>
                <a:gridCol w="1088452"/>
                <a:gridCol w="1215607"/>
                <a:gridCol w="1132250"/>
              </a:tblGrid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Name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Item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Price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$10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Flowers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pink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$3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Beanery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9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Beanery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1219200"/>
            <a:ext cx="65303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FDs capture dependencies among attributes 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377051" y="5094733"/>
            <a:ext cx="0" cy="367188"/>
          </a:xfrm>
          <a:custGeom>
            <a:avLst/>
            <a:gdLst>
              <a:gd name="connsiteX0" fmla="*/ 0 w 0"/>
              <a:gd name="connsiteY0" fmla="*/ 0 h 367188"/>
              <a:gd name="connsiteX1" fmla="*/ 0 w 0"/>
              <a:gd name="connsiteY1" fmla="*/ 367188 h 36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67188">
                <a:moveTo>
                  <a:pt x="0" y="0"/>
                </a:moveTo>
                <a:lnTo>
                  <a:pt x="0" y="367188"/>
                </a:lnTo>
              </a:path>
            </a:pathLst>
          </a:cu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rebuchet MS" charset="0"/>
              <a:ea typeface="ＭＳ Ｐゴシック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861206" y="5110032"/>
            <a:ext cx="780328" cy="458985"/>
          </a:xfrm>
          <a:custGeom>
            <a:avLst/>
            <a:gdLst>
              <a:gd name="connsiteX0" fmla="*/ 0 w 780328"/>
              <a:gd name="connsiteY0" fmla="*/ 15300 h 458985"/>
              <a:gd name="connsiteX1" fmla="*/ 15300 w 780328"/>
              <a:gd name="connsiteY1" fmla="*/ 458985 h 458985"/>
              <a:gd name="connsiteX2" fmla="*/ 780328 w 780328"/>
              <a:gd name="connsiteY2" fmla="*/ 458985 h 458985"/>
              <a:gd name="connsiteX3" fmla="*/ 765028 w 780328"/>
              <a:gd name="connsiteY3" fmla="*/ 0 h 4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328" h="458985">
                <a:moveTo>
                  <a:pt x="0" y="15300"/>
                </a:moveTo>
                <a:lnTo>
                  <a:pt x="15300" y="458985"/>
                </a:lnTo>
                <a:lnTo>
                  <a:pt x="780328" y="458985"/>
                </a:lnTo>
                <a:lnTo>
                  <a:pt x="765028" y="0"/>
                </a:lnTo>
              </a:path>
            </a:pathLst>
          </a:cu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rebuchet MS" charset="0"/>
              <a:ea typeface="ＭＳ Ｐゴシック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-1713663" y="1132163"/>
            <a:ext cx="6518040" cy="4390956"/>
          </a:xfrm>
          <a:custGeom>
            <a:avLst/>
            <a:gdLst>
              <a:gd name="connsiteX0" fmla="*/ 6441538 w 6518040"/>
              <a:gd name="connsiteY0" fmla="*/ 3962570 h 4390956"/>
              <a:gd name="connsiteX1" fmla="*/ 6518040 w 6518040"/>
              <a:gd name="connsiteY1" fmla="*/ 4390956 h 4390956"/>
              <a:gd name="connsiteX2" fmla="*/ 1254646 w 6518040"/>
              <a:gd name="connsiteY2" fmla="*/ 2845706 h 4390956"/>
              <a:gd name="connsiteX3" fmla="*/ 0 w 6518040"/>
              <a:gd name="connsiteY3" fmla="*/ 0 h 4390956"/>
              <a:gd name="connsiteX4" fmla="*/ 336612 w 6518040"/>
              <a:gd name="connsiteY4" fmla="*/ 489584 h 439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8040" h="4390956">
                <a:moveTo>
                  <a:pt x="6441538" y="3962570"/>
                </a:moveTo>
                <a:lnTo>
                  <a:pt x="6518040" y="4390956"/>
                </a:lnTo>
                <a:lnTo>
                  <a:pt x="1254646" y="2845706"/>
                </a:lnTo>
                <a:lnTo>
                  <a:pt x="0" y="0"/>
                </a:lnTo>
                <a:lnTo>
                  <a:pt x="336612" y="489584"/>
                </a:lnTo>
              </a:path>
            </a:pathLst>
          </a:cu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rebuchet MS" charset="0"/>
              <a:ea typeface="ＭＳ Ｐゴシック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498404" y="5219980"/>
            <a:ext cx="929307" cy="789967"/>
          </a:xfrm>
          <a:custGeom>
            <a:avLst/>
            <a:gdLst>
              <a:gd name="connsiteX0" fmla="*/ 0 w 929307"/>
              <a:gd name="connsiteY0" fmla="*/ 30979 h 789967"/>
              <a:gd name="connsiteX1" fmla="*/ 30976 w 929307"/>
              <a:gd name="connsiteY1" fmla="*/ 681540 h 789967"/>
              <a:gd name="connsiteX2" fmla="*/ 929307 w 929307"/>
              <a:gd name="connsiteY2" fmla="*/ 789967 h 789967"/>
              <a:gd name="connsiteX3" fmla="*/ 774423 w 929307"/>
              <a:gd name="connsiteY3" fmla="*/ 0 h 78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307" h="789967">
                <a:moveTo>
                  <a:pt x="0" y="30979"/>
                </a:moveTo>
                <a:lnTo>
                  <a:pt x="30976" y="681540"/>
                </a:lnTo>
                <a:lnTo>
                  <a:pt x="929307" y="789967"/>
                </a:lnTo>
                <a:lnTo>
                  <a:pt x="774423" y="0"/>
                </a:lnTo>
              </a:path>
            </a:pathLst>
          </a:cu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rebuchet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FD: Definition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4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143000"/>
            <a:ext cx="8382000" cy="3048000"/>
          </a:xfrm>
        </p:spPr>
        <p:txBody>
          <a:bodyPr/>
          <a:lstStyle/>
          <a:p>
            <a:r>
              <a:rPr lang="en-US" sz="2400" dirty="0" smtClean="0">
                <a:ea typeface="ＭＳ Ｐゴシック" charset="0"/>
                <a:cs typeface="ＭＳ Ｐゴシック" charset="0"/>
              </a:rPr>
              <a:t>Notation: </a:t>
            </a:r>
            <a:r>
              <a:rPr lang="en-US" sz="2400" dirty="0" smtClean="0"/>
              <a:t>a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b</a:t>
            </a:r>
            <a:endParaRPr lang="en-US" sz="2400" dirty="0"/>
          </a:p>
          <a:p>
            <a:r>
              <a:rPr lang="en-US" sz="2400" dirty="0" smtClean="0">
                <a:ea typeface="ＭＳ Ｐゴシック" charset="0"/>
                <a:cs typeface="ＭＳ Ｐゴシック" charset="0"/>
              </a:rPr>
              <a:t>Read as: </a:t>
            </a:r>
            <a:r>
              <a:rPr lang="en-US" sz="2400" dirty="0" smtClean="0">
                <a:cs typeface="ＭＳ Ｐゴシック" charset="0"/>
              </a:rPr>
              <a:t>‘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 smtClean="0">
                <a:cs typeface="ＭＳ Ｐゴシック" charset="0"/>
              </a:rPr>
              <a:t>’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functionally determines </a:t>
            </a:r>
            <a:r>
              <a:rPr lang="en-US" altLang="ja-JP" sz="2400" dirty="0" smtClean="0">
                <a:ea typeface="ＭＳ Ｐゴシック" charset="0"/>
                <a:cs typeface="ＭＳ Ｐゴシック" charset="0"/>
              </a:rPr>
              <a:t>‘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b</a:t>
            </a:r>
            <a:r>
              <a:rPr lang="en-US" altLang="ja-JP" sz="2400" dirty="0" smtClean="0">
                <a:ea typeface="ＭＳ Ｐゴシック" charset="0"/>
                <a:cs typeface="ＭＳ Ｐゴシック" charset="0"/>
              </a:rPr>
              <a:t>’</a:t>
            </a:r>
          </a:p>
          <a:p>
            <a:r>
              <a:rPr lang="en-US" sz="2400" b="1" dirty="0">
                <a:cs typeface="ＭＳ Ｐゴシック" charset="0"/>
              </a:rPr>
              <a:t>Informally</a:t>
            </a:r>
            <a:r>
              <a:rPr lang="en-US" sz="2400" dirty="0">
                <a:cs typeface="ＭＳ Ｐゴシック" charset="0"/>
              </a:rPr>
              <a:t>: </a:t>
            </a:r>
            <a:r>
              <a:rPr lang="en-US" sz="2400" dirty="0" smtClean="0">
                <a:cs typeface="ＭＳ Ｐゴシック" charset="0"/>
              </a:rPr>
              <a:t>If </a:t>
            </a:r>
            <a:r>
              <a:rPr lang="en-US" sz="2400" dirty="0">
                <a:cs typeface="ＭＳ Ｐゴシック" charset="0"/>
              </a:rPr>
              <a:t>you know </a:t>
            </a:r>
            <a:r>
              <a:rPr lang="en-US" altLang="ja-JP" sz="2400" dirty="0" smtClean="0">
                <a:cs typeface="ＭＳ Ｐゴシック" charset="0"/>
              </a:rPr>
              <a:t>‘a’</a:t>
            </a:r>
            <a:r>
              <a:rPr lang="en-US" sz="2400" dirty="0" smtClean="0">
                <a:cs typeface="ＭＳ Ｐゴシック" charset="0"/>
              </a:rPr>
              <a:t>, </a:t>
            </a:r>
            <a:r>
              <a:rPr lang="en-US" sz="2400" dirty="0">
                <a:cs typeface="ＭＳ Ｐゴシック" charset="0"/>
              </a:rPr>
              <a:t>there is only one </a:t>
            </a:r>
            <a:r>
              <a:rPr lang="en-US" altLang="ja-JP" sz="2400" dirty="0" smtClean="0">
                <a:cs typeface="ＭＳ Ｐゴシック" charset="0"/>
              </a:rPr>
              <a:t>‘b’</a:t>
            </a:r>
            <a:r>
              <a:rPr lang="en-US" sz="2400" dirty="0" smtClean="0">
                <a:cs typeface="ＭＳ Ｐゴシック" charset="0"/>
              </a:rPr>
              <a:t> </a:t>
            </a:r>
            <a:r>
              <a:rPr lang="en-US" sz="2400" dirty="0">
                <a:cs typeface="ＭＳ Ｐゴシック" charset="0"/>
              </a:rPr>
              <a:t>to </a:t>
            </a:r>
            <a:r>
              <a:rPr lang="en-US" sz="2400" dirty="0" smtClean="0">
                <a:cs typeface="ＭＳ Ｐゴシック" charset="0"/>
              </a:rPr>
              <a:t>match.</a:t>
            </a:r>
          </a:p>
          <a:p>
            <a:r>
              <a:rPr lang="en-US" altLang="ja-JP" sz="2400" b="1" dirty="0" smtClean="0">
                <a:cs typeface="ＭＳ Ｐゴシック" charset="0"/>
              </a:rPr>
              <a:t>Formally</a:t>
            </a:r>
            <a:r>
              <a:rPr lang="en-US" altLang="ja-JP" sz="2400" dirty="0" smtClean="0">
                <a:cs typeface="ＭＳ Ｐゴシック" charset="0"/>
              </a:rPr>
              <a:t>: </a:t>
            </a:r>
            <a:r>
              <a:rPr lang="en-US" sz="2400" dirty="0">
                <a:ea typeface="MS PGothic" charset="0"/>
              </a:rPr>
              <a:t>A form of Integrity Constraint</a:t>
            </a:r>
          </a:p>
          <a:p>
            <a:endParaRPr lang="en-US" altLang="ja-JP" sz="2400" dirty="0" smtClean="0">
              <a:cs typeface="ＭＳ Ｐゴシック" charset="0"/>
            </a:endParaRPr>
          </a:p>
          <a:p>
            <a:pPr>
              <a:buNone/>
            </a:pPr>
            <a:endParaRPr lang="en-US" sz="2400" dirty="0"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 smtClean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For example,  (Supplier ID, item) </a:t>
            </a:r>
            <a:r>
              <a:rPr lang="en-US" sz="2400" dirty="0" smtClean="0">
                <a:ea typeface="ＭＳ Ｐゴシック" charset="0"/>
                <a:cs typeface="ＭＳ Ｐゴシック" charset="0"/>
                <a:sym typeface="Wingdings"/>
              </a:rPr>
              <a:t> Price :</a:t>
            </a:r>
          </a:p>
          <a:p>
            <a:pPr>
              <a:buFontTx/>
              <a:buNone/>
            </a:pPr>
            <a:r>
              <a:rPr lang="en-US" sz="2400" dirty="0" smtClean="0">
                <a:ea typeface="ＭＳ Ｐゴシック" charset="0"/>
                <a:cs typeface="ＭＳ Ｐゴシック" charset="0"/>
                <a:sym typeface="Wingdings"/>
              </a:rPr>
              <a:t>If the columns for Supplier ID, item are equal on some some rows, then Price column for those rows are also equal.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2/9/16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9458B-E66D-1F4F-BCBC-3E0AFCDBEA8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3292293"/>
            <a:ext cx="7848600" cy="898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110000"/>
              </a:lnSpc>
            </a:pPr>
            <a:r>
              <a:rPr lang="en-US" dirty="0">
                <a:latin typeface="Helvetica Neue"/>
                <a:ea typeface="MS PGothic" charset="0"/>
                <a:cs typeface="Helvetica Neue"/>
              </a:rPr>
              <a:t>D: X </a:t>
            </a:r>
            <a:r>
              <a:rPr lang="en-US" b="1" dirty="0">
                <a:latin typeface="Helvetica Neue"/>
                <a:ea typeface="MS PGothic" charset="0"/>
                <a:cs typeface="Helvetica Neue"/>
              </a:rPr>
              <a:t>→</a:t>
            </a:r>
            <a:r>
              <a:rPr lang="en-US" dirty="0">
                <a:latin typeface="Helvetica Neue"/>
                <a:ea typeface="MS PGothic" charset="0"/>
                <a:cs typeface="Helvetica Neue"/>
              </a:rPr>
              <a:t> Y   	X and Y subsets of relation </a:t>
            </a:r>
            <a:r>
              <a:rPr lang="en-US" dirty="0" smtClean="0">
                <a:latin typeface="Helvetica Neue"/>
                <a:ea typeface="MS PGothic" charset="0"/>
                <a:cs typeface="Helvetica Neue"/>
              </a:rPr>
              <a:t>R</a:t>
            </a:r>
            <a:r>
              <a:rPr lang="ja-JP" altLang="en-US" dirty="0" smtClean="0">
                <a:latin typeface="Helvetica Neue"/>
                <a:ea typeface="MS PGothic" charset="0"/>
                <a:cs typeface="Helvetica Neue"/>
              </a:rPr>
              <a:t>’</a:t>
            </a:r>
            <a:r>
              <a:rPr lang="en-US" altLang="ja-JP" dirty="0" smtClean="0">
                <a:latin typeface="Helvetica Neue"/>
                <a:ea typeface="MS PGothic" charset="0"/>
                <a:cs typeface="Helvetica Neue"/>
              </a:rPr>
              <a:t>s 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</a:rPr>
              <a:t>attributes </a:t>
            </a:r>
            <a:br>
              <a:rPr lang="en-US" altLang="ja-JP" dirty="0">
                <a:latin typeface="Helvetica Neue"/>
                <a:ea typeface="MS PGothic" charset="0"/>
                <a:cs typeface="Helvetica Neue"/>
              </a:rPr>
            </a:br>
            <a:r>
              <a:rPr lang="en-US" altLang="ja-JP" sz="2000" dirty="0" smtClean="0">
                <a:latin typeface="Helvetica Neue"/>
                <a:ea typeface="MS PGothic" charset="0"/>
                <a:cs typeface="Helvetica Neue"/>
              </a:rPr>
              <a:t>t1 </a:t>
            </a:r>
            <a:r>
              <a:rPr lang="en-US" altLang="ja-JP" sz="2000" dirty="0" smtClean="0">
                <a:latin typeface="Helvetica Neue"/>
                <a:ea typeface="MS PGothic" charset="0"/>
                <a:cs typeface="Helvetica Neue"/>
                <a:sym typeface="Symbol" charset="0"/>
              </a:rPr>
              <a:t></a:t>
            </a:r>
            <a:r>
              <a:rPr lang="en-US" altLang="ja-JP" dirty="0" smtClean="0">
                <a:latin typeface="Helvetica Neue"/>
                <a:ea typeface="MS PGothic" charset="0"/>
                <a:cs typeface="Helvetica Neue"/>
              </a:rPr>
              <a:t> 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</a:rPr>
              <a:t>r,  </a:t>
            </a:r>
            <a:r>
              <a:rPr lang="en-US" altLang="ja-JP" sz="2000" dirty="0" smtClean="0">
                <a:latin typeface="Helvetica Neue"/>
                <a:ea typeface="MS PGothic" charset="0"/>
                <a:cs typeface="Helvetica Neue"/>
              </a:rPr>
              <a:t>t2 </a:t>
            </a:r>
            <a:r>
              <a:rPr lang="en-US" altLang="ja-JP" sz="2000" dirty="0" smtClean="0">
                <a:latin typeface="Helvetica Neue"/>
                <a:ea typeface="MS PGothic" charset="0"/>
                <a:cs typeface="Helvetica Neue"/>
                <a:sym typeface="Symbol" charset="0"/>
              </a:rPr>
              <a:t> </a:t>
            </a:r>
            <a:r>
              <a:rPr lang="en-US" altLang="ja-JP" dirty="0" smtClean="0">
                <a:latin typeface="Helvetica Neue"/>
                <a:ea typeface="MS PGothic" charset="0"/>
                <a:cs typeface="Helvetica Neue"/>
              </a:rPr>
              <a:t>r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</a:rPr>
              <a:t>, </a:t>
            </a:r>
            <a:r>
              <a:rPr lang="en-US" altLang="ja-JP" dirty="0" smtClean="0">
                <a:latin typeface="Helvetica Neue"/>
                <a:ea typeface="MS PGothic" charset="0"/>
                <a:cs typeface="Helvetica Neue"/>
              </a:rPr>
              <a:t>  </a:t>
            </a:r>
            <a:r>
              <a:rPr lang="en-US" altLang="ja-JP" dirty="0" smtClean="0">
                <a:latin typeface="Helvetica Neue"/>
                <a:ea typeface="MS PGothic" charset="0"/>
                <a:cs typeface="Helvetica Neue"/>
                <a:sym typeface="Symbol" charset="0"/>
              </a:rPr>
              <a:t></a:t>
            </a:r>
            <a:r>
              <a:rPr lang="en-US" altLang="ja-JP" baseline="-25000" dirty="0">
                <a:latin typeface="Helvetica Neue"/>
                <a:ea typeface="MS PGothic" charset="0"/>
                <a:cs typeface="Helvetica Neue"/>
              </a:rPr>
              <a:t>X 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</a:rPr>
              <a:t>(</a:t>
            </a:r>
            <a:r>
              <a:rPr lang="en-US" altLang="ja-JP" sz="2000" dirty="0">
                <a:latin typeface="Helvetica Neue"/>
                <a:ea typeface="MS PGothic" charset="0"/>
                <a:cs typeface="Helvetica Neue"/>
              </a:rPr>
              <a:t>t1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</a:rPr>
              <a:t>) = 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  <a:sym typeface="Symbol" charset="0"/>
              </a:rPr>
              <a:t></a:t>
            </a:r>
            <a:r>
              <a:rPr lang="en-US" altLang="ja-JP" baseline="-25000" dirty="0">
                <a:latin typeface="Helvetica Neue"/>
                <a:ea typeface="MS PGothic" charset="0"/>
                <a:cs typeface="Helvetica Neue"/>
              </a:rPr>
              <a:t>X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</a:rPr>
              <a:t> (</a:t>
            </a:r>
            <a:r>
              <a:rPr lang="en-US" altLang="ja-JP" sz="2000" dirty="0">
                <a:latin typeface="Helvetica Neue"/>
                <a:ea typeface="MS PGothic" charset="0"/>
                <a:cs typeface="Helvetica Neue"/>
              </a:rPr>
              <a:t>t2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</a:rPr>
              <a:t>)  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  <a:sym typeface="Symbol" charset="0"/>
              </a:rPr>
              <a:t>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</a:rPr>
              <a:t> 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  <a:sym typeface="Symbol" charset="0"/>
              </a:rPr>
              <a:t></a:t>
            </a:r>
            <a:r>
              <a:rPr lang="en-US" altLang="ja-JP" baseline="-25000" dirty="0">
                <a:latin typeface="Helvetica Neue"/>
                <a:ea typeface="MS PGothic" charset="0"/>
                <a:cs typeface="Helvetica Neue"/>
              </a:rPr>
              <a:t>y 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</a:rPr>
              <a:t>(</a:t>
            </a:r>
            <a:r>
              <a:rPr lang="en-US" altLang="ja-JP" sz="2000" dirty="0">
                <a:latin typeface="Helvetica Neue"/>
                <a:ea typeface="MS PGothic" charset="0"/>
                <a:cs typeface="Helvetica Neue"/>
              </a:rPr>
              <a:t>t1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</a:rPr>
              <a:t>) = 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  <a:sym typeface="Symbol" charset="0"/>
              </a:rPr>
              <a:t></a:t>
            </a:r>
            <a:r>
              <a:rPr lang="en-US" altLang="ja-JP" baseline="-25000" dirty="0">
                <a:latin typeface="Helvetica Neue"/>
                <a:ea typeface="MS PGothic" charset="0"/>
                <a:cs typeface="Helvetica Neue"/>
              </a:rPr>
              <a:t>y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</a:rPr>
              <a:t> (</a:t>
            </a:r>
            <a:r>
              <a:rPr lang="en-US" altLang="ja-JP" sz="2000" dirty="0">
                <a:latin typeface="Helvetica Neue"/>
                <a:ea typeface="MS PGothic" charset="0"/>
                <a:cs typeface="Helvetica Neue"/>
              </a:rPr>
              <a:t>t2</a:t>
            </a:r>
            <a:r>
              <a:rPr lang="en-US" altLang="ja-JP" dirty="0">
                <a:latin typeface="Helvetica Neue"/>
                <a:ea typeface="MS PGothic" charset="0"/>
                <a:cs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43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278E3673-7E6C-9A45-8544-8B23768C1E4B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78EF1FAC-1A8F-F240-AFD3-C12CB0676692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12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077200" cy="11430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Functional Dependencies (FDs)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17526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  <a:ea typeface="MS PGothic" charset="0"/>
              </a:rPr>
              <a:t>X </a:t>
            </a:r>
            <a:r>
              <a:rPr lang="en-US" sz="2000" dirty="0" smtClean="0">
                <a:latin typeface="Tahoma" charset="0"/>
                <a:ea typeface="MS PGothic" charset="0"/>
                <a:sym typeface="Wingdings"/>
              </a:rPr>
              <a:t> Y  is a </a:t>
            </a:r>
            <a:r>
              <a:rPr lang="en-US" sz="2000" dirty="0" smtClean="0">
                <a:latin typeface="Tahoma" charset="0"/>
                <a:ea typeface="MS PGothic" charset="0"/>
              </a:rPr>
              <a:t>form </a:t>
            </a:r>
            <a:r>
              <a:rPr lang="en-US" sz="2000" dirty="0">
                <a:latin typeface="Tahoma" charset="0"/>
                <a:ea typeface="MS PGothic" charset="0"/>
              </a:rPr>
              <a:t>of </a:t>
            </a:r>
            <a:r>
              <a:rPr lang="en-US" sz="2000" dirty="0" smtClean="0">
                <a:latin typeface="Tahoma" charset="0"/>
                <a:ea typeface="MS PGothic" charset="0"/>
              </a:rPr>
              <a:t>Integrity Constraint</a:t>
            </a:r>
            <a:endParaRPr lang="en-US" sz="2000" dirty="0">
              <a:latin typeface="Tahoma" charset="0"/>
              <a:ea typeface="MS PGothic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  <a:ea typeface="MS PGothic" charset="0"/>
              </a:rPr>
              <a:t>Each FD  is </a:t>
            </a:r>
            <a:r>
              <a:rPr lang="en-US" sz="2000" dirty="0">
                <a:latin typeface="Tahoma" charset="0"/>
                <a:ea typeface="MS PGothic" charset="0"/>
              </a:rPr>
              <a:t>a statement about all allowable relations.</a:t>
            </a:r>
          </a:p>
          <a:p>
            <a:pPr lvl="1" eaLnBrk="1" hangingPunct="1">
              <a:lnSpc>
                <a:spcPct val="110000"/>
              </a:lnSpc>
              <a:buSzPct val="75000"/>
            </a:pPr>
            <a:r>
              <a:rPr lang="en-US" sz="1800" dirty="0">
                <a:latin typeface="Tahoma" charset="0"/>
                <a:ea typeface="MS PGothic" charset="0"/>
              </a:rPr>
              <a:t>Based only on application </a:t>
            </a:r>
            <a:r>
              <a:rPr lang="en-US" sz="1800" dirty="0" smtClean="0">
                <a:latin typeface="Tahoma" charset="0"/>
                <a:ea typeface="MS PGothic" charset="0"/>
              </a:rPr>
              <a:t>semantics, not a table instance</a:t>
            </a:r>
          </a:p>
        </p:txBody>
      </p:sp>
      <p:sp>
        <p:nvSpPr>
          <p:cNvPr id="1581060" name="Text Box 4"/>
          <p:cNvSpPr txBox="1">
            <a:spLocks noChangeArrowheads="1"/>
          </p:cNvSpPr>
          <p:nvPr/>
        </p:nvSpPr>
        <p:spPr bwMode="auto">
          <a:xfrm>
            <a:off x="711277" y="2291576"/>
            <a:ext cx="5254625" cy="457200"/>
          </a:xfrm>
          <a:prstGeom prst="rect">
            <a:avLst/>
          </a:prstGeom>
          <a:solidFill>
            <a:srgbClr val="E9F7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b="0">
                <a:solidFill>
                  <a:schemeClr val="tx2"/>
                </a:solidFill>
                <a:latin typeface="Tahoma" charset="0"/>
              </a:rPr>
              <a:t>Primary Key IC is a special case of FD</a:t>
            </a:r>
          </a:p>
        </p:txBody>
      </p:sp>
      <p:graphicFrame>
        <p:nvGraphicFramePr>
          <p:cNvPr id="158106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3962400"/>
          <a:ext cx="2640013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Document" r:id="rId4" imgW="2657856" imgH="2682240" progId="Word.Document.8">
                  <p:embed/>
                </p:oleObj>
              </mc:Choice>
              <mc:Fallback>
                <p:oleObj name="Document" r:id="rId4" imgW="2657856" imgH="268224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2640013" cy="223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1062" name="Rectangle 6"/>
          <p:cNvSpPr>
            <a:spLocks noChangeArrowheads="1"/>
          </p:cNvSpPr>
          <p:nvPr/>
        </p:nvSpPr>
        <p:spPr bwMode="auto">
          <a:xfrm>
            <a:off x="2917902" y="3897352"/>
            <a:ext cx="6096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000" b="0" dirty="0">
                <a:solidFill>
                  <a:schemeClr val="tx1"/>
                </a:solidFill>
                <a:latin typeface="Tahoma" charset="0"/>
              </a:rPr>
              <a:t>Role of FDs in </a:t>
            </a:r>
            <a:r>
              <a:rPr lang="en-US" sz="2000" b="0" dirty="0" smtClean="0">
                <a:solidFill>
                  <a:schemeClr val="tx1"/>
                </a:solidFill>
                <a:latin typeface="Tahoma" charset="0"/>
              </a:rPr>
              <a:t>detecting problems. </a:t>
            </a:r>
            <a:r>
              <a:rPr lang="en-US" sz="2000" b="0" dirty="0" smtClean="0">
                <a:solidFill>
                  <a:schemeClr val="accent2"/>
                </a:solidFill>
                <a:latin typeface="Tahoma" charset="0"/>
              </a:rPr>
              <a:t>X </a:t>
            </a:r>
            <a:r>
              <a:rPr lang="en-US" sz="2000" dirty="0">
                <a:solidFill>
                  <a:schemeClr val="accent2"/>
                </a:solidFill>
                <a:latin typeface="Tahoma" charset="0"/>
              </a:rPr>
              <a:t>→</a:t>
            </a:r>
            <a:r>
              <a:rPr lang="en-US" sz="2000" b="0" dirty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000" b="0" dirty="0" smtClean="0">
                <a:solidFill>
                  <a:schemeClr val="accent2"/>
                </a:solidFill>
                <a:latin typeface="Tahoma" charset="0"/>
              </a:rPr>
              <a:t>Y.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000" b="0" dirty="0" smtClean="0">
                <a:solidFill>
                  <a:schemeClr val="accent2"/>
                </a:solidFill>
                <a:latin typeface="Tahoma" charset="0"/>
              </a:rPr>
              <a:t>(X,Y) as (2, 2) twice</a:t>
            </a:r>
            <a:r>
              <a:rPr lang="en-US" b="0" dirty="0" smtClean="0">
                <a:solidFill>
                  <a:schemeClr val="accent2"/>
                </a:solidFill>
                <a:sym typeface="Symbol" charset="0"/>
              </a:rPr>
              <a:t>: redundancy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000" b="0" dirty="0" smtClean="0">
                <a:solidFill>
                  <a:schemeClr val="accent2"/>
                </a:solidFill>
                <a:latin typeface="Tahoma" charset="0"/>
                <a:sym typeface="Symbol" charset="0"/>
              </a:rPr>
              <a:t>(X,Y) as  </a:t>
            </a:r>
            <a:r>
              <a:rPr lang="en-US" sz="2000" b="0" dirty="0" smtClean="0">
                <a:solidFill>
                  <a:schemeClr val="accent2"/>
                </a:solidFill>
                <a:latin typeface="Tahoma" charset="0"/>
                <a:sym typeface="Wingdings"/>
              </a:rPr>
              <a:t>(1,1) and (1,2):  inconsistency</a:t>
            </a:r>
            <a:endParaRPr lang="en-US" sz="2000" b="0" dirty="0">
              <a:solidFill>
                <a:schemeClr val="tx1"/>
              </a:solidFill>
              <a:latin typeface="Tahoma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8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8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8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8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059" grpId="0" build="p" autoUpdateAnimBg="0"/>
      <p:bldP spid="1581060" grpId="0" animBg="1" autoUpdateAnimBg="0"/>
      <p:bldP spid="15810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Basic Normalization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821" y="5511684"/>
            <a:ext cx="4068379" cy="7620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Supplier ID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Supplier Name</a:t>
            </a:r>
          </a:p>
          <a:p>
            <a:r>
              <a:rPr lang="en-US" dirty="0" smtClean="0"/>
              <a:t>Item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/>
              <a:t>Desc</a:t>
            </a:r>
            <a:endParaRPr lang="en-US" dirty="0" smtClean="0"/>
          </a:p>
          <a:p>
            <a:r>
              <a:rPr lang="en-US" dirty="0" smtClean="0"/>
              <a:t>Supplier ID, Item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Price</a:t>
            </a:r>
            <a:endParaRPr lang="en-US" dirty="0"/>
          </a:p>
        </p:txBody>
      </p:sp>
      <p:sp>
        <p:nvSpPr>
          <p:cNvPr id="19457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579B4D02-2EBD-634E-965D-71B904E05F78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Systems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BC04C3F7-DC31-A948-851E-D021620A8449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13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graphicFrame>
        <p:nvGraphicFramePr>
          <p:cNvPr id="29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67433"/>
              </p:ext>
            </p:extLst>
          </p:nvPr>
        </p:nvGraphicFramePr>
        <p:xfrm>
          <a:off x="6629400" y="990600"/>
          <a:ext cx="2310204" cy="1493596"/>
        </p:xfrm>
        <a:graphic>
          <a:graphicData uri="http://schemas.openxmlformats.org/drawingml/2006/table">
            <a:tbl>
              <a:tblPr/>
              <a:tblGrid>
                <a:gridCol w="1155102"/>
                <a:gridCol w="1155102"/>
              </a:tblGrid>
              <a:tr h="579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Name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9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Beanery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1219200"/>
            <a:ext cx="5052886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Keys -&gt; attribute mappings. </a:t>
            </a:r>
          </a:p>
          <a:p>
            <a:r>
              <a:rPr lang="en-US" dirty="0" smtClean="0"/>
              <a:t>One table for each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377051" y="5094733"/>
            <a:ext cx="0" cy="367188"/>
          </a:xfrm>
          <a:custGeom>
            <a:avLst/>
            <a:gdLst>
              <a:gd name="connsiteX0" fmla="*/ 0 w 0"/>
              <a:gd name="connsiteY0" fmla="*/ 0 h 367188"/>
              <a:gd name="connsiteX1" fmla="*/ 0 w 0"/>
              <a:gd name="connsiteY1" fmla="*/ 367188 h 36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67188">
                <a:moveTo>
                  <a:pt x="0" y="0"/>
                </a:moveTo>
                <a:lnTo>
                  <a:pt x="0" y="367188"/>
                </a:lnTo>
              </a:path>
            </a:pathLst>
          </a:cu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rebuchet MS" charset="0"/>
              <a:ea typeface="ＭＳ Ｐゴシック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861206" y="5110032"/>
            <a:ext cx="780328" cy="458985"/>
          </a:xfrm>
          <a:custGeom>
            <a:avLst/>
            <a:gdLst>
              <a:gd name="connsiteX0" fmla="*/ 0 w 780328"/>
              <a:gd name="connsiteY0" fmla="*/ 15300 h 458985"/>
              <a:gd name="connsiteX1" fmla="*/ 15300 w 780328"/>
              <a:gd name="connsiteY1" fmla="*/ 458985 h 458985"/>
              <a:gd name="connsiteX2" fmla="*/ 780328 w 780328"/>
              <a:gd name="connsiteY2" fmla="*/ 458985 h 458985"/>
              <a:gd name="connsiteX3" fmla="*/ 765028 w 780328"/>
              <a:gd name="connsiteY3" fmla="*/ 0 h 4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328" h="458985">
                <a:moveTo>
                  <a:pt x="0" y="15300"/>
                </a:moveTo>
                <a:lnTo>
                  <a:pt x="15300" y="458985"/>
                </a:lnTo>
                <a:lnTo>
                  <a:pt x="780328" y="458985"/>
                </a:lnTo>
                <a:lnTo>
                  <a:pt x="765028" y="0"/>
                </a:lnTo>
              </a:path>
            </a:pathLst>
          </a:cu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rebuchet MS" charset="0"/>
              <a:ea typeface="ＭＳ Ｐゴシック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-1713663" y="1132163"/>
            <a:ext cx="6518040" cy="4390956"/>
          </a:xfrm>
          <a:custGeom>
            <a:avLst/>
            <a:gdLst>
              <a:gd name="connsiteX0" fmla="*/ 6441538 w 6518040"/>
              <a:gd name="connsiteY0" fmla="*/ 3962570 h 4390956"/>
              <a:gd name="connsiteX1" fmla="*/ 6518040 w 6518040"/>
              <a:gd name="connsiteY1" fmla="*/ 4390956 h 4390956"/>
              <a:gd name="connsiteX2" fmla="*/ 1254646 w 6518040"/>
              <a:gd name="connsiteY2" fmla="*/ 2845706 h 4390956"/>
              <a:gd name="connsiteX3" fmla="*/ 0 w 6518040"/>
              <a:gd name="connsiteY3" fmla="*/ 0 h 4390956"/>
              <a:gd name="connsiteX4" fmla="*/ 336612 w 6518040"/>
              <a:gd name="connsiteY4" fmla="*/ 489584 h 439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8040" h="4390956">
                <a:moveTo>
                  <a:pt x="6441538" y="3962570"/>
                </a:moveTo>
                <a:lnTo>
                  <a:pt x="6518040" y="4390956"/>
                </a:lnTo>
                <a:lnTo>
                  <a:pt x="1254646" y="2845706"/>
                </a:lnTo>
                <a:lnTo>
                  <a:pt x="0" y="0"/>
                </a:lnTo>
                <a:lnTo>
                  <a:pt x="336612" y="489584"/>
                </a:lnTo>
              </a:path>
            </a:pathLst>
          </a:cu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rebuchet MS" charset="0"/>
              <a:ea typeface="ＭＳ Ｐゴシック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498404" y="5219980"/>
            <a:ext cx="929307" cy="789967"/>
          </a:xfrm>
          <a:custGeom>
            <a:avLst/>
            <a:gdLst>
              <a:gd name="connsiteX0" fmla="*/ 0 w 929307"/>
              <a:gd name="connsiteY0" fmla="*/ 30979 h 789967"/>
              <a:gd name="connsiteX1" fmla="*/ 30976 w 929307"/>
              <a:gd name="connsiteY1" fmla="*/ 681540 h 789967"/>
              <a:gd name="connsiteX2" fmla="*/ 929307 w 929307"/>
              <a:gd name="connsiteY2" fmla="*/ 789967 h 789967"/>
              <a:gd name="connsiteX3" fmla="*/ 774423 w 929307"/>
              <a:gd name="connsiteY3" fmla="*/ 0 h 78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307" h="789967">
                <a:moveTo>
                  <a:pt x="0" y="30979"/>
                </a:moveTo>
                <a:lnTo>
                  <a:pt x="30976" y="681540"/>
                </a:lnTo>
                <a:lnTo>
                  <a:pt x="929307" y="789967"/>
                </a:lnTo>
                <a:lnTo>
                  <a:pt x="774423" y="0"/>
                </a:lnTo>
              </a:path>
            </a:pathLst>
          </a:cu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rebuchet MS" charset="0"/>
              <a:ea typeface="ＭＳ Ｐゴシック" charset="0"/>
            </a:endParaRPr>
          </a:p>
        </p:txBody>
      </p:sp>
      <p:graphicFrame>
        <p:nvGraphicFramePr>
          <p:cNvPr id="13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86494"/>
              </p:ext>
            </p:extLst>
          </p:nvPr>
        </p:nvGraphicFramePr>
        <p:xfrm>
          <a:off x="304800" y="2301032"/>
          <a:ext cx="5575476" cy="2499568"/>
        </p:xfrm>
        <a:graphic>
          <a:graphicData uri="http://schemas.openxmlformats.org/drawingml/2006/table">
            <a:tbl>
              <a:tblPr/>
              <a:tblGrid>
                <a:gridCol w="1155102"/>
                <a:gridCol w="1155102"/>
                <a:gridCol w="1034276"/>
                <a:gridCol w="1155102"/>
                <a:gridCol w="1075894"/>
              </a:tblGrid>
              <a:tr h="121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Name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Item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Price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9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$10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Flowers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pink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$3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Beanery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Beanery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50424"/>
              </p:ext>
            </p:extLst>
          </p:nvPr>
        </p:nvGraphicFramePr>
        <p:xfrm>
          <a:off x="6781800" y="2895600"/>
          <a:ext cx="2189378" cy="1585080"/>
        </p:xfrm>
        <a:graphic>
          <a:graphicData uri="http://schemas.openxmlformats.org/drawingml/2006/table">
            <a:tbl>
              <a:tblPr/>
              <a:tblGrid>
                <a:gridCol w="1034276"/>
                <a:gridCol w="1155102"/>
              </a:tblGrid>
              <a:tr h="121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Item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9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Flowers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pink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56487"/>
              </p:ext>
            </p:extLst>
          </p:nvPr>
        </p:nvGraphicFramePr>
        <p:xfrm>
          <a:off x="5910044" y="4693756"/>
          <a:ext cx="3265272" cy="2164244"/>
        </p:xfrm>
        <a:graphic>
          <a:graphicData uri="http://schemas.openxmlformats.org/drawingml/2006/table">
            <a:tbl>
              <a:tblPr/>
              <a:tblGrid>
                <a:gridCol w="1155102"/>
                <a:gridCol w="1034276"/>
                <a:gridCol w="1075894"/>
              </a:tblGrid>
              <a:tr h="121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Item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Price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9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$10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Flowers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$3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V="1">
            <a:off x="6096000" y="2286000"/>
            <a:ext cx="304800" cy="914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4F3FE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172200" y="3505200"/>
            <a:ext cx="381000" cy="762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4F3FE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096000" y="3962400"/>
            <a:ext cx="228600" cy="6858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4F3FE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289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0420D9B2-B029-0A40-B698-BCC5367CDEAB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55F8B718-4F64-2541-89D0-D2D1EE077D07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14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8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ea typeface="+mj-ea"/>
                <a:cs typeface="+mj-cs"/>
              </a:rPr>
              <a:t>Example: Constraints on Entity Set</a:t>
            </a:r>
          </a:p>
        </p:txBody>
      </p:sp>
      <p:sp>
        <p:nvSpPr>
          <p:cNvPr id="1583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667000"/>
            <a:ext cx="4876800" cy="2209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  <a:ea typeface="MS PGothic" charset="0"/>
              </a:rPr>
              <a:t>S(</a:t>
            </a:r>
            <a:r>
              <a:rPr lang="en-US" sz="2000" u="sng" dirty="0">
                <a:latin typeface="Tahoma" charset="0"/>
                <a:ea typeface="MS PGothic" charset="0"/>
              </a:rPr>
              <a:t>name, item</a:t>
            </a:r>
            <a:r>
              <a:rPr lang="en-US" sz="2000" dirty="0">
                <a:latin typeface="Tahoma" charset="0"/>
                <a:ea typeface="MS PGothic" charset="0"/>
              </a:rPr>
              <a:t>, </a:t>
            </a:r>
            <a:r>
              <a:rPr lang="en-US" sz="2000" dirty="0" err="1">
                <a:latin typeface="Tahoma" charset="0"/>
                <a:ea typeface="MS PGothic" charset="0"/>
              </a:rPr>
              <a:t>desc</a:t>
            </a:r>
            <a:r>
              <a:rPr lang="en-US" sz="2000" dirty="0">
                <a:latin typeface="Tahoma" charset="0"/>
                <a:ea typeface="MS PGothic" charset="0"/>
              </a:rPr>
              <a:t>, </a:t>
            </a:r>
            <a:r>
              <a:rPr lang="en-US" sz="2000" dirty="0" err="1">
                <a:latin typeface="Tahoma" charset="0"/>
                <a:ea typeface="MS PGothic" charset="0"/>
              </a:rPr>
              <a:t>addr</a:t>
            </a:r>
            <a:r>
              <a:rPr lang="en-US" sz="2000" dirty="0">
                <a:latin typeface="Tahoma" charset="0"/>
                <a:ea typeface="MS PGothic" charset="0"/>
              </a:rPr>
              <a:t>, price)</a:t>
            </a:r>
          </a:p>
          <a:p>
            <a:pPr eaLnBrk="1" hangingPunct="1"/>
            <a:r>
              <a:rPr lang="en-US" sz="2000" dirty="0">
                <a:latin typeface="Tahoma" charset="0"/>
                <a:ea typeface="MS PGothic" charset="0"/>
              </a:rPr>
              <a:t>FD: {</a:t>
            </a:r>
            <a:r>
              <a:rPr lang="en-US" sz="2000" dirty="0" err="1">
                <a:latin typeface="Tahoma" charset="0"/>
                <a:ea typeface="MS PGothic" charset="0"/>
              </a:rPr>
              <a:t>n,i</a:t>
            </a:r>
            <a:r>
              <a:rPr lang="en-US" sz="2000" dirty="0">
                <a:latin typeface="Tahoma" charset="0"/>
                <a:ea typeface="MS PGothic" charset="0"/>
              </a:rPr>
              <a:t>} </a:t>
            </a:r>
            <a:r>
              <a:rPr lang="en-US" sz="20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{</a:t>
            </a:r>
            <a:r>
              <a:rPr lang="en-US" sz="2000" dirty="0" err="1">
                <a:latin typeface="Tahoma" charset="0"/>
                <a:ea typeface="MS PGothic" charset="0"/>
              </a:rPr>
              <a:t>n,i,d,a,p</a:t>
            </a:r>
            <a:r>
              <a:rPr lang="en-US" sz="2000" dirty="0">
                <a:latin typeface="Tahoma" charset="0"/>
                <a:ea typeface="MS PGothic" charset="0"/>
              </a:rPr>
              <a:t>}</a:t>
            </a:r>
          </a:p>
          <a:p>
            <a:pPr eaLnBrk="1" hangingPunct="1"/>
            <a:r>
              <a:rPr lang="en-US" sz="2000" dirty="0">
                <a:solidFill>
                  <a:schemeClr val="hlink"/>
                </a:solidFill>
                <a:latin typeface="Tahoma" charset="0"/>
                <a:ea typeface="MS PGothic" charset="0"/>
              </a:rPr>
              <a:t>FD: {n} </a:t>
            </a:r>
            <a:r>
              <a:rPr lang="en-US" sz="2000" b="1" dirty="0">
                <a:solidFill>
                  <a:schemeClr val="hlink"/>
                </a:solidFill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solidFill>
                  <a:schemeClr val="hlink"/>
                </a:solidFill>
                <a:latin typeface="Tahoma" charset="0"/>
                <a:ea typeface="MS PGothic" charset="0"/>
              </a:rPr>
              <a:t> {a}</a:t>
            </a:r>
          </a:p>
          <a:p>
            <a:pPr eaLnBrk="1" hangingPunct="1"/>
            <a:r>
              <a:rPr lang="en-US" sz="2000" dirty="0">
                <a:solidFill>
                  <a:schemeClr val="hlink"/>
                </a:solidFill>
                <a:latin typeface="Tahoma" charset="0"/>
                <a:ea typeface="MS PGothic" charset="0"/>
              </a:rPr>
              <a:t>FD: {</a:t>
            </a:r>
            <a:r>
              <a:rPr lang="en-US" sz="2000" dirty="0" err="1">
                <a:solidFill>
                  <a:schemeClr val="hlink"/>
                </a:solidFill>
                <a:latin typeface="Tahoma" charset="0"/>
                <a:ea typeface="MS PGothic" charset="0"/>
              </a:rPr>
              <a:t>i</a:t>
            </a:r>
            <a:r>
              <a:rPr lang="en-US" sz="2000" dirty="0">
                <a:solidFill>
                  <a:schemeClr val="hlink"/>
                </a:solidFill>
                <a:latin typeface="Tahoma" charset="0"/>
                <a:ea typeface="MS PGothic" charset="0"/>
              </a:rPr>
              <a:t>} </a:t>
            </a:r>
            <a:r>
              <a:rPr lang="en-US" sz="2000" b="1" dirty="0">
                <a:solidFill>
                  <a:schemeClr val="hlink"/>
                </a:solidFill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solidFill>
                  <a:schemeClr val="hlink"/>
                </a:solidFill>
                <a:latin typeface="Tahoma" charset="0"/>
                <a:ea typeface="MS PGothic" charset="0"/>
              </a:rPr>
              <a:t> {d}</a:t>
            </a:r>
          </a:p>
          <a:p>
            <a:pPr eaLnBrk="1" hangingPunct="1"/>
            <a:r>
              <a:rPr lang="en-US" sz="2000" dirty="0">
                <a:latin typeface="Tahoma" charset="0"/>
                <a:ea typeface="MS PGothic" charset="0"/>
              </a:rPr>
              <a:t>Decompose to: </a:t>
            </a:r>
            <a:r>
              <a:rPr lang="en-US" sz="2000" u="sng" dirty="0">
                <a:latin typeface="Tahoma" charset="0"/>
                <a:ea typeface="MS PGothic" charset="0"/>
              </a:rPr>
              <a:t>N</a:t>
            </a:r>
            <a:r>
              <a:rPr lang="en-US" sz="2000" dirty="0">
                <a:latin typeface="Tahoma" charset="0"/>
                <a:ea typeface="MS PGothic" charset="0"/>
              </a:rPr>
              <a:t>A, </a:t>
            </a:r>
            <a:r>
              <a:rPr lang="en-US" sz="2000" u="sng" dirty="0">
                <a:latin typeface="Tahoma" charset="0"/>
                <a:ea typeface="MS PGothic" charset="0"/>
              </a:rPr>
              <a:t>I</a:t>
            </a:r>
            <a:r>
              <a:rPr lang="en-US" sz="2000" dirty="0">
                <a:latin typeface="Tahoma" charset="0"/>
                <a:ea typeface="MS PGothic" charset="0"/>
              </a:rPr>
              <a:t>D, </a:t>
            </a:r>
            <a:r>
              <a:rPr lang="en-US" sz="2000" u="sng" dirty="0">
                <a:latin typeface="Tahoma" charset="0"/>
                <a:ea typeface="MS PGothic" charset="0"/>
              </a:rPr>
              <a:t>IN</a:t>
            </a:r>
            <a:r>
              <a:rPr lang="en-US" sz="2000" dirty="0">
                <a:latin typeface="Tahoma" charset="0"/>
                <a:ea typeface="MS PGothic" charset="0"/>
              </a:rPr>
              <a:t>P</a:t>
            </a:r>
          </a:p>
        </p:txBody>
      </p:sp>
      <p:sp>
        <p:nvSpPr>
          <p:cNvPr id="1583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10200" y="2590800"/>
            <a:ext cx="36576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6600"/>
                </a:solidFill>
                <a:latin typeface="Tahoma" charset="0"/>
                <a:ea typeface="MS PGothic" charset="0"/>
              </a:rPr>
              <a:t>Sup(name</a:t>
            </a:r>
            <a:r>
              <a:rPr lang="en-US" sz="2000" dirty="0">
                <a:solidFill>
                  <a:srgbClr val="006600"/>
                </a:solidFill>
                <a:latin typeface="Tahoma" charset="0"/>
                <a:ea typeface="MS PGothic" charset="0"/>
              </a:rPr>
              <a:t>, </a:t>
            </a:r>
            <a:r>
              <a:rPr lang="en-US" sz="2000" dirty="0" err="1">
                <a:solidFill>
                  <a:srgbClr val="006600"/>
                </a:solidFill>
                <a:latin typeface="Tahoma" charset="0"/>
                <a:ea typeface="MS PGothic" charset="0"/>
              </a:rPr>
              <a:t>addr</a:t>
            </a:r>
            <a:r>
              <a:rPr lang="en-US" sz="2000" dirty="0">
                <a:solidFill>
                  <a:srgbClr val="006600"/>
                </a:solidFill>
                <a:latin typeface="Tahoma" charset="0"/>
                <a:ea typeface="MS PGothic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6600"/>
                </a:solidFill>
                <a:latin typeface="Tahoma" charset="0"/>
                <a:ea typeface="MS PGothic" charset="0"/>
              </a:rPr>
              <a:t>FD: {n} </a:t>
            </a:r>
            <a:r>
              <a:rPr lang="en-US" sz="1800" b="1" dirty="0">
                <a:solidFill>
                  <a:srgbClr val="006600"/>
                </a:solidFill>
                <a:latin typeface="Tahoma" charset="0"/>
                <a:ea typeface="MS PGothic" charset="0"/>
              </a:rPr>
              <a:t>→</a:t>
            </a:r>
            <a:r>
              <a:rPr lang="en-US" sz="1800" dirty="0">
                <a:solidFill>
                  <a:srgbClr val="006600"/>
                </a:solidFill>
                <a:latin typeface="Tahoma" charset="0"/>
                <a:ea typeface="MS PGothic" charset="0"/>
              </a:rPr>
              <a:t> {n, a}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6600"/>
                </a:solidFill>
                <a:latin typeface="Tahoma" charset="0"/>
                <a:ea typeface="MS PGothic" charset="0"/>
              </a:rPr>
              <a:t>Item (item, </a:t>
            </a:r>
            <a:r>
              <a:rPr lang="en-US" sz="2000" dirty="0" err="1">
                <a:solidFill>
                  <a:srgbClr val="006600"/>
                </a:solidFill>
                <a:latin typeface="Tahoma" charset="0"/>
                <a:ea typeface="MS PGothic" charset="0"/>
              </a:rPr>
              <a:t>desc</a:t>
            </a:r>
            <a:r>
              <a:rPr lang="en-US" sz="2000" dirty="0">
                <a:solidFill>
                  <a:srgbClr val="006600"/>
                </a:solidFill>
                <a:latin typeface="Tahoma" charset="0"/>
                <a:ea typeface="MS PGothic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6600"/>
                </a:solidFill>
                <a:latin typeface="Tahoma" charset="0"/>
                <a:ea typeface="MS PGothic" charset="0"/>
              </a:rPr>
              <a:t>FD: {</a:t>
            </a:r>
            <a:r>
              <a:rPr lang="en-US" sz="1800" dirty="0" err="1">
                <a:solidFill>
                  <a:srgbClr val="006600"/>
                </a:solidFill>
                <a:latin typeface="Tahoma" charset="0"/>
                <a:ea typeface="MS PGothic" charset="0"/>
              </a:rPr>
              <a:t>i</a:t>
            </a:r>
            <a:r>
              <a:rPr lang="en-US" sz="1800" dirty="0">
                <a:solidFill>
                  <a:srgbClr val="006600"/>
                </a:solidFill>
                <a:latin typeface="Tahoma" charset="0"/>
                <a:ea typeface="MS PGothic" charset="0"/>
              </a:rPr>
              <a:t>} </a:t>
            </a:r>
            <a:r>
              <a:rPr lang="en-US" sz="1800" b="1" dirty="0">
                <a:solidFill>
                  <a:srgbClr val="006600"/>
                </a:solidFill>
                <a:latin typeface="Tahoma" charset="0"/>
                <a:ea typeface="MS PGothic" charset="0"/>
              </a:rPr>
              <a:t>→</a:t>
            </a:r>
            <a:r>
              <a:rPr lang="en-US" sz="1800" dirty="0">
                <a:solidFill>
                  <a:srgbClr val="006600"/>
                </a:solidFill>
                <a:latin typeface="Tahoma" charset="0"/>
                <a:ea typeface="MS PGothic" charset="0"/>
              </a:rPr>
              <a:t> {</a:t>
            </a:r>
            <a:r>
              <a:rPr lang="en-US" sz="1800" dirty="0" err="1">
                <a:solidFill>
                  <a:srgbClr val="006600"/>
                </a:solidFill>
                <a:latin typeface="Tahoma" charset="0"/>
                <a:ea typeface="MS PGothic" charset="0"/>
              </a:rPr>
              <a:t>i</a:t>
            </a:r>
            <a:r>
              <a:rPr lang="en-US" sz="1800" dirty="0">
                <a:solidFill>
                  <a:srgbClr val="006600"/>
                </a:solidFill>
                <a:latin typeface="Tahoma" charset="0"/>
                <a:ea typeface="MS PGothic" charset="0"/>
              </a:rPr>
              <a:t>, d}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>
                <a:solidFill>
                  <a:srgbClr val="006600"/>
                </a:solidFill>
                <a:latin typeface="Tahoma" charset="0"/>
                <a:ea typeface="MS PGothic" charset="0"/>
              </a:rPr>
              <a:t>Spl</a:t>
            </a:r>
            <a:r>
              <a:rPr lang="en-US" sz="2000" dirty="0">
                <a:solidFill>
                  <a:srgbClr val="006600"/>
                </a:solidFill>
                <a:latin typeface="Tahoma" charset="0"/>
                <a:ea typeface="MS PGothic" charset="0"/>
              </a:rPr>
              <a:t>(</a:t>
            </a:r>
            <a:r>
              <a:rPr lang="en-US" sz="2000" u="sng" dirty="0">
                <a:solidFill>
                  <a:srgbClr val="006600"/>
                </a:solidFill>
                <a:latin typeface="Tahoma" charset="0"/>
                <a:ea typeface="MS PGothic" charset="0"/>
              </a:rPr>
              <a:t>name, item</a:t>
            </a:r>
            <a:r>
              <a:rPr lang="en-US" sz="2000" dirty="0">
                <a:solidFill>
                  <a:srgbClr val="006600"/>
                </a:solidFill>
                <a:latin typeface="Tahoma" charset="0"/>
                <a:ea typeface="MS PGothic" charset="0"/>
              </a:rPr>
              <a:t>, price)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6600"/>
                </a:solidFill>
                <a:latin typeface="Tahoma" charset="0"/>
                <a:ea typeface="MS PGothic" charset="0"/>
              </a:rPr>
              <a:t>FD: {</a:t>
            </a:r>
            <a:r>
              <a:rPr lang="en-US" sz="1800" dirty="0" err="1">
                <a:solidFill>
                  <a:srgbClr val="006600"/>
                </a:solidFill>
                <a:latin typeface="Tahoma" charset="0"/>
                <a:ea typeface="MS PGothic" charset="0"/>
              </a:rPr>
              <a:t>n,i</a:t>
            </a:r>
            <a:r>
              <a:rPr lang="en-US" sz="1800" dirty="0">
                <a:solidFill>
                  <a:srgbClr val="006600"/>
                </a:solidFill>
                <a:latin typeface="Tahoma" charset="0"/>
                <a:ea typeface="MS PGothic" charset="0"/>
              </a:rPr>
              <a:t>} </a:t>
            </a:r>
            <a:r>
              <a:rPr lang="en-US" sz="1800" b="1" dirty="0">
                <a:solidFill>
                  <a:srgbClr val="006600"/>
                </a:solidFill>
                <a:latin typeface="Tahoma" charset="0"/>
                <a:ea typeface="MS PGothic" charset="0"/>
              </a:rPr>
              <a:t>→</a:t>
            </a:r>
            <a:r>
              <a:rPr lang="en-US" sz="1800" dirty="0">
                <a:solidFill>
                  <a:srgbClr val="006600"/>
                </a:solidFill>
                <a:latin typeface="Tahoma" charset="0"/>
                <a:ea typeface="MS PGothic" charset="0"/>
              </a:rPr>
              <a:t> {n, </a:t>
            </a:r>
            <a:r>
              <a:rPr lang="en-US" sz="1800" dirty="0" err="1">
                <a:solidFill>
                  <a:srgbClr val="006600"/>
                </a:solidFill>
                <a:latin typeface="Tahoma" charset="0"/>
                <a:ea typeface="MS PGothic" charset="0"/>
              </a:rPr>
              <a:t>i</a:t>
            </a:r>
            <a:r>
              <a:rPr lang="en-US" sz="1800" dirty="0">
                <a:solidFill>
                  <a:srgbClr val="006600"/>
                </a:solidFill>
                <a:latin typeface="Tahoma" charset="0"/>
                <a:ea typeface="MS PGothic" charset="0"/>
              </a:rPr>
              <a:t>, p}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solidFill>
                <a:srgbClr val="006600"/>
              </a:solidFill>
              <a:latin typeface="Tahoma" charset="0"/>
              <a:ea typeface="MS PGothic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46575" y="1250950"/>
            <a:ext cx="4721225" cy="1155700"/>
            <a:chOff x="2652" y="788"/>
            <a:chExt cx="2974" cy="728"/>
          </a:xfrm>
        </p:grpSpPr>
        <p:sp>
          <p:nvSpPr>
            <p:cNvPr id="27671" name="Rectangle 6"/>
            <p:cNvSpPr>
              <a:spLocks noChangeArrowheads="1"/>
            </p:cNvSpPr>
            <p:nvPr/>
          </p:nvSpPr>
          <p:spPr bwMode="auto">
            <a:xfrm>
              <a:off x="2827" y="855"/>
              <a:ext cx="694" cy="258"/>
            </a:xfrm>
            <a:prstGeom prst="rect">
              <a:avLst/>
            </a:prstGeom>
            <a:solidFill>
              <a:srgbClr val="E9F7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0">
                  <a:solidFill>
                    <a:schemeClr val="tx1"/>
                  </a:solidFill>
                  <a:latin typeface="Tahoma" charset="0"/>
                </a:rPr>
                <a:t>Supplier</a:t>
              </a:r>
            </a:p>
          </p:txBody>
        </p:sp>
        <p:sp>
          <p:nvSpPr>
            <p:cNvPr id="27672" name="Rectangle 7"/>
            <p:cNvSpPr>
              <a:spLocks noChangeArrowheads="1"/>
            </p:cNvSpPr>
            <p:nvPr/>
          </p:nvSpPr>
          <p:spPr bwMode="auto">
            <a:xfrm>
              <a:off x="4985" y="855"/>
              <a:ext cx="456" cy="258"/>
            </a:xfrm>
            <a:prstGeom prst="rect">
              <a:avLst/>
            </a:prstGeom>
            <a:solidFill>
              <a:srgbClr val="E9F7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0">
                  <a:solidFill>
                    <a:schemeClr val="tx1"/>
                  </a:solidFill>
                  <a:latin typeface="Tahoma" charset="0"/>
                </a:rPr>
                <a:t>Item</a:t>
              </a:r>
            </a:p>
          </p:txBody>
        </p:sp>
        <p:sp>
          <p:nvSpPr>
            <p:cNvPr id="27673" name="AutoShape 8"/>
            <p:cNvSpPr>
              <a:spLocks noChangeArrowheads="1"/>
            </p:cNvSpPr>
            <p:nvPr/>
          </p:nvSpPr>
          <p:spPr bwMode="auto">
            <a:xfrm>
              <a:off x="3651" y="788"/>
              <a:ext cx="1176" cy="392"/>
            </a:xfrm>
            <a:prstGeom prst="diamond">
              <a:avLst/>
            </a:prstGeom>
            <a:solidFill>
              <a:srgbClr val="E9F7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0">
                  <a:solidFill>
                    <a:schemeClr val="tx1"/>
                  </a:solidFill>
                  <a:latin typeface="Tahoma" charset="0"/>
                </a:rPr>
                <a:t>Supplies</a:t>
              </a:r>
            </a:p>
          </p:txBody>
        </p:sp>
        <p:cxnSp>
          <p:nvCxnSpPr>
            <p:cNvPr id="27674" name="AutoShape 9"/>
            <p:cNvCxnSpPr>
              <a:cxnSpLocks noChangeShapeType="1"/>
              <a:stCxn id="27671" idx="3"/>
              <a:endCxn id="27673" idx="1"/>
            </p:cNvCxnSpPr>
            <p:nvPr/>
          </p:nvCxnSpPr>
          <p:spPr bwMode="auto">
            <a:xfrm>
              <a:off x="3521" y="984"/>
              <a:ext cx="13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5" name="AutoShape 10"/>
            <p:cNvCxnSpPr>
              <a:cxnSpLocks noChangeShapeType="1"/>
              <a:stCxn id="27673" idx="3"/>
              <a:endCxn id="27672" idx="1"/>
            </p:cNvCxnSpPr>
            <p:nvPr/>
          </p:nvCxnSpPr>
          <p:spPr bwMode="auto">
            <a:xfrm>
              <a:off x="4826" y="984"/>
              <a:ext cx="15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6" name="Oval 11"/>
            <p:cNvSpPr>
              <a:spLocks noChangeArrowheads="1"/>
            </p:cNvSpPr>
            <p:nvPr/>
          </p:nvSpPr>
          <p:spPr bwMode="auto">
            <a:xfrm>
              <a:off x="4042" y="1290"/>
              <a:ext cx="395" cy="226"/>
            </a:xfrm>
            <a:prstGeom prst="ellipse">
              <a:avLst/>
            </a:prstGeom>
            <a:solidFill>
              <a:srgbClr val="E9F7FF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chemeClr val="tx1"/>
                  </a:solidFill>
                  <a:latin typeface="Tahoma" charset="0"/>
                </a:rPr>
                <a:t>price</a:t>
              </a:r>
            </a:p>
          </p:txBody>
        </p:sp>
        <p:cxnSp>
          <p:nvCxnSpPr>
            <p:cNvPr id="27677" name="AutoShape 12"/>
            <p:cNvCxnSpPr>
              <a:cxnSpLocks noChangeShapeType="1"/>
              <a:stCxn id="27673" idx="2"/>
              <a:endCxn id="27676" idx="0"/>
            </p:cNvCxnSpPr>
            <p:nvPr/>
          </p:nvCxnSpPr>
          <p:spPr bwMode="auto">
            <a:xfrm>
              <a:off x="4239" y="1180"/>
              <a:ext cx="0" cy="1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8" name="AutoShape 13"/>
            <p:cNvCxnSpPr>
              <a:cxnSpLocks noChangeShapeType="1"/>
              <a:stCxn id="27672" idx="2"/>
              <a:endCxn id="27684" idx="0"/>
            </p:cNvCxnSpPr>
            <p:nvPr/>
          </p:nvCxnSpPr>
          <p:spPr bwMode="auto">
            <a:xfrm>
              <a:off x="5213" y="1113"/>
              <a:ext cx="216" cy="13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9" name="AutoShape 14"/>
            <p:cNvCxnSpPr>
              <a:cxnSpLocks noChangeShapeType="1"/>
              <a:stCxn id="27671" idx="2"/>
              <a:endCxn id="27686" idx="0"/>
            </p:cNvCxnSpPr>
            <p:nvPr/>
          </p:nvCxnSpPr>
          <p:spPr bwMode="auto">
            <a:xfrm flipH="1">
              <a:off x="2939" y="1113"/>
              <a:ext cx="235" cy="1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80" name="Group 15"/>
            <p:cNvGrpSpPr>
              <a:grpSpLocks/>
            </p:cNvGrpSpPr>
            <p:nvPr/>
          </p:nvGrpSpPr>
          <p:grpSpPr bwMode="auto">
            <a:xfrm>
              <a:off x="2652" y="1242"/>
              <a:ext cx="1044" cy="226"/>
              <a:chOff x="1008" y="1242"/>
              <a:chExt cx="1044" cy="226"/>
            </a:xfrm>
          </p:grpSpPr>
          <p:sp>
            <p:nvSpPr>
              <p:cNvPr id="27686" name="Oval 16"/>
              <p:cNvSpPr>
                <a:spLocks noChangeArrowheads="1"/>
              </p:cNvSpPr>
              <p:nvPr/>
            </p:nvSpPr>
            <p:spPr bwMode="auto">
              <a:xfrm>
                <a:off x="1008" y="1242"/>
                <a:ext cx="574" cy="226"/>
              </a:xfrm>
              <a:prstGeom prst="ellipse">
                <a:avLst/>
              </a:prstGeom>
              <a:solidFill>
                <a:srgbClr val="E9F7FF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1600" b="0" u="sng">
                    <a:solidFill>
                      <a:schemeClr val="tx1"/>
                    </a:solidFill>
                    <a:latin typeface="Tahoma" charset="0"/>
                  </a:rPr>
                  <a:t>name</a:t>
                </a:r>
              </a:p>
            </p:txBody>
          </p:sp>
          <p:sp>
            <p:nvSpPr>
              <p:cNvPr id="27687" name="Oval 17"/>
              <p:cNvSpPr>
                <a:spLocks noChangeArrowheads="1"/>
              </p:cNvSpPr>
              <p:nvPr/>
            </p:nvSpPr>
            <p:spPr bwMode="auto">
              <a:xfrm>
                <a:off x="1658" y="1242"/>
                <a:ext cx="394" cy="226"/>
              </a:xfrm>
              <a:prstGeom prst="ellipse">
                <a:avLst/>
              </a:prstGeom>
              <a:solidFill>
                <a:srgbClr val="E9F7FF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chemeClr val="tx1"/>
                    </a:solidFill>
                    <a:latin typeface="Tahoma" charset="0"/>
                  </a:rPr>
                  <a:t>addr</a:t>
                </a:r>
              </a:p>
            </p:txBody>
          </p:sp>
        </p:grpSp>
        <p:cxnSp>
          <p:nvCxnSpPr>
            <p:cNvPr id="27681" name="AutoShape 18"/>
            <p:cNvCxnSpPr>
              <a:cxnSpLocks noChangeShapeType="1"/>
              <a:stCxn id="27671" idx="2"/>
              <a:endCxn id="27687" idx="0"/>
            </p:cNvCxnSpPr>
            <p:nvPr/>
          </p:nvCxnSpPr>
          <p:spPr bwMode="auto">
            <a:xfrm>
              <a:off x="3174" y="1113"/>
              <a:ext cx="325" cy="1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82" name="Group 19"/>
            <p:cNvGrpSpPr>
              <a:grpSpLocks/>
            </p:cNvGrpSpPr>
            <p:nvPr/>
          </p:nvGrpSpPr>
          <p:grpSpPr bwMode="auto">
            <a:xfrm>
              <a:off x="4800" y="1248"/>
              <a:ext cx="826" cy="226"/>
              <a:chOff x="3638" y="1248"/>
              <a:chExt cx="826" cy="226"/>
            </a:xfrm>
          </p:grpSpPr>
          <p:sp>
            <p:nvSpPr>
              <p:cNvPr id="27684" name="Oval 20"/>
              <p:cNvSpPr>
                <a:spLocks noChangeArrowheads="1"/>
              </p:cNvSpPr>
              <p:nvPr/>
            </p:nvSpPr>
            <p:spPr bwMode="auto">
              <a:xfrm>
                <a:off x="4070" y="1248"/>
                <a:ext cx="394" cy="226"/>
              </a:xfrm>
              <a:prstGeom prst="ellipse">
                <a:avLst/>
              </a:prstGeom>
              <a:solidFill>
                <a:srgbClr val="E9F7FF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chemeClr val="tx1"/>
                    </a:solidFill>
                    <a:latin typeface="Tahoma" charset="0"/>
                  </a:rPr>
                  <a:t>desc</a:t>
                </a:r>
              </a:p>
            </p:txBody>
          </p:sp>
          <p:sp>
            <p:nvSpPr>
              <p:cNvPr id="27685" name="Oval 21"/>
              <p:cNvSpPr>
                <a:spLocks noChangeArrowheads="1"/>
              </p:cNvSpPr>
              <p:nvPr/>
            </p:nvSpPr>
            <p:spPr bwMode="auto">
              <a:xfrm>
                <a:off x="3638" y="1248"/>
                <a:ext cx="394" cy="226"/>
              </a:xfrm>
              <a:prstGeom prst="ellipse">
                <a:avLst/>
              </a:prstGeom>
              <a:solidFill>
                <a:srgbClr val="E9F7FF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1600" b="0" u="sng">
                    <a:solidFill>
                      <a:schemeClr val="tx1"/>
                    </a:solidFill>
                    <a:latin typeface="Tahoma" charset="0"/>
                  </a:rPr>
                  <a:t>item</a:t>
                </a:r>
              </a:p>
            </p:txBody>
          </p:sp>
        </p:grpSp>
        <p:cxnSp>
          <p:nvCxnSpPr>
            <p:cNvPr id="27683" name="AutoShape 22"/>
            <p:cNvCxnSpPr>
              <a:cxnSpLocks noChangeShapeType="1"/>
              <a:stCxn id="27672" idx="2"/>
              <a:endCxn id="27685" idx="0"/>
            </p:cNvCxnSpPr>
            <p:nvPr/>
          </p:nvCxnSpPr>
          <p:spPr bwMode="auto">
            <a:xfrm flipH="1">
              <a:off x="4997" y="1113"/>
              <a:ext cx="216" cy="13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36525" y="1304925"/>
            <a:ext cx="3825875" cy="1057275"/>
            <a:chOff x="480" y="846"/>
            <a:chExt cx="2410" cy="666"/>
          </a:xfrm>
        </p:grpSpPr>
        <p:sp>
          <p:nvSpPr>
            <p:cNvPr id="27659" name="Rectangle 24"/>
            <p:cNvSpPr>
              <a:spLocks noChangeArrowheads="1"/>
            </p:cNvSpPr>
            <p:nvPr/>
          </p:nvSpPr>
          <p:spPr bwMode="auto">
            <a:xfrm>
              <a:off x="1338" y="846"/>
              <a:ext cx="694" cy="258"/>
            </a:xfrm>
            <a:prstGeom prst="rect">
              <a:avLst/>
            </a:prstGeom>
            <a:solidFill>
              <a:srgbClr val="FFE5E6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0">
                  <a:solidFill>
                    <a:schemeClr val="tx1"/>
                  </a:solidFill>
                  <a:latin typeface="Tahoma" charset="0"/>
                </a:rPr>
                <a:t>Supplier</a:t>
              </a:r>
            </a:p>
          </p:txBody>
        </p:sp>
        <p:grpSp>
          <p:nvGrpSpPr>
            <p:cNvPr id="27660" name="Group 25"/>
            <p:cNvGrpSpPr>
              <a:grpSpLocks/>
            </p:cNvGrpSpPr>
            <p:nvPr/>
          </p:nvGrpSpPr>
          <p:grpSpPr bwMode="auto">
            <a:xfrm>
              <a:off x="480" y="1104"/>
              <a:ext cx="2410" cy="408"/>
              <a:chOff x="480" y="1104"/>
              <a:chExt cx="2410" cy="408"/>
            </a:xfrm>
          </p:grpSpPr>
          <p:sp>
            <p:nvSpPr>
              <p:cNvPr id="27661" name="Oval 26"/>
              <p:cNvSpPr>
                <a:spLocks noChangeArrowheads="1"/>
              </p:cNvSpPr>
              <p:nvPr/>
            </p:nvSpPr>
            <p:spPr bwMode="auto">
              <a:xfrm>
                <a:off x="1594" y="1286"/>
                <a:ext cx="395" cy="226"/>
              </a:xfrm>
              <a:prstGeom prst="ellipse">
                <a:avLst/>
              </a:prstGeom>
              <a:solidFill>
                <a:srgbClr val="FFE5E6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chemeClr val="tx1"/>
                    </a:solidFill>
                    <a:latin typeface="Tahoma" charset="0"/>
                  </a:rPr>
                  <a:t>price</a:t>
                </a:r>
              </a:p>
            </p:txBody>
          </p:sp>
          <p:cxnSp>
            <p:nvCxnSpPr>
              <p:cNvPr id="27662" name="AutoShape 27"/>
              <p:cNvCxnSpPr>
                <a:cxnSpLocks noChangeShapeType="1"/>
                <a:stCxn id="27659" idx="2"/>
                <a:endCxn id="27661" idx="0"/>
              </p:cNvCxnSpPr>
              <p:nvPr/>
            </p:nvCxnSpPr>
            <p:spPr bwMode="auto">
              <a:xfrm>
                <a:off x="1621" y="1104"/>
                <a:ext cx="170" cy="1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3" name="AutoShape 28"/>
              <p:cNvCxnSpPr>
                <a:cxnSpLocks noChangeShapeType="1"/>
                <a:stCxn id="27659" idx="2"/>
                <a:endCxn id="27668" idx="0"/>
              </p:cNvCxnSpPr>
              <p:nvPr/>
            </p:nvCxnSpPr>
            <p:spPr bwMode="auto">
              <a:xfrm>
                <a:off x="1621" y="1104"/>
                <a:ext cx="1072" cy="1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4" name="AutoShape 29"/>
              <p:cNvCxnSpPr>
                <a:cxnSpLocks noChangeShapeType="1"/>
                <a:stCxn id="27659" idx="2"/>
                <a:endCxn id="27665" idx="0"/>
              </p:cNvCxnSpPr>
              <p:nvPr/>
            </p:nvCxnSpPr>
            <p:spPr bwMode="auto">
              <a:xfrm flipH="1">
                <a:off x="767" y="1104"/>
                <a:ext cx="854" cy="1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5" name="Oval 30"/>
              <p:cNvSpPr>
                <a:spLocks noChangeArrowheads="1"/>
              </p:cNvSpPr>
              <p:nvPr/>
            </p:nvSpPr>
            <p:spPr bwMode="auto">
              <a:xfrm>
                <a:off x="480" y="1286"/>
                <a:ext cx="574" cy="226"/>
              </a:xfrm>
              <a:prstGeom prst="ellipse">
                <a:avLst/>
              </a:prstGeom>
              <a:solidFill>
                <a:srgbClr val="FFE5E6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1600" b="0" u="sng">
                    <a:solidFill>
                      <a:schemeClr val="tx1"/>
                    </a:solidFill>
                    <a:latin typeface="Tahoma" charset="0"/>
                  </a:rPr>
                  <a:t>name</a:t>
                </a:r>
              </a:p>
            </p:txBody>
          </p:sp>
          <p:sp>
            <p:nvSpPr>
              <p:cNvPr id="27666" name="Oval 31"/>
              <p:cNvSpPr>
                <a:spLocks noChangeArrowheads="1"/>
              </p:cNvSpPr>
              <p:nvPr/>
            </p:nvSpPr>
            <p:spPr bwMode="auto">
              <a:xfrm>
                <a:off x="1130" y="1286"/>
                <a:ext cx="394" cy="226"/>
              </a:xfrm>
              <a:prstGeom prst="ellipse">
                <a:avLst/>
              </a:prstGeom>
              <a:solidFill>
                <a:srgbClr val="FFE5E6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chemeClr val="tx1"/>
                    </a:solidFill>
                    <a:latin typeface="Tahoma" charset="0"/>
                  </a:rPr>
                  <a:t>addr</a:t>
                </a:r>
              </a:p>
            </p:txBody>
          </p:sp>
          <p:cxnSp>
            <p:nvCxnSpPr>
              <p:cNvPr id="27667" name="AutoShape 32"/>
              <p:cNvCxnSpPr>
                <a:cxnSpLocks noChangeShapeType="1"/>
                <a:stCxn id="27659" idx="2"/>
                <a:endCxn id="27666" idx="0"/>
              </p:cNvCxnSpPr>
              <p:nvPr/>
            </p:nvCxnSpPr>
            <p:spPr bwMode="auto">
              <a:xfrm flipH="1">
                <a:off x="1327" y="1104"/>
                <a:ext cx="294" cy="1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8" name="Oval 33"/>
              <p:cNvSpPr>
                <a:spLocks noChangeArrowheads="1"/>
              </p:cNvSpPr>
              <p:nvPr/>
            </p:nvSpPr>
            <p:spPr bwMode="auto">
              <a:xfrm>
                <a:off x="2496" y="1286"/>
                <a:ext cx="394" cy="226"/>
              </a:xfrm>
              <a:prstGeom prst="ellipse">
                <a:avLst/>
              </a:prstGeom>
              <a:solidFill>
                <a:srgbClr val="FFE5E6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1600" b="0">
                    <a:solidFill>
                      <a:schemeClr val="tx1"/>
                    </a:solidFill>
                    <a:latin typeface="Tahoma" charset="0"/>
                  </a:rPr>
                  <a:t>desc</a:t>
                </a:r>
              </a:p>
            </p:txBody>
          </p:sp>
          <p:sp>
            <p:nvSpPr>
              <p:cNvPr id="27669" name="Oval 34"/>
              <p:cNvSpPr>
                <a:spLocks noChangeArrowheads="1"/>
              </p:cNvSpPr>
              <p:nvPr/>
            </p:nvSpPr>
            <p:spPr bwMode="auto">
              <a:xfrm>
                <a:off x="2064" y="1286"/>
                <a:ext cx="394" cy="226"/>
              </a:xfrm>
              <a:prstGeom prst="ellipse">
                <a:avLst/>
              </a:prstGeom>
              <a:solidFill>
                <a:srgbClr val="FFE5E6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1600" b="0" u="sng">
                    <a:solidFill>
                      <a:schemeClr val="tx1"/>
                    </a:solidFill>
                    <a:latin typeface="Tahoma" charset="0"/>
                  </a:rPr>
                  <a:t>item</a:t>
                </a:r>
              </a:p>
            </p:txBody>
          </p:sp>
          <p:cxnSp>
            <p:nvCxnSpPr>
              <p:cNvPr id="27670" name="AutoShape 35"/>
              <p:cNvCxnSpPr>
                <a:cxnSpLocks noChangeShapeType="1"/>
                <a:stCxn id="27659" idx="2"/>
                <a:endCxn id="27669" idx="0"/>
              </p:cNvCxnSpPr>
              <p:nvPr/>
            </p:nvCxnSpPr>
            <p:spPr bwMode="auto">
              <a:xfrm>
                <a:off x="1621" y="1104"/>
                <a:ext cx="640" cy="1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583140" name="Text Box 36"/>
          <p:cNvSpPr txBox="1">
            <a:spLocks noChangeArrowheads="1"/>
          </p:cNvSpPr>
          <p:nvPr/>
        </p:nvSpPr>
        <p:spPr bwMode="auto">
          <a:xfrm>
            <a:off x="723010" y="4968875"/>
            <a:ext cx="7045518" cy="830997"/>
          </a:xfrm>
          <a:prstGeom prst="rect">
            <a:avLst/>
          </a:prstGeom>
          <a:solidFill>
            <a:srgbClr val="E9F7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Tahoma" charset="0"/>
              </a:rPr>
              <a:t>ER design is subjective and can have many E + </a:t>
            </a:r>
            <a:r>
              <a:rPr lang="en-US" b="0" dirty="0" err="1">
                <a:solidFill>
                  <a:schemeClr val="tx2"/>
                </a:solidFill>
                <a:latin typeface="Tahoma" charset="0"/>
              </a:rPr>
              <a:t>Rs</a:t>
            </a:r>
            <a:r>
              <a:rPr lang="en-US" b="0" dirty="0">
                <a:solidFill>
                  <a:schemeClr val="tx2"/>
                </a:solidFill>
                <a:latin typeface="Tahoma" charset="0"/>
              </a:rPr>
              <a:t/>
            </a:r>
            <a:br>
              <a:rPr lang="en-US" b="0" dirty="0">
                <a:solidFill>
                  <a:schemeClr val="tx2"/>
                </a:solidFill>
                <a:latin typeface="Tahoma" charset="0"/>
              </a:rPr>
            </a:br>
            <a:r>
              <a:rPr lang="en-US" b="0" dirty="0">
                <a:solidFill>
                  <a:schemeClr val="tx2"/>
                </a:solidFill>
                <a:latin typeface="Tahoma" charset="0"/>
              </a:rPr>
              <a:t>FDs: </a:t>
            </a:r>
            <a:r>
              <a:rPr lang="en-US" b="0" dirty="0" smtClean="0">
                <a:solidFill>
                  <a:schemeClr val="tx2"/>
                </a:solidFill>
                <a:latin typeface="Tahoma" charset="0"/>
              </a:rPr>
              <a:t>deeper </a:t>
            </a:r>
            <a:r>
              <a:rPr lang="en-US" b="0" dirty="0">
                <a:solidFill>
                  <a:schemeClr val="tx2"/>
                </a:solidFill>
                <a:latin typeface="Tahoma" charset="0"/>
              </a:rPr>
              <a:t>understanding of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8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8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8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83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83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83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83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3107" grpId="0" build="p" autoUpdateAnimBg="0"/>
      <p:bldP spid="1583108" grpId="0" build="p" autoUpdateAnimBg="0" advAuto="500"/>
      <p:bldP spid="158314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5098DE63-9FF4-A24F-9666-EDCD25AE18AC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86E3CC63-858D-A14C-B770-3E57AAF4E9BB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15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8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Refining an ER Diagram</a:t>
            </a:r>
          </a:p>
        </p:txBody>
      </p:sp>
      <p:sp>
        <p:nvSpPr>
          <p:cNvPr id="1585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895600"/>
            <a:ext cx="8305800" cy="3124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MS PGothic" charset="0"/>
              </a:rPr>
              <a:t>IS (</a:t>
            </a:r>
            <a:r>
              <a:rPr lang="en-US" sz="2400" u="sng" dirty="0">
                <a:latin typeface="Tahoma" charset="0"/>
                <a:ea typeface="MS PGothic" charset="0"/>
              </a:rPr>
              <a:t>item</a:t>
            </a:r>
            <a:r>
              <a:rPr lang="en-US" sz="2400" dirty="0">
                <a:latin typeface="Tahoma" charset="0"/>
                <a:ea typeface="MS PGothic" charset="0"/>
              </a:rPr>
              <a:t>, name, </a:t>
            </a:r>
            <a:r>
              <a:rPr lang="en-US" sz="2400" dirty="0" err="1">
                <a:latin typeface="Tahoma" charset="0"/>
                <a:ea typeface="MS PGothic" charset="0"/>
              </a:rPr>
              <a:t>desc</a:t>
            </a:r>
            <a:r>
              <a:rPr lang="en-US" sz="2400" dirty="0">
                <a:latin typeface="Tahoma" charset="0"/>
                <a:ea typeface="MS PGothic" charset="0"/>
              </a:rPr>
              <a:t>, </a:t>
            </a:r>
            <a:r>
              <a:rPr lang="en-US" sz="2400" dirty="0" err="1">
                <a:latin typeface="Tahoma" charset="0"/>
                <a:ea typeface="MS PGothic" charset="0"/>
              </a:rPr>
              <a:t>loc</a:t>
            </a:r>
            <a:r>
              <a:rPr lang="en-US" sz="2400" dirty="0">
                <a:latin typeface="Tahoma" charset="0"/>
                <a:ea typeface="MS PGothic" charset="0"/>
              </a:rPr>
              <a:t>, price)</a:t>
            </a:r>
            <a:br>
              <a:rPr lang="en-US" sz="2400" dirty="0">
                <a:latin typeface="Tahoma" charset="0"/>
                <a:ea typeface="MS PGothic" charset="0"/>
              </a:rPr>
            </a:br>
            <a:r>
              <a:rPr lang="en-US" sz="2400" dirty="0">
                <a:latin typeface="Tahoma" charset="0"/>
                <a:ea typeface="MS PGothic" charset="0"/>
              </a:rPr>
              <a:t>S (</a:t>
            </a:r>
            <a:r>
              <a:rPr lang="en-US" sz="2400" u="sng" dirty="0">
                <a:latin typeface="Tahoma" charset="0"/>
                <a:ea typeface="MS PGothic" charset="0"/>
              </a:rPr>
              <a:t>name</a:t>
            </a:r>
            <a:r>
              <a:rPr lang="en-US" sz="2400" dirty="0">
                <a:latin typeface="Tahoma" charset="0"/>
                <a:ea typeface="MS PGothic" charset="0"/>
              </a:rPr>
              <a:t>, </a:t>
            </a:r>
            <a:r>
              <a:rPr lang="en-US" sz="2400" dirty="0" err="1">
                <a:latin typeface="Tahoma" charset="0"/>
                <a:ea typeface="MS PGothic" charset="0"/>
              </a:rPr>
              <a:t>addr</a:t>
            </a:r>
            <a:r>
              <a:rPr lang="en-US" sz="2400" dirty="0">
                <a:latin typeface="Tahoma" charset="0"/>
                <a:ea typeface="MS PGothic" charset="0"/>
              </a:rPr>
              <a:t>)</a:t>
            </a:r>
          </a:p>
          <a:p>
            <a:pPr eaLnBrk="1" hangingPunct="1"/>
            <a:r>
              <a:rPr lang="en-US" sz="2400" dirty="0">
                <a:latin typeface="Tahoma" charset="0"/>
                <a:ea typeface="MS PGothic" charset="0"/>
              </a:rPr>
              <a:t>A supplier keeps all </a:t>
            </a:r>
            <a:r>
              <a:rPr lang="en-US" sz="2400" dirty="0" smtClean="0">
                <a:latin typeface="Tahoma" charset="0"/>
                <a:ea typeface="MS PGothic" charset="0"/>
              </a:rPr>
              <a:t>items of the same name </a:t>
            </a:r>
            <a:r>
              <a:rPr lang="en-US" sz="2400" dirty="0">
                <a:latin typeface="Tahoma" charset="0"/>
                <a:ea typeface="MS PGothic" charset="0"/>
              </a:rPr>
              <a:t>in the same location</a:t>
            </a:r>
            <a:br>
              <a:rPr lang="en-US" sz="2400" dirty="0">
                <a:latin typeface="Tahoma" charset="0"/>
                <a:ea typeface="MS PGothic" charset="0"/>
              </a:rPr>
            </a:br>
            <a:r>
              <a:rPr lang="en-US" sz="2400" dirty="0">
                <a:solidFill>
                  <a:schemeClr val="hlink"/>
                </a:solidFill>
                <a:latin typeface="Tahoma" charset="0"/>
                <a:ea typeface="MS PGothic" charset="0"/>
              </a:rPr>
              <a:t>FD: name </a:t>
            </a:r>
            <a:r>
              <a:rPr lang="en-US" b="1" dirty="0">
                <a:solidFill>
                  <a:schemeClr val="hlink"/>
                </a:solidFill>
                <a:latin typeface="Tahoma" charset="0"/>
                <a:ea typeface="MS PGothic" charset="0"/>
              </a:rPr>
              <a:t>→</a:t>
            </a:r>
            <a:r>
              <a:rPr lang="en-US" sz="2400" dirty="0">
                <a:solidFill>
                  <a:schemeClr val="hlink"/>
                </a:solidFill>
                <a:latin typeface="Tahoma" charset="0"/>
                <a:ea typeface="MS PGothic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latin typeface="Tahoma" charset="0"/>
                <a:ea typeface="MS PGothic" charset="0"/>
              </a:rPr>
              <a:t>loc</a:t>
            </a:r>
            <a:endParaRPr lang="en-US" sz="2400" dirty="0">
              <a:solidFill>
                <a:schemeClr val="hlink"/>
              </a:solidFill>
              <a:latin typeface="Tahoma" charset="0"/>
              <a:ea typeface="MS PGothic" charset="0"/>
            </a:endParaRPr>
          </a:p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Solution: </a:t>
            </a:r>
            <a:b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</a:br>
            <a: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IS (</a:t>
            </a:r>
            <a:r>
              <a:rPr lang="en-US" sz="2400" u="sng" dirty="0">
                <a:solidFill>
                  <a:schemeClr val="accent2"/>
                </a:solidFill>
                <a:latin typeface="Tahoma" charset="0"/>
                <a:ea typeface="MS PGothic" charset="0"/>
              </a:rPr>
              <a:t>item</a:t>
            </a:r>
            <a: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, name, </a:t>
            </a:r>
            <a:r>
              <a:rPr lang="en-US" sz="2400" dirty="0" err="1">
                <a:solidFill>
                  <a:schemeClr val="accent2"/>
                </a:solidFill>
                <a:latin typeface="Tahoma" charset="0"/>
                <a:ea typeface="MS PGothic" charset="0"/>
              </a:rPr>
              <a:t>desc</a:t>
            </a:r>
            <a: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, price)</a:t>
            </a:r>
            <a:b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</a:br>
            <a:r>
              <a:rPr lang="en-US" sz="2400" dirty="0" err="1">
                <a:solidFill>
                  <a:schemeClr val="accent2"/>
                </a:solidFill>
                <a:latin typeface="Tahoma" charset="0"/>
                <a:ea typeface="MS PGothic" charset="0"/>
              </a:rPr>
              <a:t>Loc</a:t>
            </a:r>
            <a: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 (</a:t>
            </a:r>
            <a:r>
              <a:rPr lang="en-US" sz="2400" u="sng" dirty="0">
                <a:solidFill>
                  <a:schemeClr val="accent2"/>
                </a:solidFill>
                <a:latin typeface="Tahoma" charset="0"/>
                <a:ea typeface="MS PGothic" charset="0"/>
              </a:rPr>
              <a:t>name</a:t>
            </a:r>
            <a: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Tahoma" charset="0"/>
                <a:ea typeface="MS PGothic" charset="0"/>
              </a:rPr>
              <a:t>addr</a:t>
            </a:r>
            <a: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Tahoma" charset="0"/>
                <a:ea typeface="MS PGothic" charset="0"/>
              </a:rPr>
              <a:t>loc</a:t>
            </a:r>
            <a: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)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2259013" y="1792288"/>
            <a:ext cx="1101725" cy="409575"/>
          </a:xfrm>
          <a:prstGeom prst="rect">
            <a:avLst/>
          </a:prstGeom>
          <a:solidFill>
            <a:srgbClr val="E9F7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0">
                <a:solidFill>
                  <a:schemeClr val="tx1"/>
                </a:solidFill>
                <a:latin typeface="Tahoma" charset="0"/>
              </a:rPr>
              <a:t>Supplier</a:t>
            </a: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5837238" y="1792288"/>
            <a:ext cx="723900" cy="409575"/>
          </a:xfrm>
          <a:prstGeom prst="rect">
            <a:avLst/>
          </a:prstGeom>
          <a:solidFill>
            <a:srgbClr val="E9F7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0">
                <a:solidFill>
                  <a:schemeClr val="tx1"/>
                </a:solidFill>
                <a:latin typeface="Tahoma" charset="0"/>
              </a:rPr>
              <a:t>Item</a:t>
            </a:r>
          </a:p>
        </p:txBody>
      </p:sp>
      <p:sp>
        <p:nvSpPr>
          <p:cNvPr id="29704" name="AutoShape 6"/>
          <p:cNvSpPr>
            <a:spLocks noChangeArrowheads="1"/>
          </p:cNvSpPr>
          <p:nvPr/>
        </p:nvSpPr>
        <p:spPr bwMode="auto">
          <a:xfrm>
            <a:off x="3567113" y="1685925"/>
            <a:ext cx="1866900" cy="622300"/>
          </a:xfrm>
          <a:prstGeom prst="diamond">
            <a:avLst/>
          </a:prstGeom>
          <a:solidFill>
            <a:srgbClr val="E9F7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0">
                <a:solidFill>
                  <a:schemeClr val="tx1"/>
                </a:solidFill>
                <a:latin typeface="Tahoma" charset="0"/>
              </a:rPr>
              <a:t>Supplies</a:t>
            </a:r>
          </a:p>
        </p:txBody>
      </p:sp>
      <p:cxnSp>
        <p:nvCxnSpPr>
          <p:cNvPr id="29705" name="AutoShape 7"/>
          <p:cNvCxnSpPr>
            <a:cxnSpLocks noChangeShapeType="1"/>
            <a:stCxn id="29702" idx="3"/>
            <a:endCxn id="29704" idx="1"/>
          </p:cNvCxnSpPr>
          <p:nvPr/>
        </p:nvCxnSpPr>
        <p:spPr bwMode="auto">
          <a:xfrm>
            <a:off x="3360738" y="1997075"/>
            <a:ext cx="2063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AutoShape 8"/>
          <p:cNvCxnSpPr>
            <a:cxnSpLocks noChangeShapeType="1"/>
            <a:stCxn id="29704" idx="3"/>
            <a:endCxn id="29703" idx="1"/>
          </p:cNvCxnSpPr>
          <p:nvPr/>
        </p:nvCxnSpPr>
        <p:spPr bwMode="auto">
          <a:xfrm>
            <a:off x="5434013" y="1997075"/>
            <a:ext cx="4032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07" name="Oval 9"/>
          <p:cNvSpPr>
            <a:spLocks noChangeArrowheads="1"/>
          </p:cNvSpPr>
          <p:nvPr/>
        </p:nvSpPr>
        <p:spPr bwMode="auto">
          <a:xfrm>
            <a:off x="4187825" y="2482850"/>
            <a:ext cx="627063" cy="358775"/>
          </a:xfrm>
          <a:prstGeom prst="ellipse">
            <a:avLst/>
          </a:prstGeom>
          <a:solidFill>
            <a:srgbClr val="E9F7FF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>
                <a:solidFill>
                  <a:schemeClr val="tx1"/>
                </a:solidFill>
                <a:latin typeface="Tahoma" charset="0"/>
              </a:rPr>
              <a:t>price</a:t>
            </a:r>
          </a:p>
        </p:txBody>
      </p:sp>
      <p:cxnSp>
        <p:nvCxnSpPr>
          <p:cNvPr id="29708" name="AutoShape 10"/>
          <p:cNvCxnSpPr>
            <a:cxnSpLocks noChangeShapeType="1"/>
            <a:stCxn id="29704" idx="2"/>
            <a:endCxn id="29707" idx="0"/>
          </p:cNvCxnSpPr>
          <p:nvPr/>
        </p:nvCxnSpPr>
        <p:spPr bwMode="auto">
          <a:xfrm>
            <a:off x="4500563" y="2308225"/>
            <a:ext cx="1587" cy="174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1"/>
          <p:cNvCxnSpPr>
            <a:cxnSpLocks noChangeShapeType="1"/>
            <a:stCxn id="29703" idx="2"/>
            <a:endCxn id="29713" idx="0"/>
          </p:cNvCxnSpPr>
          <p:nvPr/>
        </p:nvCxnSpPr>
        <p:spPr bwMode="auto">
          <a:xfrm>
            <a:off x="6199188" y="2201863"/>
            <a:ext cx="342900" cy="2143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2"/>
          <p:cNvCxnSpPr>
            <a:cxnSpLocks noChangeShapeType="1"/>
            <a:stCxn id="29702" idx="2"/>
            <a:endCxn id="29725" idx="0"/>
          </p:cNvCxnSpPr>
          <p:nvPr/>
        </p:nvCxnSpPr>
        <p:spPr bwMode="auto">
          <a:xfrm flipH="1">
            <a:off x="2436813" y="2201863"/>
            <a:ext cx="373062" cy="204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11" name="Group 13"/>
          <p:cNvGrpSpPr>
            <a:grpSpLocks/>
          </p:cNvGrpSpPr>
          <p:nvPr/>
        </p:nvGrpSpPr>
        <p:grpSpPr bwMode="auto">
          <a:xfrm>
            <a:off x="1981200" y="2406650"/>
            <a:ext cx="1657350" cy="358775"/>
            <a:chOff x="1008" y="1242"/>
            <a:chExt cx="1044" cy="226"/>
          </a:xfrm>
        </p:grpSpPr>
        <p:sp>
          <p:nvSpPr>
            <p:cNvPr id="29725" name="Oval 14"/>
            <p:cNvSpPr>
              <a:spLocks noChangeArrowheads="1"/>
            </p:cNvSpPr>
            <p:nvPr/>
          </p:nvSpPr>
          <p:spPr bwMode="auto">
            <a:xfrm>
              <a:off x="1008" y="1242"/>
              <a:ext cx="574" cy="226"/>
            </a:xfrm>
            <a:prstGeom prst="ellipse">
              <a:avLst/>
            </a:prstGeom>
            <a:solidFill>
              <a:srgbClr val="E9F7FF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u="sng">
                  <a:solidFill>
                    <a:schemeClr val="tx1"/>
                  </a:solidFill>
                  <a:latin typeface="Tahoma" charset="0"/>
                </a:rPr>
                <a:t>name</a:t>
              </a:r>
            </a:p>
          </p:txBody>
        </p:sp>
        <p:sp>
          <p:nvSpPr>
            <p:cNvPr id="29726" name="Oval 15"/>
            <p:cNvSpPr>
              <a:spLocks noChangeArrowheads="1"/>
            </p:cNvSpPr>
            <p:nvPr/>
          </p:nvSpPr>
          <p:spPr bwMode="auto">
            <a:xfrm>
              <a:off x="1658" y="1242"/>
              <a:ext cx="394" cy="226"/>
            </a:xfrm>
            <a:prstGeom prst="ellipse">
              <a:avLst/>
            </a:prstGeom>
            <a:solidFill>
              <a:srgbClr val="E9F7FF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chemeClr val="tx1"/>
                  </a:solidFill>
                  <a:latin typeface="Tahoma" charset="0"/>
                </a:rPr>
                <a:t>addr</a:t>
              </a:r>
            </a:p>
          </p:txBody>
        </p:sp>
      </p:grpSp>
      <p:cxnSp>
        <p:nvCxnSpPr>
          <p:cNvPr id="29712" name="AutoShape 16"/>
          <p:cNvCxnSpPr>
            <a:cxnSpLocks noChangeShapeType="1"/>
            <a:stCxn id="29702" idx="2"/>
            <a:endCxn id="29726" idx="0"/>
          </p:cNvCxnSpPr>
          <p:nvPr/>
        </p:nvCxnSpPr>
        <p:spPr bwMode="auto">
          <a:xfrm>
            <a:off x="2809875" y="2201863"/>
            <a:ext cx="515938" cy="204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6229350" y="2416175"/>
            <a:ext cx="625475" cy="358775"/>
          </a:xfrm>
          <a:prstGeom prst="ellipse">
            <a:avLst/>
          </a:prstGeom>
          <a:solidFill>
            <a:srgbClr val="E9F7FF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lIns="0" tIns="0" rIns="0" bIns="0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>
                <a:solidFill>
                  <a:schemeClr val="tx1"/>
                </a:solidFill>
                <a:latin typeface="Tahoma" charset="0"/>
              </a:rPr>
              <a:t>desc</a:t>
            </a:r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5543550" y="2416175"/>
            <a:ext cx="625475" cy="358775"/>
          </a:xfrm>
          <a:prstGeom prst="ellipse">
            <a:avLst/>
          </a:prstGeom>
          <a:solidFill>
            <a:srgbClr val="E9F7FF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lIns="0" tIns="0" rIns="0" bIns="0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u="sng">
                <a:solidFill>
                  <a:schemeClr val="tx1"/>
                </a:solidFill>
                <a:latin typeface="Tahoma" charset="0"/>
              </a:rPr>
              <a:t>item</a:t>
            </a:r>
          </a:p>
        </p:txBody>
      </p:sp>
      <p:cxnSp>
        <p:nvCxnSpPr>
          <p:cNvPr id="29715" name="AutoShape 19"/>
          <p:cNvCxnSpPr>
            <a:cxnSpLocks noChangeShapeType="1"/>
            <a:stCxn id="29703" idx="2"/>
            <a:endCxn id="29714" idx="0"/>
          </p:cNvCxnSpPr>
          <p:nvPr/>
        </p:nvCxnSpPr>
        <p:spPr bwMode="auto">
          <a:xfrm flipH="1">
            <a:off x="5856288" y="2201863"/>
            <a:ext cx="342900" cy="2143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5886450" y="1143000"/>
            <a:ext cx="625475" cy="649288"/>
            <a:chOff x="3708" y="720"/>
            <a:chExt cx="394" cy="409"/>
          </a:xfrm>
        </p:grpSpPr>
        <p:cxnSp>
          <p:nvCxnSpPr>
            <p:cNvPr id="29723" name="AutoShape 21"/>
            <p:cNvCxnSpPr>
              <a:cxnSpLocks noChangeShapeType="1"/>
              <a:stCxn id="29724" idx="4"/>
              <a:endCxn id="29703" idx="0"/>
            </p:cNvCxnSpPr>
            <p:nvPr/>
          </p:nvCxnSpPr>
          <p:spPr bwMode="auto">
            <a:xfrm>
              <a:off x="3905" y="946"/>
              <a:ext cx="0" cy="1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4" name="Oval 22"/>
            <p:cNvSpPr>
              <a:spLocks noChangeArrowheads="1"/>
            </p:cNvSpPr>
            <p:nvPr/>
          </p:nvSpPr>
          <p:spPr bwMode="auto">
            <a:xfrm>
              <a:off x="3708" y="720"/>
              <a:ext cx="394" cy="226"/>
            </a:xfrm>
            <a:prstGeom prst="ellipse">
              <a:avLst/>
            </a:prstGeom>
            <a:solidFill>
              <a:srgbClr val="FFEBEC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>
                  <a:latin typeface="Tahoma" charset="0"/>
                </a:rPr>
                <a:t>loc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498725" y="1092200"/>
            <a:ext cx="4079875" cy="700088"/>
            <a:chOff x="1574" y="688"/>
            <a:chExt cx="2570" cy="441"/>
          </a:xfrm>
        </p:grpSpPr>
        <p:grpSp>
          <p:nvGrpSpPr>
            <p:cNvPr id="29719" name="Group 24"/>
            <p:cNvGrpSpPr>
              <a:grpSpLocks/>
            </p:cNvGrpSpPr>
            <p:nvPr/>
          </p:nvGrpSpPr>
          <p:grpSpPr bwMode="auto">
            <a:xfrm>
              <a:off x="1574" y="720"/>
              <a:ext cx="394" cy="409"/>
              <a:chOff x="3708" y="720"/>
              <a:chExt cx="394" cy="409"/>
            </a:xfrm>
          </p:grpSpPr>
          <p:cxnSp>
            <p:nvCxnSpPr>
              <p:cNvPr id="29721" name="AutoShape 25"/>
              <p:cNvCxnSpPr>
                <a:cxnSpLocks noChangeShapeType="1"/>
                <a:stCxn id="29722" idx="4"/>
              </p:cNvCxnSpPr>
              <p:nvPr/>
            </p:nvCxnSpPr>
            <p:spPr bwMode="auto">
              <a:xfrm>
                <a:off x="3905" y="946"/>
                <a:ext cx="0" cy="18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2" name="Oval 26"/>
              <p:cNvSpPr>
                <a:spLocks noChangeArrowheads="1"/>
              </p:cNvSpPr>
              <p:nvPr/>
            </p:nvSpPr>
            <p:spPr bwMode="auto">
              <a:xfrm>
                <a:off x="3708" y="720"/>
                <a:ext cx="394" cy="226"/>
              </a:xfrm>
              <a:prstGeom prst="ellipse">
                <a:avLst/>
              </a:prstGeom>
              <a:solidFill>
                <a:srgbClr val="FFEBEC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1600" b="0">
                    <a:latin typeface="Tahoma" charset="0"/>
                  </a:rPr>
                  <a:t>loc</a:t>
                </a:r>
              </a:p>
            </p:txBody>
          </p:sp>
        </p:grpSp>
        <p:sp>
          <p:nvSpPr>
            <p:cNvPr id="29720" name="Rectangle 27"/>
            <p:cNvSpPr>
              <a:spLocks noChangeArrowheads="1"/>
            </p:cNvSpPr>
            <p:nvPr/>
          </p:nvSpPr>
          <p:spPr bwMode="auto">
            <a:xfrm>
              <a:off x="3664" y="688"/>
              <a:ext cx="480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85180" name="Text Box 28"/>
          <p:cNvSpPr txBox="1">
            <a:spLocks noChangeArrowheads="1"/>
          </p:cNvSpPr>
          <p:nvPr/>
        </p:nvSpPr>
        <p:spPr bwMode="auto">
          <a:xfrm>
            <a:off x="3962400" y="5334000"/>
            <a:ext cx="2844800" cy="457200"/>
          </a:xfrm>
          <a:prstGeom prst="rect">
            <a:avLst/>
          </a:prstGeom>
          <a:solidFill>
            <a:srgbClr val="FFE5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None/>
            </a:pPr>
            <a:r>
              <a:rPr lang="en-US" b="0">
                <a:latin typeface="Tahoma" charset="0"/>
              </a:rPr>
              <a:t>&lt;- New ER diagram</a:t>
            </a:r>
            <a:endParaRPr lang="en-US" sz="2000" b="0">
              <a:latin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8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155" grpId="0" build="p" autoUpdateAnimBg="0"/>
      <p:bldP spid="158518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Armstrong's Inference Axioms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Axiom#1: Reflexive Property:</a:t>
            </a:r>
          </a:p>
          <a:p>
            <a:pPr lvl="1"/>
            <a:r>
              <a:rPr lang="en-US" dirty="0" smtClean="0"/>
              <a:t>(Supplier ID, Item#) -&gt; Item#</a:t>
            </a:r>
          </a:p>
          <a:p>
            <a:pPr lvl="1"/>
            <a:r>
              <a:rPr lang="en-US" dirty="0" smtClean="0"/>
              <a:t>Obviously, if we know (Supplier ID and item#) pair, we know the item#.</a:t>
            </a:r>
          </a:p>
          <a:p>
            <a:r>
              <a:rPr lang="en-US" dirty="0" smtClean="0"/>
              <a:t>In general, given attribute sets X and Y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Tahoma" charset="0"/>
                <a:ea typeface="MS PGothic" charset="0"/>
              </a:rPr>
              <a:t>Reflexivity</a:t>
            </a:r>
            <a:r>
              <a:rPr lang="en-US" dirty="0">
                <a:latin typeface="Tahoma" charset="0"/>
                <a:ea typeface="MS PGothic" charset="0"/>
              </a:rPr>
              <a:t>:  If  Y </a:t>
            </a:r>
            <a:r>
              <a:rPr lang="en-US" sz="3200" b="1" dirty="0" smtClean="0">
                <a:latin typeface="Tahoma" charset="0"/>
                <a:ea typeface="MS PGothic" charset="0"/>
                <a:sym typeface="Symbol" charset="0"/>
              </a:rPr>
              <a:t>⊆</a:t>
            </a:r>
            <a:r>
              <a:rPr lang="en-US" dirty="0" smtClean="0">
                <a:latin typeface="Tahoma" charset="0"/>
                <a:ea typeface="MS PGothic" charset="0"/>
              </a:rPr>
              <a:t>X</a:t>
            </a:r>
            <a:r>
              <a:rPr lang="en-US" dirty="0">
                <a:latin typeface="Tahoma" charset="0"/>
                <a:ea typeface="MS PGothic" charset="0"/>
              </a:rPr>
              <a:t>,  then X </a:t>
            </a:r>
            <a:r>
              <a:rPr lang="en-US" sz="3200" b="1" dirty="0">
                <a:latin typeface="Tahoma" charset="0"/>
                <a:ea typeface="MS PGothic" charset="0"/>
              </a:rPr>
              <a:t>→</a:t>
            </a:r>
            <a:r>
              <a:rPr lang="en-US" dirty="0">
                <a:latin typeface="Tahoma" charset="0"/>
                <a:ea typeface="MS PGothic" charset="0"/>
              </a:rPr>
              <a:t> Y </a:t>
            </a:r>
            <a:endParaRPr lang="en-US" dirty="0" smtClean="0">
              <a:latin typeface="Tahoma" charset="0"/>
              <a:ea typeface="MS PGothic" charset="0"/>
            </a:endParaRPr>
          </a:p>
          <a:p>
            <a:r>
              <a:rPr lang="en-US" dirty="0" smtClean="0">
                <a:latin typeface="Tahoma" charset="0"/>
                <a:ea typeface="MS PGothic" charset="0"/>
              </a:rPr>
              <a:t>In the above example, Y is [Item#]. X is [Supplier ID, Item#].</a:t>
            </a:r>
          </a:p>
          <a:p>
            <a:r>
              <a:rPr lang="en-US" dirty="0" smtClean="0">
                <a:latin typeface="Tahoma" charset="0"/>
                <a:ea typeface="MS PGothic" charset="0"/>
              </a:rPr>
              <a:t>This is called a </a:t>
            </a:r>
            <a:r>
              <a:rPr lang="en-US" i="1" dirty="0" smtClean="0">
                <a:solidFill>
                  <a:srgbClr val="FF0000"/>
                </a:solidFill>
                <a:latin typeface="Tahoma" charset="0"/>
                <a:ea typeface="MS PGothic" charset="0"/>
              </a:rPr>
              <a:t>trivial dependency.</a:t>
            </a:r>
          </a:p>
          <a:p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1D624C-C86A-EE46-89DE-3F184CE75BFC}" type="datetime1">
              <a:rPr lang="en-US" smtClean="0"/>
              <a:pPr>
                <a:defRPr/>
              </a:pPr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CE18A5-3B61-F543-83C1-A477E01B70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61B9B749-4505-264C-9CBA-48EF716DAB2F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9FBA9BE3-339D-DE40-8D78-F53ED8348A3F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17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Armstrong's Axioms (</a:t>
            </a:r>
            <a:r>
              <a:rPr lang="en-US" dirty="0" err="1" smtClean="0">
                <a:ea typeface="+mj-ea"/>
                <a:cs typeface="+mj-cs"/>
              </a:rPr>
              <a:t>contd</a:t>
            </a:r>
            <a:r>
              <a:rPr lang="en-US" dirty="0" smtClean="0">
                <a:ea typeface="+mj-ea"/>
                <a:cs typeface="+mj-cs"/>
              </a:rPr>
              <a:t>)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510540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SzPct val="60000"/>
            </a:pPr>
            <a:r>
              <a:rPr lang="en-US" sz="2000" dirty="0" smtClean="0">
                <a:solidFill>
                  <a:schemeClr val="hlink"/>
                </a:solidFill>
                <a:latin typeface="Tahoma" charset="0"/>
                <a:ea typeface="MS PGothic" charset="0"/>
              </a:rPr>
              <a:t>Axiom #2: Transitivity</a:t>
            </a:r>
            <a:r>
              <a:rPr lang="en-US" sz="2000" dirty="0">
                <a:latin typeface="Tahoma" charset="0"/>
                <a:ea typeface="MS PGothic" charset="0"/>
              </a:rPr>
              <a:t>:  If  X </a:t>
            </a:r>
            <a:r>
              <a:rPr lang="en-US" sz="24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Y and Y </a:t>
            </a:r>
            <a:r>
              <a:rPr lang="en-US" sz="24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Z, then X </a:t>
            </a:r>
            <a:r>
              <a:rPr lang="en-US" sz="24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Tahoma" charset="0"/>
                <a:ea typeface="MS PGothic" charset="0"/>
              </a:rPr>
              <a:t>ename</a:t>
            </a:r>
            <a:r>
              <a:rPr lang="en-US" sz="2000" dirty="0" smtClean="0">
                <a:latin typeface="Tahoma" charset="0"/>
                <a:ea typeface="MS PGothic" charset="0"/>
              </a:rPr>
              <a:t> </a:t>
            </a:r>
            <a:r>
              <a:rPr lang="en-US" sz="20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</a:t>
            </a:r>
            <a:r>
              <a:rPr lang="en-US" sz="2000" dirty="0" err="1">
                <a:latin typeface="Tahoma" charset="0"/>
                <a:ea typeface="MS PGothic" charset="0"/>
              </a:rPr>
              <a:t>ejob</a:t>
            </a:r>
            <a:r>
              <a:rPr lang="en-US" sz="2000" dirty="0">
                <a:latin typeface="Tahoma" charset="0"/>
                <a:ea typeface="MS PGothic" charset="0"/>
              </a:rPr>
              <a:t>, </a:t>
            </a:r>
            <a:r>
              <a:rPr lang="en-US" sz="2000" dirty="0" err="1">
                <a:latin typeface="Tahoma" charset="0"/>
                <a:ea typeface="MS PGothic" charset="0"/>
              </a:rPr>
              <a:t>ejob</a:t>
            </a:r>
            <a:r>
              <a:rPr lang="en-US" sz="2000" dirty="0">
                <a:latin typeface="Tahoma" charset="0"/>
                <a:ea typeface="MS PGothic" charset="0"/>
              </a:rPr>
              <a:t> </a:t>
            </a:r>
            <a:r>
              <a:rPr lang="en-US" sz="20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</a:t>
            </a:r>
            <a:r>
              <a:rPr lang="en-US" sz="2000" dirty="0" err="1">
                <a:latin typeface="Tahoma" charset="0"/>
                <a:ea typeface="MS PGothic" charset="0"/>
              </a:rPr>
              <a:t>esal</a:t>
            </a:r>
            <a:r>
              <a:rPr lang="en-US" sz="2000" dirty="0">
                <a:latin typeface="Tahoma" charset="0"/>
                <a:ea typeface="MS PGothic" charset="0"/>
              </a:rPr>
              <a:t>;</a:t>
            </a:r>
            <a:r>
              <a:rPr lang="en-US" sz="2000" dirty="0">
                <a:solidFill>
                  <a:schemeClr val="hlink"/>
                </a:solidFill>
                <a:latin typeface="Tahoma" charset="0"/>
                <a:ea typeface="MS PGothic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Tahoma" charset="0"/>
                <a:ea typeface="MS PGothic" charset="0"/>
                <a:sym typeface="Symbol" charset="0"/>
              </a:rPr>
              <a:t></a:t>
            </a:r>
            <a:r>
              <a:rPr lang="en-US" sz="2000" dirty="0">
                <a:solidFill>
                  <a:schemeClr val="hlink"/>
                </a:solidFill>
                <a:latin typeface="Tahoma" charset="0"/>
                <a:ea typeface="MS PGothic" charset="0"/>
              </a:rPr>
              <a:t> </a:t>
            </a:r>
            <a:r>
              <a:rPr lang="en-US" sz="2000" dirty="0" err="1">
                <a:solidFill>
                  <a:schemeClr val="hlink"/>
                </a:solidFill>
                <a:latin typeface="Tahoma" charset="0"/>
                <a:ea typeface="MS PGothic" charset="0"/>
              </a:rPr>
              <a:t>ename</a:t>
            </a:r>
            <a:r>
              <a:rPr lang="en-US" sz="2000" dirty="0">
                <a:solidFill>
                  <a:schemeClr val="hlink"/>
                </a:solidFill>
                <a:latin typeface="Tahoma" charset="0"/>
                <a:ea typeface="MS PGothic" charset="0"/>
              </a:rPr>
              <a:t>  </a:t>
            </a:r>
            <a:r>
              <a:rPr lang="en-US" sz="2000" b="1" dirty="0">
                <a:solidFill>
                  <a:schemeClr val="hlink"/>
                </a:solidFill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solidFill>
                  <a:schemeClr val="hlink"/>
                </a:solidFill>
                <a:latin typeface="Tahoma" charset="0"/>
                <a:ea typeface="MS PGothic" charset="0"/>
              </a:rPr>
              <a:t> </a:t>
            </a:r>
            <a:r>
              <a:rPr lang="en-US" sz="2000" dirty="0" err="1" smtClean="0">
                <a:solidFill>
                  <a:schemeClr val="hlink"/>
                </a:solidFill>
                <a:latin typeface="Tahoma" charset="0"/>
                <a:ea typeface="MS PGothic" charset="0"/>
              </a:rPr>
              <a:t>esal</a:t>
            </a:r>
            <a:endParaRPr lang="en-US" sz="2000" dirty="0">
              <a:solidFill>
                <a:schemeClr val="hlink"/>
              </a:solidFill>
              <a:latin typeface="Tahoma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600" dirty="0">
              <a:solidFill>
                <a:schemeClr val="hlink"/>
              </a:solidFill>
              <a:latin typeface="Tahoma" charset="0"/>
              <a:ea typeface="MS PGothic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Tahoma" charset="0"/>
                <a:ea typeface="MS PGothic" charset="0"/>
              </a:rPr>
              <a:t>Axiom #3: Augmentation</a:t>
            </a:r>
            <a:r>
              <a:rPr lang="en-US" sz="2000" dirty="0">
                <a:latin typeface="Tahoma" charset="0"/>
                <a:ea typeface="MS PGothic" charset="0"/>
              </a:rPr>
              <a:t>:  If  X </a:t>
            </a:r>
            <a:r>
              <a:rPr lang="en-US" sz="20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Y,  then XZ </a:t>
            </a:r>
            <a:r>
              <a:rPr lang="en-US" sz="20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YZ for any </a:t>
            </a:r>
            <a:r>
              <a:rPr lang="en-US" sz="2000" dirty="0" smtClean="0">
                <a:latin typeface="Tahoma" charset="0"/>
                <a:ea typeface="MS PGothic" charset="0"/>
              </a:rPr>
              <a:t>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Tahoma" charset="0"/>
                <a:ea typeface="MS PGothic" charset="0"/>
              </a:rPr>
              <a:t>If </a:t>
            </a:r>
            <a:r>
              <a:rPr lang="en-US" sz="2000" dirty="0" err="1">
                <a:latin typeface="Tahoma" charset="0"/>
                <a:ea typeface="MS PGothic" charset="0"/>
              </a:rPr>
              <a:t>e</a:t>
            </a:r>
            <a:r>
              <a:rPr lang="en-US" sz="2000" dirty="0" err="1" smtClean="0">
                <a:latin typeface="Tahoma" charset="0"/>
                <a:ea typeface="MS PGothic" charset="0"/>
              </a:rPr>
              <a:t>name</a:t>
            </a:r>
            <a:r>
              <a:rPr lang="en-US" sz="2000" dirty="0" smtClean="0">
                <a:latin typeface="Tahoma" charset="0"/>
                <a:ea typeface="MS PGothic" charset="0"/>
              </a:rPr>
              <a:t> </a:t>
            </a:r>
            <a:r>
              <a:rPr lang="en-US" sz="2000" dirty="0" smtClean="0">
                <a:latin typeface="Tahoma" charset="0"/>
                <a:ea typeface="MS PGothic" charset="0"/>
                <a:sym typeface="Wingdings"/>
              </a:rPr>
              <a:t> </a:t>
            </a:r>
            <a:r>
              <a:rPr lang="en-US" sz="2000" dirty="0" err="1" smtClean="0">
                <a:latin typeface="Tahoma" charset="0"/>
                <a:ea typeface="MS PGothic" charset="0"/>
                <a:sym typeface="Wingdings"/>
              </a:rPr>
              <a:t>ejob</a:t>
            </a:r>
            <a:r>
              <a:rPr lang="en-US" sz="2000" dirty="0" smtClean="0">
                <a:latin typeface="Tahoma" charset="0"/>
                <a:ea typeface="MS PGothic" charset="0"/>
                <a:sym typeface="Wingdings"/>
              </a:rPr>
              <a:t>, then </a:t>
            </a:r>
            <a:r>
              <a:rPr lang="en-US" sz="2000" dirty="0" err="1" smtClean="0">
                <a:latin typeface="Tahoma" charset="0"/>
                <a:ea typeface="MS PGothic" charset="0"/>
                <a:sym typeface="Wingdings"/>
              </a:rPr>
              <a:t>ename</a:t>
            </a:r>
            <a:r>
              <a:rPr lang="en-US" sz="2000" dirty="0" smtClean="0">
                <a:latin typeface="Tahoma" charset="0"/>
                <a:ea typeface="MS PGothic" charset="0"/>
                <a:sym typeface="Wingdings"/>
              </a:rPr>
              <a:t>, salary  </a:t>
            </a:r>
            <a:r>
              <a:rPr lang="en-US" sz="2000" dirty="0" err="1" smtClean="0">
                <a:latin typeface="Tahoma" charset="0"/>
                <a:ea typeface="MS PGothic" charset="0"/>
                <a:sym typeface="Wingdings"/>
              </a:rPr>
              <a:t>ejob</a:t>
            </a:r>
            <a:r>
              <a:rPr lang="en-US" sz="2000" dirty="0" smtClean="0">
                <a:latin typeface="Tahoma" charset="0"/>
                <a:ea typeface="MS PGothic" charset="0"/>
                <a:sym typeface="Wingdings"/>
              </a:rPr>
              <a:t>, salary</a:t>
            </a:r>
            <a:endParaRPr lang="en-US" sz="2000" dirty="0">
              <a:latin typeface="Tahoma" charset="0"/>
              <a:ea typeface="MS PGothic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400" dirty="0" smtClean="0">
              <a:latin typeface="Tahoma" charset="0"/>
              <a:ea typeface="MS PGothic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  <a:ea typeface="MS PGothic" charset="0"/>
              </a:rPr>
              <a:t>Additional useful rules </a:t>
            </a:r>
            <a:r>
              <a:rPr lang="en-US" sz="2400" dirty="0">
                <a:latin typeface="Tahoma" charset="0"/>
                <a:ea typeface="MS PGothic" charset="0"/>
              </a:rPr>
              <a:t>(</a:t>
            </a:r>
            <a:r>
              <a:rPr lang="en-US" sz="2400" dirty="0" smtClean="0">
                <a:latin typeface="Tahoma" charset="0"/>
                <a:ea typeface="MS PGothic" charset="0"/>
              </a:rPr>
              <a:t>derivable from above axioms):</a:t>
            </a:r>
            <a:endParaRPr lang="en-US" sz="2400" dirty="0">
              <a:latin typeface="Tahoma" charset="0"/>
              <a:ea typeface="MS PGothic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chemeClr val="hlink"/>
                </a:solidFill>
                <a:latin typeface="Tahoma" charset="0"/>
                <a:ea typeface="MS PGothic" charset="0"/>
              </a:rPr>
              <a:t>Union</a:t>
            </a:r>
            <a:r>
              <a:rPr lang="en-US" sz="2000" dirty="0">
                <a:latin typeface="Tahoma" charset="0"/>
                <a:ea typeface="MS PGothic" charset="0"/>
              </a:rPr>
              <a:t>:  If X </a:t>
            </a:r>
            <a:r>
              <a:rPr lang="en-US" sz="24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Y and X </a:t>
            </a:r>
            <a:r>
              <a:rPr lang="en-US" sz="24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Z,  then X </a:t>
            </a:r>
            <a:r>
              <a:rPr lang="en-US" sz="24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YZ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chemeClr val="hlink"/>
                </a:solidFill>
                <a:latin typeface="Tahoma" charset="0"/>
                <a:ea typeface="MS PGothic" charset="0"/>
              </a:rPr>
              <a:t>Decomposition</a:t>
            </a:r>
            <a:r>
              <a:rPr lang="en-US" sz="2000" dirty="0">
                <a:latin typeface="Tahoma" charset="0"/>
                <a:ea typeface="MS PGothic" charset="0"/>
              </a:rPr>
              <a:t>: If  X </a:t>
            </a:r>
            <a:r>
              <a:rPr lang="en-US" sz="24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YZ,  then X </a:t>
            </a:r>
            <a:r>
              <a:rPr lang="en-US" sz="24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Y and X </a:t>
            </a:r>
            <a:r>
              <a:rPr lang="en-US" sz="24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</a:t>
            </a:r>
            <a:r>
              <a:rPr lang="en-US" sz="2000" dirty="0" smtClean="0">
                <a:latin typeface="Tahoma" charset="0"/>
                <a:ea typeface="MS PGothic" charset="0"/>
              </a:rPr>
              <a:t>Z</a:t>
            </a:r>
            <a:endParaRPr lang="en-US" sz="2000" dirty="0">
              <a:latin typeface="Tahoma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2"/>
                </a:solidFill>
                <a:latin typeface="Tahoma" charset="0"/>
                <a:ea typeface="MS PGothic" charset="0"/>
              </a:rPr>
              <a:t>Given a set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  <a:ea typeface="MS PGothic" charset="0"/>
              </a:rPr>
              <a:t>F</a:t>
            </a:r>
            <a:r>
              <a:rPr lang="en-US" sz="2400" dirty="0" smtClean="0">
                <a:solidFill>
                  <a:schemeClr val="bg2"/>
                </a:solidFill>
                <a:latin typeface="Tahoma" charset="0"/>
                <a:ea typeface="MS PGothic" charset="0"/>
              </a:rPr>
              <a:t> of FDs, its </a:t>
            </a:r>
            <a:r>
              <a:rPr lang="en-US" sz="2400" dirty="0" smtClean="0">
                <a:solidFill>
                  <a:schemeClr val="hlink"/>
                </a:solidFill>
                <a:latin typeface="Tahoma" charset="0"/>
                <a:ea typeface="MS PGothic" charset="0"/>
              </a:rPr>
              <a:t>closure </a:t>
            </a:r>
            <a:r>
              <a:rPr lang="en-US" sz="2400" dirty="0" smtClean="0">
                <a:latin typeface="Tahoma" charset="0"/>
                <a:ea typeface="MS PGothic" charset="0"/>
              </a:rPr>
              <a:t>is</a:t>
            </a:r>
            <a:r>
              <a:rPr lang="en-US" sz="2400" dirty="0" smtClean="0">
                <a:solidFill>
                  <a:schemeClr val="hlink"/>
                </a:solidFill>
                <a:latin typeface="Tahoma" charset="0"/>
                <a:ea typeface="MS PGothic" charset="0"/>
              </a:rPr>
              <a:t> </a:t>
            </a:r>
            <a:r>
              <a:rPr lang="en-US" sz="2400" dirty="0" smtClean="0">
                <a:latin typeface="Tahoma" charset="0"/>
                <a:ea typeface="MS PGothic" charset="0"/>
              </a:rPr>
              <a:t>denoted </a:t>
            </a:r>
            <a:r>
              <a:rPr lang="en-US" sz="2400" dirty="0">
                <a:latin typeface="Tahoma" charset="0"/>
                <a:ea typeface="MS PGothic" charset="0"/>
              </a:rPr>
              <a:t>as</a:t>
            </a:r>
            <a:r>
              <a:rPr lang="en-US" sz="2400" dirty="0">
                <a:solidFill>
                  <a:schemeClr val="hlink"/>
                </a:solidFill>
                <a:latin typeface="Tahoma" charset="0"/>
                <a:ea typeface="MS PGothic" charset="0"/>
              </a:rPr>
              <a:t> F</a:t>
            </a:r>
            <a:r>
              <a:rPr lang="en-US" sz="2400" baseline="30000" dirty="0">
                <a:solidFill>
                  <a:schemeClr val="hlink"/>
                </a:solidFill>
                <a:latin typeface="Tahoma" charset="0"/>
                <a:ea typeface="MS PGothic" charset="0"/>
              </a:rPr>
              <a:t>+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hlink"/>
                </a:solidFill>
                <a:latin typeface="Tahoma" charset="0"/>
                <a:ea typeface="MS PGothic" charset="0"/>
              </a:rPr>
              <a:t>F+</a:t>
            </a:r>
            <a:r>
              <a:rPr lang="en-US" sz="2000" dirty="0">
                <a:latin typeface="Tahoma" charset="0"/>
                <a:ea typeface="MS PGothic" charset="0"/>
              </a:rPr>
              <a:t> obtained by repeatedly applying Armstrong</a:t>
            </a:r>
            <a:r>
              <a:rPr lang="ja-JP" altLang="en-US" sz="2000" dirty="0">
                <a:latin typeface="Arial" charset="0"/>
                <a:ea typeface="MS PGothic" charset="0"/>
              </a:rPr>
              <a:t>’</a:t>
            </a:r>
            <a:r>
              <a:rPr lang="en-US" altLang="ja-JP" sz="2000" dirty="0">
                <a:latin typeface="Tahoma" charset="0"/>
                <a:ea typeface="MS PGothic" charset="0"/>
              </a:rPr>
              <a:t>s Axioms</a:t>
            </a:r>
            <a:r>
              <a:rPr lang="en-US" altLang="ja-JP" sz="2000" baseline="30000" dirty="0">
                <a:latin typeface="Tahoma" charset="0"/>
                <a:ea typeface="MS PGothic" charset="0"/>
              </a:rPr>
              <a:t> </a:t>
            </a:r>
            <a:endParaRPr lang="en-US" sz="2000" baseline="30000" dirty="0">
              <a:latin typeface="Tahoma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8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8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8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8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8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8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8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0772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Deriving Union Rule from Axioms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prove: if X </a:t>
            </a:r>
            <a:r>
              <a:rPr lang="en-US" b="1" dirty="0" smtClean="0">
                <a:latin typeface="Tahoma" charset="0"/>
                <a:ea typeface="MS PGothic" charset="0"/>
              </a:rPr>
              <a:t>→</a:t>
            </a:r>
            <a:r>
              <a:rPr lang="en-US" sz="2800" dirty="0" smtClean="0">
                <a:latin typeface="Tahoma" charset="0"/>
                <a:ea typeface="MS PGothic" charset="0"/>
              </a:rPr>
              <a:t> </a:t>
            </a:r>
            <a:r>
              <a:rPr lang="en-US" dirty="0" smtClean="0">
                <a:sym typeface="Wingdings"/>
              </a:rPr>
              <a:t>Y and X </a:t>
            </a:r>
            <a:r>
              <a:rPr lang="en-US" b="1" dirty="0" smtClean="0">
                <a:latin typeface="Tahoma" charset="0"/>
                <a:ea typeface="MS PGothic" charset="0"/>
              </a:rPr>
              <a:t>→</a:t>
            </a:r>
            <a:r>
              <a:rPr lang="en-US" sz="2800" dirty="0" smtClean="0">
                <a:latin typeface="Tahoma" charset="0"/>
                <a:ea typeface="MS PGothic" charset="0"/>
              </a:rPr>
              <a:t> Z then X </a:t>
            </a:r>
            <a:r>
              <a:rPr lang="en-US" b="1" dirty="0" smtClean="0">
                <a:latin typeface="Tahoma" charset="0"/>
                <a:ea typeface="MS PGothic" charset="0"/>
              </a:rPr>
              <a:t>→</a:t>
            </a:r>
            <a:r>
              <a:rPr lang="en-US" sz="2800" dirty="0" smtClean="0">
                <a:latin typeface="Tahoma" charset="0"/>
                <a:ea typeface="MS PGothic" charset="0"/>
              </a:rPr>
              <a:t> YZ.</a:t>
            </a:r>
          </a:p>
          <a:p>
            <a:r>
              <a:rPr lang="en-US" sz="2800" dirty="0" smtClean="0">
                <a:latin typeface="Tahoma" charset="0"/>
                <a:ea typeface="MS PGothic" charset="0"/>
              </a:rPr>
              <a:t>Proof: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ahoma" charset="0"/>
                <a:ea typeface="MS PGothic" charset="0"/>
              </a:rPr>
              <a:t>X </a:t>
            </a:r>
            <a:r>
              <a:rPr lang="en-US" sz="2000" b="1" dirty="0" smtClean="0">
                <a:latin typeface="Tahoma" charset="0"/>
                <a:ea typeface="MS PGothic" charset="0"/>
              </a:rPr>
              <a:t>→</a:t>
            </a:r>
            <a:r>
              <a:rPr lang="en-US" sz="2000" dirty="0" smtClean="0">
                <a:latin typeface="Tahoma" charset="0"/>
                <a:ea typeface="MS PGothic" charset="0"/>
              </a:rPr>
              <a:t> Y (given)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ahoma" charset="0"/>
                <a:ea typeface="MS PGothic" charset="0"/>
              </a:rPr>
              <a:t>X </a:t>
            </a:r>
            <a:r>
              <a:rPr lang="en-US" sz="2000" b="1" dirty="0" smtClean="0">
                <a:latin typeface="Tahoma" charset="0"/>
                <a:ea typeface="MS PGothic" charset="0"/>
              </a:rPr>
              <a:t>→</a:t>
            </a:r>
            <a:r>
              <a:rPr lang="en-US" sz="2000" dirty="0" smtClean="0">
                <a:latin typeface="Tahoma" charset="0"/>
                <a:ea typeface="MS PGothic" charset="0"/>
              </a:rPr>
              <a:t> Z (given)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ahoma" charset="0"/>
                <a:ea typeface="MS PGothic" charset="0"/>
              </a:rPr>
              <a:t>XX </a:t>
            </a:r>
            <a:r>
              <a:rPr lang="en-US" sz="2000" b="1" dirty="0" smtClean="0">
                <a:latin typeface="Tahoma" charset="0"/>
                <a:ea typeface="MS PGothic" charset="0"/>
              </a:rPr>
              <a:t>→</a:t>
            </a:r>
            <a:r>
              <a:rPr lang="en-US" sz="2000" dirty="0" smtClean="0">
                <a:latin typeface="Tahoma" charset="0"/>
                <a:ea typeface="MS PGothic" charset="0"/>
              </a:rPr>
              <a:t> XZ or X </a:t>
            </a:r>
            <a:r>
              <a:rPr lang="en-US" sz="2000" b="1" dirty="0" smtClean="0">
                <a:latin typeface="Tahoma" charset="0"/>
                <a:ea typeface="MS PGothic" charset="0"/>
              </a:rPr>
              <a:t>→</a:t>
            </a:r>
            <a:r>
              <a:rPr lang="en-US" sz="2000" dirty="0" smtClean="0">
                <a:latin typeface="Tahoma" charset="0"/>
                <a:ea typeface="MS PGothic" charset="0"/>
              </a:rPr>
              <a:t>  XZ  (augmentation of 2.)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ahoma" charset="0"/>
                <a:ea typeface="MS PGothic" charset="0"/>
              </a:rPr>
              <a:t>XZ </a:t>
            </a:r>
            <a:r>
              <a:rPr lang="en-US" sz="2000" b="1" dirty="0" smtClean="0">
                <a:latin typeface="Tahoma" charset="0"/>
                <a:ea typeface="MS PGothic" charset="0"/>
              </a:rPr>
              <a:t>→</a:t>
            </a:r>
            <a:r>
              <a:rPr lang="en-US" sz="2000" dirty="0" smtClean="0">
                <a:latin typeface="Tahoma" charset="0"/>
                <a:ea typeface="MS PGothic" charset="0"/>
              </a:rPr>
              <a:t> YZ (augmentation of 1.)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ahoma" charset="0"/>
                <a:ea typeface="MS PGothic" charset="0"/>
              </a:rPr>
              <a:t>X </a:t>
            </a:r>
            <a:r>
              <a:rPr lang="en-US" sz="2000" b="1" dirty="0" smtClean="0">
                <a:latin typeface="Tahoma" charset="0"/>
                <a:ea typeface="MS PGothic" charset="0"/>
              </a:rPr>
              <a:t>→</a:t>
            </a:r>
            <a:r>
              <a:rPr lang="en-US" sz="2000" dirty="0" smtClean="0">
                <a:latin typeface="Tahoma" charset="0"/>
                <a:ea typeface="MS PGothic" charset="0"/>
              </a:rPr>
              <a:t> YZ  (transitivity of 3. and 4.)</a:t>
            </a:r>
          </a:p>
          <a:p>
            <a:pPr marL="0" indent="0">
              <a:buNone/>
            </a:pPr>
            <a:endParaRPr lang="en-US" sz="2000" dirty="0">
              <a:latin typeface="Tahoma" charset="0"/>
              <a:ea typeface="MS PGothic" charset="0"/>
            </a:endParaRPr>
          </a:p>
          <a:p>
            <a:pPr marL="0" indent="0">
              <a:buNone/>
            </a:pPr>
            <a:r>
              <a:rPr lang="en-US" sz="2000" dirty="0">
                <a:latin typeface="Tahoma" charset="0"/>
                <a:ea typeface="MS PGothic" charset="0"/>
              </a:rPr>
              <a:t>P</a:t>
            </a:r>
            <a:r>
              <a:rPr lang="en-US" sz="2000" dirty="0" smtClean="0">
                <a:latin typeface="Tahoma" charset="0"/>
                <a:ea typeface="MS PGothic" charset="0"/>
              </a:rPr>
              <a:t>ossible to derive the decomposition rule from the basic Armstrong rules.</a:t>
            </a:r>
            <a:endParaRPr lang="en-US" sz="2000" dirty="0">
              <a:latin typeface="Tahoma" charset="0"/>
              <a:ea typeface="MS PGothic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F4EDAE-FA7E-1A4F-8E1A-C63EF88B2CF4}" type="datetime1">
              <a:rPr lang="en-US" smtClean="0"/>
              <a:pPr>
                <a:defRPr/>
              </a:pPr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9458B-E66D-1F4F-BCBC-3E0AFCDBEA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49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Decomposition</a:t>
            </a:r>
          </a:p>
        </p:txBody>
      </p:sp>
      <p:sp>
        <p:nvSpPr>
          <p:cNvPr id="1589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Decompose relations to eliminate redundancy and anomalies. Two key properties:</a:t>
            </a:r>
          </a:p>
          <a:p>
            <a:pPr lvl="1"/>
            <a:r>
              <a:rPr lang="en-US" dirty="0" smtClean="0"/>
              <a:t>Lossless join: Be able to reconstruct the original relation from instances of the decomposed relation. (You did that in Project 1, Part 4)</a:t>
            </a:r>
          </a:p>
          <a:p>
            <a:pPr lvl="1"/>
            <a:r>
              <a:rPr lang="en-US" dirty="0" smtClean="0"/>
              <a:t>Dependency preservation: Preserve original functional dependencies</a:t>
            </a:r>
          </a:p>
          <a:p>
            <a:r>
              <a:rPr lang="en-US" dirty="0" smtClean="0"/>
              <a:t>Potential tradeoff: </a:t>
            </a:r>
          </a:p>
          <a:p>
            <a:pPr lvl="1"/>
            <a:r>
              <a:rPr lang="en-US" dirty="0" smtClean="0"/>
              <a:t>More joins required to answer some queries</a:t>
            </a:r>
          </a:p>
          <a:p>
            <a:pPr lvl="1"/>
            <a:r>
              <a:rPr lang="en-US" dirty="0" smtClean="0"/>
              <a:t>But, eliminating redundancy and anomalies usually worth it</a:t>
            </a:r>
          </a:p>
          <a:p>
            <a:pPr lvl="1"/>
            <a:endParaRPr lang="en-US" dirty="0" smtClean="0"/>
          </a:p>
        </p:txBody>
      </p:sp>
      <p:sp>
        <p:nvSpPr>
          <p:cNvPr id="337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ACF1C473-2008-7B4A-AAB4-7C0265D04E48}" type="datetime1">
              <a:rPr lang="en-US" smtClean="0"/>
              <a:pPr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A7ABFEA8-29C7-EE41-A3CC-1901B23E3C4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92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BE9B564D-3E1D-1A4E-8210-6C6160FD796F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F6CF1978-1055-434D-B154-EECF3C466E14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7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ea typeface="+mj-ea"/>
                <a:cs typeface="+mj-cs"/>
              </a:rPr>
              <a:t>Database Design: The Story so Far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876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Requirements Analysis</a:t>
            </a:r>
          </a:p>
          <a:p>
            <a:pPr lvl="2" eaLnBrk="1" hangingPunct="1"/>
            <a:r>
              <a:rPr lang="en-US" sz="1800">
                <a:latin typeface="Tahoma" charset="0"/>
                <a:ea typeface="MS PGothic" charset="0"/>
              </a:rPr>
              <a:t>Data stored, operations, apps, … 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Conceptual Database Design</a:t>
            </a:r>
          </a:p>
          <a:p>
            <a:pPr lvl="2" eaLnBrk="1" hangingPunct="1"/>
            <a:r>
              <a:rPr lang="en-US" sz="1800">
                <a:latin typeface="Tahoma" charset="0"/>
                <a:ea typeface="MS PGothic" charset="0"/>
              </a:rPr>
              <a:t>Model high-level description of the data, constraints, ER model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Logical Database Design</a:t>
            </a:r>
          </a:p>
          <a:p>
            <a:pPr lvl="2" eaLnBrk="1" hangingPunct="1"/>
            <a:r>
              <a:rPr lang="en-US" sz="1800">
                <a:latin typeface="Tahoma" charset="0"/>
                <a:ea typeface="MS PGothic" charset="0"/>
              </a:rPr>
              <a:t>Choose a DBMS and design a database schema</a:t>
            </a:r>
          </a:p>
          <a:p>
            <a:pPr eaLnBrk="1" hangingPunct="1"/>
            <a:r>
              <a:rPr lang="en-US" sz="2400">
                <a:solidFill>
                  <a:schemeClr val="hlink"/>
                </a:solidFill>
                <a:latin typeface="Tahoma" charset="0"/>
                <a:ea typeface="MS PGothic" charset="0"/>
              </a:rPr>
              <a:t>Schema Refinement</a:t>
            </a:r>
          </a:p>
          <a:p>
            <a:pPr lvl="2" eaLnBrk="1" hangingPunct="1"/>
            <a:r>
              <a:rPr lang="en-US" sz="1800">
                <a:solidFill>
                  <a:schemeClr val="hlink"/>
                </a:solidFill>
                <a:latin typeface="Tahoma" charset="0"/>
                <a:ea typeface="MS PGothic" charset="0"/>
              </a:rPr>
              <a:t>Normalize relations, avoid redundancy, anomalies …</a:t>
            </a:r>
          </a:p>
          <a:p>
            <a:pPr eaLnBrk="1" hangingPunct="1"/>
            <a:r>
              <a:rPr lang="en-US" sz="2400">
                <a:solidFill>
                  <a:srgbClr val="808080"/>
                </a:solidFill>
                <a:latin typeface="Tahoma" charset="0"/>
                <a:ea typeface="MS PGothic" charset="0"/>
              </a:rPr>
              <a:t>Physical Database Design</a:t>
            </a:r>
          </a:p>
          <a:p>
            <a:pPr lvl="2" eaLnBrk="1" hangingPunct="1"/>
            <a:r>
              <a:rPr lang="en-US" sz="1800">
                <a:solidFill>
                  <a:srgbClr val="808080"/>
                </a:solidFill>
                <a:latin typeface="Tahoma" charset="0"/>
                <a:ea typeface="MS PGothic" charset="0"/>
              </a:rPr>
              <a:t>Examine physical database structures like indices, restructure …</a:t>
            </a:r>
          </a:p>
          <a:p>
            <a:pPr eaLnBrk="1" hangingPunct="1"/>
            <a:r>
              <a:rPr lang="en-US" sz="2400">
                <a:solidFill>
                  <a:srgbClr val="808080"/>
                </a:solidFill>
                <a:latin typeface="Tahoma" charset="0"/>
                <a:ea typeface="MS PGothic" charset="0"/>
              </a:rPr>
              <a:t>Security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8CA8B8F9-9D60-824D-B0BD-CC30CA7642E7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4DD44B4D-A552-334F-9E77-364D9077AE22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20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9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913"/>
            <a:ext cx="8077200" cy="11430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Lossless Join Decompositions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467600" cy="4724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dirty="0" smtClean="0">
                <a:latin typeface="Tahoma" charset="0"/>
                <a:ea typeface="MS PGothic" charset="0"/>
              </a:rPr>
              <a:t>Given relation </a:t>
            </a:r>
            <a:r>
              <a:rPr lang="en-US" sz="2400" dirty="0">
                <a:latin typeface="Tahoma" charset="0"/>
                <a:ea typeface="MS PGothic" charset="0"/>
              </a:rPr>
              <a:t>R, FDs F: </a:t>
            </a:r>
            <a:r>
              <a:rPr lang="en-US" sz="2400" dirty="0" smtClean="0">
                <a:latin typeface="Tahoma" charset="0"/>
                <a:ea typeface="MS PGothic" charset="0"/>
              </a:rPr>
              <a:t>R decomposed </a:t>
            </a:r>
            <a:r>
              <a:rPr lang="en-US" sz="2400" dirty="0">
                <a:latin typeface="Tahoma" charset="0"/>
                <a:ea typeface="MS PGothic" charset="0"/>
              </a:rPr>
              <a:t>to X, </a:t>
            </a:r>
            <a:r>
              <a:rPr lang="en-US" sz="2400" dirty="0" smtClean="0">
                <a:latin typeface="Tahoma" charset="0"/>
                <a:ea typeface="MS PGothic" charset="0"/>
              </a:rPr>
              <a:t>Y is a </a:t>
            </a:r>
            <a:r>
              <a:rPr lang="en-US" sz="2400" dirty="0">
                <a:latin typeface="Tahoma" charset="0"/>
                <a:ea typeface="MS PGothic" charset="0"/>
              </a:rPr>
              <a:t>l</a:t>
            </a:r>
            <a:r>
              <a:rPr lang="en-US" sz="2400" dirty="0" smtClean="0">
                <a:latin typeface="Tahoma" charset="0"/>
                <a:ea typeface="MS PGothic" charset="0"/>
              </a:rPr>
              <a:t>ossless-Join </a:t>
            </a:r>
            <a:r>
              <a:rPr lang="en-US" sz="2400" dirty="0">
                <a:latin typeface="Tahoma" charset="0"/>
                <a:ea typeface="MS PGothic" charset="0"/>
              </a:rPr>
              <a:t>decomposition if: </a:t>
            </a:r>
            <a:br>
              <a:rPr lang="en-US" sz="2400" dirty="0">
                <a:latin typeface="Tahoma" charset="0"/>
                <a:ea typeface="MS PGothic" charset="0"/>
              </a:rPr>
            </a:br>
            <a:r>
              <a:rPr lang="en-US" sz="2400" dirty="0">
                <a:solidFill>
                  <a:schemeClr val="hlink"/>
                </a:solidFill>
                <a:latin typeface="Tahoma" charset="0"/>
                <a:ea typeface="MS PGothic" charset="0"/>
                <a:sym typeface="Symbol" charset="0"/>
              </a:rPr>
              <a:t></a:t>
            </a:r>
            <a:r>
              <a:rPr lang="en-US" sz="2400" baseline="-25000" dirty="0">
                <a:solidFill>
                  <a:schemeClr val="hlink"/>
                </a:solidFill>
                <a:latin typeface="Tahoma" charset="0"/>
                <a:ea typeface="MS PGothic" charset="0"/>
              </a:rPr>
              <a:t>X</a:t>
            </a:r>
            <a:r>
              <a:rPr lang="en-US" sz="2400" dirty="0">
                <a:solidFill>
                  <a:schemeClr val="hlink"/>
                </a:solidFill>
                <a:latin typeface="Tahoma" charset="0"/>
                <a:ea typeface="MS PGothic" charset="0"/>
              </a:rPr>
              <a:t>(r) ⋈ </a:t>
            </a:r>
            <a:r>
              <a:rPr lang="en-US" sz="2400" dirty="0">
                <a:solidFill>
                  <a:schemeClr val="hlink"/>
                </a:solidFill>
                <a:latin typeface="Tahoma" charset="0"/>
                <a:ea typeface="MS PGothic" charset="0"/>
                <a:sym typeface="Symbol" charset="0"/>
              </a:rPr>
              <a:t></a:t>
            </a:r>
            <a:r>
              <a:rPr lang="en-US" sz="2400" baseline="-25000" dirty="0">
                <a:solidFill>
                  <a:schemeClr val="hlink"/>
                </a:solidFill>
                <a:latin typeface="Tahoma" charset="0"/>
                <a:ea typeface="MS PGothic" charset="0"/>
              </a:rPr>
              <a:t>Y</a:t>
            </a:r>
            <a:r>
              <a:rPr lang="en-US" sz="2400" dirty="0">
                <a:solidFill>
                  <a:schemeClr val="hlink"/>
                </a:solidFill>
                <a:latin typeface="Tahoma" charset="0"/>
                <a:ea typeface="MS PGothic" charset="0"/>
              </a:rPr>
              <a:t>(r) = r           for </a:t>
            </a:r>
            <a:r>
              <a:rPr lang="en-US" sz="2400" b="1" dirty="0">
                <a:solidFill>
                  <a:schemeClr val="hlink"/>
                </a:solidFill>
                <a:latin typeface="Tahoma" charset="0"/>
                <a:ea typeface="MS PGothic" charset="0"/>
              </a:rPr>
              <a:t>every</a:t>
            </a:r>
            <a:r>
              <a:rPr lang="en-US" sz="2400" dirty="0">
                <a:solidFill>
                  <a:schemeClr val="hlink"/>
                </a:solidFill>
                <a:latin typeface="Tahoma" charset="0"/>
                <a:ea typeface="MS PGothic" charset="0"/>
              </a:rPr>
              <a:t> instance r of R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  <a:ea typeface="MS PGothic" charset="0"/>
              </a:rPr>
              <a:t>Note, r </a:t>
            </a:r>
            <a:r>
              <a:rPr lang="en-US" sz="2400" dirty="0">
                <a:latin typeface="Tahoma" charset="0"/>
                <a:ea typeface="MS PGothic" charset="0"/>
                <a:sym typeface="Symbol" charset="0"/>
              </a:rPr>
              <a:t></a:t>
            </a:r>
            <a:r>
              <a:rPr lang="en-US" sz="2400" dirty="0">
                <a:latin typeface="Tahoma" charset="0"/>
                <a:ea typeface="MS PGothic" charset="0"/>
              </a:rPr>
              <a:t> </a:t>
            </a:r>
            <a:r>
              <a:rPr lang="en-US" sz="2400" dirty="0">
                <a:latin typeface="Tahoma" charset="0"/>
                <a:ea typeface="MS PGothic" charset="0"/>
                <a:sym typeface="Symbol" charset="0"/>
              </a:rPr>
              <a:t></a:t>
            </a:r>
            <a:r>
              <a:rPr lang="en-US" sz="2400" baseline="-25000" dirty="0">
                <a:latin typeface="Tahoma" charset="0"/>
                <a:ea typeface="MS PGothic" charset="0"/>
              </a:rPr>
              <a:t>X</a:t>
            </a:r>
            <a:r>
              <a:rPr lang="en-US" sz="2400" dirty="0">
                <a:latin typeface="Tahoma" charset="0"/>
                <a:ea typeface="MS PGothic" charset="0"/>
              </a:rPr>
              <a:t>(r) ⋈ </a:t>
            </a:r>
            <a:r>
              <a:rPr lang="en-US" sz="2400" dirty="0">
                <a:latin typeface="Tahoma" charset="0"/>
                <a:ea typeface="MS PGothic" charset="0"/>
                <a:sym typeface="Symbol" charset="0"/>
              </a:rPr>
              <a:t></a:t>
            </a:r>
            <a:r>
              <a:rPr lang="en-US" sz="2400" baseline="-25000" dirty="0">
                <a:latin typeface="Tahoma" charset="0"/>
                <a:ea typeface="MS PGothic" charset="0"/>
              </a:rPr>
              <a:t>Y</a:t>
            </a:r>
            <a:r>
              <a:rPr lang="en-US" sz="2400" dirty="0">
                <a:latin typeface="Tahoma" charset="0"/>
                <a:ea typeface="MS PGothic" charset="0"/>
              </a:rPr>
              <a:t>(r) is always </a:t>
            </a:r>
            <a:r>
              <a:rPr lang="en-US" sz="2400" dirty="0" smtClean="0">
                <a:latin typeface="Tahoma" charset="0"/>
                <a:ea typeface="MS PGothic" charset="0"/>
              </a:rPr>
              <a:t>true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400" dirty="0">
                <a:latin typeface="Tahoma" charset="0"/>
                <a:ea typeface="MS PGothic" charset="0"/>
              </a:rPr>
              <a:t>(</a:t>
            </a:r>
            <a:r>
              <a:rPr lang="en-US" sz="2400" dirty="0" smtClean="0">
                <a:latin typeface="Tahoma" charset="0"/>
                <a:ea typeface="MS PGothic" charset="0"/>
              </a:rPr>
              <a:t>Can </a:t>
            </a:r>
            <a:r>
              <a:rPr lang="en-US" sz="2400" dirty="0">
                <a:latin typeface="Tahoma" charset="0"/>
                <a:ea typeface="MS PGothic" charset="0"/>
              </a:rPr>
              <a:t>generalize to </a:t>
            </a:r>
            <a:r>
              <a:rPr lang="en-US" sz="2400" dirty="0" smtClean="0">
                <a:latin typeface="Tahoma" charset="0"/>
                <a:ea typeface="MS PGothic" charset="0"/>
              </a:rPr>
              <a:t>decomposing into n relations)</a:t>
            </a:r>
            <a:endParaRPr lang="en-US" sz="2400" dirty="0">
              <a:latin typeface="Tahoma" charset="0"/>
              <a:ea typeface="MS PGothic" charset="0"/>
            </a:endParaRPr>
          </a:p>
        </p:txBody>
      </p:sp>
      <p:graphicFrame>
        <p:nvGraphicFramePr>
          <p:cNvPr id="159130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6100" y="3998913"/>
          <a:ext cx="190182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3" name="Document" r:id="rId4" imgW="1905000" imgH="1905000" progId="Word.Document.8">
                  <p:embed/>
                </p:oleObj>
              </mc:Choice>
              <mc:Fallback>
                <p:oleObj name="Document" r:id="rId4" imgW="1905000" imgH="1905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998913"/>
                        <a:ext cx="1901825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27300" y="3990975"/>
            <a:ext cx="3429000" cy="1974850"/>
            <a:chOff x="1440" y="2564"/>
            <a:chExt cx="2160" cy="1244"/>
          </a:xfrm>
        </p:grpSpPr>
        <p:graphicFrame>
          <p:nvGraphicFramePr>
            <p:cNvPr id="35851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824" y="2569"/>
            <a:ext cx="814" cy="1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4" name="Document" r:id="rId6" imgW="1295400" imgH="1905000" progId="Word.Document.8">
                    <p:embed/>
                  </p:oleObj>
                </mc:Choice>
                <mc:Fallback>
                  <p:oleObj name="Document" r:id="rId6" imgW="1295400" imgH="1905000" progId="Word.Document.8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569"/>
                          <a:ext cx="814" cy="1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775" y="2564"/>
            <a:ext cx="825" cy="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5" name="Document" r:id="rId8" imgW="1308100" imgH="1968500" progId="Word.Document.8">
                    <p:embed/>
                  </p:oleObj>
                </mc:Choice>
                <mc:Fallback>
                  <p:oleObj name="Document" r:id="rId8" imgW="1308100" imgH="1968500" progId="Word.Document.8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2564"/>
                          <a:ext cx="825" cy="1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3" name="AutoShape 8"/>
            <p:cNvSpPr>
              <a:spLocks noChangeArrowheads="1"/>
            </p:cNvSpPr>
            <p:nvPr/>
          </p:nvSpPr>
          <p:spPr bwMode="auto">
            <a:xfrm>
              <a:off x="1440" y="2980"/>
              <a:ext cx="280" cy="376"/>
            </a:xfrm>
            <a:prstGeom prst="rightArrow">
              <a:avLst>
                <a:gd name="adj1" fmla="val 50000"/>
                <a:gd name="adj2" fmla="val 5002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08700" y="3581400"/>
            <a:ext cx="2654300" cy="2736850"/>
            <a:chOff x="3944" y="2306"/>
            <a:chExt cx="1672" cy="1724"/>
          </a:xfrm>
        </p:grpSpPr>
        <p:graphicFrame>
          <p:nvGraphicFramePr>
            <p:cNvPr id="35849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418" y="2306"/>
            <a:ext cx="1198" cy="1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6" name="Document" r:id="rId10" imgW="1905000" imgH="2743200" progId="Word.Document.8">
                    <p:embed/>
                  </p:oleObj>
                </mc:Choice>
                <mc:Fallback>
                  <p:oleObj name="Document" r:id="rId10" imgW="1905000" imgH="2743200" progId="Word.Document.8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8" y="2306"/>
                          <a:ext cx="1198" cy="17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0" name="AutoShape 11"/>
            <p:cNvSpPr>
              <a:spLocks noChangeArrowheads="1"/>
            </p:cNvSpPr>
            <p:nvPr/>
          </p:nvSpPr>
          <p:spPr bwMode="auto">
            <a:xfrm>
              <a:off x="3944" y="2980"/>
              <a:ext cx="280" cy="376"/>
            </a:xfrm>
            <a:prstGeom prst="rightArrow">
              <a:avLst>
                <a:gd name="adj1" fmla="val 50000"/>
                <a:gd name="adj2" fmla="val 5002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525F233F-ED12-A740-8B07-FD5D34939E12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CE700590-6A00-7A4B-8EB5-DD17193867E3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21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11430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  <a:cs typeface="+mj-cs"/>
              </a:rPr>
              <a:t>How to test for </a:t>
            </a:r>
            <a:r>
              <a:rPr lang="en-US" sz="4000" dirty="0" err="1" smtClean="0">
                <a:ea typeface="+mj-ea"/>
                <a:cs typeface="+mj-cs"/>
              </a:rPr>
              <a:t>ossless</a:t>
            </a:r>
            <a:r>
              <a:rPr lang="en-US" sz="4000" dirty="0" smtClean="0">
                <a:ea typeface="+mj-ea"/>
                <a:cs typeface="+mj-cs"/>
              </a:rPr>
              <a:t> Join?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449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800" dirty="0" smtClean="0">
                <a:latin typeface="Tahoma" charset="0"/>
                <a:ea typeface="MS PGothic" charset="0"/>
              </a:rPr>
              <a:t>Given a relation </a:t>
            </a:r>
            <a:r>
              <a:rPr lang="en-US" sz="2800" dirty="0">
                <a:latin typeface="Tahoma" charset="0"/>
                <a:ea typeface="MS PGothic" charset="0"/>
              </a:rPr>
              <a:t>R, FDs </a:t>
            </a:r>
            <a:r>
              <a:rPr lang="en-US" sz="2800" dirty="0" smtClean="0">
                <a:latin typeface="Tahoma" charset="0"/>
                <a:ea typeface="MS PGothic" charset="0"/>
              </a:rPr>
              <a:t>F</a:t>
            </a:r>
            <a:r>
              <a:rPr lang="en-US" sz="2800" dirty="0">
                <a:latin typeface="Tahoma" charset="0"/>
                <a:ea typeface="MS PGothic" charset="0"/>
              </a:rPr>
              <a:t>,</a:t>
            </a:r>
            <a:endParaRPr lang="en-US" sz="2800" dirty="0" smtClean="0">
              <a:latin typeface="Tahoma" charset="0"/>
              <a:ea typeface="MS PGothic" charset="0"/>
            </a:endParaRPr>
          </a:p>
          <a:p>
            <a:pPr eaLnBrk="1" hangingPunct="1"/>
            <a:r>
              <a:rPr lang="en-US" sz="2400" dirty="0" smtClean="0">
                <a:latin typeface="Tahoma" charset="0"/>
                <a:ea typeface="MS PGothic" charset="0"/>
              </a:rPr>
              <a:t>Test</a:t>
            </a:r>
            <a:r>
              <a:rPr lang="en-US" sz="2400" dirty="0">
                <a:latin typeface="Tahoma" charset="0"/>
                <a:ea typeface="MS PGothic" charset="0"/>
              </a:rPr>
              <a:t>: </a:t>
            </a:r>
            <a:r>
              <a:rPr lang="en-US" sz="2400" dirty="0" smtClean="0">
                <a:latin typeface="Tahoma" charset="0"/>
                <a:ea typeface="MS PGothic" charset="0"/>
              </a:rPr>
              <a:t>The decomposition of R into X, Y is a </a:t>
            </a:r>
            <a:r>
              <a:rPr lang="en-US" sz="2400" dirty="0" smtClean="0">
                <a:solidFill>
                  <a:schemeClr val="accent2"/>
                </a:solidFill>
                <a:latin typeface="Tahoma" charset="0"/>
                <a:ea typeface="MS PGothic" charset="0"/>
              </a:rPr>
              <a:t>lossless-join </a:t>
            </a:r>
            <a:r>
              <a:rPr lang="en-US" sz="2400" dirty="0" err="1">
                <a:solidFill>
                  <a:schemeClr val="accent2"/>
                </a:solidFill>
                <a:latin typeface="Tahoma" charset="0"/>
                <a:ea typeface="MS PGothic" charset="0"/>
              </a:rPr>
              <a:t>w.r.t</a:t>
            </a:r>
            <a: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. F if and only if </a:t>
            </a:r>
            <a:r>
              <a:rPr lang="en-US" sz="2400" dirty="0">
                <a:latin typeface="Tahoma" charset="0"/>
                <a:ea typeface="MS PGothic" charset="0"/>
              </a:rPr>
              <a:t>F</a:t>
            </a:r>
            <a:r>
              <a:rPr lang="en-US" sz="2400" baseline="30000" dirty="0">
                <a:latin typeface="Tahoma" charset="0"/>
                <a:ea typeface="MS PGothic" charset="0"/>
              </a:rPr>
              <a:t>+</a:t>
            </a:r>
            <a:r>
              <a:rPr lang="en-US" sz="2400" dirty="0">
                <a:latin typeface="Tahoma" charset="0"/>
                <a:ea typeface="MS PGothic" charset="0"/>
              </a:rPr>
              <a:t> contains:</a:t>
            </a:r>
          </a:p>
          <a:p>
            <a:pPr lvl="2" eaLnBrk="1" hangingPunct="1">
              <a:buSzPct val="75000"/>
            </a:pPr>
            <a:r>
              <a:rPr lang="en-US" dirty="0">
                <a:solidFill>
                  <a:schemeClr val="accent2"/>
                </a:solidFill>
                <a:latin typeface="Tahoma" charset="0"/>
                <a:ea typeface="MS PGothic" charset="0"/>
              </a:rPr>
              <a:t>X ∩ Y </a:t>
            </a:r>
            <a:r>
              <a:rPr lang="en-US" b="1" dirty="0">
                <a:solidFill>
                  <a:schemeClr val="accent2"/>
                </a:solidFill>
                <a:latin typeface="Tahoma" charset="0"/>
                <a:ea typeface="MS PGothic" charset="0"/>
              </a:rPr>
              <a:t>→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MS PGothic" charset="0"/>
              </a:rPr>
              <a:t> X,   or</a:t>
            </a:r>
          </a:p>
          <a:p>
            <a:pPr lvl="2" eaLnBrk="1" hangingPunct="1">
              <a:buSzPct val="75000"/>
            </a:pPr>
            <a:r>
              <a:rPr lang="en-US" dirty="0">
                <a:solidFill>
                  <a:schemeClr val="accent2"/>
                </a:solidFill>
                <a:latin typeface="Tahoma" charset="0"/>
                <a:ea typeface="MS PGothic" charset="0"/>
              </a:rPr>
              <a:t>X ∩ Y </a:t>
            </a:r>
            <a:r>
              <a:rPr lang="en-US" b="1" dirty="0">
                <a:solidFill>
                  <a:schemeClr val="accent2"/>
                </a:solidFill>
                <a:latin typeface="Tahoma" charset="0"/>
                <a:ea typeface="MS PGothic" charset="0"/>
              </a:rPr>
              <a:t>→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MS PGothic" charset="0"/>
              </a:rPr>
              <a:t> Y</a:t>
            </a:r>
          </a:p>
          <a:p>
            <a:pPr lvl="1" eaLnBrk="1" hangingPunct="1">
              <a:buSzPct val="75000"/>
              <a:buFont typeface="Wingdings" charset="0"/>
              <a:buNone/>
            </a:pPr>
            <a: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	i.e. attributes common to X and </a:t>
            </a:r>
            <a:r>
              <a:rPr lang="en-US" sz="2400" dirty="0" smtClean="0">
                <a:solidFill>
                  <a:schemeClr val="accent2"/>
                </a:solidFill>
                <a:latin typeface="Tahoma" charset="0"/>
                <a:ea typeface="MS PGothic" charset="0"/>
              </a:rPr>
              <a:t>Y must </a:t>
            </a:r>
            <a: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contain a key for either X or Y </a:t>
            </a:r>
          </a:p>
          <a:p>
            <a:pPr lvl="1" eaLnBrk="1" hangingPunct="1">
              <a:buFont typeface="Wingdings" charset="0"/>
              <a:buNone/>
            </a:pPr>
            <a:endParaRPr lang="en-US" sz="2400" dirty="0">
              <a:latin typeface="Tahoma" charset="0"/>
              <a:ea typeface="MS PGothic" charset="0"/>
            </a:endParaRPr>
          </a:p>
        </p:txBody>
      </p:sp>
      <p:sp>
        <p:nvSpPr>
          <p:cNvPr id="1593349" name="Text Box 5"/>
          <p:cNvSpPr txBox="1">
            <a:spLocks noChangeArrowheads="1"/>
          </p:cNvSpPr>
          <p:nvPr/>
        </p:nvSpPr>
        <p:spPr bwMode="auto">
          <a:xfrm>
            <a:off x="800100" y="4541247"/>
            <a:ext cx="7620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800" dirty="0">
                <a:solidFill>
                  <a:schemeClr val="tx2"/>
                </a:solidFill>
                <a:latin typeface="Tahoma" charset="0"/>
              </a:rPr>
              <a:t>Lossless join decomposition is always </a:t>
            </a:r>
            <a:r>
              <a:rPr lang="en-US" sz="2800" dirty="0" smtClean="0">
                <a:solidFill>
                  <a:schemeClr val="tx2"/>
                </a:solidFill>
                <a:latin typeface="Tahoma" charset="0"/>
              </a:rPr>
              <a:t>required for a valid decomposition !</a:t>
            </a:r>
            <a:endParaRPr lang="en-US" sz="2800" dirty="0">
              <a:solidFill>
                <a:schemeClr val="tx2"/>
              </a:solidFill>
              <a:latin typeface="Tahoma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3347" grpId="0" build="p" bldLvl="2" autoUpdateAnimBg="0"/>
      <p:bldP spid="15933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8610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Dependency Preserving Decomposition</a:t>
            </a:r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 (sailor, boat, date)    		</a:t>
            </a:r>
          </a:p>
          <a:p>
            <a:r>
              <a:rPr lang="en-US" dirty="0" smtClean="0"/>
              <a:t>FD: {D → S, D → B} </a:t>
            </a:r>
          </a:p>
          <a:p>
            <a:r>
              <a:rPr lang="en-US" dirty="0" smtClean="0">
                <a:sym typeface="Wingdings" charset="0"/>
              </a:rPr>
              <a:t>Consider decomposition to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X (sailor, boat)         </a:t>
            </a:r>
            <a:r>
              <a:rPr lang="en-US" dirty="0" err="1" smtClean="0"/>
              <a:t>Fx</a:t>
            </a:r>
            <a:r>
              <a:rPr lang="en-US" dirty="0" smtClean="0"/>
              <a:t> = {}</a:t>
            </a:r>
            <a:br>
              <a:rPr lang="en-US" dirty="0" smtClean="0"/>
            </a:br>
            <a:r>
              <a:rPr lang="en-US" dirty="0" smtClean="0"/>
              <a:t>Y (boat, date)		</a:t>
            </a:r>
            <a:r>
              <a:rPr lang="en-US" dirty="0" err="1" smtClean="0"/>
              <a:t>Fy</a:t>
            </a:r>
            <a:r>
              <a:rPr lang="en-US" dirty="0" smtClean="0"/>
              <a:t> = {D → B}</a:t>
            </a:r>
          </a:p>
          <a:p>
            <a:r>
              <a:rPr lang="en-US" dirty="0" smtClean="0"/>
              <a:t>To enforce D → S, must join R1 and R2 (expensive). This dependency is lost.</a:t>
            </a:r>
          </a:p>
          <a:p>
            <a:r>
              <a:rPr lang="en-US" dirty="0" smtClean="0"/>
              <a:t>Dependency preserving Rule:</a:t>
            </a:r>
          </a:p>
          <a:p>
            <a:pPr lvl="1"/>
            <a:r>
              <a:rPr lang="en-US" dirty="0" smtClean="0">
                <a:sym typeface="Wingdings" charset="0"/>
              </a:rPr>
              <a:t>	F+ = (</a:t>
            </a:r>
            <a:r>
              <a:rPr lang="en-US" dirty="0" err="1" smtClean="0">
                <a:sym typeface="Wingdings" charset="0"/>
              </a:rPr>
              <a:t>Fx</a:t>
            </a:r>
            <a:r>
              <a:rPr lang="en-US" dirty="0" smtClean="0">
                <a:sym typeface="Wingdings" charset="0"/>
              </a:rPr>
              <a:t> ⋃ </a:t>
            </a:r>
            <a:r>
              <a:rPr lang="en-US" dirty="0" err="1" smtClean="0">
                <a:sym typeface="Wingdings" charset="0"/>
              </a:rPr>
              <a:t>Fy</a:t>
            </a:r>
            <a:r>
              <a:rPr lang="en-US" dirty="0" smtClean="0">
                <a:sym typeface="Wingdings" charset="0"/>
              </a:rPr>
              <a:t>)+</a:t>
            </a:r>
            <a:endParaRPr lang="en-US" dirty="0"/>
          </a:p>
        </p:txBody>
      </p:sp>
      <p:sp>
        <p:nvSpPr>
          <p:cNvPr id="3993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722FA126-BEA5-1846-A9E2-B6301BEADF7A}" type="datetime1">
              <a:rPr lang="en-US" smtClean="0"/>
              <a:pPr/>
              <a:t>10/5/16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 484: Database Management Systems</a:t>
            </a:r>
            <a:endParaRPr lang="en-US" dirty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B2ABB771-7297-1F4E-B9BB-50063233D61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595397" name="Text Box 5"/>
          <p:cNvSpPr txBox="1">
            <a:spLocks noChangeArrowheads="1"/>
          </p:cNvSpPr>
          <p:nvPr/>
        </p:nvSpPr>
        <p:spPr bwMode="auto">
          <a:xfrm>
            <a:off x="263826" y="5596234"/>
            <a:ext cx="7743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b="0" dirty="0" smtClean="0">
                <a:solidFill>
                  <a:schemeClr val="tx2"/>
                </a:solidFill>
                <a:latin typeface="Tahoma" charset="0"/>
              </a:rPr>
              <a:t>The above decomposition is not dependency preserving</a:t>
            </a:r>
            <a:endParaRPr lang="en-US" b="0" dirty="0">
              <a:solidFill>
                <a:schemeClr val="tx2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9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9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9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9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5395" grpId="0" build="p" autoUpdateAnimBg="0"/>
      <p:bldP spid="15953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4631DE80-0732-E643-B664-1D3CD2A3F518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D3DC21BE-34B3-2E4F-AD35-DA937DC99943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23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11430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Normal Forms</a:t>
            </a:r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3200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800">
                <a:latin typeface="Tahoma" charset="0"/>
                <a:ea typeface="MS PGothic" charset="0"/>
              </a:rPr>
              <a:t>Certain kind of decomposition</a:t>
            </a:r>
          </a:p>
          <a:p>
            <a:pPr eaLnBrk="1" hangingPunct="1"/>
            <a:r>
              <a:rPr lang="en-US" sz="2800">
                <a:latin typeface="Tahoma" charset="0"/>
                <a:ea typeface="MS PGothic" charset="0"/>
              </a:rPr>
              <a:t>Guarantees that certain problems won</a:t>
            </a:r>
            <a:r>
              <a:rPr lang="ja-JP" altLang="en-US" sz="2800">
                <a:latin typeface="Arial" charset="0"/>
                <a:ea typeface="MS PGothic" charset="0"/>
              </a:rPr>
              <a:t>’</a:t>
            </a:r>
            <a:r>
              <a:rPr lang="en-US" altLang="ja-JP" sz="2800">
                <a:latin typeface="Tahoma" charset="0"/>
                <a:ea typeface="MS PGothic" charset="0"/>
              </a:rPr>
              <a:t>t occur</a:t>
            </a:r>
          </a:p>
          <a:p>
            <a:pPr lvl="1" eaLnBrk="1" hangingPunct="1"/>
            <a:r>
              <a:rPr lang="en-US" sz="2400">
                <a:solidFill>
                  <a:srgbClr val="939393"/>
                </a:solidFill>
                <a:latin typeface="Tahoma" charset="0"/>
                <a:ea typeface="MS PGothic" charset="0"/>
              </a:rPr>
              <a:t>1 NF : No set-valued attrs</a:t>
            </a:r>
            <a:endParaRPr lang="en-US" sz="2400">
              <a:latin typeface="Tahoma" charset="0"/>
              <a:ea typeface="MS PGothic" charset="0"/>
            </a:endParaRPr>
          </a:p>
          <a:p>
            <a:pPr lvl="1" eaLnBrk="1" hangingPunct="1"/>
            <a:r>
              <a:rPr lang="en-US" sz="2400">
                <a:solidFill>
                  <a:srgbClr val="808080"/>
                </a:solidFill>
                <a:latin typeface="Tahoma" charset="0"/>
                <a:ea typeface="MS PGothic" charset="0"/>
              </a:rPr>
              <a:t>2 NF : Historical</a:t>
            </a:r>
            <a:r>
              <a:rPr lang="en-US" sz="2400">
                <a:latin typeface="Tahoma" charset="0"/>
                <a:ea typeface="MS PGothic" charset="0"/>
              </a:rPr>
              <a:t> </a:t>
            </a:r>
          </a:p>
          <a:p>
            <a:pPr lvl="1" eaLnBrk="1" hangingPunct="1"/>
            <a:r>
              <a:rPr lang="en-US" sz="2400">
                <a:latin typeface="Tahoma" charset="0"/>
                <a:ea typeface="MS PGothic" charset="0"/>
              </a:rPr>
              <a:t>3 NF : …</a:t>
            </a:r>
          </a:p>
          <a:p>
            <a:pPr lvl="1" eaLnBrk="1" hangingPunct="1"/>
            <a:r>
              <a:rPr lang="en-US" sz="2400">
                <a:latin typeface="Tahoma" charset="0"/>
                <a:ea typeface="MS PGothic" charset="0"/>
              </a:rPr>
              <a:t>BCNF : Boyce-Codd Normal Form</a:t>
            </a:r>
          </a:p>
        </p:txBody>
      </p:sp>
      <p:sp>
        <p:nvSpPr>
          <p:cNvPr id="1597444" name="AutoShape 4"/>
          <p:cNvSpPr>
            <a:spLocks noChangeArrowheads="1"/>
          </p:cNvSpPr>
          <p:nvPr/>
        </p:nvSpPr>
        <p:spPr bwMode="auto">
          <a:xfrm flipH="1">
            <a:off x="5746750" y="2057400"/>
            <a:ext cx="1416050" cy="1857375"/>
          </a:xfrm>
          <a:prstGeom prst="downArrow">
            <a:avLst>
              <a:gd name="adj1" fmla="val 50000"/>
              <a:gd name="adj2" fmla="val 32791"/>
            </a:avLst>
          </a:prstGeom>
          <a:solidFill>
            <a:srgbClr val="FFE5E6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0">
                <a:latin typeface="Tahoma" charset="0"/>
              </a:rPr>
              <a:t>More Restrictive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9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9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9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43" grpId="0" build="p" bldLvl="2" autoUpdateAnimBg="0"/>
      <p:bldP spid="159744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B0B2B51D-B052-7C4C-913B-6259190E83C9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C278AEE2-224B-1546-BDBC-C950C11E50C3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24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0800"/>
            <a:ext cx="8077200" cy="11430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z="4000" smtClean="0">
                <a:ea typeface="+mj-ea"/>
                <a:cs typeface="+mj-cs"/>
              </a:rPr>
              <a:t>Boyce-Codd Normal Form  (BCNF)</a:t>
            </a:r>
          </a:p>
        </p:txBody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839200" cy="2971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000" dirty="0">
                <a:latin typeface="Tahoma" charset="0"/>
                <a:ea typeface="MS PGothic" charset="0"/>
              </a:rPr>
              <a:t>Rel. R with FDs F is in </a:t>
            </a:r>
            <a:r>
              <a:rPr lang="en-US" sz="20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BCNF</a:t>
            </a:r>
            <a:r>
              <a:rPr lang="en-US" sz="2000" dirty="0">
                <a:latin typeface="Tahoma" charset="0"/>
                <a:ea typeface="MS PGothic" charset="0"/>
              </a:rPr>
              <a:t> </a:t>
            </a:r>
            <a:r>
              <a:rPr lang="en-US" sz="2000" dirty="0" smtClean="0">
                <a:latin typeface="Tahoma" charset="0"/>
                <a:ea typeface="MS PGothic" charset="0"/>
              </a:rPr>
              <a:t>if </a:t>
            </a:r>
            <a:r>
              <a:rPr lang="en-US" sz="2000" dirty="0">
                <a:latin typeface="Tahoma" charset="0"/>
                <a:ea typeface="MS PGothic" charset="0"/>
              </a:rPr>
              <a:t>for all X </a:t>
            </a:r>
            <a:r>
              <a:rPr lang="en-US" sz="20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A in F</a:t>
            </a:r>
            <a:r>
              <a:rPr lang="en-US" sz="2000" baseline="30000" dirty="0">
                <a:latin typeface="Tahoma" charset="0"/>
                <a:ea typeface="MS PGothic" charset="0"/>
              </a:rPr>
              <a:t>+</a:t>
            </a:r>
            <a:endParaRPr lang="en-US" sz="2400" dirty="0">
              <a:latin typeface="Tahoma" charset="0"/>
              <a:ea typeface="MS PGothic" charset="0"/>
            </a:endParaRPr>
          </a:p>
          <a:p>
            <a:pPr lvl="1" eaLnBrk="1" hangingPunct="1">
              <a:buSzPct val="75000"/>
            </a:pPr>
            <a:r>
              <a:rPr lang="en-US" sz="1800" dirty="0">
                <a:latin typeface="Tahoma" charset="0"/>
                <a:ea typeface="MS PGothic" charset="0"/>
              </a:rPr>
              <a:t>A </a:t>
            </a:r>
            <a:r>
              <a:rPr lang="en-US" sz="1800" dirty="0">
                <a:latin typeface="Tahoma" charset="0"/>
                <a:ea typeface="ヒラギノ角ゴ Pro W3" charset="0"/>
                <a:cs typeface="ヒラギノ角ゴ Pro W3" charset="0"/>
                <a:sym typeface="Symbol" charset="0"/>
              </a:rPr>
              <a:t></a:t>
            </a:r>
            <a:r>
              <a:rPr lang="en-US" sz="1800" dirty="0">
                <a:latin typeface="Tahoma" charset="0"/>
                <a:ea typeface="MS PGothic" charset="0"/>
              </a:rPr>
              <a:t> X   (</a:t>
            </a:r>
            <a:r>
              <a:rPr lang="en-US" sz="18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trivial</a:t>
            </a:r>
            <a:r>
              <a:rPr lang="en-US" sz="1800" dirty="0">
                <a:latin typeface="Tahoma" charset="0"/>
                <a:ea typeface="MS PGothic" charset="0"/>
              </a:rPr>
              <a:t> FD), or</a:t>
            </a:r>
          </a:p>
          <a:p>
            <a:pPr lvl="1" eaLnBrk="1" hangingPunct="1">
              <a:buSzPct val="75000"/>
            </a:pPr>
            <a:r>
              <a:rPr lang="en-US" sz="1800" dirty="0">
                <a:latin typeface="Tahoma" charset="0"/>
                <a:ea typeface="MS PGothic" charset="0"/>
              </a:rPr>
              <a:t>X is a super key</a:t>
            </a:r>
          </a:p>
          <a:p>
            <a:pPr eaLnBrk="1" hangingPunct="1">
              <a:buSzPct val="75000"/>
              <a:buFont typeface="Wingdings" charset="0"/>
              <a:buNone/>
            </a:pPr>
            <a:r>
              <a:rPr lang="en-US" sz="2000" dirty="0">
                <a:latin typeface="Tahoma" charset="0"/>
                <a:ea typeface="MS PGothic" charset="0"/>
              </a:rPr>
              <a:t>   i.e. all non-trivial FDs over R are </a:t>
            </a:r>
            <a:r>
              <a:rPr lang="en-US" sz="2000" dirty="0" smtClean="0">
                <a:latin typeface="Tahoma" charset="0"/>
                <a:ea typeface="MS PGothic" charset="0"/>
              </a:rPr>
              <a:t>due to keys.</a:t>
            </a:r>
            <a:endParaRPr lang="en-US" sz="2000" dirty="0">
              <a:latin typeface="Tahoma" charset="0"/>
              <a:ea typeface="MS PGothic" charset="0"/>
            </a:endParaRPr>
          </a:p>
          <a:p>
            <a:pPr eaLnBrk="1" hangingPunct="1">
              <a:buSzPct val="75000"/>
            </a:pPr>
            <a:r>
              <a:rPr lang="en-US" sz="2000" b="1" dirty="0">
                <a:solidFill>
                  <a:schemeClr val="hlink"/>
                </a:solidFill>
                <a:latin typeface="Tahoma" charset="0"/>
                <a:ea typeface="MS PGothic" charset="0"/>
              </a:rPr>
              <a:t>No redundancy in R</a:t>
            </a:r>
            <a:r>
              <a:rPr lang="en-US" sz="2000" dirty="0">
                <a:latin typeface="Tahoma" charset="0"/>
                <a:ea typeface="MS PGothic" charset="0"/>
              </a:rPr>
              <a:t> (at least none that FDs detect)</a:t>
            </a:r>
          </a:p>
          <a:p>
            <a:pPr eaLnBrk="1" hangingPunct="1">
              <a:buSzPct val="75000"/>
            </a:pPr>
            <a:r>
              <a:rPr lang="en-US" sz="2000" dirty="0">
                <a:latin typeface="Tahoma" charset="0"/>
                <a:ea typeface="MS PGothic" charset="0"/>
              </a:rPr>
              <a:t>Most desirable normal form</a:t>
            </a:r>
          </a:p>
        </p:txBody>
      </p:sp>
      <p:graphicFrame>
        <p:nvGraphicFramePr>
          <p:cNvPr id="1599492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693240"/>
              </p:ext>
            </p:extLst>
          </p:nvPr>
        </p:nvGraphicFramePr>
        <p:xfrm>
          <a:off x="7264400" y="3351213"/>
          <a:ext cx="188277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Document" r:id="rId4" imgW="1892300" imgH="1879600" progId="Word.Document.8">
                  <p:embed/>
                </p:oleObj>
              </mc:Choice>
              <mc:Fallback>
                <p:oleObj name="Document" r:id="rId4" imgW="1892300" imgH="1879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3351213"/>
                        <a:ext cx="1882775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9493" name="Rectangle 5"/>
          <p:cNvSpPr>
            <a:spLocks noChangeArrowheads="1"/>
          </p:cNvSpPr>
          <p:nvPr/>
        </p:nvSpPr>
        <p:spPr bwMode="auto">
          <a:xfrm>
            <a:off x="88900" y="3733800"/>
            <a:ext cx="73787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b="0" dirty="0">
                <a:solidFill>
                  <a:schemeClr val="tx1"/>
                </a:solidFill>
                <a:latin typeface="Tahoma" charset="0"/>
              </a:rPr>
              <a:t>Consider a relation in BCNF and FD: X </a:t>
            </a:r>
            <a:r>
              <a:rPr lang="en-US" dirty="0">
                <a:solidFill>
                  <a:schemeClr val="tx1"/>
                </a:solidFill>
                <a:latin typeface="Tahoma" charset="0"/>
              </a:rPr>
              <a:t>→</a:t>
            </a:r>
            <a:r>
              <a:rPr lang="en-US" b="0" dirty="0">
                <a:solidFill>
                  <a:schemeClr val="tx1"/>
                </a:solidFill>
                <a:latin typeface="Tahoma" charset="0"/>
              </a:rPr>
              <a:t> A, </a:t>
            </a:r>
            <a:br>
              <a:rPr lang="en-US" b="0" dirty="0">
                <a:solidFill>
                  <a:schemeClr val="tx1"/>
                </a:solidFill>
                <a:latin typeface="Tahoma" charset="0"/>
              </a:rPr>
            </a:br>
            <a:r>
              <a:rPr lang="en-US" b="0" dirty="0">
                <a:solidFill>
                  <a:schemeClr val="tx1"/>
                </a:solidFill>
                <a:latin typeface="Tahoma" charset="0"/>
              </a:rPr>
              <a:t>two tuples have the same X value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b="0" dirty="0" smtClean="0">
                <a:solidFill>
                  <a:schemeClr val="tx1"/>
                </a:solidFill>
                <a:latin typeface="Tahoma" charset="0"/>
              </a:rPr>
              <a:t>Can </a:t>
            </a:r>
            <a:r>
              <a:rPr lang="en-US" b="0" dirty="0">
                <a:solidFill>
                  <a:schemeClr val="tx1"/>
                </a:solidFill>
                <a:latin typeface="Tahoma" charset="0"/>
              </a:rPr>
              <a:t>the y values be different?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dirty="0">
                <a:latin typeface="Tahoma" charset="0"/>
              </a:rPr>
              <a:t>NO! </a:t>
            </a:r>
            <a:r>
              <a:rPr lang="en-US" dirty="0" smtClean="0">
                <a:latin typeface="Tahoma" charset="0"/>
              </a:rPr>
              <a:t>non-trivial dependency</a:t>
            </a:r>
          </a:p>
          <a:p>
            <a:pPr marL="1200150" lvl="2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b="0" dirty="0" smtClean="0">
                <a:solidFill>
                  <a:schemeClr val="accent2"/>
                </a:solidFill>
                <a:latin typeface="Tahoma" charset="0"/>
              </a:rPr>
              <a:t>=&gt; X </a:t>
            </a:r>
            <a:r>
              <a:rPr lang="en-US" b="0" dirty="0">
                <a:solidFill>
                  <a:schemeClr val="accent2"/>
                </a:solidFill>
                <a:latin typeface="Tahoma" charset="0"/>
              </a:rPr>
              <a:t>is a </a:t>
            </a:r>
            <a:r>
              <a:rPr lang="en-US" b="0" dirty="0" smtClean="0">
                <a:solidFill>
                  <a:schemeClr val="accent2"/>
                </a:solidFill>
                <a:latin typeface="Tahoma" charset="0"/>
              </a:rPr>
              <a:t>(super) key </a:t>
            </a:r>
            <a:r>
              <a:rPr lang="en-US" b="0" dirty="0">
                <a:solidFill>
                  <a:schemeClr val="accent2"/>
                </a:solidFill>
                <a:latin typeface="Tahoma" charset="0"/>
                <a:sym typeface="Symbol" charset="0"/>
              </a:rPr>
              <a:t></a:t>
            </a:r>
            <a:r>
              <a:rPr lang="en-US" b="0" dirty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Tahoma" charset="0"/>
              </a:rPr>
              <a:t>the ‘?’ must be y1.</a:t>
            </a:r>
            <a:endParaRPr lang="en-US" b="0" dirty="0">
              <a:solidFill>
                <a:schemeClr val="accent2"/>
              </a:solidFill>
              <a:latin typeface="Tahoma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9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9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9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9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9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9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99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99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99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9491" grpId="0" build="p" autoUpdateAnimBg="0"/>
      <p:bldP spid="159949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0F6D158E-8E37-874F-BE4B-23CD57F4FBD9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4CFAB29E-93FB-C64F-A86F-E8B232E43A86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25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0800"/>
            <a:ext cx="8077200" cy="11430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z="4000" smtClean="0">
                <a:ea typeface="+mj-ea"/>
                <a:cs typeface="+mj-cs"/>
              </a:rPr>
              <a:t>3NF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3200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000" dirty="0">
                <a:latin typeface="Tahoma" charset="0"/>
                <a:ea typeface="MS PGothic" charset="0"/>
              </a:rPr>
              <a:t>Relation R with FDs F is in </a:t>
            </a:r>
            <a:r>
              <a:rPr lang="en-US" sz="20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3NF</a:t>
            </a:r>
            <a:r>
              <a:rPr lang="en-US" sz="2000" dirty="0">
                <a:latin typeface="Tahoma" charset="0"/>
                <a:ea typeface="MS PGothic" charset="0"/>
              </a:rPr>
              <a:t> if, for all X </a:t>
            </a:r>
            <a:r>
              <a:rPr lang="en-US" sz="2000" b="1" dirty="0">
                <a:latin typeface="Tahoma" charset="0"/>
                <a:ea typeface="MS PGothic" charset="0"/>
              </a:rPr>
              <a:t>→</a:t>
            </a:r>
            <a:r>
              <a:rPr lang="en-US" sz="2000" dirty="0">
                <a:latin typeface="Tahoma" charset="0"/>
                <a:ea typeface="MS PGothic" charset="0"/>
              </a:rPr>
              <a:t> A in F</a:t>
            </a:r>
            <a:r>
              <a:rPr lang="en-US" sz="2000" baseline="30000" dirty="0">
                <a:latin typeface="Tahoma" charset="0"/>
                <a:ea typeface="MS PGothic" charset="0"/>
              </a:rPr>
              <a:t>+</a:t>
            </a:r>
            <a:endParaRPr lang="en-US" sz="2400" dirty="0">
              <a:latin typeface="Tahoma" charset="0"/>
              <a:ea typeface="MS PGothic" charset="0"/>
            </a:endParaRPr>
          </a:p>
          <a:p>
            <a:pPr lvl="1" eaLnBrk="1" hangingPunct="1">
              <a:buSzPct val="75000"/>
            </a:pPr>
            <a:r>
              <a:rPr lang="en-US" sz="1800" dirty="0">
                <a:latin typeface="Tahoma" charset="0"/>
                <a:ea typeface="MS PGothic" charset="0"/>
              </a:rPr>
              <a:t>A </a:t>
            </a:r>
            <a:r>
              <a:rPr lang="en-US" sz="1800" dirty="0">
                <a:latin typeface="Tahoma" charset="0"/>
                <a:ea typeface="ヒラギノ角ゴ Pro W3" charset="0"/>
                <a:cs typeface="ヒラギノ角ゴ Pro W3" charset="0"/>
                <a:sym typeface="Symbol" charset="0"/>
              </a:rPr>
              <a:t></a:t>
            </a:r>
            <a:r>
              <a:rPr lang="en-US" sz="1800" dirty="0">
                <a:latin typeface="Tahoma" charset="0"/>
                <a:ea typeface="MS PGothic" charset="0"/>
              </a:rPr>
              <a:t> X </a:t>
            </a:r>
            <a:r>
              <a:rPr lang="en-US" sz="1800" dirty="0" smtClean="0">
                <a:latin typeface="Tahoma" charset="0"/>
                <a:ea typeface="MS PGothic" charset="0"/>
              </a:rPr>
              <a:t> (trivial dependency) </a:t>
            </a:r>
            <a:r>
              <a:rPr lang="en-US" sz="1800" dirty="0">
                <a:latin typeface="Tahoma" charset="0"/>
                <a:ea typeface="MS PGothic" charset="0"/>
              </a:rPr>
              <a:t>or</a:t>
            </a:r>
          </a:p>
          <a:p>
            <a:pPr lvl="1" eaLnBrk="1" hangingPunct="1">
              <a:buSzPct val="75000"/>
            </a:pPr>
            <a:r>
              <a:rPr lang="en-US" sz="1800" dirty="0">
                <a:latin typeface="Tahoma" charset="0"/>
                <a:ea typeface="MS PGothic" charset="0"/>
              </a:rPr>
              <a:t>X is a super key or</a:t>
            </a:r>
          </a:p>
          <a:p>
            <a:pPr lvl="1" eaLnBrk="1" hangingPunct="1">
              <a:buSzPct val="75000"/>
            </a:pPr>
            <a:r>
              <a:rPr lang="en-US" sz="18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A is part of some </a:t>
            </a:r>
            <a:r>
              <a:rPr lang="en-US" sz="1800" dirty="0" smtClean="0">
                <a:solidFill>
                  <a:schemeClr val="accent2"/>
                </a:solidFill>
                <a:latin typeface="Tahoma" charset="0"/>
                <a:ea typeface="MS PGothic" charset="0"/>
              </a:rPr>
              <a:t>(minimal) </a:t>
            </a:r>
            <a:r>
              <a:rPr lang="en-US" sz="1800" u="sng" dirty="0" smtClean="0">
                <a:solidFill>
                  <a:schemeClr val="accent2"/>
                </a:solidFill>
                <a:latin typeface="Tahoma" charset="0"/>
                <a:ea typeface="MS PGothic" charset="0"/>
              </a:rPr>
              <a:t>key</a:t>
            </a:r>
            <a:r>
              <a:rPr lang="en-US" sz="1800" dirty="0" smtClean="0">
                <a:solidFill>
                  <a:schemeClr val="accent2"/>
                </a:solidFill>
                <a:latin typeface="Tahoma" charset="0"/>
                <a:ea typeface="MS PGothic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for R</a:t>
            </a:r>
            <a:r>
              <a:rPr lang="en-US" sz="1800" dirty="0">
                <a:latin typeface="Tahoma" charset="0"/>
                <a:ea typeface="MS PGothic" charset="0"/>
              </a:rPr>
              <a:t>         </a:t>
            </a:r>
            <a:r>
              <a:rPr lang="en-US" sz="1800" b="1" dirty="0" smtClean="0">
                <a:solidFill>
                  <a:schemeClr val="accent2"/>
                </a:solidFill>
                <a:latin typeface="Tahoma" charset="0"/>
                <a:ea typeface="MS PGothic" charset="0"/>
              </a:rPr>
              <a:t>(A is a prime </a:t>
            </a:r>
            <a:r>
              <a:rPr lang="en-US" sz="1800" b="1" dirty="0">
                <a:solidFill>
                  <a:schemeClr val="accent2"/>
                </a:solidFill>
                <a:latin typeface="Tahoma" charset="0"/>
                <a:ea typeface="MS PGothic" charset="0"/>
              </a:rPr>
              <a:t>attribute)</a:t>
            </a:r>
          </a:p>
          <a:p>
            <a:pPr lvl="1" eaLnBrk="1" hangingPunct="1">
              <a:buSzPct val="75000"/>
              <a:buFont typeface="Wingdings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Tahoma" charset="0"/>
                <a:ea typeface="MS PGothic" charset="0"/>
              </a:rPr>
              <a:t> 	- </a:t>
            </a:r>
            <a:r>
              <a:rPr lang="en-US" sz="1800" dirty="0" err="1">
                <a:latin typeface="Tahoma" charset="0"/>
                <a:ea typeface="MS PGothic" charset="0"/>
              </a:rPr>
              <a:t>Minimality</a:t>
            </a:r>
            <a:r>
              <a:rPr lang="en-US" sz="1800" dirty="0">
                <a:latin typeface="Tahoma" charset="0"/>
                <a:ea typeface="MS PGothic" charset="0"/>
              </a:rPr>
              <a:t> of a key </a:t>
            </a:r>
            <a:r>
              <a:rPr lang="en-US" sz="1800" dirty="0" smtClean="0">
                <a:latin typeface="Tahoma" charset="0"/>
                <a:ea typeface="MS PGothic" charset="0"/>
              </a:rPr>
              <a:t>(</a:t>
            </a:r>
            <a:r>
              <a:rPr lang="en-US" sz="1800" dirty="0" err="1" smtClean="0">
                <a:latin typeface="Tahoma" charset="0"/>
                <a:ea typeface="MS PGothic" charset="0"/>
              </a:rPr>
              <a:t>i.e</a:t>
            </a:r>
            <a:r>
              <a:rPr lang="en-US" sz="1800" dirty="0" smtClean="0">
                <a:latin typeface="Tahoma" charset="0"/>
                <a:ea typeface="MS PGothic" charset="0"/>
              </a:rPr>
              <a:t>, not a super key</a:t>
            </a:r>
            <a:r>
              <a:rPr lang="en-US" sz="1800" dirty="0">
                <a:latin typeface="Tahoma" charset="0"/>
                <a:ea typeface="MS PGothic" charset="0"/>
              </a:rPr>
              <a:t>) is crucial!  </a:t>
            </a:r>
          </a:p>
          <a:p>
            <a:pPr eaLnBrk="1" hangingPunct="1">
              <a:buSzPct val="75000"/>
            </a:pPr>
            <a:r>
              <a:rPr lang="en-US" sz="2000" dirty="0">
                <a:latin typeface="Tahoma" charset="0"/>
                <a:ea typeface="MS PGothic" charset="0"/>
              </a:rPr>
              <a:t>BCNF implies </a:t>
            </a:r>
            <a:r>
              <a:rPr lang="en-US" sz="2000" dirty="0" smtClean="0">
                <a:latin typeface="Tahoma" charset="0"/>
                <a:ea typeface="MS PGothic" charset="0"/>
              </a:rPr>
              <a:t>3NF, but 3NF does not imply BCNF</a:t>
            </a:r>
            <a:endParaRPr lang="en-US" sz="2000" dirty="0">
              <a:latin typeface="Tahoma" charset="0"/>
              <a:ea typeface="MS PGothic" charset="0"/>
            </a:endParaRPr>
          </a:p>
          <a:p>
            <a:pPr eaLnBrk="1" hangingPunct="1">
              <a:buSzPct val="75000"/>
            </a:pPr>
            <a:r>
              <a:rPr lang="en-US" sz="2000" dirty="0">
                <a:latin typeface="Tahoma" charset="0"/>
                <a:ea typeface="MS PGothic" charset="0"/>
              </a:rPr>
              <a:t>e.g.: Sailor (Sailor, Boat, Date, </a:t>
            </a:r>
            <a:r>
              <a:rPr lang="en-US" sz="2000" dirty="0" err="1">
                <a:latin typeface="Tahoma" charset="0"/>
                <a:ea typeface="MS PGothic" charset="0"/>
              </a:rPr>
              <a:t>CreditCard</a:t>
            </a:r>
            <a:r>
              <a:rPr lang="en-US" sz="2000" dirty="0">
                <a:latin typeface="Tahoma" charset="0"/>
                <a:ea typeface="MS PGothic" charset="0"/>
              </a:rPr>
              <a:t>)</a:t>
            </a:r>
          </a:p>
        </p:txBody>
      </p:sp>
      <p:sp>
        <p:nvSpPr>
          <p:cNvPr id="1601540" name="Rectangle 4"/>
          <p:cNvSpPr>
            <a:spLocks noChangeArrowheads="1"/>
          </p:cNvSpPr>
          <p:nvPr/>
        </p:nvSpPr>
        <p:spPr bwMode="auto">
          <a:xfrm>
            <a:off x="381000" y="3505200"/>
            <a:ext cx="8610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sz="2000" b="0" dirty="0">
                <a:solidFill>
                  <a:schemeClr val="tx1"/>
                </a:solidFill>
                <a:latin typeface="Tahoma" charset="0"/>
              </a:rPr>
              <a:t>SBD </a:t>
            </a:r>
            <a:r>
              <a:rPr lang="en-US" sz="2000" b="0" dirty="0" smtClean="0">
                <a:solidFill>
                  <a:schemeClr val="tx1"/>
                </a:solidFill>
                <a:latin typeface="Tahoma" charset="0"/>
                <a:sym typeface="Wingdings"/>
              </a:rPr>
              <a:t> </a:t>
            </a:r>
            <a:r>
              <a:rPr lang="en-US" sz="2000" b="0" dirty="0" smtClean="0">
                <a:solidFill>
                  <a:schemeClr val="tx1"/>
                </a:solidFill>
                <a:latin typeface="Tahoma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Tahoma" charset="0"/>
              </a:rPr>
              <a:t>SBDC, S </a:t>
            </a:r>
            <a:r>
              <a:rPr lang="en-US" sz="2000" b="0" dirty="0" smtClean="0">
                <a:solidFill>
                  <a:schemeClr val="tx1"/>
                </a:solidFill>
                <a:latin typeface="Tahoma" charset="0"/>
                <a:sym typeface="Wingdings"/>
              </a:rPr>
              <a:t></a:t>
            </a:r>
            <a:r>
              <a:rPr lang="en-US" sz="2000" b="0" dirty="0" smtClean="0">
                <a:solidFill>
                  <a:schemeClr val="tx1"/>
                </a:solidFill>
                <a:latin typeface="Tahoma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Tahoma" charset="0"/>
              </a:rPr>
              <a:t>C   </a:t>
            </a:r>
            <a:r>
              <a:rPr lang="en-US" sz="2000" dirty="0">
                <a:latin typeface="Tahoma" charset="0"/>
              </a:rPr>
              <a:t>(not </a:t>
            </a:r>
            <a:r>
              <a:rPr lang="en-US" sz="2000" dirty="0" smtClean="0">
                <a:latin typeface="Tahoma" charset="0"/>
              </a:rPr>
              <a:t>3NF)</a:t>
            </a:r>
            <a:endParaRPr lang="en-US" sz="2000" dirty="0">
              <a:latin typeface="Tahoma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sz="2000" b="0" dirty="0">
                <a:solidFill>
                  <a:schemeClr val="tx1"/>
                </a:solidFill>
                <a:latin typeface="Tahoma" charset="0"/>
              </a:rPr>
              <a:t>If C </a:t>
            </a:r>
            <a:r>
              <a:rPr lang="en-US" sz="2000" b="0" dirty="0" smtClean="0">
                <a:solidFill>
                  <a:schemeClr val="tx1"/>
                </a:solidFill>
                <a:latin typeface="Tahoma" charset="0"/>
                <a:sym typeface="Wingdings"/>
              </a:rPr>
              <a:t></a:t>
            </a:r>
            <a:r>
              <a:rPr lang="en-US" sz="2000" b="0" dirty="0" smtClean="0">
                <a:solidFill>
                  <a:schemeClr val="tx1"/>
                </a:solidFill>
                <a:latin typeface="Tahoma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Tahoma" charset="0"/>
              </a:rPr>
              <a:t>S, then CBD </a:t>
            </a:r>
            <a:r>
              <a:rPr lang="en-US" sz="2000" b="0" dirty="0" smtClean="0">
                <a:solidFill>
                  <a:schemeClr val="tx1"/>
                </a:solidFill>
                <a:latin typeface="Tahoma" charset="0"/>
                <a:sym typeface="Wingdings"/>
              </a:rPr>
              <a:t></a:t>
            </a:r>
            <a:r>
              <a:rPr lang="en-US" sz="2000" b="0" dirty="0" smtClean="0">
                <a:solidFill>
                  <a:schemeClr val="tx1"/>
                </a:solidFill>
                <a:latin typeface="Tahoma" charset="0"/>
              </a:rPr>
              <a:t> SBDC. </a:t>
            </a:r>
            <a:r>
              <a:rPr lang="en-US" sz="2000" dirty="0" smtClean="0">
                <a:latin typeface="Tahoma" charset="0"/>
              </a:rPr>
              <a:t>(In 3NF, but not in BCNF)</a:t>
            </a:r>
            <a:endParaRPr lang="en-US" sz="2000" dirty="0">
              <a:latin typeface="Tahoma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sz="2000" b="0" dirty="0">
                <a:solidFill>
                  <a:schemeClr val="tx1"/>
                </a:solidFill>
                <a:latin typeface="Tahoma" charset="0"/>
              </a:rPr>
              <a:t>Note redundancy in (S, C); 3NF permits this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sz="2000" b="0" dirty="0">
                <a:solidFill>
                  <a:schemeClr val="tx1"/>
                </a:solidFill>
                <a:latin typeface="Tahoma" charset="0"/>
              </a:rPr>
              <a:t>Compromise used when BCNF not </a:t>
            </a:r>
            <a:r>
              <a:rPr lang="en-US" sz="2000" b="0" dirty="0" smtClean="0">
                <a:solidFill>
                  <a:schemeClr val="tx1"/>
                </a:solidFill>
                <a:latin typeface="Tahoma" charset="0"/>
              </a:rPr>
              <a:t>achievable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charset="0"/>
              <a:buChar char="n"/>
            </a:pPr>
            <a:r>
              <a:rPr lang="en-US" b="0" dirty="0" smtClean="0">
                <a:solidFill>
                  <a:schemeClr val="tx1"/>
                </a:solidFill>
                <a:latin typeface="Tahoma" charset="0"/>
              </a:rPr>
              <a:t>Lossless-join</a:t>
            </a:r>
            <a:r>
              <a:rPr lang="en-US" b="0" dirty="0">
                <a:solidFill>
                  <a:schemeClr val="tx1"/>
                </a:solidFill>
                <a:latin typeface="Tahoma" charset="0"/>
              </a:rPr>
              <a:t>, dependency-preserving decomposition of R into a collection of 3NF relations </a:t>
            </a:r>
            <a:r>
              <a:rPr lang="en-US" b="0" dirty="0" smtClean="0">
                <a:solidFill>
                  <a:schemeClr val="tx1"/>
                </a:solidFill>
                <a:latin typeface="Tahoma" charset="0"/>
              </a:rPr>
              <a:t>is always </a:t>
            </a:r>
            <a:r>
              <a:rPr lang="en-US" b="0" dirty="0">
                <a:solidFill>
                  <a:schemeClr val="tx1"/>
                </a:solidFill>
                <a:latin typeface="Tahoma" charset="0"/>
              </a:rPr>
              <a:t>possible.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0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0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0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0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0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0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39" grpId="0" build="p" autoUpdateAnimBg="0"/>
      <p:bldP spid="1601540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458B-E66D-1F4F-BCBC-3E0AFCDBEA8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939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Exercise 1: FDs &amp; Normal Forms</a:t>
            </a:r>
            <a:endParaRPr lang="en-US" dirty="0"/>
          </a:p>
        </p:txBody>
      </p:sp>
      <p:sp>
        <p:nvSpPr>
          <p:cNvPr id="59394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91440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ea typeface="MS PGothic" charset="0"/>
              </a:rPr>
              <a:t>Suppose you are given the following relation R: ABCDEF</a:t>
            </a:r>
          </a:p>
          <a:p>
            <a:pPr marL="457200" lvl="1" indent="0" algn="ctr">
              <a:buNone/>
            </a:pPr>
            <a:endParaRPr lang="en-US" dirty="0" smtClean="0">
              <a:ea typeface="MS PGothic" charset="0"/>
            </a:endParaRPr>
          </a:p>
          <a:p>
            <a:pPr marL="457200" lvl="1" indent="0" algn="ctr">
              <a:buNone/>
            </a:pPr>
            <a:endParaRPr lang="en-US" dirty="0">
              <a:ea typeface="MS PGothic" charset="0"/>
            </a:endParaRPr>
          </a:p>
          <a:p>
            <a:pPr marL="457200" lvl="1" indent="0" algn="ctr">
              <a:buNone/>
            </a:pPr>
            <a:endParaRPr lang="en-US" dirty="0" smtClean="0">
              <a:ea typeface="MS PGothic" charset="0"/>
            </a:endParaRPr>
          </a:p>
          <a:p>
            <a:pPr marL="457200" lvl="1" indent="0" algn="ctr">
              <a:buNone/>
            </a:pPr>
            <a:endParaRPr lang="en-US" dirty="0">
              <a:ea typeface="MS PGothic" charset="0"/>
            </a:endParaRPr>
          </a:p>
          <a:p>
            <a:pPr marL="457200" lvl="1" indent="0" algn="ctr">
              <a:buNone/>
            </a:pPr>
            <a:endParaRPr lang="en-US" dirty="0">
              <a:ea typeface="MS PGothic" charset="0"/>
            </a:endParaRPr>
          </a:p>
          <a:p>
            <a:pPr marL="57150" indent="0" algn="ctr">
              <a:buNone/>
            </a:pPr>
            <a:r>
              <a:rPr lang="en-US" dirty="0" smtClean="0">
                <a:ea typeface="MS PGothic" charset="0"/>
              </a:rPr>
              <a:t>1. List all of the above FDs that violate BCNF</a:t>
            </a:r>
            <a:endParaRPr lang="en-US" dirty="0">
              <a:ea typeface="MS PGothic" charset="0"/>
            </a:endParaRPr>
          </a:p>
          <a:p>
            <a:pPr marL="57150" indent="0" algn="ctr">
              <a:buNone/>
            </a:pPr>
            <a:r>
              <a:rPr lang="en-US" dirty="0" smtClean="0">
                <a:ea typeface="MS PGothic" charset="0"/>
              </a:rPr>
              <a:t>2. </a:t>
            </a:r>
            <a:r>
              <a:rPr lang="en-US" altLang="zh-CN" dirty="0">
                <a:ea typeface="MS PGothic" charset="0"/>
              </a:rPr>
              <a:t>List all of the above FDs that violate </a:t>
            </a:r>
            <a:r>
              <a:rPr lang="en-US" altLang="zh-CN" dirty="0" smtClean="0">
                <a:ea typeface="MS PGothic" charset="0"/>
              </a:rPr>
              <a:t>3NF</a:t>
            </a:r>
            <a:endParaRPr lang="en-US" dirty="0" smtClean="0">
              <a:ea typeface="MS PGothic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0" y="2551515"/>
            <a:ext cx="2514600" cy="213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buClr>
                <a:schemeClr val="accent5">
                  <a:lumMod val="75000"/>
                </a:schemeClr>
              </a:buClr>
            </a:pPr>
            <a:r>
              <a:rPr lang="en-US" dirty="0">
                <a:latin typeface="Helvetica Neue"/>
                <a:ea typeface="MS PGothic" charset="0"/>
                <a:cs typeface="Helvetica Neue"/>
              </a:rPr>
              <a:t>BC -&gt; D</a:t>
            </a:r>
          </a:p>
          <a:p>
            <a:pPr algn="l">
              <a:lnSpc>
                <a:spcPct val="140000"/>
              </a:lnSpc>
              <a:buClr>
                <a:schemeClr val="accent5">
                  <a:lumMod val="75000"/>
                </a:schemeClr>
              </a:buClr>
            </a:pPr>
            <a:r>
              <a:rPr lang="en-US" dirty="0">
                <a:latin typeface="Helvetica Neue"/>
                <a:ea typeface="MS PGothic" charset="0"/>
                <a:cs typeface="Helvetica Neue"/>
              </a:rPr>
              <a:t>CD -&gt; B</a:t>
            </a:r>
          </a:p>
          <a:p>
            <a:pPr algn="l">
              <a:lnSpc>
                <a:spcPct val="140000"/>
              </a:lnSpc>
              <a:buClr>
                <a:schemeClr val="accent5">
                  <a:lumMod val="75000"/>
                </a:schemeClr>
              </a:buClr>
            </a:pPr>
            <a:r>
              <a:rPr lang="en-US" dirty="0">
                <a:latin typeface="Helvetica Neue"/>
                <a:ea typeface="MS PGothic" charset="0"/>
                <a:cs typeface="Helvetica Neue"/>
              </a:rPr>
              <a:t>D -&gt; E</a:t>
            </a:r>
          </a:p>
          <a:p>
            <a:pPr algn="l">
              <a:lnSpc>
                <a:spcPct val="140000"/>
              </a:lnSpc>
              <a:buClr>
                <a:schemeClr val="accent5">
                  <a:lumMod val="75000"/>
                </a:schemeClr>
              </a:buClr>
            </a:pPr>
            <a:r>
              <a:rPr lang="en-US" dirty="0">
                <a:latin typeface="Helvetica Neue"/>
                <a:ea typeface="MS PGothic" charset="0"/>
                <a:cs typeface="Helvetica Neue"/>
              </a:rPr>
              <a:t>ACD -&gt; F</a:t>
            </a:r>
          </a:p>
        </p:txBody>
      </p:sp>
    </p:spTree>
    <p:extLst>
      <p:ext uri="{BB962C8B-B14F-4D97-AF65-F5344CB8AC3E}">
        <p14:creationId xmlns:p14="http://schemas.microsoft.com/office/powerpoint/2010/main" val="71151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458B-E66D-1F4F-BCBC-3E0AFCDBEA8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939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Exercise 1: Solution</a:t>
            </a:r>
            <a:endParaRPr lang="en-US" dirty="0"/>
          </a:p>
        </p:txBody>
      </p:sp>
      <p:sp>
        <p:nvSpPr>
          <p:cNvPr id="59394" name="Content Placeholder 2"/>
          <p:cNvSpPr>
            <a:spLocks noGrp="1"/>
          </p:cNvSpPr>
          <p:nvPr>
            <p:ph idx="4294967295"/>
          </p:nvPr>
        </p:nvSpPr>
        <p:spPr>
          <a:xfrm>
            <a:off x="1052861" y="1447800"/>
            <a:ext cx="4267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a typeface="MS PGothic" charset="0"/>
              </a:rPr>
              <a:t>All possible keys: </a:t>
            </a:r>
            <a:endParaRPr lang="en-US" dirty="0" smtClean="0">
              <a:ea typeface="MS PGothic" charset="0"/>
            </a:endParaRPr>
          </a:p>
          <a:p>
            <a:pPr marL="0" indent="0">
              <a:buNone/>
            </a:pPr>
            <a:r>
              <a:rPr lang="en-US" dirty="0" smtClean="0">
                <a:ea typeface="MS PGothic" charset="0"/>
              </a:rPr>
              <a:t>ACD</a:t>
            </a:r>
            <a:r>
              <a:rPr lang="en-US" dirty="0" smtClean="0">
                <a:ea typeface="MS PGothic" charset="0"/>
              </a:rPr>
              <a:t>, </a:t>
            </a:r>
            <a:r>
              <a:rPr lang="en-US" dirty="0" smtClean="0">
                <a:ea typeface="MS PGothic" charset="0"/>
              </a:rPr>
              <a:t>ABC</a:t>
            </a:r>
          </a:p>
          <a:p>
            <a:pPr marL="0" indent="0">
              <a:buNone/>
            </a:pPr>
            <a:endParaRPr lang="en-US" dirty="0" smtClean="0">
              <a:ea typeface="MS PGothic" charset="0"/>
            </a:endParaRPr>
          </a:p>
          <a:p>
            <a:pPr marL="0" indent="0">
              <a:buNone/>
            </a:pPr>
            <a:r>
              <a:rPr lang="en-US" dirty="0" smtClean="0">
                <a:ea typeface="MS PGothic" charset="0"/>
              </a:rPr>
              <a:t>1. Violates BCNF:</a:t>
            </a:r>
          </a:p>
          <a:p>
            <a:pPr marL="400050" lvl="1" indent="0">
              <a:buNone/>
            </a:pPr>
            <a:r>
              <a:rPr lang="en-US" sz="2400" dirty="0" smtClean="0">
                <a:ea typeface="MS PGothic" charset="0"/>
              </a:rPr>
              <a:t>BC-&gt;D, CD-&gt;B, D-&gt;E </a:t>
            </a:r>
          </a:p>
          <a:p>
            <a:pPr marL="0" indent="0">
              <a:buNone/>
            </a:pPr>
            <a:endParaRPr lang="en-US" dirty="0" smtClean="0">
              <a:ea typeface="MS PGothic" charset="0"/>
            </a:endParaRPr>
          </a:p>
          <a:p>
            <a:pPr marL="0" indent="0">
              <a:buNone/>
            </a:pPr>
            <a:r>
              <a:rPr lang="en-US" dirty="0" smtClean="0">
                <a:ea typeface="MS PGothic" charset="0"/>
              </a:rPr>
              <a:t>2. Violates 3NF</a:t>
            </a:r>
          </a:p>
          <a:p>
            <a:pPr marL="400050" lvl="1" indent="0">
              <a:buNone/>
            </a:pPr>
            <a:r>
              <a:rPr lang="en-US" sz="2400" dirty="0" smtClean="0">
                <a:ea typeface="MS PGothic" charset="0"/>
              </a:rPr>
              <a:t>D-&gt;E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29350" y="1410629"/>
            <a:ext cx="1714500" cy="2452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Clr>
                <a:schemeClr val="accent5">
                  <a:lumMod val="75000"/>
                </a:schemeClr>
              </a:buClr>
            </a:pPr>
            <a:r>
              <a:rPr lang="en-US" sz="2200" dirty="0" smtClean="0">
                <a:solidFill>
                  <a:schemeClr val="tx1"/>
                </a:solidFill>
                <a:latin typeface="Helvetica Neue"/>
                <a:ea typeface="MS PGothic" charset="0"/>
                <a:cs typeface="Helvetica Neue"/>
              </a:rPr>
              <a:t>== FDs: ==</a:t>
            </a:r>
          </a:p>
          <a:p>
            <a:pPr algn="l">
              <a:buClr>
                <a:schemeClr val="accent5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  <a:latin typeface="Helvetica Neue"/>
                <a:ea typeface="MS PGothic" charset="0"/>
                <a:cs typeface="Helvetica Neue"/>
              </a:rPr>
              <a:t>BC </a:t>
            </a:r>
            <a:r>
              <a:rPr lang="en-US" dirty="0">
                <a:solidFill>
                  <a:schemeClr val="tx1"/>
                </a:solidFill>
                <a:latin typeface="Helvetica Neue"/>
                <a:ea typeface="MS PGothic" charset="0"/>
                <a:cs typeface="Helvetica Neue"/>
              </a:rPr>
              <a:t>-&gt; D</a:t>
            </a:r>
          </a:p>
          <a:p>
            <a:pPr algn="l">
              <a:buClr>
                <a:schemeClr val="accent5">
                  <a:lumMod val="7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Helvetica Neue"/>
                <a:ea typeface="MS PGothic" charset="0"/>
                <a:cs typeface="Helvetica Neue"/>
              </a:rPr>
              <a:t>CD -&gt; B</a:t>
            </a:r>
          </a:p>
          <a:p>
            <a:pPr algn="l">
              <a:buClr>
                <a:schemeClr val="accent5">
                  <a:lumMod val="7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Helvetica Neue"/>
                <a:ea typeface="MS PGothic" charset="0"/>
                <a:cs typeface="Helvetica Neue"/>
              </a:rPr>
              <a:t>D -&gt; E</a:t>
            </a:r>
          </a:p>
          <a:p>
            <a:pPr algn="l">
              <a:buClr>
                <a:schemeClr val="accent5">
                  <a:lumMod val="7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Helvetica Neue"/>
                <a:ea typeface="MS PGothic" charset="0"/>
                <a:cs typeface="Helvetica Neue"/>
              </a:rPr>
              <a:t>ACD -&gt; F</a:t>
            </a:r>
          </a:p>
        </p:txBody>
      </p:sp>
    </p:spTree>
    <p:extLst>
      <p:ext uri="{BB962C8B-B14F-4D97-AF65-F5344CB8AC3E}">
        <p14:creationId xmlns:p14="http://schemas.microsoft.com/office/powerpoint/2010/main" val="16851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BF151D1C-4800-1641-88C5-017A22960AE4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Systems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027388C0-1F3C-CA44-B658-E27EB4BC2ACE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28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Exercise 2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Relation R=(A,B,C,D,E)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FDs: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 smtClean="0">
                <a:ea typeface="+mn-ea"/>
              </a:rPr>
              <a:t>A </a:t>
            </a:r>
            <a:r>
              <a:rPr lang="en-US" sz="2400" dirty="0" smtClean="0">
                <a:latin typeface="Symbol" charset="0"/>
                <a:ea typeface="+mn-ea"/>
                <a:sym typeface="Symbol" charset="0"/>
              </a:rPr>
              <a:t></a:t>
            </a:r>
            <a:r>
              <a:rPr lang="en-US" sz="2400" dirty="0" smtClean="0">
                <a:ea typeface="+mn-ea"/>
              </a:rPr>
              <a:t> BC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 smtClean="0">
                <a:ea typeface="+mn-ea"/>
              </a:rPr>
              <a:t>CD </a:t>
            </a:r>
            <a:r>
              <a:rPr lang="en-US" sz="2400" dirty="0" smtClean="0">
                <a:ea typeface="+mn-ea"/>
                <a:sym typeface="Symbol" charset="0"/>
              </a:rPr>
              <a:t></a:t>
            </a:r>
            <a:r>
              <a:rPr lang="en-US" sz="2400" dirty="0" smtClean="0">
                <a:ea typeface="+mn-ea"/>
              </a:rPr>
              <a:t> 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 smtClean="0">
                <a:ea typeface="+mn-ea"/>
              </a:rPr>
              <a:t>B </a:t>
            </a:r>
            <a:r>
              <a:rPr lang="en-US" sz="2400" dirty="0" smtClean="0">
                <a:ea typeface="+mn-ea"/>
                <a:sym typeface="Symbol" charset="0"/>
              </a:rPr>
              <a:t> </a:t>
            </a:r>
            <a:r>
              <a:rPr lang="en-US" sz="2400" dirty="0" smtClean="0">
                <a:ea typeface="+mn-ea"/>
              </a:rPr>
              <a:t>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 smtClean="0">
                <a:ea typeface="+mn-ea"/>
              </a:rPr>
              <a:t>E </a:t>
            </a:r>
            <a:r>
              <a:rPr lang="en-US" sz="2400" dirty="0" smtClean="0">
                <a:ea typeface="+mn-ea"/>
                <a:sym typeface="Symbol" charset="0"/>
              </a:rPr>
              <a:t></a:t>
            </a:r>
            <a:r>
              <a:rPr lang="en-US" sz="2400" dirty="0" smtClean="0">
                <a:ea typeface="+mn-ea"/>
              </a:rPr>
              <a:t> A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400" dirty="0" smtClean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Identif</a:t>
            </a:r>
            <a:r>
              <a:rPr lang="en-US" sz="2800" dirty="0" smtClean="0">
                <a:ea typeface="+mn-ea"/>
                <a:cs typeface="+mn-cs"/>
              </a:rPr>
              <a:t>y key(s)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Is </a:t>
            </a:r>
            <a:r>
              <a:rPr lang="en-US" sz="2800" dirty="0" smtClean="0">
                <a:ea typeface="+mn-ea"/>
                <a:cs typeface="+mn-cs"/>
              </a:rPr>
              <a:t>R in BCNF</a:t>
            </a:r>
            <a:r>
              <a:rPr lang="en-US" sz="2800" dirty="0" smtClean="0">
                <a:ea typeface="+mn-ea"/>
                <a:cs typeface="+mn-cs"/>
              </a:rPr>
              <a:t>?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Is </a:t>
            </a:r>
            <a:r>
              <a:rPr lang="en-US" sz="2800" dirty="0" smtClean="0">
                <a:ea typeface="+mn-ea"/>
                <a:cs typeface="+mn-cs"/>
              </a:rPr>
              <a:t>R in 3NF</a:t>
            </a:r>
            <a:r>
              <a:rPr lang="en-US" sz="2800" dirty="0">
                <a:ea typeface="+mn-ea"/>
                <a:cs typeface="+mn-cs"/>
              </a:rPr>
              <a:t>?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 smtClean="0">
                <a:ea typeface="+mn-ea"/>
                <a:cs typeface="+mn-cs"/>
              </a:rPr>
              <a:t>If </a:t>
            </a:r>
            <a:r>
              <a:rPr lang="en-US" sz="2800" dirty="0">
                <a:ea typeface="+mn-ea"/>
                <a:cs typeface="+mn-cs"/>
              </a:rPr>
              <a:t>not, list  violating FDs</a:t>
            </a:r>
            <a:endParaRPr lang="en-US" sz="2800" dirty="0" smtClean="0">
              <a:ea typeface="+mn-ea"/>
              <a:cs typeface="+mn-cs"/>
            </a:endParaRP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5001322" y="3657600"/>
            <a:ext cx="3200400" cy="1041400"/>
          </a:xfrm>
          <a:prstGeom prst="rect">
            <a:avLst/>
          </a:prstGeom>
          <a:solidFill>
            <a:srgbClr val="FFD1D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/>
              <a:t>Use </a:t>
            </a:r>
            <a:r>
              <a:rPr lang="en-US" dirty="0"/>
              <a:t>Armstrong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/>
              <a:t>s Axioms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FE61E335-7FDA-3A4D-86AD-5DFBC2C7DD7C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581A6AA8-96C7-A142-AA4B-0879FF9FFBE9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29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1780" name="Rectangle 4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Decomposition into BCNF</a:t>
            </a:r>
          </a:p>
        </p:txBody>
      </p:sp>
      <p:sp>
        <p:nvSpPr>
          <p:cNvPr id="1611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876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Relation R with FDs F.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Identify if any FDs violate BCNF (How?)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If X</a:t>
            </a:r>
            <a:r>
              <a:rPr lang="en-US" sz="2000">
                <a:latin typeface="Tahoma" charset="0"/>
                <a:ea typeface="MS PGothic" charset="0"/>
                <a:sym typeface="Symbol" charset="0"/>
              </a:rPr>
              <a:t></a:t>
            </a:r>
            <a:r>
              <a:rPr lang="en-US" sz="2000">
                <a:latin typeface="Tahoma" charset="0"/>
                <a:ea typeface="MS PGothic" charset="0"/>
              </a:rPr>
              <a:t> Y violates BCNF, decompose R into </a:t>
            </a:r>
            <a:r>
              <a:rPr lang="en-US" sz="2000">
                <a:solidFill>
                  <a:schemeClr val="hlink"/>
                </a:solidFill>
                <a:latin typeface="Tahoma" charset="0"/>
                <a:ea typeface="MS PGothic" charset="0"/>
              </a:rPr>
              <a:t>R - Y and XY.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Repeated application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MS PGothic" charset="0"/>
              </a:rPr>
              <a:t> </a:t>
            </a:r>
            <a:r>
              <a:rPr lang="en-US" sz="2400">
                <a:latin typeface="Tahoma" charset="0"/>
                <a:ea typeface="MS PGothic" charset="0"/>
              </a:rPr>
              <a:t>of this idea give us a collection of relations that are in BCNF.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Does this algorithm provide a lossless join decomposition?</a:t>
            </a:r>
          </a:p>
          <a:p>
            <a:pPr lvl="1" eaLnBrk="1" hangingPunct="1"/>
            <a:r>
              <a:rPr lang="en-US" sz="2000">
                <a:solidFill>
                  <a:schemeClr val="accent2"/>
                </a:solidFill>
                <a:latin typeface="Tahoma" charset="0"/>
                <a:ea typeface="MS PGothic" charset="0"/>
              </a:rPr>
              <a:t>Yes!  Notice that X is a key for the relation XY.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Several dependencies may cause violation of BCNF.  The order in which we </a:t>
            </a:r>
            <a:r>
              <a:rPr lang="ja-JP" altLang="en-US" sz="2400">
                <a:latin typeface="Arial" charset="0"/>
                <a:ea typeface="MS PGothic" charset="0"/>
              </a:rPr>
              <a:t>“</a:t>
            </a:r>
            <a:r>
              <a:rPr lang="en-US" altLang="ja-JP" sz="2400">
                <a:latin typeface="Tahoma" charset="0"/>
                <a:ea typeface="MS PGothic" charset="0"/>
              </a:rPr>
              <a:t>deal with</a:t>
            </a:r>
            <a:r>
              <a:rPr lang="ja-JP" altLang="en-US" sz="2400">
                <a:latin typeface="Arial" charset="0"/>
                <a:ea typeface="MS PGothic" charset="0"/>
              </a:rPr>
              <a:t>’’</a:t>
            </a:r>
            <a:r>
              <a:rPr lang="en-US" altLang="ja-JP" sz="2400">
                <a:latin typeface="Tahoma" charset="0"/>
                <a:ea typeface="MS PGothic" charset="0"/>
              </a:rPr>
              <a:t> them could lead to very different sets of relations!</a:t>
            </a:r>
          </a:p>
          <a:p>
            <a:pPr eaLnBrk="1" hangingPunct="1"/>
            <a:endParaRPr lang="en-US" sz="2800">
              <a:solidFill>
                <a:schemeClr val="hlink"/>
              </a:solidFill>
              <a:latin typeface="Tahoma" charset="0"/>
              <a:ea typeface="MS PGothic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1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1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1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781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Form/Spreadsheet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F4EDAE-FA7E-1A4F-8E1A-C63EF88B2CF4}" type="datetime1">
              <a:rPr lang="en-US" smtClean="0"/>
              <a:pPr>
                <a:defRPr/>
              </a:pPr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9458B-E66D-1F4F-BCBC-3E0AFCDBEA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56261"/>
              </p:ext>
            </p:extLst>
          </p:nvPr>
        </p:nvGraphicFramePr>
        <p:xfrm>
          <a:off x="838200" y="1447800"/>
          <a:ext cx="7315201" cy="2474526"/>
        </p:xfrm>
        <a:graphic>
          <a:graphicData uri="http://schemas.openxmlformats.org/drawingml/2006/table">
            <a:tbl>
              <a:tblPr/>
              <a:tblGrid>
                <a:gridCol w="1254820"/>
                <a:gridCol w="1254820"/>
                <a:gridCol w="1258404"/>
                <a:gridCol w="1123563"/>
                <a:gridCol w="1254820"/>
                <a:gridCol w="1168774"/>
              </a:tblGrid>
              <a:tr h="595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Name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Item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Price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$10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Flowers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pink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$3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95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Beanery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A2, A3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4114800"/>
            <a:ext cx="7023678" cy="247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Problems</a:t>
            </a:r>
          </a:p>
          <a:p>
            <a:r>
              <a:rPr lang="en-US" dirty="0" smtClean="0"/>
              <a:t> - (Supplier ID, item) appears to be the key, but</a:t>
            </a:r>
          </a:p>
          <a:p>
            <a:r>
              <a:rPr lang="en-US" dirty="0" smtClean="0"/>
              <a:t>    Supplier ID is missing in many places.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Addresses can be multi-valued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Not a good table from database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6B4E168B-F2FB-9448-A854-64DCB0B7F7D4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08F23876-216A-AD48-894D-EEB26E016371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30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>
                <a:ea typeface="+mj-ea"/>
                <a:cs typeface="+mj-cs"/>
              </a:rPr>
              <a:t>Algorithm for BCNF (relation R, FDs F)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smtClean="0">
                <a:ea typeface="+mn-ea"/>
                <a:cs typeface="+mn-cs"/>
              </a:rPr>
              <a:t>done = false;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smtClean="0">
                <a:ea typeface="+mn-ea"/>
                <a:cs typeface="+mn-cs"/>
              </a:rPr>
              <a:t>result = {R};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smtClean="0">
                <a:ea typeface="+mn-ea"/>
                <a:cs typeface="+mn-cs"/>
              </a:rPr>
              <a:t>compute F</a:t>
            </a:r>
            <a:r>
              <a:rPr lang="en-US" sz="2400" baseline="44000" smtClean="0">
                <a:ea typeface="+mn-ea"/>
                <a:cs typeface="+mn-cs"/>
              </a:rPr>
              <a:t>+</a:t>
            </a:r>
            <a:r>
              <a:rPr lang="en-US" sz="2400" smtClean="0">
                <a:ea typeface="+mn-ea"/>
                <a:cs typeface="+mn-cs"/>
              </a:rPr>
              <a:t>;</a:t>
            </a:r>
            <a:endParaRPr lang="en-US" sz="2400" baseline="4400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smtClean="0">
                <a:ea typeface="+mn-ea"/>
                <a:cs typeface="+mn-cs"/>
              </a:rPr>
              <a:t>while (not done) do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smtClean="0">
                <a:ea typeface="+mn-ea"/>
              </a:rPr>
              <a:t>if </a:t>
            </a:r>
            <a:r>
              <a:rPr lang="en-US" sz="2400" smtClean="0">
                <a:ea typeface="+mn-ea"/>
                <a:sym typeface="Symbol" charset="0"/>
              </a:rPr>
              <a:t></a:t>
            </a:r>
            <a:r>
              <a:rPr lang="en-US" sz="2400" smtClean="0">
                <a:ea typeface="+mn-ea"/>
              </a:rPr>
              <a:t> R</a:t>
            </a:r>
            <a:r>
              <a:rPr lang="en-US" sz="2400" baseline="-25000" smtClean="0">
                <a:ea typeface="+mn-ea"/>
              </a:rPr>
              <a:t>i</a:t>
            </a:r>
            <a:r>
              <a:rPr lang="en-US" sz="2400" smtClean="0">
                <a:ea typeface="+mn-ea"/>
              </a:rPr>
              <a:t> </a:t>
            </a:r>
            <a:r>
              <a:rPr lang="en-US" sz="2400" smtClean="0">
                <a:ea typeface="+mn-ea"/>
                <a:sym typeface="Symbol" charset="0"/>
              </a:rPr>
              <a:t></a:t>
            </a:r>
            <a:r>
              <a:rPr lang="en-US" sz="2400" smtClean="0">
                <a:ea typeface="+mn-ea"/>
              </a:rPr>
              <a:t> result and R</a:t>
            </a:r>
            <a:r>
              <a:rPr lang="en-US" sz="2400" baseline="-25000" smtClean="0">
                <a:ea typeface="+mn-ea"/>
              </a:rPr>
              <a:t>i</a:t>
            </a:r>
            <a:r>
              <a:rPr lang="en-US" sz="2400" smtClean="0">
                <a:ea typeface="+mn-ea"/>
              </a:rPr>
              <a:t> is not in BCNF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smtClean="0">
                <a:ea typeface="+mn-ea"/>
              </a:rPr>
              <a:t>	let </a:t>
            </a:r>
            <a:r>
              <a:rPr lang="en-US" sz="2400" smtClean="0">
                <a:latin typeface="Symbol" charset="0"/>
                <a:ea typeface="+mn-ea"/>
              </a:rPr>
              <a:t>a</a:t>
            </a:r>
            <a:r>
              <a:rPr lang="en-US" sz="2400" smtClean="0">
                <a:latin typeface="Symbol" charset="0"/>
                <a:ea typeface="+mn-ea"/>
                <a:sym typeface="Symbol" charset="0"/>
              </a:rPr>
              <a:t>b</a:t>
            </a:r>
            <a:r>
              <a:rPr lang="en-US" sz="2400" smtClean="0">
                <a:ea typeface="+mn-ea"/>
                <a:sym typeface="Symbol" charset="0"/>
              </a:rPr>
              <a:t> be a nontrivial FD that holds in R</a:t>
            </a:r>
            <a:r>
              <a:rPr lang="en-US" sz="2400" baseline="-25000" smtClean="0">
                <a:ea typeface="+mn-ea"/>
                <a:sym typeface="Symbol" charset="0"/>
              </a:rPr>
              <a:t>i</a:t>
            </a:r>
            <a:r>
              <a:rPr lang="en-US" sz="2400" smtClean="0">
                <a:ea typeface="+mn-ea"/>
                <a:sym typeface="Symbol" charset="0"/>
              </a:rPr>
              <a:t> 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smtClean="0">
                <a:ea typeface="+mn-ea"/>
                <a:sym typeface="Symbol" charset="0"/>
              </a:rPr>
              <a:t>                    such that (</a:t>
            </a:r>
            <a:r>
              <a:rPr lang="en-US" sz="2400" smtClean="0">
                <a:latin typeface="Symbol" charset="0"/>
                <a:ea typeface="+mn-ea"/>
              </a:rPr>
              <a:t>a</a:t>
            </a:r>
            <a:r>
              <a:rPr lang="en-US" sz="2400" smtClean="0">
                <a:latin typeface="Symbol" charset="0"/>
                <a:ea typeface="+mn-ea"/>
                <a:sym typeface="Symbol" charset="0"/>
              </a:rPr>
              <a:t></a:t>
            </a:r>
            <a:r>
              <a:rPr lang="en-US" sz="2400" smtClean="0">
                <a:ea typeface="+mn-ea"/>
                <a:sym typeface="Symbol" charset="0"/>
              </a:rPr>
              <a:t>R</a:t>
            </a:r>
            <a:r>
              <a:rPr lang="en-US" sz="2400" baseline="-25000" smtClean="0">
                <a:ea typeface="+mn-ea"/>
                <a:sym typeface="Symbol" charset="0"/>
              </a:rPr>
              <a:t>i</a:t>
            </a:r>
            <a:r>
              <a:rPr lang="en-US" sz="2400" smtClean="0">
                <a:ea typeface="+mn-ea"/>
                <a:sym typeface="Symbol" charset="0"/>
              </a:rPr>
              <a:t>) </a:t>
            </a:r>
            <a:r>
              <a:rPr lang="en-US" sz="2400" smtClean="0">
                <a:latin typeface="Symbol" charset="0"/>
                <a:ea typeface="+mn-ea"/>
                <a:sym typeface="Symbol" charset="0"/>
              </a:rPr>
              <a:t> </a:t>
            </a:r>
            <a:r>
              <a:rPr lang="en-US" sz="2400" smtClean="0">
                <a:ea typeface="+mn-ea"/>
              </a:rPr>
              <a:t>F</a:t>
            </a:r>
            <a:r>
              <a:rPr lang="en-US" sz="2400" baseline="44000" smtClean="0">
                <a:ea typeface="+mn-ea"/>
              </a:rPr>
              <a:t>+</a:t>
            </a:r>
            <a:r>
              <a:rPr lang="en-US" sz="2400" smtClean="0">
                <a:ea typeface="+mn-ea"/>
              </a:rPr>
              <a:t> and </a:t>
            </a:r>
            <a:r>
              <a:rPr lang="en-US" sz="2400" smtClean="0">
                <a:latin typeface="Symbol" charset="0"/>
                <a:ea typeface="+mn-ea"/>
              </a:rPr>
              <a:t>a </a:t>
            </a:r>
            <a:r>
              <a:rPr lang="en-US" sz="2400" smtClean="0">
                <a:latin typeface="Symbol" charset="0"/>
                <a:ea typeface="+mn-ea"/>
                <a:sym typeface="Symbol" charset="0"/>
              </a:rPr>
              <a:t> b </a:t>
            </a:r>
            <a:r>
              <a:rPr lang="en-US" sz="2000" smtClean="0">
                <a:ea typeface="+mn-ea"/>
              </a:rPr>
              <a:t>;</a:t>
            </a:r>
            <a:r>
              <a:rPr lang="en-US" sz="2400" smtClean="0">
                <a:ea typeface="+mn-ea"/>
                <a:sym typeface="Symbol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smtClean="0">
                <a:ea typeface="+mn-ea"/>
                <a:sym typeface="Symbol" charset="0"/>
              </a:rPr>
              <a:t>   result=(resultR</a:t>
            </a:r>
            <a:r>
              <a:rPr lang="en-US" sz="2400" baseline="-25000" smtClean="0">
                <a:ea typeface="+mn-ea"/>
                <a:sym typeface="Symbol" charset="0"/>
              </a:rPr>
              <a:t>i</a:t>
            </a:r>
            <a:r>
              <a:rPr lang="en-US" sz="2400" smtClean="0">
                <a:ea typeface="+mn-ea"/>
                <a:sym typeface="Symbol" charset="0"/>
              </a:rPr>
              <a:t>)  (R</a:t>
            </a:r>
            <a:r>
              <a:rPr lang="en-US" sz="2400" baseline="-25000" smtClean="0">
                <a:ea typeface="+mn-ea"/>
                <a:sym typeface="Symbol" charset="0"/>
              </a:rPr>
              <a:t>i</a:t>
            </a:r>
            <a:r>
              <a:rPr lang="en-US" sz="2400" smtClean="0">
                <a:ea typeface="+mn-ea"/>
                <a:sym typeface="Symbol" charset="0"/>
              </a:rPr>
              <a:t></a:t>
            </a:r>
            <a:r>
              <a:rPr lang="en-US" sz="2400" smtClean="0">
                <a:latin typeface="Symbol" charset="0"/>
                <a:ea typeface="+mn-ea"/>
                <a:sym typeface="Symbol" charset="0"/>
              </a:rPr>
              <a:t>b</a:t>
            </a:r>
            <a:r>
              <a:rPr lang="en-US" sz="2400" smtClean="0">
                <a:ea typeface="+mn-ea"/>
                <a:sym typeface="Symbol" charset="0"/>
              </a:rPr>
              <a:t>)  (</a:t>
            </a:r>
            <a:r>
              <a:rPr lang="en-US" sz="2400" smtClean="0">
                <a:latin typeface="Symbol" charset="0"/>
                <a:ea typeface="+mn-ea"/>
              </a:rPr>
              <a:t>a</a:t>
            </a:r>
            <a:r>
              <a:rPr lang="en-US" sz="2400" smtClean="0">
                <a:ea typeface="+mn-ea"/>
                <a:sym typeface="Symbol" charset="0"/>
              </a:rPr>
              <a:t>,</a:t>
            </a:r>
            <a:r>
              <a:rPr lang="en-US" sz="2400" smtClean="0">
                <a:latin typeface="Symbol" charset="0"/>
                <a:ea typeface="+mn-ea"/>
                <a:sym typeface="Symbol" charset="0"/>
              </a:rPr>
              <a:t>b</a:t>
            </a:r>
            <a:r>
              <a:rPr lang="en-US" sz="2400" smtClean="0">
                <a:ea typeface="+mn-ea"/>
                <a:sym typeface="Symbol" charset="0"/>
              </a:rPr>
              <a:t>) </a:t>
            </a:r>
            <a:r>
              <a:rPr lang="en-US" sz="2000" smtClean="0">
                <a:ea typeface="+mn-ea"/>
              </a:rPr>
              <a:t>;</a:t>
            </a:r>
            <a:endParaRPr lang="en-US" sz="2400" smtClean="0">
              <a:ea typeface="+mn-ea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smtClean="0">
                <a:ea typeface="+mn-ea"/>
                <a:sym typeface="Symbol" charset="0"/>
              </a:rPr>
              <a:t>else  done=true </a:t>
            </a:r>
            <a:r>
              <a:rPr lang="en-US" sz="2000" smtClean="0">
                <a:ea typeface="+mn-ea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AC96558C-FED8-8A4B-89E6-8E677836EED2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Systems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8B9FD630-17AF-004F-ADC4-6E70D288C365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31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Exercise 2 decomposition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35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 smtClean="0">
                <a:ea typeface="+mn-ea"/>
                <a:cs typeface="+mn-cs"/>
              </a:rPr>
              <a:t>Relation R=(A,B,C,D,E)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 smtClean="0">
                <a:ea typeface="+mn-ea"/>
                <a:cs typeface="+mn-cs"/>
              </a:rPr>
              <a:t>FDs: A </a:t>
            </a:r>
            <a:r>
              <a:rPr lang="en-US" sz="2800" dirty="0" smtClean="0">
                <a:latin typeface="Symbol" charset="0"/>
                <a:ea typeface="+mn-ea"/>
                <a:cs typeface="+mn-cs"/>
                <a:sym typeface="Symbol" charset="0"/>
              </a:rPr>
              <a:t></a:t>
            </a:r>
            <a:r>
              <a:rPr lang="en-US" sz="2800" dirty="0" smtClean="0">
                <a:ea typeface="+mn-ea"/>
                <a:cs typeface="+mn-cs"/>
              </a:rPr>
              <a:t> BC,  CD </a:t>
            </a:r>
            <a:r>
              <a:rPr lang="en-US" sz="2800" dirty="0" smtClean="0">
                <a:ea typeface="+mn-ea"/>
                <a:cs typeface="+mn-cs"/>
                <a:sym typeface="Symbol" charset="0"/>
              </a:rPr>
              <a:t></a:t>
            </a:r>
            <a:r>
              <a:rPr lang="en-US" sz="2800" dirty="0" smtClean="0">
                <a:ea typeface="+mn-ea"/>
                <a:cs typeface="+mn-cs"/>
              </a:rPr>
              <a:t> E,  B </a:t>
            </a:r>
            <a:r>
              <a:rPr lang="en-US" sz="2800" dirty="0" smtClean="0">
                <a:ea typeface="+mn-ea"/>
                <a:cs typeface="+mn-cs"/>
                <a:sym typeface="Symbol" charset="0"/>
              </a:rPr>
              <a:t> </a:t>
            </a:r>
            <a:r>
              <a:rPr lang="en-US" sz="2800" dirty="0" smtClean="0">
                <a:ea typeface="+mn-ea"/>
                <a:cs typeface="+mn-cs"/>
              </a:rPr>
              <a:t>D,  E </a:t>
            </a:r>
            <a:r>
              <a:rPr lang="en-US" sz="2800" dirty="0" smtClean="0">
                <a:ea typeface="+mn-ea"/>
                <a:cs typeface="+mn-cs"/>
                <a:sym typeface="Symbol" charset="0"/>
              </a:rPr>
              <a:t></a:t>
            </a:r>
            <a:r>
              <a:rPr lang="en-US" sz="2800" dirty="0" smtClean="0">
                <a:ea typeface="+mn-ea"/>
                <a:cs typeface="+mn-cs"/>
              </a:rPr>
              <a:t> </a:t>
            </a:r>
            <a:r>
              <a:rPr lang="en-US" sz="2800" dirty="0" smtClean="0">
                <a:ea typeface="+mn-ea"/>
                <a:cs typeface="+mn-cs"/>
              </a:rPr>
              <a:t>A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 smtClean="0">
                <a:ea typeface="+mn-ea"/>
                <a:cs typeface="+mn-cs"/>
              </a:rPr>
              <a:t>Solution:</a:t>
            </a:r>
            <a:endParaRPr lang="en-US" sz="2800" dirty="0" smtClean="0">
              <a:ea typeface="+mn-ea"/>
              <a:cs typeface="+mn-cs"/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Keys: A, BC, CD, E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B </a:t>
            </a:r>
            <a:r>
              <a:rPr lang="en-US" sz="2800" dirty="0" smtClean="0">
                <a:ea typeface="+mn-ea"/>
                <a:cs typeface="+mn-cs"/>
                <a:sym typeface="Symbol" charset="0"/>
              </a:rPr>
              <a:t> </a:t>
            </a:r>
            <a:r>
              <a:rPr lang="en-US" sz="2800" dirty="0" smtClean="0">
                <a:ea typeface="+mn-ea"/>
                <a:cs typeface="+mn-cs"/>
              </a:rPr>
              <a:t>D violates BCNF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Decompose R </a:t>
            </a:r>
            <a:r>
              <a:rPr lang="en-US" sz="2800" dirty="0" smtClean="0">
                <a:ea typeface="+mn-ea"/>
                <a:cs typeface="+mn-cs"/>
              </a:rPr>
              <a:t>into</a:t>
            </a:r>
            <a:r>
              <a:rPr lang="en-US" sz="2800" dirty="0">
                <a:ea typeface="+mn-ea"/>
                <a:cs typeface="+mn-cs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ea typeface="+mn-ea"/>
                <a:cs typeface="+mn-cs"/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ea typeface="+mn-ea"/>
              </a:rPr>
              <a:t>R1</a:t>
            </a:r>
            <a:r>
              <a:rPr lang="en-US" sz="2400" dirty="0" smtClean="0">
                <a:solidFill>
                  <a:schemeClr val="accent2"/>
                </a:solidFill>
                <a:ea typeface="+mn-ea"/>
              </a:rPr>
              <a:t>=(A,B,C,E)   R2=(B,D)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Is this decomposition lossless join?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accent2"/>
                </a:solidFill>
                <a:ea typeface="+mn-ea"/>
              </a:rPr>
              <a:t>Yes!  R1</a:t>
            </a:r>
            <a:r>
              <a:rPr lang="en-US" sz="2400" dirty="0" smtClean="0">
                <a:solidFill>
                  <a:schemeClr val="accent2"/>
                </a:solidFill>
                <a:ea typeface="+mn-ea"/>
                <a:sym typeface="Symbol" charset="0"/>
              </a:rPr>
              <a:t>R2=B and B  R2</a:t>
            </a:r>
            <a:endParaRPr lang="en-US" sz="2400" dirty="0" smtClean="0">
              <a:solidFill>
                <a:schemeClr val="accent2"/>
              </a:solidFill>
              <a:ea typeface="+mn-ea"/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Is it dependency preserving?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accent2"/>
                </a:solidFill>
                <a:ea typeface="+mn-ea"/>
              </a:rPr>
              <a:t>F1: A </a:t>
            </a:r>
            <a:r>
              <a:rPr lang="en-US" sz="2400" dirty="0" smtClean="0">
                <a:solidFill>
                  <a:schemeClr val="accent2"/>
                </a:solidFill>
                <a:latin typeface="Symbol" charset="0"/>
                <a:ea typeface="+mn-ea"/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accent2"/>
                </a:solidFill>
                <a:ea typeface="+mn-ea"/>
              </a:rPr>
              <a:t> BC, E </a:t>
            </a:r>
            <a:r>
              <a:rPr lang="en-US" sz="2400" dirty="0" smtClean="0">
                <a:solidFill>
                  <a:schemeClr val="accent2"/>
                </a:solidFill>
                <a:ea typeface="+mn-ea"/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accent2"/>
                </a:solidFill>
                <a:ea typeface="+mn-ea"/>
              </a:rPr>
              <a:t> A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accent2"/>
                </a:solidFill>
                <a:ea typeface="+mn-ea"/>
              </a:rPr>
              <a:t>F2: B </a:t>
            </a:r>
            <a:r>
              <a:rPr lang="en-US" sz="2400" dirty="0" smtClean="0">
                <a:solidFill>
                  <a:schemeClr val="accent2"/>
                </a:solidFill>
                <a:ea typeface="+mn-ea"/>
                <a:sym typeface="Symbol" charset="0"/>
              </a:rPr>
              <a:t> </a:t>
            </a:r>
            <a:r>
              <a:rPr lang="en-US" sz="2400" dirty="0" smtClean="0">
                <a:solidFill>
                  <a:schemeClr val="accent2"/>
                </a:solidFill>
                <a:ea typeface="+mn-ea"/>
              </a:rPr>
              <a:t>D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accent2"/>
                </a:solidFill>
                <a:ea typeface="+mn-ea"/>
              </a:rPr>
              <a:t>No! CD </a:t>
            </a:r>
            <a:r>
              <a:rPr lang="en-US" sz="2400" dirty="0" smtClean="0">
                <a:solidFill>
                  <a:schemeClr val="accent2"/>
                </a:solidFill>
                <a:ea typeface="+mn-ea"/>
                <a:sym typeface="Symbol" charset="0"/>
              </a:rPr>
              <a:t> E is not in (F1  F2)</a:t>
            </a:r>
            <a:r>
              <a:rPr lang="en-US" sz="2400" baseline="44000" dirty="0" smtClean="0">
                <a:solidFill>
                  <a:schemeClr val="accent2"/>
                </a:solidFill>
                <a:ea typeface="+mn-ea"/>
                <a:sym typeface="Symbol" charset="0"/>
              </a:rPr>
              <a:t>+</a:t>
            </a:r>
            <a:endParaRPr lang="en-US" sz="2400" dirty="0" smtClean="0">
              <a:solidFill>
                <a:schemeClr val="accent2"/>
              </a:solidFill>
              <a:ea typeface="+mn-ea"/>
              <a:sym typeface="Symbol" charset="0"/>
            </a:endParaRPr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334265" y="5867400"/>
            <a:ext cx="418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Wingdings" charset="0"/>
              <a:buChar char="Ø"/>
            </a:pPr>
            <a:r>
              <a:rPr lang="en-US" b="0" dirty="0">
                <a:latin typeface="Tahoma" charset="0"/>
              </a:rPr>
              <a:t> In this case, leave it in 3NF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1" grpId="0" build="p" bldLvl="2" autoUpdateAnimBg="0"/>
      <p:bldP spid="161485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2/9/16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9458B-E66D-1F4F-BCBC-3E0AFCDBEA8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939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Exercise </a:t>
            </a:r>
            <a:r>
              <a:rPr lang="en-US" dirty="0" smtClean="0">
                <a:ea typeface="MS PGothic" charset="0"/>
              </a:rPr>
              <a:t>3</a:t>
            </a:r>
            <a:endParaRPr lang="en-US" dirty="0">
              <a:ea typeface="MS PGothic" charset="0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458200" cy="4648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>
                <a:ea typeface="MS PGothic" charset="0"/>
              </a:rPr>
              <a:t>Suppose you are given the following relation R: ABCDEF</a:t>
            </a:r>
          </a:p>
          <a:p>
            <a:pPr lvl="1" algn="ctr"/>
            <a:endParaRPr lang="en-US" altLang="zh-CN" sz="2400" dirty="0" smtClean="0">
              <a:ea typeface="MS PGothic" charset="0"/>
            </a:endParaRPr>
          </a:p>
          <a:p>
            <a:pPr marL="0" indent="0" algn="ctr">
              <a:buNone/>
            </a:pPr>
            <a:endParaRPr lang="en-US" altLang="zh-CN" dirty="0">
              <a:ea typeface="MS PGothic" charset="0"/>
            </a:endParaRPr>
          </a:p>
          <a:p>
            <a:pPr marL="0" indent="0" algn="ctr">
              <a:buNone/>
            </a:pPr>
            <a:endParaRPr lang="en-US" altLang="zh-CN" dirty="0" smtClean="0">
              <a:ea typeface="MS PGothic" charset="0"/>
            </a:endParaRPr>
          </a:p>
          <a:p>
            <a:pPr marL="0" indent="0" algn="ctr">
              <a:buNone/>
            </a:pPr>
            <a:endParaRPr lang="en-US" altLang="zh-CN" dirty="0">
              <a:ea typeface="MS PGothic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MS PGothic" charset="0"/>
              </a:rPr>
              <a:t>Do </a:t>
            </a:r>
            <a:r>
              <a:rPr lang="en-US" altLang="zh-CN" dirty="0" smtClean="0">
                <a:ea typeface="MS PGothic" charset="0"/>
              </a:rPr>
              <a:t>the following decompositions satisfy lossless join property?</a:t>
            </a:r>
            <a:r>
              <a:rPr lang="en-US" altLang="zh-CN" dirty="0" smtClean="0">
                <a:ea typeface="MS PGothic" charset="0"/>
              </a:rPr>
              <a:t/>
            </a:r>
            <a:br>
              <a:rPr lang="en-US" altLang="zh-CN" dirty="0" smtClean="0">
                <a:ea typeface="MS PGothic" charset="0"/>
              </a:rPr>
            </a:br>
            <a:endParaRPr lang="en-US" altLang="zh-CN" dirty="0" smtClean="0">
              <a:ea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2474131"/>
            <a:ext cx="2514600" cy="213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l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</a:pPr>
            <a:r>
              <a:rPr lang="en-US" dirty="0">
                <a:latin typeface="Helvetica Neue"/>
                <a:ea typeface="MS PGothic" charset="0"/>
                <a:cs typeface="Helvetica Neue"/>
              </a:rPr>
              <a:t>BC -&gt; D</a:t>
            </a:r>
          </a:p>
          <a:p>
            <a:pPr marL="800100" lvl="1" indent="-342900" algn="l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</a:pPr>
            <a:r>
              <a:rPr lang="en-US" dirty="0">
                <a:latin typeface="Helvetica Neue"/>
                <a:ea typeface="MS PGothic" charset="0"/>
                <a:cs typeface="Helvetica Neue"/>
              </a:rPr>
              <a:t>CD -&gt; B</a:t>
            </a:r>
          </a:p>
          <a:p>
            <a:pPr marL="800100" lvl="1" indent="-342900" algn="l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</a:pPr>
            <a:r>
              <a:rPr lang="en-US" dirty="0">
                <a:latin typeface="Helvetica Neue"/>
                <a:ea typeface="MS PGothic" charset="0"/>
                <a:cs typeface="Helvetica Neue"/>
              </a:rPr>
              <a:t>D -&gt; E</a:t>
            </a:r>
          </a:p>
          <a:p>
            <a:pPr marL="800100" lvl="1" indent="-342900" algn="l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</a:pPr>
            <a:r>
              <a:rPr lang="en-US" dirty="0">
                <a:latin typeface="Helvetica Neue"/>
                <a:ea typeface="MS PGothic" charset="0"/>
                <a:cs typeface="Helvetica Neue"/>
              </a:rPr>
              <a:t>ACD -&gt; 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5070360"/>
            <a:ext cx="4267200" cy="110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l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</a:pPr>
            <a:r>
              <a:rPr lang="en-US" dirty="0" smtClean="0">
                <a:latin typeface="Helvetica Neue"/>
                <a:ea typeface="MS PGothic" charset="0"/>
                <a:cs typeface="Helvetica Neue"/>
              </a:rPr>
              <a:t>R1: ACDF, R2: </a:t>
            </a:r>
            <a:r>
              <a:rPr lang="en-US" altLang="zh-CN" dirty="0">
                <a:ea typeface="MS PGothic" charset="0"/>
              </a:rPr>
              <a:t>ABCDE</a:t>
            </a:r>
            <a:endParaRPr lang="en-US" dirty="0" smtClean="0">
              <a:latin typeface="Helvetica Neue"/>
              <a:ea typeface="MS PGothic" charset="0"/>
              <a:cs typeface="Helvetica Neue"/>
            </a:endParaRPr>
          </a:p>
          <a:p>
            <a:pPr marL="800100" lvl="1" indent="-342900" algn="l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</a:pPr>
            <a:r>
              <a:rPr lang="en-US" dirty="0" smtClean="0">
                <a:latin typeface="Helvetica Neue"/>
                <a:ea typeface="MS PGothic" charset="0"/>
                <a:cs typeface="Helvetica Neue"/>
              </a:rPr>
              <a:t>R1: BCD, R2: ABEF</a:t>
            </a:r>
            <a:endParaRPr lang="en-US" dirty="0">
              <a:latin typeface="Helvetica Neue"/>
              <a:ea typeface="MS PGothic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048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2/9/16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9458B-E66D-1F4F-BCBC-3E0AFCDBEA8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939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Exercise 4: Solution</a:t>
            </a:r>
            <a:endParaRPr lang="en-US" dirty="0">
              <a:ea typeface="MS PGothic" charset="0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4294967295"/>
          </p:nvPr>
        </p:nvSpPr>
        <p:spPr>
          <a:xfrm>
            <a:off x="1905000" y="1524000"/>
            <a:ext cx="6096000" cy="4495800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SzPct val="100000"/>
            </a:pPr>
            <a:r>
              <a:rPr lang="en-US" altLang="zh-CN" sz="2400" dirty="0">
                <a:ea typeface="MS PGothic" charset="0"/>
              </a:rPr>
              <a:t>R1: ACDF, R2: </a:t>
            </a:r>
            <a:r>
              <a:rPr lang="en-US" altLang="zh-CN" sz="2400" dirty="0" smtClean="0">
                <a:ea typeface="MS PGothic" charset="0"/>
              </a:rPr>
              <a:t>ABCDE</a:t>
            </a:r>
          </a:p>
          <a:p>
            <a:pPr marL="0" lvl="1" indent="0">
              <a:buClr>
                <a:schemeClr val="tx2"/>
              </a:buClr>
              <a:buSzPct val="100000"/>
              <a:buNone/>
            </a:pPr>
            <a:r>
              <a:rPr lang="en-US" altLang="zh-CN" dirty="0">
                <a:ea typeface="MS PGothic" charset="0"/>
              </a:rPr>
              <a:t>	</a:t>
            </a:r>
            <a:r>
              <a:rPr lang="en-US" altLang="zh-CN" sz="2400" dirty="0" smtClean="0">
                <a:ea typeface="MS PGothic" charset="0"/>
              </a:rPr>
              <a:t>It is lossless</a:t>
            </a:r>
          </a:p>
          <a:p>
            <a:pPr marL="0" lvl="1" indent="0">
              <a:buClr>
                <a:schemeClr val="tx2"/>
              </a:buClr>
              <a:buSzPct val="100000"/>
              <a:buNone/>
            </a:pPr>
            <a:r>
              <a:rPr lang="en-US" altLang="zh-CN" sz="2400" dirty="0">
                <a:ea typeface="MS PGothic" charset="0"/>
              </a:rPr>
              <a:t>	</a:t>
            </a:r>
            <a:r>
              <a:rPr lang="en-US" altLang="zh-CN" sz="2400" dirty="0" smtClean="0">
                <a:ea typeface="MS PGothic" charset="0"/>
              </a:rPr>
              <a:t>Attributes common: ACD - it is a key</a:t>
            </a:r>
          </a:p>
          <a:p>
            <a:pPr marL="0" lvl="1" indent="0">
              <a:buClr>
                <a:schemeClr val="tx2"/>
              </a:buClr>
              <a:buSzPct val="100000"/>
              <a:buNone/>
            </a:pPr>
            <a:endParaRPr lang="en-US" altLang="zh-CN" dirty="0" smtClean="0">
              <a:ea typeface="MS PGothic" charset="0"/>
            </a:endParaRPr>
          </a:p>
          <a:p>
            <a:pPr marL="342900" lvl="1" indent="-342900">
              <a:buClr>
                <a:schemeClr val="tx2"/>
              </a:buClr>
              <a:buSzPct val="100000"/>
            </a:pPr>
            <a:r>
              <a:rPr lang="en-US" altLang="zh-CN" sz="2400" dirty="0">
                <a:ea typeface="MS PGothic" charset="0"/>
              </a:rPr>
              <a:t>R1: BCD, </a:t>
            </a:r>
            <a:r>
              <a:rPr lang="en-US" altLang="zh-CN" sz="2400" dirty="0" smtClean="0">
                <a:ea typeface="MS PGothic" charset="0"/>
              </a:rPr>
              <a:t>R2: ABEF</a:t>
            </a:r>
            <a:endParaRPr lang="en-US" altLang="zh-CN" sz="2400" dirty="0">
              <a:ea typeface="MS PGothic" charset="0"/>
            </a:endParaRPr>
          </a:p>
          <a:p>
            <a:pPr marL="0" lvl="1" indent="0">
              <a:buClr>
                <a:schemeClr val="tx2"/>
              </a:buClr>
              <a:buSzPct val="60000"/>
              <a:buNone/>
            </a:pPr>
            <a:r>
              <a:rPr lang="en-US" altLang="zh-CN" dirty="0">
                <a:ea typeface="MS PGothic" charset="0"/>
              </a:rPr>
              <a:t>	</a:t>
            </a:r>
            <a:r>
              <a:rPr lang="en-US" altLang="zh-CN" sz="2400" dirty="0">
                <a:ea typeface="MS PGothic" charset="0"/>
              </a:rPr>
              <a:t>It </a:t>
            </a:r>
            <a:r>
              <a:rPr lang="en-US" altLang="zh-CN" sz="2400" dirty="0" smtClean="0">
                <a:ea typeface="MS PGothic" charset="0"/>
              </a:rPr>
              <a:t>is not lossless</a:t>
            </a:r>
            <a:endParaRPr lang="en-US" altLang="zh-CN" sz="2400" dirty="0">
              <a:ea typeface="MS PGothic" charset="0"/>
            </a:endParaRPr>
          </a:p>
          <a:p>
            <a:pPr marL="0" lvl="1" indent="0">
              <a:buClr>
                <a:schemeClr val="tx2"/>
              </a:buClr>
              <a:buSzPct val="60000"/>
              <a:buNone/>
            </a:pPr>
            <a:r>
              <a:rPr lang="en-US" altLang="zh-CN" sz="2400" dirty="0">
                <a:ea typeface="MS PGothic" charset="0"/>
              </a:rPr>
              <a:t>	Attributes common: </a:t>
            </a:r>
            <a:r>
              <a:rPr lang="en-US" altLang="zh-CN" sz="2400" dirty="0" smtClean="0">
                <a:ea typeface="MS PGothic" charset="0"/>
              </a:rPr>
              <a:t>B - </a:t>
            </a:r>
            <a:r>
              <a:rPr lang="en-US" altLang="zh-CN" sz="2400" dirty="0">
                <a:ea typeface="MS PGothic" charset="0"/>
              </a:rPr>
              <a:t>not a </a:t>
            </a:r>
            <a:r>
              <a:rPr lang="en-US" altLang="zh-CN" sz="2400" dirty="0" smtClean="0">
                <a:ea typeface="MS PGothic" charset="0"/>
              </a:rPr>
              <a:t>key</a:t>
            </a:r>
            <a:endParaRPr lang="en-US" altLang="zh-CN" sz="2400" dirty="0">
              <a:ea typeface="MS PGothic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3965" y="709306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41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4221CED0-6309-1941-9B38-80D3A87B72C6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CEFDCE63-08E0-7644-97DA-6295F1726C88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34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Refining an ER Diagram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895600"/>
            <a:ext cx="8305800" cy="3124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IS (</a:t>
            </a:r>
            <a:r>
              <a:rPr lang="en-US" sz="2400" u="sng">
                <a:latin typeface="Tahoma" charset="0"/>
                <a:ea typeface="MS PGothic" charset="0"/>
              </a:rPr>
              <a:t>item</a:t>
            </a:r>
            <a:r>
              <a:rPr lang="en-US" sz="2400">
                <a:latin typeface="Tahoma" charset="0"/>
                <a:ea typeface="MS PGothic" charset="0"/>
              </a:rPr>
              <a:t>, name, desc, loc, price)</a:t>
            </a:r>
            <a:br>
              <a:rPr lang="en-US" sz="2400">
                <a:latin typeface="Tahoma" charset="0"/>
                <a:ea typeface="MS PGothic" charset="0"/>
              </a:rPr>
            </a:br>
            <a:r>
              <a:rPr lang="en-US" sz="2400">
                <a:latin typeface="Tahoma" charset="0"/>
                <a:ea typeface="MS PGothic" charset="0"/>
              </a:rPr>
              <a:t>S (</a:t>
            </a:r>
            <a:r>
              <a:rPr lang="en-US" sz="2400" u="sng">
                <a:latin typeface="Tahoma" charset="0"/>
                <a:ea typeface="MS PGothic" charset="0"/>
              </a:rPr>
              <a:t>name</a:t>
            </a:r>
            <a:r>
              <a:rPr lang="en-US" sz="2400">
                <a:latin typeface="Tahoma" charset="0"/>
                <a:ea typeface="MS PGothic" charset="0"/>
              </a:rPr>
              <a:t>, addr)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A supplier keeps all items in the same location</a:t>
            </a:r>
            <a:br>
              <a:rPr lang="en-US" sz="2400">
                <a:latin typeface="Tahoma" charset="0"/>
                <a:ea typeface="MS PGothic" charset="0"/>
              </a:rPr>
            </a:br>
            <a:r>
              <a:rPr lang="en-US" sz="2400">
                <a:solidFill>
                  <a:schemeClr val="hlink"/>
                </a:solidFill>
                <a:latin typeface="Tahoma" charset="0"/>
                <a:ea typeface="MS PGothic" charset="0"/>
              </a:rPr>
              <a:t>FD: name </a:t>
            </a:r>
            <a:r>
              <a:rPr lang="en-US" b="1">
                <a:solidFill>
                  <a:schemeClr val="hlink"/>
                </a:solidFill>
                <a:latin typeface="Tahoma" charset="0"/>
                <a:ea typeface="MS PGothic" charset="0"/>
              </a:rPr>
              <a:t>→</a:t>
            </a:r>
            <a:r>
              <a:rPr lang="en-US" sz="2400">
                <a:solidFill>
                  <a:schemeClr val="hlink"/>
                </a:solidFill>
                <a:latin typeface="Tahoma" charset="0"/>
                <a:ea typeface="MS PGothic" charset="0"/>
              </a:rPr>
              <a:t> loc</a:t>
            </a:r>
          </a:p>
          <a:p>
            <a:pPr eaLnBrk="1" hangingPunct="1"/>
            <a:r>
              <a:rPr lang="en-US" sz="2400">
                <a:solidFill>
                  <a:schemeClr val="accent2"/>
                </a:solidFill>
                <a:latin typeface="Tahoma" charset="0"/>
                <a:ea typeface="MS PGothic" charset="0"/>
              </a:rPr>
              <a:t>Solution: </a:t>
            </a:r>
            <a:br>
              <a:rPr lang="en-US" sz="2400">
                <a:solidFill>
                  <a:schemeClr val="accent2"/>
                </a:solidFill>
                <a:latin typeface="Tahoma" charset="0"/>
                <a:ea typeface="MS PGothic" charset="0"/>
              </a:rPr>
            </a:br>
            <a:r>
              <a:rPr lang="en-US" sz="2400">
                <a:solidFill>
                  <a:schemeClr val="accent2"/>
                </a:solidFill>
                <a:latin typeface="Tahoma" charset="0"/>
                <a:ea typeface="MS PGothic" charset="0"/>
              </a:rPr>
              <a:t>IS (</a:t>
            </a:r>
            <a:r>
              <a:rPr lang="en-US" sz="2400" u="sng">
                <a:solidFill>
                  <a:schemeClr val="accent2"/>
                </a:solidFill>
                <a:latin typeface="Tahoma" charset="0"/>
                <a:ea typeface="MS PGothic" charset="0"/>
              </a:rPr>
              <a:t>item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MS PGothic" charset="0"/>
              </a:rPr>
              <a:t>, name, desc, price)</a:t>
            </a:r>
            <a:br>
              <a:rPr lang="en-US" sz="2400">
                <a:solidFill>
                  <a:schemeClr val="accent2"/>
                </a:solidFill>
                <a:latin typeface="Tahoma" charset="0"/>
                <a:ea typeface="MS PGothic" charset="0"/>
              </a:rPr>
            </a:br>
            <a:r>
              <a:rPr lang="en-US" sz="2400">
                <a:solidFill>
                  <a:schemeClr val="accent2"/>
                </a:solidFill>
                <a:latin typeface="Tahoma" charset="0"/>
                <a:ea typeface="MS PGothic" charset="0"/>
              </a:rPr>
              <a:t>Loc (</a:t>
            </a:r>
            <a:r>
              <a:rPr lang="en-US" sz="2400" u="sng">
                <a:solidFill>
                  <a:schemeClr val="accent2"/>
                </a:solidFill>
                <a:latin typeface="Tahoma" charset="0"/>
                <a:ea typeface="MS PGothic" charset="0"/>
              </a:rPr>
              <a:t>name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MS PGothic" charset="0"/>
              </a:rPr>
              <a:t>, addr, loc)</a:t>
            </a: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2259013" y="1792288"/>
            <a:ext cx="1101725" cy="409575"/>
          </a:xfrm>
          <a:prstGeom prst="rect">
            <a:avLst/>
          </a:prstGeom>
          <a:solidFill>
            <a:srgbClr val="E9F7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0">
                <a:solidFill>
                  <a:schemeClr val="tx1"/>
                </a:solidFill>
                <a:latin typeface="Tahoma" charset="0"/>
              </a:rPr>
              <a:t>Supplier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5837238" y="1792288"/>
            <a:ext cx="723900" cy="409575"/>
          </a:xfrm>
          <a:prstGeom prst="rect">
            <a:avLst/>
          </a:prstGeom>
          <a:solidFill>
            <a:srgbClr val="E9F7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0">
                <a:solidFill>
                  <a:schemeClr val="tx1"/>
                </a:solidFill>
                <a:latin typeface="Tahoma" charset="0"/>
              </a:rPr>
              <a:t>Item</a:t>
            </a:r>
          </a:p>
        </p:txBody>
      </p:sp>
      <p:sp>
        <p:nvSpPr>
          <p:cNvPr id="54280" name="AutoShape 6"/>
          <p:cNvSpPr>
            <a:spLocks noChangeArrowheads="1"/>
          </p:cNvSpPr>
          <p:nvPr/>
        </p:nvSpPr>
        <p:spPr bwMode="auto">
          <a:xfrm>
            <a:off x="3567113" y="1685925"/>
            <a:ext cx="1866900" cy="622300"/>
          </a:xfrm>
          <a:prstGeom prst="diamond">
            <a:avLst/>
          </a:prstGeom>
          <a:solidFill>
            <a:srgbClr val="E9F7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0">
                <a:solidFill>
                  <a:schemeClr val="tx1"/>
                </a:solidFill>
                <a:latin typeface="Tahoma" charset="0"/>
              </a:rPr>
              <a:t>Supplies</a:t>
            </a:r>
          </a:p>
        </p:txBody>
      </p:sp>
      <p:cxnSp>
        <p:nvCxnSpPr>
          <p:cNvPr id="54281" name="AutoShape 7"/>
          <p:cNvCxnSpPr>
            <a:cxnSpLocks noChangeShapeType="1"/>
            <a:stCxn id="54278" idx="3"/>
            <a:endCxn id="54280" idx="1"/>
          </p:cNvCxnSpPr>
          <p:nvPr/>
        </p:nvCxnSpPr>
        <p:spPr bwMode="auto">
          <a:xfrm>
            <a:off x="3360738" y="1997075"/>
            <a:ext cx="2063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AutoShape 8"/>
          <p:cNvCxnSpPr>
            <a:cxnSpLocks noChangeShapeType="1"/>
            <a:stCxn id="54280" idx="3"/>
            <a:endCxn id="54279" idx="1"/>
          </p:cNvCxnSpPr>
          <p:nvPr/>
        </p:nvCxnSpPr>
        <p:spPr bwMode="auto">
          <a:xfrm>
            <a:off x="5434013" y="1997075"/>
            <a:ext cx="4032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83" name="Oval 9"/>
          <p:cNvSpPr>
            <a:spLocks noChangeArrowheads="1"/>
          </p:cNvSpPr>
          <p:nvPr/>
        </p:nvSpPr>
        <p:spPr bwMode="auto">
          <a:xfrm>
            <a:off x="4187825" y="2482850"/>
            <a:ext cx="627063" cy="358775"/>
          </a:xfrm>
          <a:prstGeom prst="ellipse">
            <a:avLst/>
          </a:prstGeom>
          <a:solidFill>
            <a:srgbClr val="E9F7FF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>
                <a:solidFill>
                  <a:schemeClr val="tx1"/>
                </a:solidFill>
                <a:latin typeface="Tahoma" charset="0"/>
              </a:rPr>
              <a:t>price</a:t>
            </a:r>
          </a:p>
        </p:txBody>
      </p:sp>
      <p:cxnSp>
        <p:nvCxnSpPr>
          <p:cNvPr id="54284" name="AutoShape 10"/>
          <p:cNvCxnSpPr>
            <a:cxnSpLocks noChangeShapeType="1"/>
            <a:stCxn id="54280" idx="2"/>
            <a:endCxn id="54283" idx="0"/>
          </p:cNvCxnSpPr>
          <p:nvPr/>
        </p:nvCxnSpPr>
        <p:spPr bwMode="auto">
          <a:xfrm>
            <a:off x="4500563" y="2308225"/>
            <a:ext cx="1587" cy="174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1"/>
          <p:cNvCxnSpPr>
            <a:cxnSpLocks noChangeShapeType="1"/>
            <a:stCxn id="54279" idx="2"/>
            <a:endCxn id="54289" idx="0"/>
          </p:cNvCxnSpPr>
          <p:nvPr/>
        </p:nvCxnSpPr>
        <p:spPr bwMode="auto">
          <a:xfrm>
            <a:off x="6199188" y="2201863"/>
            <a:ext cx="342900" cy="2143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AutoShape 12"/>
          <p:cNvCxnSpPr>
            <a:cxnSpLocks noChangeShapeType="1"/>
            <a:stCxn id="54278" idx="2"/>
            <a:endCxn id="54301" idx="0"/>
          </p:cNvCxnSpPr>
          <p:nvPr/>
        </p:nvCxnSpPr>
        <p:spPr bwMode="auto">
          <a:xfrm flipH="1">
            <a:off x="2436813" y="2201863"/>
            <a:ext cx="373062" cy="204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4287" name="Group 13"/>
          <p:cNvGrpSpPr>
            <a:grpSpLocks/>
          </p:cNvGrpSpPr>
          <p:nvPr/>
        </p:nvGrpSpPr>
        <p:grpSpPr bwMode="auto">
          <a:xfrm>
            <a:off x="1981200" y="2406650"/>
            <a:ext cx="1657350" cy="358775"/>
            <a:chOff x="1008" y="1242"/>
            <a:chExt cx="1044" cy="226"/>
          </a:xfrm>
        </p:grpSpPr>
        <p:sp>
          <p:nvSpPr>
            <p:cNvPr id="54301" name="Oval 14"/>
            <p:cNvSpPr>
              <a:spLocks noChangeArrowheads="1"/>
            </p:cNvSpPr>
            <p:nvPr/>
          </p:nvSpPr>
          <p:spPr bwMode="auto">
            <a:xfrm>
              <a:off x="1008" y="1242"/>
              <a:ext cx="574" cy="226"/>
            </a:xfrm>
            <a:prstGeom prst="ellipse">
              <a:avLst/>
            </a:prstGeom>
            <a:solidFill>
              <a:srgbClr val="E9F7FF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 u="sng">
                  <a:solidFill>
                    <a:schemeClr val="tx1"/>
                  </a:solidFill>
                  <a:latin typeface="Tahoma" charset="0"/>
                </a:rPr>
                <a:t>name</a:t>
              </a:r>
            </a:p>
          </p:txBody>
        </p:sp>
        <p:sp>
          <p:nvSpPr>
            <p:cNvPr id="54302" name="Oval 15"/>
            <p:cNvSpPr>
              <a:spLocks noChangeArrowheads="1"/>
            </p:cNvSpPr>
            <p:nvPr/>
          </p:nvSpPr>
          <p:spPr bwMode="auto">
            <a:xfrm>
              <a:off x="1658" y="1242"/>
              <a:ext cx="394" cy="226"/>
            </a:xfrm>
            <a:prstGeom prst="ellipse">
              <a:avLst/>
            </a:prstGeom>
            <a:solidFill>
              <a:srgbClr val="E9F7FF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>
                  <a:solidFill>
                    <a:schemeClr val="tx1"/>
                  </a:solidFill>
                  <a:latin typeface="Tahoma" charset="0"/>
                </a:rPr>
                <a:t>addr</a:t>
              </a:r>
            </a:p>
          </p:txBody>
        </p:sp>
      </p:grpSp>
      <p:cxnSp>
        <p:nvCxnSpPr>
          <p:cNvPr id="54288" name="AutoShape 16"/>
          <p:cNvCxnSpPr>
            <a:cxnSpLocks noChangeShapeType="1"/>
            <a:stCxn id="54278" idx="2"/>
            <a:endCxn id="54302" idx="0"/>
          </p:cNvCxnSpPr>
          <p:nvPr/>
        </p:nvCxnSpPr>
        <p:spPr bwMode="auto">
          <a:xfrm>
            <a:off x="2809875" y="2201863"/>
            <a:ext cx="515938" cy="204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6229350" y="2416175"/>
            <a:ext cx="625475" cy="358775"/>
          </a:xfrm>
          <a:prstGeom prst="ellipse">
            <a:avLst/>
          </a:prstGeom>
          <a:solidFill>
            <a:srgbClr val="E9F7FF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lIns="0" tIns="0" rIns="0" bIns="0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>
                <a:solidFill>
                  <a:schemeClr val="tx1"/>
                </a:solidFill>
                <a:latin typeface="Tahoma" charset="0"/>
              </a:rPr>
              <a:t>desc</a:t>
            </a:r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5543550" y="2416175"/>
            <a:ext cx="625475" cy="358775"/>
          </a:xfrm>
          <a:prstGeom prst="ellipse">
            <a:avLst/>
          </a:prstGeom>
          <a:solidFill>
            <a:srgbClr val="E9F7FF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lIns="0" tIns="0" rIns="0" bIns="0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u="sng">
                <a:solidFill>
                  <a:schemeClr val="tx1"/>
                </a:solidFill>
                <a:latin typeface="Tahoma" charset="0"/>
              </a:rPr>
              <a:t>item</a:t>
            </a:r>
          </a:p>
        </p:txBody>
      </p:sp>
      <p:cxnSp>
        <p:nvCxnSpPr>
          <p:cNvPr id="54291" name="AutoShape 19"/>
          <p:cNvCxnSpPr>
            <a:cxnSpLocks noChangeShapeType="1"/>
            <a:stCxn id="54279" idx="2"/>
            <a:endCxn id="54290" idx="0"/>
          </p:cNvCxnSpPr>
          <p:nvPr/>
        </p:nvCxnSpPr>
        <p:spPr bwMode="auto">
          <a:xfrm flipH="1">
            <a:off x="5856288" y="2201863"/>
            <a:ext cx="342900" cy="2143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4292" name="Group 20"/>
          <p:cNvGrpSpPr>
            <a:grpSpLocks/>
          </p:cNvGrpSpPr>
          <p:nvPr/>
        </p:nvGrpSpPr>
        <p:grpSpPr bwMode="auto">
          <a:xfrm>
            <a:off x="5886450" y="1143000"/>
            <a:ext cx="625475" cy="649288"/>
            <a:chOff x="3708" y="720"/>
            <a:chExt cx="394" cy="409"/>
          </a:xfrm>
        </p:grpSpPr>
        <p:cxnSp>
          <p:nvCxnSpPr>
            <p:cNvPr id="54299" name="AutoShape 21"/>
            <p:cNvCxnSpPr>
              <a:cxnSpLocks noChangeShapeType="1"/>
              <a:stCxn id="54300" idx="4"/>
              <a:endCxn id="54279" idx="0"/>
            </p:cNvCxnSpPr>
            <p:nvPr/>
          </p:nvCxnSpPr>
          <p:spPr bwMode="auto">
            <a:xfrm>
              <a:off x="3905" y="946"/>
              <a:ext cx="0" cy="1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00" name="Oval 22"/>
            <p:cNvSpPr>
              <a:spLocks noChangeArrowheads="1"/>
            </p:cNvSpPr>
            <p:nvPr/>
          </p:nvSpPr>
          <p:spPr bwMode="auto">
            <a:xfrm>
              <a:off x="3708" y="720"/>
              <a:ext cx="394" cy="226"/>
            </a:xfrm>
            <a:prstGeom prst="ellipse">
              <a:avLst/>
            </a:prstGeom>
            <a:solidFill>
              <a:srgbClr val="FFEBEC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600" b="0">
                  <a:latin typeface="Tahoma" charset="0"/>
                </a:rPr>
                <a:t>loc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498725" y="1092200"/>
            <a:ext cx="4079875" cy="700088"/>
            <a:chOff x="1574" y="688"/>
            <a:chExt cx="2570" cy="441"/>
          </a:xfrm>
        </p:grpSpPr>
        <p:grpSp>
          <p:nvGrpSpPr>
            <p:cNvPr id="54295" name="Group 24"/>
            <p:cNvGrpSpPr>
              <a:grpSpLocks/>
            </p:cNvGrpSpPr>
            <p:nvPr/>
          </p:nvGrpSpPr>
          <p:grpSpPr bwMode="auto">
            <a:xfrm>
              <a:off x="1574" y="720"/>
              <a:ext cx="394" cy="409"/>
              <a:chOff x="3708" y="720"/>
              <a:chExt cx="394" cy="409"/>
            </a:xfrm>
          </p:grpSpPr>
          <p:cxnSp>
            <p:nvCxnSpPr>
              <p:cNvPr id="54297" name="AutoShape 25"/>
              <p:cNvCxnSpPr>
                <a:cxnSpLocks noChangeShapeType="1"/>
                <a:stCxn id="54298" idx="4"/>
              </p:cNvCxnSpPr>
              <p:nvPr/>
            </p:nvCxnSpPr>
            <p:spPr bwMode="auto">
              <a:xfrm>
                <a:off x="3905" y="946"/>
                <a:ext cx="0" cy="18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298" name="Oval 26"/>
              <p:cNvSpPr>
                <a:spLocks noChangeArrowheads="1"/>
              </p:cNvSpPr>
              <p:nvPr/>
            </p:nvSpPr>
            <p:spPr bwMode="auto">
              <a:xfrm>
                <a:off x="3708" y="720"/>
                <a:ext cx="394" cy="226"/>
              </a:xfrm>
              <a:prstGeom prst="ellipse">
                <a:avLst/>
              </a:prstGeom>
              <a:solidFill>
                <a:srgbClr val="FFEBEC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1600" b="0">
                    <a:latin typeface="Tahoma" charset="0"/>
                  </a:rPr>
                  <a:t>loc</a:t>
                </a:r>
              </a:p>
            </p:txBody>
          </p:sp>
        </p:grpSp>
        <p:sp>
          <p:nvSpPr>
            <p:cNvPr id="54296" name="Rectangle 27"/>
            <p:cNvSpPr>
              <a:spLocks noChangeArrowheads="1"/>
            </p:cNvSpPr>
            <p:nvPr/>
          </p:nvSpPr>
          <p:spPr bwMode="auto">
            <a:xfrm>
              <a:off x="3664" y="688"/>
              <a:ext cx="480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15900" name="Text Box 28"/>
          <p:cNvSpPr txBox="1">
            <a:spLocks noChangeArrowheads="1"/>
          </p:cNvSpPr>
          <p:nvPr/>
        </p:nvSpPr>
        <p:spPr bwMode="auto">
          <a:xfrm>
            <a:off x="3962400" y="5334000"/>
            <a:ext cx="2844800" cy="457200"/>
          </a:xfrm>
          <a:prstGeom prst="rect">
            <a:avLst/>
          </a:prstGeom>
          <a:solidFill>
            <a:srgbClr val="FFE5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None/>
            </a:pPr>
            <a:r>
              <a:rPr lang="en-US" b="0">
                <a:latin typeface="Tahoma" charset="0"/>
              </a:rPr>
              <a:t>&lt;- New ER diagram</a:t>
            </a:r>
            <a:endParaRPr lang="en-US" sz="2000" b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1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5875" grpId="0" build="p" autoUpdateAnimBg="0"/>
      <p:bldP spid="161590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77D1D019-97E8-DB4C-B533-C916280EC588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9D72AA77-7B4A-AA43-A4BA-F3D049F2EB67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35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Normalization Example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ahoma" charset="0"/>
                <a:ea typeface="MS PGothic" charset="0"/>
              </a:rPr>
              <a:t>IS (</a:t>
            </a:r>
            <a:r>
              <a:rPr lang="en-US" sz="2800" u="sng">
                <a:latin typeface="Tahoma" charset="0"/>
                <a:ea typeface="MS PGothic" charset="0"/>
              </a:rPr>
              <a:t>item</a:t>
            </a:r>
            <a:r>
              <a:rPr lang="en-US" sz="2800">
                <a:latin typeface="Tahoma" charset="0"/>
                <a:ea typeface="MS PGothic" charset="0"/>
              </a:rPr>
              <a:t>, name, desc, loc, price)</a:t>
            </a:r>
            <a:br>
              <a:rPr lang="en-US" sz="2800">
                <a:latin typeface="Tahoma" charset="0"/>
                <a:ea typeface="MS PGothic" charset="0"/>
              </a:rPr>
            </a:br>
            <a:r>
              <a:rPr lang="en-US" sz="2800">
                <a:latin typeface="Tahoma" charset="0"/>
                <a:ea typeface="MS PGothic" charset="0"/>
              </a:rPr>
              <a:t>S (</a:t>
            </a:r>
            <a:r>
              <a:rPr lang="en-US" sz="2800" u="sng">
                <a:latin typeface="Tahoma" charset="0"/>
                <a:ea typeface="MS PGothic" charset="0"/>
              </a:rPr>
              <a:t>name</a:t>
            </a:r>
            <a:r>
              <a:rPr lang="en-US" sz="2800">
                <a:latin typeface="Tahoma" charset="0"/>
                <a:ea typeface="MS PGothic" charset="0"/>
              </a:rPr>
              <a:t>, addr)</a:t>
            </a:r>
          </a:p>
          <a:p>
            <a:pPr eaLnBrk="1" hangingPunct="1"/>
            <a:r>
              <a:rPr lang="en-US" sz="2800">
                <a:latin typeface="Tahoma" charset="0"/>
                <a:ea typeface="MS PGothic" charset="0"/>
              </a:rPr>
              <a:t>FDs = {i </a:t>
            </a:r>
            <a:r>
              <a:rPr lang="en-US" b="1">
                <a:latin typeface="Tahoma" charset="0"/>
                <a:ea typeface="MS PGothic" charset="0"/>
              </a:rPr>
              <a:t>→</a:t>
            </a:r>
            <a:r>
              <a:rPr lang="en-US" sz="2800">
                <a:solidFill>
                  <a:schemeClr val="hlink"/>
                </a:solidFill>
                <a:latin typeface="Tahoma" charset="0"/>
                <a:ea typeface="MS PGothic" charset="0"/>
              </a:rPr>
              <a:t> </a:t>
            </a:r>
            <a:r>
              <a:rPr lang="en-US" sz="2800">
                <a:latin typeface="Tahoma" charset="0"/>
                <a:ea typeface="MS PGothic" charset="0"/>
              </a:rPr>
              <a:t>ndlp, n </a:t>
            </a:r>
            <a:r>
              <a:rPr lang="en-US" b="1">
                <a:latin typeface="Tahoma" charset="0"/>
                <a:ea typeface="MS PGothic" charset="0"/>
              </a:rPr>
              <a:t>→</a:t>
            </a:r>
            <a:r>
              <a:rPr lang="en-US" sz="2800">
                <a:solidFill>
                  <a:schemeClr val="hlink"/>
                </a:solidFill>
                <a:latin typeface="Tahoma" charset="0"/>
                <a:ea typeface="MS PGothic" charset="0"/>
              </a:rPr>
              <a:t> </a:t>
            </a:r>
            <a:r>
              <a:rPr lang="en-US" sz="2800">
                <a:latin typeface="Tahoma" charset="0"/>
                <a:ea typeface="MS PGothic" charset="0"/>
              </a:rPr>
              <a:t>la}</a:t>
            </a:r>
          </a:p>
          <a:p>
            <a:pPr eaLnBrk="1" hangingPunct="1"/>
            <a:r>
              <a:rPr lang="en-US" sz="2800">
                <a:solidFill>
                  <a:schemeClr val="accent2"/>
                </a:solidFill>
                <a:latin typeface="Tahoma" charset="0"/>
                <a:ea typeface="MS PGothic" charset="0"/>
              </a:rPr>
              <a:t>IS is not in BCNF, due to n </a:t>
            </a:r>
            <a:r>
              <a:rPr lang="en-US" b="1">
                <a:latin typeface="Tahoma" charset="0"/>
                <a:ea typeface="MS PGothic" charset="0"/>
              </a:rPr>
              <a:t>→</a:t>
            </a:r>
            <a:r>
              <a:rPr lang="en-US" sz="2800">
                <a:solidFill>
                  <a:schemeClr val="accent2"/>
                </a:solidFill>
                <a:latin typeface="Tahoma" charset="0"/>
                <a:ea typeface="MS PGothic" charset="0"/>
              </a:rPr>
              <a:t> l</a:t>
            </a:r>
          </a:p>
          <a:p>
            <a:pPr eaLnBrk="1" hangingPunct="1"/>
            <a:r>
              <a:rPr lang="en-US" sz="2800">
                <a:solidFill>
                  <a:schemeClr val="accent2"/>
                </a:solidFill>
                <a:latin typeface="Tahoma" charset="0"/>
                <a:ea typeface="MS PGothic" charset="0"/>
              </a:rPr>
              <a:t>Break it up: IS(</a:t>
            </a:r>
            <a:r>
              <a:rPr lang="en-US" sz="2800" u="sng">
                <a:solidFill>
                  <a:schemeClr val="accent2"/>
                </a:solidFill>
                <a:latin typeface="Tahoma" charset="0"/>
                <a:ea typeface="MS PGothic" charset="0"/>
              </a:rPr>
              <a:t>i</a:t>
            </a:r>
            <a:r>
              <a:rPr lang="en-US" sz="2800">
                <a:solidFill>
                  <a:schemeClr val="accent2"/>
                </a:solidFill>
                <a:latin typeface="Tahoma" charset="0"/>
                <a:ea typeface="MS PGothic" charset="0"/>
              </a:rPr>
              <a:t>,n,d,p), Loc(</a:t>
            </a:r>
            <a:r>
              <a:rPr lang="en-US" sz="2800" u="sng">
                <a:solidFill>
                  <a:schemeClr val="accent2"/>
                </a:solidFill>
                <a:latin typeface="Tahoma" charset="0"/>
                <a:ea typeface="MS PGothic" charset="0"/>
              </a:rPr>
              <a:t>n</a:t>
            </a:r>
            <a:r>
              <a:rPr lang="en-US" sz="2800">
                <a:solidFill>
                  <a:schemeClr val="accent2"/>
                </a:solidFill>
                <a:latin typeface="Tahoma" charset="0"/>
                <a:ea typeface="MS PGothic" charset="0"/>
              </a:rPr>
              <a:t>,l). </a:t>
            </a:r>
          </a:p>
          <a:p>
            <a:pPr eaLnBrk="1" hangingPunct="1"/>
            <a:r>
              <a:rPr lang="en-US" sz="2800">
                <a:solidFill>
                  <a:schemeClr val="accent2"/>
                </a:solidFill>
                <a:latin typeface="Tahoma" charset="0"/>
                <a:ea typeface="MS PGothic" charset="0"/>
              </a:rPr>
              <a:t>S(</a:t>
            </a:r>
            <a:r>
              <a:rPr lang="en-US" sz="2800" u="sng">
                <a:solidFill>
                  <a:schemeClr val="accent2"/>
                </a:solidFill>
                <a:latin typeface="Tahoma" charset="0"/>
                <a:ea typeface="MS PGothic" charset="0"/>
              </a:rPr>
              <a:t>n</a:t>
            </a:r>
            <a:r>
              <a:rPr lang="en-US" sz="2800">
                <a:solidFill>
                  <a:schemeClr val="accent2"/>
                </a:solidFill>
                <a:latin typeface="Tahoma" charset="0"/>
                <a:ea typeface="MS PGothic" charset="0"/>
              </a:rPr>
              <a:t>,a) remains unchanged.</a:t>
            </a:r>
          </a:p>
          <a:p>
            <a:pPr eaLnBrk="1" hangingPunct="1"/>
            <a:r>
              <a:rPr lang="en-US" sz="2800">
                <a:solidFill>
                  <a:schemeClr val="accent2"/>
                </a:solidFill>
                <a:latin typeface="Tahoma" charset="0"/>
                <a:ea typeface="MS PGothic" charset="0"/>
              </a:rPr>
              <a:t>Now notice same key for S and Loc, so merge.</a:t>
            </a:r>
          </a:p>
          <a:p>
            <a:pPr eaLnBrk="1" hangingPunct="1"/>
            <a:r>
              <a:rPr lang="en-US" sz="2800">
                <a:solidFill>
                  <a:schemeClr val="accent2"/>
                </a:solidFill>
                <a:latin typeface="Tahoma" charset="0"/>
                <a:ea typeface="MS PGothic" charset="0"/>
              </a:rPr>
              <a:t>Loc (</a:t>
            </a:r>
            <a:r>
              <a:rPr lang="en-US" sz="2800" u="sng">
                <a:solidFill>
                  <a:schemeClr val="accent2"/>
                </a:solidFill>
                <a:latin typeface="Tahoma" charset="0"/>
                <a:ea typeface="MS PGothic" charset="0"/>
              </a:rPr>
              <a:t>name</a:t>
            </a:r>
            <a:r>
              <a:rPr lang="en-US" sz="2800">
                <a:solidFill>
                  <a:schemeClr val="accent2"/>
                </a:solidFill>
                <a:latin typeface="Tahoma" charset="0"/>
                <a:ea typeface="MS PGothic" charset="0"/>
              </a:rPr>
              <a:t>, addr, loc)</a:t>
            </a:r>
            <a:endParaRPr lang="en-US" sz="2800">
              <a:latin typeface="Tahoma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98684351-EA87-FD47-B65B-D3CCC54CBDE2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0C367192-01D3-3E49-8AF8-BA78BC1EFB9D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36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Normalization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9067800" cy="5638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Bad schemas lead to redundancy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Redundant storage, update, insert, and delete anomaly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To </a:t>
            </a:r>
            <a:r>
              <a:rPr lang="ja-JP" altLang="en-US" sz="2400">
                <a:latin typeface="Arial" charset="0"/>
                <a:ea typeface="MS PGothic" charset="0"/>
              </a:rPr>
              <a:t>“</a:t>
            </a:r>
            <a:r>
              <a:rPr lang="en-US" altLang="ja-JP" sz="2400">
                <a:latin typeface="Tahoma" charset="0"/>
                <a:ea typeface="MS PGothic" charset="0"/>
              </a:rPr>
              <a:t>correct</a:t>
            </a:r>
            <a:r>
              <a:rPr lang="ja-JP" altLang="en-US" sz="2400">
                <a:latin typeface="Arial" charset="0"/>
                <a:ea typeface="MS PGothic" charset="0"/>
              </a:rPr>
              <a:t>”</a:t>
            </a:r>
            <a:r>
              <a:rPr lang="en-US" altLang="ja-JP" sz="2400">
                <a:latin typeface="Tahoma" charset="0"/>
                <a:ea typeface="MS PGothic" charset="0"/>
              </a:rPr>
              <a:t> bad schemas: decompose relations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Must be a lossless-join decomposition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Would like dependency preserving decompositions</a:t>
            </a:r>
          </a:p>
          <a:p>
            <a:pPr eaLnBrk="1" hangingPunct="1"/>
            <a:r>
              <a:rPr lang="en-US" sz="2400">
                <a:latin typeface="Tahoma" charset="0"/>
                <a:ea typeface="MS PGothic" charset="0"/>
              </a:rPr>
              <a:t>Desired Normal Forms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BCNF: allow only super-key functional dependencies</a:t>
            </a:r>
          </a:p>
          <a:p>
            <a:pPr lvl="1" eaLnBrk="1" hangingPunct="1"/>
            <a:r>
              <a:rPr lang="en-US" sz="2000">
                <a:latin typeface="Tahoma" charset="0"/>
                <a:ea typeface="MS PGothic" charset="0"/>
              </a:rPr>
              <a:t>3NF: allow dependencies with prime attributes on the RHS </a:t>
            </a:r>
          </a:p>
          <a:p>
            <a:pPr lvl="2" eaLnBrk="1" hangingPunct="1"/>
            <a:r>
              <a:rPr lang="en-US" sz="1800">
                <a:latin typeface="Tahoma" charset="0"/>
                <a:ea typeface="MS PGothic" charset="0"/>
              </a:rPr>
              <a:t>Allows a limited form of redundancy</a:t>
            </a:r>
          </a:p>
          <a:p>
            <a:pPr lvl="2" eaLnBrk="1" hangingPunct="1"/>
            <a:r>
              <a:rPr lang="en-US" sz="1800">
                <a:latin typeface="Tahoma" charset="0"/>
                <a:ea typeface="MS PGothic" charset="0"/>
              </a:rPr>
              <a:t>Trades off performance (avoid joins) for redundancy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MS PGothic" charset="0"/>
              </a:rPr>
              <a:t>Exercises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MS PGothic" charset="0"/>
              </a:rPr>
              <a:t>19.1, 19.5, 19.25</a:t>
            </a:r>
          </a:p>
        </p:txBody>
      </p:sp>
      <p:sp>
        <p:nvSpPr>
          <p:cNvPr id="5939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A5057C01-ABD0-D245-92C4-F1D0F3A5E6B8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544617BB-FB07-2644-A58C-6ABA886EAAC2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37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F4EDAE-FA7E-1A4F-8E1A-C63EF88B2CF4}" type="datetime1">
              <a:rPr lang="en-US" smtClean="0"/>
              <a:pPr>
                <a:defRPr/>
              </a:pPr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9458B-E66D-1F4F-BCBC-3E0AFCDBEA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0882"/>
              </p:ext>
            </p:extLst>
          </p:nvPr>
        </p:nvGraphicFramePr>
        <p:xfrm>
          <a:off x="838200" y="1447800"/>
          <a:ext cx="7543801" cy="2451592"/>
        </p:xfrm>
        <a:graphic>
          <a:graphicData uri="http://schemas.openxmlformats.org/drawingml/2006/table">
            <a:tbl>
              <a:tblPr/>
              <a:tblGrid>
                <a:gridCol w="1229625"/>
                <a:gridCol w="1229625"/>
                <a:gridCol w="1233137"/>
                <a:gridCol w="1101003"/>
                <a:gridCol w="1229625"/>
                <a:gridCol w="1520786"/>
              </a:tblGrid>
              <a:tr h="589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Name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Item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Price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$10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Flowers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pink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$3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89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Beanery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A2, A3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4114800"/>
            <a:ext cx="8190463" cy="199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above is not a good table</a:t>
            </a:r>
          </a:p>
          <a:p>
            <a:r>
              <a:rPr lang="en-US" dirty="0" smtClean="0"/>
              <a:t> - Going to proper set of tables is called "normalization"</a:t>
            </a:r>
          </a:p>
          <a:p>
            <a:r>
              <a:rPr lang="en-US" dirty="0"/>
              <a:t>	</a:t>
            </a:r>
            <a:r>
              <a:rPr lang="en-US" dirty="0" smtClean="0"/>
              <a:t>- avoid redundancy of data</a:t>
            </a:r>
          </a:p>
          <a:p>
            <a:r>
              <a:rPr lang="en-US" dirty="0"/>
              <a:t> </a:t>
            </a:r>
            <a:r>
              <a:rPr lang="en-US" dirty="0" smtClean="0"/>
              <a:t>         - capture the dependencies inherent in the data</a:t>
            </a:r>
          </a:p>
        </p:txBody>
      </p:sp>
    </p:spTree>
    <p:extLst>
      <p:ext uri="{BB962C8B-B14F-4D97-AF65-F5344CB8AC3E}">
        <p14:creationId xmlns:p14="http://schemas.microsoft.com/office/powerpoint/2010/main" val="15736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610600" cy="1066800"/>
          </a:xfrm>
        </p:spPr>
        <p:txBody>
          <a:bodyPr/>
          <a:lstStyle/>
          <a:p>
            <a:r>
              <a:rPr lang="en-US" sz="4000" dirty="0" smtClean="0"/>
              <a:t>Two approaches to Normalization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648200"/>
          </a:xfrm>
        </p:spPr>
        <p:txBody>
          <a:bodyPr/>
          <a:lstStyle/>
          <a:p>
            <a:r>
              <a:rPr lang="en-US" dirty="0" smtClean="0"/>
              <a:t>We saw the ER modeling approach earlier. Create an ER model and then map to tables.</a:t>
            </a:r>
          </a:p>
          <a:p>
            <a:r>
              <a:rPr lang="en-US" dirty="0" smtClean="0"/>
              <a:t>Today, we will see another approach without going to the ER model.</a:t>
            </a:r>
          </a:p>
          <a:p>
            <a:pPr lvl="1"/>
            <a:r>
              <a:rPr lang="en-US" dirty="0" smtClean="0"/>
              <a:t>State dependencies between attributes of tables</a:t>
            </a:r>
          </a:p>
          <a:p>
            <a:pPr lvl="1"/>
            <a:r>
              <a:rPr lang="en-US" dirty="0" smtClean="0"/>
              <a:t>Map dependencies to tables. Can be done automatically!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F4EDAE-FA7E-1A4F-8E1A-C63EF88B2CF4}" type="datetime1">
              <a:rPr lang="en-US" smtClean="0"/>
              <a:pPr>
                <a:defRPr/>
              </a:pPr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EECS 484: Database Management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9458B-E66D-1F4F-BCBC-3E0AFCDBEA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 - first step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F4EDAE-FA7E-1A4F-8E1A-C63EF88B2CF4}" type="datetime1">
              <a:rPr lang="en-US" smtClean="0"/>
              <a:pPr>
                <a:defRPr/>
              </a:pPr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9458B-E66D-1F4F-BCBC-3E0AFCDBEA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364"/>
              </p:ext>
            </p:extLst>
          </p:nvPr>
        </p:nvGraphicFramePr>
        <p:xfrm>
          <a:off x="838200" y="1447800"/>
          <a:ext cx="7010401" cy="2952486"/>
        </p:xfrm>
        <a:graphic>
          <a:graphicData uri="http://schemas.openxmlformats.org/drawingml/2006/table">
            <a:tbl>
              <a:tblPr/>
              <a:tblGrid>
                <a:gridCol w="1202536"/>
                <a:gridCol w="1202536"/>
                <a:gridCol w="1205970"/>
                <a:gridCol w="1076748"/>
                <a:gridCol w="1202536"/>
                <a:gridCol w="1120075"/>
              </a:tblGrid>
              <a:tr h="567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Name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Item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Price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$10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Flowers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pink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$3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Beanery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Beanery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4375239"/>
            <a:ext cx="6173485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Each value in table is single-valued.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Each row contains all the relevant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1" y="5410200"/>
            <a:ext cx="723900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now have a relational table. Rows can be reordered, all rows independent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579B4D02-2EBD-634E-965D-71B904E05F78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484: Database Management Systems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BC04C3F7-DC31-A948-851E-D021620A8449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7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Redundancy and Errors</a:t>
            </a:r>
          </a:p>
        </p:txBody>
      </p:sp>
      <p:graphicFrame>
        <p:nvGraphicFramePr>
          <p:cNvPr id="29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8232"/>
              </p:ext>
            </p:extLst>
          </p:nvPr>
        </p:nvGraphicFramePr>
        <p:xfrm>
          <a:off x="914400" y="2438400"/>
          <a:ext cx="7010401" cy="2978286"/>
        </p:xfrm>
        <a:graphic>
          <a:graphicData uri="http://schemas.openxmlformats.org/drawingml/2006/table">
            <a:tbl>
              <a:tblPr/>
              <a:tblGrid>
                <a:gridCol w="1202536"/>
                <a:gridCol w="1202536"/>
                <a:gridCol w="1205970"/>
                <a:gridCol w="1076748"/>
                <a:gridCol w="1202536"/>
                <a:gridCol w="1120075"/>
              </a:tblGrid>
              <a:tr h="576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Name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Supplier 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Item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Price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3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$10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Flowers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pink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$3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Beanery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6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Beanery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Coffee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Kona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$8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447800"/>
            <a:ext cx="8455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(Remember, we are trying to do this without using an 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Redundancy Problems</a:t>
            </a:r>
            <a:endParaRPr lang="en-US" dirty="0" smtClean="0"/>
          </a:p>
        </p:txBody>
      </p:sp>
      <p:sp>
        <p:nvSpPr>
          <p:cNvPr id="1575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Redundant storage</a:t>
            </a:r>
          </a:p>
          <a:p>
            <a:pPr lvl="1"/>
            <a:r>
              <a:rPr lang="en-US" dirty="0" smtClean="0"/>
              <a:t>Supplier info unnecessarily stored multiple times </a:t>
            </a:r>
          </a:p>
          <a:p>
            <a:r>
              <a:rPr lang="en-US" dirty="0" smtClean="0"/>
              <a:t>Update anomalies</a:t>
            </a:r>
          </a:p>
          <a:p>
            <a:pPr lvl="1"/>
            <a:r>
              <a:rPr lang="en-US" dirty="0" smtClean="0"/>
              <a:t>Change address of a supplier in one row leads to an inconsistency with other rows for the same supplier</a:t>
            </a:r>
          </a:p>
          <a:p>
            <a:r>
              <a:rPr lang="en-US" dirty="0" smtClean="0"/>
              <a:t>Insertion anomalies</a:t>
            </a:r>
          </a:p>
          <a:p>
            <a:pPr lvl="1"/>
            <a:r>
              <a:rPr lang="en-US" dirty="0" smtClean="0"/>
              <a:t>Cannot easily insert a supplier without providing item info.</a:t>
            </a:r>
          </a:p>
          <a:p>
            <a:pPr lvl="1"/>
            <a:r>
              <a:rPr lang="en-US" dirty="0" smtClean="0"/>
              <a:t>Another example: Can't add a course unless there is  a student enrolled in the course</a:t>
            </a:r>
            <a:endParaRPr lang="en-US" altLang="ja-JP" dirty="0" smtClean="0"/>
          </a:p>
          <a:p>
            <a:r>
              <a:rPr lang="en-US" dirty="0" smtClean="0"/>
              <a:t>Deletion anomalies</a:t>
            </a:r>
          </a:p>
          <a:p>
            <a:pPr lvl="1"/>
            <a:r>
              <a:rPr lang="en-US" dirty="0" smtClean="0"/>
              <a:t>Deleting an item can cause loss of supplier info</a:t>
            </a:r>
          </a:p>
          <a:p>
            <a:pPr lvl="1"/>
            <a:r>
              <a:rPr lang="en-US" dirty="0" smtClean="0"/>
              <a:t>Loss of info on one attribute because of deletion of other attributes. E.g., delete last item.</a:t>
            </a:r>
            <a:endParaRPr lang="en-US" dirty="0"/>
          </a:p>
        </p:txBody>
      </p:sp>
      <p:sp>
        <p:nvSpPr>
          <p:cNvPr id="215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40AD66FF-0F5E-514E-B404-28C494FA07CA}" type="datetime1">
              <a:rPr lang="en-US" smtClean="0"/>
              <a:pPr/>
              <a:t>10/5/16</a:t>
            </a:fld>
            <a:endParaRPr 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484: Database Management Systems</a:t>
            </a:r>
            <a:endParaRPr lang="en-US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BD7A7332-491C-CC4C-8C30-7B0ABF9BD1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59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7FDDE15E-F2CE-3440-9201-2D44B5ED42F8}" type="datetime1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10/5/16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484: Database Management Systems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hlink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fld id="{B820CA0D-914C-354B-9B66-C2DD38FBEB6E}" type="slidenum">
              <a:rPr lang="en-US" sz="1200" b="0">
                <a:solidFill>
                  <a:schemeClr val="tx1"/>
                </a:solidFill>
                <a:latin typeface="Tahoma" charset="0"/>
              </a:rPr>
              <a:pPr/>
              <a:t>9</a:t>
            </a:fld>
            <a:endParaRPr lang="en-US" sz="1200" b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696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ex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Dealing with Redundancy</a:t>
            </a:r>
          </a:p>
        </p:txBody>
      </p:sp>
      <p:sp>
        <p:nvSpPr>
          <p:cNvPr id="1576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4800600"/>
          </a:xfrm>
          <a:extLst/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Redundancy arises when schema forces an unnatural association among attributes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The new trick we will learn today is to use the notion of 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functional dependencies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Main refinement technique: </a:t>
            </a:r>
            <a:r>
              <a:rPr 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decomposition</a:t>
            </a:r>
          </a:p>
          <a:p>
            <a:pPr lvl="1" eaLnBrk="1" hangingPunct="1">
              <a:defRPr/>
            </a:pPr>
            <a:r>
              <a:rPr lang="en-US" sz="2000" dirty="0" smtClean="0">
                <a:ea typeface="+mn-ea"/>
              </a:rPr>
              <a:t>replacing larger relation with smaller ones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  <a:cs typeface="+mn-cs"/>
              </a:rPr>
              <a:t>Decomposition should be used judiciously:</a:t>
            </a:r>
          </a:p>
          <a:p>
            <a:pPr lvl="1" eaLnBrk="1" hangingPunct="1">
              <a:buSzPct val="75000"/>
              <a:defRPr/>
            </a:pPr>
            <a:r>
              <a:rPr lang="en-US" sz="2000" dirty="0" smtClean="0">
                <a:solidFill>
                  <a:schemeClr val="accent2"/>
                </a:solidFill>
                <a:ea typeface="+mn-ea"/>
              </a:rPr>
              <a:t>Normal forms: </a:t>
            </a:r>
            <a:r>
              <a:rPr lang="en-US" sz="2000" dirty="0" smtClean="0">
                <a:ea typeface="+mn-ea"/>
              </a:rPr>
              <a:t>guarantees against (some) redundancy</a:t>
            </a:r>
          </a:p>
          <a:p>
            <a:pPr lvl="1" eaLnBrk="1" hangingPunct="1">
              <a:buSzPct val="75000"/>
              <a:defRPr/>
            </a:pPr>
            <a:r>
              <a:rPr lang="en-US" sz="2000" dirty="0" smtClean="0">
                <a:solidFill>
                  <a:schemeClr val="accent2"/>
                </a:solidFill>
                <a:ea typeface="+mn-ea"/>
              </a:rPr>
              <a:t>But, there can be a performance hit in going to smaller tables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65" grpId="0" build="p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7B00A6"/>
      </a:accent2>
      <a:accent3>
        <a:srgbClr val="FFFFFF"/>
      </a:accent3>
      <a:accent4>
        <a:srgbClr val="000000"/>
      </a:accent4>
      <a:accent5>
        <a:srgbClr val="AAADAA"/>
      </a:accent5>
      <a:accent6>
        <a:srgbClr val="6F0096"/>
      </a:accent6>
      <a:hlink>
        <a:srgbClr val="CC3300"/>
      </a:hlink>
      <a:folHlink>
        <a:srgbClr val="FF9933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rebuchet M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E4F3FE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rebuchet MS" charset="0"/>
            <a:ea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33033</TotalTime>
  <Words>2651</Words>
  <Application>Microsoft Macintosh PowerPoint</Application>
  <PresentationFormat>On-screen Show (4:3)</PresentationFormat>
  <Paragraphs>687</Paragraphs>
  <Slides>37</Slides>
  <Notes>26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Helvetica Neue</vt:lpstr>
      <vt:lpstr>MS PGothic</vt:lpstr>
      <vt:lpstr>ＭＳ Ｐゴシック</vt:lpstr>
      <vt:lpstr>Symbol</vt:lpstr>
      <vt:lpstr>Tahoma</vt:lpstr>
      <vt:lpstr>Trebuchet MS</vt:lpstr>
      <vt:lpstr>Wingdings</vt:lpstr>
      <vt:lpstr>ヒラギノ角ゴ Pro W3</vt:lpstr>
      <vt:lpstr>Arial</vt:lpstr>
      <vt:lpstr>Blends</vt:lpstr>
      <vt:lpstr>Document</vt:lpstr>
      <vt:lpstr>Normalization</vt:lpstr>
      <vt:lpstr>Database Design: The Story so Far</vt:lpstr>
      <vt:lpstr>Form/Spreadsheet</vt:lpstr>
      <vt:lpstr>Normalization</vt:lpstr>
      <vt:lpstr>Two approaches to Normalization</vt:lpstr>
      <vt:lpstr>1st Normal Form - first step</vt:lpstr>
      <vt:lpstr>Redundancy and Errors</vt:lpstr>
      <vt:lpstr>Redundancy Problems</vt:lpstr>
      <vt:lpstr>Dealing with Redundancy</vt:lpstr>
      <vt:lpstr>Functional Dependencies</vt:lpstr>
      <vt:lpstr>FD: Definition</vt:lpstr>
      <vt:lpstr>Functional Dependencies (FDs)</vt:lpstr>
      <vt:lpstr>Basic Normalization</vt:lpstr>
      <vt:lpstr>Example: Constraints on Entity Set</vt:lpstr>
      <vt:lpstr>Refining an ER Diagram</vt:lpstr>
      <vt:lpstr>Armstrong's Inference Axioms</vt:lpstr>
      <vt:lpstr>Armstrong's Axioms (contd)</vt:lpstr>
      <vt:lpstr>Deriving Union Rule from Axioms </vt:lpstr>
      <vt:lpstr>Decomposition</vt:lpstr>
      <vt:lpstr>Lossless Join Decompositions</vt:lpstr>
      <vt:lpstr>How to test for ossless Join?</vt:lpstr>
      <vt:lpstr>Dependency Preserving Decomposition</vt:lpstr>
      <vt:lpstr>Normal Forms</vt:lpstr>
      <vt:lpstr>Boyce-Codd Normal Form  (BCNF)</vt:lpstr>
      <vt:lpstr>3NF</vt:lpstr>
      <vt:lpstr>Exercise 1: FDs &amp; Normal Forms</vt:lpstr>
      <vt:lpstr>Exercise 1: Solution</vt:lpstr>
      <vt:lpstr>Exercise 2</vt:lpstr>
      <vt:lpstr>Decomposition into BCNF</vt:lpstr>
      <vt:lpstr>Algorithm for BCNF (relation R, FDs F)</vt:lpstr>
      <vt:lpstr>Exercise 2 decomposition</vt:lpstr>
      <vt:lpstr>Exercise 3</vt:lpstr>
      <vt:lpstr>Exercise 4: Solution</vt:lpstr>
      <vt:lpstr>Refining an ER Diagram</vt:lpstr>
      <vt:lpstr>Normalization Example</vt:lpstr>
      <vt:lpstr>Normalization</vt:lpstr>
      <vt:lpstr>Exercises</vt:lpstr>
    </vt:vector>
  </TitlesOfParts>
  <Manager/>
  <Company>University of Michigan</Company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484:Database Management Systems </dc:title>
  <dc:subject/>
  <dc:creator>H. V. Jagadish</dc:creator>
  <cp:keywords/>
  <dc:description/>
  <cp:lastModifiedBy>atul prakash</cp:lastModifiedBy>
  <cp:revision>1046</cp:revision>
  <cp:lastPrinted>2009-04-22T19:24:48Z</cp:lastPrinted>
  <dcterms:created xsi:type="dcterms:W3CDTF">2000-01-04T20:40:43Z</dcterms:created>
  <dcterms:modified xsi:type="dcterms:W3CDTF">2016-10-05T04:18:49Z</dcterms:modified>
  <cp:category/>
</cp:coreProperties>
</file>