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6" r:id="rId3"/>
    <p:sldId id="274" r:id="rId4"/>
    <p:sldId id="270" r:id="rId5"/>
    <p:sldId id="324" r:id="rId6"/>
    <p:sldId id="327" r:id="rId7"/>
    <p:sldId id="378" r:id="rId8"/>
    <p:sldId id="379" r:id="rId9"/>
    <p:sldId id="328" r:id="rId10"/>
    <p:sldId id="380" r:id="rId11"/>
    <p:sldId id="329" r:id="rId12"/>
    <p:sldId id="278" r:id="rId13"/>
    <p:sldId id="331" r:id="rId14"/>
    <p:sldId id="332" r:id="rId15"/>
    <p:sldId id="334" r:id="rId16"/>
    <p:sldId id="335" r:id="rId17"/>
    <p:sldId id="336" r:id="rId18"/>
    <p:sldId id="337" r:id="rId19"/>
    <p:sldId id="339" r:id="rId20"/>
    <p:sldId id="283" r:id="rId21"/>
    <p:sldId id="371" r:id="rId22"/>
    <p:sldId id="372" r:id="rId23"/>
    <p:sldId id="344" r:id="rId24"/>
    <p:sldId id="345" r:id="rId25"/>
    <p:sldId id="346" r:id="rId26"/>
    <p:sldId id="376" r:id="rId27"/>
    <p:sldId id="347" r:id="rId28"/>
    <p:sldId id="348" r:id="rId29"/>
    <p:sldId id="349" r:id="rId30"/>
    <p:sldId id="350" r:id="rId31"/>
    <p:sldId id="374" r:id="rId32"/>
    <p:sldId id="351" r:id="rId33"/>
    <p:sldId id="377" r:id="rId34"/>
    <p:sldId id="352" r:id="rId35"/>
    <p:sldId id="353" r:id="rId36"/>
    <p:sldId id="354" r:id="rId37"/>
    <p:sldId id="355" r:id="rId38"/>
    <p:sldId id="356" r:id="rId39"/>
    <p:sldId id="373" r:id="rId40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F3FE"/>
    <a:srgbClr val="FFD1D1"/>
    <a:srgbClr val="FEEDE4"/>
    <a:srgbClr val="003300"/>
    <a:srgbClr val="D9FFD9"/>
    <a:srgbClr val="FFE1E1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/>
    <p:restoredTop sz="83381" autoAdjust="0"/>
  </p:normalViewPr>
  <p:slideViewPr>
    <p:cSldViewPr>
      <p:cViewPr>
        <p:scale>
          <a:sx n="94" d="100"/>
          <a:sy n="94" d="100"/>
        </p:scale>
        <p:origin x="40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22C62452-1D89-4648-A5A0-034AF5C6A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7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05716EAF-944C-544E-9F9E-DF077ABE8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603B18D-ED2E-EC41-B62D-150DF97DA861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84782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28E6A9F-021E-7744-89F1-11F9ADC94FF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10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C840ECF-188F-0C4C-BEE6-367DBC6146E7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00C4264-5671-AC49-9373-130ED609F631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78" tIns="48590" rIns="97178" bIns="48590"/>
          <a:lstStyle/>
          <a:p>
            <a:r>
              <a:rPr lang="en-US" dirty="0"/>
              <a:t>Start with A=1000 and B=100</a:t>
            </a:r>
          </a:p>
          <a:p>
            <a:r>
              <a:rPr lang="en-US" dirty="0"/>
              <a:t>This schedule: 990,210</a:t>
            </a:r>
          </a:p>
          <a:p>
            <a:r>
              <a:rPr lang="en-US" dirty="0"/>
              <a:t>T1,T2: (900, 200) (990, 220)</a:t>
            </a:r>
          </a:p>
          <a:p>
            <a:r>
              <a:rPr lang="en-US" dirty="0"/>
              <a:t>T2,T1: (1100, 110), (1000, 210)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2285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521FCC5-FD6B-864A-9B57-938A6B46AF6A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Not equivalent to any serial schedule</a:t>
            </a:r>
          </a:p>
          <a:p>
            <a:endParaRPr lang="en-US"/>
          </a:p>
          <a:p>
            <a:r>
              <a:rPr lang="en-US"/>
              <a:t>Suppose that X = 3 initially, then the two serial executions are (T1, T2) and (T2, T1).  </a:t>
            </a:r>
          </a:p>
        </p:txBody>
      </p:sp>
    </p:spTree>
    <p:extLst>
      <p:ext uri="{BB962C8B-B14F-4D97-AF65-F5344CB8AC3E}">
        <p14:creationId xmlns:p14="http://schemas.microsoft.com/office/powerpoint/2010/main" val="213033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0CCA8C8-59AA-2E4C-8ED1-4A4F42AF54D0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14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26D13BB-46DA-204D-AB07-1FAB773D12EB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15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2A1234F-8741-354C-9C96-80845C750ABA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16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A5B1369E-2255-AF43-95B8-2542440735CD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17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Here is an example… </a:t>
            </a:r>
          </a:p>
          <a:p>
            <a:endParaRPr lang="en-US" dirty="0"/>
          </a:p>
          <a:p>
            <a:r>
              <a:rPr lang="en-US" dirty="0"/>
              <a:t>T1 reads the account balance, and subtracts $100.</a:t>
            </a:r>
          </a:p>
          <a:p>
            <a:endParaRPr lang="en-US" dirty="0"/>
          </a:p>
          <a:p>
            <a:r>
              <a:rPr lang="en-US" dirty="0"/>
              <a:t>T2 reads the account balance, and adds 5% interest.</a:t>
            </a:r>
          </a:p>
          <a:p>
            <a:endParaRPr lang="en-US" dirty="0"/>
          </a:p>
          <a:p>
            <a:r>
              <a:rPr lang="en-US" dirty="0"/>
              <a:t>We could try to undo T1</a:t>
            </a:r>
            <a:r>
              <a:rPr lang="ja-JP" altLang="en-US" dirty="0"/>
              <a:t>’</a:t>
            </a:r>
            <a:r>
              <a:rPr lang="en-US" altLang="ja-JP" dirty="0"/>
              <a:t>s effects on T2 by cascading the abort to T2, but T2 has already committed.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02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F46A5FB-10C0-5040-B54C-E9ADEB253550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18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1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79F8431-8F6A-A74A-845B-18D7A3FAF601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19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03837E6-41E5-6940-B8D4-C852D3AF5AF0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82A72D3-52C3-C54C-9532-339B4FF17748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20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78" tIns="48590" rIns="97178" bIns="48590"/>
          <a:lstStyle/>
          <a:p>
            <a:r>
              <a:rPr lang="en-US"/>
              <a:t>Lock is a small bookkeeping object associated with a database object.  Lock protocol is a set of rules to be obeyed by each transaction and enforced by the DBMS.  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32644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FCDCBF4-9E8F-D947-90C9-32DBB3E707AE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21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7166" tIns="48584" rIns="97166" bIns="48584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9795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4068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67130D0-26F2-FF49-AAFB-5B335B386B35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22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2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E548845-3323-D442-9B5B-939E0F2DAA03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23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1CA1F12-5852-1245-9C11-7C8D66223754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24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do these protocols guarantee these properties?</a:t>
            </a:r>
          </a:p>
        </p:txBody>
      </p:sp>
    </p:spTree>
    <p:extLst>
      <p:ext uri="{BB962C8B-B14F-4D97-AF65-F5344CB8AC3E}">
        <p14:creationId xmlns:p14="http://schemas.microsoft.com/office/powerpoint/2010/main" val="136226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EB32A4A-B455-0B4E-B76D-DB8B68C7D7C8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25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Not all serializable schedules are conflict serializable, but don</a:t>
            </a:r>
            <a:r>
              <a:rPr lang="ja-JP" altLang="en-US"/>
              <a:t>’</a:t>
            </a:r>
            <a:r>
              <a:rPr lang="en-US" altLang="ja-JP"/>
              <a:t>t worry about this for now.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13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1CA1F12-5852-1245-9C11-7C8D66223754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26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Why do these protocols guarantee these properties?</a:t>
            </a:r>
          </a:p>
        </p:txBody>
      </p:sp>
    </p:spTree>
    <p:extLst>
      <p:ext uri="{BB962C8B-B14F-4D97-AF65-F5344CB8AC3E}">
        <p14:creationId xmlns:p14="http://schemas.microsoft.com/office/powerpoint/2010/main" val="90851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D28C2AB2-7D4C-8D43-B878-BE6F88C96F25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27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4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C96C827-BB66-5F42-A96C-8FF121F1AE19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28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4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68942D6-BBF8-0245-9293-EB3B6DC13A59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29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450814AB-A780-964C-8987-A1FCE428049B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8375" cy="3582987"/>
          </a:xfrm>
          <a:ln w="12700" cap="flat">
            <a:solidFill>
              <a:schemeClr val="tx1"/>
            </a:solidFill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78" tIns="48590" rIns="97178" bIns="4859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5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57D6A87-F89E-B94B-BDF6-563D15769FE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30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Think through how (S and X) locks need to be requested for this schedule.</a:t>
            </a:r>
          </a:p>
          <a:p>
            <a:r>
              <a:rPr lang="en-US" dirty="0"/>
              <a:t>Yes, allowed under 2PL, strict 2PL…</a:t>
            </a:r>
          </a:p>
          <a:p>
            <a:r>
              <a:rPr lang="en-US" dirty="0"/>
              <a:t>Anything allowed under 2PL is </a:t>
            </a:r>
            <a:r>
              <a:rPr lang="en-US" dirty="0" err="1"/>
              <a:t>seriallizable</a:t>
            </a:r>
            <a:r>
              <a:rPr lang="en-US" dirty="0"/>
              <a:t>.  (Can also show this schedule is conflict </a:t>
            </a:r>
            <a:r>
              <a:rPr lang="en-US" dirty="0" err="1"/>
              <a:t>serializable</a:t>
            </a:r>
            <a:r>
              <a:rPr lang="en-US" dirty="0"/>
              <a:t> by drawing the precedence graph.)</a:t>
            </a:r>
          </a:p>
          <a:p>
            <a:r>
              <a:rPr lang="en-US" dirty="0"/>
              <a:t>Anything allowed under Strict 2PL is recoverable ACA.  (Not necessarily the reverse!)</a:t>
            </a:r>
          </a:p>
          <a:p>
            <a:r>
              <a:rPr lang="en-US" dirty="0"/>
              <a:t>What if we move T1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ja-JP" altLang="en-US" dirty="0"/>
              <a:t>‘</a:t>
            </a:r>
            <a:r>
              <a:rPr lang="en-US" altLang="ja-JP" dirty="0"/>
              <a:t>commit</a:t>
            </a:r>
            <a:r>
              <a:rPr lang="ja-JP" altLang="en-US" dirty="0"/>
              <a:t>’</a:t>
            </a:r>
            <a:r>
              <a:rPr lang="en-US" altLang="ja-JP" dirty="0"/>
              <a:t> action down? -- Not strict 2PL, not 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2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11A843AA-F384-AA48-82F0-492602E23F56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32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endParaRPr lang="en-US"/>
          </a:p>
          <a:p>
            <a:r>
              <a:rPr lang="en-US"/>
              <a:t>Upgrade - request to go from a shared lock on A to an exclusive lock on A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70214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11A843AA-F384-AA48-82F0-492602E23F56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33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endParaRPr lang="en-US"/>
          </a:p>
          <a:p>
            <a:r>
              <a:rPr lang="en-US"/>
              <a:t>Upgrade - request to go from a shared lock on A to an exclusive lock on A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29998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BB3E31A-1B2F-BB40-AB25-3D9FCA1BB8DA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34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r>
              <a:rPr lang="en-US"/>
              <a:t>Both T1 and T2 follow 2PL protocol (get all locks before releasing any locks)</a:t>
            </a:r>
          </a:p>
          <a:p>
            <a:endParaRPr lang="en-US"/>
          </a:p>
          <a:p>
            <a:r>
              <a:rPr lang="en-US"/>
              <a:t>(Waits-for graph not the same as the precedence graph)</a:t>
            </a:r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15886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88619A3-9F7D-3D4B-B687-89B8AD3512BA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35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endParaRPr lang="en-US"/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3300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4B452B09-5E63-0F4C-9BED-821908493873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36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endParaRPr lang="en-US"/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49776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12C3196-621A-CF4D-B531-3B4D78ACE252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37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6" tIns="48584" rIns="97166" bIns="48584"/>
          <a:lstStyle/>
          <a:p>
            <a:endParaRPr lang="en-US"/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27500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5E44814-16CA-8C49-977F-0DC750319CCC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38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79DAD8B-8A95-834C-A591-5ABC25D37E24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39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1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7166" tIns="48584" rIns="97166" bIns="48584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10755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7849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EA2D90C-8339-BA47-B3BF-B06E1DA5D313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8375" cy="3582987"/>
          </a:xfrm>
          <a:ln w="12700" cap="flat">
            <a:solidFill>
              <a:schemeClr val="tx1"/>
            </a:solidFill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78" tIns="48590" rIns="97178" bIns="4859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3FBBFC7-A01B-6D46-9B02-A12C57FC610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78" tIns="48590" rIns="97178" bIns="48590"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3025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28E6A9F-021E-7744-89F1-11F9ADC94FF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28E6A9F-021E-7744-89F1-11F9ADC94FF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28E6A9F-021E-7744-89F1-11F9ADC94FFF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652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A2CEA246-6DB2-604B-990B-E33A4934BD7E}" type="slidenum">
              <a:rPr lang="en-US" sz="1300" b="0">
                <a:solidFill>
                  <a:schemeClr val="tx1"/>
                </a:solidFill>
                <a:latin typeface="Tahoma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164C4-F4C9-5F49-AE95-A16179F32833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5F9EB-5549-7148-A2FC-F9769476E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8145E-7828-774A-A3EF-73BCAB898C94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E82B7-5BD1-5F42-9A7E-AC1A7AC1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41C6B-6B56-E34E-8044-D97E59563C76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C97A-132B-0142-8D6F-F359FFF24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4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20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6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263A-0B6B-9B4B-B026-C1B8BA61D785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C5166-106A-7244-B1F3-A78BC5199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F92E-EEB8-6C48-80F5-D998C14675D5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3E65-795A-C94D-BB88-E7F1EEED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925A-0892-4348-81D7-CD75DD6F2283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4E972-636E-514F-B610-92E050FF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AF010-AAFB-E040-B538-1938795C113F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7B51-7CF0-CD4F-949B-B33E00B5B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9AD4D-9288-914D-AA75-E8FB8B123DF0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0BAD-4A39-FF4F-B55B-9FCF10F63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8DF2D-F5A9-F14D-83DD-70FCD8DFFE9D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EB1B9-BB12-0740-8AFA-5D4E296BA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5E83-582D-9940-AF09-75B744112BD8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1592E-DDBB-CC43-AB06-87ACB0C64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4C9E5-2BE3-D94C-89B6-9133102AB3E8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36AF7-22FA-5340-BAAF-E7968E4D5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1EA208A8-79D2-AD4C-A700-C2E6B09F17A5}" type="datetime1">
              <a:rPr lang="en-US"/>
              <a:pPr>
                <a:defRPr/>
              </a:pPr>
              <a:t>10/9/16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24337684-FCB8-F244-B7E1-952886D20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18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6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BF078D2-6ED8-DE40-B5AB-73366FACC447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5363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F30C01D-40F8-784B-89E9-3B79061F02FF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>
                <a:latin typeface="Tahoma" charset="0"/>
              </a:rPr>
              <a:t>Transaction Management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2484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</a:rPr>
              <a:t>Chapter </a:t>
            </a:r>
            <a:r>
              <a:rPr lang="en-US" dirty="0">
                <a:latin typeface="Tahoma" charset="0"/>
              </a:rPr>
              <a:t>16 (except 16.6),       </a:t>
            </a:r>
            <a:endParaRPr lang="en-US" dirty="0" smtClean="0">
              <a:latin typeface="Tahoma" charset="0"/>
            </a:endParaRP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Chapter </a:t>
            </a:r>
            <a:r>
              <a:rPr lang="en-US" dirty="0" smtClean="0">
                <a:latin typeface="Tahoma" charset="0"/>
              </a:rPr>
              <a:t>17 </a:t>
            </a:r>
            <a:r>
              <a:rPr lang="en-US" dirty="0">
                <a:latin typeface="Tahoma" charset="0"/>
              </a:rPr>
              <a:t>(except 17.5 and beyond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099188" cy="43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T1, T2.</a:t>
            </a:r>
          </a:p>
          <a:p>
            <a:r>
              <a:rPr lang="en-US" dirty="0" smtClean="0"/>
              <a:t>The two schedules on the left are both acceptable for executing T1 and T2.</a:t>
            </a:r>
          </a:p>
          <a:p>
            <a:r>
              <a:rPr lang="en-US" dirty="0"/>
              <a:t>T</a:t>
            </a:r>
            <a:r>
              <a:rPr lang="en-US" dirty="0" smtClean="0"/>
              <a:t>hey produce different results, but both serializable and thus OK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E494E9C-49E7-C944-BE4C-744D6F4E52DF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665C203-35A8-7B41-B295-4CED6432901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5288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7907"/>
              </p:ext>
            </p:extLst>
          </p:nvPr>
        </p:nvGraphicFramePr>
        <p:xfrm>
          <a:off x="4639670" y="1317033"/>
          <a:ext cx="2065930" cy="4016967"/>
        </p:xfrm>
        <a:graphic>
          <a:graphicData uri="http://schemas.openxmlformats.org/drawingml/2006/table">
            <a:tbl>
              <a:tblPr/>
              <a:tblGrid>
                <a:gridCol w="1050287"/>
                <a:gridCol w="1015643"/>
              </a:tblGrid>
              <a:tr h="34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4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57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1528875" name="AutoShape 43"/>
          <p:cNvSpPr>
            <a:spLocks noChangeArrowheads="1"/>
          </p:cNvSpPr>
          <p:nvPr/>
        </p:nvSpPr>
        <p:spPr bwMode="auto">
          <a:xfrm>
            <a:off x="3965030" y="1317033"/>
            <a:ext cx="614363" cy="3810000"/>
          </a:xfrm>
          <a:prstGeom prst="downArrow">
            <a:avLst>
              <a:gd name="adj1" fmla="val 49870"/>
              <a:gd name="adj2" fmla="val 148062"/>
            </a:avLst>
          </a:prstGeom>
          <a:solidFill>
            <a:srgbClr val="C3FFC3"/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Time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1860"/>
              </p:ext>
            </p:extLst>
          </p:nvPr>
        </p:nvGraphicFramePr>
        <p:xfrm>
          <a:off x="7061200" y="1308431"/>
          <a:ext cx="2082800" cy="4330369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399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9843">
                <a:tc>
                  <a:txBody>
                    <a:bodyPr/>
                    <a:lstStyle/>
                    <a:p>
                      <a:endParaRPr lang="en-US" sz="1600"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9843">
                <a:tc>
                  <a:txBody>
                    <a:bodyPr/>
                    <a:lstStyle/>
                    <a:p>
                      <a:endParaRPr lang="en-US" sz="1600"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R(A)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endParaRPr lang="en-US" sz="1600" dirty="0"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W(A)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0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commit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9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9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9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8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R(C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8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W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(C)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1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commit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55509" y="5453466"/>
            <a:ext cx="2097049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</a:t>
            </a:r>
          </a:p>
          <a:p>
            <a:r>
              <a:rPr lang="en-US" dirty="0" smtClean="0"/>
              <a:t>T1,T2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/>
      <p:bldP spid="15288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CA098F3-B253-A447-B7A3-7A17C0EEA205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77F1D41-CE0E-4343-AEC7-B593A3B187F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11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Anomalies due to Interleaving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Two actions on the same data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object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conflict if at least one is a write()</a:t>
            </a:r>
          </a:p>
          <a:p>
            <a:pPr eaLnBrk="1" hangingPunct="1"/>
            <a:r>
              <a:rPr lang="en-US">
                <a:latin typeface="Tahoma" charset="0"/>
              </a:rPr>
              <a:t>Three anomalous situations for transactions T1 and T2</a:t>
            </a:r>
          </a:p>
          <a:p>
            <a:pPr lvl="1" eaLnBrk="1" hangingPunct="1"/>
            <a:r>
              <a:rPr lang="en-US">
                <a:latin typeface="Tahoma" charset="0"/>
              </a:rPr>
              <a:t>Write-read (WR) conflict</a:t>
            </a:r>
          </a:p>
          <a:p>
            <a:pPr lvl="1" eaLnBrk="1" hangingPunct="1"/>
            <a:r>
              <a:rPr lang="en-US">
                <a:latin typeface="Tahoma" charset="0"/>
              </a:rPr>
              <a:t>Read-write (RW) conflict</a:t>
            </a:r>
          </a:p>
          <a:p>
            <a:pPr lvl="1" eaLnBrk="1" hangingPunct="1"/>
            <a:r>
              <a:rPr lang="en-US">
                <a:latin typeface="Tahoma" charset="0"/>
              </a:rPr>
              <a:t>Write-write (WW)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25313FF-063C-734F-BB02-EDBE08E0E0C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F13E842-C25C-5F40-9D9B-35C2B1A11BA9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12</a:t>
            </a:fld>
            <a:endParaRPr lang="en-US" sz="1200" b="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WR Conflict</a:t>
            </a:r>
          </a:p>
        </p:txBody>
      </p:sp>
      <p:sp>
        <p:nvSpPr>
          <p:cNvPr id="1432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0292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latin typeface="Tahoma" charset="0"/>
              </a:rPr>
              <a:t>“</a:t>
            </a:r>
            <a:r>
              <a:rPr lang="en-US" altLang="ja-JP" sz="2800" dirty="0">
                <a:latin typeface="Tahoma" charset="0"/>
              </a:rPr>
              <a:t>Dirty read</a:t>
            </a:r>
            <a:r>
              <a:rPr lang="ja-JP" altLang="en-US" sz="2800" dirty="0">
                <a:latin typeface="Tahoma" charset="0"/>
              </a:rPr>
              <a:t>”</a:t>
            </a:r>
            <a:endParaRPr lang="en-US" altLang="ja-JP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Could lead to a non-</a:t>
            </a:r>
            <a:r>
              <a:rPr lang="en-US" sz="2800" dirty="0" err="1">
                <a:latin typeface="Tahoma" charset="0"/>
              </a:rPr>
              <a:t>serializable</a:t>
            </a:r>
            <a:r>
              <a:rPr lang="en-US" sz="2800" dirty="0">
                <a:latin typeface="Tahoma" charset="0"/>
              </a:rPr>
              <a:t>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@Start (A,B) = (1000, 100)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End (990, 210)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T1→T2: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(900, 200) → (990, 220)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T2→T1: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(1100, 110) → (1000, 210</a:t>
            </a:r>
            <a:r>
              <a:rPr lang="en-US" sz="2000" dirty="0" smtClean="0">
                <a:latin typeface="Tahoma" charset="0"/>
              </a:rPr>
              <a:t>)</a:t>
            </a:r>
          </a:p>
          <a:p>
            <a:pPr lvl="3" eaLnBrk="1" hangingPunct="1">
              <a:lnSpc>
                <a:spcPct val="90000"/>
              </a:lnSpc>
            </a:pPr>
            <a:endParaRPr lang="en-US" sz="1600" dirty="0" smtClean="0">
              <a:latin typeface="Tahoma" charset="0"/>
            </a:endParaRPr>
          </a:p>
          <a:p>
            <a:pPr marL="1371600" lvl="3" indent="0" eaLnBrk="1" hangingPunct="1">
              <a:lnSpc>
                <a:spcPct val="90000"/>
              </a:lnSpc>
              <a:buNone/>
            </a:pPr>
            <a:endParaRPr lang="en-US" sz="1600" dirty="0">
              <a:latin typeface="Tahoma" charset="0"/>
            </a:endParaRPr>
          </a:p>
        </p:txBody>
      </p:sp>
      <p:graphicFrame>
        <p:nvGraphicFramePr>
          <p:cNvPr id="1432709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03689"/>
              </p:ext>
            </p:extLst>
          </p:nvPr>
        </p:nvGraphicFramePr>
        <p:xfrm>
          <a:off x="5127625" y="962025"/>
          <a:ext cx="3962400" cy="5149215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T1: Transfer $100 from A to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T2: Add 10% interest to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R(A),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reads 1000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A = A-100,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 *= 1.1,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W(A)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R(B), reads 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 *= 1.1,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R(B)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B += 100,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W(B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31795" name="AutoShape 110"/>
          <p:cNvSpPr>
            <a:spLocks noChangeArrowheads="1"/>
          </p:cNvSpPr>
          <p:nvPr/>
        </p:nvSpPr>
        <p:spPr bwMode="auto">
          <a:xfrm>
            <a:off x="1828800" y="5307965"/>
            <a:ext cx="1981200" cy="803275"/>
          </a:xfrm>
          <a:prstGeom prst="wedgeRoundRectCallout">
            <a:avLst>
              <a:gd name="adj1" fmla="val 26142"/>
              <a:gd name="adj2" fmla="val -44446"/>
              <a:gd name="adj3" fmla="val 16667"/>
            </a:avLst>
          </a:prstGeom>
          <a:solidFill>
            <a:srgbClr val="FFE1E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/>
              <a:t>Database Inconsistent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75425" y="3109250"/>
            <a:ext cx="663575" cy="22973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5802312" y="4495377"/>
            <a:ext cx="2624138" cy="53524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2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81" grpId="0" uiExpand="1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RW Conflicts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48006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ja-JP" altLang="en-US" sz="2800" dirty="0">
                <a:latin typeface="Tahoma" charset="0"/>
              </a:rPr>
              <a:t>“</a:t>
            </a:r>
            <a:r>
              <a:rPr lang="en-US" altLang="ja-JP" sz="2800" dirty="0">
                <a:latin typeface="Tahoma" charset="0"/>
              </a:rPr>
              <a:t>Unrepeatable read</a:t>
            </a:r>
            <a:r>
              <a:rPr lang="ja-JP" altLang="en-US" sz="2800" dirty="0">
                <a:latin typeface="Tahoma" charset="0"/>
              </a:rPr>
              <a:t>”</a:t>
            </a:r>
            <a:endParaRPr lang="en-US" altLang="ja-JP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T1 reads the value of object </a:t>
            </a:r>
            <a:r>
              <a:rPr lang="en-US" sz="2800" dirty="0" smtClean="0">
                <a:latin typeface="Tahoma" charset="0"/>
              </a:rPr>
              <a:t>A, </a:t>
            </a:r>
            <a:r>
              <a:rPr lang="en-US" sz="2800" dirty="0">
                <a:latin typeface="Tahoma" charset="0"/>
              </a:rPr>
              <a:t>then T2 updates </a:t>
            </a:r>
            <a:r>
              <a:rPr lang="en-US" sz="2800" dirty="0" smtClean="0">
                <a:latin typeface="Tahoma" charset="0"/>
              </a:rPr>
              <a:t>A </a:t>
            </a:r>
            <a:r>
              <a:rPr lang="en-US" sz="2800" dirty="0">
                <a:latin typeface="Tahoma" charset="0"/>
              </a:rPr>
              <a:t>(before T1 has committed)</a:t>
            </a:r>
          </a:p>
        </p:txBody>
      </p:sp>
      <p:graphicFrame>
        <p:nvGraphicFramePr>
          <p:cNvPr id="154115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83109"/>
              </p:ext>
            </p:extLst>
          </p:nvPr>
        </p:nvGraphicFramePr>
        <p:xfrm>
          <a:off x="457200" y="2438400"/>
          <a:ext cx="5029200" cy="4037202"/>
        </p:xfrm>
        <a:graphic>
          <a:graphicData uri="http://schemas.openxmlformats.org/drawingml/2006/table">
            <a:tbl>
              <a:tblPr/>
              <a:tblGrid>
                <a:gridCol w="2479183"/>
                <a:gridCol w="2550017"/>
              </a:tblGrid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R(A)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W(B) : B=A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844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R(A)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: A=A+1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50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1541148" name="Text Box 28"/>
          <p:cNvSpPr txBox="1">
            <a:spLocks noChangeArrowheads="1"/>
          </p:cNvSpPr>
          <p:nvPr/>
        </p:nvSpPr>
        <p:spPr bwMode="auto">
          <a:xfrm>
            <a:off x="5791200" y="3810000"/>
            <a:ext cx="3352800" cy="822325"/>
          </a:xfrm>
          <a:prstGeom prst="rect">
            <a:avLst/>
          </a:prstGeom>
          <a:solidFill>
            <a:srgbClr val="E4F3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Why </a:t>
            </a:r>
            <a:r>
              <a:rPr lang="en-US" dirty="0" err="1"/>
              <a:t>isn</a:t>
            </a:r>
            <a:r>
              <a:rPr lang="ja-JP" altLang="en-US" dirty="0"/>
              <a:t>’</a:t>
            </a:r>
            <a:r>
              <a:rPr lang="en-US" altLang="ja-JP" dirty="0"/>
              <a:t>t this schedule </a:t>
            </a:r>
            <a:r>
              <a:rPr lang="en-US" altLang="ja-JP" dirty="0" err="1"/>
              <a:t>serializable</a:t>
            </a:r>
            <a:r>
              <a:rPr lang="en-US" altLang="ja-JP" dirty="0"/>
              <a:t>?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981200" y="3200400"/>
            <a:ext cx="1066800" cy="838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905000" y="4343400"/>
            <a:ext cx="11430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200C20C-4958-9E4A-86D8-03599F742511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4DC269BF-13D1-FB4E-9AF0-9E79CECE5BE1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WW Conflict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343400" cy="4648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Overwriting uncommitted data</a:t>
            </a:r>
          </a:p>
          <a:p>
            <a:pPr eaLnBrk="1" hangingPunct="1"/>
            <a:r>
              <a:rPr lang="en-US" sz="2800">
                <a:latin typeface="Tahoma" charset="0"/>
              </a:rPr>
              <a:t>T2 overwrites what T1 wrote</a:t>
            </a:r>
          </a:p>
          <a:p>
            <a:pPr eaLnBrk="1" hangingPunct="1"/>
            <a:r>
              <a:rPr lang="en-US" sz="2800">
                <a:latin typeface="Tahoma" charset="0"/>
              </a:rPr>
              <a:t>Usually occurs in conjunction with other anomalies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Unless you have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blind writes</a:t>
            </a:r>
            <a:r>
              <a:rPr lang="ja-JP" altLang="en-US" sz="2400">
                <a:latin typeface="Tahoma" charset="0"/>
              </a:rPr>
              <a:t>”</a:t>
            </a:r>
            <a:endParaRPr lang="en-US" altLang="ja-JP" sz="2400">
              <a:latin typeface="Tahoma" charset="0"/>
            </a:endParaRPr>
          </a:p>
          <a:p>
            <a:pPr eaLnBrk="1" hangingPunct="1"/>
            <a:endParaRPr lang="en-US" sz="2800">
              <a:latin typeface="Tahoma" charset="0"/>
            </a:endParaRPr>
          </a:p>
        </p:txBody>
      </p:sp>
      <p:graphicFrame>
        <p:nvGraphicFramePr>
          <p:cNvPr id="154320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37077"/>
              </p:ext>
            </p:extLst>
          </p:nvPr>
        </p:nvGraphicFramePr>
        <p:xfrm>
          <a:off x="5105400" y="1981200"/>
          <a:ext cx="3657600" cy="3200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 (GSI)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 (Prof)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W(B)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W(B)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1543208" name="Text Box 40"/>
          <p:cNvSpPr txBox="1">
            <a:spLocks noChangeArrowheads="1"/>
          </p:cNvSpPr>
          <p:nvPr/>
        </p:nvSpPr>
        <p:spPr bwMode="auto">
          <a:xfrm>
            <a:off x="4495800" y="1133475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2000" dirty="0"/>
              <a:t>Students in same group </a:t>
            </a:r>
            <a:r>
              <a:rPr lang="en-US" sz="2000" dirty="0" smtClean="0"/>
              <a:t>(A </a:t>
            </a:r>
            <a:r>
              <a:rPr lang="en-US" sz="2000" dirty="0"/>
              <a:t>and </a:t>
            </a:r>
            <a:r>
              <a:rPr lang="en-US" sz="2000" dirty="0" smtClean="0"/>
              <a:t>B) </a:t>
            </a:r>
            <a:r>
              <a:rPr lang="en-US" sz="2000" dirty="0"/>
              <a:t>should get the same project grade</a:t>
            </a:r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5334000" y="5562600"/>
            <a:ext cx="3352800" cy="822325"/>
          </a:xfrm>
          <a:prstGeom prst="rect">
            <a:avLst/>
          </a:prstGeom>
          <a:solidFill>
            <a:srgbClr val="E4F3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/>
              <a:t>Why isn</a:t>
            </a:r>
            <a:r>
              <a:rPr lang="ja-JP" altLang="en-US"/>
              <a:t>’</a:t>
            </a:r>
            <a:r>
              <a:rPr lang="en-US" altLang="ja-JP"/>
              <a:t>t this schedule serializable?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553200" y="2637762"/>
            <a:ext cx="533400" cy="3403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515100" y="3740861"/>
            <a:ext cx="588560" cy="29773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4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1" grpId="0" build="p"/>
      <p:bldP spid="1543208" grpId="0"/>
      <p:bldP spid="15432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96ABA13-C290-834A-ACD7-979B305D741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AE5C2FA-2DC8-2146-8C7C-3B7BACA52098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about </a:t>
            </a:r>
            <a:r>
              <a:rPr lang="en-US" dirty="0" smtClean="0">
                <a:latin typeface="Tahoma" charset="0"/>
              </a:rPr>
              <a:t>schedules with aborts</a:t>
            </a:r>
            <a:r>
              <a:rPr lang="en-US" dirty="0">
                <a:latin typeface="Tahoma" charset="0"/>
              </a:rPr>
              <a:t>?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343400" cy="464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Acceptable schedule  if equivalent to a serializable schedule of </a:t>
            </a:r>
            <a:r>
              <a:rPr lang="en-US" i="1" dirty="0">
                <a:solidFill>
                  <a:schemeClr val="tx2"/>
                </a:solidFill>
                <a:latin typeface="Tahoma" charset="0"/>
              </a:rPr>
              <a:t>committed</a:t>
            </a:r>
            <a:r>
              <a:rPr lang="en-US" dirty="0">
                <a:latin typeface="Tahoma" charset="0"/>
              </a:rPr>
              <a:t> transactions</a:t>
            </a:r>
          </a:p>
          <a:p>
            <a:pPr eaLnBrk="1" hangingPunct="1"/>
            <a:r>
              <a:rPr lang="en-US" dirty="0">
                <a:latin typeface="Tahoma" charset="0"/>
              </a:rPr>
              <a:t>As if aborted transactions </a:t>
            </a:r>
            <a:r>
              <a:rPr lang="en-US" i="1" dirty="0">
                <a:solidFill>
                  <a:schemeClr val="tx2"/>
                </a:solidFill>
                <a:latin typeface="Tahoma" charset="0"/>
              </a:rPr>
              <a:t>never happened</a:t>
            </a:r>
            <a:r>
              <a:rPr lang="en-US" dirty="0">
                <a:latin typeface="Tahoma" charset="0"/>
              </a:rPr>
              <a:t> </a:t>
            </a:r>
          </a:p>
        </p:txBody>
      </p:sp>
      <p:graphicFrame>
        <p:nvGraphicFramePr>
          <p:cNvPr id="15452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35891"/>
              </p:ext>
            </p:extLst>
          </p:nvPr>
        </p:nvGraphicFramePr>
        <p:xfrm>
          <a:off x="5105400" y="1981200"/>
          <a:ext cx="3657600" cy="3200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 (GSI)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 (Prof)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W(B)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W(B)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A918D289-9569-E24E-AA77-80B1A1E3E32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8DFC351-2779-D549-8B68-B509F47FDFAE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Cascaded Aborts</a:t>
            </a:r>
            <a:endParaRPr lang="en-US" dirty="0">
              <a:latin typeface="Tahoma" charset="0"/>
            </a:endParaRPr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How does one undo the effects of a transaction T1</a:t>
            </a:r>
            <a:r>
              <a:rPr lang="en-US" dirty="0" smtClean="0">
                <a:latin typeface="Tahoma" charset="0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Tahoma" charset="0"/>
              </a:rPr>
              <a:t>Covered in </a:t>
            </a:r>
            <a:r>
              <a:rPr lang="en-US" altLang="ja-JP" dirty="0">
                <a:latin typeface="Tahoma" charset="0"/>
              </a:rPr>
              <a:t>logging and </a:t>
            </a:r>
            <a:r>
              <a:rPr lang="en-US" altLang="ja-JP" dirty="0" smtClean="0">
                <a:latin typeface="Tahoma" charset="0"/>
              </a:rPr>
              <a:t>recovery lecture</a:t>
            </a:r>
            <a:endParaRPr lang="en-US" altLang="ja-JP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What if another transaction T2 sees these effects??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Must abort and undo T2 too!</a:t>
            </a:r>
          </a:p>
          <a:p>
            <a:pPr lvl="1" eaLnBrk="1" hangingPunct="1"/>
            <a:r>
              <a:rPr lang="en-US" dirty="0">
                <a:latin typeface="Tahoma" charset="0"/>
              </a:rPr>
              <a:t>(Called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cascading abort</a:t>
            </a:r>
            <a:r>
              <a:rPr lang="en-US" dirty="0">
                <a:latin typeface="Tahoma" charset="0"/>
              </a:rPr>
              <a:t>)</a:t>
            </a:r>
            <a:endParaRPr lang="en-US" sz="32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AC2BEC1-6695-3944-B2B4-00C4C0BA6C45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CB77949-E50C-5E48-8BDE-1974EBACB011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Recoverable Schedule</a:t>
            </a:r>
            <a:endParaRPr lang="en-US" dirty="0">
              <a:latin typeface="Tahoma" charset="0"/>
            </a:endParaRPr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3434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Can we </a:t>
            </a:r>
            <a:r>
              <a:rPr lang="en-US" dirty="0" smtClean="0">
                <a:latin typeface="Tahoma" charset="0"/>
              </a:rPr>
              <a:t>undo </a:t>
            </a:r>
            <a:r>
              <a:rPr lang="en-US" dirty="0">
                <a:latin typeface="Tahoma" charset="0"/>
              </a:rPr>
              <a:t>effects of aborted transactions</a:t>
            </a:r>
            <a:r>
              <a:rPr lang="en-US" dirty="0" smtClean="0">
                <a:latin typeface="Tahoma" charset="0"/>
              </a:rPr>
              <a:t>? 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Not always</a:t>
            </a: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  <p:graphicFrame>
        <p:nvGraphicFramePr>
          <p:cNvPr id="154730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7309"/>
              </p:ext>
            </p:extLst>
          </p:nvPr>
        </p:nvGraphicFramePr>
        <p:xfrm>
          <a:off x="4495800" y="1981200"/>
          <a:ext cx="4267200" cy="4110168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434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700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R(balance) = 1000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700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W(balance) = 1000 - 100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700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R(balance) = 900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700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W(balance) = 900 * 1.05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6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434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Abort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1547302" name="Text Box 38"/>
          <p:cNvSpPr txBox="1">
            <a:spLocks noChangeArrowheads="1"/>
          </p:cNvSpPr>
          <p:nvPr/>
        </p:nvSpPr>
        <p:spPr bwMode="auto">
          <a:xfrm>
            <a:off x="457200" y="2474922"/>
            <a:ext cx="3733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T1 reads decrements account balance by $100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T2 adds 5% </a:t>
            </a:r>
            <a:r>
              <a:rPr lang="en-US" dirty="0" smtClean="0">
                <a:solidFill>
                  <a:schemeClr val="tx1"/>
                </a:solidFill>
              </a:rPr>
              <a:t>cashback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0" dirty="0" smtClean="0">
                <a:solidFill>
                  <a:schemeClr val="tx1"/>
                </a:solidFill>
              </a:rPr>
              <a:t>This schedule is NOT recoverable.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7" grpId="0" build="p"/>
      <p:bldP spid="15473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5F65015-AACC-8548-B63E-FAF559AC881A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385912D-5003-054F-9739-FF045C8D75F7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18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Goals for Acceptable schedules</a:t>
            </a:r>
            <a:endParaRPr lang="en-US" dirty="0">
              <a:latin typeface="Tahoma" charset="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Tahoma" charset="0"/>
            </a:endParaRPr>
          </a:p>
          <a:p>
            <a:pPr eaLnBrk="1" hangingPunct="1"/>
            <a:r>
              <a:rPr lang="en-US" dirty="0" smtClean="0">
                <a:latin typeface="Tahoma" charset="0"/>
              </a:rPr>
              <a:t>Must be serializable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Additional desirable goals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Recoverable schedule</a:t>
            </a:r>
            <a:r>
              <a:rPr lang="en-US" dirty="0">
                <a:latin typeface="Tahoma" charset="0"/>
              </a:rPr>
              <a:t> - Transactions commit only after all transactions whose changes they have read commit.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Avoid cascading aborts (ACA)</a:t>
            </a:r>
            <a:r>
              <a:rPr lang="en-US" dirty="0">
                <a:latin typeface="Tahoma" charset="0"/>
              </a:rPr>
              <a:t> - Transactions read only the changes of committed transactions.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4A2CC23-9C99-2F4E-9695-606117E3A659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8FA3028-99EE-E94E-9FF9-6AA29F7ECF27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19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Transaction and Constraints 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382000" cy="3352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Solution: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Insert tuples in the same transaction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Defer the constraint checking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SQL constraint modes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BEGIN DEFERRED</a:t>
            </a:r>
            <a:r>
              <a:rPr lang="en-US" sz="2400" dirty="0">
                <a:latin typeface="Tahoma" charset="0"/>
              </a:rPr>
              <a:t>: Check at commit time.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BEGIN IMMEDIATE</a:t>
            </a:r>
            <a:r>
              <a:rPr lang="en-US" sz="2400" dirty="0">
                <a:latin typeface="Tahoma" charset="0"/>
              </a:rPr>
              <a:t>: Check immediately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457200" y="1017588"/>
            <a:ext cx="46180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Create Table A  (</a:t>
            </a:r>
            <a:r>
              <a:rPr lang="en-US" u="sng">
                <a:solidFill>
                  <a:schemeClr val="accent2"/>
                </a:solidFill>
              </a:rPr>
              <a:t>akey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i="1">
                <a:solidFill>
                  <a:schemeClr val="accent2"/>
                </a:solidFill>
              </a:rPr>
              <a:t>bref</a:t>
            </a:r>
            <a:r>
              <a:rPr lang="en-US">
                <a:solidFill>
                  <a:schemeClr val="accent2"/>
                </a:solidFill>
              </a:rPr>
              <a:t>, …)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473075" y="1752600"/>
            <a:ext cx="46212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Create Table B  (</a:t>
            </a:r>
            <a:r>
              <a:rPr lang="en-US" u="sng">
                <a:solidFill>
                  <a:schemeClr val="accent2"/>
                </a:solidFill>
              </a:rPr>
              <a:t>bkey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i="1">
                <a:solidFill>
                  <a:schemeClr val="accent2"/>
                </a:solidFill>
              </a:rPr>
              <a:t>aref</a:t>
            </a:r>
            <a:r>
              <a:rPr lang="en-US">
                <a:solidFill>
                  <a:schemeClr val="accent2"/>
                </a:solidFill>
              </a:rPr>
              <a:t>, …)</a:t>
            </a:r>
          </a:p>
        </p:txBody>
      </p:sp>
      <p:sp>
        <p:nvSpPr>
          <p:cNvPr id="1557510" name="Line 6"/>
          <p:cNvSpPr>
            <a:spLocks noChangeShapeType="1"/>
          </p:cNvSpPr>
          <p:nvPr/>
        </p:nvSpPr>
        <p:spPr bwMode="auto">
          <a:xfrm flipH="1">
            <a:off x="3292475" y="1447800"/>
            <a:ext cx="609600" cy="5334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7511" name="Line 7"/>
          <p:cNvSpPr>
            <a:spLocks noChangeShapeType="1"/>
          </p:cNvSpPr>
          <p:nvPr/>
        </p:nvSpPr>
        <p:spPr bwMode="auto">
          <a:xfrm flipH="1" flipV="1">
            <a:off x="3292475" y="1524000"/>
            <a:ext cx="762000" cy="45720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7512" name="Text Box 8"/>
          <p:cNvSpPr txBox="1">
            <a:spLocks noChangeArrowheads="1"/>
          </p:cNvSpPr>
          <p:nvPr/>
        </p:nvSpPr>
        <p:spPr bwMode="auto">
          <a:xfrm>
            <a:off x="5257800" y="1308100"/>
            <a:ext cx="3775075" cy="749300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Q: How to insert the first</a:t>
            </a:r>
          </a:p>
          <a:p>
            <a:pPr>
              <a:lnSpc>
                <a:spcPct val="90000"/>
              </a:lnSpc>
            </a:pPr>
            <a:r>
              <a:rPr lang="en-US"/>
              <a:t>tuple, either in A or B?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5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7" grpId="0" build="p" autoUpdateAnimBg="0"/>
      <p:bldP spid="1557510" grpId="0" animBg="1"/>
      <p:bldP spid="1557511" grpId="0" animBg="1"/>
      <p:bldP spid="15575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E5BB483-9F17-EE46-89CD-800D810B2D5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46FD6CEB-7E9A-DD4F-96DF-EE346E4C8641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Transactions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Foundation for concurrent execution and recovery in DBMS</a:t>
            </a:r>
          </a:p>
          <a:p>
            <a:pPr eaLnBrk="1" hangingPunct="1"/>
            <a:r>
              <a:rPr lang="en-US">
                <a:latin typeface="Tahoma" charset="0"/>
              </a:rPr>
              <a:t>Transaction is an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atomic</a:t>
            </a:r>
            <a:r>
              <a:rPr lang="en-US">
                <a:latin typeface="Tahoma" charset="0"/>
              </a:rPr>
              <a:t> unit of work</a:t>
            </a:r>
          </a:p>
          <a:p>
            <a:pPr lvl="1" eaLnBrk="1" hangingPunct="1"/>
            <a:r>
              <a:rPr lang="en-US">
                <a:latin typeface="Tahoma" charset="0"/>
              </a:rPr>
              <a:t>E.g., Debit $500 from my bank account</a:t>
            </a:r>
          </a:p>
          <a:p>
            <a:pPr eaLnBrk="1" hangingPunct="1"/>
            <a:r>
              <a:rPr lang="en-US">
                <a:latin typeface="Tahoma" charset="0"/>
              </a:rPr>
              <a:t>Transaction consists of multiple actions</a:t>
            </a:r>
          </a:p>
          <a:p>
            <a:pPr eaLnBrk="1" hangingPunct="1"/>
            <a:r>
              <a:rPr lang="en-US">
                <a:latin typeface="Tahoma" charset="0"/>
              </a:rPr>
              <a:t>For performance, DBMS can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interleave</a:t>
            </a:r>
            <a:r>
              <a:rPr lang="en-US">
                <a:latin typeface="Tahoma" charset="0"/>
              </a:rPr>
              <a:t> actions from different transaction</a:t>
            </a:r>
          </a:p>
          <a:p>
            <a:pPr eaLnBrk="1" hangingPunct="1"/>
            <a:r>
              <a:rPr lang="en-US">
                <a:latin typeface="Tahoma" charset="0"/>
              </a:rPr>
              <a:t>Must guarantee same result as executing transactions </a:t>
            </a:r>
            <a:r>
              <a:rPr lang="en-US">
                <a:solidFill>
                  <a:schemeClr val="accent2"/>
                </a:solidFill>
                <a:latin typeface="Tahoma" charset="0"/>
              </a:rPr>
              <a:t>serially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84B2AB6-ACAC-E64A-899D-827FDEC728B7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4D85769-813F-AB43-9352-49BC1389309B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20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Intro to Locking</a:t>
            </a:r>
          </a:p>
        </p:txBody>
      </p:sp>
      <p:sp>
        <p:nvSpPr>
          <p:cNvPr id="1442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305800" cy="3238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dirty="0">
                <a:latin typeface="Tahoma" charset="0"/>
              </a:rPr>
              <a:t>What can a DBMS do to guarantee an acceptable schedule?</a:t>
            </a:r>
            <a:endParaRPr lang="en-US" sz="2800" dirty="0">
              <a:solidFill>
                <a:schemeClr val="accent2"/>
              </a:solidFill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Lock info maintained by a </a:t>
            </a:r>
            <a:r>
              <a:rPr lang="ja-JP" altLang="en-US" sz="2800" dirty="0">
                <a:solidFill>
                  <a:schemeClr val="accent2"/>
                </a:solidFill>
                <a:latin typeface="Tahoma" charset="0"/>
              </a:rPr>
              <a:t>“</a:t>
            </a:r>
            <a:r>
              <a:rPr lang="en-US" altLang="ja-JP" sz="2800" dirty="0">
                <a:solidFill>
                  <a:schemeClr val="accent2"/>
                </a:solidFill>
                <a:latin typeface="Tahoma" charset="0"/>
              </a:rPr>
              <a:t>lock manager</a:t>
            </a:r>
            <a:r>
              <a:rPr lang="ja-JP" altLang="en-US" sz="2800" dirty="0">
                <a:solidFill>
                  <a:schemeClr val="accent2"/>
                </a:solidFill>
                <a:latin typeface="Tahoma" charset="0"/>
              </a:rPr>
              <a:t>”</a:t>
            </a:r>
            <a:r>
              <a:rPr lang="en-US" altLang="ja-JP" sz="2800" dirty="0">
                <a:solidFill>
                  <a:schemeClr val="accent2"/>
                </a:solidFill>
                <a:latin typeface="Tahoma" charset="0"/>
              </a:rPr>
              <a:t>:</a:t>
            </a:r>
            <a:endParaRPr lang="en-US" altLang="ja-JP" sz="28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Stores (XID, RID, Mode) triples. 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This is a simplistic view; suffices for now.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Mode </a:t>
            </a:r>
            <a:r>
              <a:rPr lang="en-US" sz="2400" dirty="0" err="1">
                <a:latin typeface="Symbol" charset="0"/>
              </a:rPr>
              <a:t>Î</a:t>
            </a:r>
            <a:r>
              <a:rPr lang="en-US" sz="2400" dirty="0">
                <a:latin typeface="Tahoma" charset="0"/>
              </a:rPr>
              <a:t> {</a:t>
            </a:r>
            <a:r>
              <a:rPr lang="en-US" sz="2400" dirty="0" err="1" smtClean="0">
                <a:latin typeface="Tahoma" charset="0"/>
              </a:rPr>
              <a:t>Shared,eXlusive</a:t>
            </a:r>
            <a:r>
              <a:rPr lang="en-US" sz="2400" dirty="0" smtClean="0">
                <a:latin typeface="Tahoma" charset="0"/>
              </a:rPr>
              <a:t>} or {</a:t>
            </a:r>
            <a:r>
              <a:rPr lang="en-US" sz="2400" dirty="0" err="1" smtClean="0">
                <a:latin typeface="Tahoma" charset="0"/>
              </a:rPr>
              <a:t>Read,Write</a:t>
            </a:r>
            <a:r>
              <a:rPr lang="en-US" sz="2400" dirty="0" smtClean="0">
                <a:latin typeface="Tahoma" charset="0"/>
              </a:rPr>
              <a:t>} lock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Lock compatibility table: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0101" y="3648075"/>
            <a:ext cx="2128838" cy="2143125"/>
            <a:chOff x="3892" y="2438"/>
            <a:chExt cx="1341" cy="1350"/>
          </a:xfrm>
        </p:grpSpPr>
        <p:grpSp>
          <p:nvGrpSpPr>
            <p:cNvPr id="48137" name="Group 7"/>
            <p:cNvGrpSpPr>
              <a:grpSpLocks/>
            </p:cNvGrpSpPr>
            <p:nvPr/>
          </p:nvGrpSpPr>
          <p:grpSpPr bwMode="auto">
            <a:xfrm>
              <a:off x="3892" y="2452"/>
              <a:ext cx="1336" cy="1336"/>
              <a:chOff x="3892" y="2452"/>
              <a:chExt cx="1336" cy="1336"/>
            </a:xfrm>
          </p:grpSpPr>
          <p:sp>
            <p:nvSpPr>
              <p:cNvPr id="48150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8" name="Rectangle 25"/>
            <p:cNvSpPr>
              <a:spLocks noChangeArrowheads="1"/>
            </p:cNvSpPr>
            <p:nvPr/>
          </p:nvSpPr>
          <p:spPr bwMode="auto">
            <a:xfrm>
              <a:off x="4261" y="243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solidFill>
                    <a:schemeClr val="tx1"/>
                  </a:solidFill>
                  <a:latin typeface="Arial Unicode MS" charset="0"/>
                </a:rPr>
                <a:t>--</a:t>
              </a:r>
            </a:p>
          </p:txBody>
        </p:sp>
        <p:sp>
          <p:nvSpPr>
            <p:cNvPr id="48139" name="Rectangle 26"/>
            <p:cNvSpPr>
              <a:spLocks noChangeArrowheads="1"/>
            </p:cNvSpPr>
            <p:nvPr/>
          </p:nvSpPr>
          <p:spPr bwMode="auto">
            <a:xfrm>
              <a:off x="4597" y="243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solidFill>
                    <a:schemeClr val="tx1"/>
                  </a:solidFill>
                  <a:latin typeface="Arial Unicode MS" charset="0"/>
                </a:rPr>
                <a:t>R</a:t>
              </a:r>
              <a:endParaRPr lang="en-US" b="0" dirty="0">
                <a:solidFill>
                  <a:schemeClr val="tx1"/>
                </a:solidFill>
                <a:latin typeface="Arial Unicode MS" charset="0"/>
              </a:endParaRPr>
            </a:p>
          </p:txBody>
        </p:sp>
        <p:sp>
          <p:nvSpPr>
            <p:cNvPr id="48140" name="Rectangle 27"/>
            <p:cNvSpPr>
              <a:spLocks noChangeArrowheads="1"/>
            </p:cNvSpPr>
            <p:nvPr/>
          </p:nvSpPr>
          <p:spPr bwMode="auto">
            <a:xfrm>
              <a:off x="4933" y="2438"/>
              <a:ext cx="3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solidFill>
                    <a:schemeClr val="tx1"/>
                  </a:solidFill>
                  <a:latin typeface="Arial Unicode MS" charset="0"/>
                </a:rPr>
                <a:t>W</a:t>
              </a:r>
              <a:endParaRPr lang="en-US" b="0" dirty="0">
                <a:solidFill>
                  <a:schemeClr val="tx1"/>
                </a:solidFill>
                <a:latin typeface="Arial Unicode MS" charset="0"/>
              </a:endParaRPr>
            </a:p>
          </p:txBody>
        </p:sp>
        <p:sp>
          <p:nvSpPr>
            <p:cNvPr id="48141" name="Rectangle 28"/>
            <p:cNvSpPr>
              <a:spLocks noChangeArrowheads="1"/>
            </p:cNvSpPr>
            <p:nvPr/>
          </p:nvSpPr>
          <p:spPr bwMode="auto">
            <a:xfrm>
              <a:off x="3925" y="282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solidFill>
                    <a:schemeClr val="tx1"/>
                  </a:solidFill>
                  <a:latin typeface="Arial Unicode MS" charset="0"/>
                </a:rPr>
                <a:t>--</a:t>
              </a:r>
            </a:p>
          </p:txBody>
        </p:sp>
        <p:sp>
          <p:nvSpPr>
            <p:cNvPr id="48142" name="Rectangle 29"/>
            <p:cNvSpPr>
              <a:spLocks noChangeArrowheads="1"/>
            </p:cNvSpPr>
            <p:nvPr/>
          </p:nvSpPr>
          <p:spPr bwMode="auto">
            <a:xfrm>
              <a:off x="3925" y="315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solidFill>
                    <a:schemeClr val="tx1"/>
                  </a:solidFill>
                  <a:latin typeface="Arial Unicode MS" charset="0"/>
                </a:rPr>
                <a:t>R</a:t>
              </a:r>
              <a:endParaRPr lang="en-US" b="0" dirty="0">
                <a:solidFill>
                  <a:schemeClr val="tx1"/>
                </a:solidFill>
                <a:latin typeface="Arial Unicode MS" charset="0"/>
              </a:endParaRPr>
            </a:p>
          </p:txBody>
        </p:sp>
        <p:sp>
          <p:nvSpPr>
            <p:cNvPr id="48143" name="Rectangle 30"/>
            <p:cNvSpPr>
              <a:spLocks noChangeArrowheads="1"/>
            </p:cNvSpPr>
            <p:nvPr/>
          </p:nvSpPr>
          <p:spPr bwMode="auto">
            <a:xfrm>
              <a:off x="3925" y="3494"/>
              <a:ext cx="3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 smtClean="0">
                  <a:solidFill>
                    <a:schemeClr val="tx1"/>
                  </a:solidFill>
                  <a:latin typeface="Arial Unicode MS" charset="0"/>
                </a:rPr>
                <a:t>W</a:t>
              </a:r>
              <a:endParaRPr lang="en-US" b="0" dirty="0">
                <a:solidFill>
                  <a:schemeClr val="tx1"/>
                </a:solidFill>
                <a:latin typeface="Arial Unicode MS" charset="0"/>
              </a:endParaRPr>
            </a:p>
          </p:txBody>
        </p:sp>
        <p:sp>
          <p:nvSpPr>
            <p:cNvPr id="48144" name="Rectangle 31"/>
            <p:cNvSpPr>
              <a:spLocks noChangeArrowheads="1"/>
            </p:cNvSpPr>
            <p:nvPr/>
          </p:nvSpPr>
          <p:spPr bwMode="auto">
            <a:xfrm>
              <a:off x="4261" y="282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  <p:sp>
          <p:nvSpPr>
            <p:cNvPr id="48145" name="Rectangle 32"/>
            <p:cNvSpPr>
              <a:spLocks noChangeArrowheads="1"/>
            </p:cNvSpPr>
            <p:nvPr/>
          </p:nvSpPr>
          <p:spPr bwMode="auto">
            <a:xfrm>
              <a:off x="4261" y="315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  <p:sp>
          <p:nvSpPr>
            <p:cNvPr id="48146" name="Rectangle 33"/>
            <p:cNvSpPr>
              <a:spLocks noChangeArrowheads="1"/>
            </p:cNvSpPr>
            <p:nvPr/>
          </p:nvSpPr>
          <p:spPr bwMode="auto">
            <a:xfrm>
              <a:off x="4261" y="3494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  <p:sp>
          <p:nvSpPr>
            <p:cNvPr id="48147" name="Rectangle 34"/>
            <p:cNvSpPr>
              <a:spLocks noChangeArrowheads="1"/>
            </p:cNvSpPr>
            <p:nvPr/>
          </p:nvSpPr>
          <p:spPr bwMode="auto">
            <a:xfrm>
              <a:off x="4597" y="282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  <p:sp>
          <p:nvSpPr>
            <p:cNvPr id="48148" name="Rectangle 35"/>
            <p:cNvSpPr>
              <a:spLocks noChangeArrowheads="1"/>
            </p:cNvSpPr>
            <p:nvPr/>
          </p:nvSpPr>
          <p:spPr bwMode="auto">
            <a:xfrm>
              <a:off x="4933" y="282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  <p:sp>
          <p:nvSpPr>
            <p:cNvPr id="48149" name="Rectangle 36"/>
            <p:cNvSpPr>
              <a:spLocks noChangeArrowheads="1"/>
            </p:cNvSpPr>
            <p:nvPr/>
          </p:nvSpPr>
          <p:spPr bwMode="auto">
            <a:xfrm>
              <a:off x="4597" y="315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CF0E30"/>
                  </a:solidFill>
                  <a:latin typeface="Arial Unicode MS" charset="0"/>
                </a:rPr>
                <a:t>√</a:t>
              </a:r>
            </a:p>
          </p:txBody>
        </p:sp>
      </p:grpSp>
      <p:sp>
        <p:nvSpPr>
          <p:cNvPr id="1442853" name="Rectangle 37"/>
          <p:cNvSpPr>
            <a:spLocks noChangeArrowheads="1"/>
          </p:cNvSpPr>
          <p:nvPr/>
        </p:nvSpPr>
        <p:spPr bwMode="auto">
          <a:xfrm>
            <a:off x="381000" y="4267200"/>
            <a:ext cx="6324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b="0">
                <a:solidFill>
                  <a:schemeClr val="tx1"/>
                </a:solidFill>
                <a:latin typeface="Tahoma" charset="0"/>
              </a:rPr>
              <a:t>If a transaction can</a:t>
            </a:r>
            <a:r>
              <a:rPr lang="ja-JP" altLang="en-US" sz="2800" b="0">
                <a:solidFill>
                  <a:schemeClr val="tx1"/>
                </a:solidFill>
                <a:latin typeface="Tahoma" charset="0"/>
              </a:rPr>
              <a:t>’</a:t>
            </a:r>
            <a:r>
              <a:rPr lang="en-US" altLang="ja-JP" sz="2800" b="0">
                <a:solidFill>
                  <a:schemeClr val="tx1"/>
                </a:solidFill>
                <a:latin typeface="Tahoma" charset="0"/>
              </a:rPr>
              <a:t>t get a lock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b="0">
                <a:solidFill>
                  <a:schemeClr val="tx1"/>
                </a:solidFill>
                <a:latin typeface="Tahoma" charset="0"/>
              </a:rPr>
              <a:t>Suspended on a </a:t>
            </a:r>
            <a:r>
              <a:rPr lang="en-US">
                <a:latin typeface="Tahoma" charset="0"/>
              </a:rPr>
              <a:t>wait queue</a:t>
            </a:r>
            <a:endParaRPr lang="en-US" b="0">
              <a:solidFill>
                <a:schemeClr val="tx1"/>
              </a:solidFill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1" grpId="0" build="p" autoUpdateAnimBg="0"/>
      <p:bldP spid="144285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r>
              <a:rPr lang="en-US">
                <a:latin typeface="Tahoma" charset="0"/>
              </a:rPr>
              <a:t>Two-Phase Locking (2PL)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5029200" cy="3048000"/>
          </a:xfrm>
          <a:solidFill>
            <a:schemeClr val="bg1"/>
          </a:solidFill>
        </p:spPr>
        <p:txBody>
          <a:bodyPr lIns="92075" tIns="46038" rIns="92075" bIns="46038"/>
          <a:lstStyle/>
          <a:p>
            <a:r>
              <a:rPr lang="en-US" sz="2400" b="1" dirty="0">
                <a:solidFill>
                  <a:schemeClr val="accent2"/>
                </a:solidFill>
                <a:latin typeface="Tahoma" charset="0"/>
              </a:rPr>
              <a:t>2PL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/>
            <a:r>
              <a:rPr lang="en-US" sz="2400" dirty="0">
                <a:latin typeface="Tahoma" charset="0"/>
              </a:rPr>
              <a:t>If T wants to read (modify) an object, first obtains a </a:t>
            </a:r>
            <a:r>
              <a:rPr lang="en-US" sz="2400" dirty="0" smtClean="0">
                <a:latin typeface="Tahoma" charset="0"/>
              </a:rPr>
              <a:t>READ (WRITE) </a:t>
            </a:r>
            <a:r>
              <a:rPr lang="en-US" sz="2400" dirty="0">
                <a:latin typeface="Tahoma" charset="0"/>
              </a:rPr>
              <a:t>lock</a:t>
            </a:r>
          </a:p>
          <a:p>
            <a:pPr lvl="1"/>
            <a:r>
              <a:rPr lang="en-US" sz="2400" dirty="0">
                <a:latin typeface="Tahoma" charset="0"/>
              </a:rPr>
              <a:t>If T releases any lock, it can acquire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no new locks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!</a:t>
            </a:r>
          </a:p>
          <a:p>
            <a:pPr lvl="1"/>
            <a:r>
              <a:rPr lang="en-US" sz="2400" dirty="0" err="1">
                <a:solidFill>
                  <a:schemeClr val="hlink"/>
                </a:solidFill>
                <a:latin typeface="Tahoma" charset="0"/>
              </a:rPr>
              <a:t>Gurantees</a:t>
            </a:r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</a:rPr>
              <a:t>serializability</a:t>
            </a:r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!</a:t>
            </a:r>
            <a:endParaRPr lang="en-US" sz="20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568772" name="Rectangle 4"/>
          <p:cNvSpPr>
            <a:spLocks noChangeArrowheads="1"/>
          </p:cNvSpPr>
          <p:nvPr/>
        </p:nvSpPr>
        <p:spPr bwMode="auto">
          <a:xfrm>
            <a:off x="76200" y="41148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2800" dirty="0">
                <a:solidFill>
                  <a:schemeClr val="accent2"/>
                </a:solidFill>
                <a:latin typeface="Tahoma" charset="0"/>
                <a:cs typeface="+mn-cs"/>
              </a:rPr>
              <a:t>Strict 2PL</a:t>
            </a:r>
            <a:r>
              <a:rPr lang="en-US" sz="2800" b="0" dirty="0">
                <a:solidFill>
                  <a:schemeClr val="tx1"/>
                </a:solidFill>
                <a:latin typeface="Tahoma" charset="0"/>
                <a:cs typeface="+mn-cs"/>
              </a:rPr>
              <a:t>: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b="0" dirty="0">
                <a:solidFill>
                  <a:schemeClr val="accent2"/>
                </a:solidFill>
                <a:latin typeface="Tahoma" charset="0"/>
                <a:cs typeface="+mn-cs"/>
              </a:rPr>
              <a:t>Hold all locks until end of </a:t>
            </a:r>
            <a:r>
              <a:rPr lang="en-US" b="0" dirty="0" err="1">
                <a:solidFill>
                  <a:schemeClr val="accent2"/>
                </a:solidFill>
                <a:latin typeface="Tahoma" charset="0"/>
                <a:cs typeface="+mn-cs"/>
              </a:rPr>
              <a:t>Xact</a:t>
            </a:r>
            <a:endParaRPr lang="en-US" b="0" dirty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b="0" dirty="0">
                <a:solidFill>
                  <a:schemeClr val="tx1"/>
                </a:solidFill>
                <a:latin typeface="Tahoma" charset="0"/>
                <a:cs typeface="+mn-cs"/>
              </a:rPr>
              <a:t>Guarantees </a:t>
            </a:r>
            <a:r>
              <a:rPr lang="en-US" b="0" dirty="0" err="1">
                <a:solidFill>
                  <a:schemeClr val="tx1"/>
                </a:solidFill>
                <a:latin typeface="Tahoma" charset="0"/>
                <a:cs typeface="+mn-cs"/>
              </a:rPr>
              <a:t>serializability</a:t>
            </a:r>
            <a:r>
              <a:rPr lang="en-US" b="0" dirty="0">
                <a:solidFill>
                  <a:schemeClr val="tx1"/>
                </a:solidFill>
                <a:latin typeface="Tahoma" charset="0"/>
                <a:cs typeface="+mn-cs"/>
              </a:rPr>
              <a:t> and ACA too!</a:t>
            </a:r>
          </a:p>
          <a:p>
            <a:pPr marL="1143000" lvl="2" indent="-2286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b="0" dirty="0">
                <a:solidFill>
                  <a:schemeClr val="tx1"/>
                </a:solidFill>
                <a:latin typeface="Tahoma" charset="0"/>
                <a:cs typeface="+mn-cs"/>
              </a:rPr>
              <a:t>Note ACA schedules are always recoverable</a:t>
            </a:r>
          </a:p>
        </p:txBody>
      </p:sp>
      <p:sp>
        <p:nvSpPr>
          <p:cNvPr id="1568774" name="Rectangle 6"/>
          <p:cNvSpPr>
            <a:spLocks noChangeAspect="1" noChangeArrowheads="1"/>
          </p:cNvSpPr>
          <p:nvPr/>
        </p:nvSpPr>
        <p:spPr bwMode="auto">
          <a:xfrm>
            <a:off x="6799263" y="63246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0">
                <a:solidFill>
                  <a:schemeClr val="tx2"/>
                </a:solidFill>
                <a:latin typeface="Arial" charset="0"/>
                <a:cs typeface="+mn-cs"/>
              </a:rPr>
              <a:t>Time</a:t>
            </a:r>
          </a:p>
        </p:txBody>
      </p:sp>
      <p:sp>
        <p:nvSpPr>
          <p:cNvPr id="1568775" name="Rectangle 7"/>
          <p:cNvSpPr>
            <a:spLocks noChangeAspect="1" noChangeArrowheads="1"/>
          </p:cNvSpPr>
          <p:nvPr/>
        </p:nvSpPr>
        <p:spPr bwMode="auto">
          <a:xfrm rot="16200000">
            <a:off x="5156201" y="5240338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0">
                <a:solidFill>
                  <a:schemeClr val="tx2"/>
                </a:solidFill>
                <a:latin typeface="Arial" charset="0"/>
                <a:cs typeface="+mn-cs"/>
              </a:rPr>
              <a:t># locks</a:t>
            </a:r>
          </a:p>
        </p:txBody>
      </p:sp>
      <p:sp>
        <p:nvSpPr>
          <p:cNvPr id="1568776" name="Line 8"/>
          <p:cNvSpPr>
            <a:spLocks noChangeAspect="1" noChangeShapeType="1"/>
          </p:cNvSpPr>
          <p:nvPr/>
        </p:nvSpPr>
        <p:spPr bwMode="auto">
          <a:xfrm>
            <a:off x="6037263" y="4695825"/>
            <a:ext cx="3175" cy="16906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77" name="Line 9"/>
          <p:cNvSpPr>
            <a:spLocks noChangeAspect="1" noChangeShapeType="1"/>
          </p:cNvSpPr>
          <p:nvPr/>
        </p:nvSpPr>
        <p:spPr bwMode="auto">
          <a:xfrm>
            <a:off x="6037263" y="6386513"/>
            <a:ext cx="2328863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79" name="Line 11"/>
          <p:cNvSpPr>
            <a:spLocks noChangeAspect="1" noChangeShapeType="1"/>
          </p:cNvSpPr>
          <p:nvPr/>
        </p:nvSpPr>
        <p:spPr bwMode="auto">
          <a:xfrm>
            <a:off x="7321551" y="4356100"/>
            <a:ext cx="1588" cy="2030413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80" name="Rectangle 12"/>
          <p:cNvSpPr>
            <a:spLocks noChangeAspect="1" noChangeArrowheads="1"/>
          </p:cNvSpPr>
          <p:nvPr/>
        </p:nvSpPr>
        <p:spPr bwMode="auto">
          <a:xfrm>
            <a:off x="5402263" y="4175125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b="0">
                <a:latin typeface="Arial" charset="0"/>
                <a:cs typeface="+mn-cs"/>
              </a:rPr>
              <a:t>growing phase</a:t>
            </a:r>
          </a:p>
        </p:txBody>
      </p:sp>
      <p:sp>
        <p:nvSpPr>
          <p:cNvPr id="1568781" name="Rectangle 13"/>
          <p:cNvSpPr>
            <a:spLocks noChangeAspect="1" noChangeArrowheads="1"/>
          </p:cNvSpPr>
          <p:nvPr/>
        </p:nvSpPr>
        <p:spPr bwMode="auto">
          <a:xfrm>
            <a:off x="7781926" y="4305300"/>
            <a:ext cx="1370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 b="0">
                <a:solidFill>
                  <a:schemeClr val="accent1"/>
                </a:solidFill>
                <a:latin typeface="Arial" charset="0"/>
                <a:cs typeface="+mn-cs"/>
              </a:rPr>
              <a:t>Shrinking</a:t>
            </a:r>
          </a:p>
          <a:p>
            <a:pPr>
              <a:lnSpc>
                <a:spcPct val="100000"/>
              </a:lnSpc>
              <a:defRPr/>
            </a:pPr>
            <a:r>
              <a:rPr lang="en-US" sz="2000" b="0">
                <a:solidFill>
                  <a:schemeClr val="accent1"/>
                </a:solidFill>
                <a:latin typeface="Arial" charset="0"/>
                <a:cs typeface="+mn-cs"/>
              </a:rPr>
              <a:t>       phase</a:t>
            </a:r>
          </a:p>
        </p:txBody>
      </p:sp>
      <p:sp>
        <p:nvSpPr>
          <p:cNvPr id="1568782" name="Freeform 14"/>
          <p:cNvSpPr>
            <a:spLocks noChangeAspect="1"/>
          </p:cNvSpPr>
          <p:nvPr/>
        </p:nvSpPr>
        <p:spPr bwMode="auto">
          <a:xfrm>
            <a:off x="6350001" y="4551363"/>
            <a:ext cx="285750" cy="858838"/>
          </a:xfrm>
          <a:custGeom>
            <a:avLst/>
            <a:gdLst>
              <a:gd name="T0" fmla="*/ 0 w 144"/>
              <a:gd name="T1" fmla="*/ 0 h 432"/>
              <a:gd name="T2" fmla="*/ 144 w 144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4" h="432">
                <a:moveTo>
                  <a:pt x="0" y="0"/>
                </a:moveTo>
                <a:cubicBezTo>
                  <a:pt x="60" y="180"/>
                  <a:pt x="120" y="360"/>
                  <a:pt x="144" y="43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4F3F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83" name="Freeform 15"/>
          <p:cNvSpPr>
            <a:spLocks noChangeAspect="1"/>
          </p:cNvSpPr>
          <p:nvPr/>
        </p:nvSpPr>
        <p:spPr bwMode="auto">
          <a:xfrm>
            <a:off x="7307263" y="4114800"/>
            <a:ext cx="436563" cy="590550"/>
          </a:xfrm>
          <a:custGeom>
            <a:avLst/>
            <a:gdLst>
              <a:gd name="T0" fmla="*/ 275 w 275"/>
              <a:gd name="T1" fmla="*/ 0 h 372"/>
              <a:gd name="T2" fmla="*/ 0 w 275"/>
              <a:gd name="T3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5" h="372">
                <a:moveTo>
                  <a:pt x="275" y="0"/>
                </a:moveTo>
                <a:cubicBezTo>
                  <a:pt x="229" y="63"/>
                  <a:pt x="57" y="295"/>
                  <a:pt x="0" y="37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4F3F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84" name="Freeform 16"/>
          <p:cNvSpPr>
            <a:spLocks noChangeAspect="1"/>
          </p:cNvSpPr>
          <p:nvPr/>
        </p:nvSpPr>
        <p:spPr bwMode="auto">
          <a:xfrm flipH="1">
            <a:off x="7781926" y="4705350"/>
            <a:ext cx="476250" cy="666750"/>
          </a:xfrm>
          <a:custGeom>
            <a:avLst/>
            <a:gdLst>
              <a:gd name="T0" fmla="*/ 0 w 144"/>
              <a:gd name="T1" fmla="*/ 0 h 432"/>
              <a:gd name="T2" fmla="*/ 144 w 144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4" h="432">
                <a:moveTo>
                  <a:pt x="0" y="0"/>
                </a:moveTo>
                <a:cubicBezTo>
                  <a:pt x="60" y="180"/>
                  <a:pt x="120" y="360"/>
                  <a:pt x="144" y="43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4F3FE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68785" name="Rectangle 17"/>
          <p:cNvSpPr>
            <a:spLocks noChangeAspect="1" noChangeArrowheads="1"/>
          </p:cNvSpPr>
          <p:nvPr/>
        </p:nvSpPr>
        <p:spPr bwMode="auto">
          <a:xfrm>
            <a:off x="7239001" y="379412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+mn-cs"/>
              </a:rPr>
              <a:t>lock point</a:t>
            </a:r>
          </a:p>
        </p:txBody>
      </p:sp>
      <p:sp>
        <p:nvSpPr>
          <p:cNvPr id="1568787" name="Freeform 19"/>
          <p:cNvSpPr>
            <a:spLocks noChangeAspect="1"/>
          </p:cNvSpPr>
          <p:nvPr/>
        </p:nvSpPr>
        <p:spPr bwMode="auto">
          <a:xfrm>
            <a:off x="7400928" y="4154488"/>
            <a:ext cx="1671638" cy="2236787"/>
          </a:xfrm>
          <a:custGeom>
            <a:avLst/>
            <a:gdLst>
              <a:gd name="T0" fmla="*/ 0 w 1053"/>
              <a:gd name="T1" fmla="*/ 329 h 1409"/>
              <a:gd name="T2" fmla="*/ 0 w 1053"/>
              <a:gd name="T3" fmla="*/ 1349 h 1409"/>
              <a:gd name="T4" fmla="*/ 660 w 1053"/>
              <a:gd name="T5" fmla="*/ 1409 h 1409"/>
              <a:gd name="T6" fmla="*/ 1053 w 1053"/>
              <a:gd name="T7" fmla="*/ 497 h 1409"/>
              <a:gd name="T8" fmla="*/ 1010 w 1053"/>
              <a:gd name="T9" fmla="*/ 61 h 1409"/>
              <a:gd name="T10" fmla="*/ 624 w 1053"/>
              <a:gd name="T11" fmla="*/ 0 h 1409"/>
              <a:gd name="T12" fmla="*/ 0 w 1053"/>
              <a:gd name="T13" fmla="*/ 32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" h="1409">
                <a:moveTo>
                  <a:pt x="0" y="329"/>
                </a:moveTo>
                <a:lnTo>
                  <a:pt x="0" y="1349"/>
                </a:lnTo>
                <a:lnTo>
                  <a:pt x="660" y="1409"/>
                </a:lnTo>
                <a:lnTo>
                  <a:pt x="1053" y="497"/>
                </a:lnTo>
                <a:lnTo>
                  <a:pt x="1010" y="61"/>
                </a:lnTo>
                <a:lnTo>
                  <a:pt x="624" y="0"/>
                </a:lnTo>
                <a:lnTo>
                  <a:pt x="0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5402263" y="974725"/>
            <a:ext cx="3749675" cy="2987675"/>
            <a:chOff x="3403" y="1958"/>
            <a:chExt cx="2362" cy="1882"/>
          </a:xfrm>
        </p:grpSpPr>
        <p:sp>
          <p:nvSpPr>
            <p:cNvPr id="25" name="Rectangle 6"/>
            <p:cNvSpPr>
              <a:spLocks noChangeAspect="1" noChangeArrowheads="1"/>
            </p:cNvSpPr>
            <p:nvPr/>
          </p:nvSpPr>
          <p:spPr bwMode="auto">
            <a:xfrm>
              <a:off x="4283" y="3552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b="0">
                  <a:solidFill>
                    <a:schemeClr val="tx2"/>
                  </a:solidFill>
                  <a:latin typeface="Arial" charset="0"/>
                  <a:cs typeface="+mn-cs"/>
                </a:rPr>
                <a:t>Time</a:t>
              </a:r>
            </a:p>
          </p:txBody>
        </p:sp>
        <p:sp>
          <p:nvSpPr>
            <p:cNvPr id="26" name="Rectangle 7"/>
            <p:cNvSpPr>
              <a:spLocks noChangeAspect="1" noChangeArrowheads="1"/>
            </p:cNvSpPr>
            <p:nvPr/>
          </p:nvSpPr>
          <p:spPr bwMode="auto">
            <a:xfrm rot="-5400000">
              <a:off x="3248" y="2869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b="0">
                  <a:solidFill>
                    <a:schemeClr val="tx2"/>
                  </a:solidFill>
                  <a:latin typeface="Arial" charset="0"/>
                  <a:cs typeface="+mn-cs"/>
                </a:rPr>
                <a:t># locks</a:t>
              </a:r>
            </a:p>
          </p:txBody>
        </p:sp>
        <p:sp>
          <p:nvSpPr>
            <p:cNvPr id="27" name="Line 8"/>
            <p:cNvSpPr>
              <a:spLocks noChangeAspect="1" noChangeShapeType="1"/>
            </p:cNvSpPr>
            <p:nvPr/>
          </p:nvSpPr>
          <p:spPr bwMode="auto">
            <a:xfrm>
              <a:off x="3803" y="2526"/>
              <a:ext cx="2" cy="10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Line 9"/>
            <p:cNvSpPr>
              <a:spLocks noChangeAspect="1" noChangeShapeType="1"/>
            </p:cNvSpPr>
            <p:nvPr/>
          </p:nvSpPr>
          <p:spPr bwMode="auto">
            <a:xfrm>
              <a:off x="3803" y="3591"/>
              <a:ext cx="146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Freeform 10"/>
            <p:cNvSpPr>
              <a:spLocks noChangeAspect="1"/>
            </p:cNvSpPr>
            <p:nvPr/>
          </p:nvSpPr>
          <p:spPr bwMode="auto">
            <a:xfrm>
              <a:off x="3803" y="2526"/>
              <a:ext cx="1468" cy="1066"/>
            </a:xfrm>
            <a:custGeom>
              <a:avLst/>
              <a:gdLst>
                <a:gd name="T0" fmla="*/ 0 w 1489"/>
                <a:gd name="T1" fmla="*/ 960 h 961"/>
                <a:gd name="T2" fmla="*/ 165 w 1489"/>
                <a:gd name="T3" fmla="*/ 640 h 961"/>
                <a:gd name="T4" fmla="*/ 413 w 1489"/>
                <a:gd name="T5" fmla="*/ 400 h 961"/>
                <a:gd name="T6" fmla="*/ 578 w 1489"/>
                <a:gd name="T7" fmla="*/ 80 h 961"/>
                <a:gd name="T8" fmla="*/ 826 w 1489"/>
                <a:gd name="T9" fmla="*/ 0 h 961"/>
                <a:gd name="T10" fmla="*/ 909 w 1489"/>
                <a:gd name="T11" fmla="*/ 80 h 961"/>
                <a:gd name="T12" fmla="*/ 1074 w 1489"/>
                <a:gd name="T13" fmla="*/ 400 h 961"/>
                <a:gd name="T14" fmla="*/ 1157 w 1489"/>
                <a:gd name="T15" fmla="*/ 720 h 961"/>
                <a:gd name="T16" fmla="*/ 1179 w 1489"/>
                <a:gd name="T17" fmla="*/ 720 h 961"/>
                <a:gd name="T18" fmla="*/ 1198 w 1489"/>
                <a:gd name="T19" fmla="*/ 720 h 961"/>
                <a:gd name="T20" fmla="*/ 1405 w 1489"/>
                <a:gd name="T21" fmla="*/ 880 h 961"/>
                <a:gd name="T22" fmla="*/ 1488 w 1489"/>
                <a:gd name="T23" fmla="*/ 9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9" h="961">
                  <a:moveTo>
                    <a:pt x="0" y="960"/>
                  </a:moveTo>
                  <a:lnTo>
                    <a:pt x="165" y="640"/>
                  </a:lnTo>
                  <a:lnTo>
                    <a:pt x="413" y="400"/>
                  </a:lnTo>
                  <a:lnTo>
                    <a:pt x="578" y="80"/>
                  </a:lnTo>
                  <a:lnTo>
                    <a:pt x="826" y="0"/>
                  </a:lnTo>
                  <a:lnTo>
                    <a:pt x="909" y="80"/>
                  </a:lnTo>
                  <a:lnTo>
                    <a:pt x="1074" y="400"/>
                  </a:lnTo>
                  <a:lnTo>
                    <a:pt x="1157" y="720"/>
                  </a:lnTo>
                  <a:lnTo>
                    <a:pt x="1179" y="720"/>
                  </a:lnTo>
                  <a:lnTo>
                    <a:pt x="1198" y="720"/>
                  </a:lnTo>
                  <a:lnTo>
                    <a:pt x="1405" y="880"/>
                  </a:lnTo>
                  <a:lnTo>
                    <a:pt x="1488" y="960"/>
                  </a:lnTo>
                </a:path>
              </a:pathLst>
            </a:custGeom>
            <a:noFill/>
            <a:ln w="254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Line 11"/>
            <p:cNvSpPr>
              <a:spLocks noChangeAspect="1" noChangeShapeType="1"/>
            </p:cNvSpPr>
            <p:nvPr/>
          </p:nvSpPr>
          <p:spPr bwMode="auto">
            <a:xfrm>
              <a:off x="4612" y="2312"/>
              <a:ext cx="1" cy="1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Rectangle 12"/>
            <p:cNvSpPr>
              <a:spLocks noChangeAspect="1" noChangeArrowheads="1"/>
            </p:cNvSpPr>
            <p:nvPr/>
          </p:nvSpPr>
          <p:spPr bwMode="auto">
            <a:xfrm>
              <a:off x="3403" y="2198"/>
              <a:ext cx="11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2000" b="0">
                  <a:latin typeface="Arial" charset="0"/>
                  <a:cs typeface="+mn-cs"/>
                </a:rPr>
                <a:t>growing phase</a:t>
              </a:r>
            </a:p>
          </p:txBody>
        </p:sp>
        <p:sp>
          <p:nvSpPr>
            <p:cNvPr id="32" name="Rectangle 13"/>
            <p:cNvSpPr>
              <a:spLocks noChangeAspect="1" noChangeArrowheads="1"/>
            </p:cNvSpPr>
            <p:nvPr/>
          </p:nvSpPr>
          <p:spPr bwMode="auto">
            <a:xfrm>
              <a:off x="4902" y="2280"/>
              <a:ext cx="8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2000" b="0">
                  <a:solidFill>
                    <a:schemeClr val="accent1"/>
                  </a:solidFill>
                  <a:latin typeface="Arial" charset="0"/>
                  <a:cs typeface="+mn-cs"/>
                </a:rPr>
                <a:t>Shrinking</a:t>
              </a:r>
            </a:p>
            <a:p>
              <a:pPr>
                <a:lnSpc>
                  <a:spcPct val="100000"/>
                </a:lnSpc>
                <a:defRPr/>
              </a:pPr>
              <a:r>
                <a:rPr lang="en-US" sz="2000" b="0">
                  <a:solidFill>
                    <a:schemeClr val="accent1"/>
                  </a:solidFill>
                  <a:latin typeface="Arial" charset="0"/>
                  <a:cs typeface="+mn-cs"/>
                </a:rPr>
                <a:t>       phase</a:t>
              </a:r>
            </a:p>
          </p:txBody>
        </p:sp>
        <p:sp>
          <p:nvSpPr>
            <p:cNvPr id="33" name="Freeform 14"/>
            <p:cNvSpPr>
              <a:spLocks noChangeAspect="1"/>
            </p:cNvSpPr>
            <p:nvPr/>
          </p:nvSpPr>
          <p:spPr bwMode="auto">
            <a:xfrm>
              <a:off x="4000" y="2435"/>
              <a:ext cx="180" cy="541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4F3FE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Freeform 15"/>
            <p:cNvSpPr>
              <a:spLocks noChangeAspect="1"/>
            </p:cNvSpPr>
            <p:nvPr/>
          </p:nvSpPr>
          <p:spPr bwMode="auto">
            <a:xfrm>
              <a:off x="4603" y="2160"/>
              <a:ext cx="275" cy="372"/>
            </a:xfrm>
            <a:custGeom>
              <a:avLst/>
              <a:gdLst>
                <a:gd name="T0" fmla="*/ 275 w 275"/>
                <a:gd name="T1" fmla="*/ 0 h 372"/>
                <a:gd name="T2" fmla="*/ 0 w 275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4F3FE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Freeform 16"/>
            <p:cNvSpPr>
              <a:spLocks noChangeAspect="1"/>
            </p:cNvSpPr>
            <p:nvPr/>
          </p:nvSpPr>
          <p:spPr bwMode="auto">
            <a:xfrm flipH="1">
              <a:off x="4902" y="2532"/>
              <a:ext cx="300" cy="420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4F3FE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Rectangle 17"/>
            <p:cNvSpPr>
              <a:spLocks noChangeAspect="1" noChangeArrowheads="1"/>
            </p:cNvSpPr>
            <p:nvPr/>
          </p:nvSpPr>
          <p:spPr bwMode="auto">
            <a:xfrm>
              <a:off x="4560" y="1958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2000">
                  <a:solidFill>
                    <a:schemeClr val="accent2"/>
                  </a:solidFill>
                  <a:latin typeface="Arial" charset="0"/>
                  <a:cs typeface="+mn-cs"/>
                </a:rPr>
                <a:t>lock point</a:t>
              </a:r>
            </a:p>
          </p:txBody>
        </p:sp>
      </p:grpSp>
      <p:sp>
        <p:nvSpPr>
          <p:cNvPr id="40" name="Freeform 20"/>
          <p:cNvSpPr>
            <a:spLocks noChangeAspect="1"/>
          </p:cNvSpPr>
          <p:nvPr/>
        </p:nvSpPr>
        <p:spPr bwMode="auto">
          <a:xfrm>
            <a:off x="6059488" y="4683125"/>
            <a:ext cx="2282825" cy="1684337"/>
          </a:xfrm>
          <a:custGeom>
            <a:avLst/>
            <a:gdLst>
              <a:gd name="T0" fmla="*/ 0 w 1150"/>
              <a:gd name="T1" fmla="*/ 849 h 849"/>
              <a:gd name="T2" fmla="*/ 130 w 1150"/>
              <a:gd name="T3" fmla="*/ 565 h 849"/>
              <a:gd name="T4" fmla="*/ 326 w 1150"/>
              <a:gd name="T5" fmla="*/ 352 h 849"/>
              <a:gd name="T6" fmla="*/ 456 w 1150"/>
              <a:gd name="T7" fmla="*/ 68 h 849"/>
              <a:gd name="T8" fmla="*/ 628 w 1150"/>
              <a:gd name="T9" fmla="*/ 0 h 849"/>
              <a:gd name="T10" fmla="*/ 1150 w 1150"/>
              <a:gd name="T11" fmla="*/ 0 h 849"/>
              <a:gd name="T12" fmla="*/ 1150 w 1150"/>
              <a:gd name="T13" fmla="*/ 82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0" h="849">
                <a:moveTo>
                  <a:pt x="0" y="849"/>
                </a:moveTo>
                <a:lnTo>
                  <a:pt x="130" y="565"/>
                </a:lnTo>
                <a:lnTo>
                  <a:pt x="326" y="352"/>
                </a:lnTo>
                <a:lnTo>
                  <a:pt x="456" y="68"/>
                </a:lnTo>
                <a:lnTo>
                  <a:pt x="628" y="0"/>
                </a:lnTo>
                <a:lnTo>
                  <a:pt x="1150" y="0"/>
                </a:lnTo>
                <a:lnTo>
                  <a:pt x="1150" y="828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6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6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6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6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6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6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6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6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6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6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6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6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2" grpId="0"/>
      <p:bldP spid="1568774" grpId="0"/>
      <p:bldP spid="1568775" grpId="0"/>
      <p:bldP spid="1568776" grpId="0" animBg="1"/>
      <p:bldP spid="1568777" grpId="0" animBg="1"/>
      <p:bldP spid="1568779" grpId="0" animBg="1"/>
      <p:bldP spid="1568780" grpId="0"/>
      <p:bldP spid="1568781" grpId="0"/>
      <p:bldP spid="1568782" grpId="0" animBg="1"/>
      <p:bldP spid="1568783" grpId="0" animBg="1"/>
      <p:bldP spid="1568784" grpId="0" animBg="1"/>
      <p:bldP spid="1568785" grpId="0"/>
      <p:bldP spid="1568787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4568054-0647-0540-A7F7-F34B64D46706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26D4DD3-B5EE-E14D-866C-4281455FE9CC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22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charset="0"/>
              </a:rPr>
              <a:t>Two accounts, A and B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</a:rPr>
              <a:t>Two transactions, T1 and T2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</a:rPr>
              <a:t>T1: Transfer $100 from A to B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charset="0"/>
              </a:rPr>
              <a:t>T2: Add 10% interest to A and B</a:t>
            </a:r>
          </a:p>
          <a:p>
            <a:pPr>
              <a:lnSpc>
                <a:spcPct val="90000"/>
              </a:lnSpc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A384DAB2-B487-974C-A8DA-70F163CDE1BB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37E5779-18A0-6949-B374-985508E776EA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23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- Strict 2PL</a:t>
            </a:r>
          </a:p>
        </p:txBody>
      </p:sp>
      <p:graphicFrame>
        <p:nvGraphicFramePr>
          <p:cNvPr id="1567747" name="Group 3"/>
          <p:cNvGraphicFramePr>
            <a:graphicFrameLocks noGrp="1"/>
          </p:cNvGraphicFramePr>
          <p:nvPr/>
        </p:nvGraphicFramePr>
        <p:xfrm>
          <a:off x="4876800" y="990600"/>
          <a:ext cx="3962400" cy="5029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T1: Transfer $100 from A to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T2: Add 10% interest to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R(A); A -= 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R(B); B+= 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R(A); A *= 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R(B); B *= 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</a:tbl>
          </a:graphicData>
        </a:graphic>
      </p:graphicFrame>
      <p:sp>
        <p:nvSpPr>
          <p:cNvPr id="54321" name="Rectangle 47"/>
          <p:cNvSpPr>
            <a:spLocks noChangeArrowheads="1"/>
          </p:cNvSpPr>
          <p:nvPr/>
        </p:nvSpPr>
        <p:spPr bwMode="auto">
          <a:xfrm>
            <a:off x="8039100" y="6151563"/>
            <a:ext cx="1841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67792" name="AutoShape 48"/>
          <p:cNvSpPr>
            <a:spLocks noChangeArrowheads="1"/>
          </p:cNvSpPr>
          <p:nvPr/>
        </p:nvSpPr>
        <p:spPr bwMode="auto">
          <a:xfrm>
            <a:off x="6934200" y="2412814"/>
            <a:ext cx="1752600" cy="1784723"/>
          </a:xfrm>
          <a:prstGeom prst="downArrow">
            <a:avLst>
              <a:gd name="adj1" fmla="val 50000"/>
              <a:gd name="adj2" fmla="val 29198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Wait</a:t>
            </a:r>
          </a:p>
          <a:p>
            <a:pPr algn="ctr"/>
            <a:endParaRPr lang="en-US" dirty="0"/>
          </a:p>
        </p:txBody>
      </p:sp>
      <p:sp>
        <p:nvSpPr>
          <p:cNvPr id="1567793" name="Text Box 49"/>
          <p:cNvSpPr txBox="1">
            <a:spLocks noChangeArrowheads="1"/>
          </p:cNvSpPr>
          <p:nvPr/>
        </p:nvSpPr>
        <p:spPr bwMode="auto">
          <a:xfrm>
            <a:off x="152400" y="1346020"/>
            <a:ext cx="4419600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T1 acquires </a:t>
            </a:r>
            <a:r>
              <a:rPr lang="en-US" dirty="0" smtClean="0"/>
              <a:t>READ lock </a:t>
            </a:r>
            <a:r>
              <a:rPr lang="en-US" dirty="0"/>
              <a:t>on 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T1 acquires </a:t>
            </a:r>
            <a:r>
              <a:rPr lang="en-US" dirty="0" smtClean="0"/>
              <a:t>WRITE lock </a:t>
            </a:r>
            <a:r>
              <a:rPr lang="en-US" dirty="0"/>
              <a:t>on 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T1 acquires </a:t>
            </a:r>
            <a:r>
              <a:rPr lang="en-US" dirty="0" smtClean="0"/>
              <a:t>READ lock </a:t>
            </a:r>
            <a:r>
              <a:rPr lang="en-US" dirty="0"/>
              <a:t>on B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T1 acquires </a:t>
            </a:r>
            <a:r>
              <a:rPr lang="en-US" dirty="0" smtClean="0"/>
              <a:t>WRITE lock </a:t>
            </a:r>
            <a:r>
              <a:rPr lang="en-US" dirty="0"/>
              <a:t>on B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T1 releases all locks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T2 acquires </a:t>
            </a:r>
            <a:r>
              <a:rPr lang="en-US" dirty="0" smtClean="0"/>
              <a:t>READ lock </a:t>
            </a:r>
            <a:r>
              <a:rPr lang="en-US" dirty="0"/>
              <a:t>on 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92" grpId="0" animBg="1"/>
      <p:bldP spid="156779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Precedence Graph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2057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Precedence (or </a:t>
            </a:r>
            <a:r>
              <a:rPr lang="en-US" sz="2400" dirty="0" err="1">
                <a:latin typeface="Tahoma" charset="0"/>
              </a:rPr>
              <a:t>serializability</a:t>
            </a:r>
            <a:r>
              <a:rPr lang="en-US" sz="2400" dirty="0">
                <a:latin typeface="Tahoma" charset="0"/>
              </a:rPr>
              <a:t>) graph for schedule </a:t>
            </a:r>
            <a:r>
              <a:rPr lang="en-US" sz="2400" dirty="0" smtClean="0">
                <a:latin typeface="Tahoma" charset="0"/>
              </a:rPr>
              <a:t>L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 node for each committed transaction in </a:t>
            </a:r>
            <a:r>
              <a:rPr lang="en-US" sz="2400" dirty="0" smtClean="0">
                <a:latin typeface="Tahoma" charset="0"/>
              </a:rPr>
              <a:t>L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An arc from T</a:t>
            </a:r>
            <a:r>
              <a:rPr lang="en-US" sz="2400" baseline="-25000" dirty="0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 to </a:t>
            </a:r>
            <a:r>
              <a:rPr lang="en-US" sz="2400" dirty="0" err="1">
                <a:latin typeface="Tahoma" charset="0"/>
              </a:rPr>
              <a:t>T</a:t>
            </a:r>
            <a:r>
              <a:rPr lang="en-US" sz="2400" baseline="-25000" dirty="0" err="1">
                <a:latin typeface="Tahoma" charset="0"/>
              </a:rPr>
              <a:t>j</a:t>
            </a:r>
            <a:r>
              <a:rPr lang="en-US" sz="2400" dirty="0">
                <a:latin typeface="Tahoma" charset="0"/>
              </a:rPr>
              <a:t> if some action in T</a:t>
            </a:r>
            <a:r>
              <a:rPr lang="en-US" sz="2400" baseline="-25000" dirty="0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 precedes and conflicts with some action in </a:t>
            </a:r>
            <a:r>
              <a:rPr lang="en-US" sz="2400" dirty="0" err="1">
                <a:latin typeface="Tahoma" charset="0"/>
              </a:rPr>
              <a:t>T</a:t>
            </a:r>
            <a:r>
              <a:rPr lang="en-US" sz="2400" baseline="-25000" dirty="0" err="1">
                <a:latin typeface="Tahoma" charset="0"/>
              </a:rPr>
              <a:t>j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156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3542"/>
              </p:ext>
            </p:extLst>
          </p:nvPr>
        </p:nvGraphicFramePr>
        <p:xfrm>
          <a:off x="609600" y="2667000"/>
          <a:ext cx="3048000" cy="3022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1569834" name="Oval 42"/>
          <p:cNvSpPr>
            <a:spLocks noChangeArrowheads="1"/>
          </p:cNvSpPr>
          <p:nvPr/>
        </p:nvSpPr>
        <p:spPr bwMode="auto">
          <a:xfrm>
            <a:off x="5781675" y="3716338"/>
            <a:ext cx="547688" cy="547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T1</a:t>
            </a:r>
          </a:p>
        </p:txBody>
      </p:sp>
      <p:sp>
        <p:nvSpPr>
          <p:cNvPr id="1569835" name="Oval 43"/>
          <p:cNvSpPr>
            <a:spLocks noChangeArrowheads="1"/>
          </p:cNvSpPr>
          <p:nvPr/>
        </p:nvSpPr>
        <p:spPr bwMode="auto">
          <a:xfrm>
            <a:off x="7288213" y="3714750"/>
            <a:ext cx="547687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T2</a:t>
            </a:r>
          </a:p>
        </p:txBody>
      </p:sp>
      <p:cxnSp>
        <p:nvCxnSpPr>
          <p:cNvPr id="1569836" name="AutoShape 44"/>
          <p:cNvCxnSpPr>
            <a:cxnSpLocks noChangeShapeType="1"/>
            <a:stCxn id="1569834" idx="7"/>
            <a:endCxn id="1569835" idx="1"/>
          </p:cNvCxnSpPr>
          <p:nvPr/>
        </p:nvCxnSpPr>
        <p:spPr bwMode="auto">
          <a:xfrm rot="-5400000">
            <a:off x="6807994" y="3226594"/>
            <a:ext cx="1587" cy="1120775"/>
          </a:xfrm>
          <a:prstGeom prst="curvedConnector3">
            <a:avLst>
              <a:gd name="adj1" fmla="val 19000009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69837" name="AutoShape 45"/>
          <p:cNvCxnSpPr>
            <a:cxnSpLocks noChangeShapeType="1"/>
            <a:stCxn id="1569835" idx="3"/>
            <a:endCxn id="1569834" idx="5"/>
          </p:cNvCxnSpPr>
          <p:nvPr/>
        </p:nvCxnSpPr>
        <p:spPr bwMode="auto">
          <a:xfrm rot="5400000">
            <a:off x="6807994" y="3631406"/>
            <a:ext cx="1588" cy="1120775"/>
          </a:xfrm>
          <a:prstGeom prst="curvedConnector3">
            <a:avLst>
              <a:gd name="adj1" fmla="val 19000009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69838" name="Oval 46"/>
          <p:cNvSpPr>
            <a:spLocks noChangeArrowheads="1"/>
          </p:cNvSpPr>
          <p:nvPr/>
        </p:nvSpPr>
        <p:spPr bwMode="auto">
          <a:xfrm>
            <a:off x="5778500" y="4857750"/>
            <a:ext cx="547688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T3</a:t>
            </a:r>
          </a:p>
        </p:txBody>
      </p:sp>
      <p:cxnSp>
        <p:nvCxnSpPr>
          <p:cNvPr id="1569839" name="AutoShape 47"/>
          <p:cNvCxnSpPr>
            <a:cxnSpLocks noChangeShapeType="1"/>
            <a:stCxn id="1569835" idx="4"/>
            <a:endCxn id="1569838" idx="6"/>
          </p:cNvCxnSpPr>
          <p:nvPr/>
        </p:nvCxnSpPr>
        <p:spPr bwMode="auto">
          <a:xfrm rot="5400000">
            <a:off x="6519069" y="4088607"/>
            <a:ext cx="860425" cy="1227137"/>
          </a:xfrm>
          <a:prstGeom prst="curvedConnector2">
            <a:avLst/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69840" name="AutoShape 48"/>
          <p:cNvCxnSpPr>
            <a:cxnSpLocks noChangeShapeType="1"/>
            <a:stCxn id="1569834" idx="4"/>
            <a:endCxn id="1569838" idx="0"/>
          </p:cNvCxnSpPr>
          <p:nvPr/>
        </p:nvCxnSpPr>
        <p:spPr bwMode="auto">
          <a:xfrm rot="5400000">
            <a:off x="5767388" y="4559300"/>
            <a:ext cx="574675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834" grpId="0" animBg="1"/>
      <p:bldP spid="1569835" grpId="0" animBg="1"/>
      <p:bldP spid="15698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1DCF121-81CD-0A4D-A43C-9B5A7A189129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B469600-6293-0148-B393-A9059D408AF4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Two schedules are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conflict equivalent</a:t>
            </a:r>
            <a:r>
              <a:rPr lang="en-US" dirty="0">
                <a:latin typeface="Tahoma" charset="0"/>
              </a:rPr>
              <a:t> if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involve the same transactions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order each pair of conflicting transactions in the same way</a:t>
            </a:r>
          </a:p>
          <a:p>
            <a:pPr eaLnBrk="1" hangingPunct="1"/>
            <a:r>
              <a:rPr lang="en-US" dirty="0">
                <a:latin typeface="Tahoma" charset="0"/>
              </a:rPr>
              <a:t>A schedule is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conflict </a:t>
            </a:r>
            <a:r>
              <a:rPr lang="en-US" i="1" dirty="0" err="1">
                <a:solidFill>
                  <a:schemeClr val="accent2"/>
                </a:solidFill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 if it is conflict equivalent to a serial schedule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All conflict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serializable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 schedules are also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serializable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 (opposite is not true!)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156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39905"/>
              </p:ext>
            </p:extLst>
          </p:nvPr>
        </p:nvGraphicFramePr>
        <p:xfrm>
          <a:off x="609600" y="2667000"/>
          <a:ext cx="3048000" cy="3022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Is this schedule </a:t>
            </a:r>
            <a:r>
              <a:rPr lang="en-US" dirty="0" err="1"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? Is it conflict-</a:t>
            </a:r>
            <a:r>
              <a:rPr lang="en-US" dirty="0" err="1"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too?</a:t>
            </a:r>
            <a:endParaRPr lang="en-US" dirty="0">
              <a:latin typeface="Tahoma" charset="0"/>
            </a:endParaRPr>
          </a:p>
          <a:p>
            <a:endParaRPr lang="en-US" dirty="0"/>
          </a:p>
        </p:txBody>
      </p:sp>
      <p:sp>
        <p:nvSpPr>
          <p:cNvPr id="14" name="Oval 42"/>
          <p:cNvSpPr>
            <a:spLocks noChangeArrowheads="1"/>
          </p:cNvSpPr>
          <p:nvPr/>
        </p:nvSpPr>
        <p:spPr bwMode="auto">
          <a:xfrm>
            <a:off x="5781675" y="3716338"/>
            <a:ext cx="547688" cy="547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T1</a:t>
            </a:r>
          </a:p>
        </p:txBody>
      </p:sp>
      <p:sp>
        <p:nvSpPr>
          <p:cNvPr id="15" name="Oval 43"/>
          <p:cNvSpPr>
            <a:spLocks noChangeArrowheads="1"/>
          </p:cNvSpPr>
          <p:nvPr/>
        </p:nvSpPr>
        <p:spPr bwMode="auto">
          <a:xfrm>
            <a:off x="7288213" y="3714750"/>
            <a:ext cx="547687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T2</a:t>
            </a:r>
          </a:p>
        </p:txBody>
      </p:sp>
      <p:cxnSp>
        <p:nvCxnSpPr>
          <p:cNvPr id="16" name="AutoShape 44"/>
          <p:cNvCxnSpPr>
            <a:cxnSpLocks noChangeShapeType="1"/>
            <a:stCxn id="14" idx="7"/>
            <a:endCxn id="15" idx="1"/>
          </p:cNvCxnSpPr>
          <p:nvPr/>
        </p:nvCxnSpPr>
        <p:spPr bwMode="auto">
          <a:xfrm rot="16200000">
            <a:off x="6807994" y="3226594"/>
            <a:ext cx="1587" cy="1120775"/>
          </a:xfrm>
          <a:prstGeom prst="curvedConnector3">
            <a:avLst>
              <a:gd name="adj1" fmla="val 19000009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45"/>
          <p:cNvCxnSpPr>
            <a:cxnSpLocks noChangeShapeType="1"/>
            <a:stCxn id="15" idx="3"/>
            <a:endCxn id="14" idx="5"/>
          </p:cNvCxnSpPr>
          <p:nvPr/>
        </p:nvCxnSpPr>
        <p:spPr bwMode="auto">
          <a:xfrm rot="5400000">
            <a:off x="6807994" y="3631406"/>
            <a:ext cx="1588" cy="1120775"/>
          </a:xfrm>
          <a:prstGeom prst="curvedConnector3">
            <a:avLst>
              <a:gd name="adj1" fmla="val 19000009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Oval 46"/>
          <p:cNvSpPr>
            <a:spLocks noChangeArrowheads="1"/>
          </p:cNvSpPr>
          <p:nvPr/>
        </p:nvSpPr>
        <p:spPr bwMode="auto">
          <a:xfrm>
            <a:off x="5778500" y="4857750"/>
            <a:ext cx="547688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T3</a:t>
            </a:r>
          </a:p>
        </p:txBody>
      </p:sp>
      <p:cxnSp>
        <p:nvCxnSpPr>
          <p:cNvPr id="19" name="AutoShape 47"/>
          <p:cNvCxnSpPr>
            <a:cxnSpLocks noChangeShapeType="1"/>
            <a:stCxn id="15" idx="4"/>
            <a:endCxn id="18" idx="6"/>
          </p:cNvCxnSpPr>
          <p:nvPr/>
        </p:nvCxnSpPr>
        <p:spPr bwMode="auto">
          <a:xfrm rot="5400000">
            <a:off x="6519069" y="4088607"/>
            <a:ext cx="860425" cy="1227137"/>
          </a:xfrm>
          <a:prstGeom prst="curvedConnector2">
            <a:avLst/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48"/>
          <p:cNvCxnSpPr>
            <a:cxnSpLocks noChangeShapeType="1"/>
            <a:stCxn id="14" idx="4"/>
            <a:endCxn id="18" idx="0"/>
          </p:cNvCxnSpPr>
          <p:nvPr/>
        </p:nvCxnSpPr>
        <p:spPr bwMode="auto">
          <a:xfrm rot="5400000">
            <a:off x="5767388" y="4559300"/>
            <a:ext cx="574675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856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98B7020-5E32-DC46-88E3-E37285CED91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81331CB-BC50-6E45-BA02-8F7C3BD03884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Conflict Serializability &amp; Graphs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2133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Tahoma" charset="0"/>
              </a:rPr>
              <a:t>Theorem:</a:t>
            </a:r>
            <a:r>
              <a:rPr lang="en-US" dirty="0">
                <a:latin typeface="Tahoma" charset="0"/>
              </a:rPr>
              <a:t> A schedule is conflict </a:t>
            </a:r>
            <a:r>
              <a:rPr lang="en-US" dirty="0" err="1"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 if and only if its precedence graph is acyclic</a:t>
            </a:r>
          </a:p>
          <a:p>
            <a:pPr lvl="1" eaLnBrk="1" hangingPunct="1"/>
            <a:r>
              <a:rPr lang="en-US" dirty="0">
                <a:latin typeface="Tahoma" charset="0"/>
              </a:rPr>
              <a:t>Equivalent serial schedule is given by any topological sort over graph</a:t>
            </a:r>
          </a:p>
        </p:txBody>
      </p:sp>
      <p:graphicFrame>
        <p:nvGraphicFramePr>
          <p:cNvPr id="1573892" name="Group 4"/>
          <p:cNvGraphicFramePr>
            <a:graphicFrameLocks noGrp="1"/>
          </p:cNvGraphicFramePr>
          <p:nvPr/>
        </p:nvGraphicFramePr>
        <p:xfrm>
          <a:off x="609600" y="3302000"/>
          <a:ext cx="3048000" cy="30226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</a:tr>
            </a:tbl>
          </a:graphicData>
        </a:graphic>
      </p:graphicFrame>
      <p:sp>
        <p:nvSpPr>
          <p:cNvPr id="1573930" name="Oval 42"/>
          <p:cNvSpPr>
            <a:spLocks noChangeArrowheads="1"/>
          </p:cNvSpPr>
          <p:nvPr/>
        </p:nvSpPr>
        <p:spPr bwMode="auto">
          <a:xfrm>
            <a:off x="5781675" y="3894138"/>
            <a:ext cx="547688" cy="547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T1</a:t>
            </a:r>
          </a:p>
        </p:txBody>
      </p:sp>
      <p:sp>
        <p:nvSpPr>
          <p:cNvPr id="1573931" name="Oval 43"/>
          <p:cNvSpPr>
            <a:spLocks noChangeArrowheads="1"/>
          </p:cNvSpPr>
          <p:nvPr/>
        </p:nvSpPr>
        <p:spPr bwMode="auto">
          <a:xfrm>
            <a:off x="7288213" y="3892550"/>
            <a:ext cx="547687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T2</a:t>
            </a:r>
          </a:p>
        </p:txBody>
      </p:sp>
      <p:cxnSp>
        <p:nvCxnSpPr>
          <p:cNvPr id="1573932" name="AutoShape 44"/>
          <p:cNvCxnSpPr>
            <a:cxnSpLocks noChangeShapeType="1"/>
            <a:stCxn id="1573931" idx="3"/>
            <a:endCxn id="1573930" idx="5"/>
          </p:cNvCxnSpPr>
          <p:nvPr/>
        </p:nvCxnSpPr>
        <p:spPr bwMode="auto">
          <a:xfrm rot="5400000">
            <a:off x="6807994" y="3809206"/>
            <a:ext cx="1588" cy="1120775"/>
          </a:xfrm>
          <a:prstGeom prst="curvedConnector3">
            <a:avLst>
              <a:gd name="adj1" fmla="val 19000009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73933" name="Oval 45"/>
          <p:cNvSpPr>
            <a:spLocks noChangeArrowheads="1"/>
          </p:cNvSpPr>
          <p:nvPr/>
        </p:nvSpPr>
        <p:spPr bwMode="auto">
          <a:xfrm>
            <a:off x="5778500" y="5035550"/>
            <a:ext cx="547688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T3</a:t>
            </a:r>
          </a:p>
        </p:txBody>
      </p:sp>
      <p:cxnSp>
        <p:nvCxnSpPr>
          <p:cNvPr id="1573934" name="AutoShape 46"/>
          <p:cNvCxnSpPr>
            <a:cxnSpLocks noChangeShapeType="1"/>
            <a:stCxn id="1573931" idx="4"/>
            <a:endCxn id="1573933" idx="6"/>
          </p:cNvCxnSpPr>
          <p:nvPr/>
        </p:nvCxnSpPr>
        <p:spPr bwMode="auto">
          <a:xfrm rot="5400000">
            <a:off x="6519069" y="4266407"/>
            <a:ext cx="860425" cy="1227137"/>
          </a:xfrm>
          <a:prstGeom prst="curvedConnector2">
            <a:avLst/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3935" name="AutoShape 47"/>
          <p:cNvCxnSpPr>
            <a:cxnSpLocks noChangeShapeType="1"/>
            <a:stCxn id="1573930" idx="4"/>
            <a:endCxn id="1573933" idx="0"/>
          </p:cNvCxnSpPr>
          <p:nvPr/>
        </p:nvCxnSpPr>
        <p:spPr bwMode="auto">
          <a:xfrm rot="5400000">
            <a:off x="5767388" y="4737100"/>
            <a:ext cx="574675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3930" grpId="0" animBg="1"/>
      <p:bldP spid="1573931" grpId="0" animBg="1"/>
      <p:bldP spid="15739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054A0E4-A250-384D-BAEF-7F0EDA3DAF6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7FF23A8-D539-8346-87C8-511EC685CA5D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28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15759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30563"/>
              </p:ext>
            </p:extLst>
          </p:nvPr>
        </p:nvGraphicFramePr>
        <p:xfrm>
          <a:off x="609600" y="998538"/>
          <a:ext cx="3962400" cy="5029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T1: Transfer $100 from A to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T2: Add 10% interest to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85800" y="3276600"/>
            <a:ext cx="1752600" cy="1219200"/>
            <a:chOff x="76" y="2051"/>
            <a:chExt cx="864" cy="672"/>
          </a:xfrm>
        </p:grpSpPr>
        <p:sp>
          <p:nvSpPr>
            <p:cNvPr id="62565" name="Rectangle 48"/>
            <p:cNvSpPr>
              <a:spLocks noChangeArrowheads="1"/>
            </p:cNvSpPr>
            <p:nvPr/>
          </p:nvSpPr>
          <p:spPr bwMode="auto">
            <a:xfrm>
              <a:off x="76" y="2051"/>
              <a:ext cx="864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66" name="Oval 49"/>
            <p:cNvSpPr>
              <a:spLocks noChangeAspect="1" noChangeArrowheads="1"/>
            </p:cNvSpPr>
            <p:nvPr/>
          </p:nvSpPr>
          <p:spPr bwMode="auto">
            <a:xfrm>
              <a:off x="96" y="2247"/>
              <a:ext cx="282" cy="28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T1</a:t>
              </a:r>
            </a:p>
          </p:txBody>
        </p:sp>
        <p:sp>
          <p:nvSpPr>
            <p:cNvPr id="62567" name="Oval 50"/>
            <p:cNvSpPr>
              <a:spLocks noChangeAspect="1" noChangeArrowheads="1"/>
            </p:cNvSpPr>
            <p:nvPr/>
          </p:nvSpPr>
          <p:spPr bwMode="auto">
            <a:xfrm>
              <a:off x="624" y="2246"/>
              <a:ext cx="282" cy="28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T2</a:t>
              </a:r>
            </a:p>
          </p:txBody>
        </p:sp>
        <p:cxnSp>
          <p:nvCxnSpPr>
            <p:cNvPr id="62568" name="AutoShape 51"/>
            <p:cNvCxnSpPr>
              <a:cxnSpLocks noChangeShapeType="1"/>
              <a:stCxn id="62566" idx="7"/>
              <a:endCxn id="62567" idx="1"/>
            </p:cNvCxnSpPr>
            <p:nvPr/>
          </p:nvCxnSpPr>
          <p:spPr bwMode="auto">
            <a:xfrm rot="-5400000">
              <a:off x="500" y="2118"/>
              <a:ext cx="1" cy="328"/>
            </a:xfrm>
            <a:prstGeom prst="curvedConnector3">
              <a:avLst>
                <a:gd name="adj1" fmla="val 18000009"/>
              </a:avLst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2569" name="AutoShape 52"/>
            <p:cNvCxnSpPr>
              <a:cxnSpLocks noChangeShapeType="1"/>
              <a:stCxn id="62567" idx="3"/>
              <a:endCxn id="62566" idx="5"/>
            </p:cNvCxnSpPr>
            <p:nvPr/>
          </p:nvCxnSpPr>
          <p:spPr bwMode="auto">
            <a:xfrm rot="5400000">
              <a:off x="500" y="2330"/>
              <a:ext cx="1" cy="328"/>
            </a:xfrm>
            <a:prstGeom prst="curvedConnector3">
              <a:avLst>
                <a:gd name="adj1" fmla="val 18000009"/>
              </a:avLst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5759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55616"/>
              </p:ext>
            </p:extLst>
          </p:nvPr>
        </p:nvGraphicFramePr>
        <p:xfrm>
          <a:off x="4876800" y="990600"/>
          <a:ext cx="3962400" cy="5029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T1: Transfer $100 from A to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T2: Add 10% interest to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029200" y="4343400"/>
            <a:ext cx="1676400" cy="762000"/>
            <a:chOff x="4608" y="2516"/>
            <a:chExt cx="864" cy="384"/>
          </a:xfrm>
        </p:grpSpPr>
        <p:sp>
          <p:nvSpPr>
            <p:cNvPr id="62561" name="Rectangle 98"/>
            <p:cNvSpPr>
              <a:spLocks noChangeArrowheads="1"/>
            </p:cNvSpPr>
            <p:nvPr/>
          </p:nvSpPr>
          <p:spPr bwMode="auto">
            <a:xfrm>
              <a:off x="4608" y="2516"/>
              <a:ext cx="86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562" name="Oval 99"/>
            <p:cNvSpPr>
              <a:spLocks noChangeAspect="1" noChangeArrowheads="1"/>
            </p:cNvSpPr>
            <p:nvPr/>
          </p:nvSpPr>
          <p:spPr bwMode="auto">
            <a:xfrm>
              <a:off x="4628" y="2548"/>
              <a:ext cx="282" cy="28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T1</a:t>
              </a:r>
            </a:p>
          </p:txBody>
        </p:sp>
        <p:sp>
          <p:nvSpPr>
            <p:cNvPr id="62563" name="Oval 100"/>
            <p:cNvSpPr>
              <a:spLocks noChangeAspect="1" noChangeArrowheads="1"/>
            </p:cNvSpPr>
            <p:nvPr/>
          </p:nvSpPr>
          <p:spPr bwMode="auto">
            <a:xfrm>
              <a:off x="5156" y="2547"/>
              <a:ext cx="282" cy="28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T2</a:t>
              </a:r>
            </a:p>
          </p:txBody>
        </p:sp>
        <p:cxnSp>
          <p:nvCxnSpPr>
            <p:cNvPr id="62564" name="AutoShape 101"/>
            <p:cNvCxnSpPr>
              <a:cxnSpLocks noChangeShapeType="1"/>
              <a:stCxn id="62562" idx="6"/>
              <a:endCxn id="62563" idx="2"/>
            </p:cNvCxnSpPr>
            <p:nvPr/>
          </p:nvCxnSpPr>
          <p:spPr bwMode="auto">
            <a:xfrm flipV="1">
              <a:off x="4916" y="2688"/>
              <a:ext cx="234" cy="1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2559" name="Rectangle 102"/>
          <p:cNvSpPr>
            <a:spLocks noChangeArrowheads="1"/>
          </p:cNvSpPr>
          <p:nvPr/>
        </p:nvSpPr>
        <p:spPr bwMode="auto">
          <a:xfrm>
            <a:off x="8039100" y="6151563"/>
            <a:ext cx="1841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76039" name="AutoShape 103"/>
          <p:cNvSpPr>
            <a:spLocks noChangeArrowheads="1"/>
          </p:cNvSpPr>
          <p:nvPr/>
        </p:nvSpPr>
        <p:spPr bwMode="auto">
          <a:xfrm>
            <a:off x="6934200" y="2430887"/>
            <a:ext cx="1676400" cy="1748576"/>
          </a:xfrm>
          <a:prstGeom prst="downArrow">
            <a:avLst>
              <a:gd name="adj1" fmla="val 50000"/>
              <a:gd name="adj2" fmla="val 29198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Wait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0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B06FE6D-E58E-BC40-A044-D0E413B4360C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61B24C0-3F64-E34F-803D-F38F07216615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29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2PL &amp; Serializability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2PL guarantees acyclic precedence graph</a:t>
            </a:r>
          </a:p>
          <a:p>
            <a:pPr lvl="1" eaLnBrk="1" hangingPunct="1"/>
            <a:r>
              <a:rPr lang="en-US" dirty="0">
                <a:latin typeface="Tahoma" charset="0"/>
              </a:rPr>
              <a:t>Guarantees a conflict </a:t>
            </a:r>
            <a:r>
              <a:rPr lang="en-US" dirty="0" err="1"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 schedule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Intuitively, equivalent serial schedule given by order in which transactions enter shrinking phase</a:t>
            </a:r>
          </a:p>
          <a:p>
            <a:pPr eaLnBrk="1" hangingPunct="1"/>
            <a:r>
              <a:rPr lang="en-US" dirty="0">
                <a:latin typeface="Tahoma" charset="0"/>
              </a:rPr>
              <a:t>Why Strict 2PL?</a:t>
            </a:r>
          </a:p>
          <a:p>
            <a:pPr lvl="1" eaLnBrk="1" hangingPunct="1"/>
            <a:r>
              <a:rPr lang="en-US" dirty="0">
                <a:latin typeface="Tahoma" charset="0"/>
              </a:rPr>
              <a:t>Guarantees ACA (read only committed values)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How?  Hold </a:t>
            </a:r>
            <a:r>
              <a:rPr lang="en-US" dirty="0" smtClean="0">
                <a:latin typeface="Tahoma" charset="0"/>
              </a:rPr>
              <a:t>WRITE </a:t>
            </a:r>
            <a:r>
              <a:rPr lang="en-US" dirty="0">
                <a:latin typeface="Tahoma" charset="0"/>
              </a:rPr>
              <a:t>locks until end of </a:t>
            </a:r>
            <a:r>
              <a:rPr lang="en-US" dirty="0" smtClean="0">
                <a:latin typeface="Tahoma" charset="0"/>
              </a:rPr>
              <a:t>transaction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44" y="3684431"/>
            <a:ext cx="8382000" cy="26901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Interleaving actions of different transactions can cause inconsistency</a:t>
            </a:r>
          </a:p>
          <a:p>
            <a:r>
              <a:rPr lang="en-US" dirty="0" smtClean="0"/>
              <a:t>DBMS should provide users an illusion of a single-user system</a:t>
            </a:r>
          </a:p>
          <a:p>
            <a:r>
              <a:rPr lang="en-US" dirty="0" smtClean="0"/>
              <a:t>Could insist on admitting only one transaction at a time</a:t>
            </a:r>
          </a:p>
          <a:p>
            <a:pPr lvl="1"/>
            <a:r>
              <a:rPr lang="en-US" dirty="0" smtClean="0"/>
              <a:t>Lower utilization: CPU / IO overlap</a:t>
            </a:r>
          </a:p>
          <a:p>
            <a:pPr lvl="1"/>
            <a:r>
              <a:rPr lang="en-US" dirty="0" smtClean="0"/>
              <a:t>Long running queries starve other queries, reduce overall response time</a:t>
            </a:r>
            <a:endParaRPr lang="en-US" dirty="0"/>
          </a:p>
        </p:txBody>
      </p:sp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81A71F3-2F37-234C-B619-87859CDF5C0C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7D49497-51E1-D74A-A639-3F3BFAC4B5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4838700" y="1066800"/>
            <a:ext cx="1677988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400" b="0">
                <a:solidFill>
                  <a:srgbClr val="CF0E30"/>
                </a:solidFill>
              </a:rPr>
              <a:t>Bank Balance : $100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40488" y="1600200"/>
            <a:ext cx="1830387" cy="609600"/>
            <a:chOff x="3504" y="1200"/>
            <a:chExt cx="1153" cy="384"/>
          </a:xfrm>
        </p:grpSpPr>
        <p:sp>
          <p:nvSpPr>
            <p:cNvPr id="19493" name="AutoShape 7"/>
            <p:cNvSpPr>
              <a:spLocks noChangeArrowheads="1"/>
            </p:cNvSpPr>
            <p:nvPr/>
          </p:nvSpPr>
          <p:spPr bwMode="auto">
            <a:xfrm>
              <a:off x="3504" y="139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CF0E30"/>
                  </a:solidFill>
                </a:rPr>
                <a:t>Sufficient funds?</a:t>
              </a:r>
            </a:p>
          </p:txBody>
        </p:sp>
        <p:cxnSp>
          <p:nvCxnSpPr>
            <p:cNvPr id="19494" name="AutoShape 8"/>
            <p:cNvCxnSpPr>
              <a:cxnSpLocks noChangeShapeType="1"/>
            </p:cNvCxnSpPr>
            <p:nvPr/>
          </p:nvCxnSpPr>
          <p:spPr bwMode="auto">
            <a:xfrm>
              <a:off x="4656" y="1200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86100" y="1600200"/>
            <a:ext cx="1830388" cy="609600"/>
            <a:chOff x="1391" y="1200"/>
            <a:chExt cx="1153" cy="384"/>
          </a:xfrm>
        </p:grpSpPr>
        <p:sp>
          <p:nvSpPr>
            <p:cNvPr id="19491" name="AutoShape 10"/>
            <p:cNvSpPr>
              <a:spLocks noChangeArrowheads="1"/>
            </p:cNvSpPr>
            <p:nvPr/>
          </p:nvSpPr>
          <p:spPr bwMode="auto">
            <a:xfrm>
              <a:off x="1392" y="139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CF0E30"/>
                  </a:solidFill>
                </a:rPr>
                <a:t>Sufficient funds?</a:t>
              </a:r>
            </a:p>
          </p:txBody>
        </p:sp>
        <p:cxnSp>
          <p:nvCxnSpPr>
            <p:cNvPr id="19492" name="AutoShape 11"/>
            <p:cNvCxnSpPr>
              <a:cxnSpLocks noChangeShapeType="1"/>
            </p:cNvCxnSpPr>
            <p:nvPr/>
          </p:nvCxnSpPr>
          <p:spPr bwMode="auto">
            <a:xfrm flipH="1">
              <a:off x="1391" y="1200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440488" y="2514600"/>
            <a:ext cx="1830387" cy="457200"/>
            <a:chOff x="3504" y="1776"/>
            <a:chExt cx="1153" cy="288"/>
          </a:xfrm>
        </p:grpSpPr>
        <p:sp>
          <p:nvSpPr>
            <p:cNvPr id="19489" name="AutoShape 14"/>
            <p:cNvSpPr>
              <a:spLocks noChangeArrowheads="1"/>
            </p:cNvSpPr>
            <p:nvPr/>
          </p:nvSpPr>
          <p:spPr bwMode="auto">
            <a:xfrm>
              <a:off x="3504" y="187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solidFill>
                    <a:srgbClr val="CF0E30"/>
                  </a:solidFill>
                </a:rPr>
                <a:t>New balance: </a:t>
              </a:r>
              <a:r>
                <a:rPr lang="en-US" sz="1600" b="0" dirty="0" smtClean="0">
                  <a:solidFill>
                    <a:srgbClr val="CF0E30"/>
                  </a:solidFill>
                </a:rPr>
                <a:t>$80</a:t>
              </a:r>
              <a:endParaRPr lang="en-US" sz="16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19490" name="AutoShape 15"/>
            <p:cNvCxnSpPr>
              <a:cxnSpLocks noChangeShapeType="1"/>
            </p:cNvCxnSpPr>
            <p:nvPr/>
          </p:nvCxnSpPr>
          <p:spPr bwMode="auto">
            <a:xfrm>
              <a:off x="4656" y="1776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086100" y="2514600"/>
            <a:ext cx="1830388" cy="457200"/>
            <a:chOff x="1391" y="1776"/>
            <a:chExt cx="1153" cy="288"/>
          </a:xfrm>
        </p:grpSpPr>
        <p:sp>
          <p:nvSpPr>
            <p:cNvPr id="19487" name="AutoShape 17"/>
            <p:cNvSpPr>
              <a:spLocks noChangeArrowheads="1"/>
            </p:cNvSpPr>
            <p:nvPr/>
          </p:nvSpPr>
          <p:spPr bwMode="auto">
            <a:xfrm>
              <a:off x="1392" y="187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solidFill>
                    <a:srgbClr val="CF0E30"/>
                  </a:solidFill>
                </a:rPr>
                <a:t>New balance: </a:t>
              </a:r>
              <a:r>
                <a:rPr lang="en-US" sz="1600" b="0" dirty="0" smtClean="0">
                  <a:solidFill>
                    <a:srgbClr val="CF0E30"/>
                  </a:solidFill>
                </a:rPr>
                <a:t>$80</a:t>
              </a:r>
              <a:endParaRPr lang="en-US" sz="16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19488" name="AutoShape 18"/>
            <p:cNvCxnSpPr>
              <a:cxnSpLocks noChangeShapeType="1"/>
            </p:cNvCxnSpPr>
            <p:nvPr/>
          </p:nvCxnSpPr>
          <p:spPr bwMode="auto">
            <a:xfrm flipH="1">
              <a:off x="1391" y="1776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002088" y="2971800"/>
            <a:ext cx="2508250" cy="457200"/>
            <a:chOff x="1968" y="2064"/>
            <a:chExt cx="1580" cy="288"/>
          </a:xfrm>
        </p:grpSpPr>
        <p:sp>
          <p:nvSpPr>
            <p:cNvPr id="19485" name="AutoShape 20"/>
            <p:cNvSpPr>
              <a:spLocks noChangeArrowheads="1"/>
            </p:cNvSpPr>
            <p:nvPr/>
          </p:nvSpPr>
          <p:spPr bwMode="auto">
            <a:xfrm>
              <a:off x="2491" y="2160"/>
              <a:ext cx="1057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dirty="0">
                  <a:solidFill>
                    <a:srgbClr val="CF0E30"/>
                  </a:solidFill>
                </a:rPr>
                <a:t>Bank Balance : </a:t>
              </a:r>
              <a:r>
                <a:rPr lang="en-US" sz="1400" b="0" dirty="0" smtClean="0">
                  <a:solidFill>
                    <a:srgbClr val="CF0E30"/>
                  </a:solidFill>
                </a:rPr>
                <a:t>$80!</a:t>
              </a:r>
              <a:endParaRPr lang="en-US" sz="14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19486" name="AutoShape 21"/>
            <p:cNvCxnSpPr>
              <a:cxnSpLocks noChangeShapeType="1"/>
              <a:stCxn id="19487" idx="2"/>
              <a:endCxn id="19485" idx="1"/>
            </p:cNvCxnSpPr>
            <p:nvPr/>
          </p:nvCxnSpPr>
          <p:spPr bwMode="auto">
            <a:xfrm rot="16200000" flipH="1">
              <a:off x="2134" y="1898"/>
              <a:ext cx="192" cy="5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1424406" name="AutoShape 22"/>
          <p:cNvCxnSpPr>
            <a:cxnSpLocks noChangeShapeType="1"/>
            <a:stCxn id="19489" idx="2"/>
            <a:endCxn id="19485" idx="3"/>
          </p:cNvCxnSpPr>
          <p:nvPr/>
        </p:nvCxnSpPr>
        <p:spPr bwMode="auto">
          <a:xfrm rot="5400000">
            <a:off x="6780213" y="2701925"/>
            <a:ext cx="304800" cy="8445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4408" name="AutoShape 24"/>
          <p:cNvSpPr>
            <a:spLocks noChangeArrowheads="1"/>
          </p:cNvSpPr>
          <p:nvPr/>
        </p:nvSpPr>
        <p:spPr bwMode="auto">
          <a:xfrm>
            <a:off x="3087688" y="15240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0">
                <a:solidFill>
                  <a:srgbClr val="CF0E30"/>
                </a:solidFill>
              </a:rPr>
              <a:t>Read Balance: $100</a:t>
            </a:r>
          </a:p>
        </p:txBody>
      </p:sp>
      <p:sp>
        <p:nvSpPr>
          <p:cNvPr id="1424409" name="AutoShape 25"/>
          <p:cNvSpPr>
            <a:spLocks noChangeArrowheads="1"/>
          </p:cNvSpPr>
          <p:nvPr/>
        </p:nvSpPr>
        <p:spPr bwMode="auto">
          <a:xfrm>
            <a:off x="6440488" y="1524000"/>
            <a:ext cx="1828800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0">
                <a:solidFill>
                  <a:srgbClr val="CF0E30"/>
                </a:solidFill>
              </a:rPr>
              <a:t>Read Balance: $100</a:t>
            </a:r>
          </a:p>
        </p:txBody>
      </p:sp>
      <p:sp>
        <p:nvSpPr>
          <p:cNvPr id="19471" name="Text Box 26"/>
          <p:cNvSpPr txBox="1">
            <a:spLocks noChangeArrowheads="1"/>
          </p:cNvSpPr>
          <p:nvPr/>
        </p:nvSpPr>
        <p:spPr bwMode="auto">
          <a:xfrm>
            <a:off x="3046413" y="1203325"/>
            <a:ext cx="544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</a:rPr>
              <a:t>You</a:t>
            </a:r>
          </a:p>
        </p:txBody>
      </p:sp>
      <p:sp>
        <p:nvSpPr>
          <p:cNvPr id="19472" name="Text Box 27"/>
          <p:cNvSpPr txBox="1">
            <a:spLocks noChangeArrowheads="1"/>
          </p:cNvSpPr>
          <p:nvPr/>
        </p:nvSpPr>
        <p:spPr bwMode="auto">
          <a:xfrm>
            <a:off x="6596063" y="1219200"/>
            <a:ext cx="229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</a:rPr>
              <a:t>Your Significant Other</a:t>
            </a:r>
          </a:p>
        </p:txBody>
      </p:sp>
      <p:cxnSp>
        <p:nvCxnSpPr>
          <p:cNvPr id="19473" name="AutoShape 28"/>
          <p:cNvCxnSpPr>
            <a:cxnSpLocks noChangeShapeType="1"/>
            <a:stCxn id="19462" idx="2"/>
            <a:endCxn id="1424409" idx="1"/>
          </p:cNvCxnSpPr>
          <p:nvPr/>
        </p:nvCxnSpPr>
        <p:spPr bwMode="auto">
          <a:xfrm rot="16200000" flipH="1">
            <a:off x="5907088" y="1143000"/>
            <a:ext cx="304800" cy="7620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4" name="AutoShape 29"/>
          <p:cNvCxnSpPr>
            <a:cxnSpLocks noChangeShapeType="1"/>
            <a:stCxn id="19462" idx="2"/>
            <a:endCxn id="1424408" idx="3"/>
          </p:cNvCxnSpPr>
          <p:nvPr/>
        </p:nvCxnSpPr>
        <p:spPr bwMode="auto">
          <a:xfrm rot="5400000">
            <a:off x="5145088" y="1143000"/>
            <a:ext cx="304800" cy="7620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414588" y="2057400"/>
            <a:ext cx="2501900" cy="533400"/>
            <a:chOff x="968" y="1488"/>
            <a:chExt cx="1576" cy="336"/>
          </a:xfrm>
        </p:grpSpPr>
        <p:sp>
          <p:nvSpPr>
            <p:cNvPr id="19482" name="AutoShape 32"/>
            <p:cNvSpPr>
              <a:spLocks noChangeArrowheads="1"/>
            </p:cNvSpPr>
            <p:nvPr/>
          </p:nvSpPr>
          <p:spPr bwMode="auto">
            <a:xfrm>
              <a:off x="1392" y="163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solidFill>
                    <a:srgbClr val="CF0E30"/>
                  </a:solidFill>
                </a:rPr>
                <a:t>Pay $</a:t>
              </a:r>
              <a:r>
                <a:rPr lang="en-US" sz="1600" b="0" dirty="0" smtClean="0">
                  <a:solidFill>
                    <a:srgbClr val="CF0E30"/>
                  </a:solidFill>
                </a:rPr>
                <a:t>20</a:t>
              </a:r>
              <a:endParaRPr lang="en-US" sz="16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19483" name="AutoShape 33"/>
            <p:cNvCxnSpPr>
              <a:cxnSpLocks noChangeShapeType="1"/>
            </p:cNvCxnSpPr>
            <p:nvPr/>
          </p:nvCxnSpPr>
          <p:spPr bwMode="auto">
            <a:xfrm flipH="1">
              <a:off x="1391" y="1488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84" name="Text Box 34"/>
            <p:cNvSpPr txBox="1">
              <a:spLocks noChangeArrowheads="1"/>
            </p:cNvSpPr>
            <p:nvPr/>
          </p:nvSpPr>
          <p:spPr bwMode="auto">
            <a:xfrm>
              <a:off x="968" y="1516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0000FF"/>
                  </a:solidFill>
                </a:rPr>
                <a:t>Yes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440488" y="2057400"/>
            <a:ext cx="2551112" cy="533400"/>
            <a:chOff x="3504" y="1488"/>
            <a:chExt cx="1607" cy="336"/>
          </a:xfrm>
        </p:grpSpPr>
        <p:grpSp>
          <p:nvGrpSpPr>
            <p:cNvPr id="19478" name="Group 36"/>
            <p:cNvGrpSpPr>
              <a:grpSpLocks/>
            </p:cNvGrpSpPr>
            <p:nvPr/>
          </p:nvGrpSpPr>
          <p:grpSpPr bwMode="auto">
            <a:xfrm>
              <a:off x="3504" y="1488"/>
              <a:ext cx="1153" cy="336"/>
              <a:chOff x="3504" y="1488"/>
              <a:chExt cx="1153" cy="336"/>
            </a:xfrm>
          </p:grpSpPr>
          <p:sp>
            <p:nvSpPr>
              <p:cNvPr id="19480" name="AutoShape 37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dirty="0">
                    <a:solidFill>
                      <a:srgbClr val="CF0E30"/>
                    </a:solidFill>
                  </a:rPr>
                  <a:t>Pay $</a:t>
                </a:r>
                <a:r>
                  <a:rPr lang="en-US" sz="1600" b="0" dirty="0" smtClean="0">
                    <a:solidFill>
                      <a:srgbClr val="CF0E30"/>
                    </a:solidFill>
                  </a:rPr>
                  <a:t>20</a:t>
                </a:r>
                <a:endParaRPr lang="en-US" sz="1600" b="0" dirty="0">
                  <a:solidFill>
                    <a:srgbClr val="CF0E30"/>
                  </a:solidFill>
                </a:endParaRPr>
              </a:p>
            </p:txBody>
          </p:sp>
          <p:cxnSp>
            <p:nvCxnSpPr>
              <p:cNvPr id="19481" name="AutoShape 38"/>
              <p:cNvCxnSpPr>
                <a:cxnSpLocks noChangeShapeType="1"/>
              </p:cNvCxnSpPr>
              <p:nvPr/>
            </p:nvCxnSpPr>
            <p:spPr bwMode="auto">
              <a:xfrm>
                <a:off x="4656" y="1488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19479" name="Text Box 39"/>
            <p:cNvSpPr txBox="1">
              <a:spLocks noChangeArrowheads="1"/>
            </p:cNvSpPr>
            <p:nvPr/>
          </p:nvSpPr>
          <p:spPr bwMode="auto">
            <a:xfrm>
              <a:off x="4800" y="1516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0000FF"/>
                  </a:solidFill>
                </a:rPr>
                <a:t>Yes</a:t>
              </a:r>
            </a:p>
          </p:txBody>
        </p:sp>
      </p:grpSp>
      <p:sp>
        <p:nvSpPr>
          <p:cNvPr id="19477" name="AutoShape 42"/>
          <p:cNvSpPr>
            <a:spLocks noChangeArrowheads="1"/>
          </p:cNvSpPr>
          <p:nvPr/>
        </p:nvSpPr>
        <p:spPr bwMode="auto">
          <a:xfrm>
            <a:off x="227013" y="1059230"/>
            <a:ext cx="2063936" cy="1631216"/>
          </a:xfrm>
          <a:prstGeom prst="flowChartProcess">
            <a:avLst/>
          </a:prstGeom>
          <a:solidFill>
            <a:srgbClr val="E4F3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Read</a:t>
            </a:r>
            <a:r>
              <a:rPr lang="en-US" sz="2000" b="0" dirty="0">
                <a:solidFill>
                  <a:schemeClr val="accent2"/>
                </a:solidFill>
              </a:rPr>
              <a:t> (A);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Check (A &gt; $</a:t>
            </a:r>
            <a:r>
              <a:rPr lang="en-US" sz="2000" b="0" dirty="0" smtClean="0">
                <a:solidFill>
                  <a:schemeClr val="accent2"/>
                </a:solidFill>
              </a:rPr>
              <a:t>20)</a:t>
            </a:r>
            <a:r>
              <a:rPr lang="en-US" sz="2000" b="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Pay ($</a:t>
            </a:r>
            <a:r>
              <a:rPr lang="en-US" sz="2000" b="0" dirty="0" smtClean="0">
                <a:solidFill>
                  <a:schemeClr val="accent2"/>
                </a:solidFill>
              </a:rPr>
              <a:t>20)</a:t>
            </a:r>
            <a:r>
              <a:rPr lang="en-US" sz="2000" b="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A = A – </a:t>
            </a:r>
            <a:r>
              <a:rPr lang="en-US" sz="2000" b="0" dirty="0" smtClean="0">
                <a:solidFill>
                  <a:schemeClr val="accent2"/>
                </a:solidFill>
              </a:rPr>
              <a:t>20;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Write</a:t>
            </a:r>
            <a:r>
              <a:rPr lang="en-US" sz="2000" b="0" dirty="0">
                <a:solidFill>
                  <a:schemeClr val="accent2"/>
                </a:solidFill>
              </a:rPr>
              <a:t> (A);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2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 autoUpdateAnimBg="0"/>
      <p:bldP spid="1424408" grpId="0" animBg="1" autoUpdateAnimBg="0"/>
      <p:bldP spid="142440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AD9C4A1-22C0-E040-80B2-E1A1E7FECBC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8ECB799-A5C8-7B45-9298-335BA16AA3D0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30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Exercise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Is this schedule allowed by 2PL?  Strict 2PL?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Is it </a:t>
            </a:r>
            <a:r>
              <a:rPr lang="en-US" dirty="0" err="1">
                <a:latin typeface="Tahoma" charset="0"/>
              </a:rPr>
              <a:t>serializable</a:t>
            </a:r>
            <a:r>
              <a:rPr lang="en-US" dirty="0">
                <a:latin typeface="Tahoma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If so, what is the corresponding serial schedule?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Is the schedule recoverable?  ACA?</a:t>
            </a:r>
          </a:p>
        </p:txBody>
      </p:sp>
      <p:graphicFrame>
        <p:nvGraphicFramePr>
          <p:cNvPr id="158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126"/>
              </p:ext>
            </p:extLst>
          </p:nvPr>
        </p:nvGraphicFramePr>
        <p:xfrm>
          <a:off x="4419600" y="381000"/>
          <a:ext cx="4419600" cy="57610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</a:tblGrid>
              <a:tr h="640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T1: Transfer $100 from A to B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T2: Add 10% interest to A, B &amp; 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transaction can be in a state of: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On a runnable queue, waiting for CPU</a:t>
            </a:r>
          </a:p>
          <a:p>
            <a:pPr lvl="1"/>
            <a:r>
              <a:rPr lang="en-US" dirty="0" smtClean="0"/>
              <a:t>On a lock queue, waiting for a lock</a:t>
            </a:r>
          </a:p>
          <a:p>
            <a:pPr lvl="1"/>
            <a:r>
              <a:rPr lang="en-US" dirty="0" smtClean="0"/>
              <a:t>Suspended, waiting for I/O device</a:t>
            </a:r>
          </a:p>
          <a:p>
            <a:r>
              <a:rPr lang="en-US" dirty="0" smtClean="0"/>
              <a:t>Transaction moves between the running state or one of the queues.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B263A-0B6B-9B4B-B026-C1B8BA61D785}" type="datetime1">
              <a:rPr lang="en-US" smtClean="0"/>
              <a:pPr>
                <a:defRPr/>
              </a:pPr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C5166-106A-7244-B1F3-A78BC5199F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Lock Manager Implementation</a:t>
            </a:r>
          </a:p>
        </p:txBody>
      </p:sp>
      <p:sp>
        <p:nvSpPr>
          <p:cNvPr id="1582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5410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u="sng" dirty="0">
                <a:solidFill>
                  <a:schemeClr val="accent2"/>
                </a:solidFill>
                <a:latin typeface="Tahoma" charset="0"/>
              </a:rPr>
              <a:t>Lock Table: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 A hash table of Lock Entries</a:t>
            </a:r>
            <a:r>
              <a:rPr lang="en-US" sz="2400" dirty="0" smtClean="0">
                <a:latin typeface="Tahoma" charset="0"/>
              </a:rPr>
              <a:t>. Each entry: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OID: object ID</a:t>
            </a:r>
          </a:p>
          <a:p>
            <a:pPr lvl="1" eaLnBrk="1" hangingPunct="1"/>
            <a:r>
              <a:rPr lang="en-US" sz="2000" u="sng" dirty="0" smtClean="0">
                <a:latin typeface="Tahoma" charset="0"/>
              </a:rPr>
              <a:t>Number</a:t>
            </a:r>
            <a:r>
              <a:rPr lang="en-US" sz="2000" dirty="0" smtClean="0">
                <a:latin typeface="Tahoma" charset="0"/>
              </a:rPr>
              <a:t> of transactions holding a lock on this object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Mode: shared (READ) or exclusive (WRITE) lock 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List</a:t>
            </a: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A queue of other transactions waiting for a lock on this object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On lock requests for object OID: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If READ lock requested:</a:t>
            </a:r>
          </a:p>
          <a:p>
            <a:pPr lvl="1" eaLnBrk="1" hangingPunct="1"/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If its queue is empty and currently not in WRITE mode:</a:t>
            </a:r>
          </a:p>
          <a:p>
            <a:pPr lvl="2" eaLnBrk="1" hangingPunct="1"/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Grant the READ lock, set mode to shared and increment the count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If WRITE lock requested</a:t>
            </a:r>
          </a:p>
          <a:p>
            <a:pPr lvl="1" eaLnBrk="1" hangingPunct="1"/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If no one is currently holding the lock (=&gt; queue will be empty too)</a:t>
            </a:r>
          </a:p>
          <a:p>
            <a:pPr lvl="2" eaLnBrk="1" hangingPunct="1"/>
            <a:r>
              <a:rPr lang="en-US" sz="1600" dirty="0" smtClean="0">
                <a:solidFill>
                  <a:srgbClr val="000000"/>
                </a:solidFill>
                <a:latin typeface="Tahoma" charset="0"/>
              </a:rPr>
              <a:t>Grant the WRITE lock, set mode to exclusive, set count to 1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Otherwise, add this transaction to the queue and suspend it</a:t>
            </a:r>
            <a:endParaRPr lang="en-US" sz="2400" dirty="0">
              <a:solidFill>
                <a:srgbClr val="000000"/>
              </a:solidFill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2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82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82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82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82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82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82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82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2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82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82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Lock Manager Implementation</a:t>
            </a:r>
          </a:p>
        </p:txBody>
      </p:sp>
      <p:sp>
        <p:nvSpPr>
          <p:cNvPr id="1582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2819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>
                <a:latin typeface="Tahoma" charset="0"/>
              </a:rPr>
              <a:t>On </a:t>
            </a:r>
            <a:r>
              <a:rPr lang="en-US" sz="2400" dirty="0">
                <a:latin typeface="Tahoma" charset="0"/>
              </a:rPr>
              <a:t>lock release (OID, XID)</a:t>
            </a:r>
            <a:r>
              <a:rPr lang="en-US" sz="2400" dirty="0" smtClean="0">
                <a:latin typeface="Tahoma" charset="0"/>
              </a:rPr>
              <a:t>: happens upon commit/abort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Update </a:t>
            </a:r>
            <a:r>
              <a:rPr lang="en-US" sz="2000" dirty="0" smtClean="0">
                <a:latin typeface="Tahoma" charset="0"/>
              </a:rPr>
              <a:t>the lock entry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Examine </a:t>
            </a:r>
            <a:r>
              <a:rPr lang="en-US" sz="2000" dirty="0" smtClean="0">
                <a:latin typeface="Tahoma" charset="0"/>
              </a:rPr>
              <a:t>lock’s wait </a:t>
            </a:r>
            <a:r>
              <a:rPr lang="en-US" sz="2000" dirty="0">
                <a:latin typeface="Tahoma" charset="0"/>
              </a:rPr>
              <a:t>queue, grant </a:t>
            </a:r>
            <a:r>
              <a:rPr lang="en-US" sz="2000" dirty="0" smtClean="0">
                <a:latin typeface="Tahoma" charset="0"/>
              </a:rPr>
              <a:t>lock to the head of the queue (or to multiple of them if in shared mode)</a:t>
            </a: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Tahoma" charset="0"/>
              </a:rPr>
              <a:t>Note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: </a:t>
            </a:r>
            <a:r>
              <a:rPr lang="en-US" dirty="0">
                <a:latin typeface="Tahoma" charset="0"/>
              </a:rPr>
              <a:t>Lock request handled atomically</a:t>
            </a:r>
            <a:r>
              <a:rPr lang="en-US" dirty="0" smtClean="0">
                <a:latin typeface="Tahoma" charset="0"/>
              </a:rPr>
              <a:t>! (via </a:t>
            </a:r>
            <a:r>
              <a:rPr lang="en-US" dirty="0" err="1" smtClean="0">
                <a:latin typeface="Tahoma" charset="0"/>
              </a:rPr>
              <a:t>mutex</a:t>
            </a:r>
            <a:r>
              <a:rPr lang="en-US" dirty="0" smtClean="0">
                <a:latin typeface="Tahoma" charset="0"/>
              </a:rPr>
              <a:t> in OS)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7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2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82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DAEB1EF5-4533-6340-84FA-3B95BC068F9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3FDBD27-8FDC-F047-B14D-8452B9E96575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What about deadlocks?</a:t>
            </a:r>
          </a:p>
        </p:txBody>
      </p:sp>
      <p:graphicFrame>
        <p:nvGraphicFramePr>
          <p:cNvPr id="15841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67823"/>
              </p:ext>
            </p:extLst>
          </p:nvPr>
        </p:nvGraphicFramePr>
        <p:xfrm>
          <a:off x="4876800" y="990600"/>
          <a:ext cx="3962400" cy="5029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T1: Transfer $100 from A to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T2: Add 10% interest to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R(A)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W(A)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ＭＳ Ｐゴシック" pitchFamily="-96" charset="-128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1D1"/>
                    </a:solidFill>
                  </a:tcPr>
                </a:tc>
              </a:tr>
            </a:tbl>
          </a:graphicData>
        </a:graphic>
      </p:graphicFrame>
      <p:sp>
        <p:nvSpPr>
          <p:cNvPr id="1584177" name="Text Box 49"/>
          <p:cNvSpPr txBox="1">
            <a:spLocks noChangeArrowheads="1"/>
          </p:cNvSpPr>
          <p:nvPr/>
        </p:nvSpPr>
        <p:spPr bwMode="auto">
          <a:xfrm>
            <a:off x="381000" y="1044881"/>
            <a:ext cx="4343400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T1 gets </a:t>
            </a:r>
            <a:r>
              <a:rPr lang="en-US" dirty="0" smtClean="0">
                <a:solidFill>
                  <a:schemeClr val="tx1"/>
                </a:solidFill>
              </a:rPr>
              <a:t>READ lock,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US" dirty="0" smtClean="0">
                <a:solidFill>
                  <a:schemeClr val="tx1"/>
                </a:solidFill>
              </a:rPr>
              <a:t>WRITE </a:t>
            </a:r>
            <a:r>
              <a:rPr lang="en-US" dirty="0">
                <a:solidFill>
                  <a:schemeClr val="tx1"/>
                </a:solidFill>
              </a:rPr>
              <a:t>lock on 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T2 gets </a:t>
            </a:r>
            <a:r>
              <a:rPr lang="en-US" dirty="0" smtClean="0">
                <a:solidFill>
                  <a:schemeClr val="tx1"/>
                </a:solidFill>
              </a:rPr>
              <a:t>READ,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US" dirty="0" smtClean="0">
                <a:solidFill>
                  <a:schemeClr val="tx1"/>
                </a:solidFill>
              </a:rPr>
              <a:t>WRITE </a:t>
            </a:r>
            <a:r>
              <a:rPr lang="en-US" dirty="0">
                <a:solidFill>
                  <a:schemeClr val="tx1"/>
                </a:solidFill>
              </a:rPr>
              <a:t>lock on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T1 waits for </a:t>
            </a:r>
            <a:r>
              <a:rPr lang="en-US" dirty="0" smtClean="0">
                <a:solidFill>
                  <a:schemeClr val="tx1"/>
                </a:solidFill>
              </a:rPr>
              <a:t>READ lock </a:t>
            </a:r>
            <a:r>
              <a:rPr lang="en-US" dirty="0">
                <a:solidFill>
                  <a:schemeClr val="tx1"/>
                </a:solidFill>
              </a:rPr>
              <a:t>on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T2 waits for </a:t>
            </a:r>
            <a:r>
              <a:rPr lang="en-US" dirty="0" smtClean="0">
                <a:solidFill>
                  <a:schemeClr val="tx1"/>
                </a:solidFill>
              </a:rPr>
              <a:t>READ lock </a:t>
            </a:r>
            <a:r>
              <a:rPr lang="en-US" dirty="0">
                <a:solidFill>
                  <a:schemeClr val="tx1"/>
                </a:solidFill>
              </a:rPr>
              <a:t>on A</a:t>
            </a:r>
          </a:p>
        </p:txBody>
      </p:sp>
      <p:sp>
        <p:nvSpPr>
          <p:cNvPr id="1584178" name="Oval 50"/>
          <p:cNvSpPr>
            <a:spLocks noChangeArrowheads="1"/>
          </p:cNvSpPr>
          <p:nvPr/>
        </p:nvSpPr>
        <p:spPr bwMode="auto">
          <a:xfrm>
            <a:off x="914400" y="4775200"/>
            <a:ext cx="547688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T1</a:t>
            </a:r>
          </a:p>
        </p:txBody>
      </p:sp>
      <p:sp>
        <p:nvSpPr>
          <p:cNvPr id="1584179" name="Oval 51"/>
          <p:cNvSpPr>
            <a:spLocks noChangeArrowheads="1"/>
          </p:cNvSpPr>
          <p:nvPr/>
        </p:nvSpPr>
        <p:spPr bwMode="auto">
          <a:xfrm>
            <a:off x="2420938" y="4775200"/>
            <a:ext cx="547687" cy="547688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T2</a:t>
            </a:r>
          </a:p>
        </p:txBody>
      </p:sp>
      <p:cxnSp>
        <p:nvCxnSpPr>
          <p:cNvPr id="1584180" name="AutoShape 52"/>
          <p:cNvCxnSpPr>
            <a:cxnSpLocks noChangeShapeType="1"/>
            <a:stCxn id="1584178" idx="0"/>
            <a:endCxn id="1584179" idx="0"/>
          </p:cNvCxnSpPr>
          <p:nvPr/>
        </p:nvCxnSpPr>
        <p:spPr bwMode="auto">
          <a:xfrm rot="5400000" flipV="1">
            <a:off x="1941513" y="4013200"/>
            <a:ext cx="1588" cy="1506537"/>
          </a:xfrm>
          <a:prstGeom prst="curvedConnector3">
            <a:avLst>
              <a:gd name="adj1" fmla="val -13800005"/>
            </a:avLst>
          </a:prstGeom>
          <a:noFill/>
          <a:ln w="190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84181" name="AutoShape 53"/>
          <p:cNvCxnSpPr>
            <a:cxnSpLocks noChangeShapeType="1"/>
            <a:stCxn id="1584179" idx="4"/>
            <a:endCxn id="1584178" idx="4"/>
          </p:cNvCxnSpPr>
          <p:nvPr/>
        </p:nvCxnSpPr>
        <p:spPr bwMode="auto">
          <a:xfrm rot="5400000">
            <a:off x="1941513" y="4579938"/>
            <a:ext cx="1587" cy="1506537"/>
          </a:xfrm>
          <a:prstGeom prst="curvedConnector3">
            <a:avLst>
              <a:gd name="adj1" fmla="val 13800005"/>
            </a:avLst>
          </a:prstGeom>
          <a:noFill/>
          <a:ln w="1905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84182" name="Text Box 54"/>
          <p:cNvSpPr txBox="1">
            <a:spLocks noChangeArrowheads="1"/>
          </p:cNvSpPr>
          <p:nvPr/>
        </p:nvSpPr>
        <p:spPr bwMode="auto">
          <a:xfrm>
            <a:off x="533400" y="5681662"/>
            <a:ext cx="2819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ja-JP" altLang="en-US" dirty="0"/>
              <a:t>“</a:t>
            </a:r>
            <a:r>
              <a:rPr lang="en-US" altLang="ja-JP" dirty="0"/>
              <a:t>Waits-for</a:t>
            </a:r>
            <a:r>
              <a:rPr lang="ja-JP" altLang="en-US" dirty="0"/>
              <a:t>”</a:t>
            </a:r>
            <a:r>
              <a:rPr lang="en-US" altLang="ja-JP" dirty="0"/>
              <a:t> Graph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77" grpId="0" build="p"/>
      <p:bldP spid="1584178" grpId="0" animBg="1"/>
      <p:bldP spid="1584179" grpId="0" animBg="1"/>
      <p:bldP spid="15841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14478B1F-BCEA-4A47-AC40-A845D700B1A7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2831348-E626-8C41-B4BD-59EBA548FE9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Deadlock Detection</a:t>
            </a:r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3200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Observation: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Deadlocks are rare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Often involve only a few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Detect rather than prevent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Lock Mgr maintains waits-for graph</a:t>
            </a:r>
            <a:endParaRPr lang="en-US">
              <a:solidFill>
                <a:schemeClr val="accent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1586180" name="Rectangle 4"/>
          <p:cNvSpPr>
            <a:spLocks noChangeArrowheads="1"/>
          </p:cNvSpPr>
          <p:nvPr/>
        </p:nvSpPr>
        <p:spPr bwMode="auto">
          <a:xfrm>
            <a:off x="304800" y="40386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Periodically check graph for cycles.</a:t>
            </a:r>
            <a:br>
              <a:rPr lang="en-US" sz="2800" b="0" dirty="0">
                <a:solidFill>
                  <a:schemeClr val="tx1"/>
                </a:solidFill>
                <a:latin typeface="Tahoma" charset="0"/>
              </a:rPr>
            </a:b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Abort </a:t>
            </a:r>
            <a:r>
              <a:rPr lang="en-US" sz="2800" dirty="0">
                <a:latin typeface="Tahoma" charset="0"/>
              </a:rPr>
              <a:t>some</a:t>
            </a: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Tahoma" charset="0"/>
              </a:rPr>
              <a:t>transaction to </a:t>
            </a: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break the cycle.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Simpler hack: </a:t>
            </a:r>
            <a:r>
              <a:rPr lang="en-US" sz="2800" b="0" i="1" dirty="0">
                <a:solidFill>
                  <a:schemeClr val="accent2"/>
                </a:solidFill>
                <a:latin typeface="Tahoma" charset="0"/>
              </a:rPr>
              <a:t>time-outs</a:t>
            </a: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. </a:t>
            </a:r>
            <a:br>
              <a:rPr lang="en-US" sz="2800" b="0" dirty="0">
                <a:solidFill>
                  <a:schemeClr val="tx1"/>
                </a:solidFill>
                <a:latin typeface="Tahoma" charset="0"/>
              </a:rPr>
            </a:br>
            <a:r>
              <a:rPr lang="en-US" sz="2800" b="0" dirty="0">
                <a:solidFill>
                  <a:schemeClr val="tx1"/>
                </a:solidFill>
                <a:latin typeface="Tahoma" charset="0"/>
              </a:rPr>
              <a:t>Abort if no progress made for a while.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8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 autoUpdateAnimBg="0"/>
      <p:bldP spid="158618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99E6B4F-0CA7-F449-AC9B-368578D4A8CB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DB516BF-2927-2243-AA56-5B02AF5C3A5F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Deadlock Prevention</a:t>
            </a: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4191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Assign priorities to transactions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Use timestamp to assign priorities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Ti requests a lock, held by Tj (in a conflicting mode)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Wait-Die:</a:t>
            </a:r>
            <a:r>
              <a:rPr lang="en-US" sz="2400">
                <a:latin typeface="Tahoma" charset="0"/>
              </a:rPr>
              <a:t> If Ti has higher priority, it waits; else Ti aborts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Wound-Wait:</a:t>
            </a:r>
            <a:r>
              <a:rPr lang="en-US" sz="2400">
                <a:latin typeface="Tahoma" charset="0"/>
              </a:rPr>
              <a:t> If Ti has higher priority, abort Tj; else Ti waits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After abort, restart with original timestamp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Guarantees the transaction eventually runs!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8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8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8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88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88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29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C0608F8-5913-434D-AD05-FECADEC8897E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F0EC704-8790-E84F-9DCB-11C11B94C2C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Non-Locking CC Protocols</a:t>
            </a:r>
          </a:p>
        </p:txBody>
      </p:sp>
      <p:sp>
        <p:nvSpPr>
          <p:cNvPr id="1590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>
                <a:latin typeface="Tahoma" charset="0"/>
              </a:rPr>
              <a:t>Locking most common technique for guaranteeing transaction </a:t>
            </a:r>
            <a:r>
              <a:rPr lang="en-US" sz="2400" dirty="0" err="1">
                <a:latin typeface="Tahoma" charset="0"/>
              </a:rPr>
              <a:t>serializability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Used in most commercial systems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Other approaches exist (beyond scope of class):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Optimistic CC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2PL locking protocols avoid </a:t>
            </a:r>
            <a:r>
              <a:rPr lang="en-US" sz="1800" dirty="0">
                <a:latin typeface="Tahoma" charset="0"/>
              </a:rPr>
              <a:t>conflict by blocking (waiting)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Optimistic CC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latin typeface="Tahoma" charset="0"/>
              </a:rPr>
              <a:t>instead undoes </a:t>
            </a:r>
            <a:r>
              <a:rPr lang="en-US" sz="1800" dirty="0">
                <a:latin typeface="Tahoma" charset="0"/>
              </a:rPr>
              <a:t>transactions if </a:t>
            </a:r>
            <a:r>
              <a:rPr lang="en-US" sz="1800" dirty="0" smtClean="0">
                <a:latin typeface="Tahoma" charset="0"/>
              </a:rPr>
              <a:t>a conflict occurs</a:t>
            </a:r>
            <a:endParaRPr lang="en-US" sz="1800" dirty="0">
              <a:latin typeface="Tahoma" charset="0"/>
            </a:endParaRPr>
          </a:p>
          <a:p>
            <a:pPr lvl="2" eaLnBrk="1" hangingPunct="1"/>
            <a:r>
              <a:rPr lang="en-US" sz="1800" dirty="0">
                <a:latin typeface="Tahoma" charset="0"/>
              </a:rPr>
              <a:t>Anticipates that conflicts rarely occur</a:t>
            </a:r>
          </a:p>
          <a:p>
            <a:pPr lvl="1" eaLnBrk="1" hangingPunct="1"/>
            <a:r>
              <a:rPr lang="en-US" sz="2000" dirty="0" err="1">
                <a:latin typeface="Tahoma" charset="0"/>
              </a:rPr>
              <a:t>Multiversion</a:t>
            </a:r>
            <a:r>
              <a:rPr lang="en-US" sz="2000" dirty="0">
                <a:latin typeface="Tahoma" charset="0"/>
              </a:rPr>
              <a:t> CC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Make sure transactions never have to wait to read an object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Maintain multiple versions of each object, each with a timestamp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Used by Oracle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9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9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9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9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9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90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90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90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0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90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2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C232C82-A9FD-D24D-8799-485C191CCB7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DF38FB52-1D1E-434D-9A3B-3E87407A4CFC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38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Locking commonly used by DBMS for concurrency control</a:t>
            </a:r>
          </a:p>
          <a:p>
            <a:pPr eaLnBrk="1" hangingPunct="1"/>
            <a:r>
              <a:rPr lang="en-US">
                <a:latin typeface="Tahoma" charset="0"/>
              </a:rPr>
              <a:t>2PL guarantees a serializable schedule</a:t>
            </a:r>
          </a:p>
          <a:p>
            <a:pPr eaLnBrk="1" hangingPunct="1"/>
            <a:r>
              <a:rPr lang="en-US">
                <a:latin typeface="Tahoma" charset="0"/>
              </a:rPr>
              <a:t>Strict 2PL guarantees a serializable, recoverable, ACA schedule</a:t>
            </a:r>
          </a:p>
          <a:p>
            <a:pPr eaLnBrk="1" hangingPunct="1"/>
            <a:r>
              <a:rPr lang="en-US">
                <a:latin typeface="Tahoma" charset="0"/>
              </a:rPr>
              <a:t>Lock manager handles lock requests from transactions</a:t>
            </a:r>
          </a:p>
          <a:p>
            <a:pPr eaLnBrk="1" hangingPunct="1"/>
            <a:r>
              <a:rPr lang="en-US">
                <a:latin typeface="Tahoma" charset="0"/>
              </a:rPr>
              <a:t>Deadlock rare, but must be detected or prevented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3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D67AA395-4017-9D4A-B420-AFA3188E7F7E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1FDAA7EE-6F84-D841-8C70-BA85D07FF905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39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09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09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090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2075" tIns="46038" rIns="92075" bIns="46038" anchor="ctr"/>
          <a:lstStyle/>
          <a:p>
            <a:r>
              <a:rPr lang="en-US">
                <a:latin typeface="Tahoma" charset="0"/>
              </a:rPr>
              <a:t>Announcements</a:t>
            </a:r>
          </a:p>
        </p:txBody>
      </p:sp>
      <p:sp>
        <p:nvSpPr>
          <p:cNvPr id="809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648200"/>
          </a:xfrm>
          <a:noFill/>
        </p:spPr>
        <p:txBody>
          <a:bodyPr lIns="92075" tIns="46038" rIns="92075" bIns="46038"/>
          <a:lstStyle/>
          <a:p>
            <a:r>
              <a:rPr lang="en-US" sz="2800">
                <a:latin typeface="Tahoma" charset="0"/>
              </a:rPr>
              <a:t>Book Exercises: 16.1, 16.3, 17.5</a:t>
            </a:r>
          </a:p>
          <a:p>
            <a:r>
              <a:rPr lang="en-US" sz="2800">
                <a:latin typeface="Tahoma" charset="0"/>
              </a:rPr>
              <a:t>Additional Review Exercise:  Recall the three kinds of conflicts from last class (RW, WR, WW).  For each, think of an example where the conflict occurs.  How does 2PL prevent these conflicts?</a:t>
            </a:r>
            <a:endParaRPr lang="en-US" sz="240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AAA86C3C-C7E7-0648-BB03-A708670B563D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20154E2-78A8-F24E-A2FC-91192560E86F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8077200" cy="11049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Tahoma" charset="0"/>
              </a:rPr>
              <a:t>Example 2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838700" y="990600"/>
            <a:ext cx="1677988" cy="304800"/>
          </a:xfrm>
          <a:prstGeom prst="flowChartProcess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400" b="0">
                <a:solidFill>
                  <a:srgbClr val="CF0E30"/>
                </a:solidFill>
              </a:rPr>
              <a:t>Bank Balance : $100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86100" y="1524000"/>
            <a:ext cx="1830388" cy="609600"/>
            <a:chOff x="1391" y="1200"/>
            <a:chExt cx="1153" cy="384"/>
          </a:xfrm>
        </p:grpSpPr>
        <p:sp>
          <p:nvSpPr>
            <p:cNvPr id="21537" name="AutoShape 10"/>
            <p:cNvSpPr>
              <a:spLocks noChangeArrowheads="1"/>
            </p:cNvSpPr>
            <p:nvPr/>
          </p:nvSpPr>
          <p:spPr bwMode="auto">
            <a:xfrm>
              <a:off x="1392" y="139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CF0E30"/>
                  </a:solidFill>
                </a:rPr>
                <a:t>Sufficient funds?</a:t>
              </a:r>
            </a:p>
          </p:txBody>
        </p:sp>
        <p:cxnSp>
          <p:nvCxnSpPr>
            <p:cNvPr id="21538" name="AutoShape 11"/>
            <p:cNvCxnSpPr>
              <a:cxnSpLocks noChangeShapeType="1"/>
            </p:cNvCxnSpPr>
            <p:nvPr/>
          </p:nvCxnSpPr>
          <p:spPr bwMode="auto">
            <a:xfrm flipH="1">
              <a:off x="1391" y="1200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086100" y="2438400"/>
            <a:ext cx="3424238" cy="914400"/>
            <a:chOff x="1944" y="1632"/>
            <a:chExt cx="2157" cy="576"/>
          </a:xfrm>
        </p:grpSpPr>
        <p:grpSp>
          <p:nvGrpSpPr>
            <p:cNvPr id="21532" name="Group 16"/>
            <p:cNvGrpSpPr>
              <a:grpSpLocks/>
            </p:cNvGrpSpPr>
            <p:nvPr/>
          </p:nvGrpSpPr>
          <p:grpSpPr bwMode="auto">
            <a:xfrm>
              <a:off x="1944" y="1632"/>
              <a:ext cx="1153" cy="288"/>
              <a:chOff x="1391" y="1776"/>
              <a:chExt cx="1153" cy="288"/>
            </a:xfrm>
          </p:grpSpPr>
          <p:sp>
            <p:nvSpPr>
              <p:cNvPr id="21535" name="AutoShape 17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152" cy="192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dirty="0">
                    <a:solidFill>
                      <a:srgbClr val="CF0E30"/>
                    </a:solidFill>
                  </a:rPr>
                  <a:t>New balance: </a:t>
                </a:r>
                <a:r>
                  <a:rPr lang="en-US" sz="1600" b="0" dirty="0" smtClean="0">
                    <a:solidFill>
                      <a:srgbClr val="CF0E30"/>
                    </a:solidFill>
                  </a:rPr>
                  <a:t>$80</a:t>
                </a:r>
                <a:endParaRPr lang="en-US" sz="1600" b="0" dirty="0">
                  <a:solidFill>
                    <a:srgbClr val="CF0E30"/>
                  </a:solidFill>
                </a:endParaRPr>
              </a:p>
            </p:txBody>
          </p:sp>
          <p:cxnSp>
            <p:nvCxnSpPr>
              <p:cNvPr id="21536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1391" y="1776"/>
                <a:ext cx="1" cy="240"/>
              </a:xfrm>
              <a:prstGeom prst="curvedConnector3">
                <a:avLst>
                  <a:gd name="adj1" fmla="val 144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1533" name="AutoShape 20"/>
            <p:cNvSpPr>
              <a:spLocks noChangeArrowheads="1"/>
            </p:cNvSpPr>
            <p:nvPr/>
          </p:nvSpPr>
          <p:spPr bwMode="auto">
            <a:xfrm>
              <a:off x="3044" y="2016"/>
              <a:ext cx="1057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dirty="0">
                  <a:solidFill>
                    <a:srgbClr val="CF0E30"/>
                  </a:solidFill>
                </a:rPr>
                <a:t>Bank Balance : </a:t>
              </a:r>
              <a:r>
                <a:rPr lang="en-US" sz="1400" b="0" dirty="0" smtClean="0">
                  <a:solidFill>
                    <a:srgbClr val="CF0E30"/>
                  </a:solidFill>
                </a:rPr>
                <a:t>$80!</a:t>
              </a:r>
              <a:endParaRPr lang="en-US" sz="14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21534" name="AutoShape 21"/>
            <p:cNvCxnSpPr>
              <a:cxnSpLocks noChangeShapeType="1"/>
              <a:stCxn id="21535" idx="2"/>
              <a:endCxn id="21533" idx="1"/>
            </p:cNvCxnSpPr>
            <p:nvPr/>
          </p:nvCxnSpPr>
          <p:spPr bwMode="auto">
            <a:xfrm rot="16200000" flipH="1">
              <a:off x="2687" y="1754"/>
              <a:ext cx="192" cy="5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3046413" y="1127125"/>
            <a:ext cx="1870075" cy="625475"/>
            <a:chOff x="1919" y="806"/>
            <a:chExt cx="1178" cy="394"/>
          </a:xfrm>
        </p:grpSpPr>
        <p:sp>
          <p:nvSpPr>
            <p:cNvPr id="21530" name="AutoShape 24"/>
            <p:cNvSpPr>
              <a:spLocks noChangeArrowheads="1"/>
            </p:cNvSpPr>
            <p:nvPr/>
          </p:nvSpPr>
          <p:spPr bwMode="auto">
            <a:xfrm>
              <a:off x="1945" y="1008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CF0E30"/>
                  </a:solidFill>
                </a:rPr>
                <a:t>Read Balance: $100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1919" y="806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>
                  <a:solidFill>
                    <a:srgbClr val="0000FF"/>
                  </a:solidFill>
                </a:rPr>
                <a:t>You</a:t>
              </a:r>
            </a:p>
          </p:txBody>
        </p:sp>
      </p:grpSp>
      <p:cxnSp>
        <p:nvCxnSpPr>
          <p:cNvPr id="21513" name="AutoShape 29"/>
          <p:cNvCxnSpPr>
            <a:cxnSpLocks noChangeShapeType="1"/>
            <a:stCxn id="21509" idx="2"/>
            <a:endCxn id="21530" idx="3"/>
          </p:cNvCxnSpPr>
          <p:nvPr/>
        </p:nvCxnSpPr>
        <p:spPr bwMode="auto">
          <a:xfrm rot="5400000">
            <a:off x="5145088" y="1066800"/>
            <a:ext cx="304800" cy="7620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414588" y="1981200"/>
            <a:ext cx="2501900" cy="533400"/>
            <a:chOff x="968" y="1488"/>
            <a:chExt cx="1576" cy="336"/>
          </a:xfrm>
        </p:grpSpPr>
        <p:sp>
          <p:nvSpPr>
            <p:cNvPr id="21527" name="AutoShape 32"/>
            <p:cNvSpPr>
              <a:spLocks noChangeArrowheads="1"/>
            </p:cNvSpPr>
            <p:nvPr/>
          </p:nvSpPr>
          <p:spPr bwMode="auto">
            <a:xfrm>
              <a:off x="1392" y="1632"/>
              <a:ext cx="1152" cy="19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solidFill>
                    <a:srgbClr val="CF0E30"/>
                  </a:solidFill>
                </a:rPr>
                <a:t>Pay $</a:t>
              </a:r>
              <a:r>
                <a:rPr lang="en-US" sz="1600" b="0" dirty="0" smtClean="0">
                  <a:solidFill>
                    <a:srgbClr val="CF0E30"/>
                  </a:solidFill>
                </a:rPr>
                <a:t>20</a:t>
              </a:r>
              <a:endParaRPr lang="en-US" sz="1600" b="0" dirty="0">
                <a:solidFill>
                  <a:srgbClr val="CF0E30"/>
                </a:solidFill>
              </a:endParaRPr>
            </a:p>
          </p:txBody>
        </p:sp>
        <p:cxnSp>
          <p:nvCxnSpPr>
            <p:cNvPr id="21528" name="AutoShape 33"/>
            <p:cNvCxnSpPr>
              <a:cxnSpLocks noChangeShapeType="1"/>
            </p:cNvCxnSpPr>
            <p:nvPr/>
          </p:nvCxnSpPr>
          <p:spPr bwMode="auto">
            <a:xfrm flipH="1">
              <a:off x="1391" y="1488"/>
              <a:ext cx="1" cy="24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29" name="Text Box 34"/>
            <p:cNvSpPr txBox="1">
              <a:spLocks noChangeArrowheads="1"/>
            </p:cNvSpPr>
            <p:nvPr/>
          </p:nvSpPr>
          <p:spPr bwMode="auto">
            <a:xfrm>
              <a:off x="968" y="1516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0">
                  <a:solidFill>
                    <a:srgbClr val="0000FF"/>
                  </a:solidFill>
                </a:rPr>
                <a:t>Yes</a:t>
              </a:r>
            </a:p>
          </p:txBody>
        </p:sp>
      </p:grpSp>
      <p:sp>
        <p:nvSpPr>
          <p:cNvPr id="1416241" name="AutoShape 49"/>
          <p:cNvSpPr>
            <a:spLocks noChangeArrowheads="1"/>
          </p:cNvSpPr>
          <p:nvPr/>
        </p:nvSpPr>
        <p:spPr bwMode="auto">
          <a:xfrm>
            <a:off x="227013" y="1066800"/>
            <a:ext cx="2058987" cy="1616075"/>
          </a:xfrm>
          <a:prstGeom prst="flowChartProcess">
            <a:avLst/>
          </a:prstGeom>
          <a:solidFill>
            <a:srgbClr val="E4F3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Read</a:t>
            </a:r>
            <a:r>
              <a:rPr lang="en-US" sz="2000" b="0" dirty="0">
                <a:solidFill>
                  <a:schemeClr val="accent2"/>
                </a:solidFill>
              </a:rPr>
              <a:t> (A);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Check (A &gt; $</a:t>
            </a:r>
            <a:r>
              <a:rPr lang="en-US" sz="2000" b="0" dirty="0" smtClean="0">
                <a:solidFill>
                  <a:schemeClr val="accent2"/>
                </a:solidFill>
              </a:rPr>
              <a:t>20)</a:t>
            </a:r>
            <a:r>
              <a:rPr lang="en-US" sz="2000" b="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Pay ($</a:t>
            </a:r>
            <a:r>
              <a:rPr lang="en-US" sz="2000" b="0" dirty="0" smtClean="0">
                <a:solidFill>
                  <a:schemeClr val="accent2"/>
                </a:solidFill>
              </a:rPr>
              <a:t>20)</a:t>
            </a:r>
            <a:r>
              <a:rPr lang="en-US" sz="2000" b="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accent2"/>
                </a:solidFill>
              </a:rPr>
              <a:t>A = A – </a:t>
            </a:r>
            <a:r>
              <a:rPr lang="en-US" sz="2000" b="0" dirty="0" smtClean="0">
                <a:solidFill>
                  <a:schemeClr val="accent2"/>
                </a:solidFill>
              </a:rPr>
              <a:t>20;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Write</a:t>
            </a:r>
            <a:r>
              <a:rPr lang="en-US" sz="2000" b="0" dirty="0">
                <a:solidFill>
                  <a:schemeClr val="accent2"/>
                </a:solidFill>
              </a:rPr>
              <a:t> (A);</a:t>
            </a:r>
          </a:p>
        </p:txBody>
      </p: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152400" y="2187575"/>
            <a:ext cx="2362200" cy="1219200"/>
            <a:chOff x="1776" y="2496"/>
            <a:chExt cx="1488" cy="768"/>
          </a:xfrm>
        </p:grpSpPr>
        <p:sp>
          <p:nvSpPr>
            <p:cNvPr id="21519" name="Rectangle 77"/>
            <p:cNvSpPr>
              <a:spLocks noChangeArrowheads="1"/>
            </p:cNvSpPr>
            <p:nvPr/>
          </p:nvSpPr>
          <p:spPr bwMode="auto">
            <a:xfrm>
              <a:off x="1872" y="2592"/>
              <a:ext cx="1392" cy="67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0" name="Group 81"/>
            <p:cNvGrpSpPr>
              <a:grpSpLocks/>
            </p:cNvGrpSpPr>
            <p:nvPr/>
          </p:nvGrpSpPr>
          <p:grpSpPr bwMode="auto">
            <a:xfrm>
              <a:off x="1776" y="2496"/>
              <a:ext cx="1392" cy="192"/>
              <a:chOff x="1776" y="2496"/>
              <a:chExt cx="1392" cy="192"/>
            </a:xfrm>
          </p:grpSpPr>
          <p:sp>
            <p:nvSpPr>
              <p:cNvPr id="21521" name="Line 79"/>
              <p:cNvSpPr>
                <a:spLocks noChangeShapeType="1"/>
              </p:cNvSpPr>
              <p:nvPr/>
            </p:nvSpPr>
            <p:spPr bwMode="auto">
              <a:xfrm>
                <a:off x="1776" y="2592"/>
                <a:ext cx="1392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AutoShape 80"/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288" cy="192"/>
              </a:xfrm>
              <a:prstGeom prst="irregularSeal2">
                <a:avLst/>
              </a:prstGeom>
              <a:solidFill>
                <a:srgbClr val="FFD1D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16275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763000" cy="2590800"/>
          </a:xfrm>
          <a:noFill/>
        </p:spPr>
        <p:txBody>
          <a:bodyPr lIns="92075" tIns="46038" rIns="92075" bIns="46038"/>
          <a:lstStyle/>
          <a:p>
            <a:pPr marL="0" indent="0" algn="ctr" eaLnBrk="1" hangingPunct="1">
              <a:buNone/>
            </a:pPr>
            <a:r>
              <a:rPr lang="en-US" sz="2400" dirty="0"/>
              <a:t>DBMS must also guarantee that changes made by partially completed transactions are not seen by other transactions</a:t>
            </a:r>
            <a:endParaRPr lang="en-US" sz="2000" dirty="0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2678113" y="2352675"/>
            <a:ext cx="3962400" cy="1295400"/>
            <a:chOff x="1680" y="1584"/>
            <a:chExt cx="2496" cy="816"/>
          </a:xfrm>
        </p:grpSpPr>
        <p:sp>
          <p:nvSpPr>
            <p:cNvPr id="21523" name="Rectangle 73"/>
            <p:cNvSpPr>
              <a:spLocks noChangeArrowheads="1"/>
            </p:cNvSpPr>
            <p:nvPr/>
          </p:nvSpPr>
          <p:spPr bwMode="auto">
            <a:xfrm>
              <a:off x="1776" y="1728"/>
              <a:ext cx="2400" cy="67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4" name="Group 70"/>
            <p:cNvGrpSpPr>
              <a:grpSpLocks/>
            </p:cNvGrpSpPr>
            <p:nvPr/>
          </p:nvGrpSpPr>
          <p:grpSpPr bwMode="auto">
            <a:xfrm>
              <a:off x="1680" y="1584"/>
              <a:ext cx="1920" cy="192"/>
              <a:chOff x="1680" y="1584"/>
              <a:chExt cx="1920" cy="192"/>
            </a:xfrm>
          </p:grpSpPr>
          <p:sp>
            <p:nvSpPr>
              <p:cNvPr id="21525" name="Line 68"/>
              <p:cNvSpPr>
                <a:spLocks noChangeShapeType="1"/>
              </p:cNvSpPr>
              <p:nvPr/>
            </p:nvSpPr>
            <p:spPr bwMode="auto">
              <a:xfrm>
                <a:off x="1680" y="1710"/>
                <a:ext cx="1920" cy="0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AutoShape 69"/>
              <p:cNvSpPr>
                <a:spLocks noChangeArrowheads="1"/>
              </p:cNvSpPr>
              <p:nvPr/>
            </p:nvSpPr>
            <p:spPr bwMode="auto">
              <a:xfrm>
                <a:off x="2784" y="1584"/>
                <a:ext cx="288" cy="192"/>
              </a:xfrm>
              <a:prstGeom prst="irregularSeal2">
                <a:avLst/>
              </a:prstGeom>
              <a:solidFill>
                <a:srgbClr val="FFD1D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241" grpId="0" animBg="1" autoUpdateAnimBg="0"/>
      <p:bldP spid="14162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F7E0AD77-EBB2-D348-8FB1-02DF3237ED98}" type="datetime1">
              <a:rPr lang="en-US" sz="1200" b="0" smtClean="0">
                <a:solidFill>
                  <a:schemeClr val="tx1"/>
                </a:solidFill>
                <a:latin typeface="Tahoma" charset="0"/>
              </a:rPr>
              <a:pPr/>
              <a:t>10/9/16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4B8B6F94-6255-6148-B2A5-3772AB9B1EEB}" type="slidenum">
              <a:rPr lang="en-US" sz="1200" b="0" smtClean="0">
                <a:solidFill>
                  <a:schemeClr val="tx1"/>
                </a:solidFill>
                <a:latin typeface="Tahoma" charset="0"/>
              </a:rPr>
              <a:pPr/>
              <a:t>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24738" name="Rectangle 2"/>
          <p:cNvSpPr>
            <a:spLocks noChangeArrowheads="1"/>
          </p:cNvSpPr>
          <p:nvPr/>
        </p:nvSpPr>
        <p:spPr bwMode="auto">
          <a:xfrm>
            <a:off x="2209800" y="914400"/>
            <a:ext cx="6553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tomicity: All 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or nothing property</a:t>
            </a:r>
            <a:endParaRPr lang="en-US" b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b="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Xacts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do not execute partially</a:t>
            </a:r>
            <a:endParaRPr lang="en-US" b="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  <a:defRPr/>
            </a:pPr>
            <a:r>
              <a:rPr lang="en-US" sz="2000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onsistency: </a:t>
            </a:r>
            <a:endParaRPr lang="en-US" b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Consistent </a:t>
            </a:r>
            <a:r>
              <a:rPr lang="en-US" sz="1800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DB + </a:t>
            </a:r>
            <a:r>
              <a:rPr lang="en-US" sz="1800" b="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Xact</a:t>
            </a:r>
            <a:r>
              <a:rPr lang="en-US" sz="18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⇒ consistent </a:t>
            </a:r>
            <a:r>
              <a:rPr lang="en-US" sz="18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DB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 assume that each submitted transaction, if executed, satisfies any integrity constraints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32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solation: Each </a:t>
            </a:r>
            <a:r>
              <a:rPr lang="en-US" b="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Xact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appears to execute without concurrent </a:t>
            </a:r>
            <a:r>
              <a:rPr lang="en-US" b="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Xacts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i.e., serially.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defRPr/>
            </a:pPr>
            <a:r>
              <a:rPr lang="en-US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	</a:t>
            </a:r>
            <a:r>
              <a:rPr lang="en-US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=&gt; Any parallel execution should be 		equivalent to a serial execution</a:t>
            </a:r>
            <a:endParaRPr lang="en-US" b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2000" b="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defRPr/>
            </a:pPr>
            <a:r>
              <a:rPr lang="en-US" sz="32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urability: If a </a:t>
            </a:r>
            <a:r>
              <a:rPr lang="en-US" b="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Xact</a:t>
            </a:r>
            <a:r>
              <a:rPr lang="en-US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commits, its effects persist.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None/>
              <a:defRPr/>
            </a:pPr>
            <a:r>
              <a:rPr lang="en-US" sz="2000" b="0" dirty="0">
                <a:solidFill>
                  <a:schemeClr val="tx1"/>
                </a:solidFill>
                <a:latin typeface="Tahoma" charset="0"/>
                <a:cs typeface="+mn-cs"/>
              </a:rPr>
              <a:t>  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</a:t>
            </a:r>
            <a:r>
              <a:rPr 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ACID</a:t>
            </a:r>
            <a:r>
              <a:rPr lang="en-US" smtClean="0">
                <a:ea typeface="+mj-ea"/>
                <a:cs typeface="+mj-cs"/>
              </a:rPr>
              <a:t> Properties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228600" y="2286000"/>
            <a:ext cx="1066800" cy="533400"/>
          </a:xfrm>
          <a:prstGeom prst="cloudCallout">
            <a:avLst>
              <a:gd name="adj1" fmla="val 101787"/>
              <a:gd name="adj2" fmla="val -21130"/>
            </a:avLst>
          </a:prstGeom>
          <a:solidFill>
            <a:srgbClr val="E4F3FE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charset="0"/>
              <a:buNone/>
            </a:pPr>
            <a:r>
              <a:rPr lang="en-US" b="0" dirty="0">
                <a:solidFill>
                  <a:schemeClr val="tx2"/>
                </a:solidFill>
                <a:latin typeface="Tahoma" charset="0"/>
              </a:rPr>
              <a:t>User</a:t>
            </a:r>
          </a:p>
        </p:txBody>
      </p:sp>
      <p:grpSp>
        <p:nvGrpSpPr>
          <p:cNvPr id="23559" name="Group 5"/>
          <p:cNvGrpSpPr>
            <a:grpSpLocks/>
          </p:cNvGrpSpPr>
          <p:nvPr/>
        </p:nvGrpSpPr>
        <p:grpSpPr bwMode="auto">
          <a:xfrm>
            <a:off x="219075" y="990600"/>
            <a:ext cx="1679575" cy="1143000"/>
            <a:chOff x="180" y="720"/>
            <a:chExt cx="1058" cy="720"/>
          </a:xfrm>
        </p:grpSpPr>
        <p:sp>
          <p:nvSpPr>
            <p:cNvPr id="23566" name="AutoShape 6"/>
            <p:cNvSpPr>
              <a:spLocks noChangeArrowheads="1"/>
            </p:cNvSpPr>
            <p:nvPr/>
          </p:nvSpPr>
          <p:spPr bwMode="auto">
            <a:xfrm>
              <a:off x="180" y="720"/>
              <a:ext cx="672" cy="336"/>
            </a:xfrm>
            <a:prstGeom prst="cloudCallout">
              <a:avLst>
                <a:gd name="adj1" fmla="val 102528"/>
                <a:gd name="adj2" fmla="val -3569"/>
              </a:avLst>
            </a:prstGeom>
            <a:solidFill>
              <a:srgbClr val="FFD1D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b="0">
                  <a:latin typeface="Tahoma" charset="0"/>
                </a:rPr>
                <a:t>TM</a:t>
              </a:r>
            </a:p>
          </p:txBody>
        </p:sp>
        <p:sp>
          <p:nvSpPr>
            <p:cNvPr id="23567" name="Text Box 7"/>
            <p:cNvSpPr txBox="1">
              <a:spLocks noChangeArrowheads="1"/>
            </p:cNvSpPr>
            <p:nvPr/>
          </p:nvSpPr>
          <p:spPr bwMode="auto">
            <a:xfrm>
              <a:off x="180" y="1036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sz="2000" b="0">
                  <a:latin typeface="Tahoma" charset="0"/>
                </a:rPr>
                <a:t>Trans. Mgmt.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sz="2000" b="0">
                  <a:latin typeface="Tahoma" charset="0"/>
                </a:rPr>
                <a:t>(logging)</a:t>
              </a:r>
            </a:p>
          </p:txBody>
        </p:sp>
      </p:grp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171450" y="5063297"/>
            <a:ext cx="2000250" cy="1147763"/>
            <a:chOff x="150" y="2544"/>
            <a:chExt cx="1260" cy="723"/>
          </a:xfrm>
        </p:grpSpPr>
        <p:sp>
          <p:nvSpPr>
            <p:cNvPr id="23564" name="AutoShape 9"/>
            <p:cNvSpPr>
              <a:spLocks noChangeArrowheads="1"/>
            </p:cNvSpPr>
            <p:nvPr/>
          </p:nvSpPr>
          <p:spPr bwMode="auto">
            <a:xfrm>
              <a:off x="150" y="2544"/>
              <a:ext cx="672" cy="336"/>
            </a:xfrm>
            <a:prstGeom prst="cloudCallout">
              <a:avLst>
                <a:gd name="adj1" fmla="val 103569"/>
                <a:gd name="adj2" fmla="val 33037"/>
              </a:avLst>
            </a:prstGeom>
            <a:solidFill>
              <a:srgbClr val="FFD1D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b="0">
                  <a:latin typeface="Tahoma" charset="0"/>
                </a:rPr>
                <a:t>RM</a:t>
              </a:r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150" y="2863"/>
              <a:ext cx="1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sz="2000" b="0" dirty="0">
                  <a:latin typeface="Tahoma" charset="0"/>
                </a:rPr>
                <a:t>Recovery Mgmt.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sz="2000" b="0" dirty="0">
                  <a:latin typeface="Tahoma" charset="0"/>
                </a:rPr>
                <a:t>(WAL, …)</a:t>
              </a:r>
            </a:p>
          </p:txBody>
        </p:sp>
      </p:grpSp>
      <p:grpSp>
        <p:nvGrpSpPr>
          <p:cNvPr id="23561" name="Group 11"/>
          <p:cNvGrpSpPr>
            <a:grpSpLocks/>
          </p:cNvGrpSpPr>
          <p:nvPr/>
        </p:nvGrpSpPr>
        <p:grpSpPr bwMode="auto">
          <a:xfrm>
            <a:off x="76200" y="3291994"/>
            <a:ext cx="2120900" cy="1082675"/>
            <a:chOff x="96" y="1920"/>
            <a:chExt cx="1336" cy="682"/>
          </a:xfrm>
        </p:grpSpPr>
        <p:sp>
          <p:nvSpPr>
            <p:cNvPr id="23562" name="AutoShape 12"/>
            <p:cNvSpPr>
              <a:spLocks noChangeArrowheads="1"/>
            </p:cNvSpPr>
            <p:nvPr/>
          </p:nvSpPr>
          <p:spPr bwMode="auto">
            <a:xfrm>
              <a:off x="180" y="1920"/>
              <a:ext cx="672" cy="336"/>
            </a:xfrm>
            <a:prstGeom prst="cloudCallout">
              <a:avLst>
                <a:gd name="adj1" fmla="val 103569"/>
                <a:gd name="adj2" fmla="val 33037"/>
              </a:avLst>
            </a:prstGeom>
            <a:solidFill>
              <a:srgbClr val="C3FFC3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b="0" dirty="0">
                  <a:solidFill>
                    <a:srgbClr val="006600"/>
                  </a:solidFill>
                  <a:latin typeface="Tahoma" charset="0"/>
                </a:rPr>
                <a:t>CC</a:t>
              </a:r>
            </a:p>
          </p:txBody>
        </p:sp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96" y="2236"/>
              <a:ext cx="1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hlink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charset="0"/>
                <a:buNone/>
              </a:pPr>
              <a:r>
                <a:rPr lang="en-US" sz="2000" b="0">
                  <a:solidFill>
                    <a:srgbClr val="006600"/>
                  </a:solidFill>
                  <a:latin typeface="Tahoma" charset="0"/>
                </a:rPr>
                <a:t>Concurrency Ctrl.</a:t>
              </a:r>
              <a:br>
                <a:rPr lang="en-US" sz="2000" b="0">
                  <a:solidFill>
                    <a:srgbClr val="006600"/>
                  </a:solidFill>
                  <a:latin typeface="Tahoma" charset="0"/>
                </a:rPr>
              </a:br>
              <a:r>
                <a:rPr lang="en-US" sz="2000" b="0">
                  <a:solidFill>
                    <a:srgbClr val="006600"/>
                  </a:solidFill>
                  <a:latin typeface="Tahoma" charset="0"/>
                </a:rPr>
                <a:t>(locking)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019800" cy="4648200"/>
          </a:xfrm>
        </p:spPr>
        <p:txBody>
          <a:bodyPr/>
          <a:lstStyle/>
          <a:p>
            <a:r>
              <a:rPr lang="en-US" dirty="0" smtClean="0"/>
              <a:t>Transaction: a list of actions</a:t>
            </a:r>
          </a:p>
          <a:p>
            <a:pPr lvl="1"/>
            <a:r>
              <a:rPr lang="en-US" dirty="0" smtClean="0"/>
              <a:t>Read(X), Write(X), commit, abort </a:t>
            </a:r>
          </a:p>
          <a:p>
            <a:r>
              <a:rPr lang="en-US" dirty="0" smtClean="0"/>
              <a:t>Schedule: An interleaving of the actions from a set of transactions</a:t>
            </a:r>
          </a:p>
          <a:p>
            <a:pPr lvl="1"/>
            <a:r>
              <a:rPr lang="en-US" dirty="0" smtClean="0"/>
              <a:t>Complete Schedule: Each transaction ends in commit or abort</a:t>
            </a:r>
          </a:p>
          <a:p>
            <a:r>
              <a:rPr lang="en-US" dirty="0" smtClean="0"/>
              <a:t>Initial State + Schedule = Final State</a:t>
            </a:r>
            <a:endParaRPr lang="en-US" dirty="0"/>
          </a:p>
        </p:txBody>
      </p:sp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E494E9C-49E7-C944-BE4C-744D6F4E52DF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665C203-35A8-7B41-B295-4CED6432901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528837" name="Group 5"/>
          <p:cNvGraphicFramePr>
            <a:graphicFrameLocks noGrp="1"/>
          </p:cNvGraphicFramePr>
          <p:nvPr/>
        </p:nvGraphicFramePr>
        <p:xfrm>
          <a:off x="7010400" y="76200"/>
          <a:ext cx="2082800" cy="4564063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41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2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7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abort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1528875" name="AutoShape 43"/>
          <p:cNvSpPr>
            <a:spLocks noChangeArrowheads="1"/>
          </p:cNvSpPr>
          <p:nvPr/>
        </p:nvSpPr>
        <p:spPr bwMode="auto">
          <a:xfrm>
            <a:off x="6324600" y="533400"/>
            <a:ext cx="614363" cy="3810000"/>
          </a:xfrm>
          <a:prstGeom prst="downArrow">
            <a:avLst>
              <a:gd name="adj1" fmla="val 49870"/>
              <a:gd name="adj2" fmla="val 148062"/>
            </a:avLst>
          </a:prstGeom>
          <a:solidFill>
            <a:srgbClr val="C3FFC3"/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/>
      <p:bldP spid="15288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Schedule</a:t>
            </a:r>
            <a:endParaRPr lang="en-US" dirty="0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2971800" cy="1531937"/>
          </a:xfrm>
        </p:spPr>
        <p:txBody>
          <a:bodyPr/>
          <a:lstStyle/>
          <a:p>
            <a:r>
              <a:rPr lang="en-US" dirty="0" smtClean="0"/>
              <a:t>Serial Schedule: </a:t>
            </a:r>
          </a:p>
          <a:p>
            <a:pPr lvl="1"/>
            <a:r>
              <a:rPr lang="en-US" dirty="0" smtClean="0"/>
              <a:t>No interleaving actions among transactions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 smtClean="0">
                <a:solidFill>
                  <a:srgbClr val="FF0000"/>
                </a:solidFill>
              </a:rPr>
              <a:t>isolated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E494E9C-49E7-C944-BE4C-744D6F4E52DF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665C203-35A8-7B41-B295-4CED6432901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5288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89264"/>
              </p:ext>
            </p:extLst>
          </p:nvPr>
        </p:nvGraphicFramePr>
        <p:xfrm>
          <a:off x="4639670" y="1317033"/>
          <a:ext cx="2082800" cy="4564063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41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2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7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1528875" name="AutoShape 43"/>
          <p:cNvSpPr>
            <a:spLocks noChangeArrowheads="1"/>
          </p:cNvSpPr>
          <p:nvPr/>
        </p:nvSpPr>
        <p:spPr bwMode="auto">
          <a:xfrm>
            <a:off x="3965030" y="1317033"/>
            <a:ext cx="614363" cy="3810000"/>
          </a:xfrm>
          <a:prstGeom prst="downArrow">
            <a:avLst>
              <a:gd name="adj1" fmla="val 49870"/>
              <a:gd name="adj2" fmla="val 148062"/>
            </a:avLst>
          </a:prstGeom>
          <a:solidFill>
            <a:srgbClr val="C3FFC3"/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Time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67230"/>
              </p:ext>
            </p:extLst>
          </p:nvPr>
        </p:nvGraphicFramePr>
        <p:xfrm>
          <a:off x="7061200" y="1335714"/>
          <a:ext cx="2082800" cy="4783483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41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2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  <a:p>
                      <a:endParaRPr lang="en-US" dirty="0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7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(C)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9393" y="838200"/>
            <a:ext cx="164660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Non-serial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00" y="800717"/>
            <a:ext cx="9717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/>
      <p:bldP spid="15288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Schedule</a:t>
            </a:r>
            <a:endParaRPr lang="en-US" dirty="0"/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2971800" cy="1531937"/>
          </a:xfrm>
        </p:spPr>
        <p:txBody>
          <a:bodyPr/>
          <a:lstStyle/>
          <a:p>
            <a:r>
              <a:rPr lang="en-US" dirty="0" smtClean="0"/>
              <a:t>A serializable schedule 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equivalent </a:t>
            </a:r>
            <a:r>
              <a:rPr lang="en-US" dirty="0" smtClean="0"/>
              <a:t>to a serial schedule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Same result</a:t>
            </a:r>
          </a:p>
          <a:p>
            <a:r>
              <a:rPr lang="en-US" dirty="0" smtClean="0"/>
              <a:t>The two schedules on the left are both </a:t>
            </a:r>
            <a:r>
              <a:rPr lang="en-US" dirty="0" smtClean="0">
                <a:solidFill>
                  <a:srgbClr val="FF0000"/>
                </a:solidFill>
              </a:rPr>
              <a:t>serializable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E494E9C-49E7-C944-BE4C-744D6F4E52DF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665C203-35A8-7B41-B295-4CED6432901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28837" name="Group 5"/>
          <p:cNvGraphicFramePr>
            <a:graphicFrameLocks noGrp="1"/>
          </p:cNvGraphicFramePr>
          <p:nvPr/>
        </p:nvGraphicFramePr>
        <p:xfrm>
          <a:off x="4639670" y="1317033"/>
          <a:ext cx="2082800" cy="4564063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41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2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W(C)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7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1528875" name="AutoShape 43"/>
          <p:cNvSpPr>
            <a:spLocks noChangeArrowheads="1"/>
          </p:cNvSpPr>
          <p:nvPr/>
        </p:nvSpPr>
        <p:spPr bwMode="auto">
          <a:xfrm>
            <a:off x="3965030" y="1317033"/>
            <a:ext cx="614363" cy="3810000"/>
          </a:xfrm>
          <a:prstGeom prst="downArrow">
            <a:avLst>
              <a:gd name="adj1" fmla="val 49870"/>
              <a:gd name="adj2" fmla="val 148062"/>
            </a:avLst>
          </a:prstGeom>
          <a:solidFill>
            <a:srgbClr val="C3FFC3"/>
          </a:soli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vert="eaVert" lIns="0" tIns="0" rIns="0" bIns="0" anchor="ctr"/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Time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/>
        </p:nvGraphicFramePr>
        <p:xfrm>
          <a:off x="7061200" y="1335714"/>
          <a:ext cx="2082800" cy="4783483"/>
        </p:xfrm>
        <a:graphic>
          <a:graphicData uri="http://schemas.openxmlformats.org/drawingml/2006/table">
            <a:tbl>
              <a:tblPr/>
              <a:tblGrid>
                <a:gridCol w="1058863"/>
                <a:gridCol w="1023937"/>
              </a:tblGrid>
              <a:tr h="41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20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</a:p>
                    <a:p>
                      <a:endParaRPr lang="en-US" dirty="0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begin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9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R(C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417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(C)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commit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3FE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9393" y="838200"/>
            <a:ext cx="164660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Non-serial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00" y="800717"/>
            <a:ext cx="9717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/>
      <p:bldP spid="15288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schedule is essential</a:t>
            </a:r>
            <a:endParaRPr lang="en-US" dirty="0"/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schedule to be acceptable to a database, it must be serializable</a:t>
            </a:r>
          </a:p>
          <a:p>
            <a:pPr lvl="1"/>
            <a:r>
              <a:rPr lang="en-US" dirty="0" smtClean="0"/>
              <a:t>Guarantees ACID properties</a:t>
            </a:r>
            <a:endParaRPr lang="en-US" dirty="0" smtClean="0"/>
          </a:p>
          <a:p>
            <a:r>
              <a:rPr lang="en-US" dirty="0" smtClean="0"/>
              <a:t>Can different serial schedules have different final states?</a:t>
            </a:r>
          </a:p>
          <a:p>
            <a:pPr lvl="1"/>
            <a:r>
              <a:rPr lang="en-US" dirty="0" smtClean="0"/>
              <a:t>Yes, all acceptable</a:t>
            </a:r>
          </a:p>
          <a:p>
            <a:r>
              <a:rPr lang="en-US" dirty="0" smtClean="0"/>
              <a:t>Aborted </a:t>
            </a:r>
            <a:r>
              <a:rPr lang="en-US" dirty="0" err="1" smtClean="0"/>
              <a:t>Xacts</a:t>
            </a:r>
            <a:r>
              <a:rPr lang="en-US" dirty="0" smtClean="0"/>
              <a:t>?</a:t>
            </a:r>
          </a:p>
          <a:p>
            <a:pPr lvl="2"/>
            <a:r>
              <a:rPr lang="en-US" altLang="ja-JP" dirty="0" smtClean="0"/>
              <a:t>We will try to make them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disappear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by undoing their effect</a:t>
            </a:r>
          </a:p>
          <a:p>
            <a:r>
              <a:rPr lang="en-US" dirty="0" smtClean="0"/>
              <a:t>Other external actions (besides R/W to DB)</a:t>
            </a:r>
          </a:p>
          <a:p>
            <a:pPr lvl="2"/>
            <a:r>
              <a:rPr lang="en-US" dirty="0" smtClean="0"/>
              <a:t>e.g. print a computed value, fire a missile, …</a:t>
            </a:r>
          </a:p>
          <a:p>
            <a:pPr lvl="2"/>
            <a:r>
              <a:rPr lang="en-US" dirty="0" smtClean="0"/>
              <a:t>Assume (for this class) these values are written to the DB, and can be undone</a:t>
            </a:r>
            <a:endParaRPr lang="en-US" dirty="0"/>
          </a:p>
        </p:txBody>
      </p:sp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14F3DDF-7CE8-E34B-976D-B9600021F677}" type="datetime1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C1FE720-00B2-FD4C-9F5E-1FEC3DE0312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9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18121</TotalTime>
  <Words>3106</Words>
  <Application>Microsoft Macintosh PowerPoint</Application>
  <PresentationFormat>On-screen Show (4:3)</PresentationFormat>
  <Paragraphs>742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 Unicode MS</vt:lpstr>
      <vt:lpstr>Helvetica Neue</vt:lpstr>
      <vt:lpstr>ＭＳ Ｐゴシック</vt:lpstr>
      <vt:lpstr>Symbol</vt:lpstr>
      <vt:lpstr>Tahoma</vt:lpstr>
      <vt:lpstr>Trebuchet MS</vt:lpstr>
      <vt:lpstr>Wingdings</vt:lpstr>
      <vt:lpstr>Arial</vt:lpstr>
      <vt:lpstr>Blends</vt:lpstr>
      <vt:lpstr>Transaction Management</vt:lpstr>
      <vt:lpstr>Transactions</vt:lpstr>
      <vt:lpstr>Example 1</vt:lpstr>
      <vt:lpstr>Example 2</vt:lpstr>
      <vt:lpstr>The ACID Properties</vt:lpstr>
      <vt:lpstr>Schedules</vt:lpstr>
      <vt:lpstr>Serial Schedule</vt:lpstr>
      <vt:lpstr>Serializable Schedule</vt:lpstr>
      <vt:lpstr>Serializable schedule is essential</vt:lpstr>
      <vt:lpstr>Example</vt:lpstr>
      <vt:lpstr>Anomalies due to Interleaving</vt:lpstr>
      <vt:lpstr>WR Conflict</vt:lpstr>
      <vt:lpstr>RW Conflicts</vt:lpstr>
      <vt:lpstr>WW Conflict</vt:lpstr>
      <vt:lpstr>What about schedules with aborts?</vt:lpstr>
      <vt:lpstr>Cascaded Aborts</vt:lpstr>
      <vt:lpstr>Recoverable Schedule</vt:lpstr>
      <vt:lpstr>Goals for Acceptable schedules</vt:lpstr>
      <vt:lpstr>Transaction and Constraints </vt:lpstr>
      <vt:lpstr>Intro to Locking</vt:lpstr>
      <vt:lpstr>Two-Phase Locking (2PL)</vt:lpstr>
      <vt:lpstr>Example</vt:lpstr>
      <vt:lpstr>Example - Strict 2PL</vt:lpstr>
      <vt:lpstr>Precedence Graph</vt:lpstr>
      <vt:lpstr>Terminology</vt:lpstr>
      <vt:lpstr>Example</vt:lpstr>
      <vt:lpstr>Conflict Serializability &amp; Graphs</vt:lpstr>
      <vt:lpstr>Example</vt:lpstr>
      <vt:lpstr>2PL &amp; Serializability</vt:lpstr>
      <vt:lpstr>Exercise</vt:lpstr>
      <vt:lpstr>Scheduling Transactions</vt:lpstr>
      <vt:lpstr>Lock Manager Implementation</vt:lpstr>
      <vt:lpstr>Lock Manager Implementation</vt:lpstr>
      <vt:lpstr>What about deadlocks?</vt:lpstr>
      <vt:lpstr>Deadlock Detection</vt:lpstr>
      <vt:lpstr>Deadlock Prevention</vt:lpstr>
      <vt:lpstr>Non-Locking CC Protocols</vt:lpstr>
      <vt:lpstr>Summary</vt:lpstr>
      <vt:lpstr>Announcements</vt:lpstr>
    </vt:vector>
  </TitlesOfParts>
  <Manager/>
  <Company>University of Michigan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subject/>
  <dc:creator>Atul Prakash</dc:creator>
  <cp:keywords/>
  <dc:description/>
  <cp:lastModifiedBy>atul prakash</cp:lastModifiedBy>
  <cp:revision>887</cp:revision>
  <cp:lastPrinted>2015-04-09T21:55:10Z</cp:lastPrinted>
  <dcterms:created xsi:type="dcterms:W3CDTF">2000-01-04T20:40:43Z</dcterms:created>
  <dcterms:modified xsi:type="dcterms:W3CDTF">2016-10-10T00:00:43Z</dcterms:modified>
  <cp:category/>
</cp:coreProperties>
</file>