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5"/>
  </p:notesMasterIdLst>
  <p:handoutMasterIdLst>
    <p:handoutMasterId r:id="rId46"/>
  </p:handoutMasterIdLst>
  <p:sldIdLst>
    <p:sldId id="256" r:id="rId2"/>
    <p:sldId id="413" r:id="rId3"/>
    <p:sldId id="414" r:id="rId4"/>
    <p:sldId id="426" r:id="rId5"/>
    <p:sldId id="431" r:id="rId6"/>
    <p:sldId id="432" r:id="rId7"/>
    <p:sldId id="427" r:id="rId8"/>
    <p:sldId id="429" r:id="rId9"/>
    <p:sldId id="428" r:id="rId10"/>
    <p:sldId id="433" r:id="rId11"/>
    <p:sldId id="398" r:id="rId12"/>
    <p:sldId id="437" r:id="rId13"/>
    <p:sldId id="434" r:id="rId14"/>
    <p:sldId id="380" r:id="rId15"/>
    <p:sldId id="362" r:id="rId16"/>
    <p:sldId id="365" r:id="rId17"/>
    <p:sldId id="363" r:id="rId18"/>
    <p:sldId id="435" r:id="rId19"/>
    <p:sldId id="382" r:id="rId20"/>
    <p:sldId id="400" r:id="rId21"/>
    <p:sldId id="436" r:id="rId22"/>
    <p:sldId id="401" r:id="rId23"/>
    <p:sldId id="367" r:id="rId24"/>
    <p:sldId id="387" r:id="rId25"/>
    <p:sldId id="388" r:id="rId26"/>
    <p:sldId id="389" r:id="rId27"/>
    <p:sldId id="397" r:id="rId28"/>
    <p:sldId id="390" r:id="rId29"/>
    <p:sldId id="391" r:id="rId30"/>
    <p:sldId id="392" r:id="rId31"/>
    <p:sldId id="407" r:id="rId32"/>
    <p:sldId id="393" r:id="rId33"/>
    <p:sldId id="408" r:id="rId34"/>
    <p:sldId id="394" r:id="rId35"/>
    <p:sldId id="409" r:id="rId36"/>
    <p:sldId id="369" r:id="rId37"/>
    <p:sldId id="370" r:id="rId38"/>
    <p:sldId id="357" r:id="rId39"/>
    <p:sldId id="410" r:id="rId40"/>
    <p:sldId id="402" r:id="rId41"/>
    <p:sldId id="403" r:id="rId42"/>
    <p:sldId id="405" r:id="rId43"/>
    <p:sldId id="406" r:id="rId44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lnSpc>
        <a:spcPct val="130000"/>
      </a:lnSpc>
      <a:spcBef>
        <a:spcPct val="0"/>
      </a:spcBef>
      <a:spcAft>
        <a:spcPct val="0"/>
      </a:spcAft>
      <a:defRPr sz="2400" b="1" kern="1200">
        <a:solidFill>
          <a:schemeClr val="hlink"/>
        </a:solidFill>
        <a:latin typeface="Trebuchet MS" charset="0"/>
        <a:ea typeface="ＭＳ Ｐゴシック" charset="-128"/>
        <a:cs typeface="+mn-cs"/>
      </a:defRPr>
    </a:lvl1pPr>
    <a:lvl2pPr marL="457200" algn="l" rtl="0" eaLnBrk="0" fontAlgn="base" hangingPunct="0">
      <a:lnSpc>
        <a:spcPct val="130000"/>
      </a:lnSpc>
      <a:spcBef>
        <a:spcPct val="0"/>
      </a:spcBef>
      <a:spcAft>
        <a:spcPct val="0"/>
      </a:spcAft>
      <a:defRPr sz="2400" b="1" kern="1200">
        <a:solidFill>
          <a:schemeClr val="hlink"/>
        </a:solidFill>
        <a:latin typeface="Trebuchet MS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130000"/>
      </a:lnSpc>
      <a:spcBef>
        <a:spcPct val="0"/>
      </a:spcBef>
      <a:spcAft>
        <a:spcPct val="0"/>
      </a:spcAft>
      <a:defRPr sz="2400" b="1" kern="1200">
        <a:solidFill>
          <a:schemeClr val="hlink"/>
        </a:solidFill>
        <a:latin typeface="Trebuchet MS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130000"/>
      </a:lnSpc>
      <a:spcBef>
        <a:spcPct val="0"/>
      </a:spcBef>
      <a:spcAft>
        <a:spcPct val="0"/>
      </a:spcAft>
      <a:defRPr sz="2400" b="1" kern="1200">
        <a:solidFill>
          <a:schemeClr val="hlink"/>
        </a:solidFill>
        <a:latin typeface="Trebuchet MS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130000"/>
      </a:lnSpc>
      <a:spcBef>
        <a:spcPct val="0"/>
      </a:spcBef>
      <a:spcAft>
        <a:spcPct val="0"/>
      </a:spcAft>
      <a:defRPr sz="2400" b="1" kern="1200">
        <a:solidFill>
          <a:schemeClr val="hlink"/>
        </a:solidFill>
        <a:latin typeface="Trebuchet M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hlink"/>
        </a:solidFill>
        <a:latin typeface="Trebuchet M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hlink"/>
        </a:solidFill>
        <a:latin typeface="Trebuchet M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hlink"/>
        </a:solidFill>
        <a:latin typeface="Trebuchet M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hlink"/>
        </a:solidFill>
        <a:latin typeface="Trebuchet M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4F3FE"/>
    <a:srgbClr val="FFD1D1"/>
    <a:srgbClr val="FEEDE4"/>
    <a:srgbClr val="003300"/>
    <a:srgbClr val="D9FFD9"/>
    <a:srgbClr val="FFE1E1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0"/>
    <p:restoredTop sz="93475"/>
  </p:normalViewPr>
  <p:slideViewPr>
    <p:cSldViewPr>
      <p:cViewPr>
        <p:scale>
          <a:sx n="136" d="100"/>
          <a:sy n="136" d="100"/>
        </p:scale>
        <p:origin x="144" y="-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Tahoma" charset="0"/>
              </a:defRPr>
            </a:lvl1pPr>
          </a:lstStyle>
          <a:p>
            <a:fld id="{873402DE-01E4-E14C-98A4-AC7FFC50DC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851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Tahoma" charset="0"/>
              </a:defRPr>
            </a:lvl1pPr>
          </a:lstStyle>
          <a:p>
            <a:fld id="{773BD12D-9EC8-0E40-9E1B-3A60F80087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221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7674B15E-E306-494D-94F0-055E55D4EA67}" type="slidenum">
              <a:rPr lang="en-US" altLang="en-US" sz="1300" b="0">
                <a:solidFill>
                  <a:schemeClr val="tx1"/>
                </a:solidFill>
                <a:latin typeface="Tahoma" charset="0"/>
              </a:rPr>
              <a:pPr/>
              <a:t>1</a:t>
            </a:fld>
            <a:endParaRPr lang="en-US" alt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510" tIns="46917" rIns="95510" bIns="46917"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155894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79892BED-B220-374F-8B32-E0E6C42787FD}" type="slidenum">
              <a:rPr lang="en-US" altLang="en-US" sz="1300" b="0">
                <a:solidFill>
                  <a:schemeClr val="tx1"/>
                </a:solidFill>
                <a:latin typeface="Tahoma" charset="0"/>
              </a:rPr>
              <a:pPr/>
              <a:t>17</a:t>
            </a:fld>
            <a:endParaRPr lang="en-US" alt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pPr marL="228600" indent="-228600">
              <a:buFontTx/>
              <a:buAutoNum type="arabicParenBoth"/>
            </a:pPr>
            <a:r>
              <a:rPr lang="en-US" altLang="en-US">
                <a:ea typeface="ＭＳ Ｐゴシック" charset="-128"/>
              </a:rPr>
              <a:t>Guarantees we can undo partially completed transactions incase of a crash</a:t>
            </a:r>
          </a:p>
          <a:p>
            <a:pPr marL="228600" indent="-228600">
              <a:buFontTx/>
              <a:buAutoNum type="arabicParenBoth"/>
            </a:pPr>
            <a:r>
              <a:rPr lang="en-US" altLang="en-US">
                <a:ea typeface="ＭＳ Ｐゴシック" charset="-128"/>
              </a:rPr>
              <a:t>Requires the ability to selectively force pages to stable storage</a:t>
            </a:r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7798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A7F3FAE7-3E34-EA4C-B86A-C245E57C8A04}" type="slidenum">
              <a:rPr lang="en-US" altLang="en-US" sz="1300" b="0">
                <a:solidFill>
                  <a:schemeClr val="tx1"/>
                </a:solidFill>
                <a:latin typeface="Tahoma" charset="0"/>
              </a:rPr>
              <a:pPr/>
              <a:t>19</a:t>
            </a:fld>
            <a:endParaRPr lang="en-US" alt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pPr marL="228600" indent="-228600">
              <a:buFontTx/>
              <a:buAutoNum type="arabicParenBoth"/>
            </a:pPr>
            <a:r>
              <a:rPr lang="en-US" altLang="en-US">
                <a:ea typeface="ＭＳ Ｐゴシック" charset="-128"/>
              </a:rPr>
              <a:t>Guarantees we can undo partially completed transactions incase of a crash</a:t>
            </a:r>
          </a:p>
          <a:p>
            <a:pPr marL="228600" indent="-228600">
              <a:buFontTx/>
              <a:buAutoNum type="arabicParenBoth"/>
            </a:pPr>
            <a:r>
              <a:rPr lang="en-US" altLang="en-US">
                <a:ea typeface="ＭＳ Ｐゴシック" charset="-128"/>
              </a:rPr>
              <a:t>Requires the ability to selectively force pages to stable storage</a:t>
            </a: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83826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725B10C1-31B3-2445-9DBE-C52D73D9F51D}" type="slidenum">
              <a:rPr lang="en-US" altLang="en-US" sz="1300" b="0">
                <a:solidFill>
                  <a:schemeClr val="tx1"/>
                </a:solidFill>
                <a:latin typeface="Tahoma" charset="0"/>
              </a:rPr>
              <a:pPr/>
              <a:t>20</a:t>
            </a:fld>
            <a:endParaRPr lang="en-US" alt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r>
              <a:rPr lang="en-US" altLang="en-US">
                <a:ea typeface="ＭＳ Ｐゴシック" charset="-128"/>
              </a:rPr>
              <a:t>Frequent checkpoints reduce work in event of a crash</a:t>
            </a:r>
          </a:p>
          <a:p>
            <a:r>
              <a:rPr lang="en-US" altLang="en-US">
                <a:ea typeface="ＭＳ Ｐゴシック" charset="-128"/>
              </a:rPr>
              <a:t>After a crash, the system starts by locating the most record begin_checkpoint (master record)</a:t>
            </a:r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797354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39EF7F41-81D5-7842-95F2-9D77066762C4}" type="slidenum">
              <a:rPr lang="en-US" altLang="en-US" sz="1300" b="0">
                <a:solidFill>
                  <a:schemeClr val="tx1"/>
                </a:solidFill>
                <a:latin typeface="Tahoma" charset="0"/>
              </a:rPr>
              <a:pPr/>
              <a:t>21</a:t>
            </a:fld>
            <a:endParaRPr lang="en-US" alt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r>
              <a:rPr lang="en-US" altLang="en-US">
                <a:ea typeface="ＭＳ Ｐゴシック" charset="-128"/>
              </a:rPr>
              <a:t>Frequent checkpoints reduce work in event of a crash</a:t>
            </a:r>
          </a:p>
          <a:p>
            <a:r>
              <a:rPr lang="en-US" altLang="en-US">
                <a:ea typeface="ＭＳ Ｐゴシック" charset="-128"/>
              </a:rPr>
              <a:t>After a crash, the system starts by locating the most record begin_checkpoint (master record)</a:t>
            </a:r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7496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39EF7F41-81D5-7842-95F2-9D77066762C4}" type="slidenum">
              <a:rPr lang="en-US" altLang="en-US" sz="1300" b="0">
                <a:solidFill>
                  <a:schemeClr val="tx1"/>
                </a:solidFill>
                <a:latin typeface="Tahoma" charset="0"/>
              </a:rPr>
              <a:pPr/>
              <a:t>23</a:t>
            </a:fld>
            <a:endParaRPr lang="en-US" alt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r>
              <a:rPr lang="en-US" altLang="en-US">
                <a:ea typeface="ＭＳ Ｐゴシック" charset="-128"/>
              </a:rPr>
              <a:t>Frequent checkpoints reduce work in event of a crash</a:t>
            </a:r>
          </a:p>
          <a:p>
            <a:r>
              <a:rPr lang="en-US" altLang="en-US">
                <a:ea typeface="ＭＳ Ｐゴシック" charset="-128"/>
              </a:rPr>
              <a:t>After a crash, the system starts by locating the most record begin_checkpoint (master record)</a:t>
            </a:r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837208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2593C6C5-48E9-4942-96D2-06B9C60A880E}" type="slidenum">
              <a:rPr lang="en-US" altLang="en-US" sz="1300" b="0">
                <a:solidFill>
                  <a:schemeClr val="tx1"/>
                </a:solidFill>
                <a:latin typeface="Tahoma" charset="0"/>
              </a:rPr>
              <a:pPr/>
              <a:t>24</a:t>
            </a:fld>
            <a:endParaRPr lang="en-US" alt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r>
              <a:rPr lang="en-US" altLang="en-US">
                <a:ea typeface="ＭＳ Ｐゴシック" charset="-128"/>
              </a:rPr>
              <a:t>Frequent checkpoints reduce work in event of a crash</a:t>
            </a:r>
          </a:p>
          <a:p>
            <a:r>
              <a:rPr lang="en-US" altLang="en-US">
                <a:ea typeface="ＭＳ Ｐゴシック" charset="-128"/>
              </a:rPr>
              <a:t>After a crash, the system starts by locating the most record begin_checkpoint (master record)</a:t>
            </a:r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645732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CFEF45FB-7914-B64B-AD65-2E5E614AAB16}" type="slidenum">
              <a:rPr lang="en-US" altLang="en-US" sz="1300" b="0">
                <a:solidFill>
                  <a:schemeClr val="tx1"/>
                </a:solidFill>
                <a:latin typeface="Tahoma" charset="0"/>
              </a:rPr>
              <a:pPr/>
              <a:t>25</a:t>
            </a:fld>
            <a:endParaRPr lang="en-US" alt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r>
              <a:rPr lang="en-US" altLang="en-US">
                <a:ea typeface="ＭＳ Ｐゴシック" charset="-128"/>
              </a:rPr>
              <a:t>Frequent checkpoints reduce work in event of a crash</a:t>
            </a:r>
          </a:p>
          <a:p>
            <a:r>
              <a:rPr lang="en-US" altLang="en-US">
                <a:ea typeface="ＭＳ Ｐゴシック" charset="-128"/>
              </a:rPr>
              <a:t>After a crash, the system starts by locating the most record begin_checkpoint (master record)</a:t>
            </a:r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83023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38C930F5-CF77-5542-B693-065A4E801439}" type="slidenum">
              <a:rPr lang="en-US" altLang="en-US" sz="1300" b="0">
                <a:solidFill>
                  <a:schemeClr val="tx1"/>
                </a:solidFill>
                <a:latin typeface="Tahoma" charset="0"/>
              </a:rPr>
              <a:pPr/>
              <a:t>26</a:t>
            </a:fld>
            <a:endParaRPr lang="en-US" alt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r>
              <a:rPr lang="en-US" altLang="en-US">
                <a:ea typeface="ＭＳ Ｐゴシック" charset="-128"/>
              </a:rPr>
              <a:t>Frequent checkpoints reduce work in event of a crash</a:t>
            </a:r>
          </a:p>
          <a:p>
            <a:r>
              <a:rPr lang="en-US" altLang="en-US">
                <a:ea typeface="ＭＳ Ｐゴシック" charset="-128"/>
              </a:rPr>
              <a:t>After a crash, the system starts by locating the most record begin_checkpoint (master record)</a:t>
            </a: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705750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35C0975C-07CA-554D-A47C-8119F0FE4B57}" type="slidenum">
              <a:rPr lang="en-US" altLang="en-US" sz="1300" b="0">
                <a:solidFill>
                  <a:schemeClr val="tx1"/>
                </a:solidFill>
                <a:latin typeface="Tahoma" charset="0"/>
              </a:rPr>
              <a:pPr/>
              <a:t>28</a:t>
            </a:fld>
            <a:endParaRPr lang="en-US" alt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r>
              <a:rPr lang="en-US" altLang="en-US">
                <a:ea typeface="ＭＳ Ｐゴシック" charset="-128"/>
              </a:rPr>
              <a:t>Frequent checkpoints reduce work in event of a crash</a:t>
            </a:r>
          </a:p>
          <a:p>
            <a:r>
              <a:rPr lang="en-US" altLang="en-US">
                <a:ea typeface="ＭＳ Ｐゴシック" charset="-128"/>
              </a:rPr>
              <a:t>After a crash, the system starts by locating the most record begin_checkpoint (master record)</a:t>
            </a:r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04370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C9EA68A9-A6BC-F545-A81B-A21B4218E6F7}" type="slidenum">
              <a:rPr lang="en-US" altLang="en-US" sz="1300" b="0">
                <a:solidFill>
                  <a:schemeClr val="tx1"/>
                </a:solidFill>
                <a:latin typeface="Tahoma" charset="0"/>
              </a:rPr>
              <a:pPr/>
              <a:t>29</a:t>
            </a:fld>
            <a:endParaRPr lang="en-US" alt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r>
              <a:rPr lang="en-US" altLang="en-US">
                <a:ea typeface="ＭＳ Ｐゴシック" charset="-128"/>
              </a:rPr>
              <a:t>Frequent checkpoints reduce work in event of a crash</a:t>
            </a:r>
          </a:p>
          <a:p>
            <a:r>
              <a:rPr lang="en-US" altLang="en-US">
                <a:ea typeface="ＭＳ Ｐゴシック" charset="-128"/>
              </a:rPr>
              <a:t>After a crash, the system starts by locating the most record begin_checkpoint (master record)</a:t>
            </a: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23199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1CB0A62-15BC-A741-A6F6-39A848F11099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9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6BD66182-53E9-A14B-A5FD-6B7E18186B3E}" type="slidenum">
              <a:rPr lang="en-US" altLang="en-US" sz="1300" b="0">
                <a:solidFill>
                  <a:schemeClr val="tx1"/>
                </a:solidFill>
                <a:latin typeface="Tahoma" charset="0"/>
              </a:rPr>
              <a:pPr/>
              <a:t>30</a:t>
            </a:fld>
            <a:endParaRPr lang="en-US" alt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r>
              <a:rPr lang="en-US" altLang="en-US">
                <a:ea typeface="ＭＳ Ｐゴシック" charset="-128"/>
              </a:rPr>
              <a:t>Frequent checkpoints reduce work in event of a crash</a:t>
            </a:r>
          </a:p>
          <a:p>
            <a:r>
              <a:rPr lang="en-US" altLang="en-US">
                <a:ea typeface="ＭＳ Ｐゴシック" charset="-128"/>
              </a:rPr>
              <a:t>After a crash, the system starts by locating the most record begin_checkpoint (master record)</a:t>
            </a:r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38685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078BF5F7-0A85-A340-8C91-9CE4FAA2A96A}" type="slidenum">
              <a:rPr lang="en-US" altLang="en-US" sz="1300" b="0">
                <a:solidFill>
                  <a:schemeClr val="tx1"/>
                </a:solidFill>
                <a:latin typeface="Tahoma" charset="0"/>
              </a:rPr>
              <a:pPr/>
              <a:t>32</a:t>
            </a:fld>
            <a:endParaRPr lang="en-US" alt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r>
              <a:rPr lang="en-US" altLang="en-US">
                <a:ea typeface="ＭＳ Ｐゴシック" charset="-128"/>
              </a:rPr>
              <a:t>Frequent checkpoints reduce work in event of a crash</a:t>
            </a:r>
          </a:p>
          <a:p>
            <a:r>
              <a:rPr lang="en-US" altLang="en-US">
                <a:ea typeface="ＭＳ Ｐゴシック" charset="-128"/>
              </a:rPr>
              <a:t>After a crash, the system starts by locating the most record begin_checkpoint (master record)</a:t>
            </a:r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64297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B736F5C0-6BD9-884F-8D2B-7D4DC92DED02}" type="slidenum">
              <a:rPr lang="en-US" altLang="en-US" sz="1300" b="0">
                <a:solidFill>
                  <a:schemeClr val="tx1"/>
                </a:solidFill>
                <a:latin typeface="Tahoma" charset="0"/>
              </a:rPr>
              <a:pPr/>
              <a:t>34</a:t>
            </a:fld>
            <a:endParaRPr lang="en-US" alt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r>
              <a:rPr lang="en-US" altLang="en-US">
                <a:ea typeface="ＭＳ Ｐゴシック" charset="-128"/>
              </a:rPr>
              <a:t>Frequent checkpoints reduce work in event of a crash</a:t>
            </a:r>
          </a:p>
          <a:p>
            <a:r>
              <a:rPr lang="en-US" altLang="en-US">
                <a:ea typeface="ＭＳ Ｐゴシック" charset="-128"/>
              </a:rPr>
              <a:t>After a crash, the system starts by locating the most record begin_checkpoint (master record)</a:t>
            </a:r>
          </a:p>
        </p:txBody>
      </p:sp>
      <p:sp>
        <p:nvSpPr>
          <p:cNvPr id="55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2624169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620B6768-149F-F84F-91DE-CFD9D8A70EAE}" type="slidenum">
              <a:rPr lang="en-US" altLang="en-US" sz="1300" b="0">
                <a:solidFill>
                  <a:schemeClr val="tx1"/>
                </a:solidFill>
                <a:latin typeface="Tahoma" charset="0"/>
              </a:rPr>
              <a:pPr/>
              <a:t>36</a:t>
            </a:fld>
            <a:endParaRPr lang="en-US" alt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784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F6D101B1-7713-1649-A5A6-0625F467F275}" type="slidenum">
              <a:rPr lang="en-US" altLang="en-US" sz="1300" b="0">
                <a:solidFill>
                  <a:schemeClr val="tx1"/>
                </a:solidFill>
                <a:latin typeface="Tahoma" charset="0"/>
              </a:rPr>
              <a:pPr/>
              <a:t>37</a:t>
            </a:fld>
            <a:endParaRPr lang="en-US" alt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7185" tIns="48593" rIns="97185" bIns="48593"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1309750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627A9124-A4A2-464F-AF54-0CAEC5C86C15}" type="slidenum">
              <a:rPr lang="en-US" altLang="en-US" sz="1300" b="0">
                <a:solidFill>
                  <a:schemeClr val="tx1"/>
                </a:solidFill>
                <a:latin typeface="Tahoma" charset="0"/>
              </a:rPr>
              <a:pPr/>
              <a:t>38</a:t>
            </a:fld>
            <a:endParaRPr lang="en-US" alt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54538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7166" tIns="48584" rIns="97166" bIns="48584"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92039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0237560-6FAF-F342-99FB-14A9DA52BF37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This morning on NewEgg:</a:t>
            </a:r>
          </a:p>
          <a:p>
            <a:r>
              <a:rPr lang="en-US"/>
              <a:t>  Main memory $5 per GB</a:t>
            </a:r>
          </a:p>
          <a:p>
            <a:r>
              <a:rPr lang="en-US"/>
              <a:t>  Western Digital 2TB, 3.5</a:t>
            </a:r>
            <a:r>
              <a:rPr lang="ja-JP" altLang="en-US"/>
              <a:t>”</a:t>
            </a:r>
            <a:r>
              <a:rPr lang="en-US" altLang="ja-JP"/>
              <a:t>, $110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65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5B7DE52-39C6-0E4D-AFCA-D6C72F381585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12" tIns="0" rIns="19412" bIns="0" anchor="b"/>
          <a:lstStyle/>
          <a:p>
            <a:pPr algn="r" defTabSz="931863" eaLnBrk="0" hangingPunct="0"/>
            <a:r>
              <a:rPr lang="en-US" sz="1000" i="1">
                <a:latin typeface="Times New Roman" charset="0"/>
              </a:rPr>
              <a:t>11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07" tIns="45295" rIns="92207" bIns="4529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18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54EB4B74-69A5-2442-AA30-E610E58A91C1}" type="slidenum">
              <a:rPr lang="en-US" altLang="en-US" sz="1300" b="0">
                <a:solidFill>
                  <a:schemeClr val="tx1"/>
                </a:solidFill>
                <a:latin typeface="Tahoma" charset="0"/>
              </a:rPr>
              <a:pPr/>
              <a:t>8</a:t>
            </a:fld>
            <a:endParaRPr lang="en-US" alt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r>
              <a:rPr lang="en-US" altLang="en-US">
                <a:ea typeface="ＭＳ Ｐゴシック" charset="-128"/>
              </a:rPr>
              <a:t>Begin ---- Commit / Abort</a:t>
            </a: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31708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2048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534087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975BE10D-94BD-584C-B664-543E03EE82C6}" type="slidenum">
              <a:rPr lang="en-US" altLang="en-US" sz="1300" b="0">
                <a:solidFill>
                  <a:schemeClr val="tx1"/>
                </a:solidFill>
                <a:latin typeface="Tahoma" charset="0"/>
              </a:rPr>
              <a:pPr/>
              <a:t>14</a:t>
            </a:fld>
            <a:endParaRPr lang="en-US" alt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07" tIns="0" rIns="20107" bIns="0" anchor="b"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en-US" sz="1100" b="0" i="1">
                <a:solidFill>
                  <a:schemeClr val="tx1"/>
                </a:solidFill>
                <a:latin typeface="Book Antiqua" charset="0"/>
              </a:rPr>
              <a:t>7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r>
              <a:rPr lang="en-US" altLang="en-US">
                <a:ea typeface="ＭＳ Ｐゴシック" charset="-128"/>
              </a:rPr>
              <a:t>prevLSN points to the last log record in the SAME transaction</a:t>
            </a:r>
          </a:p>
          <a:p>
            <a:r>
              <a:rPr lang="en-US" altLang="en-US">
                <a:ea typeface="ＭＳ Ｐゴシック" charset="-128"/>
              </a:rPr>
              <a:t>Type can be update, commit, abort, CLR (undoing an update), begin_checkpoint, end_checkpoint</a:t>
            </a:r>
          </a:p>
        </p:txBody>
      </p:sp>
    </p:spTree>
    <p:extLst>
      <p:ext uri="{BB962C8B-B14F-4D97-AF65-F5344CB8AC3E}">
        <p14:creationId xmlns:p14="http://schemas.microsoft.com/office/powerpoint/2010/main" val="981130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8ECD975B-AE39-3148-8F2F-6A1A7581B03F}" type="slidenum">
              <a:rPr lang="en-US" altLang="en-US" sz="1300" b="0">
                <a:solidFill>
                  <a:schemeClr val="tx1"/>
                </a:solidFill>
                <a:latin typeface="Tahoma" charset="0"/>
              </a:rPr>
              <a:pPr/>
              <a:t>15</a:t>
            </a:fld>
            <a:endParaRPr lang="en-US" alt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07" tIns="0" rIns="20107" bIns="0" anchor="b"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en-US" sz="1100" b="0" i="1">
                <a:solidFill>
                  <a:schemeClr val="tx1"/>
                </a:solidFill>
                <a:latin typeface="Book Antiqua" charset="0"/>
              </a:rPr>
              <a:t>7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r>
              <a:rPr lang="en-US" altLang="en-US">
                <a:ea typeface="ＭＳ Ｐゴシック" charset="-128"/>
              </a:rPr>
              <a:t>prevLSN points to the last log record in the SAME transaction</a:t>
            </a:r>
          </a:p>
          <a:p>
            <a:r>
              <a:rPr lang="en-US" altLang="en-US">
                <a:ea typeface="ＭＳ Ｐゴシック" charset="-128"/>
              </a:rPr>
              <a:t>Type can be update, commit, abort, CLR (undoing an update), begin_checkpoint, end_checkpoint</a:t>
            </a:r>
          </a:p>
        </p:txBody>
      </p:sp>
    </p:spTree>
    <p:extLst>
      <p:ext uri="{BB962C8B-B14F-4D97-AF65-F5344CB8AC3E}">
        <p14:creationId xmlns:p14="http://schemas.microsoft.com/office/powerpoint/2010/main" val="711627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4F0BFC89-16DE-0446-A05B-2D33EB26705D}" type="slidenum">
              <a:rPr lang="en-US" altLang="en-US" sz="1300" b="0">
                <a:solidFill>
                  <a:schemeClr val="tx1"/>
                </a:solidFill>
                <a:latin typeface="Tahoma" charset="0"/>
              </a:rPr>
              <a:pPr/>
              <a:t>16</a:t>
            </a:fld>
            <a:endParaRPr lang="en-US" alt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r>
              <a:rPr lang="en-US" altLang="en-US">
                <a:ea typeface="ＭＳ Ｐゴシック" charset="-128"/>
              </a:rPr>
              <a:t>pageID, length, offset indicate precisely which bytes changed</a:t>
            </a:r>
          </a:p>
          <a:p>
            <a:r>
              <a:rPr lang="en-US" altLang="en-US">
                <a:ea typeface="ＭＳ Ｐゴシック" charset="-128"/>
              </a:rPr>
              <a:t>Before and after images are value of bytes before and after update</a:t>
            </a:r>
          </a:p>
          <a:p>
            <a:r>
              <a:rPr lang="en-US" altLang="en-US">
                <a:ea typeface="ＭＳ Ｐゴシック" charset="-128"/>
              </a:rPr>
              <a:t>Write a CLR record just before an update (recorded in the log) is undone</a:t>
            </a:r>
          </a:p>
        </p:txBody>
      </p:sp>
      <p:sp>
        <p:nvSpPr>
          <p:cNvPr id="307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29656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8738" y="1081088"/>
            <a:ext cx="90090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762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514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1AE4C9-AFDF-4C46-93D5-1BB16CEC51B4}" type="datetime1">
              <a:rPr lang="en-US" altLang="en-US"/>
              <a:pPr/>
              <a:t>11/1/16</a:t>
            </a:fld>
            <a:endParaRPr lang="en-US" altLang="en-US"/>
          </a:p>
        </p:txBody>
      </p:sp>
      <p:sp>
        <p:nvSpPr>
          <p:cNvPr id="1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1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EC4984-4972-8A40-8386-7CAE3F8BB5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82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358F1F-80A1-D943-BFCE-74CA4CF21748}" type="datetime1">
              <a:rPr lang="en-US" altLang="en-US"/>
              <a:pPr/>
              <a:t>11/1/16</a:t>
            </a:fld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BB8A37-E92A-5044-9B1F-B8B504CD87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86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152400"/>
            <a:ext cx="21336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52400"/>
            <a:ext cx="62484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A5E03-D9F6-FA42-9D39-8E21164B85AC}" type="datetime1">
              <a:rPr lang="en-US" altLang="en-US"/>
              <a:pPr/>
              <a:t>11/1/16</a:t>
            </a:fld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CA4DBF-866C-6948-921A-43EB556915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40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8C748-7E7D-7E4A-965E-C28A78389873}" type="datetime1">
              <a:rPr lang="en-US" altLang="en-US"/>
              <a:pPr/>
              <a:t>11/1/16</a:t>
            </a:fld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069A76-1075-E645-A11F-31D48399D4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06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BA8A1-3EB0-504A-AFBA-2B10DDF0EF47}" type="datetime1">
              <a:rPr lang="en-US" altLang="en-US"/>
              <a:pPr/>
              <a:t>11/1/16</a:t>
            </a:fld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8D25CE-8DEE-8D49-89A6-302FE30B44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62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F63F2A-5741-AD4E-8734-B9ADFB8DAADC}" type="datetime1">
              <a:rPr lang="en-US" altLang="en-US"/>
              <a:pPr/>
              <a:t>11/1/16</a:t>
            </a:fld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99A0A2-42DA-DF4D-A323-9C9CB2380E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2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94C3B3-5BAF-2646-8F36-8971A7B34538}" type="datetime1">
              <a:rPr lang="en-US" altLang="en-US"/>
              <a:pPr/>
              <a:t>11/1/16</a:t>
            </a:fld>
            <a:endParaRPr lang="en-US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5CEA3F-4EB7-4C47-A452-5289574BA3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74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2C7E-FE36-834E-B793-5802494F56FD}" type="datetime1">
              <a:rPr lang="en-US" altLang="en-US"/>
              <a:pPr/>
              <a:t>11/1/16</a:t>
            </a:fld>
            <a:endParaRPr lang="en-US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5447E3-79E7-C145-B757-2134E261DA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1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C78658-17F4-824C-A908-636A66DD6F0E}" type="datetime1">
              <a:rPr lang="en-US" altLang="en-US"/>
              <a:pPr/>
              <a:t>11/1/16</a:t>
            </a:fld>
            <a:endParaRPr lang="en-US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869F23-543E-744F-9085-355C0DC264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0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40823-FF22-A04C-9A17-B118C5D5C85E}" type="datetime1">
              <a:rPr lang="en-US" altLang="en-US"/>
              <a:pPr/>
              <a:t>11/1/16</a:t>
            </a:fld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7DE2E-B666-D640-96C7-7F46199ADC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49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B51069-EF47-704F-8784-5501E6FB4C13}" type="datetime1">
              <a:rPr lang="en-US" altLang="en-US"/>
              <a:pPr/>
              <a:t>11/1/16</a:t>
            </a:fld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A85CD6-D655-4D40-A9DD-5F21AA553A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63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2587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kumimoji="1" lang="en-US" altLang="en-US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kumimoji="1" lang="en-US" altLang="en-US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810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kumimoji="1" lang="en-US" altLang="en-US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kumimoji="1" lang="en-US" altLang="en-US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kumimoji="1" lang="en-US" altLang="en-US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1508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kumimoji="1" lang="en-US" altLang="en-US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kumimoji="1" lang="en-US" altLang="en-US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-1524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382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Tahoma" charset="0"/>
              </a:defRPr>
            </a:lvl1pPr>
          </a:lstStyle>
          <a:p>
            <a:fld id="{859DB052-1200-2840-8BF3-A9A448ABC3A5}" type="datetime1">
              <a:rPr lang="en-US" altLang="en-US"/>
              <a:pPr/>
              <a:t>11/1/16</a:t>
            </a:fld>
            <a:endParaRPr lang="en-US" alt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3246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Tahoma" charset="0"/>
              </a:defRPr>
            </a:lvl1pPr>
          </a:lstStyle>
          <a:p>
            <a:fld id="{265A5D28-9E3A-D145-93F0-FC8F7A77B5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audio" Target="../media/audio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almaden.ibm.com/u/mohan/ARIES_Impact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7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01813D75-F1F4-B645-826F-BC3DC14FAB7A}" type="datetime1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11/1/16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15363" name="Rectangle 1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B11CBE62-2E3F-014E-A837-8B188DDA5F1E}" type="slidenum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685800"/>
            <a:ext cx="77724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altLang="en-US" dirty="0" smtClean="0">
                <a:ea typeface="ＭＳ Ｐゴシック" charset="-128"/>
              </a:rPr>
              <a:t>Database Recovery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514600"/>
            <a:ext cx="6248400" cy="1752600"/>
          </a:xfrm>
          <a:noFill/>
        </p:spPr>
        <p:txBody>
          <a:bodyPr lIns="90488" tIns="44450" rIns="90488" bIns="44450"/>
          <a:lstStyle/>
          <a:p>
            <a:pPr marL="342900" indent="-342900" eaLnBrk="1" hangingPunct="1">
              <a:buFont typeface="Wingdings" charset="2"/>
              <a:buNone/>
            </a:pPr>
            <a:r>
              <a:rPr lang="en-US" altLang="en-US" dirty="0">
                <a:ea typeface="ＭＳ Ｐゴシック" charset="-128"/>
              </a:rPr>
              <a:t>Chapter </a:t>
            </a:r>
            <a:r>
              <a:rPr lang="en-US" altLang="en-US" dirty="0" smtClean="0">
                <a:ea typeface="ＭＳ Ｐゴシック" charset="-128"/>
              </a:rPr>
              <a:t>16.7 and 18 </a:t>
            </a:r>
            <a:r>
              <a:rPr lang="en-US" altLang="en-US" dirty="0">
                <a:ea typeface="ＭＳ Ｐゴシック" charset="-128"/>
              </a:rPr>
              <a:t>(except 18.6 and 18.8)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Try to maintain an invariant that disk has committed pages for all transactions. This requires Transaction Manager to: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FORCE </a:t>
            </a:r>
            <a:r>
              <a:rPr lang="en-US" dirty="0" smtClean="0"/>
              <a:t>pages of a transaction to disk upon a COMMIT.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 STEAL </a:t>
            </a:r>
            <a:r>
              <a:rPr lang="en-US" dirty="0" smtClean="0"/>
              <a:t>pages of uncommitted transactions when there is memory pressure.  Stealing would require pushing uncommitted pages to disk</a:t>
            </a:r>
          </a:p>
          <a:p>
            <a:r>
              <a:rPr lang="en-US" dirty="0" smtClean="0"/>
              <a:t>Unfortunately, both would hurt performance!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C748-7E7D-7E4A-965E-C28A78389873}" type="datetime1">
              <a:rPr lang="en-US" altLang="en-US" smtClean="0"/>
              <a:pPr/>
              <a:t>11/1/16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9A76-1075-E645-A11F-31D48399D4E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33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Buffer Pool and ACID properties</a:t>
            </a:r>
          </a:p>
        </p:txBody>
      </p:sp>
      <p:sp>
        <p:nvSpPr>
          <p:cNvPr id="911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163" y="1371600"/>
            <a:ext cx="8809037" cy="95700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 smtClean="0"/>
              <a:t>Fortunately, alternatives exist:</a:t>
            </a:r>
          </a:p>
        </p:txBody>
      </p:sp>
      <p:grpSp>
        <p:nvGrpSpPr>
          <p:cNvPr id="19461" name="Group 1"/>
          <p:cNvGrpSpPr>
            <a:grpSpLocks/>
          </p:cNvGrpSpPr>
          <p:nvPr/>
        </p:nvGrpSpPr>
        <p:grpSpPr bwMode="auto">
          <a:xfrm>
            <a:off x="2331577" y="2192060"/>
            <a:ext cx="5867400" cy="4191000"/>
            <a:chOff x="4852988" y="2314575"/>
            <a:chExt cx="4056063" cy="2784475"/>
          </a:xfrm>
        </p:grpSpPr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6100763" y="2825750"/>
              <a:ext cx="2806700" cy="22733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5233988" y="3151188"/>
              <a:ext cx="885825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3365FB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Force</a:t>
              </a: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852988" y="4446588"/>
              <a:ext cx="129540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3365FB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No Force</a:t>
              </a: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6148388" y="2314575"/>
              <a:ext cx="1209675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No Steal</a:t>
              </a: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7824788" y="2314575"/>
              <a:ext cx="80010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Steal</a:t>
              </a:r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>
              <a:off x="6100763" y="3962400"/>
              <a:ext cx="28067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>
              <a:off x="7542213" y="2825750"/>
              <a:ext cx="0" cy="22733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6179176" y="2950401"/>
              <a:ext cx="1177123" cy="697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Trivial, but</a:t>
              </a:r>
            </a:p>
            <a:p>
              <a:pPr>
                <a:defRPr/>
              </a:pPr>
              <a:r>
                <a:rPr lang="en-US" sz="1600" dirty="0" smtClean="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Hurts performance</a:t>
              </a:r>
              <a:endParaRPr lang="en-US" sz="160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7550151" y="3968750"/>
              <a:ext cx="1358900" cy="11303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7504113" y="3971583"/>
              <a:ext cx="1311275" cy="632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Best performance! But </a:t>
              </a:r>
            </a:p>
            <a:p>
              <a:pPr>
                <a:lnSpc>
                  <a:spcPct val="100000"/>
                </a:lnSpc>
                <a:defRPr/>
              </a:pPr>
              <a:r>
                <a:rPr lang="en-US" sz="1400" dirty="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u</a:t>
              </a:r>
              <a:r>
                <a:rPr lang="en-US" sz="1400" dirty="0" smtClean="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ndo/redo both required</a:t>
              </a:r>
              <a:endParaRPr lang="en-US" sz="1400" dirty="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2" name="TextBox 4"/>
            <p:cNvSpPr txBox="1">
              <a:spLocks noChangeArrowheads="1"/>
            </p:cNvSpPr>
            <p:nvPr/>
          </p:nvSpPr>
          <p:spPr bwMode="auto">
            <a:xfrm>
              <a:off x="7543800" y="2895599"/>
              <a:ext cx="1363663" cy="490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 dirty="0" smtClean="0"/>
                <a:t>Steal is good, but undo of </a:t>
              </a:r>
              <a:r>
                <a:rPr lang="en-US" altLang="en-US" sz="1400" dirty="0" err="1" smtClean="0"/>
                <a:t>uncommited</a:t>
              </a:r>
              <a:r>
                <a:rPr lang="en-US" altLang="en-US" sz="1400" dirty="0" smtClean="0"/>
                <a:t> transactions required</a:t>
              </a:r>
              <a:endParaRPr lang="en-US" altLang="en-US" sz="1400" dirty="0"/>
            </a:p>
          </p:txBody>
        </p:sp>
        <p:sp>
          <p:nvSpPr>
            <p:cNvPr id="19473" name="TextBox 5"/>
            <p:cNvSpPr txBox="1">
              <a:spLocks noChangeArrowheads="1"/>
            </p:cNvSpPr>
            <p:nvPr/>
          </p:nvSpPr>
          <p:spPr bwMode="auto">
            <a:xfrm>
              <a:off x="6148388" y="3953337"/>
              <a:ext cx="1244600" cy="777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 dirty="0" smtClean="0"/>
                <a:t>No Force is good, but redo of</a:t>
              </a:r>
            </a:p>
            <a:p>
              <a:pPr>
                <a:lnSpc>
                  <a:spcPct val="100000"/>
                </a:lnSpc>
              </a:pPr>
              <a:r>
                <a:rPr lang="en-US" altLang="en-US" sz="1400" dirty="0" smtClean="0"/>
                <a:t>Committed</a:t>
              </a:r>
            </a:p>
            <a:p>
              <a:pPr>
                <a:lnSpc>
                  <a:spcPct val="100000"/>
                </a:lnSpc>
              </a:pPr>
              <a:r>
                <a:rPr lang="en-US" altLang="en-US" sz="1400" dirty="0" smtClean="0"/>
                <a:t>Transactions required</a:t>
              </a:r>
              <a:endParaRPr lang="en-US" altLang="en-US" sz="1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0493" y="4002269"/>
            <a:ext cx="22574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a crash</a:t>
            </a:r>
            <a:r>
              <a:rPr lang="is-I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ARIES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ARIES (Algorithm for Recovery and Isolation Exploiting Semantics)</a:t>
            </a:r>
          </a:p>
          <a:p>
            <a:pPr lvl="1"/>
            <a:r>
              <a:rPr lang="en-US" dirty="0" smtClean="0"/>
              <a:t>Developed by IBM researchers (1992)</a:t>
            </a:r>
          </a:p>
          <a:p>
            <a:r>
              <a:rPr lang="en-US" dirty="0" smtClean="0"/>
              <a:t>Key features:</a:t>
            </a:r>
          </a:p>
          <a:p>
            <a:pPr lvl="1"/>
            <a:r>
              <a:rPr lang="en-US" dirty="0" smtClean="0"/>
              <a:t>Supports no force and steal</a:t>
            </a:r>
          </a:p>
          <a:p>
            <a:pPr lvl="1"/>
            <a:r>
              <a:rPr lang="en-US" dirty="0" smtClean="0"/>
              <a:t>Every update written to two places:</a:t>
            </a:r>
          </a:p>
          <a:p>
            <a:pPr lvl="2"/>
            <a:r>
              <a:rPr lang="en-US" dirty="0" smtClean="0"/>
              <a:t>To a database page (e.g., a record)</a:t>
            </a:r>
          </a:p>
          <a:p>
            <a:pPr lvl="2"/>
            <a:r>
              <a:rPr lang="en-US" dirty="0" smtClean="0"/>
              <a:t>A transaction log</a:t>
            </a:r>
          </a:p>
          <a:p>
            <a:pPr lvl="1"/>
            <a:r>
              <a:rPr lang="en-US" dirty="0" smtClean="0"/>
              <a:t>Transaction log used to help:</a:t>
            </a:r>
          </a:p>
          <a:p>
            <a:pPr lvl="2"/>
            <a:r>
              <a:rPr lang="en-US" dirty="0" smtClean="0"/>
              <a:t>Undo  stolen pages with uncommitted writes</a:t>
            </a:r>
          </a:p>
          <a:p>
            <a:pPr lvl="2"/>
            <a:r>
              <a:rPr lang="en-US" dirty="0" smtClean="0"/>
              <a:t>Redo committed writes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C748-7E7D-7E4A-965E-C28A78389873}" type="datetime1">
              <a:rPr lang="en-US" altLang="en-US" smtClean="0"/>
              <a:pPr/>
              <a:t>11/1/16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9A76-1075-E645-A11F-31D48399D4E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9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to support undo or redo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C748-7E7D-7E4A-965E-C28A78389873}" type="datetime1">
              <a:rPr lang="en-US" altLang="en-US" smtClean="0"/>
              <a:pPr/>
              <a:t>11/1/16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9A76-1075-E645-A11F-31D48399D4E6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Magnetic Disk 6"/>
          <p:cNvSpPr/>
          <p:nvPr/>
        </p:nvSpPr>
        <p:spPr bwMode="auto">
          <a:xfrm>
            <a:off x="4572000" y="1659630"/>
            <a:ext cx="2667000" cy="2090940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rebuchet MS" pitchFamily="34" charset="0"/>
              </a:rPr>
              <a:t>Database pages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Trebuchet MS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rebuchet MS" pitchFamily="34" charset="0"/>
              </a:rPr>
              <a:t>(stable storage)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Trebuchet MS" pitchFamily="34" charset="0"/>
            </a:endParaRPr>
          </a:p>
        </p:txBody>
      </p:sp>
      <p:sp>
        <p:nvSpPr>
          <p:cNvPr id="9" name="Magnetic Disk 8"/>
          <p:cNvSpPr/>
          <p:nvPr/>
        </p:nvSpPr>
        <p:spPr bwMode="auto">
          <a:xfrm>
            <a:off x="4572000" y="3992115"/>
            <a:ext cx="2667000" cy="2090940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rebuchet MS" pitchFamily="34" charset="0"/>
              </a:rPr>
              <a:t>Transaction log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Trebuchet MS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rebuchet MS" pitchFamily="34" charset="0"/>
              </a:rPr>
              <a:t>(stable storage)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Trebuchet MS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09600" y="2018641"/>
            <a:ext cx="2819400" cy="297312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Trebuchet MS" pitchFamily="34" charset="0"/>
              </a:rPr>
              <a:t>Main memory</a:t>
            </a:r>
          </a:p>
          <a:p>
            <a:pPr marL="0" marR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rebuchet MS" pitchFamily="34" charset="0"/>
              </a:rPr>
              <a:t>(lost upon crash)</a:t>
            </a:r>
          </a:p>
          <a:p>
            <a:pPr marL="0" marR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rebuchet MS" pitchFamily="34" charset="0"/>
              </a:rPr>
              <a:t>Contains:</a:t>
            </a:r>
          </a:p>
          <a:p>
            <a:pPr marL="0" marR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Trebuchet MS" pitchFamily="34" charset="0"/>
              </a:rPr>
              <a:t>1) Pages,</a:t>
            </a:r>
          </a:p>
          <a:p>
            <a:pPr marL="0" marR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rebuchet MS" pitchFamily="34" charset="0"/>
              </a:rPr>
              <a:t>2) Tail of the transaction log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06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CA859E2E-11EE-C449-B6B3-EB6F5DD70AE6}" type="datetime1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11/1/16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CB794387-9761-634C-828C-5B0FE7BBB0DF}" type="slidenum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14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355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Log allows database repair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604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6800" y="990600"/>
            <a:ext cx="72390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b="1" dirty="0">
                <a:ea typeface="ＭＳ Ｐゴシック" charset="-128"/>
              </a:rPr>
              <a:t>LSN</a:t>
            </a:r>
            <a:r>
              <a:rPr lang="en-US" altLang="en-US" sz="2000" dirty="0">
                <a:ea typeface="ＭＳ Ｐゴシック" charset="-128"/>
              </a:rPr>
              <a:t>			</a:t>
            </a:r>
            <a:r>
              <a:rPr lang="en-US" altLang="en-US" sz="2000" b="1" dirty="0">
                <a:ea typeface="ＭＳ Ｐゴシック" charset="-128"/>
              </a:rPr>
              <a:t>LOG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ea typeface="ＭＳ Ｐゴシック" charset="-128"/>
              </a:rPr>
              <a:t>10			Update: T1 writes </a:t>
            </a:r>
            <a:r>
              <a:rPr lang="en-US" altLang="en-US" sz="2000" dirty="0" smtClean="0">
                <a:ea typeface="ＭＳ Ｐゴシック" charset="-128"/>
              </a:rPr>
              <a:t>P5 (</a:t>
            </a:r>
            <a:r>
              <a:rPr lang="en-US" altLang="en-US" sz="2000" dirty="0" err="1" smtClean="0">
                <a:ea typeface="ＭＳ Ｐゴシック" charset="-128"/>
              </a:rPr>
              <a:t>oldval</a:t>
            </a:r>
            <a:r>
              <a:rPr lang="en-US" altLang="en-US" sz="2000" dirty="0" smtClean="0">
                <a:ea typeface="ＭＳ Ｐゴシック" charset="-128"/>
              </a:rPr>
              <a:t>, </a:t>
            </a:r>
            <a:r>
              <a:rPr lang="en-US" altLang="en-US" sz="2000" dirty="0" err="1" smtClean="0">
                <a:ea typeface="ＭＳ Ｐゴシック" charset="-128"/>
              </a:rPr>
              <a:t>newval</a:t>
            </a:r>
            <a:r>
              <a:rPr lang="en-US" altLang="en-US" sz="2000" dirty="0" smtClean="0">
                <a:ea typeface="ＭＳ Ｐゴシック" charset="-128"/>
              </a:rPr>
              <a:t>)</a:t>
            </a:r>
            <a:endParaRPr lang="en-US" altLang="en-US" sz="2000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ea typeface="ＭＳ Ｐゴシック" charset="-128"/>
              </a:rPr>
              <a:t>20			Update: T2 writes </a:t>
            </a:r>
            <a:r>
              <a:rPr lang="en-US" altLang="en-US" sz="2000" dirty="0" smtClean="0">
                <a:ea typeface="ＭＳ Ｐゴシック" charset="-128"/>
              </a:rPr>
              <a:t>P3 (</a:t>
            </a:r>
            <a:r>
              <a:rPr lang="en-US" altLang="en-US" sz="2000" dirty="0" err="1" smtClean="0">
                <a:ea typeface="ＭＳ Ｐゴシック" charset="-128"/>
              </a:rPr>
              <a:t>oldval</a:t>
            </a:r>
            <a:r>
              <a:rPr lang="en-US" altLang="en-US" sz="2000" dirty="0" smtClean="0">
                <a:ea typeface="ＭＳ Ｐゴシック" charset="-128"/>
              </a:rPr>
              <a:t>, </a:t>
            </a:r>
            <a:r>
              <a:rPr lang="en-US" altLang="en-US" sz="2000" dirty="0" err="1" smtClean="0">
                <a:ea typeface="ＭＳ Ｐゴシック" charset="-128"/>
              </a:rPr>
              <a:t>newval</a:t>
            </a:r>
            <a:r>
              <a:rPr lang="en-US" altLang="en-US" sz="2000" dirty="0" smtClean="0">
                <a:ea typeface="ＭＳ Ｐゴシック" charset="-128"/>
              </a:rPr>
              <a:t>)</a:t>
            </a:r>
            <a:endParaRPr lang="en-US" altLang="en-US" sz="2000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ea typeface="ＭＳ Ｐゴシック" charset="-128"/>
              </a:rPr>
              <a:t>30 			T2 commit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ea typeface="ＭＳ Ｐゴシック" charset="-128"/>
              </a:rPr>
              <a:t>40			T2 end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ea typeface="ＭＳ Ｐゴシック" charset="-128"/>
              </a:rPr>
              <a:t>50			Update: T3 writes </a:t>
            </a:r>
            <a:r>
              <a:rPr lang="en-US" altLang="en-US" sz="2000" dirty="0" smtClean="0">
                <a:ea typeface="ＭＳ Ｐゴシック" charset="-128"/>
              </a:rPr>
              <a:t>P1 (</a:t>
            </a:r>
            <a:r>
              <a:rPr lang="en-US" altLang="en-US" sz="2000" dirty="0" err="1" smtClean="0">
                <a:ea typeface="ＭＳ Ｐゴシック" charset="-128"/>
              </a:rPr>
              <a:t>oldval</a:t>
            </a:r>
            <a:r>
              <a:rPr lang="en-US" altLang="en-US" sz="2000" dirty="0" smtClean="0">
                <a:ea typeface="ＭＳ Ｐゴシック" charset="-128"/>
              </a:rPr>
              <a:t>, </a:t>
            </a:r>
            <a:r>
              <a:rPr lang="en-US" altLang="en-US" sz="2000" dirty="0" err="1" smtClean="0">
                <a:ea typeface="ＭＳ Ｐゴシック" charset="-128"/>
              </a:rPr>
              <a:t>newval</a:t>
            </a:r>
            <a:r>
              <a:rPr lang="en-US" altLang="en-US" sz="2000" dirty="0" smtClean="0">
                <a:ea typeface="ＭＳ Ｐゴシック" charset="-128"/>
              </a:rPr>
              <a:t>)</a:t>
            </a:r>
            <a:endParaRPr lang="en-US" altLang="en-US" sz="2000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ea typeface="ＭＳ Ｐゴシック" charset="-128"/>
              </a:rPr>
              <a:t>60			Update: T3 writes </a:t>
            </a:r>
            <a:r>
              <a:rPr lang="en-US" altLang="en-US" sz="2000" dirty="0" smtClean="0">
                <a:ea typeface="ＭＳ Ｐゴシック" charset="-128"/>
              </a:rPr>
              <a:t>P3 (</a:t>
            </a:r>
            <a:r>
              <a:rPr lang="en-US" altLang="en-US" sz="2000" dirty="0" err="1" smtClean="0">
                <a:ea typeface="ＭＳ Ｐゴシック" charset="-128"/>
              </a:rPr>
              <a:t>oldval</a:t>
            </a:r>
            <a:r>
              <a:rPr lang="en-US" altLang="en-US" sz="2000" dirty="0" smtClean="0">
                <a:ea typeface="ＭＳ Ｐゴシック" charset="-128"/>
              </a:rPr>
              <a:t>, </a:t>
            </a:r>
            <a:r>
              <a:rPr lang="en-US" altLang="en-US" sz="2000" dirty="0" err="1" smtClean="0">
                <a:ea typeface="ＭＳ Ｐゴシック" charset="-128"/>
              </a:rPr>
              <a:t>newval</a:t>
            </a:r>
            <a:r>
              <a:rPr lang="en-US" altLang="en-US" sz="2000" dirty="0" smtClean="0">
                <a:ea typeface="ＭＳ Ｐゴシック" charset="-128"/>
              </a:rPr>
              <a:t>)</a:t>
            </a:r>
            <a:endParaRPr lang="en-US" altLang="en-US" sz="2000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5400" i="1" dirty="0">
                <a:solidFill>
                  <a:srgbClr val="FF0000"/>
                </a:solidFill>
                <a:latin typeface="Impact" charset="0"/>
                <a:ea typeface="ＭＳ Ｐゴシック" charset="-128"/>
              </a:rPr>
              <a:t>BOOM!!!CRASSSHSH!H!!!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ea typeface="ＭＳ Ｐゴシック" charset="-128"/>
              </a:rPr>
              <a:t>Upon restart, what can you tell from the log?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ea typeface="ＭＳ Ｐゴシック" charset="-128"/>
              </a:rPr>
              <a:t>What </a:t>
            </a:r>
            <a:r>
              <a:rPr lang="en-US" altLang="en-US" sz="2000" dirty="0" err="1">
                <a:ea typeface="ＭＳ Ｐゴシック" charset="-128"/>
              </a:rPr>
              <a:t>txs</a:t>
            </a:r>
            <a:r>
              <a:rPr lang="en-US" altLang="en-US" sz="2000" dirty="0">
                <a:ea typeface="ＭＳ Ｐゴシック" charset="-128"/>
              </a:rPr>
              <a:t> were active at the time of the crash?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ea typeface="ＭＳ Ｐゴシック" charset="-128"/>
              </a:rPr>
              <a:t>What changes should potentially be undone?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ea typeface="ＭＳ Ｐゴシック" charset="-128"/>
              </a:rPr>
              <a:t>What changes should potentially be redone?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sion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46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B45A4AA9-4DC5-C744-9619-451623AF437A}" type="datetime1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11/1/16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3DAD5E61-CD2E-934C-A168-28700DE4E657}" type="slidenum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15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Log entry fields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604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dirty="0" smtClean="0">
                <a:ea typeface="ＭＳ Ｐゴシック" charset="-128"/>
              </a:rPr>
              <a:t>Record </a:t>
            </a:r>
            <a:r>
              <a:rPr lang="en-US" altLang="en-US" sz="2800" dirty="0">
                <a:ea typeface="ＭＳ Ｐゴシック" charset="-128"/>
              </a:rPr>
              <a:t>information, for every change, in a 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charset="-128"/>
              </a:rPr>
              <a:t>log</a:t>
            </a:r>
            <a:r>
              <a:rPr lang="en-US" altLang="en-US" sz="2800" i="1" dirty="0">
                <a:ea typeface="ＭＳ Ｐゴシック" charset="-128"/>
              </a:rPr>
              <a:t>.</a:t>
            </a:r>
            <a:endParaRPr lang="en-US" altLang="en-US" sz="2800" dirty="0">
              <a:ea typeface="ＭＳ Ｐゴシック" charset="-128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>
                <a:ea typeface="ＭＳ Ｐゴシック" charset="-128"/>
              </a:rPr>
              <a:t>Sequential writes to log (put it on a separate disk).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>
                <a:ea typeface="ＭＳ Ｐゴシック" charset="-128"/>
              </a:rPr>
              <a:t>Stored in stable storage to survive system crash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>
                <a:ea typeface="ＭＳ Ｐゴシック" charset="-128"/>
              </a:rPr>
              <a:t>Each </a:t>
            </a:r>
            <a:r>
              <a:rPr lang="en-US" altLang="en-US" sz="2400" dirty="0">
                <a:ea typeface="ＭＳ Ｐゴシック" charset="-128"/>
              </a:rPr>
              <a:t>log record </a:t>
            </a:r>
            <a:r>
              <a:rPr lang="en-US" altLang="en-US" sz="2400" dirty="0" smtClean="0">
                <a:ea typeface="ＭＳ Ｐゴシック" charset="-128"/>
              </a:rPr>
              <a:t>for updates has </a:t>
            </a:r>
            <a:r>
              <a:rPr lang="en-US" altLang="en-US" sz="2400" dirty="0">
                <a:ea typeface="ＭＳ Ｐゴシック" charset="-128"/>
              </a:rPr>
              <a:t>a </a:t>
            </a:r>
            <a:endParaRPr lang="en-US" altLang="en-US" sz="2400" dirty="0" smtClean="0">
              <a:ea typeface="ＭＳ Ｐゴシック" charset="-128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accent2"/>
                </a:solidFill>
                <a:ea typeface="ＭＳ Ｐゴシック" charset="-128"/>
              </a:rPr>
              <a:t>log </a:t>
            </a:r>
            <a:r>
              <a:rPr lang="en-US" altLang="en-US" sz="2000" dirty="0">
                <a:solidFill>
                  <a:schemeClr val="accent2"/>
                </a:solidFill>
                <a:ea typeface="ＭＳ Ｐゴシック" charset="-128"/>
              </a:rPr>
              <a:t>sequence number (LSN</a:t>
            </a:r>
            <a:r>
              <a:rPr lang="en-US" altLang="en-US" sz="2000" dirty="0" smtClean="0">
                <a:solidFill>
                  <a:schemeClr val="accent2"/>
                </a:solidFill>
                <a:ea typeface="ＭＳ Ｐゴシック" charset="-128"/>
              </a:rPr>
              <a:t>)</a:t>
            </a:r>
            <a:endParaRPr lang="en-US" altLang="en-US" sz="2000" dirty="0">
              <a:ea typeface="ＭＳ Ｐゴシック" charset="-128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 err="1" smtClean="0">
                <a:solidFill>
                  <a:srgbClr val="0000FF"/>
                </a:solidFill>
                <a:ea typeface="ＭＳ Ｐゴシック" charset="-128"/>
              </a:rPr>
              <a:t>prevLSN</a:t>
            </a:r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, XID, </a:t>
            </a:r>
            <a:endParaRPr lang="en-US" altLang="en-US" dirty="0" smtClean="0">
              <a:solidFill>
                <a:srgbClr val="0000FF"/>
              </a:solidFill>
              <a:ea typeface="ＭＳ Ｐゴシック" charset="-128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rgbClr val="0000FF"/>
                </a:solidFill>
                <a:ea typeface="ＭＳ Ｐゴシック" charset="-128"/>
              </a:rPr>
              <a:t>page#, offset, size, </a:t>
            </a:r>
            <a:r>
              <a:rPr lang="en-US" altLang="en-US" dirty="0" err="1" smtClean="0">
                <a:solidFill>
                  <a:srgbClr val="0000FF"/>
                </a:solidFill>
                <a:ea typeface="ＭＳ Ｐゴシック" charset="-128"/>
              </a:rPr>
              <a:t>prev</a:t>
            </a:r>
            <a:r>
              <a:rPr lang="en-US" altLang="en-US" dirty="0" smtClean="0">
                <a:solidFill>
                  <a:srgbClr val="0000FF"/>
                </a:solidFill>
                <a:ea typeface="ＭＳ Ｐゴシック" charset="-128"/>
              </a:rPr>
              <a:t>-image, new-mage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ea typeface="ＭＳ Ｐゴシック" charset="-128"/>
              </a:rPr>
              <a:t>Log records for commits/aborts too.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err="1" smtClean="0">
                <a:ea typeface="ＭＳ Ｐゴシック" charset="-128"/>
              </a:rPr>
              <a:t>prevLSN</a:t>
            </a:r>
            <a:r>
              <a:rPr lang="en-US" altLang="en-US" dirty="0" smtClean="0">
                <a:ea typeface="ＭＳ Ｐゴシック" charset="-128"/>
              </a:rPr>
              <a:t> points to </a:t>
            </a:r>
            <a:r>
              <a:rPr lang="en-US" altLang="en-US" dirty="0" err="1">
                <a:ea typeface="ＭＳ Ｐゴシック" charset="-128"/>
              </a:rPr>
              <a:t>prev</a:t>
            </a:r>
            <a:r>
              <a:rPr lang="en-US" altLang="en-US" dirty="0">
                <a:ea typeface="ＭＳ Ｐゴシック" charset="-128"/>
              </a:rPr>
              <a:t> LSN in </a:t>
            </a:r>
            <a:r>
              <a:rPr lang="en-US" altLang="en-US" i="1" dirty="0">
                <a:ea typeface="ＭＳ Ｐゴシック" charset="-128"/>
              </a:rPr>
              <a:t>same </a:t>
            </a:r>
            <a:r>
              <a:rPr lang="en-US" altLang="en-US" i="1" dirty="0" smtClean="0">
                <a:ea typeface="ＭＳ Ｐゴシック" charset="-128"/>
              </a:rPr>
              <a:t>transaction</a:t>
            </a:r>
            <a:endParaRPr lang="en-US" altLang="en-US" i="1" dirty="0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4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4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4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4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4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4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4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4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4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4613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89C83167-2A2D-284C-96A4-3B1A78559424}" type="datetime1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11/1/16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A3B07171-CE08-6246-9B92-B9F5F5DF6877}" type="slidenum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52578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Log </a:t>
            </a:r>
            <a:r>
              <a:rPr lang="en-US" altLang="en-US" dirty="0" smtClean="0">
                <a:ea typeface="ＭＳ Ｐゴシック" charset="-128"/>
              </a:rPr>
              <a:t>Record Types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990600"/>
            <a:ext cx="5410200" cy="4800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800" dirty="0">
                <a:ea typeface="ＭＳ Ｐゴシック" charset="-128"/>
              </a:rPr>
              <a:t>Possible log record types: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>
                <a:solidFill>
                  <a:schemeClr val="accent1"/>
                </a:solidFill>
                <a:ea typeface="ＭＳ Ｐゴシック" charset="-128"/>
              </a:rPr>
              <a:t>Update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>
                <a:solidFill>
                  <a:schemeClr val="accent1"/>
                </a:solidFill>
                <a:ea typeface="ＭＳ Ｐゴシック" charset="-128"/>
              </a:rPr>
              <a:t>Commit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>
                <a:solidFill>
                  <a:schemeClr val="accent1"/>
                </a:solidFill>
                <a:ea typeface="ＭＳ Ｐゴシック" charset="-128"/>
              </a:rPr>
              <a:t>Abort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>
                <a:solidFill>
                  <a:schemeClr val="accent1"/>
                </a:solidFill>
                <a:ea typeface="ＭＳ Ｐゴシック" charset="-128"/>
              </a:rPr>
              <a:t>End </a:t>
            </a:r>
            <a:r>
              <a:rPr lang="en-US" altLang="en-US" sz="2800" dirty="0">
                <a:ea typeface="ＭＳ Ｐゴシック" charset="-128"/>
              </a:rPr>
              <a:t>(end of commit or abort)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chemeClr val="accent2"/>
                </a:solidFill>
                <a:ea typeface="ＭＳ Ｐゴシック" charset="-128"/>
              </a:rPr>
              <a:t>Compensation Log Rec. (CLRs)</a:t>
            </a:r>
            <a:r>
              <a:rPr lang="en-US" altLang="en-US" sz="2400" b="1" dirty="0">
                <a:ea typeface="ＭＳ Ｐゴシック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For UNDO </a:t>
            </a:r>
            <a:r>
              <a:rPr lang="en-US" altLang="en-US" sz="2400" dirty="0" smtClean="0">
                <a:ea typeface="ＭＳ Ｐゴシック" charset="-128"/>
              </a:rPr>
              <a:t>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a typeface="ＭＳ Ｐゴシック" charset="-128"/>
              </a:rPr>
              <a:t>(More later)</a:t>
            </a:r>
            <a:endParaRPr lang="en-US" altLang="en-US" sz="2400" dirty="0">
              <a:ea typeface="ＭＳ Ｐゴシック" charset="-128"/>
            </a:endParaRPr>
          </a:p>
        </p:txBody>
      </p:sp>
      <p:grpSp>
        <p:nvGrpSpPr>
          <p:cNvPr id="29702" name="Group 4"/>
          <p:cNvGrpSpPr>
            <a:grpSpLocks/>
          </p:cNvGrpSpPr>
          <p:nvPr/>
        </p:nvGrpSpPr>
        <p:grpSpPr bwMode="auto">
          <a:xfrm>
            <a:off x="227013" y="1295400"/>
            <a:ext cx="3427412" cy="4030663"/>
            <a:chOff x="288" y="1008"/>
            <a:chExt cx="2159" cy="2539"/>
          </a:xfrm>
        </p:grpSpPr>
        <p:grpSp>
          <p:nvGrpSpPr>
            <p:cNvPr id="29741" name="Group 5"/>
            <p:cNvGrpSpPr>
              <a:grpSpLocks/>
            </p:cNvGrpSpPr>
            <p:nvPr/>
          </p:nvGrpSpPr>
          <p:grpSpPr bwMode="auto">
            <a:xfrm>
              <a:off x="1200" y="1345"/>
              <a:ext cx="1247" cy="2202"/>
              <a:chOff x="1285" y="1585"/>
              <a:chExt cx="1247" cy="2202"/>
            </a:xfrm>
          </p:grpSpPr>
          <p:sp>
            <p:nvSpPr>
              <p:cNvPr id="29750" name="Rectangle 6"/>
              <p:cNvSpPr>
                <a:spLocks noChangeArrowheads="1"/>
              </p:cNvSpPr>
              <p:nvPr/>
            </p:nvSpPr>
            <p:spPr bwMode="auto">
              <a:xfrm>
                <a:off x="1285" y="1585"/>
                <a:ext cx="8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en-US" b="0">
                    <a:solidFill>
                      <a:schemeClr val="tx2"/>
                    </a:solidFill>
                    <a:latin typeface="Arial" charset="0"/>
                  </a:rPr>
                  <a:t>prevLSN</a:t>
                </a:r>
              </a:p>
            </p:txBody>
          </p:sp>
          <p:sp>
            <p:nvSpPr>
              <p:cNvPr id="29751" name="Rectangle 7"/>
              <p:cNvSpPr>
                <a:spLocks noChangeArrowheads="1"/>
              </p:cNvSpPr>
              <p:nvPr/>
            </p:nvSpPr>
            <p:spPr bwMode="auto">
              <a:xfrm>
                <a:off x="1285" y="1826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en-US" b="0">
                    <a:solidFill>
                      <a:schemeClr val="tx2"/>
                    </a:solidFill>
                    <a:latin typeface="Arial" charset="0"/>
                  </a:rPr>
                  <a:t>XID</a:t>
                </a:r>
              </a:p>
            </p:txBody>
          </p:sp>
          <p:sp>
            <p:nvSpPr>
              <p:cNvPr id="29752" name="Rectangle 8"/>
              <p:cNvSpPr>
                <a:spLocks noChangeArrowheads="1"/>
              </p:cNvSpPr>
              <p:nvPr/>
            </p:nvSpPr>
            <p:spPr bwMode="auto">
              <a:xfrm>
                <a:off x="1285" y="2066"/>
                <a:ext cx="4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en-US" b="0">
                    <a:solidFill>
                      <a:schemeClr val="tx2"/>
                    </a:solidFill>
                    <a:latin typeface="Arial" charset="0"/>
                  </a:rPr>
                  <a:t>type</a:t>
                </a:r>
              </a:p>
            </p:txBody>
          </p:sp>
          <p:sp>
            <p:nvSpPr>
              <p:cNvPr id="29753" name="Rectangle 9"/>
              <p:cNvSpPr>
                <a:spLocks noChangeArrowheads="1"/>
              </p:cNvSpPr>
              <p:nvPr/>
            </p:nvSpPr>
            <p:spPr bwMode="auto">
              <a:xfrm>
                <a:off x="1285" y="2546"/>
                <a:ext cx="63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en-US" b="0">
                    <a:solidFill>
                      <a:schemeClr val="tx2"/>
                    </a:solidFill>
                    <a:latin typeface="Arial" charset="0"/>
                  </a:rPr>
                  <a:t>length</a:t>
                </a:r>
              </a:p>
            </p:txBody>
          </p:sp>
          <p:sp>
            <p:nvSpPr>
              <p:cNvPr id="29754" name="Rectangle 10"/>
              <p:cNvSpPr>
                <a:spLocks noChangeArrowheads="1"/>
              </p:cNvSpPr>
              <p:nvPr/>
            </p:nvSpPr>
            <p:spPr bwMode="auto">
              <a:xfrm>
                <a:off x="1285" y="2306"/>
                <a:ext cx="73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en-US" b="0">
                    <a:solidFill>
                      <a:schemeClr val="tx2"/>
                    </a:solidFill>
                    <a:latin typeface="Arial" charset="0"/>
                  </a:rPr>
                  <a:t>pageID</a:t>
                </a:r>
              </a:p>
            </p:txBody>
          </p:sp>
          <p:sp>
            <p:nvSpPr>
              <p:cNvPr id="29755" name="Rectangle 11"/>
              <p:cNvSpPr>
                <a:spLocks noChangeArrowheads="1"/>
              </p:cNvSpPr>
              <p:nvPr/>
            </p:nvSpPr>
            <p:spPr bwMode="auto">
              <a:xfrm>
                <a:off x="1285" y="2787"/>
                <a:ext cx="58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en-US" b="0">
                    <a:solidFill>
                      <a:schemeClr val="tx2"/>
                    </a:solidFill>
                    <a:latin typeface="Arial" charset="0"/>
                  </a:rPr>
                  <a:t>offset</a:t>
                </a:r>
              </a:p>
            </p:txBody>
          </p:sp>
          <p:sp>
            <p:nvSpPr>
              <p:cNvPr id="29756" name="Rectangle 12"/>
              <p:cNvSpPr>
                <a:spLocks noChangeArrowheads="1"/>
              </p:cNvSpPr>
              <p:nvPr/>
            </p:nvSpPr>
            <p:spPr bwMode="auto">
              <a:xfrm>
                <a:off x="1285" y="3027"/>
                <a:ext cx="12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en-US" b="0">
                    <a:solidFill>
                      <a:schemeClr val="tx2"/>
                    </a:solidFill>
                    <a:latin typeface="Arial" charset="0"/>
                  </a:rPr>
                  <a:t>before-image</a:t>
                </a:r>
              </a:p>
            </p:txBody>
          </p:sp>
          <p:sp>
            <p:nvSpPr>
              <p:cNvPr id="29757" name="Rectangle 13"/>
              <p:cNvSpPr>
                <a:spLocks noChangeArrowheads="1"/>
              </p:cNvSpPr>
              <p:nvPr/>
            </p:nvSpPr>
            <p:spPr bwMode="auto">
              <a:xfrm>
                <a:off x="1285" y="3269"/>
                <a:ext cx="1087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en-US" b="0">
                    <a:solidFill>
                      <a:schemeClr val="tx2"/>
                    </a:solidFill>
                    <a:latin typeface="Arial" charset="0"/>
                  </a:rPr>
                  <a:t>after-image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b="0">
                    <a:solidFill>
                      <a:schemeClr val="tx2"/>
                    </a:solidFill>
                    <a:latin typeface="Arial" charset="0"/>
                  </a:rPr>
                  <a:t>…</a:t>
                </a:r>
              </a:p>
            </p:txBody>
          </p:sp>
        </p:grpSp>
        <p:sp>
          <p:nvSpPr>
            <p:cNvPr id="29742" name="Rectangle 14"/>
            <p:cNvSpPr>
              <a:spLocks noChangeArrowheads="1"/>
            </p:cNvSpPr>
            <p:nvPr/>
          </p:nvSpPr>
          <p:spPr bwMode="auto">
            <a:xfrm>
              <a:off x="288" y="1008"/>
              <a:ext cx="20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2800">
                  <a:solidFill>
                    <a:srgbClr val="0000FF"/>
                  </a:solidFill>
                  <a:latin typeface="Arial" charset="0"/>
                </a:rPr>
                <a:t>LogRecord fields:</a:t>
              </a:r>
            </a:p>
          </p:txBody>
        </p:sp>
        <p:sp>
          <p:nvSpPr>
            <p:cNvPr id="29743" name="Line 15"/>
            <p:cNvSpPr>
              <a:spLocks noChangeShapeType="1"/>
            </p:cNvSpPr>
            <p:nvPr/>
          </p:nvSpPr>
          <p:spPr bwMode="auto">
            <a:xfrm>
              <a:off x="1067" y="2314"/>
              <a:ext cx="0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4" name="Line 16"/>
            <p:cNvSpPr>
              <a:spLocks noChangeShapeType="1"/>
            </p:cNvSpPr>
            <p:nvPr/>
          </p:nvSpPr>
          <p:spPr bwMode="auto">
            <a:xfrm>
              <a:off x="1067" y="2746"/>
              <a:ext cx="0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5" name="Line 17"/>
            <p:cNvSpPr>
              <a:spLocks noChangeShapeType="1"/>
            </p:cNvSpPr>
            <p:nvPr/>
          </p:nvSpPr>
          <p:spPr bwMode="auto">
            <a:xfrm flipH="1" flipV="1">
              <a:off x="1019" y="2698"/>
              <a:ext cx="48" cy="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6" name="Line 18"/>
            <p:cNvSpPr>
              <a:spLocks noChangeShapeType="1"/>
            </p:cNvSpPr>
            <p:nvPr/>
          </p:nvSpPr>
          <p:spPr bwMode="auto">
            <a:xfrm flipV="1">
              <a:off x="1019" y="2650"/>
              <a:ext cx="48" cy="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7" name="Line 19"/>
            <p:cNvSpPr>
              <a:spLocks noChangeShapeType="1"/>
            </p:cNvSpPr>
            <p:nvPr/>
          </p:nvSpPr>
          <p:spPr bwMode="auto">
            <a:xfrm flipV="1">
              <a:off x="1067" y="2170"/>
              <a:ext cx="144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8" name="Line 20"/>
            <p:cNvSpPr>
              <a:spLocks noChangeShapeType="1"/>
            </p:cNvSpPr>
            <p:nvPr/>
          </p:nvSpPr>
          <p:spPr bwMode="auto">
            <a:xfrm flipH="1" flipV="1">
              <a:off x="1067" y="3082"/>
              <a:ext cx="144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9" name="Rectangle 21"/>
            <p:cNvSpPr>
              <a:spLocks noChangeArrowheads="1"/>
            </p:cNvSpPr>
            <p:nvPr/>
          </p:nvSpPr>
          <p:spPr bwMode="auto">
            <a:xfrm>
              <a:off x="289" y="2352"/>
              <a:ext cx="75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>
                  <a:solidFill>
                    <a:schemeClr val="accent1"/>
                  </a:solidFill>
                  <a:latin typeface="Arial" charset="0"/>
                </a:rPr>
                <a:t>update</a:t>
              </a:r>
              <a:endParaRPr lang="en-US" altLang="en-US" b="0">
                <a:solidFill>
                  <a:srgbClr val="0000FF"/>
                </a:solidFill>
                <a:latin typeface="Arial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altLang="en-US" b="0">
                  <a:solidFill>
                    <a:srgbClr val="0000FF"/>
                  </a:solidFill>
                  <a:latin typeface="Arial" charset="0"/>
                </a:rPr>
                <a:t>records</a:t>
              </a:r>
            </a:p>
            <a:p>
              <a:pPr>
                <a:lnSpc>
                  <a:spcPct val="100000"/>
                </a:lnSpc>
              </a:pPr>
              <a:r>
                <a:rPr lang="en-US" altLang="en-US" b="0">
                  <a:solidFill>
                    <a:srgbClr val="0000FF"/>
                  </a:solidFill>
                  <a:latin typeface="Arial" charset="0"/>
                </a:rPr>
                <a:t>only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95642A55-75EE-F246-A4F2-AF51AA98C12E}" type="datetime1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11/1/16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5F3C8BF8-962C-4946-ACFB-9EA107119F12}" type="slidenum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17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560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>
                <a:ea typeface="ＭＳ Ｐゴシック" charset="-128"/>
              </a:rPr>
              <a:t>Write-Ahead Logging (WAL)</a:t>
            </a:r>
          </a:p>
        </p:txBody>
      </p:sp>
      <p:sp>
        <p:nvSpPr>
          <p:cNvPr id="16066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5410200"/>
          </a:xfrm>
        </p:spPr>
        <p:txBody>
          <a:bodyPr lIns="92075" tIns="46038" rIns="92075" bIns="46038"/>
          <a:lstStyle/>
          <a:p>
            <a:pPr marL="533400" indent="-533400" eaLnBrk="1" hangingPunct="1">
              <a:buFont typeface="Wingdings" charset="0"/>
              <a:buChar char="n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Write-Ahead Logging</a:t>
            </a:r>
            <a:r>
              <a:rPr lang="en-US" dirty="0"/>
              <a:t> Protocol:</a:t>
            </a:r>
          </a:p>
          <a:p>
            <a:pPr marL="914400" lvl="1" indent="-457200" eaLnBrk="1" hangingPunct="1">
              <a:buSzTx/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chemeClr val="accent2"/>
                </a:solidFill>
              </a:rPr>
              <a:t>Force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log record</a:t>
            </a:r>
            <a:r>
              <a:rPr lang="en-US" dirty="0"/>
              <a:t> for an update </a:t>
            </a:r>
            <a:r>
              <a:rPr lang="en-US" i="1" u="sng" dirty="0">
                <a:solidFill>
                  <a:schemeClr val="accent2"/>
                </a:solidFill>
              </a:rPr>
              <a:t>before</a:t>
            </a:r>
            <a:r>
              <a:rPr lang="en-US" dirty="0"/>
              <a:t> the corresponding </a:t>
            </a:r>
            <a:r>
              <a:rPr lang="en-US" dirty="0">
                <a:solidFill>
                  <a:schemeClr val="accent2"/>
                </a:solidFill>
              </a:rPr>
              <a:t>data page</a:t>
            </a:r>
            <a:r>
              <a:rPr lang="en-US" dirty="0"/>
              <a:t> gets to disk.</a:t>
            </a:r>
          </a:p>
          <a:p>
            <a:pPr marL="914400" lvl="1" indent="-457200" eaLnBrk="1" hangingPunct="1">
              <a:buSzTx/>
              <a:buFont typeface="Arial" charset="0"/>
              <a:buAutoNum type="arabicPeriod"/>
              <a:defRPr/>
            </a:pPr>
            <a:r>
              <a:rPr lang="en-US" dirty="0"/>
              <a:t>Must </a:t>
            </a:r>
            <a:r>
              <a:rPr lang="en-US" dirty="0">
                <a:solidFill>
                  <a:schemeClr val="accent2"/>
                </a:solidFill>
              </a:rPr>
              <a:t>write all log records</a:t>
            </a:r>
            <a:r>
              <a:rPr lang="en-US" dirty="0"/>
              <a:t> for a </a:t>
            </a:r>
            <a:r>
              <a:rPr lang="en-US" dirty="0" err="1"/>
              <a:t>Xact</a:t>
            </a:r>
            <a:r>
              <a:rPr lang="en-US" dirty="0"/>
              <a:t> </a:t>
            </a:r>
            <a:r>
              <a:rPr lang="en-US" i="1" u="sng" dirty="0">
                <a:solidFill>
                  <a:schemeClr val="accent2"/>
                </a:solidFill>
              </a:rPr>
              <a:t>before</a:t>
            </a:r>
            <a:r>
              <a:rPr lang="en-US" u="sng" dirty="0">
                <a:solidFill>
                  <a:schemeClr val="accent2"/>
                </a:solidFill>
              </a:rPr>
              <a:t> </a:t>
            </a:r>
            <a:r>
              <a:rPr lang="en-US" i="1" u="sng" dirty="0">
                <a:solidFill>
                  <a:schemeClr val="accent2"/>
                </a:solidFill>
              </a:rPr>
              <a:t>commit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533400" indent="-533400" eaLnBrk="1" hangingPunct="1">
              <a:buFont typeface="Wingdings" charset="0"/>
              <a:buChar char="n"/>
              <a:defRPr/>
            </a:pPr>
            <a:r>
              <a:rPr lang="en-US" dirty="0"/>
              <a:t>#1 guarantees </a:t>
            </a:r>
            <a:r>
              <a:rPr lang="en-US" dirty="0" smtClean="0"/>
              <a:t>Atomicity</a:t>
            </a:r>
          </a:p>
          <a:p>
            <a:pPr marL="933450" lvl="1" indent="-533400" eaLnBrk="1" hangingPunct="1">
              <a:buFont typeface="Wingdings" charset="0"/>
              <a:buChar char="n"/>
              <a:defRPr/>
            </a:pPr>
            <a:r>
              <a:rPr lang="en-US" dirty="0" smtClean="0"/>
              <a:t>Allows undo of stolen pages</a:t>
            </a:r>
            <a:endParaRPr lang="en-US" dirty="0"/>
          </a:p>
          <a:p>
            <a:pPr marL="533400" indent="-533400" eaLnBrk="1" hangingPunct="1">
              <a:buFont typeface="Wingdings" charset="0"/>
              <a:buChar char="n"/>
              <a:defRPr/>
            </a:pPr>
            <a:r>
              <a:rPr lang="en-US" dirty="0"/>
              <a:t>#2 guarantees </a:t>
            </a:r>
            <a:r>
              <a:rPr lang="en-US" dirty="0" smtClean="0"/>
              <a:t>Durability</a:t>
            </a:r>
          </a:p>
          <a:p>
            <a:pPr marL="933450" lvl="1" indent="-533400" eaLnBrk="1" hangingPunct="1">
              <a:buFont typeface="Wingdings" charset="0"/>
              <a:buChar char="n"/>
              <a:defRPr/>
            </a:pPr>
            <a:r>
              <a:rPr lang="en-US" dirty="0" smtClean="0"/>
              <a:t>Allows redo of unforced but committed pages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06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06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06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06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06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06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06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666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resides where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C748-7E7D-7E4A-965E-C28A78389873}" type="datetime1">
              <a:rPr lang="en-US" altLang="en-US" smtClean="0"/>
              <a:pPr/>
              <a:t>11/1/16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9A76-1075-E645-A11F-31D48399D4E6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7" name="Magnetic Disk 6"/>
          <p:cNvSpPr/>
          <p:nvPr/>
        </p:nvSpPr>
        <p:spPr bwMode="auto">
          <a:xfrm>
            <a:off x="4572000" y="1659630"/>
            <a:ext cx="2667000" cy="2090940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rebuchet MS" pitchFamily="34" charset="0"/>
              </a:rPr>
              <a:t>Database pages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Trebuchet MS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rebuchet MS" pitchFamily="34" charset="0"/>
              </a:rPr>
              <a:t>(stable storage)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Trebuchet MS" pitchFamily="34" charset="0"/>
            </a:endParaRPr>
          </a:p>
        </p:txBody>
      </p:sp>
      <p:sp>
        <p:nvSpPr>
          <p:cNvPr id="9" name="Magnetic Disk 8"/>
          <p:cNvSpPr/>
          <p:nvPr/>
        </p:nvSpPr>
        <p:spPr bwMode="auto">
          <a:xfrm>
            <a:off x="4572000" y="3992115"/>
            <a:ext cx="2667000" cy="2090940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rebuchet MS" pitchFamily="34" charset="0"/>
              </a:rPr>
              <a:t>Transaction log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Trebuchet MS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rebuchet MS" pitchFamily="34" charset="0"/>
              </a:rPr>
              <a:t>(stable storage)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Trebuchet MS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09600" y="2018641"/>
            <a:ext cx="2819400" cy="297312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Trebuchet MS" pitchFamily="34" charset="0"/>
              </a:rPr>
              <a:t>Main memory</a:t>
            </a:r>
          </a:p>
          <a:p>
            <a:pPr marL="0" marR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rebuchet MS" pitchFamily="34" charset="0"/>
              </a:rPr>
              <a:t>(lost upon crash)</a:t>
            </a:r>
          </a:p>
          <a:p>
            <a:pPr marL="0" marR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rebuchet MS" pitchFamily="34" charset="0"/>
              </a:rPr>
              <a:t>Contains:</a:t>
            </a:r>
          </a:p>
          <a:p>
            <a:pPr marL="0" marR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Trebuchet MS" pitchFamily="34" charset="0"/>
              </a:rPr>
              <a:t>1) Pages,</a:t>
            </a:r>
          </a:p>
          <a:p>
            <a:pPr marL="0" marR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rebuchet MS" pitchFamily="34" charset="0"/>
              </a:rPr>
              <a:t>2) Tail of the transaction log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133600" y="3124200"/>
            <a:ext cx="2362200" cy="62637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743200" y="4419600"/>
            <a:ext cx="1752600" cy="572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371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F235970A-4CDD-4A4D-9300-8D700946292D}" type="datetime1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11/1/16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FBB17190-20EB-9844-86FD-7AA073F7D59A}" type="slidenum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19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765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765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Write-Ahead </a:t>
            </a:r>
            <a:r>
              <a:rPr lang="en-US" altLang="en-US" dirty="0" smtClean="0">
                <a:ea typeface="ＭＳ Ｐゴシック" charset="-128"/>
              </a:rPr>
              <a:t>Log  </a:t>
            </a:r>
            <a:r>
              <a:rPr lang="en-US" altLang="en-US" dirty="0">
                <a:ea typeface="ＭＳ Ｐゴシック" charset="-128"/>
              </a:rPr>
              <a:t>(WAL)</a:t>
            </a:r>
          </a:p>
        </p:txBody>
      </p:sp>
      <p:sp>
        <p:nvSpPr>
          <p:cNvPr id="16066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5410200"/>
          </a:xfrm>
          <a:noFill/>
        </p:spPr>
        <p:txBody>
          <a:bodyPr lIns="92075" tIns="46038" rIns="92075" bIns="46038"/>
          <a:lstStyle/>
          <a:p>
            <a:pPr marL="533400" indent="-533400" eaLnBrk="1" hangingPunct="1"/>
            <a:r>
              <a:rPr lang="en-US" altLang="en-US" dirty="0">
                <a:ea typeface="ＭＳ Ｐゴシック" charset="-128"/>
              </a:rPr>
              <a:t>Why is WAL faster than FORCE?</a:t>
            </a:r>
          </a:p>
          <a:p>
            <a:pPr marL="933450" lvl="1" indent="-533400" eaLnBrk="1" hangingPunct="1"/>
            <a:r>
              <a:rPr lang="en-US" altLang="en-US" dirty="0">
                <a:ea typeface="ＭＳ Ｐゴシック" charset="-128"/>
              </a:rPr>
              <a:t>Both need to FORCE data to disk as transactions are committed</a:t>
            </a:r>
          </a:p>
          <a:p>
            <a:pPr marL="533400" indent="-533400" eaLnBrk="1" hangingPunct="1"/>
            <a:r>
              <a:rPr lang="en-US" altLang="en-US" dirty="0">
                <a:ea typeface="ＭＳ Ｐゴシック" charset="-128"/>
              </a:rPr>
              <a:t>Two advantages:</a:t>
            </a:r>
          </a:p>
          <a:p>
            <a:pPr marL="933450" lvl="1" indent="-533400" eaLnBrk="1" hangingPunct="1"/>
            <a:r>
              <a:rPr lang="en-US" altLang="en-US" dirty="0">
                <a:ea typeface="ＭＳ Ｐゴシック" charset="-128"/>
              </a:rPr>
              <a:t>Set of WAL </a:t>
            </a:r>
            <a:r>
              <a:rPr lang="en-US" altLang="en-US" dirty="0" smtClean="0">
                <a:ea typeface="ＭＳ Ｐゴシック" charset="-128"/>
              </a:rPr>
              <a:t>pages typically </a:t>
            </a:r>
            <a:r>
              <a:rPr lang="en-US" altLang="en-US" dirty="0">
                <a:ea typeface="ＭＳ Ｐゴシック" charset="-128"/>
              </a:rPr>
              <a:t>smaller than </a:t>
            </a:r>
            <a:r>
              <a:rPr lang="en-US" altLang="en-US" dirty="0" smtClean="0">
                <a:ea typeface="ＭＳ Ｐゴシック" charset="-128"/>
              </a:rPr>
              <a:t>database data pages</a:t>
            </a:r>
          </a:p>
          <a:p>
            <a:pPr marL="933450" lvl="1" indent="-533400" eaLnBrk="1" hangingPunct="1"/>
            <a:r>
              <a:rPr lang="en-US" altLang="en-US" dirty="0" smtClean="0">
                <a:ea typeface="ＭＳ Ｐゴシック" charset="-128"/>
              </a:rPr>
              <a:t>WAL </a:t>
            </a:r>
            <a:r>
              <a:rPr lang="en-US" altLang="en-US" dirty="0">
                <a:ea typeface="ＭＳ Ｐゴシック" charset="-128"/>
              </a:rPr>
              <a:t>is </a:t>
            </a:r>
            <a:r>
              <a:rPr lang="en-US" altLang="en-US" dirty="0" smtClean="0">
                <a:ea typeface="ＭＳ Ｐゴシック" charset="-128"/>
              </a:rPr>
              <a:t>sequential. Traditional disks are great for sequential writes</a:t>
            </a:r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06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06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06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06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06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666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4BA0511-793B-E34D-8B43-F075D99F03F0}" type="datetime1">
              <a:rPr lang="en-US" sz="1200"/>
              <a:pPr eaLnBrk="1" hangingPunct="1"/>
              <a:t>11/1/16</a:t>
            </a:fld>
            <a:endParaRPr lang="en-US" sz="120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AE0FFF5-2324-C14D-A2E1-3AE8091A4EF3}" type="slidenum">
              <a:rPr lang="en-US" sz="1200"/>
              <a:pPr eaLnBrk="1" hangingPunct="1"/>
              <a:t>2</a:t>
            </a:fld>
            <a:endParaRPr lang="en-US" sz="1200"/>
          </a:p>
        </p:txBody>
      </p:sp>
      <p:grpSp>
        <p:nvGrpSpPr>
          <p:cNvPr id="17412" name="Group 88"/>
          <p:cNvGrpSpPr>
            <a:grpSpLocks/>
          </p:cNvGrpSpPr>
          <p:nvPr/>
        </p:nvGrpSpPr>
        <p:grpSpPr bwMode="auto">
          <a:xfrm>
            <a:off x="1133475" y="1406525"/>
            <a:ext cx="4492625" cy="4724400"/>
            <a:chOff x="714" y="886"/>
            <a:chExt cx="2830" cy="2976"/>
          </a:xfrm>
        </p:grpSpPr>
        <p:grpSp>
          <p:nvGrpSpPr>
            <p:cNvPr id="17416" name="Group 62"/>
            <p:cNvGrpSpPr>
              <a:grpSpLocks/>
            </p:cNvGrpSpPr>
            <p:nvPr/>
          </p:nvGrpSpPr>
          <p:grpSpPr bwMode="auto">
            <a:xfrm>
              <a:off x="1792" y="3456"/>
              <a:ext cx="674" cy="406"/>
              <a:chOff x="1863" y="3578"/>
              <a:chExt cx="674" cy="406"/>
            </a:xfrm>
          </p:grpSpPr>
          <p:sp>
            <p:nvSpPr>
              <p:cNvPr id="17427" name="Oval 14"/>
              <p:cNvSpPr>
                <a:spLocks noChangeArrowheads="1"/>
              </p:cNvSpPr>
              <p:nvPr/>
            </p:nvSpPr>
            <p:spPr bwMode="auto">
              <a:xfrm>
                <a:off x="1873" y="3578"/>
                <a:ext cx="656" cy="70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8" name="Line 15"/>
              <p:cNvSpPr>
                <a:spLocks noChangeShapeType="1"/>
              </p:cNvSpPr>
              <p:nvPr/>
            </p:nvSpPr>
            <p:spPr bwMode="auto">
              <a:xfrm>
                <a:off x="1863" y="3611"/>
                <a:ext cx="2" cy="36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9" name="Line 16"/>
              <p:cNvSpPr>
                <a:spLocks noChangeShapeType="1"/>
              </p:cNvSpPr>
              <p:nvPr/>
            </p:nvSpPr>
            <p:spPr bwMode="auto">
              <a:xfrm>
                <a:off x="2537" y="3628"/>
                <a:ext cx="0" cy="32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0" name="Oval 17"/>
              <p:cNvSpPr>
                <a:spLocks noChangeArrowheads="1"/>
              </p:cNvSpPr>
              <p:nvPr/>
            </p:nvSpPr>
            <p:spPr bwMode="auto">
              <a:xfrm>
                <a:off x="1873" y="3914"/>
                <a:ext cx="656" cy="70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1" name="Rectangle 18"/>
              <p:cNvSpPr>
                <a:spLocks noChangeArrowheads="1"/>
              </p:cNvSpPr>
              <p:nvPr/>
            </p:nvSpPr>
            <p:spPr bwMode="auto">
              <a:xfrm>
                <a:off x="2046" y="3699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srgbClr val="280049"/>
                    </a:solidFill>
                    <a:latin typeface="Arial" charset="0"/>
                  </a:rPr>
                  <a:t>Disk</a:t>
                </a:r>
              </a:p>
            </p:txBody>
          </p:sp>
        </p:grpSp>
        <p:sp>
          <p:nvSpPr>
            <p:cNvPr id="17417" name="Rectangle 24"/>
            <p:cNvSpPr>
              <a:spLocks noChangeArrowheads="1"/>
            </p:cNvSpPr>
            <p:nvPr/>
          </p:nvSpPr>
          <p:spPr bwMode="auto">
            <a:xfrm>
              <a:off x="715" y="1394"/>
              <a:ext cx="2829" cy="30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Query Evaluation Engine</a:t>
              </a:r>
            </a:p>
          </p:txBody>
        </p:sp>
        <p:sp>
          <p:nvSpPr>
            <p:cNvPr id="17418" name="Rectangle 22"/>
            <p:cNvSpPr>
              <a:spLocks noChangeArrowheads="1"/>
            </p:cNvSpPr>
            <p:nvPr/>
          </p:nvSpPr>
          <p:spPr bwMode="auto">
            <a:xfrm>
              <a:off x="1223" y="886"/>
              <a:ext cx="1820" cy="26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SQL Query / Application</a:t>
              </a:r>
            </a:p>
          </p:txBody>
        </p:sp>
        <p:sp>
          <p:nvSpPr>
            <p:cNvPr id="17419" name="Rectangle 28"/>
            <p:cNvSpPr>
              <a:spLocks noChangeArrowheads="1"/>
            </p:cNvSpPr>
            <p:nvPr/>
          </p:nvSpPr>
          <p:spPr bwMode="auto">
            <a:xfrm>
              <a:off x="715" y="1898"/>
              <a:ext cx="2829" cy="30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Files &amp; Access Methods</a:t>
              </a:r>
            </a:p>
          </p:txBody>
        </p:sp>
        <p:sp>
          <p:nvSpPr>
            <p:cNvPr id="17420" name="Rectangle 31"/>
            <p:cNvSpPr>
              <a:spLocks noChangeArrowheads="1"/>
            </p:cNvSpPr>
            <p:nvPr/>
          </p:nvSpPr>
          <p:spPr bwMode="auto">
            <a:xfrm>
              <a:off x="714" y="2432"/>
              <a:ext cx="2829" cy="30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Buffer Management</a:t>
              </a:r>
            </a:p>
          </p:txBody>
        </p:sp>
        <p:sp>
          <p:nvSpPr>
            <p:cNvPr id="17421" name="Rectangle 33"/>
            <p:cNvSpPr>
              <a:spLocks noChangeArrowheads="1"/>
            </p:cNvSpPr>
            <p:nvPr/>
          </p:nvSpPr>
          <p:spPr bwMode="auto">
            <a:xfrm>
              <a:off x="714" y="2928"/>
              <a:ext cx="2829" cy="30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Disk Space Management</a:t>
              </a:r>
            </a:p>
          </p:txBody>
        </p:sp>
        <p:cxnSp>
          <p:nvCxnSpPr>
            <p:cNvPr id="17422" name="AutoShape 63"/>
            <p:cNvCxnSpPr>
              <a:cxnSpLocks noChangeShapeType="1"/>
              <a:stCxn id="17418" idx="2"/>
              <a:endCxn id="17417" idx="0"/>
            </p:cNvCxnSpPr>
            <p:nvPr/>
          </p:nvCxnSpPr>
          <p:spPr bwMode="auto">
            <a:xfrm>
              <a:off x="2129" y="1160"/>
              <a:ext cx="1" cy="22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3" name="AutoShape 64"/>
            <p:cNvCxnSpPr>
              <a:cxnSpLocks noChangeShapeType="1"/>
              <a:stCxn id="17417" idx="2"/>
              <a:endCxn id="17419" idx="0"/>
            </p:cNvCxnSpPr>
            <p:nvPr/>
          </p:nvCxnSpPr>
          <p:spPr bwMode="auto">
            <a:xfrm>
              <a:off x="2130" y="1706"/>
              <a:ext cx="0" cy="18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4" name="AutoShape 65"/>
            <p:cNvCxnSpPr>
              <a:cxnSpLocks noChangeShapeType="1"/>
              <a:stCxn id="17419" idx="2"/>
              <a:endCxn id="17420" idx="0"/>
            </p:cNvCxnSpPr>
            <p:nvPr/>
          </p:nvCxnSpPr>
          <p:spPr bwMode="auto">
            <a:xfrm flipH="1">
              <a:off x="2129" y="2210"/>
              <a:ext cx="1" cy="21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5" name="AutoShape 66"/>
            <p:cNvCxnSpPr>
              <a:cxnSpLocks noChangeShapeType="1"/>
              <a:stCxn id="17420" idx="2"/>
              <a:endCxn id="17421" idx="0"/>
            </p:cNvCxnSpPr>
            <p:nvPr/>
          </p:nvCxnSpPr>
          <p:spPr bwMode="auto">
            <a:xfrm>
              <a:off x="2129" y="2744"/>
              <a:ext cx="0" cy="17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6" name="AutoShape 67"/>
            <p:cNvCxnSpPr>
              <a:cxnSpLocks noChangeShapeType="1"/>
              <a:stCxn id="17421" idx="2"/>
              <a:endCxn id="17427" idx="0"/>
            </p:cNvCxnSpPr>
            <p:nvPr/>
          </p:nvCxnSpPr>
          <p:spPr bwMode="auto">
            <a:xfrm>
              <a:off x="2129" y="3240"/>
              <a:ext cx="1" cy="20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DBMS Organization</a:t>
            </a:r>
          </a:p>
        </p:txBody>
      </p:sp>
      <p:sp>
        <p:nvSpPr>
          <p:cNvPr id="17414" name="AutoShape 90"/>
          <p:cNvSpPr>
            <a:spLocks/>
          </p:cNvSpPr>
          <p:nvPr/>
        </p:nvSpPr>
        <p:spPr bwMode="auto">
          <a:xfrm>
            <a:off x="5715000" y="2971800"/>
            <a:ext cx="533400" cy="1447800"/>
          </a:xfrm>
          <a:prstGeom prst="rightBrace">
            <a:avLst>
              <a:gd name="adj1" fmla="val 22619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5" name="Text Box 91"/>
          <p:cNvSpPr txBox="1">
            <a:spLocks noChangeArrowheads="1"/>
          </p:cNvSpPr>
          <p:nvPr/>
        </p:nvSpPr>
        <p:spPr bwMode="auto">
          <a:xfrm>
            <a:off x="6324600" y="3292475"/>
            <a:ext cx="152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This lecture</a:t>
            </a:r>
          </a:p>
        </p:txBody>
      </p:sp>
    </p:spTree>
    <p:extLst>
      <p:ext uri="{BB962C8B-B14F-4D97-AF65-F5344CB8AC3E}">
        <p14:creationId xmlns:p14="http://schemas.microsoft.com/office/powerpoint/2010/main" val="1720374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F46DAE9E-1D59-8540-9786-9A070FBDC8F2}" type="datetime1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11/1/16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36DFC0DD-A751-0647-B9F8-9BF2822235D9}" type="slidenum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20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1750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>
                <a:ea typeface="ＭＳ Ｐゴシック" charset="-128"/>
              </a:rPr>
              <a:t>Example of update records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2057400"/>
          <a:ext cx="8153400" cy="213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737"/>
                <a:gridCol w="1030889"/>
                <a:gridCol w="964083"/>
                <a:gridCol w="887994"/>
                <a:gridCol w="678290"/>
                <a:gridCol w="936245"/>
                <a:gridCol w="1031817"/>
                <a:gridCol w="968412"/>
                <a:gridCol w="905933"/>
              </a:tblGrid>
              <a:tr h="64935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LSN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Txid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Page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Offset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Before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After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PrevLSN</a:t>
                      </a:r>
                      <a:endParaRPr lang="en-US" sz="1800" dirty="0"/>
                    </a:p>
                  </a:txBody>
                  <a:tcPr/>
                </a:tc>
              </a:tr>
              <a:tr h="37106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T1000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update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P500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Abc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Def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---</a:t>
                      </a:r>
                      <a:endParaRPr lang="en-US" sz="1800" dirty="0"/>
                    </a:p>
                  </a:txBody>
                  <a:tcPr/>
                </a:tc>
              </a:tr>
              <a:tr h="37106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T2000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update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P600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Hij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Klm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---</a:t>
                      </a:r>
                      <a:endParaRPr lang="en-US" sz="1800" dirty="0"/>
                    </a:p>
                  </a:txBody>
                  <a:tcPr/>
                </a:tc>
              </a:tr>
              <a:tr h="37106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T2000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update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P500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Gde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Qrs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/>
                </a:tc>
              </a:tr>
              <a:tr h="37106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T1000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update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P505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Tuv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Wxy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813" name="Freeform 1614854"/>
          <p:cNvSpPr>
            <a:spLocks/>
          </p:cNvSpPr>
          <p:nvPr/>
        </p:nvSpPr>
        <p:spPr bwMode="auto">
          <a:xfrm>
            <a:off x="9766300" y="730250"/>
            <a:ext cx="146050" cy="1912938"/>
          </a:xfrm>
          <a:custGeom>
            <a:avLst/>
            <a:gdLst>
              <a:gd name="T0" fmla="*/ 146653 w 145983"/>
              <a:gd name="T1" fmla="*/ 0 h 1912502"/>
              <a:gd name="T2" fmla="*/ 87990 w 145983"/>
              <a:gd name="T3" fmla="*/ 1097444 h 1912502"/>
              <a:gd name="T4" fmla="*/ 0 w 145983"/>
              <a:gd name="T5" fmla="*/ 1916866 h 19125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983" h="1912502">
                <a:moveTo>
                  <a:pt x="145983" y="0"/>
                </a:moveTo>
                <a:cubicBezTo>
                  <a:pt x="128951" y="388097"/>
                  <a:pt x="111920" y="776194"/>
                  <a:pt x="87590" y="1094944"/>
                </a:cubicBezTo>
                <a:cubicBezTo>
                  <a:pt x="63260" y="1413694"/>
                  <a:pt x="0" y="1912502"/>
                  <a:pt x="0" y="191250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Compensating Log Records</a:t>
            </a:r>
            <a:endParaRPr lang="en-US" altLang="en-US" dirty="0"/>
          </a:p>
        </p:txBody>
      </p:sp>
      <p:sp>
        <p:nvSpPr>
          <p:cNvPr id="16148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35814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Describes updates about to be undone due to abort</a:t>
            </a:r>
            <a:endParaRPr lang="en-US" altLang="en-US" dirty="0" smtClean="0"/>
          </a:p>
          <a:p>
            <a:r>
              <a:rPr lang="en-US" altLang="en-US" dirty="0" smtClean="0"/>
              <a:t>Add a CLR entry to the log for every write undone</a:t>
            </a:r>
          </a:p>
          <a:p>
            <a:r>
              <a:rPr lang="en-US" altLang="en-US" dirty="0" smtClean="0"/>
              <a:t>CLR contains </a:t>
            </a:r>
            <a:r>
              <a:rPr lang="en-US" altLang="en-US" dirty="0" err="1" smtClean="0"/>
              <a:t>undoNextLSN</a:t>
            </a:r>
            <a:r>
              <a:rPr lang="en-US" altLang="en-US" dirty="0" smtClean="0"/>
              <a:t>: Reverse chain of update logs</a:t>
            </a:r>
          </a:p>
          <a:p>
            <a:r>
              <a:rPr lang="en-US" altLang="en-US" dirty="0" smtClean="0"/>
              <a:t>Contains before-image only (the value being restored). CLRs are never undone, since undone actions are due to aborts (no undo of undo)</a:t>
            </a:r>
            <a:endParaRPr lang="en-US" altLang="en-US" dirty="0"/>
          </a:p>
        </p:txBody>
      </p:sp>
      <p:sp>
        <p:nvSpPr>
          <p:cNvPr id="3481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2E05EB8F-24DA-6144-997D-474205B97243}" type="datetime1">
              <a:rPr lang="en-US" altLang="en-US" smtClean="0"/>
              <a:pPr/>
              <a:t>11/1/16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A4CA3E62-8CB2-3447-A850-71A4A37131FF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3810000" y="5480050"/>
            <a:ext cx="609600" cy="304800"/>
            <a:chOff x="2304" y="3648"/>
            <a:chExt cx="384" cy="192"/>
          </a:xfrm>
        </p:grpSpPr>
        <p:sp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2304" y="3648"/>
              <a:ext cx="96" cy="192"/>
            </a:xfrm>
            <a:prstGeom prst="rect">
              <a:avLst/>
            </a:prstGeom>
            <a:solidFill>
              <a:srgbClr val="FFD1D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2400" y="364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tIns="0" rIns="45720" anchor="ctr"/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2000"/>
                <a:t>A3</a:t>
              </a:r>
            </a:p>
          </p:txBody>
        </p:sp>
      </p:grpSp>
      <p:cxnSp>
        <p:nvCxnSpPr>
          <p:cNvPr id="12" name="AutoShape 25"/>
          <p:cNvCxnSpPr>
            <a:cxnSpLocks noChangeShapeType="1"/>
          </p:cNvCxnSpPr>
          <p:nvPr/>
        </p:nvCxnSpPr>
        <p:spPr bwMode="auto">
          <a:xfrm rot="10800000">
            <a:off x="990600" y="5556250"/>
            <a:ext cx="914400" cy="152400"/>
          </a:xfrm>
          <a:prstGeom prst="curvedConnector4">
            <a:avLst>
              <a:gd name="adj1" fmla="val 2949"/>
              <a:gd name="adj2" fmla="val 250000"/>
            </a:avLst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1117600" y="5480050"/>
            <a:ext cx="609600" cy="304800"/>
            <a:chOff x="528" y="3696"/>
            <a:chExt cx="384" cy="192"/>
          </a:xfrm>
        </p:grpSpPr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528" y="3696"/>
              <a:ext cx="96" cy="192"/>
            </a:xfrm>
            <a:prstGeom prst="rect">
              <a:avLst/>
            </a:prstGeom>
            <a:solidFill>
              <a:srgbClr val="E4F3F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624" y="3696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" name="Group 29"/>
          <p:cNvGrpSpPr>
            <a:grpSpLocks/>
          </p:cNvGrpSpPr>
          <p:nvPr/>
        </p:nvGrpSpPr>
        <p:grpSpPr bwMode="auto">
          <a:xfrm>
            <a:off x="2438400" y="5480050"/>
            <a:ext cx="609600" cy="304800"/>
            <a:chOff x="528" y="3696"/>
            <a:chExt cx="384" cy="192"/>
          </a:xfrm>
        </p:grpSpPr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528" y="3696"/>
              <a:ext cx="96" cy="192"/>
            </a:xfrm>
            <a:prstGeom prst="rect">
              <a:avLst/>
            </a:prstGeom>
            <a:solidFill>
              <a:srgbClr val="E4F3F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624" y="3696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9" name="Group 32"/>
          <p:cNvGrpSpPr>
            <a:grpSpLocks/>
          </p:cNvGrpSpPr>
          <p:nvPr/>
        </p:nvGrpSpPr>
        <p:grpSpPr bwMode="auto">
          <a:xfrm>
            <a:off x="3124200" y="5480050"/>
            <a:ext cx="609600" cy="304800"/>
            <a:chOff x="528" y="3696"/>
            <a:chExt cx="384" cy="192"/>
          </a:xfrm>
        </p:grpSpPr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8" y="3696"/>
              <a:ext cx="96" cy="192"/>
            </a:xfrm>
            <a:prstGeom prst="rect">
              <a:avLst/>
            </a:prstGeom>
            <a:solidFill>
              <a:srgbClr val="E4F3F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624" y="3696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22" name="AutoShape 35"/>
          <p:cNvCxnSpPr>
            <a:cxnSpLocks noChangeShapeType="1"/>
          </p:cNvCxnSpPr>
          <p:nvPr/>
        </p:nvCxnSpPr>
        <p:spPr bwMode="auto">
          <a:xfrm rot="10800000">
            <a:off x="2108200" y="5556250"/>
            <a:ext cx="1803400" cy="152400"/>
          </a:xfrm>
          <a:prstGeom prst="curvedConnector4">
            <a:avLst>
              <a:gd name="adj1" fmla="val 792"/>
              <a:gd name="adj2" fmla="val 292708"/>
            </a:avLst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" name="Group 36"/>
          <p:cNvGrpSpPr>
            <a:grpSpLocks/>
          </p:cNvGrpSpPr>
          <p:nvPr/>
        </p:nvGrpSpPr>
        <p:grpSpPr bwMode="auto">
          <a:xfrm>
            <a:off x="1778000" y="5480050"/>
            <a:ext cx="609600" cy="304800"/>
            <a:chOff x="2304" y="3648"/>
            <a:chExt cx="384" cy="192"/>
          </a:xfrm>
        </p:grpSpPr>
        <p:sp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2304" y="3648"/>
              <a:ext cx="96" cy="192"/>
            </a:xfrm>
            <a:prstGeom prst="rect">
              <a:avLst/>
            </a:prstGeom>
            <a:solidFill>
              <a:srgbClr val="FFD1D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2400" y="364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tIns="0" rIns="45720" anchor="ctr"/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2000"/>
                <a:t>A2</a:t>
              </a:r>
            </a:p>
          </p:txBody>
        </p:sp>
      </p:grpSp>
      <p:grpSp>
        <p:nvGrpSpPr>
          <p:cNvPr id="26" name="Group 39"/>
          <p:cNvGrpSpPr>
            <a:grpSpLocks/>
          </p:cNvGrpSpPr>
          <p:nvPr/>
        </p:nvGrpSpPr>
        <p:grpSpPr bwMode="auto">
          <a:xfrm>
            <a:off x="457200" y="5480050"/>
            <a:ext cx="609600" cy="304800"/>
            <a:chOff x="2304" y="3648"/>
            <a:chExt cx="384" cy="192"/>
          </a:xfrm>
        </p:grpSpPr>
        <p:sp>
          <p:nvSpPr>
            <p:cNvPr id="27" name="Rectangle 40"/>
            <p:cNvSpPr>
              <a:spLocks noChangeArrowheads="1"/>
            </p:cNvSpPr>
            <p:nvPr/>
          </p:nvSpPr>
          <p:spPr bwMode="auto">
            <a:xfrm>
              <a:off x="2304" y="3648"/>
              <a:ext cx="96" cy="192"/>
            </a:xfrm>
            <a:prstGeom prst="rect">
              <a:avLst/>
            </a:prstGeom>
            <a:solidFill>
              <a:srgbClr val="FFD1D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" name="Rectangle 41"/>
            <p:cNvSpPr>
              <a:spLocks noChangeArrowheads="1"/>
            </p:cNvSpPr>
            <p:nvPr/>
          </p:nvSpPr>
          <p:spPr bwMode="auto">
            <a:xfrm>
              <a:off x="2400" y="364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tIns="0" rIns="45720" anchor="ctr"/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2000" dirty="0"/>
                <a:t>A1</a:t>
              </a:r>
            </a:p>
          </p:txBody>
        </p:sp>
      </p:grpSp>
      <p:grpSp>
        <p:nvGrpSpPr>
          <p:cNvPr id="29" name="Group 42"/>
          <p:cNvGrpSpPr>
            <a:grpSpLocks/>
          </p:cNvGrpSpPr>
          <p:nvPr/>
        </p:nvGrpSpPr>
        <p:grpSpPr bwMode="auto">
          <a:xfrm>
            <a:off x="533400" y="5480050"/>
            <a:ext cx="8153400" cy="306388"/>
            <a:chOff x="336" y="3452"/>
            <a:chExt cx="5136" cy="193"/>
          </a:xfrm>
        </p:grpSpPr>
        <p:grpSp>
          <p:nvGrpSpPr>
            <p:cNvPr id="30" name="Group 43"/>
            <p:cNvGrpSpPr>
              <a:grpSpLocks/>
            </p:cNvGrpSpPr>
            <p:nvPr/>
          </p:nvGrpSpPr>
          <p:grpSpPr bwMode="auto">
            <a:xfrm>
              <a:off x="3216" y="3452"/>
              <a:ext cx="576" cy="192"/>
              <a:chOff x="3120" y="3648"/>
              <a:chExt cx="576" cy="192"/>
            </a:xfrm>
          </p:grpSpPr>
          <p:sp>
            <p:nvSpPr>
              <p:cNvPr id="44" name="Rectangle 44"/>
              <p:cNvSpPr>
                <a:spLocks noChangeArrowheads="1"/>
              </p:cNvSpPr>
              <p:nvPr/>
            </p:nvSpPr>
            <p:spPr bwMode="auto">
              <a:xfrm>
                <a:off x="3120" y="3648"/>
                <a:ext cx="96" cy="192"/>
              </a:xfrm>
              <a:prstGeom prst="rect">
                <a:avLst/>
              </a:prstGeom>
              <a:solidFill>
                <a:srgbClr val="FFD1D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" name="Rectangle 45"/>
              <p:cNvSpPr>
                <a:spLocks noChangeArrowheads="1"/>
              </p:cNvSpPr>
              <p:nvPr/>
            </p:nvSpPr>
            <p:spPr bwMode="auto">
              <a:xfrm>
                <a:off x="3216" y="3648"/>
                <a:ext cx="384" cy="19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/>
                  <a:t>CLR3</a:t>
                </a:r>
              </a:p>
            </p:txBody>
          </p:sp>
          <p:sp>
            <p:nvSpPr>
              <p:cNvPr id="46" name="Rectangle 46" descr="Wide downward diagonal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96" cy="192"/>
              </a:xfrm>
              <a:prstGeom prst="rect">
                <a:avLst/>
              </a:prstGeom>
              <a:pattFill prst="wdDnDiag">
                <a:fgClr>
                  <a:schemeClr val="hlink"/>
                </a:fgClr>
                <a:bgClr>
                  <a:srgbClr val="FFFFFF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1" name="Group 47"/>
            <p:cNvGrpSpPr>
              <a:grpSpLocks/>
            </p:cNvGrpSpPr>
            <p:nvPr/>
          </p:nvGrpSpPr>
          <p:grpSpPr bwMode="auto">
            <a:xfrm>
              <a:off x="4080" y="3452"/>
              <a:ext cx="576" cy="192"/>
              <a:chOff x="3120" y="3648"/>
              <a:chExt cx="576" cy="192"/>
            </a:xfrm>
          </p:grpSpPr>
          <p:sp>
            <p:nvSpPr>
              <p:cNvPr id="41" name="Rectangle 48"/>
              <p:cNvSpPr>
                <a:spLocks noChangeArrowheads="1"/>
              </p:cNvSpPr>
              <p:nvPr/>
            </p:nvSpPr>
            <p:spPr bwMode="auto">
              <a:xfrm>
                <a:off x="3120" y="3648"/>
                <a:ext cx="96" cy="192"/>
              </a:xfrm>
              <a:prstGeom prst="rect">
                <a:avLst/>
              </a:prstGeom>
              <a:solidFill>
                <a:srgbClr val="FFD1D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" name="Rectangle 49"/>
              <p:cNvSpPr>
                <a:spLocks noChangeArrowheads="1"/>
              </p:cNvSpPr>
              <p:nvPr/>
            </p:nvSpPr>
            <p:spPr bwMode="auto">
              <a:xfrm>
                <a:off x="3216" y="3648"/>
                <a:ext cx="384" cy="19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/>
                  <a:t>CLR2</a:t>
                </a:r>
              </a:p>
            </p:txBody>
          </p:sp>
          <p:sp>
            <p:nvSpPr>
              <p:cNvPr id="43" name="Rectangle 50" descr="Wide downward diagonal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96" cy="192"/>
              </a:xfrm>
              <a:prstGeom prst="rect">
                <a:avLst/>
              </a:prstGeom>
              <a:pattFill prst="wdDnDiag">
                <a:fgClr>
                  <a:schemeClr val="hlink"/>
                </a:fgClr>
                <a:bgClr>
                  <a:srgbClr val="FFFFFF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2" name="Group 51"/>
            <p:cNvGrpSpPr>
              <a:grpSpLocks/>
            </p:cNvGrpSpPr>
            <p:nvPr/>
          </p:nvGrpSpPr>
          <p:grpSpPr bwMode="auto">
            <a:xfrm>
              <a:off x="4896" y="3452"/>
              <a:ext cx="576" cy="192"/>
              <a:chOff x="3120" y="3648"/>
              <a:chExt cx="576" cy="192"/>
            </a:xfrm>
          </p:grpSpPr>
          <p:sp>
            <p:nvSpPr>
              <p:cNvPr id="38" name="Rectangle 52"/>
              <p:cNvSpPr>
                <a:spLocks noChangeArrowheads="1"/>
              </p:cNvSpPr>
              <p:nvPr/>
            </p:nvSpPr>
            <p:spPr bwMode="auto">
              <a:xfrm>
                <a:off x="3120" y="3648"/>
                <a:ext cx="96" cy="192"/>
              </a:xfrm>
              <a:prstGeom prst="rect">
                <a:avLst/>
              </a:prstGeom>
              <a:solidFill>
                <a:srgbClr val="FFD1D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" name="Rectangle 53"/>
              <p:cNvSpPr>
                <a:spLocks noChangeArrowheads="1"/>
              </p:cNvSpPr>
              <p:nvPr/>
            </p:nvSpPr>
            <p:spPr bwMode="auto">
              <a:xfrm>
                <a:off x="3216" y="3648"/>
                <a:ext cx="384" cy="19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/>
                  <a:t>CLR1</a:t>
                </a:r>
              </a:p>
            </p:txBody>
          </p:sp>
          <p:sp>
            <p:nvSpPr>
              <p:cNvPr id="40" name="Rectangle 54" descr="Wide downward diagonal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96" cy="192"/>
              </a:xfrm>
              <a:prstGeom prst="rect">
                <a:avLst/>
              </a:prstGeom>
              <a:pattFill prst="wdDnDiag">
                <a:fgClr>
                  <a:schemeClr val="hlink"/>
                </a:fgClr>
                <a:bgClr>
                  <a:srgbClr val="FFFFFF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hlink"/>
                    </a:solidFill>
                    <a:latin typeface="Trebuchet MS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cxnSp>
          <p:nvCxnSpPr>
            <p:cNvPr id="33" name="AutoShape 55"/>
            <p:cNvCxnSpPr>
              <a:cxnSpLocks noChangeShapeType="1"/>
            </p:cNvCxnSpPr>
            <p:nvPr/>
          </p:nvCxnSpPr>
          <p:spPr bwMode="auto">
            <a:xfrm rot="10800000">
              <a:off x="2688" y="3500"/>
              <a:ext cx="576" cy="96"/>
            </a:xfrm>
            <a:prstGeom prst="curvedConnector4">
              <a:avLst>
                <a:gd name="adj1" fmla="val 2949"/>
                <a:gd name="adj2" fmla="val 2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56"/>
            <p:cNvCxnSpPr>
              <a:cxnSpLocks noChangeShapeType="1"/>
            </p:cNvCxnSpPr>
            <p:nvPr/>
          </p:nvCxnSpPr>
          <p:spPr bwMode="auto">
            <a:xfrm rot="10800000">
              <a:off x="3552" y="3500"/>
              <a:ext cx="576" cy="96"/>
            </a:xfrm>
            <a:prstGeom prst="curvedConnector4">
              <a:avLst>
                <a:gd name="adj1" fmla="val 2949"/>
                <a:gd name="adj2" fmla="val 2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57"/>
            <p:cNvCxnSpPr>
              <a:cxnSpLocks noChangeShapeType="1"/>
            </p:cNvCxnSpPr>
            <p:nvPr/>
          </p:nvCxnSpPr>
          <p:spPr bwMode="auto">
            <a:xfrm rot="10800000">
              <a:off x="4368" y="3500"/>
              <a:ext cx="576" cy="96"/>
            </a:xfrm>
            <a:prstGeom prst="curvedConnector4">
              <a:avLst>
                <a:gd name="adj1" fmla="val 2949"/>
                <a:gd name="adj2" fmla="val 2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58"/>
            <p:cNvCxnSpPr>
              <a:cxnSpLocks noChangeShapeType="1"/>
            </p:cNvCxnSpPr>
            <p:nvPr/>
          </p:nvCxnSpPr>
          <p:spPr bwMode="auto">
            <a:xfrm rot="5400000">
              <a:off x="2551" y="2453"/>
              <a:ext cx="1" cy="2384"/>
            </a:xfrm>
            <a:prstGeom prst="bentConnector3">
              <a:avLst>
                <a:gd name="adj1" fmla="val 14400005"/>
              </a:avLst>
            </a:prstGeom>
            <a:noFill/>
            <a:ln w="25400">
              <a:solidFill>
                <a:srgbClr val="CC33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59"/>
            <p:cNvCxnSpPr>
              <a:cxnSpLocks noChangeShapeType="1"/>
            </p:cNvCxnSpPr>
            <p:nvPr/>
          </p:nvCxnSpPr>
          <p:spPr bwMode="auto">
            <a:xfrm rot="5400000">
              <a:off x="2471" y="1509"/>
              <a:ext cx="1" cy="4272"/>
            </a:xfrm>
            <a:prstGeom prst="bentConnector3">
              <a:avLst>
                <a:gd name="adj1" fmla="val 28699991"/>
              </a:avLst>
            </a:prstGeom>
            <a:noFill/>
            <a:ln w="25400">
              <a:solidFill>
                <a:srgbClr val="CC33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05869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ea typeface="ＭＳ Ｐゴシック" charset="-128"/>
              </a:rPr>
              <a:t>Example: a log file </a:t>
            </a:r>
            <a:br>
              <a:rPr lang="en-US" altLang="en-US" sz="2800">
                <a:ea typeface="ＭＳ Ｐゴシック" charset="-128"/>
              </a:rPr>
            </a:br>
            <a:r>
              <a:rPr lang="en-US" altLang="en-US" sz="2800">
                <a:ea typeface="ＭＳ Ｐゴシック" charset="-128"/>
              </a:rPr>
              <a:t>with different types of record type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C437617B-4BE8-5649-8FF4-F7CBA01F74B2}" type="datetime1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11/1/16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0F14E644-80BF-7749-83D1-64A6D6D2B465}" type="slidenum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22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000" dirty="0">
                <a:ea typeface="ＭＳ Ｐゴシック" charset="-128"/>
              </a:rPr>
              <a:t>00: </a:t>
            </a:r>
            <a:r>
              <a:rPr lang="en-US" altLang="en-US" sz="2000" dirty="0" err="1">
                <a:ea typeface="ＭＳ Ｐゴシック" charset="-128"/>
              </a:rPr>
              <a:t>begin_checkpoint</a:t>
            </a:r>
            <a:endParaRPr lang="en-US" altLang="en-US" sz="2000" dirty="0">
              <a:ea typeface="ＭＳ Ｐゴシック" charset="-128"/>
            </a:endParaRPr>
          </a:p>
          <a:p>
            <a:r>
              <a:rPr lang="en-US" altLang="en-US" sz="2000" dirty="0">
                <a:ea typeface="ＭＳ Ｐゴシック" charset="-128"/>
              </a:rPr>
              <a:t>05: </a:t>
            </a:r>
            <a:r>
              <a:rPr lang="en-US" altLang="en-US" sz="2000" dirty="0" err="1">
                <a:ea typeface="ＭＳ Ｐゴシック" charset="-128"/>
              </a:rPr>
              <a:t>end_checkpoint</a:t>
            </a:r>
            <a:endParaRPr lang="en-US" altLang="en-US" sz="2000" dirty="0">
              <a:ea typeface="ＭＳ Ｐゴシック" charset="-128"/>
            </a:endParaRPr>
          </a:p>
          <a:p>
            <a:r>
              <a:rPr lang="en-US" altLang="en-US" sz="2000" dirty="0">
                <a:ea typeface="ＭＳ Ｐゴシック" charset="-128"/>
              </a:rPr>
              <a:t>10: update: T1 writes </a:t>
            </a:r>
            <a:r>
              <a:rPr lang="en-US" altLang="en-US" sz="2000" dirty="0" smtClean="0">
                <a:ea typeface="ＭＳ Ｐゴシック" charset="-128"/>
              </a:rPr>
              <a:t>P5 </a:t>
            </a:r>
            <a:r>
              <a:rPr lang="en-US" altLang="en-US" sz="2000" dirty="0" smtClean="0">
                <a:solidFill>
                  <a:srgbClr val="FF0000"/>
                </a:solidFill>
                <a:ea typeface="ＭＳ Ｐゴシック" charset="-128"/>
              </a:rPr>
              <a:t>(23, 4, "</a:t>
            </a:r>
            <a:r>
              <a:rPr lang="en-US" altLang="en-US" sz="2000" dirty="0" err="1" smtClean="0">
                <a:solidFill>
                  <a:srgbClr val="FF0000"/>
                </a:solidFill>
                <a:ea typeface="ＭＳ Ｐゴシック" charset="-128"/>
              </a:rPr>
              <a:t>abcd</a:t>
            </a:r>
            <a:r>
              <a:rPr lang="en-US" altLang="en-US" sz="2000" dirty="0" smtClean="0">
                <a:solidFill>
                  <a:srgbClr val="FF0000"/>
                </a:solidFill>
                <a:ea typeface="ＭＳ Ｐゴシック" charset="-128"/>
              </a:rPr>
              <a:t>", "</a:t>
            </a:r>
            <a:r>
              <a:rPr lang="en-US" altLang="en-US" sz="2000" dirty="0" err="1" smtClean="0">
                <a:solidFill>
                  <a:srgbClr val="FF0000"/>
                </a:solidFill>
                <a:ea typeface="ＭＳ Ｐゴシック" charset="-128"/>
              </a:rPr>
              <a:t>efgh</a:t>
            </a:r>
            <a:r>
              <a:rPr lang="en-US" altLang="en-US" sz="2000" dirty="0" smtClean="0">
                <a:solidFill>
                  <a:srgbClr val="FF0000"/>
                </a:solidFill>
                <a:ea typeface="ＭＳ Ｐゴシック" charset="-128"/>
              </a:rPr>
              <a:t>")</a:t>
            </a:r>
            <a:endParaRPr lang="en-US" altLang="en-US" sz="2000" dirty="0">
              <a:solidFill>
                <a:srgbClr val="FF0000"/>
              </a:solidFill>
              <a:ea typeface="ＭＳ Ｐゴシック" charset="-128"/>
            </a:endParaRPr>
          </a:p>
          <a:p>
            <a:r>
              <a:rPr lang="en-US" altLang="en-US" sz="2000" dirty="0">
                <a:ea typeface="ＭＳ Ｐゴシック" charset="-128"/>
              </a:rPr>
              <a:t>20: update: T2 writes </a:t>
            </a:r>
            <a:r>
              <a:rPr lang="en-US" altLang="en-US" sz="2000" dirty="0" smtClean="0">
                <a:ea typeface="ＭＳ Ｐゴシック" charset="-128"/>
              </a:rPr>
              <a:t>P3 </a:t>
            </a:r>
            <a:r>
              <a:rPr lang="en-US" altLang="en-US" sz="2000" dirty="0" smtClean="0">
                <a:solidFill>
                  <a:srgbClr val="FF0000"/>
                </a:solidFill>
                <a:ea typeface="ＭＳ Ｐゴシック" charset="-128"/>
              </a:rPr>
              <a:t>(</a:t>
            </a:r>
            <a:r>
              <a:rPr lang="is-IS" altLang="en-US" sz="2000" dirty="0" smtClean="0">
                <a:solidFill>
                  <a:srgbClr val="FF0000"/>
                </a:solidFill>
                <a:ea typeface="ＭＳ Ｐゴシック" charset="-128"/>
              </a:rPr>
              <a:t>…)</a:t>
            </a:r>
            <a:endParaRPr lang="en-US" altLang="en-US" sz="2000" dirty="0">
              <a:solidFill>
                <a:srgbClr val="FF0000"/>
              </a:solidFill>
              <a:ea typeface="ＭＳ Ｐゴシック" charset="-128"/>
            </a:endParaRPr>
          </a:p>
          <a:p>
            <a:r>
              <a:rPr lang="en-US" altLang="en-US" sz="2000" dirty="0">
                <a:ea typeface="ＭＳ Ｐゴシック" charset="-128"/>
              </a:rPr>
              <a:t>30: T1 aborts</a:t>
            </a:r>
          </a:p>
          <a:p>
            <a:r>
              <a:rPr lang="en-US" altLang="en-US" sz="1800" dirty="0">
                <a:ea typeface="ＭＳ Ｐゴシック" charset="-128"/>
              </a:rPr>
              <a:t>40: CLR: Undo T1 </a:t>
            </a:r>
            <a:r>
              <a:rPr lang="en-US" altLang="en-US" sz="1800" dirty="0" smtClean="0">
                <a:solidFill>
                  <a:srgbClr val="0070C0"/>
                </a:solidFill>
                <a:ea typeface="ＭＳ Ｐゴシック" charset="-128"/>
              </a:rPr>
              <a:t>(23, 4, "</a:t>
            </a:r>
            <a:r>
              <a:rPr lang="en-US" altLang="en-US" sz="1800" dirty="0" err="1" smtClean="0">
                <a:solidFill>
                  <a:srgbClr val="0070C0"/>
                </a:solidFill>
                <a:ea typeface="ＭＳ Ｐゴシック" charset="-128"/>
              </a:rPr>
              <a:t>abcd</a:t>
            </a:r>
            <a:r>
              <a:rPr lang="en-US" altLang="en-US" sz="1800" dirty="0" smtClean="0">
                <a:solidFill>
                  <a:srgbClr val="0070C0"/>
                </a:solidFill>
                <a:ea typeface="ＭＳ Ｐゴシック" charset="-128"/>
              </a:rPr>
              <a:t>"), </a:t>
            </a:r>
            <a:r>
              <a:rPr lang="en-US" altLang="en-US" sz="1800" dirty="0" err="1" smtClean="0">
                <a:solidFill>
                  <a:srgbClr val="0070C0"/>
                </a:solidFill>
                <a:ea typeface="ＭＳ Ｐゴシック" charset="-128"/>
              </a:rPr>
              <a:t>undoNextLSN</a:t>
            </a:r>
            <a:r>
              <a:rPr lang="en-US" altLang="en-US" sz="1800" dirty="0" smtClean="0">
                <a:solidFill>
                  <a:srgbClr val="0070C0"/>
                </a:solidFill>
                <a:ea typeface="ＭＳ Ｐゴシック" charset="-128"/>
              </a:rPr>
              <a:t> NULL</a:t>
            </a:r>
            <a:endParaRPr lang="en-US" altLang="en-US" sz="1800" dirty="0">
              <a:solidFill>
                <a:srgbClr val="0070C0"/>
              </a:solidFill>
              <a:ea typeface="ＭＳ Ｐゴシック" charset="-128"/>
            </a:endParaRPr>
          </a:p>
          <a:p>
            <a:r>
              <a:rPr lang="en-US" altLang="en-US" sz="2000" dirty="0">
                <a:ea typeface="ＭＳ Ｐゴシック" charset="-128"/>
              </a:rPr>
              <a:t>45: T1 end</a:t>
            </a:r>
          </a:p>
          <a:p>
            <a:r>
              <a:rPr lang="en-US" altLang="en-US" sz="2000" dirty="0">
                <a:ea typeface="ＭＳ Ｐゴシック" charset="-128"/>
              </a:rPr>
              <a:t>50: update: T3 writes </a:t>
            </a:r>
            <a:r>
              <a:rPr lang="en-US" altLang="en-US" sz="2000" dirty="0" smtClean="0">
                <a:ea typeface="ＭＳ Ｐゴシック" charset="-128"/>
              </a:rPr>
              <a:t>P1  </a:t>
            </a:r>
            <a:r>
              <a:rPr lang="en-US" altLang="en-US" sz="2000" dirty="0" smtClean="0">
                <a:solidFill>
                  <a:srgbClr val="FF0000"/>
                </a:solidFill>
                <a:ea typeface="ＭＳ Ｐゴシック" charset="-128"/>
              </a:rPr>
              <a:t>(</a:t>
            </a:r>
            <a:r>
              <a:rPr lang="is-IS" altLang="en-US" sz="2000" dirty="0" smtClean="0">
                <a:solidFill>
                  <a:srgbClr val="FF0000"/>
                </a:solidFill>
                <a:ea typeface="ＭＳ Ｐゴシック" charset="-128"/>
              </a:rPr>
              <a:t>…)</a:t>
            </a:r>
            <a:endParaRPr lang="en-US" altLang="en-US" sz="2000" dirty="0">
              <a:solidFill>
                <a:srgbClr val="FF0000"/>
              </a:solidFill>
              <a:ea typeface="ＭＳ Ｐゴシック" charset="-128"/>
            </a:endParaRPr>
          </a:p>
          <a:p>
            <a:r>
              <a:rPr lang="en-US" altLang="en-US" sz="2000" dirty="0">
                <a:ea typeface="ＭＳ Ｐゴシック" charset="-128"/>
              </a:rPr>
              <a:t>60: update: T2 writes </a:t>
            </a:r>
            <a:r>
              <a:rPr lang="en-US" altLang="en-US" sz="2000" dirty="0" smtClean="0">
                <a:ea typeface="ＭＳ Ｐゴシック" charset="-128"/>
              </a:rPr>
              <a:t>P5   </a:t>
            </a:r>
            <a:r>
              <a:rPr lang="en-US" altLang="en-US" sz="2000" dirty="0" smtClean="0">
                <a:solidFill>
                  <a:srgbClr val="FF0000"/>
                </a:solidFill>
                <a:ea typeface="ＭＳ Ｐゴシック" charset="-128"/>
              </a:rPr>
              <a:t>(</a:t>
            </a:r>
            <a:r>
              <a:rPr lang="is-IS" altLang="en-US" sz="2000" dirty="0" smtClean="0">
                <a:solidFill>
                  <a:srgbClr val="FF0000"/>
                </a:solidFill>
                <a:ea typeface="ＭＳ Ｐゴシック" charset="-128"/>
              </a:rPr>
              <a:t>…); </a:t>
            </a:r>
            <a:r>
              <a:rPr lang="en-US" altLang="en-US" sz="2000" dirty="0" smtClean="0">
                <a:solidFill>
                  <a:srgbClr val="FF0000"/>
                </a:solidFill>
                <a:ea typeface="ＭＳ Ｐゴシック" charset="-128"/>
              </a:rPr>
              <a:t>CRASH</a:t>
            </a:r>
            <a:endParaRPr lang="en-US" altLang="en-US" sz="2000" dirty="0">
              <a:solidFill>
                <a:srgbClr val="FF0000"/>
              </a:solidFill>
              <a:ea typeface="ＭＳ Ｐゴシック" charset="-128"/>
            </a:endParaRPr>
          </a:p>
          <a:p>
            <a:r>
              <a:rPr lang="en-US" altLang="en-US" sz="2000" dirty="0">
                <a:ea typeface="ＭＳ Ｐゴシック" charset="-128"/>
              </a:rPr>
              <a:t>70: </a:t>
            </a:r>
            <a:r>
              <a:rPr lang="en-US" altLang="en-US" sz="2000" dirty="0" smtClean="0">
                <a:ea typeface="ＭＳ Ｐゴシック" charset="-128"/>
              </a:rPr>
              <a:t>CLR: </a:t>
            </a:r>
            <a:r>
              <a:rPr lang="en-US" altLang="en-US" sz="2000" dirty="0">
                <a:ea typeface="ＭＳ Ｐゴシック" charset="-128"/>
              </a:rPr>
              <a:t>Undo </a:t>
            </a:r>
            <a:r>
              <a:rPr lang="en-US" altLang="en-US" sz="2000" dirty="0" smtClean="0">
                <a:ea typeface="ＭＳ Ｐゴシック" charset="-128"/>
              </a:rPr>
              <a:t>T2 at </a:t>
            </a:r>
            <a:r>
              <a:rPr lang="en-US" altLang="en-US" sz="2000" dirty="0">
                <a:ea typeface="ＭＳ Ｐゴシック" charset="-128"/>
              </a:rPr>
              <a:t>LSN </a:t>
            </a:r>
            <a:r>
              <a:rPr lang="en-US" altLang="en-US" sz="2000" dirty="0" smtClean="0">
                <a:ea typeface="ＭＳ Ｐゴシック" charset="-128"/>
              </a:rPr>
              <a:t>60 </a:t>
            </a:r>
            <a:r>
              <a:rPr lang="en-US" altLang="en-US" sz="2000" dirty="0" smtClean="0">
                <a:solidFill>
                  <a:srgbClr val="0070C0"/>
                </a:solidFill>
                <a:ea typeface="ＭＳ Ｐゴシック" charset="-128"/>
              </a:rPr>
              <a:t>(</a:t>
            </a:r>
            <a:r>
              <a:rPr lang="is-IS" altLang="en-US" sz="2000" dirty="0" smtClean="0">
                <a:solidFill>
                  <a:srgbClr val="0070C0"/>
                </a:solidFill>
                <a:ea typeface="ＭＳ Ｐゴシック" charset="-128"/>
              </a:rPr>
              <a:t>…), undoNextLSN 20</a:t>
            </a:r>
            <a:endParaRPr lang="en-US" altLang="en-US" sz="2000" dirty="0">
              <a:solidFill>
                <a:srgbClr val="0070C0"/>
              </a:solidFill>
              <a:ea typeface="ＭＳ Ｐゴシック" charset="-128"/>
            </a:endParaRPr>
          </a:p>
          <a:p>
            <a:r>
              <a:rPr lang="en-US" altLang="en-US" sz="2000" dirty="0" smtClean="0">
                <a:ea typeface="ＭＳ Ｐゴシック" charset="-128"/>
              </a:rPr>
              <a:t>80: </a:t>
            </a:r>
            <a:r>
              <a:rPr lang="en-US" altLang="en-US" sz="2000" dirty="0">
                <a:ea typeface="ＭＳ Ｐゴシック" charset="-128"/>
              </a:rPr>
              <a:t>CLR: Undo T3 </a:t>
            </a:r>
            <a:r>
              <a:rPr lang="en-US" altLang="en-US" sz="2000" dirty="0" smtClean="0">
                <a:ea typeface="ＭＳ Ｐゴシック" charset="-128"/>
              </a:rPr>
              <a:t>at LSN 50 (</a:t>
            </a:r>
            <a:r>
              <a:rPr lang="mr-IN" altLang="en-US" sz="2000" dirty="0" smtClean="0">
                <a:ea typeface="ＭＳ Ｐゴシック" charset="-128"/>
              </a:rPr>
              <a:t>…</a:t>
            </a:r>
            <a:r>
              <a:rPr lang="en-US" altLang="en-US" sz="2000" dirty="0" smtClean="0">
                <a:ea typeface="ＭＳ Ｐゴシック" charset="-128"/>
              </a:rPr>
              <a:t>), </a:t>
            </a:r>
            <a:r>
              <a:rPr lang="en-US" altLang="en-US" sz="2000" dirty="0" err="1" smtClean="0">
                <a:ea typeface="ＭＳ Ｐゴシック" charset="-128"/>
              </a:rPr>
              <a:t>undoNextLSN</a:t>
            </a:r>
            <a:r>
              <a:rPr lang="en-US" altLang="en-US" sz="2000" dirty="0" smtClean="0">
                <a:ea typeface="ＭＳ Ｐゴシック" charset="-128"/>
              </a:rPr>
              <a:t> NULL</a:t>
            </a:r>
          </a:p>
          <a:p>
            <a:r>
              <a:rPr lang="en-US" altLang="en-US" sz="2000" dirty="0" smtClean="0">
                <a:ea typeface="ＭＳ Ｐゴシック" charset="-128"/>
              </a:rPr>
              <a:t>85: T3 </a:t>
            </a:r>
            <a:r>
              <a:rPr lang="en-US" altLang="en-US" sz="2000" dirty="0" smtClean="0">
                <a:ea typeface="ＭＳ Ｐゴシック" charset="-128"/>
              </a:rPr>
              <a:t>end  </a:t>
            </a:r>
            <a:endParaRPr lang="en-US" altLang="en-US" sz="2000" dirty="0" smtClean="0">
              <a:ea typeface="ＭＳ Ｐゴシック" charset="-128"/>
            </a:endParaRPr>
          </a:p>
          <a:p>
            <a:r>
              <a:rPr lang="en-US" altLang="en-US" sz="2000" dirty="0" smtClean="0">
                <a:ea typeface="ＭＳ Ｐゴシック" charset="-128"/>
              </a:rPr>
              <a:t>90</a:t>
            </a:r>
            <a:r>
              <a:rPr lang="en-US" altLang="en-US" sz="2000" dirty="0">
                <a:ea typeface="ＭＳ Ｐゴシック" charset="-128"/>
              </a:rPr>
              <a:t>: CLR: Undo T2 LSN </a:t>
            </a:r>
            <a:r>
              <a:rPr lang="en-US" altLang="en-US" sz="2000" dirty="0" smtClean="0">
                <a:ea typeface="ＭＳ Ｐゴシック" charset="-128"/>
              </a:rPr>
              <a:t>at 20  </a:t>
            </a:r>
            <a:r>
              <a:rPr lang="en-US" altLang="en-US" sz="2000" dirty="0" smtClean="0">
                <a:solidFill>
                  <a:srgbClr val="0070C0"/>
                </a:solidFill>
                <a:ea typeface="ＭＳ Ｐゴシック" charset="-128"/>
              </a:rPr>
              <a:t>(</a:t>
            </a:r>
            <a:r>
              <a:rPr lang="is-IS" altLang="en-US" sz="2000" dirty="0" smtClean="0">
                <a:solidFill>
                  <a:srgbClr val="0070C0"/>
                </a:solidFill>
                <a:ea typeface="ＭＳ Ｐゴシック" charset="-128"/>
              </a:rPr>
              <a:t>…),  undoNextLSN NULL</a:t>
            </a:r>
            <a:endParaRPr lang="en-US" altLang="en-US" sz="2000" dirty="0">
              <a:solidFill>
                <a:srgbClr val="0070C0"/>
              </a:solidFill>
              <a:ea typeface="ＭＳ Ｐゴシック" charset="-128"/>
            </a:endParaRPr>
          </a:p>
          <a:p>
            <a:r>
              <a:rPr lang="en-US" altLang="en-US" sz="2000" dirty="0">
                <a:ea typeface="ＭＳ Ｐゴシック" charset="-128"/>
              </a:rPr>
              <a:t>95:T2 end</a:t>
            </a:r>
          </a:p>
          <a:p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33798" name="TextBox 7"/>
          <p:cNvSpPr txBox="1">
            <a:spLocks noChangeArrowheads="1"/>
          </p:cNvSpPr>
          <p:nvPr/>
        </p:nvSpPr>
        <p:spPr bwMode="auto">
          <a:xfrm>
            <a:off x="2940050" y="-617538"/>
            <a:ext cx="1857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2E05EB8F-24DA-6144-997D-474205B97243}" type="datetime1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11/1/16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A4CA3E62-8CB2-3447-A850-71A4A37131FF}" type="slidenum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23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482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>
                <a:ea typeface="ＭＳ Ｐゴシック" charset="-128"/>
              </a:rPr>
              <a:t>CLRs</a:t>
            </a:r>
          </a:p>
        </p:txBody>
      </p:sp>
      <p:sp>
        <p:nvSpPr>
          <p:cNvPr id="16148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4724400"/>
          </a:xfrm>
          <a:solidFill>
            <a:schemeClr val="bg1"/>
          </a:solidFill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ea typeface="ＭＳ Ｐゴシック" charset="-128"/>
              </a:rPr>
              <a:t>How </a:t>
            </a:r>
            <a:r>
              <a:rPr lang="en-US" altLang="en-US" sz="2400" dirty="0">
                <a:ea typeface="ＭＳ Ｐゴシック" charset="-128"/>
              </a:rPr>
              <a:t>many CLRs can be written to log during crash recovery?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ea typeface="ＭＳ Ｐゴシック" charset="-128"/>
              </a:rPr>
              <a:t>Bounded by # of update log entries for active </a:t>
            </a:r>
            <a:r>
              <a:rPr lang="en-US" altLang="en-US" sz="2000" dirty="0" err="1">
                <a:ea typeface="ＭＳ Ｐゴシック" charset="-128"/>
              </a:rPr>
              <a:t>txs</a:t>
            </a:r>
            <a:r>
              <a:rPr lang="en-US" altLang="en-US" sz="2000" dirty="0">
                <a:ea typeface="ＭＳ Ｐゴシック" charset="-128"/>
              </a:rPr>
              <a:t> at time of crash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3" grpId="0" uiExpand="1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4D30DEFF-CFB4-BC49-BF29-71F12BBCA8DC}" type="datetime1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11/1/16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BE35F65D-F7B6-D644-B8D4-0C6D4A96AAC3}" type="slidenum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24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6870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>
                <a:ea typeface="ＭＳ Ｐゴシック" charset="-128"/>
              </a:rPr>
              <a:t>Checkpointing</a:t>
            </a:r>
          </a:p>
        </p:txBody>
      </p:sp>
      <p:sp>
        <p:nvSpPr>
          <p:cNvPr id="16148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4724400"/>
          </a:xfrm>
          <a:solidFill>
            <a:schemeClr val="bg1"/>
          </a:solidFill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dirty="0">
                <a:solidFill>
                  <a:schemeClr val="accent2"/>
                </a:solidFill>
                <a:ea typeface="ＭＳ Ｐゴシック" charset="-128"/>
              </a:rPr>
              <a:t>Checkpoint:</a:t>
            </a:r>
            <a:r>
              <a:rPr lang="en-US" altLang="en-US" sz="2800" dirty="0">
                <a:ea typeface="ＭＳ Ｐゴシック" charset="-128"/>
              </a:rPr>
              <a:t> (Logical) Snapshot of the database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>
                <a:ea typeface="ＭＳ Ｐゴシック" charset="-128"/>
              </a:rPr>
              <a:t>Minimize recovery time by limiting log we need to examine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>
                <a:ea typeface="ＭＳ Ｐゴシック" charset="-128"/>
              </a:rPr>
              <a:t>After crash, system locates most recent </a:t>
            </a:r>
            <a:r>
              <a:rPr lang="en-US" altLang="en-US" sz="2400" dirty="0" err="1">
                <a:ea typeface="ＭＳ Ｐゴシック" charset="-128"/>
              </a:rPr>
              <a:t>begin_checkpoint</a:t>
            </a:r>
            <a:endParaRPr lang="en-US" altLang="en-US" sz="2400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 smtClean="0">
                <a:ea typeface="ＭＳ Ｐゴシック" charset="-128"/>
              </a:rPr>
              <a:t>To do a Checkpoint, </a:t>
            </a:r>
            <a:r>
              <a:rPr lang="en-US" altLang="en-US" sz="2800" dirty="0">
                <a:ea typeface="ＭＳ Ｐゴシック" charset="-128"/>
              </a:rPr>
              <a:t>w</a:t>
            </a:r>
            <a:r>
              <a:rPr lang="en-US" altLang="en-US" sz="2800" dirty="0" smtClean="0">
                <a:ea typeface="ＭＳ Ｐゴシック" charset="-128"/>
              </a:rPr>
              <a:t>rite </a:t>
            </a:r>
            <a:r>
              <a:rPr lang="en-US" altLang="en-US" sz="2800" dirty="0">
                <a:ea typeface="ＭＳ Ｐゴシック" charset="-128"/>
              </a:rPr>
              <a:t>to log: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err="1">
                <a:solidFill>
                  <a:schemeClr val="accent2"/>
                </a:solidFill>
                <a:ea typeface="ＭＳ Ｐゴシック" charset="-128"/>
              </a:rPr>
              <a:t>begin_checkpoint</a:t>
            </a:r>
            <a:r>
              <a:rPr lang="en-US" altLang="en-US" sz="2400" dirty="0">
                <a:solidFill>
                  <a:schemeClr val="accent2"/>
                </a:solidFill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record:  Indicates when </a:t>
            </a:r>
            <a:r>
              <a:rPr lang="en-US" altLang="en-US" sz="2400" dirty="0" err="1">
                <a:ea typeface="ＭＳ Ｐゴシック" charset="-128"/>
              </a:rPr>
              <a:t>chkpt</a:t>
            </a:r>
            <a:r>
              <a:rPr lang="en-US" altLang="en-US" sz="2400" dirty="0">
                <a:ea typeface="ＭＳ Ｐゴシック" charset="-128"/>
              </a:rPr>
              <a:t> began.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err="1">
                <a:solidFill>
                  <a:schemeClr val="accent2"/>
                </a:solidFill>
                <a:ea typeface="ＭＳ Ｐゴシック" charset="-128"/>
              </a:rPr>
              <a:t>end_checkpoint</a:t>
            </a:r>
            <a:r>
              <a:rPr lang="en-US" altLang="en-US" sz="2400" dirty="0">
                <a:solidFill>
                  <a:schemeClr val="accent2"/>
                </a:solidFill>
                <a:ea typeface="ＭＳ Ｐゴシック" charset="-128"/>
              </a:rPr>
              <a:t> </a:t>
            </a:r>
            <a:r>
              <a:rPr lang="en-US" altLang="en-US" sz="2400" dirty="0" smtClean="0">
                <a:ea typeface="ＭＳ Ｐゴシック" charset="-128"/>
              </a:rPr>
              <a:t>record with</a:t>
            </a:r>
            <a:endParaRPr lang="en-US" altLang="en-US" sz="2400" dirty="0">
              <a:ea typeface="ＭＳ Ｐゴシック" charset="-128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>
                <a:ea typeface="ＭＳ Ｐゴシック" charset="-128"/>
              </a:rPr>
              <a:t>Record </a:t>
            </a:r>
            <a:r>
              <a:rPr lang="en-US" altLang="en-US" sz="2000" dirty="0" err="1">
                <a:ea typeface="ＭＳ Ｐゴシック" charset="-128"/>
              </a:rPr>
              <a:t>Tx</a:t>
            </a:r>
            <a:r>
              <a:rPr lang="en-US" altLang="en-US" sz="2000" dirty="0">
                <a:ea typeface="ＭＳ Ｐゴシック" charset="-128"/>
              </a:rPr>
              <a:t> table and dirty page table </a:t>
            </a:r>
            <a:r>
              <a:rPr lang="en-US" altLang="en-US" sz="2000" i="1" dirty="0">
                <a:solidFill>
                  <a:srgbClr val="FF0000"/>
                </a:solidFill>
                <a:ea typeface="ＭＳ Ｐゴシック" charset="-128"/>
              </a:rPr>
              <a:t>at time of </a:t>
            </a:r>
            <a:r>
              <a:rPr lang="en-US" altLang="en-US" sz="2000" i="1" dirty="0" err="1">
                <a:solidFill>
                  <a:srgbClr val="FF0000"/>
                </a:solidFill>
                <a:ea typeface="ＭＳ Ｐゴシック" charset="-128"/>
              </a:rPr>
              <a:t>begin_checkpoint</a:t>
            </a:r>
            <a:endParaRPr lang="en-US" altLang="en-US" sz="2000" i="1" dirty="0">
              <a:solidFill>
                <a:srgbClr val="FF0000"/>
              </a:solidFill>
              <a:ea typeface="ＭＳ Ｐゴシック" charset="-128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i="1" dirty="0">
                <a:ea typeface="ＭＳ Ｐゴシック" charset="-128"/>
              </a:rPr>
              <a:t>No attempt to force dirty pages to disk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 err="1">
                <a:ea typeface="ＭＳ Ｐゴシック" charset="-128"/>
              </a:rPr>
              <a:t>end_checkpoint</a:t>
            </a:r>
            <a:r>
              <a:rPr lang="en-US" altLang="en-US" sz="2000" dirty="0">
                <a:ea typeface="ＭＳ Ｐゴシック" charset="-128"/>
              </a:rPr>
              <a:t> can be big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>
                <a:ea typeface="ＭＳ Ｐゴシック" charset="-128"/>
              </a:rPr>
              <a:t>This is a </a:t>
            </a:r>
            <a:r>
              <a:rPr lang="en-US" altLang="en-US" sz="2000" dirty="0">
                <a:solidFill>
                  <a:schemeClr val="accent2"/>
                </a:solidFill>
                <a:ea typeface="ＭＳ Ｐゴシック" charset="-128"/>
              </a:rPr>
              <a:t>fuzzy checkpoint</a:t>
            </a:r>
            <a:endParaRPr lang="en-US" altLang="en-US" sz="2000" dirty="0">
              <a:ea typeface="ＭＳ Ｐゴシック" charset="-128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accent2"/>
                </a:solidFill>
                <a:ea typeface="ＭＳ Ｐゴシック" charset="-128"/>
              </a:rPr>
              <a:t>Master record </a:t>
            </a:r>
            <a:r>
              <a:rPr lang="en-US" altLang="en-US" sz="2400" dirty="0">
                <a:ea typeface="ＭＳ Ｐゴシック" charset="-128"/>
              </a:rPr>
              <a:t>stores LSN of </a:t>
            </a:r>
            <a:r>
              <a:rPr lang="en-US" altLang="en-US" sz="2400" dirty="0" err="1">
                <a:ea typeface="ＭＳ Ｐゴシック" charset="-128"/>
              </a:rPr>
              <a:t>begin_checkpoint</a:t>
            </a:r>
            <a:r>
              <a:rPr lang="en-US" altLang="en-US" sz="2400" dirty="0">
                <a:ea typeface="ＭＳ Ｐゴシック" charset="-128"/>
              </a:rPr>
              <a:t> record in a safe place so we can jump there on restart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3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37494F17-0832-E041-9439-7B53134FC9E6}" type="datetime1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11/1/16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113296A3-F855-FF43-8AA1-5AC190067574}" type="slidenum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25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>
                <a:ea typeface="ＭＳ Ｐゴシック" charset="-128"/>
              </a:rPr>
              <a:t>More Checkpointing</a:t>
            </a:r>
          </a:p>
        </p:txBody>
      </p:sp>
      <p:sp>
        <p:nvSpPr>
          <p:cNvPr id="16148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4724400"/>
          </a:xfrm>
          <a:solidFill>
            <a:schemeClr val="bg1"/>
          </a:solidFill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>
                <a:solidFill>
                  <a:schemeClr val="accent2"/>
                </a:solidFill>
                <a:ea typeface="ＭＳ Ｐゴシック" charset="-128"/>
              </a:rPr>
              <a:t>Transaction table</a:t>
            </a:r>
            <a:r>
              <a:rPr lang="en-US" altLang="en-US">
                <a:solidFill>
                  <a:srgbClr val="000000"/>
                </a:solidFill>
                <a:ea typeface="ＭＳ Ｐゴシック" charset="-128"/>
              </a:rPr>
              <a:t> contains (txid, status, lastLSN) for each live tx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solidFill>
                  <a:srgbClr val="000000"/>
                </a:solidFill>
                <a:ea typeface="ＭＳ Ｐゴシック" charset="-128"/>
              </a:rPr>
              <a:t>Points to most recent LSN for each live tx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solidFill>
                  <a:srgbClr val="000000"/>
                </a:solidFill>
                <a:ea typeface="ＭＳ Ｐゴシック" charset="-128"/>
              </a:rPr>
              <a:t>Tells us “latest possible undo point” for tx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>
                <a:solidFill>
                  <a:srgbClr val="7B00A6"/>
                </a:solidFill>
                <a:ea typeface="ＭＳ Ｐゴシック" charset="-128"/>
              </a:rPr>
              <a:t>Dirty page table </a:t>
            </a:r>
            <a:r>
              <a:rPr lang="en-US" altLang="en-US">
                <a:solidFill>
                  <a:srgbClr val="000000"/>
                </a:solidFill>
                <a:ea typeface="ＭＳ Ｐゴシック" charset="-128"/>
              </a:rPr>
              <a:t>contains (recLSN) for each dirty page in buffer pool.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solidFill>
                  <a:srgbClr val="000000"/>
                </a:solidFill>
                <a:ea typeface="ＭＳ Ｐゴシック" charset="-128"/>
              </a:rPr>
              <a:t>Points to first log record that dirtied the page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solidFill>
                  <a:srgbClr val="000000"/>
                </a:solidFill>
                <a:ea typeface="ＭＳ Ｐゴシック" charset="-128"/>
              </a:rPr>
              <a:t>Tells us “earliest possible redo point” for page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>
                <a:solidFill>
                  <a:srgbClr val="000000"/>
                </a:solidFill>
                <a:ea typeface="ＭＳ Ｐゴシック" charset="-128"/>
              </a:rPr>
              <a:t>These two tables are recovered during restart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3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43CBA0B7-8011-3846-8DE9-DE7997FEA77B}" type="datetime1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11/1/16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176C3DF8-F4DE-9248-8A9F-6C5EE113C8EA}" type="slidenum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26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4096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>
                <a:ea typeface="ＭＳ Ｐゴシック" charset="-128"/>
              </a:rPr>
              <a:t>Example</a:t>
            </a:r>
          </a:p>
        </p:txBody>
      </p:sp>
      <p:sp>
        <p:nvSpPr>
          <p:cNvPr id="409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4724400"/>
          </a:xfrm>
          <a:solidFill>
            <a:schemeClr val="bg1"/>
          </a:solidFill>
        </p:spPr>
        <p:txBody>
          <a:bodyPr lIns="92075" tIns="46038" rIns="92075" bIns="46038"/>
          <a:lstStyle/>
          <a:p>
            <a:pPr marL="0" indent="0" eaLnBrk="1" hangingPunct="1">
              <a:lnSpc>
                <a:spcPct val="110000"/>
              </a:lnSpc>
              <a:buFont typeface="Wingdings" charset="2"/>
              <a:buNone/>
            </a:pPr>
            <a:r>
              <a:rPr lang="en-US" altLang="en-US">
                <a:solidFill>
                  <a:srgbClr val="000000"/>
                </a:solidFill>
                <a:ea typeface="ＭＳ Ｐゴシック" charset="-128"/>
              </a:rPr>
              <a:t>Log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33600" y="2057400"/>
          <a:ext cx="6858000" cy="2103190"/>
        </p:xfrm>
        <a:graphic>
          <a:graphicData uri="http://schemas.openxmlformats.org/drawingml/2006/table">
            <a:tbl>
              <a:tblPr/>
              <a:tblGrid>
                <a:gridCol w="630238"/>
                <a:gridCol w="866775"/>
                <a:gridCol w="946150"/>
                <a:gridCol w="709612"/>
                <a:gridCol w="473075"/>
                <a:gridCol w="719138"/>
                <a:gridCol w="936625"/>
                <a:gridCol w="814387"/>
                <a:gridCol w="762000"/>
              </a:tblGrid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LSN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Txid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Type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Page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Len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Offset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Before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After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PrevLSN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T1000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update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P500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Abc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Def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T2000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update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P600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Hij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Klm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T2000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update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P500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Gde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Qrs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T1000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update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P505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Tuv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Wxy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1066800"/>
          <a:ext cx="1752600" cy="1479552"/>
        </p:xfrm>
        <a:graphic>
          <a:graphicData uri="http://schemas.openxmlformats.org/drawingml/2006/table">
            <a:tbl>
              <a:tblPr/>
              <a:tblGrid>
                <a:gridCol w="762000"/>
                <a:gridCol w="990600"/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Page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recLSN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P500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P600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P505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</a:tr>
            </a:tbl>
          </a:graphicData>
        </a:graphic>
      </p:graphicFrame>
      <p:sp>
        <p:nvSpPr>
          <p:cNvPr id="41047" name="Freeform 1614854"/>
          <p:cNvSpPr>
            <a:spLocks/>
          </p:cNvSpPr>
          <p:nvPr/>
        </p:nvSpPr>
        <p:spPr bwMode="auto">
          <a:xfrm>
            <a:off x="9766300" y="730250"/>
            <a:ext cx="146050" cy="1912938"/>
          </a:xfrm>
          <a:custGeom>
            <a:avLst/>
            <a:gdLst>
              <a:gd name="T0" fmla="*/ 146653 w 145983"/>
              <a:gd name="T1" fmla="*/ 0 h 1912502"/>
              <a:gd name="T2" fmla="*/ 87990 w 145983"/>
              <a:gd name="T3" fmla="*/ 1097444 h 1912502"/>
              <a:gd name="T4" fmla="*/ 0 w 145983"/>
              <a:gd name="T5" fmla="*/ 1916866 h 19125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983" h="1912502">
                <a:moveTo>
                  <a:pt x="145983" y="0"/>
                </a:moveTo>
                <a:cubicBezTo>
                  <a:pt x="128951" y="388097"/>
                  <a:pt x="111920" y="776194"/>
                  <a:pt x="87590" y="1094944"/>
                </a:cubicBezTo>
                <a:cubicBezTo>
                  <a:pt x="63260" y="1413694"/>
                  <a:pt x="0" y="1912502"/>
                  <a:pt x="0" y="191250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121949" name="Straight Arrow Connector 1614857"/>
          <p:cNvCxnSpPr>
            <a:cxnSpLocks noChangeShapeType="1"/>
          </p:cNvCxnSpPr>
          <p:nvPr/>
        </p:nvCxnSpPr>
        <p:spPr bwMode="auto">
          <a:xfrm flipV="1">
            <a:off x="1905000" y="3962400"/>
            <a:ext cx="30480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950" name="Straight Arrow Connector 1614859"/>
          <p:cNvCxnSpPr>
            <a:cxnSpLocks noChangeShapeType="1"/>
          </p:cNvCxnSpPr>
          <p:nvPr/>
        </p:nvCxnSpPr>
        <p:spPr bwMode="auto">
          <a:xfrm flipV="1">
            <a:off x="1600200" y="3657600"/>
            <a:ext cx="533400" cy="1905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951" name="Straight Arrow Connector 1614861"/>
          <p:cNvCxnSpPr>
            <a:cxnSpLocks noChangeShapeType="1"/>
          </p:cNvCxnSpPr>
          <p:nvPr/>
        </p:nvCxnSpPr>
        <p:spPr bwMode="auto">
          <a:xfrm>
            <a:off x="1600200" y="1524000"/>
            <a:ext cx="304800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952" name="Straight Arrow Connector 1614863"/>
          <p:cNvCxnSpPr>
            <a:cxnSpLocks noChangeShapeType="1"/>
          </p:cNvCxnSpPr>
          <p:nvPr/>
        </p:nvCxnSpPr>
        <p:spPr bwMode="auto">
          <a:xfrm>
            <a:off x="1524000" y="1981200"/>
            <a:ext cx="312420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953" name="Straight Arrow Connector 1614865"/>
          <p:cNvCxnSpPr>
            <a:cxnSpLocks noChangeShapeType="1"/>
          </p:cNvCxnSpPr>
          <p:nvPr/>
        </p:nvCxnSpPr>
        <p:spPr bwMode="auto">
          <a:xfrm>
            <a:off x="1524000" y="2362200"/>
            <a:ext cx="3124200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53" name="TextBox 1614866"/>
          <p:cNvSpPr txBox="1">
            <a:spLocks noChangeArrowheads="1"/>
          </p:cNvSpPr>
          <p:nvPr/>
        </p:nvSpPr>
        <p:spPr bwMode="auto">
          <a:xfrm>
            <a:off x="7026275" y="4171950"/>
            <a:ext cx="650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1"/>
                </a:solidFill>
                <a:latin typeface="Tahoma" charset="0"/>
              </a:rPr>
              <a:t>Log</a:t>
            </a:r>
          </a:p>
        </p:txBody>
      </p:sp>
      <p:sp>
        <p:nvSpPr>
          <p:cNvPr id="41054" name="TextBox 61"/>
          <p:cNvSpPr txBox="1">
            <a:spLocks noChangeArrowheads="1"/>
          </p:cNvSpPr>
          <p:nvPr/>
        </p:nvSpPr>
        <p:spPr bwMode="auto">
          <a:xfrm>
            <a:off x="3581400" y="5029200"/>
            <a:ext cx="1274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1"/>
                </a:solidFill>
                <a:latin typeface="Tahoma" charset="0"/>
              </a:rPr>
              <a:t>Tx Table</a:t>
            </a:r>
          </a:p>
        </p:txBody>
      </p:sp>
      <p:sp>
        <p:nvSpPr>
          <p:cNvPr id="41055" name="TextBox 62"/>
          <p:cNvSpPr txBox="1">
            <a:spLocks noChangeArrowheads="1"/>
          </p:cNvSpPr>
          <p:nvPr/>
        </p:nvSpPr>
        <p:spPr bwMode="auto">
          <a:xfrm>
            <a:off x="2362200" y="1219200"/>
            <a:ext cx="2309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1"/>
                </a:solidFill>
                <a:latin typeface="Tahoma" charset="0"/>
              </a:rPr>
              <a:t>Dirty Page Table</a:t>
            </a: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8534400" y="2895600"/>
            <a:ext cx="457200" cy="1143000"/>
          </a:xfrm>
          <a:custGeom>
            <a:avLst/>
            <a:gdLst>
              <a:gd name="T0" fmla="*/ 37317 w 547076"/>
              <a:gd name="T1" fmla="*/ 937729 h 1220963"/>
              <a:gd name="T2" fmla="*/ 253758 w 547076"/>
              <a:gd name="T3" fmla="*/ 655720 h 1220963"/>
              <a:gd name="T4" fmla="*/ 216440 w 547076"/>
              <a:gd name="T5" fmla="*/ 373711 h 1220963"/>
              <a:gd name="T6" fmla="*/ 0 w 547076"/>
              <a:gd name="T7" fmla="*/ 44701 h 12209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7076" h="1220963">
                <a:moveTo>
                  <a:pt x="76503" y="1220963"/>
                </a:moveTo>
                <a:cubicBezTo>
                  <a:pt x="267760" y="1098567"/>
                  <a:pt x="459017" y="976172"/>
                  <a:pt x="520219" y="853776"/>
                </a:cubicBezTo>
                <a:cubicBezTo>
                  <a:pt x="581421" y="731380"/>
                  <a:pt x="530419" y="619184"/>
                  <a:pt x="443716" y="486588"/>
                </a:cubicBezTo>
                <a:cubicBezTo>
                  <a:pt x="357013" y="353992"/>
                  <a:pt x="7650" y="-173840"/>
                  <a:pt x="0" y="58202"/>
                </a:cubicBezTo>
              </a:path>
            </a:pathLst>
          </a:custGeom>
          <a:noFill/>
          <a:ln w="349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 rot="-582558">
            <a:off x="8458200" y="3276600"/>
            <a:ext cx="381000" cy="473075"/>
          </a:xfrm>
          <a:custGeom>
            <a:avLst/>
            <a:gdLst>
              <a:gd name="T0" fmla="*/ 17996 w 547076"/>
              <a:gd name="T1" fmla="*/ 27494 h 1220963"/>
              <a:gd name="T2" fmla="*/ 122376 w 547076"/>
              <a:gd name="T3" fmla="*/ 19226 h 1220963"/>
              <a:gd name="T4" fmla="*/ 104379 w 547076"/>
              <a:gd name="T5" fmla="*/ 10957 h 1220963"/>
              <a:gd name="T6" fmla="*/ 0 w 547076"/>
              <a:gd name="T7" fmla="*/ 1311 h 12209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7076" h="1220963">
                <a:moveTo>
                  <a:pt x="76503" y="1220963"/>
                </a:moveTo>
                <a:cubicBezTo>
                  <a:pt x="267760" y="1098567"/>
                  <a:pt x="459017" y="976172"/>
                  <a:pt x="520219" y="853776"/>
                </a:cubicBezTo>
                <a:cubicBezTo>
                  <a:pt x="581421" y="731380"/>
                  <a:pt x="530419" y="619184"/>
                  <a:pt x="443716" y="486588"/>
                </a:cubicBezTo>
                <a:cubicBezTo>
                  <a:pt x="357013" y="353992"/>
                  <a:pt x="7650" y="-173840"/>
                  <a:pt x="0" y="58202"/>
                </a:cubicBezTo>
              </a:path>
            </a:pathLst>
          </a:custGeom>
          <a:noFill/>
          <a:ln w="349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381000" y="4495800"/>
          <a:ext cx="2971800" cy="1235075"/>
        </p:xfrm>
        <a:graphic>
          <a:graphicData uri="http://schemas.openxmlformats.org/drawingml/2006/table">
            <a:tbl>
              <a:tblPr/>
              <a:tblGrid>
                <a:gridCol w="825500"/>
                <a:gridCol w="1073150"/>
                <a:gridCol w="107315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Txid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lastLSN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Status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T1000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U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T2000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U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Recovery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DD122984-87DB-6444-BE2D-2058C0CCD40B}" type="datetime1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11/1/16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362700"/>
            <a:ext cx="1905000" cy="457200"/>
          </a:xfrm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B7F0A145-2A58-274E-8E76-9A8F033FDACC}" type="slidenum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27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pic>
        <p:nvPicPr>
          <p:cNvPr id="43013" name="Picture 9" descr="ariesRecover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028700"/>
            <a:ext cx="62865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6799BF03-1DEE-7841-B8AE-29111A010645}" type="datetime1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11/1/16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1E631330-A97D-564B-98D9-35F106128B83}" type="slidenum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28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4403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>
                <a:ea typeface="ＭＳ Ｐゴシック" charset="-128"/>
              </a:rPr>
              <a:t>How Much Log Is Enough?</a:t>
            </a:r>
          </a:p>
        </p:txBody>
      </p:sp>
      <p:sp>
        <p:nvSpPr>
          <p:cNvPr id="16148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4724400"/>
          </a:xfrm>
          <a:solidFill>
            <a:schemeClr val="bg1"/>
          </a:solidFill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>
                <a:solidFill>
                  <a:schemeClr val="accent2"/>
                </a:solidFill>
                <a:ea typeface="ＭＳ Ｐゴシック" charset="-128"/>
              </a:rPr>
              <a:t>Upon restart, how much log do you have to process?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>
                <a:solidFill>
                  <a:schemeClr val="accent2"/>
                </a:solidFill>
                <a:ea typeface="ＭＳ Ｐゴシック" charset="-128"/>
              </a:rPr>
              <a:t>What pages might be dirty and unwritten? (REDO)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>
                <a:solidFill>
                  <a:schemeClr val="accent2"/>
                </a:solidFill>
                <a:ea typeface="ＭＳ Ｐゴシック" charset="-128"/>
              </a:rPr>
              <a:t>What pages might be written but uncommitted? (UNDO)</a:t>
            </a:r>
            <a:endParaRPr lang="en-US" altLang="en-US" sz="2400">
              <a:ea typeface="ＭＳ Ｐゴシック" charset="-128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en-US" sz="240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800">
                <a:ea typeface="ＭＳ Ｐゴシック" charset="-128"/>
              </a:rPr>
              <a:t>Undo: oldest lastLSN of txs active at crash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>
                <a:ea typeface="ＭＳ Ｐゴシック" charset="-128"/>
              </a:rPr>
              <a:t>Redo: oldest recLSN in dirty page table at crash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3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1E50E7EA-6502-9C49-AFFC-62F0F17902C3}" type="datetime1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11/1/16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ECE156DA-1910-7443-8001-EA821D93C642}" type="slidenum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29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>
                <a:ea typeface="ＭＳ Ｐゴシック" charset="-128"/>
              </a:rPr>
              <a:t>Recovery</a:t>
            </a:r>
          </a:p>
        </p:txBody>
      </p:sp>
      <p:sp>
        <p:nvSpPr>
          <p:cNvPr id="16148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4724400"/>
          </a:xfrm>
          <a:solidFill>
            <a:schemeClr val="bg1"/>
          </a:solidFill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>
                <a:ea typeface="ＭＳ Ｐゴシック" charset="-128"/>
              </a:rPr>
              <a:t>Three phases: Analysis, Redo, Undo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>
                <a:solidFill>
                  <a:srgbClr val="FF0000"/>
                </a:solidFill>
                <a:ea typeface="ＭＳ Ｐゴシック" charset="-128"/>
              </a:rPr>
              <a:t>1. Analysis</a:t>
            </a:r>
            <a:r>
              <a:rPr lang="en-US" altLang="en-US" sz="2800">
                <a:ea typeface="ＭＳ Ｐゴシック" charset="-128"/>
              </a:rPr>
              <a:t>: reconstructs tables at time of crash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charset="-128"/>
              </a:rPr>
              <a:t>Jump to most-recent checkpoint, scan forward in log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charset="-128"/>
              </a:rPr>
              <a:t>If we find end-tx in log, remove it from tx table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charset="-128"/>
              </a:rPr>
              <a:t>If we find log entry for tx not in table, add it to table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charset="-128"/>
              </a:rPr>
              <a:t>If we find log entry that impacts page P, and P is not in dirty page table, add it to table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>
                <a:ea typeface="ＭＳ Ｐゴシック" charset="-128"/>
              </a:rPr>
              <a:t>At end of Analysis: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charset="-128"/>
              </a:rPr>
              <a:t>Tx table is correct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charset="-128"/>
              </a:rPr>
              <a:t>Dirty page table is superset of correct (for performance reasons, we don’t log each page flush)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3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647851-A3D0-0649-B784-7AC8392F6BAE}" type="datetime1">
              <a:rPr lang="en-US" sz="1200"/>
              <a:pPr eaLnBrk="1" hangingPunct="1"/>
              <a:t>11/1/16</a:t>
            </a:fld>
            <a:endParaRPr lang="en-US" sz="1200"/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B28E3EF-50FA-0349-AF2C-25697E60B190}" type="slidenum">
              <a:rPr lang="en-US" sz="1200"/>
              <a:pPr eaLnBrk="1" hangingPunct="1"/>
              <a:t>3</a:t>
            </a:fld>
            <a:endParaRPr lang="en-US" sz="1200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990600" y="4419600"/>
            <a:ext cx="6019800" cy="1981200"/>
            <a:chOff x="624" y="2784"/>
            <a:chExt cx="3792" cy="1248"/>
          </a:xfrm>
        </p:grpSpPr>
        <p:sp>
          <p:nvSpPr>
            <p:cNvPr id="19482" name="Rectangle 34"/>
            <p:cNvSpPr>
              <a:spLocks noChangeArrowheads="1"/>
            </p:cNvSpPr>
            <p:nvPr/>
          </p:nvSpPr>
          <p:spPr bwMode="auto">
            <a:xfrm>
              <a:off x="624" y="2784"/>
              <a:ext cx="3792" cy="12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483" name="Text Box 35"/>
            <p:cNvSpPr txBox="1">
              <a:spLocks noChangeArrowheads="1"/>
            </p:cNvSpPr>
            <p:nvPr/>
          </p:nvSpPr>
          <p:spPr bwMode="auto">
            <a:xfrm>
              <a:off x="3264" y="3744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Non-volatile</a:t>
              </a:r>
            </a:p>
          </p:txBody>
        </p:sp>
      </p:grp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Memory Hierarchy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28600" y="2667000"/>
            <a:ext cx="1295400" cy="3182938"/>
            <a:chOff x="144" y="1104"/>
            <a:chExt cx="816" cy="2304"/>
          </a:xfrm>
        </p:grpSpPr>
        <p:sp>
          <p:nvSpPr>
            <p:cNvPr id="19480" name="Text Box 18"/>
            <p:cNvSpPr txBox="1">
              <a:spLocks noChangeArrowheads="1"/>
            </p:cNvSpPr>
            <p:nvPr/>
          </p:nvSpPr>
          <p:spPr bwMode="auto">
            <a:xfrm>
              <a:off x="435" y="1995"/>
              <a:ext cx="525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rgbClr val="CF0E30"/>
                  </a:solidFill>
                </a:rPr>
                <a:t>Price</a:t>
              </a:r>
            </a:p>
          </p:txBody>
        </p:sp>
        <p:sp>
          <p:nvSpPr>
            <p:cNvPr id="19481" name="AutoShape 19"/>
            <p:cNvSpPr>
              <a:spLocks noChangeArrowheads="1"/>
            </p:cNvSpPr>
            <p:nvPr/>
          </p:nvSpPr>
          <p:spPr bwMode="auto">
            <a:xfrm>
              <a:off x="144" y="1104"/>
              <a:ext cx="384" cy="2304"/>
            </a:xfrm>
            <a:prstGeom prst="upArrow">
              <a:avLst>
                <a:gd name="adj1" fmla="val 50000"/>
                <a:gd name="adj2" fmla="val 150000"/>
              </a:avLst>
            </a:prstGeom>
            <a:solidFill>
              <a:schemeClr val="hlink">
                <a:alpha val="50195"/>
              </a:scheme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248400" y="2743200"/>
            <a:ext cx="1447800" cy="3182938"/>
            <a:chOff x="4656" y="1104"/>
            <a:chExt cx="912" cy="2304"/>
          </a:xfrm>
        </p:grpSpPr>
        <p:sp>
          <p:nvSpPr>
            <p:cNvPr id="19478" name="Text Box 17"/>
            <p:cNvSpPr txBox="1">
              <a:spLocks noChangeArrowheads="1"/>
            </p:cNvSpPr>
            <p:nvPr/>
          </p:nvSpPr>
          <p:spPr bwMode="auto">
            <a:xfrm>
              <a:off x="4656" y="1947"/>
              <a:ext cx="63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tx2"/>
                  </a:solidFill>
                </a:rPr>
                <a:t>Speed</a:t>
              </a:r>
            </a:p>
          </p:txBody>
        </p:sp>
        <p:sp>
          <p:nvSpPr>
            <p:cNvPr id="19479" name="AutoShape 20"/>
            <p:cNvSpPr>
              <a:spLocks noChangeArrowheads="1"/>
            </p:cNvSpPr>
            <p:nvPr/>
          </p:nvSpPr>
          <p:spPr bwMode="auto">
            <a:xfrm>
              <a:off x="5184" y="1104"/>
              <a:ext cx="384" cy="2304"/>
            </a:xfrm>
            <a:prstGeom prst="upArrow">
              <a:avLst>
                <a:gd name="adj1" fmla="val 50000"/>
                <a:gd name="adj2" fmla="val 150000"/>
              </a:avLst>
            </a:prstGeom>
            <a:solidFill>
              <a:schemeClr val="tx2">
                <a:alpha val="50195"/>
              </a:schemeClr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9464" name="Group 33"/>
          <p:cNvGrpSpPr>
            <a:grpSpLocks/>
          </p:cNvGrpSpPr>
          <p:nvPr/>
        </p:nvGrpSpPr>
        <p:grpSpPr bwMode="auto">
          <a:xfrm>
            <a:off x="1236663" y="2209800"/>
            <a:ext cx="5451475" cy="3581400"/>
            <a:chOff x="779" y="1392"/>
            <a:chExt cx="3434" cy="2256"/>
          </a:xfrm>
        </p:grpSpPr>
        <p:sp>
          <p:nvSpPr>
            <p:cNvPr id="19469" name="Rectangle 3"/>
            <p:cNvSpPr>
              <a:spLocks noChangeArrowheads="1"/>
            </p:cNvSpPr>
            <p:nvPr/>
          </p:nvSpPr>
          <p:spPr bwMode="auto">
            <a:xfrm>
              <a:off x="1659" y="1920"/>
              <a:ext cx="1381" cy="2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Rectangle 4"/>
            <p:cNvSpPr>
              <a:spLocks noChangeArrowheads="1"/>
            </p:cNvSpPr>
            <p:nvPr/>
          </p:nvSpPr>
          <p:spPr bwMode="auto">
            <a:xfrm>
              <a:off x="1407" y="2371"/>
              <a:ext cx="1926" cy="2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Rectangle 6"/>
            <p:cNvSpPr>
              <a:spLocks noChangeArrowheads="1"/>
            </p:cNvSpPr>
            <p:nvPr/>
          </p:nvSpPr>
          <p:spPr bwMode="auto">
            <a:xfrm>
              <a:off x="989" y="2866"/>
              <a:ext cx="2973" cy="2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Rectangle 7"/>
            <p:cNvSpPr>
              <a:spLocks noChangeArrowheads="1"/>
            </p:cNvSpPr>
            <p:nvPr/>
          </p:nvSpPr>
          <p:spPr bwMode="auto">
            <a:xfrm>
              <a:off x="779" y="3372"/>
              <a:ext cx="3434" cy="2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Text Box 9"/>
            <p:cNvSpPr txBox="1">
              <a:spLocks noChangeArrowheads="1"/>
            </p:cNvSpPr>
            <p:nvPr/>
          </p:nvSpPr>
          <p:spPr bwMode="auto">
            <a:xfrm>
              <a:off x="2064" y="1920"/>
              <a:ext cx="6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CF0E30"/>
                  </a:solidFill>
                </a:rPr>
                <a:t>cache</a:t>
              </a:r>
            </a:p>
          </p:txBody>
        </p:sp>
        <p:sp>
          <p:nvSpPr>
            <p:cNvPr id="19474" name="Text Box 10"/>
            <p:cNvSpPr txBox="1">
              <a:spLocks noChangeArrowheads="1"/>
            </p:cNvSpPr>
            <p:nvPr/>
          </p:nvSpPr>
          <p:spPr bwMode="auto">
            <a:xfrm>
              <a:off x="1824" y="2352"/>
              <a:ext cx="1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CF0E30"/>
                  </a:solidFill>
                </a:rPr>
                <a:t>main memory</a:t>
              </a:r>
            </a:p>
          </p:txBody>
        </p:sp>
        <p:sp>
          <p:nvSpPr>
            <p:cNvPr id="19475" name="Text Box 12"/>
            <p:cNvSpPr txBox="1">
              <a:spLocks noChangeArrowheads="1"/>
            </p:cNvSpPr>
            <p:nvPr/>
          </p:nvSpPr>
          <p:spPr bwMode="auto">
            <a:xfrm>
              <a:off x="1718" y="2832"/>
              <a:ext cx="1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CF0E30"/>
                  </a:solidFill>
                </a:rPr>
                <a:t>magnetic disk</a:t>
              </a:r>
            </a:p>
          </p:txBody>
        </p:sp>
        <p:sp>
          <p:nvSpPr>
            <p:cNvPr id="19476" name="Text Box 13"/>
            <p:cNvSpPr txBox="1">
              <a:spLocks noChangeArrowheads="1"/>
            </p:cNvSpPr>
            <p:nvPr/>
          </p:nvSpPr>
          <p:spPr bwMode="auto">
            <a:xfrm>
              <a:off x="1728" y="3360"/>
              <a:ext cx="10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CF0E30"/>
                  </a:solidFill>
                </a:rPr>
                <a:t>       tape   </a:t>
              </a:r>
            </a:p>
          </p:txBody>
        </p:sp>
        <p:sp>
          <p:nvSpPr>
            <p:cNvPr id="19477" name="Oval 21"/>
            <p:cNvSpPr>
              <a:spLocks noChangeArrowheads="1"/>
            </p:cNvSpPr>
            <p:nvPr/>
          </p:nvSpPr>
          <p:spPr bwMode="auto">
            <a:xfrm>
              <a:off x="2016" y="1392"/>
              <a:ext cx="837" cy="3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CPU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8120063" y="2286000"/>
            <a:ext cx="719137" cy="3609975"/>
            <a:chOff x="5019" y="795"/>
            <a:chExt cx="453" cy="2613"/>
          </a:xfrm>
        </p:grpSpPr>
        <p:sp>
          <p:nvSpPr>
            <p:cNvPr id="19467" name="Text Box 27"/>
            <p:cNvSpPr txBox="1">
              <a:spLocks noChangeArrowheads="1"/>
            </p:cNvSpPr>
            <p:nvPr/>
          </p:nvSpPr>
          <p:spPr bwMode="auto">
            <a:xfrm>
              <a:off x="5019" y="795"/>
              <a:ext cx="453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Size</a:t>
              </a:r>
            </a:p>
          </p:txBody>
        </p:sp>
        <p:sp>
          <p:nvSpPr>
            <p:cNvPr id="19468" name="AutoShape 28"/>
            <p:cNvSpPr>
              <a:spLocks noChangeArrowheads="1"/>
            </p:cNvSpPr>
            <p:nvPr/>
          </p:nvSpPr>
          <p:spPr bwMode="auto">
            <a:xfrm flipV="1">
              <a:off x="5040" y="1104"/>
              <a:ext cx="384" cy="2304"/>
            </a:xfrm>
            <a:prstGeom prst="upArrow">
              <a:avLst>
                <a:gd name="adj1" fmla="val 50000"/>
                <a:gd name="adj2" fmla="val 150000"/>
              </a:avLst>
            </a:prstGeom>
            <a:solidFill>
              <a:schemeClr val="accent2">
                <a:alpha val="50195"/>
              </a:scheme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19198" name="Text Box 30"/>
          <p:cNvSpPr txBox="1">
            <a:spLocks noChangeArrowheads="1"/>
          </p:cNvSpPr>
          <p:nvPr/>
        </p:nvSpPr>
        <p:spPr bwMode="auto">
          <a:xfrm>
            <a:off x="457200" y="1235075"/>
            <a:ext cx="7620000" cy="822325"/>
          </a:xfrm>
          <a:prstGeom prst="rect">
            <a:avLst/>
          </a:prstGeom>
          <a:solidFill>
            <a:schemeClr val="folHlink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>
                <a:solidFill>
                  <a:schemeClr val="tx2"/>
                </a:solidFill>
              </a:rPr>
              <a:t>Performance of Microprocessors and Memory improving faster than disks and tapes</a:t>
            </a:r>
          </a:p>
        </p:txBody>
      </p:sp>
    </p:spTree>
    <p:extLst>
      <p:ext uri="{BB962C8B-B14F-4D97-AF65-F5344CB8AC3E}">
        <p14:creationId xmlns:p14="http://schemas.microsoft.com/office/powerpoint/2010/main" val="436961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98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7EB0C1D8-E6D6-B64E-9A91-44A5D77DB8F6}" type="datetime1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11/1/16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9C558382-AB08-0A41-930B-6001E12B2B7D}" type="slidenum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30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4813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>
                <a:ea typeface="ＭＳ Ｐゴシック" charset="-128"/>
              </a:rPr>
              <a:t>Example 1</a:t>
            </a:r>
          </a:p>
        </p:txBody>
      </p:sp>
      <p:sp>
        <p:nvSpPr>
          <p:cNvPr id="481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4724400"/>
          </a:xfrm>
          <a:solidFill>
            <a:schemeClr val="bg1"/>
          </a:solidFill>
        </p:spPr>
        <p:txBody>
          <a:bodyPr lIns="92075" tIns="46038" rIns="92075" bIns="46038"/>
          <a:lstStyle/>
          <a:p>
            <a:pPr marL="0" indent="0" eaLnBrk="1" hangingPunct="1">
              <a:lnSpc>
                <a:spcPct val="110000"/>
              </a:lnSpc>
              <a:buFont typeface="Wingdings" charset="2"/>
              <a:buNone/>
            </a:pPr>
            <a:r>
              <a:rPr lang="en-US" altLang="en-US">
                <a:solidFill>
                  <a:srgbClr val="000000"/>
                </a:solidFill>
                <a:ea typeface="ＭＳ Ｐゴシック" charset="-128"/>
              </a:rPr>
              <a:t>Log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362200" y="2260600"/>
          <a:ext cx="66293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Before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P505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Wxy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1066800"/>
          <a:ext cx="1752600" cy="1479552"/>
        </p:xfrm>
        <a:graphic>
          <a:graphicData uri="http://schemas.openxmlformats.org/drawingml/2006/table">
            <a:tbl>
              <a:tblPr/>
              <a:tblGrid>
                <a:gridCol w="762000"/>
                <a:gridCol w="990600"/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Page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recLSN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P500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P600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P505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0" y="4495800"/>
          <a:ext cx="2971800" cy="1235075"/>
        </p:xfrm>
        <a:graphic>
          <a:graphicData uri="http://schemas.openxmlformats.org/drawingml/2006/table">
            <a:tbl>
              <a:tblPr/>
              <a:tblGrid>
                <a:gridCol w="825500"/>
                <a:gridCol w="1073150"/>
                <a:gridCol w="107315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Txid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lastLSN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Status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T1000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U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CB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T2000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U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7"/>
                    </a:solidFill>
                  </a:tcPr>
                </a:tc>
              </a:tr>
            </a:tbl>
          </a:graphicData>
        </a:graphic>
      </p:graphicFrame>
      <p:grpSp>
        <p:nvGrpSpPr>
          <p:cNvPr id="48221" name="Group 1614855"/>
          <p:cNvGrpSpPr>
            <a:grpSpLocks/>
          </p:cNvGrpSpPr>
          <p:nvPr/>
        </p:nvGrpSpPr>
        <p:grpSpPr bwMode="auto">
          <a:xfrm>
            <a:off x="1676400" y="2825750"/>
            <a:ext cx="685800" cy="1136650"/>
            <a:chOff x="1676400" y="2825750"/>
            <a:chExt cx="685800" cy="1136650"/>
          </a:xfrm>
        </p:grpSpPr>
        <p:cxnSp>
          <p:nvCxnSpPr>
            <p:cNvPr id="48235" name="Curved Connector 11"/>
            <p:cNvCxnSpPr>
              <a:cxnSpLocks noChangeShapeType="1"/>
            </p:cNvCxnSpPr>
            <p:nvPr/>
          </p:nvCxnSpPr>
          <p:spPr bwMode="auto">
            <a:xfrm rot="10800000">
              <a:off x="1676400" y="3429000"/>
              <a:ext cx="685800" cy="533400"/>
            </a:xfrm>
            <a:prstGeom prst="curvedConnector3">
              <a:avLst>
                <a:gd name="adj1" fmla="val 10321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36" name="Curved Connector 4"/>
            <p:cNvCxnSpPr>
              <a:cxnSpLocks noChangeShapeType="1"/>
            </p:cNvCxnSpPr>
            <p:nvPr/>
          </p:nvCxnSpPr>
          <p:spPr bwMode="auto">
            <a:xfrm flipV="1">
              <a:off x="1676400" y="2825750"/>
              <a:ext cx="615950" cy="603250"/>
            </a:xfrm>
            <a:prstGeom prst="curvedConnector3">
              <a:avLst>
                <a:gd name="adj1" fmla="val 259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8222" name="Freeform 1614851"/>
          <p:cNvSpPr>
            <a:spLocks/>
          </p:cNvSpPr>
          <p:nvPr/>
        </p:nvSpPr>
        <p:spPr bwMode="auto">
          <a:xfrm>
            <a:off x="9644063" y="3694113"/>
            <a:ext cx="312737" cy="576262"/>
          </a:xfrm>
          <a:custGeom>
            <a:avLst/>
            <a:gdLst>
              <a:gd name="T0" fmla="*/ 326651 w 311228"/>
              <a:gd name="T1" fmla="*/ 526624 h 576147"/>
              <a:gd name="T2" fmla="*/ 35538 w 311228"/>
              <a:gd name="T3" fmla="*/ 526624 h 576147"/>
              <a:gd name="T4" fmla="*/ 4896 w 311228"/>
              <a:gd name="T5" fmla="*/ 0 h 5761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1228" h="576147">
                <a:moveTo>
                  <a:pt x="311228" y="525574"/>
                </a:moveTo>
                <a:cubicBezTo>
                  <a:pt x="198091" y="569372"/>
                  <a:pt x="84954" y="613170"/>
                  <a:pt x="33860" y="525574"/>
                </a:cubicBezTo>
                <a:cubicBezTo>
                  <a:pt x="-17234" y="437978"/>
                  <a:pt x="4664" y="0"/>
                  <a:pt x="4664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223" name="Freeform 1614854"/>
          <p:cNvSpPr>
            <a:spLocks/>
          </p:cNvSpPr>
          <p:nvPr/>
        </p:nvSpPr>
        <p:spPr bwMode="auto">
          <a:xfrm>
            <a:off x="9766300" y="730250"/>
            <a:ext cx="146050" cy="1912938"/>
          </a:xfrm>
          <a:custGeom>
            <a:avLst/>
            <a:gdLst>
              <a:gd name="T0" fmla="*/ 146653 w 145983"/>
              <a:gd name="T1" fmla="*/ 0 h 1912502"/>
              <a:gd name="T2" fmla="*/ 87990 w 145983"/>
              <a:gd name="T3" fmla="*/ 1097444 h 1912502"/>
              <a:gd name="T4" fmla="*/ 0 w 145983"/>
              <a:gd name="T5" fmla="*/ 1916866 h 19125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983" h="1912502">
                <a:moveTo>
                  <a:pt x="145983" y="0"/>
                </a:moveTo>
                <a:cubicBezTo>
                  <a:pt x="128951" y="388097"/>
                  <a:pt x="111920" y="776194"/>
                  <a:pt x="87590" y="1094944"/>
                </a:cubicBezTo>
                <a:cubicBezTo>
                  <a:pt x="63260" y="1413694"/>
                  <a:pt x="0" y="1912502"/>
                  <a:pt x="0" y="191250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8224" name="Group 47"/>
          <p:cNvGrpSpPr>
            <a:grpSpLocks/>
          </p:cNvGrpSpPr>
          <p:nvPr/>
        </p:nvGrpSpPr>
        <p:grpSpPr bwMode="auto">
          <a:xfrm>
            <a:off x="1828800" y="3124200"/>
            <a:ext cx="685800" cy="457200"/>
            <a:chOff x="1676400" y="2825750"/>
            <a:chExt cx="685800" cy="1136650"/>
          </a:xfrm>
        </p:grpSpPr>
        <p:cxnSp>
          <p:nvCxnSpPr>
            <p:cNvPr id="48233" name="Curved Connector 48"/>
            <p:cNvCxnSpPr>
              <a:cxnSpLocks noChangeShapeType="1"/>
            </p:cNvCxnSpPr>
            <p:nvPr/>
          </p:nvCxnSpPr>
          <p:spPr bwMode="auto">
            <a:xfrm rot="10800000">
              <a:off x="1676400" y="3429000"/>
              <a:ext cx="685800" cy="533400"/>
            </a:xfrm>
            <a:prstGeom prst="curvedConnector3">
              <a:avLst>
                <a:gd name="adj1" fmla="val 10321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34" name="Curved Connector 49"/>
            <p:cNvCxnSpPr>
              <a:cxnSpLocks noChangeShapeType="1"/>
            </p:cNvCxnSpPr>
            <p:nvPr/>
          </p:nvCxnSpPr>
          <p:spPr bwMode="auto">
            <a:xfrm flipV="1">
              <a:off x="1676400" y="2825750"/>
              <a:ext cx="615950" cy="603250"/>
            </a:xfrm>
            <a:prstGeom prst="curvedConnector3">
              <a:avLst>
                <a:gd name="adj1" fmla="val 259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8225" name="Straight Arrow Connector 1614857"/>
          <p:cNvCxnSpPr>
            <a:cxnSpLocks noChangeShapeType="1"/>
          </p:cNvCxnSpPr>
          <p:nvPr/>
        </p:nvCxnSpPr>
        <p:spPr bwMode="auto">
          <a:xfrm flipV="1">
            <a:off x="1905000" y="4114800"/>
            <a:ext cx="762000" cy="1066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226" name="Straight Arrow Connector 1614859"/>
          <p:cNvCxnSpPr>
            <a:cxnSpLocks noChangeShapeType="1"/>
          </p:cNvCxnSpPr>
          <p:nvPr/>
        </p:nvCxnSpPr>
        <p:spPr bwMode="auto">
          <a:xfrm flipV="1">
            <a:off x="1828800" y="3657600"/>
            <a:ext cx="685800" cy="1828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227" name="Straight Arrow Connector 1614861"/>
          <p:cNvCxnSpPr>
            <a:cxnSpLocks noChangeShapeType="1"/>
          </p:cNvCxnSpPr>
          <p:nvPr/>
        </p:nvCxnSpPr>
        <p:spPr bwMode="auto">
          <a:xfrm>
            <a:off x="1600200" y="1524000"/>
            <a:ext cx="2743200" cy="1219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228" name="Straight Arrow Connector 1614863"/>
          <p:cNvCxnSpPr>
            <a:cxnSpLocks noChangeShapeType="1"/>
          </p:cNvCxnSpPr>
          <p:nvPr/>
        </p:nvCxnSpPr>
        <p:spPr bwMode="auto">
          <a:xfrm>
            <a:off x="1524000" y="1981200"/>
            <a:ext cx="2819400" cy="1066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229" name="Straight Arrow Connector 1614865"/>
          <p:cNvCxnSpPr>
            <a:cxnSpLocks noChangeShapeType="1"/>
          </p:cNvCxnSpPr>
          <p:nvPr/>
        </p:nvCxnSpPr>
        <p:spPr bwMode="auto">
          <a:xfrm>
            <a:off x="1524000" y="2362200"/>
            <a:ext cx="2819400" cy="1447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230" name="TextBox 1614866"/>
          <p:cNvSpPr txBox="1">
            <a:spLocks noChangeArrowheads="1"/>
          </p:cNvSpPr>
          <p:nvPr/>
        </p:nvSpPr>
        <p:spPr bwMode="auto">
          <a:xfrm>
            <a:off x="7026275" y="4171950"/>
            <a:ext cx="650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1"/>
                </a:solidFill>
                <a:latin typeface="Tahoma" charset="0"/>
              </a:rPr>
              <a:t>Log</a:t>
            </a:r>
          </a:p>
        </p:txBody>
      </p:sp>
      <p:sp>
        <p:nvSpPr>
          <p:cNvPr id="48231" name="TextBox 61"/>
          <p:cNvSpPr txBox="1">
            <a:spLocks noChangeArrowheads="1"/>
          </p:cNvSpPr>
          <p:nvPr/>
        </p:nvSpPr>
        <p:spPr bwMode="auto">
          <a:xfrm>
            <a:off x="3733800" y="5029200"/>
            <a:ext cx="1274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1"/>
                </a:solidFill>
                <a:latin typeface="Tahoma" charset="0"/>
              </a:rPr>
              <a:t>Tx Table</a:t>
            </a:r>
          </a:p>
        </p:txBody>
      </p:sp>
      <p:sp>
        <p:nvSpPr>
          <p:cNvPr id="48232" name="TextBox 62"/>
          <p:cNvSpPr txBox="1">
            <a:spLocks noChangeArrowheads="1"/>
          </p:cNvSpPr>
          <p:nvPr/>
        </p:nvSpPr>
        <p:spPr bwMode="auto">
          <a:xfrm>
            <a:off x="2362200" y="1219200"/>
            <a:ext cx="2309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1"/>
                </a:solidFill>
                <a:latin typeface="Tahoma" charset="0"/>
              </a:rPr>
              <a:t>Dirty Page Table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8077200" cy="8382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Example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28600" y="685800"/>
          <a:ext cx="4038600" cy="6193844"/>
        </p:xfrm>
        <a:graphic>
          <a:graphicData uri="http://schemas.openxmlformats.org/drawingml/2006/table">
            <a:tbl>
              <a:tblPr/>
              <a:tblGrid>
                <a:gridCol w="566738"/>
                <a:gridCol w="3471862"/>
              </a:tblGrid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LSN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Log Record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T1: UPDATE P1 (OLD: YYY NEW: ZZZ)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T2: UPDATE P3 (OLD: UUU NEW: VVV)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BEGIN CHECKPOINT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1104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END CHECKPOINT (XACT TABLE=[[T1,10],[T2,15]]; DPT=[[P1,10],[P3,15]])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T1: UPDATE P2 (OLD: WWW NEW: XXX)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T1: COMMIT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T2: UPDATE P1 (OLD: ZZZ NEW: TTT)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T2: ABORT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T2: CLR P1(ZZZ), undonextLSN=15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BOOM!!!#CRASH!!!!!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43400" y="990600"/>
            <a:ext cx="4648200" cy="53609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Analysis phase:</a:t>
            </a:r>
          </a:p>
          <a:p>
            <a:pPr>
              <a:buFont typeface="Arial" charset="0"/>
              <a:buChar char="•"/>
            </a:pPr>
            <a:r>
              <a:rPr lang="en-US" altLang="en-US" sz="1600">
                <a:solidFill>
                  <a:srgbClr val="000000"/>
                </a:solidFill>
              </a:rPr>
              <a:t>Scan forward through the log starting at LSN 20.</a:t>
            </a:r>
          </a:p>
          <a:p>
            <a:pPr>
              <a:buFont typeface="Arial" charset="0"/>
              <a:buChar char="•"/>
            </a:pPr>
            <a:r>
              <a:rPr lang="en-US" altLang="en-US" sz="1600">
                <a:solidFill>
                  <a:srgbClr val="000000"/>
                </a:solidFill>
              </a:rPr>
              <a:t>LSN 25: Initialize XACT table with T1 (LastLSN 10) and T2 (LastLSN 15). Initialize DPT to P1 (RecLSN 10) and P3 (RecLSN 15).</a:t>
            </a:r>
          </a:p>
          <a:p>
            <a:pPr>
              <a:buFont typeface="Arial" charset="0"/>
              <a:buChar char="•"/>
            </a:pPr>
            <a:r>
              <a:rPr lang="en-US" altLang="en-US" sz="1600">
                <a:solidFill>
                  <a:srgbClr val="000000"/>
                </a:solidFill>
              </a:rPr>
              <a:t>LSN 30: Add (T1, LSN 30) to XACT table. Add (P2, LSN 30) to DPT.</a:t>
            </a:r>
          </a:p>
          <a:p>
            <a:pPr>
              <a:buFont typeface="Arial" charset="0"/>
              <a:buChar char="•"/>
            </a:pPr>
            <a:r>
              <a:rPr lang="en-US" altLang="en-US" sz="1600">
                <a:solidFill>
                  <a:srgbClr val="000000"/>
                </a:solidFill>
              </a:rPr>
              <a:t>LSN 35: Change T1 status to "Commit” and its LastLSN to 35 in XACT table</a:t>
            </a:r>
          </a:p>
          <a:p>
            <a:pPr>
              <a:buFont typeface="Arial" charset="0"/>
              <a:buChar char="•"/>
            </a:pPr>
            <a:r>
              <a:rPr lang="en-US" altLang="en-US" sz="1600">
                <a:solidFill>
                  <a:srgbClr val="000000"/>
                </a:solidFill>
              </a:rPr>
              <a:t>LSN 40: Set LastLSN=40 for T2 in XACT table.</a:t>
            </a:r>
          </a:p>
          <a:p>
            <a:pPr>
              <a:buFont typeface="Arial" charset="0"/>
              <a:buChar char="•"/>
            </a:pPr>
            <a:r>
              <a:rPr lang="en-US" altLang="en-US" sz="1600">
                <a:solidFill>
                  <a:srgbClr val="000000"/>
                </a:solidFill>
              </a:rPr>
              <a:t>LSN 45: Change T2 status to "Abort” and its LastLSN=45 in XACT table</a:t>
            </a:r>
          </a:p>
          <a:p>
            <a:pPr>
              <a:buFont typeface="Arial" charset="0"/>
              <a:buChar char="•"/>
            </a:pPr>
            <a:r>
              <a:rPr lang="en-US" altLang="en-US" sz="1600">
                <a:solidFill>
                  <a:srgbClr val="000000"/>
                </a:solidFill>
              </a:rPr>
              <a:t>LSN 50: Set LastLSN=50 for T2 in XACT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0CBD72CA-FC0A-C245-9B24-7C2F387F9EB4}" type="datetime1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11/1/16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23717220-226C-3F48-A22C-D382B71BD5D3}" type="slidenum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32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5120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5120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>
                <a:ea typeface="ＭＳ Ｐゴシック" charset="-128"/>
              </a:rPr>
              <a:t>Recovery</a:t>
            </a:r>
          </a:p>
        </p:txBody>
      </p:sp>
      <p:sp>
        <p:nvSpPr>
          <p:cNvPr id="16148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410200"/>
          </a:xfrm>
          <a:solidFill>
            <a:schemeClr val="bg1"/>
          </a:solidFill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>
                <a:solidFill>
                  <a:srgbClr val="FF0000"/>
                </a:solidFill>
                <a:ea typeface="ＭＳ Ｐゴシック" charset="-128"/>
              </a:rPr>
              <a:t>2. Redo</a:t>
            </a:r>
            <a:r>
              <a:rPr lang="en-US" altLang="en-US" sz="2800">
                <a:ea typeface="ＭＳ Ｐゴシック" charset="-128"/>
              </a:rPr>
              <a:t>: applies all updates in log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charset="-128"/>
              </a:rPr>
              <a:t>Start with log record of smallest recLSN of any page in dirty page table; scan forward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charset="-128"/>
              </a:rPr>
              <a:t>For each update/CLR encountered, check whether the update has to be applied:</a:t>
            </a:r>
          </a:p>
          <a:p>
            <a:pPr marL="1371600" lvl="2" indent="-457200" eaLnBrk="1" hangingPunct="1">
              <a:lnSpc>
                <a:spcPct val="110000"/>
              </a:lnSpc>
              <a:buSzPct val="110000"/>
              <a:buFont typeface="Tahoma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Is this page in the dirty page table?</a:t>
            </a:r>
          </a:p>
          <a:p>
            <a:pPr marL="1371600" lvl="2" indent="-457200" eaLnBrk="1" hangingPunct="1">
              <a:lnSpc>
                <a:spcPct val="110000"/>
              </a:lnSpc>
              <a:buSzPct val="110000"/>
              <a:buFont typeface="Tahoma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If yes, is the dirty page entry’s recLSN ≤ current log LSN?</a:t>
            </a:r>
          </a:p>
          <a:p>
            <a:pPr marL="1371600" lvl="2" indent="-457200" eaLnBrk="1" hangingPunct="1">
              <a:lnSpc>
                <a:spcPct val="110000"/>
              </a:lnSpc>
              <a:buSzPct val="110000"/>
              <a:buFont typeface="Tahoma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If yes, read the actual page from disk. Is the, LSN recorded on page (</a:t>
            </a:r>
            <a:r>
              <a:rPr lang="en-US" altLang="en-US" sz="2000">
                <a:solidFill>
                  <a:srgbClr val="FF0000"/>
                </a:solidFill>
                <a:ea typeface="ＭＳ Ｐゴシック" charset="-128"/>
              </a:rPr>
              <a:t>called PageLSN</a:t>
            </a:r>
            <a:r>
              <a:rPr lang="en-US" altLang="en-US" sz="2000">
                <a:ea typeface="ＭＳ Ｐゴシック" charset="-128"/>
              </a:rPr>
              <a:t>) smaller current log LSN?</a:t>
            </a:r>
          </a:p>
          <a:p>
            <a:pPr marL="1371600" lvl="2" indent="-457200" eaLnBrk="1" hangingPunct="1">
              <a:lnSpc>
                <a:spcPct val="110000"/>
              </a:lnSpc>
            </a:pPr>
            <a:r>
              <a:rPr lang="en-US" altLang="en-US" sz="2000">
                <a:ea typeface="ＭＳ Ｐゴシック" charset="-128"/>
              </a:rPr>
              <a:t>If yes, apply the update/CLR log to this page and set its PageLSN to the current log’s LSN</a:t>
            </a:r>
          </a:p>
          <a:p>
            <a:pPr marL="1371600" lvl="2" indent="-457200" eaLnBrk="1" hangingPunct="1">
              <a:lnSpc>
                <a:spcPct val="110000"/>
              </a:lnSpc>
            </a:pPr>
            <a:r>
              <a:rPr lang="en-US" altLang="en-US" sz="2000">
                <a:ea typeface="ＭＳ Ｐゴシック" charset="-128"/>
              </a:rPr>
              <a:t>If the answer to any of the questions above is no, move on!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3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8077200" cy="8382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Example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838200"/>
            <a:ext cx="4648200" cy="6362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Redo phase: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Scan forward through the log starting at LSN 10.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LSN 10: Read page P1, check </a:t>
            </a:r>
            <a:r>
              <a:rPr lang="en-US" sz="1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PageLSN</a:t>
            </a:r>
            <a:r>
              <a:rPr lang="en-US" sz="1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stored in the page. If </a:t>
            </a:r>
            <a:r>
              <a:rPr lang="en-US" sz="1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PageLSN</a:t>
            </a:r>
            <a:r>
              <a:rPr lang="en-US" sz="1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&lt;10, redo LSN 10 (set value to ZZZ) and set the page's </a:t>
            </a:r>
            <a:r>
              <a:rPr lang="en-US" sz="1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PageLSN</a:t>
            </a:r>
            <a:r>
              <a:rPr lang="en-US" sz="1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=10.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LSN 15: Read page P3, check </a:t>
            </a:r>
            <a:r>
              <a:rPr lang="en-US" sz="1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PageLSN</a:t>
            </a:r>
            <a:r>
              <a:rPr lang="en-US" sz="1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stored in the page. If </a:t>
            </a:r>
            <a:r>
              <a:rPr lang="en-US" sz="1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PageLSN</a:t>
            </a:r>
            <a:r>
              <a:rPr lang="en-US" sz="1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&lt;15, redo LSN 15 (set value to VVV) and set the page's </a:t>
            </a:r>
            <a:r>
              <a:rPr lang="en-US" sz="1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PageLSN</a:t>
            </a:r>
            <a:r>
              <a:rPr lang="en-US" sz="1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=15.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LSN 30: Read page P2, check </a:t>
            </a:r>
            <a:r>
              <a:rPr lang="en-US" sz="1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PageLSN</a:t>
            </a:r>
            <a:r>
              <a:rPr lang="en-US" sz="1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stored in the page. If </a:t>
            </a:r>
            <a:r>
              <a:rPr lang="en-US" sz="1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PageLSN</a:t>
            </a:r>
            <a:r>
              <a:rPr lang="en-US" sz="1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&lt;30, redo LSN 30 (set value to XXX) and set the page's </a:t>
            </a:r>
            <a:r>
              <a:rPr lang="en-US" sz="1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PageLSN</a:t>
            </a:r>
            <a:r>
              <a:rPr lang="en-US" sz="1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=30.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LSN 40: Read page P1 if it has been flushed, check </a:t>
            </a:r>
            <a:r>
              <a:rPr lang="en-US" sz="1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PageLSN</a:t>
            </a:r>
            <a:r>
              <a:rPr lang="en-US" sz="1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stored in the page. It will be 10. Redo LSN 40 (set value to TTT) and set the page's </a:t>
            </a:r>
            <a:r>
              <a:rPr lang="en-US" sz="1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PageLSN</a:t>
            </a:r>
            <a:r>
              <a:rPr lang="en-US" sz="1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=40.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LSN 50: Read page P1 if it has been flushed, check </a:t>
            </a:r>
            <a:r>
              <a:rPr lang="en-US" sz="1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PageLSN</a:t>
            </a:r>
            <a:r>
              <a:rPr lang="en-US" sz="1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stored in the page. It will be 40. Redo LSN 45 (set value to ZZZ) and set the page's </a:t>
            </a:r>
            <a:r>
              <a:rPr lang="en-US" sz="1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PageLSN</a:t>
            </a:r>
            <a:r>
              <a:rPr lang="en-US" sz="1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=50.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End record is written for T1; Remove T1 from </a:t>
            </a:r>
            <a:r>
              <a:rPr lang="en-US" sz="14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Xact</a:t>
            </a:r>
            <a:r>
              <a:rPr lang="en-US" sz="1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.  </a:t>
            </a:r>
          </a:p>
          <a:p>
            <a:pPr marL="285750" indent="-285750">
              <a:buFont typeface="Arial"/>
              <a:buChar char="•"/>
              <a:defRPr/>
            </a:pPr>
            <a:endParaRPr lang="en-US" sz="1400" dirty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/>
        </p:nvGraphicFramePr>
        <p:xfrm>
          <a:off x="228600" y="685800"/>
          <a:ext cx="4038600" cy="6193844"/>
        </p:xfrm>
        <a:graphic>
          <a:graphicData uri="http://schemas.openxmlformats.org/drawingml/2006/table">
            <a:tbl>
              <a:tblPr/>
              <a:tblGrid>
                <a:gridCol w="566738"/>
                <a:gridCol w="3471862"/>
              </a:tblGrid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LSN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Log Record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T1: UPDATE P1 (OLD: YYY NEW: ZZZ)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T2: UPDATE P3 (OLD: UUU NEW: VVV)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BEGIN CHECKPOINT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1104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END CHECKPOINT (XACT TABLE=[[T1,10],[T2,15]]; DPT=[[P1,10],[P3,15]])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T1: UPDATE P2 (OLD: WWW NEW: XXX)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T1: COMMIT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T2: UPDATE P1 (OLD: ZZZ NEW: TTT)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T2: ABORT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T2: CLR P1(ZZZ), undonextLSN=15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BOOM!!!#CRASH!!!!!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>
                <a:ea typeface="ＭＳ Ｐゴシック" charset="-128"/>
              </a:rPr>
              <a:t>Recovery</a:t>
            </a:r>
          </a:p>
        </p:txBody>
      </p:sp>
      <p:sp>
        <p:nvSpPr>
          <p:cNvPr id="16148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458200" cy="5638800"/>
          </a:xfrm>
          <a:solidFill>
            <a:schemeClr val="bg1"/>
          </a:solidFill>
        </p:spPr>
        <p:txBody>
          <a:bodyPr lIns="92075" tIns="46038" rIns="92075" bIns="46038"/>
          <a:lstStyle/>
          <a:p>
            <a:pPr marL="342900" lvl="1" indent="-342900" eaLnBrk="1" hangingPunct="1">
              <a:lnSpc>
                <a:spcPct val="110000"/>
              </a:lnSpc>
              <a:buClr>
                <a:schemeClr val="tx2"/>
              </a:buClr>
              <a:buSzPct val="60000"/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3. Undo</a:t>
            </a:r>
            <a:r>
              <a:rPr lang="en-US" dirty="0"/>
              <a:t>: </a:t>
            </a:r>
            <a:r>
              <a:rPr lang="en-US" sz="2400" dirty="0" smtClean="0"/>
              <a:t>Scan log backwards</a:t>
            </a:r>
            <a:endParaRPr lang="en-US" dirty="0" smtClean="0"/>
          </a:p>
          <a:p>
            <a:pPr lvl="1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dirty="0" smtClean="0"/>
              <a:t>Identify all live </a:t>
            </a:r>
            <a:r>
              <a:rPr lang="en-US" sz="2400" dirty="0" err="1" smtClean="0"/>
              <a:t>txs</a:t>
            </a:r>
            <a:r>
              <a:rPr lang="en-US" sz="2400" dirty="0" smtClean="0"/>
              <a:t> at </a:t>
            </a:r>
            <a:r>
              <a:rPr lang="en-US" sz="2400" dirty="0"/>
              <a:t>time of crash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dirty="0" err="1" smtClean="0"/>
              <a:t>ToUndo</a:t>
            </a:r>
            <a:r>
              <a:rPr lang="en-US" sz="2400" dirty="0" smtClean="0"/>
              <a:t> = {the </a:t>
            </a:r>
            <a:r>
              <a:rPr lang="en-US" sz="2400" dirty="0" err="1" smtClean="0"/>
              <a:t>LastLSN</a:t>
            </a:r>
            <a:r>
              <a:rPr lang="en-US" sz="2400" dirty="0" smtClean="0"/>
              <a:t> of all uncommitted live </a:t>
            </a:r>
            <a:r>
              <a:rPr lang="en-US" sz="2400" dirty="0" err="1" smtClean="0"/>
              <a:t>txs</a:t>
            </a:r>
            <a:r>
              <a:rPr lang="en-US" sz="2400" dirty="0" smtClean="0"/>
              <a:t>}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dirty="0" smtClean="0"/>
              <a:t>While </a:t>
            </a:r>
            <a:r>
              <a:rPr lang="en-US" sz="2400" dirty="0" err="1" smtClean="0"/>
              <a:t>ToUndo</a:t>
            </a:r>
            <a:r>
              <a:rPr lang="en-US" sz="2400" dirty="0" smtClean="0"/>
              <a:t> is not empty</a:t>
            </a:r>
          </a:p>
          <a:p>
            <a:pPr lvl="2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dirty="0"/>
              <a:t>L </a:t>
            </a:r>
            <a:r>
              <a:rPr lang="en-US" dirty="0">
                <a:sym typeface="Wingdings"/>
              </a:rPr>
              <a:t></a:t>
            </a:r>
            <a:r>
              <a:rPr lang="en-US" dirty="0"/>
              <a:t>Pick the max LSN in </a:t>
            </a:r>
            <a:r>
              <a:rPr lang="en-US" dirty="0" err="1"/>
              <a:t>ToUndo</a:t>
            </a:r>
            <a:endParaRPr lang="en-US" dirty="0"/>
          </a:p>
          <a:p>
            <a:pPr lvl="2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dirty="0"/>
              <a:t>If L is an update record</a:t>
            </a:r>
          </a:p>
          <a:p>
            <a:pPr lvl="3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dirty="0"/>
              <a:t>Undo </a:t>
            </a:r>
            <a:r>
              <a:rPr lang="en-US" sz="2400" dirty="0" smtClean="0"/>
              <a:t>the </a:t>
            </a:r>
            <a:r>
              <a:rPr lang="en-US" sz="2400" smtClean="0"/>
              <a:t>action of L</a:t>
            </a:r>
            <a:r>
              <a:rPr lang="en-US" sz="2400" dirty="0"/>
              <a:t>, write an CLR record to the log with </a:t>
            </a:r>
            <a:r>
              <a:rPr lang="en-US" sz="2400" dirty="0" err="1"/>
              <a:t>undonextLSN</a:t>
            </a:r>
            <a:r>
              <a:rPr lang="en-US" sz="2400" dirty="0"/>
              <a:t>=</a:t>
            </a:r>
            <a:r>
              <a:rPr lang="en-US" sz="2400" dirty="0" err="1" smtClean="0"/>
              <a:t>L.PrevLSN</a:t>
            </a:r>
            <a:endParaRPr lang="en-US" sz="2400" dirty="0"/>
          </a:p>
          <a:p>
            <a:pPr lvl="3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dirty="0" err="1" smtClean="0"/>
              <a:t>ToUndo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 </a:t>
            </a:r>
            <a:r>
              <a:rPr lang="en-US" sz="2400" dirty="0" err="1" smtClean="0"/>
              <a:t>ToUndo</a:t>
            </a:r>
            <a:r>
              <a:rPr lang="en-US" sz="2400" dirty="0" smtClean="0"/>
              <a:t> U {</a:t>
            </a:r>
            <a:r>
              <a:rPr lang="en-US" sz="2400" dirty="0" err="1" smtClean="0"/>
              <a:t>L.prevLSN</a:t>
            </a:r>
            <a:r>
              <a:rPr lang="en-US" sz="2400" dirty="0"/>
              <a:t> </a:t>
            </a:r>
            <a:r>
              <a:rPr lang="en-US" sz="2400" dirty="0" smtClean="0"/>
              <a:t>}</a:t>
            </a:r>
          </a:p>
          <a:p>
            <a:pPr lvl="2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dirty="0" smtClean="0"/>
              <a:t>If </a:t>
            </a:r>
            <a:r>
              <a:rPr lang="en-US" dirty="0"/>
              <a:t>L is a CLR record</a:t>
            </a:r>
          </a:p>
          <a:p>
            <a:pPr lvl="3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dirty="0" err="1"/>
              <a:t>ToUndo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 </a:t>
            </a:r>
            <a:r>
              <a:rPr lang="en-US" sz="2400" dirty="0" err="1"/>
              <a:t>ToUndo</a:t>
            </a:r>
            <a:r>
              <a:rPr lang="en-US" sz="2400" dirty="0"/>
              <a:t> U {</a:t>
            </a:r>
            <a:r>
              <a:rPr lang="en-US" sz="2400" dirty="0" err="1"/>
              <a:t>L.undonextLSN</a:t>
            </a:r>
            <a:r>
              <a:rPr lang="en-US" sz="2400" dirty="0"/>
              <a:t>}</a:t>
            </a:r>
          </a:p>
          <a:p>
            <a:pPr lvl="2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dirty="0"/>
              <a:t>Remove L from </a:t>
            </a:r>
            <a:r>
              <a:rPr lang="en-US" dirty="0" err="1"/>
              <a:t>ToUndo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3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8077200" cy="8382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Example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2311" y="414746"/>
            <a:ext cx="4648200" cy="6235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Undo phase: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T2 must be undone. </a:t>
            </a:r>
            <a:r>
              <a:rPr lang="en-US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ToUndo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= {50}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LSN 50: Put LSN 15 in </a:t>
            </a:r>
            <a:r>
              <a:rPr lang="en-US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ToUndo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ToUndo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= {15}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LSN 15: Undo LSN 15 - write a CLR for P3 with "set P3=UUU" and </a:t>
            </a:r>
            <a:r>
              <a:rPr lang="en-US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undonextLSN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=NULL. Write UUU into P3.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Write an end record for T2; Remove T2 from </a:t>
            </a:r>
            <a:r>
              <a:rPr lang="en-US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Xact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table.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ToUndo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= {}</a:t>
            </a:r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/>
        </p:nvGraphicFramePr>
        <p:xfrm>
          <a:off x="228600" y="685800"/>
          <a:ext cx="4038600" cy="6193844"/>
        </p:xfrm>
        <a:graphic>
          <a:graphicData uri="http://schemas.openxmlformats.org/drawingml/2006/table">
            <a:tbl>
              <a:tblPr/>
              <a:tblGrid>
                <a:gridCol w="566738"/>
                <a:gridCol w="3471862"/>
              </a:tblGrid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LSN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Log Record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T1: UPDATE P1 (OLD: YYY NEW: ZZZ)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T2: UPDATE P3 (OLD: UUU NEW: VVV)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BEGIN CHECKPOINT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1104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END CHECKPOINT (XACT TABLE=[[T1,10],[T2,15]]; DPT=[[P1,10],[P3,15]])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T1: UPDATE P2 (OLD: WWW NEW: XXX)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T1: COMMIT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T2: UPDATE P1 (OLD: ZZZ NEW: TTT)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T2: ABORT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T2: CLR P1(ZZZ), undonextLSN=15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BOOM!!!#CRASH!!!!!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2A2306E8-F56C-F549-9300-72CF131EE9B0}" type="datetime1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11/1/16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850309F8-A303-6D40-967F-A2B63A25DA05}" type="slidenum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36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Media Recovery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Used for disaster recovery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Disk crashes, fires, alien attack, etc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Periodically make a copy of the database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Similar to a “fuzzy checkpoint”</a:t>
            </a:r>
            <a:endParaRPr lang="en-US" altLang="ja-JP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When an object is corrupted: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Get potentially-outdated copy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Apply logs to bring it up-to-date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C363B037-ABDA-3945-86F1-3AF9C764ED74}" type="datetime1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11/1/16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377411C3-5F99-5B4B-924C-8CB04C43C3C8}" type="slidenum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37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939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5939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59398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-15240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>
                <a:ea typeface="ＭＳ Ｐゴシック" charset="-128"/>
              </a:rPr>
              <a:t>Summary</a:t>
            </a:r>
          </a:p>
        </p:txBody>
      </p:sp>
      <p:sp>
        <p:nvSpPr>
          <p:cNvPr id="593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18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dirty="0">
                <a:ea typeface="ＭＳ Ｐゴシック" charset="-128"/>
              </a:rPr>
              <a:t>Atomicity &amp; Durability.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WAL to allow </a:t>
            </a:r>
            <a:r>
              <a:rPr lang="en-US" altLang="en-US" sz="2000" dirty="0">
                <a:ea typeface="ＭＳ Ｐゴシック" charset="-128"/>
              </a:rPr>
              <a:t>STEAL/NO-FORCE </a:t>
            </a:r>
          </a:p>
          <a:p>
            <a:pPr eaLnBrk="1" hangingPunct="1"/>
            <a:r>
              <a:rPr lang="en-US" altLang="en-US" sz="2400" dirty="0" err="1">
                <a:solidFill>
                  <a:schemeClr val="accent2"/>
                </a:solidFill>
                <a:ea typeface="ＭＳ Ｐゴシック" charset="-128"/>
              </a:rPr>
              <a:t>Checkpointing</a:t>
            </a:r>
            <a:r>
              <a:rPr lang="en-US" altLang="en-US" sz="2400" dirty="0">
                <a:solidFill>
                  <a:schemeClr val="accent2"/>
                </a:solidFill>
                <a:ea typeface="ＭＳ Ｐゴシック" charset="-128"/>
              </a:rPr>
              <a:t>: </a:t>
            </a:r>
            <a:r>
              <a:rPr lang="en-US" altLang="en-US" sz="2400" dirty="0">
                <a:ea typeface="ＭＳ Ｐゴシック" charset="-128"/>
              </a:rPr>
              <a:t> A quick way to limit the amount of log to scan on recovery. 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Recovery works in 3 phases:</a:t>
            </a:r>
          </a:p>
          <a:p>
            <a:pPr lvl="1" eaLnBrk="1" hangingPunct="1"/>
            <a:r>
              <a:rPr lang="en-US" altLang="en-US" sz="2000" dirty="0">
                <a:solidFill>
                  <a:schemeClr val="accent2"/>
                </a:solidFill>
                <a:ea typeface="ＭＳ Ｐゴシック" charset="-128"/>
              </a:rPr>
              <a:t>Analysis: </a:t>
            </a:r>
            <a:r>
              <a:rPr lang="en-US" altLang="en-US" sz="2000" dirty="0">
                <a:ea typeface="ＭＳ Ｐゴシック" charset="-128"/>
              </a:rPr>
              <a:t>Forward from checkpoint.</a:t>
            </a:r>
          </a:p>
          <a:p>
            <a:pPr lvl="1" eaLnBrk="1" hangingPunct="1"/>
            <a:r>
              <a:rPr lang="en-US" altLang="en-US" sz="2000" dirty="0">
                <a:solidFill>
                  <a:schemeClr val="accent2"/>
                </a:solidFill>
                <a:ea typeface="ＭＳ Ｐゴシック" charset="-128"/>
              </a:rPr>
              <a:t>Redo:</a:t>
            </a:r>
            <a:r>
              <a:rPr lang="en-US" altLang="en-US" sz="2000" dirty="0">
                <a:ea typeface="ＭＳ Ｐゴシック" charset="-128"/>
              </a:rPr>
              <a:t> Forward from oldest </a:t>
            </a:r>
            <a:r>
              <a:rPr lang="en-US" altLang="en-US" sz="2000" dirty="0" err="1">
                <a:ea typeface="ＭＳ Ｐゴシック" charset="-128"/>
              </a:rPr>
              <a:t>recLSN</a:t>
            </a:r>
            <a:r>
              <a:rPr lang="en-US" altLang="en-US" sz="2000" dirty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US" altLang="en-US" sz="2000" dirty="0">
                <a:solidFill>
                  <a:schemeClr val="accent2"/>
                </a:solidFill>
                <a:ea typeface="ＭＳ Ｐゴシック" charset="-128"/>
              </a:rPr>
              <a:t>Undo: </a:t>
            </a:r>
            <a:r>
              <a:rPr lang="en-US" altLang="en-US" sz="2000" dirty="0">
                <a:ea typeface="ＭＳ Ｐゴシック" charset="-128"/>
              </a:rPr>
              <a:t>Backward from end to first LSN of oldest </a:t>
            </a:r>
            <a:r>
              <a:rPr lang="en-US" altLang="en-US" sz="2000" dirty="0" err="1">
                <a:ea typeface="ＭＳ Ｐゴシック" charset="-128"/>
              </a:rPr>
              <a:t>Xact</a:t>
            </a:r>
            <a:r>
              <a:rPr lang="en-US" altLang="en-US" sz="2000" dirty="0">
                <a:ea typeface="ＭＳ Ｐゴシック" charset="-128"/>
              </a:rPr>
              <a:t> alive at crash.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Upon Undo, write CLRs.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Redo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repeats history</a:t>
            </a:r>
            <a:r>
              <a:rPr lang="ja-JP" altLang="en-US" sz="2400" dirty="0">
                <a:ea typeface="ＭＳ Ｐゴシック" charset="-128"/>
              </a:rPr>
              <a:t>”</a:t>
            </a:r>
            <a:endParaRPr lang="en-US" altLang="ja-JP" sz="2400" dirty="0">
              <a:ea typeface="ＭＳ Ｐゴシック" charset="-128"/>
            </a:endParaRPr>
          </a:p>
          <a:p>
            <a:pPr eaLnBrk="1" hangingPunct="1"/>
            <a:r>
              <a:rPr lang="en-US" altLang="en-US" sz="2800" dirty="0">
                <a:solidFill>
                  <a:schemeClr val="hlink"/>
                </a:solidFill>
                <a:ea typeface="ＭＳ Ｐゴシック" charset="-128"/>
              </a:rPr>
              <a:t>Interested in the history of ARIES:</a:t>
            </a:r>
          </a:p>
          <a:p>
            <a:pPr lvl="1" eaLnBrk="1" hangingPunct="1"/>
            <a:r>
              <a:rPr lang="en-US" altLang="en-US" sz="2000" dirty="0">
                <a:solidFill>
                  <a:schemeClr val="hlink"/>
                </a:solidFill>
                <a:ea typeface="ＭＳ Ｐゴシック" charset="-128"/>
                <a:hlinkClick r:id="rId3"/>
              </a:rPr>
              <a:t>http://www.almaden.ibm.com/u/mohan/ARIES_Impact.html</a:t>
            </a:r>
            <a:endParaRPr lang="en-US" altLang="en-US" sz="1800" dirty="0">
              <a:solidFill>
                <a:schemeClr val="hlink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>
              <a:solidFill>
                <a:schemeClr val="hlink"/>
              </a:solidFill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074C5F00-9423-7F41-84E7-CF21C652797D}" type="datetime1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11/1/16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6EB5DA43-F7E7-D845-B4CE-29294871E0BA}" type="slidenum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38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144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6144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>
                <a:ea typeface="ＭＳ Ｐゴシック" charset="-128"/>
              </a:rPr>
              <a:t>Announcements</a:t>
            </a:r>
          </a:p>
        </p:txBody>
      </p:sp>
      <p:sp>
        <p:nvSpPr>
          <p:cNvPr id="614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464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800">
                <a:ea typeface="ＭＳ Ｐゴシック" charset="-128"/>
              </a:rPr>
              <a:t>Book Exercises: 16.1, 16.3, 17.5</a:t>
            </a:r>
          </a:p>
          <a:p>
            <a:pPr eaLnBrk="1" hangingPunct="1"/>
            <a:r>
              <a:rPr lang="en-US" altLang="en-US" sz="2800">
                <a:ea typeface="ＭＳ Ｐゴシック" charset="-128"/>
              </a:rPr>
              <a:t>Additional Review Exercise:  Recall the three kinds of conflicts from last class (RW, WR, WW).  For each, think of an example where the conflict occurs.  How does 2PL prevent these conflicts?</a:t>
            </a:r>
            <a:endParaRPr lang="en-US" altLang="en-US" sz="2400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charset="-128"/>
              </a:rPr>
              <a:t>Example 3 (Fig 18.5 from textbook)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ea typeface="ＭＳ Ｐゴシック" charset="-128"/>
              </a:rPr>
              <a:t>00, 05: begin_checkpoint, end_checkpoint</a:t>
            </a:r>
          </a:p>
          <a:p>
            <a:r>
              <a:rPr lang="en-US" altLang="en-US" sz="2000">
                <a:ea typeface="ＭＳ Ｐゴシック" charset="-128"/>
              </a:rPr>
              <a:t>10: update: T1 writes P5</a:t>
            </a:r>
          </a:p>
          <a:p>
            <a:r>
              <a:rPr lang="en-US" altLang="en-US" sz="2000">
                <a:ea typeface="ＭＳ Ｐゴシック" charset="-128"/>
              </a:rPr>
              <a:t>20: update: T2 writes P3</a:t>
            </a:r>
          </a:p>
          <a:p>
            <a:r>
              <a:rPr lang="en-US" altLang="en-US" sz="2000">
                <a:ea typeface="ＭＳ Ｐゴシック" charset="-128"/>
              </a:rPr>
              <a:t>30: T1 aborts</a:t>
            </a:r>
          </a:p>
          <a:p>
            <a:r>
              <a:rPr lang="en-US" altLang="en-US" sz="2000">
                <a:ea typeface="ＭＳ Ｐゴシック" charset="-128"/>
              </a:rPr>
              <a:t>40, 45: CLR: Undo T1 LSN 10, T1 end</a:t>
            </a:r>
          </a:p>
          <a:p>
            <a:r>
              <a:rPr lang="en-US" altLang="en-US" sz="2000">
                <a:ea typeface="ＭＳ Ｐゴシック" charset="-128"/>
              </a:rPr>
              <a:t>50: update: T3 writes P1</a:t>
            </a:r>
          </a:p>
          <a:p>
            <a:r>
              <a:rPr lang="en-US" altLang="en-US" sz="2000">
                <a:ea typeface="ＭＳ Ｐゴシック" charset="-128"/>
              </a:rPr>
              <a:t>60: update: T2 writes P5</a:t>
            </a:r>
          </a:p>
          <a:p>
            <a:r>
              <a:rPr lang="en-US" altLang="en-US" sz="2000">
                <a:ea typeface="ＭＳ Ｐゴシック" charset="-128"/>
              </a:rPr>
              <a:t>CRASH, Restart</a:t>
            </a:r>
          </a:p>
          <a:p>
            <a:r>
              <a:rPr lang="en-US" altLang="en-US" sz="2000">
                <a:ea typeface="ＭＳ Ｐゴシック" charset="-128"/>
              </a:rPr>
              <a:t>70: CLRL: Undo T2 LSN 60</a:t>
            </a:r>
          </a:p>
          <a:p>
            <a:r>
              <a:rPr lang="en-US" altLang="en-US" sz="2000">
                <a:ea typeface="ＭＳ Ｐゴシック" charset="-128"/>
              </a:rPr>
              <a:t>80, 85: CLR: Undo T3 LSN 50, T3 end</a:t>
            </a:r>
          </a:p>
          <a:p>
            <a:r>
              <a:rPr lang="en-US" altLang="en-US" sz="2000">
                <a:ea typeface="ＭＳ Ｐゴシック" charset="-128"/>
              </a:rPr>
              <a:t>CRASH, Restart</a:t>
            </a:r>
          </a:p>
          <a:p>
            <a:r>
              <a:rPr lang="en-US" altLang="en-US" sz="2000">
                <a:ea typeface="ＭＳ Ｐゴシック" charset="-128"/>
              </a:rPr>
              <a:t>90, 95: CLR: Undo T2 LSN 20, T2 end</a:t>
            </a:r>
          </a:p>
          <a:p>
            <a:endParaRPr lang="en-US" altLang="en-US" sz="2000">
              <a:ea typeface="ＭＳ Ｐゴシック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7585F7A1-DF22-054C-9FD9-CB619E67AECB}" type="datetime1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11/1/16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31F210F2-2DEE-A745-A3CA-BE9230F6E9F7}" type="slidenum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39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3494" name="Freeform 6"/>
          <p:cNvSpPr>
            <a:spLocks/>
          </p:cNvSpPr>
          <p:nvPr/>
        </p:nvSpPr>
        <p:spPr bwMode="auto">
          <a:xfrm>
            <a:off x="2811463" y="-1220788"/>
            <a:ext cx="7918450" cy="3830638"/>
          </a:xfrm>
          <a:custGeom>
            <a:avLst/>
            <a:gdLst>
              <a:gd name="T0" fmla="*/ 2742440 w 7918151"/>
              <a:gd name="T1" fmla="*/ 3716296 h 3829835"/>
              <a:gd name="T2" fmla="*/ 2665928 w 7918151"/>
              <a:gd name="T3" fmla="*/ 2843676 h 3829835"/>
              <a:gd name="T4" fmla="*/ 3951320 w 7918151"/>
              <a:gd name="T5" fmla="*/ 2828367 h 3829835"/>
              <a:gd name="T6" fmla="*/ 7914616 w 7918151"/>
              <a:gd name="T7" fmla="*/ 3792842 h 3829835"/>
              <a:gd name="T8" fmla="*/ 3109693 w 7918151"/>
              <a:gd name="T9" fmla="*/ 1297454 h 3829835"/>
              <a:gd name="T10" fmla="*/ 3691180 w 7918151"/>
              <a:gd name="T11" fmla="*/ 1496474 h 3829835"/>
              <a:gd name="T12" fmla="*/ 3327 w 7918151"/>
              <a:gd name="T13" fmla="*/ 11487 h 3829835"/>
              <a:gd name="T14" fmla="*/ 4425691 w 7918151"/>
              <a:gd name="T15" fmla="*/ 2415020 h 38298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918151" h="3829835">
                <a:moveTo>
                  <a:pt x="2742128" y="3713959"/>
                </a:moveTo>
                <a:cubicBezTo>
                  <a:pt x="2603148" y="3351871"/>
                  <a:pt x="2464168" y="2989783"/>
                  <a:pt x="2665625" y="2841888"/>
                </a:cubicBezTo>
                <a:cubicBezTo>
                  <a:pt x="2867082" y="2693993"/>
                  <a:pt x="3076191" y="2668493"/>
                  <a:pt x="3950873" y="2826588"/>
                </a:cubicBezTo>
                <a:cubicBezTo>
                  <a:pt x="4825555" y="2984683"/>
                  <a:pt x="8053974" y="4045449"/>
                  <a:pt x="7913719" y="3790457"/>
                </a:cubicBezTo>
                <a:cubicBezTo>
                  <a:pt x="7773464" y="3535465"/>
                  <a:pt x="3813168" y="1679125"/>
                  <a:pt x="3109342" y="1296638"/>
                </a:cubicBezTo>
                <a:cubicBezTo>
                  <a:pt x="2405516" y="914151"/>
                  <a:pt x="4208432" y="1709725"/>
                  <a:pt x="3690763" y="1495532"/>
                </a:cubicBezTo>
                <a:cubicBezTo>
                  <a:pt x="3173094" y="1281339"/>
                  <a:pt x="-119077" y="-141514"/>
                  <a:pt x="3327" y="11481"/>
                </a:cubicBezTo>
                <a:cubicBezTo>
                  <a:pt x="125731" y="164476"/>
                  <a:pt x="3555608" y="1849971"/>
                  <a:pt x="4425190" y="241350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495" name="Curved Up Arrow 10"/>
          <p:cNvSpPr>
            <a:spLocks noChangeArrowheads="1"/>
          </p:cNvSpPr>
          <p:nvPr/>
        </p:nvSpPr>
        <p:spPr bwMode="auto">
          <a:xfrm rot="-5649303">
            <a:off x="3503612" y="1874838"/>
            <a:ext cx="906463" cy="382588"/>
          </a:xfrm>
          <a:prstGeom prst="curvedUpArrow">
            <a:avLst>
              <a:gd name="adj1" fmla="val 24910"/>
              <a:gd name="adj2" fmla="val 49832"/>
              <a:gd name="adj3" fmla="val 25000"/>
            </a:avLst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63496" name="Curved Up Arrow 11"/>
          <p:cNvSpPr>
            <a:spLocks noChangeArrowheads="1"/>
          </p:cNvSpPr>
          <p:nvPr/>
        </p:nvSpPr>
        <p:spPr bwMode="auto">
          <a:xfrm rot="-5649303">
            <a:off x="4206875" y="2527300"/>
            <a:ext cx="1720850" cy="508000"/>
          </a:xfrm>
          <a:prstGeom prst="curvedUpArrow">
            <a:avLst>
              <a:gd name="adj1" fmla="val 24951"/>
              <a:gd name="adj2" fmla="val 49919"/>
              <a:gd name="adj3" fmla="val 25000"/>
            </a:avLst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63497" name="Curved Up Arrow 12"/>
          <p:cNvSpPr>
            <a:spLocks noChangeArrowheads="1"/>
          </p:cNvSpPr>
          <p:nvPr/>
        </p:nvSpPr>
        <p:spPr bwMode="auto">
          <a:xfrm rot="-5649303">
            <a:off x="4725987" y="2794001"/>
            <a:ext cx="2327275" cy="584200"/>
          </a:xfrm>
          <a:prstGeom prst="curvedUpArrow">
            <a:avLst>
              <a:gd name="adj1" fmla="val 25009"/>
              <a:gd name="adj2" fmla="val 50018"/>
              <a:gd name="adj3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63498" name="TextBox 13"/>
          <p:cNvSpPr txBox="1">
            <a:spLocks noChangeArrowheads="1"/>
          </p:cNvSpPr>
          <p:nvPr/>
        </p:nvSpPr>
        <p:spPr bwMode="auto">
          <a:xfrm>
            <a:off x="6172200" y="2895600"/>
            <a:ext cx="21351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r>
              <a:rPr lang="en-US" altLang="en-US"/>
              <a:t>UndoNextLSN</a:t>
            </a:r>
          </a:p>
        </p:txBody>
      </p:sp>
      <p:sp>
        <p:nvSpPr>
          <p:cNvPr id="63499" name="TextBox 14"/>
          <p:cNvSpPr txBox="1">
            <a:spLocks noChangeArrowheads="1"/>
          </p:cNvSpPr>
          <p:nvPr/>
        </p:nvSpPr>
        <p:spPr bwMode="auto">
          <a:xfrm>
            <a:off x="2590800" y="2133600"/>
            <a:ext cx="11715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r>
              <a:rPr lang="en-US" altLang="en-US" sz="2000">
                <a:solidFill>
                  <a:srgbClr val="0000FF"/>
                </a:solidFill>
              </a:rPr>
              <a:t>PrevLSN</a:t>
            </a:r>
          </a:p>
        </p:txBody>
      </p:sp>
      <p:sp>
        <p:nvSpPr>
          <p:cNvPr id="63500" name="TextBox 15"/>
          <p:cNvSpPr txBox="1">
            <a:spLocks noChangeArrowheads="1"/>
          </p:cNvSpPr>
          <p:nvPr/>
        </p:nvSpPr>
        <p:spPr bwMode="auto">
          <a:xfrm>
            <a:off x="3733800" y="3276600"/>
            <a:ext cx="10731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r>
              <a:rPr lang="en-US" altLang="en-US" sz="1800">
                <a:solidFill>
                  <a:srgbClr val="0000FF"/>
                </a:solidFill>
              </a:rPr>
              <a:t>PrevLSN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matters?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of writing to disk: </a:t>
            </a:r>
          </a:p>
          <a:p>
            <a:pPr lvl="1"/>
            <a:r>
              <a:rPr lang="en-US" dirty="0" smtClean="0"/>
              <a:t>Pages (512 bytes to 16K)</a:t>
            </a:r>
          </a:p>
          <a:p>
            <a:pPr lvl="1"/>
            <a:r>
              <a:rPr lang="en-US" dirty="0" smtClean="0"/>
              <a:t>Pages contain records from a table</a:t>
            </a:r>
          </a:p>
          <a:p>
            <a:pPr lvl="1"/>
            <a:r>
              <a:rPr lang="en-US" dirty="0" smtClean="0"/>
              <a:t>E.g., </a:t>
            </a:r>
            <a:r>
              <a:rPr lang="en-US" sz="2000" dirty="0" smtClean="0"/>
              <a:t>INSERT INTO Sailors VALUES(3, ‘</a:t>
            </a:r>
            <a:r>
              <a:rPr lang="en-US" sz="2000" dirty="0" err="1" smtClean="0"/>
              <a:t>dustin</a:t>
            </a:r>
            <a:r>
              <a:rPr lang="en-US" sz="2000" dirty="0" smtClean="0"/>
              <a:t>’, 23, 8);</a:t>
            </a:r>
          </a:p>
          <a:p>
            <a:r>
              <a:rPr lang="en-US" dirty="0" smtClean="0"/>
              <a:t>This requires:</a:t>
            </a:r>
          </a:p>
          <a:p>
            <a:pPr lvl="1"/>
            <a:r>
              <a:rPr lang="en-US" dirty="0" smtClean="0"/>
              <a:t>Read a page from the database containing the Sailors records and an available slot</a:t>
            </a:r>
          </a:p>
          <a:p>
            <a:pPr lvl="1"/>
            <a:r>
              <a:rPr lang="en-US" dirty="0" smtClean="0"/>
              <a:t>Revising the page to add a new record</a:t>
            </a:r>
          </a:p>
          <a:p>
            <a:pPr lvl="1"/>
            <a:r>
              <a:rPr lang="en-US" dirty="0" smtClean="0"/>
              <a:t>Writing the page back to disk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C748-7E7D-7E4A-965E-C28A78389873}" type="datetime1">
              <a:rPr lang="en-US" altLang="en-US" smtClean="0"/>
              <a:pPr/>
              <a:t>11/1/16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9A76-1075-E645-A11F-31D48399D4E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 4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3276600" cy="3794704"/>
        </p:xfrm>
        <a:graphic>
          <a:graphicData uri="http://schemas.openxmlformats.org/drawingml/2006/table">
            <a:tbl>
              <a:tblPr/>
              <a:tblGrid>
                <a:gridCol w="685800"/>
                <a:gridCol w="25908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LSN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Log Record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BEGIN CHECKPOINT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END CHECKPOINT (EMPTY XACT TABLE AND DPT)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T1: UPDATE P1 (OLD: YYY NEW: ZZZ)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T1: UPDATE P2 (OLD: WWW NEW: XXX)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T1: COMMIT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BOOM!!!#CRASH!!!!!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86200" y="990600"/>
            <a:ext cx="4724400" cy="54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Analysis phase:</a:t>
            </a:r>
          </a:p>
          <a:p>
            <a:r>
              <a:rPr lang="en-US" altLang="en-US" sz="1400">
                <a:solidFill>
                  <a:srgbClr val="000000"/>
                </a:solidFill>
              </a:rPr>
              <a:t>Scan forward through the log starting at LSN 0.</a:t>
            </a:r>
          </a:p>
          <a:p>
            <a:r>
              <a:rPr lang="en-US" altLang="en-US" sz="1400">
                <a:solidFill>
                  <a:srgbClr val="000000"/>
                </a:solidFill>
              </a:rPr>
              <a:t>LSN 5: Initialize XACT table and DPT to empty.</a:t>
            </a:r>
          </a:p>
          <a:p>
            <a:r>
              <a:rPr lang="en-US" altLang="en-US" sz="1400">
                <a:solidFill>
                  <a:srgbClr val="000000"/>
                </a:solidFill>
              </a:rPr>
              <a:t>LSN 10: Add (T1, LSN 10) to XACT table. Add (P1, LSN 10) to DPT.</a:t>
            </a:r>
          </a:p>
          <a:p>
            <a:r>
              <a:rPr lang="en-US" altLang="en-US" sz="1400">
                <a:solidFill>
                  <a:srgbClr val="000000"/>
                </a:solidFill>
              </a:rPr>
              <a:t>LSN 15: Set LastLSN=15 for T1 in XACT table. Add (P2, LSN 15) to DPT.</a:t>
            </a:r>
          </a:p>
          <a:p>
            <a:r>
              <a:rPr lang="en-US" altLang="en-US" sz="1400">
                <a:solidFill>
                  <a:srgbClr val="000000"/>
                </a:solidFill>
              </a:rPr>
              <a:t>LSN 20: Change T1 status to "Commit" in XACT table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Redo phase:</a:t>
            </a:r>
          </a:p>
          <a:p>
            <a:r>
              <a:rPr lang="en-US" altLang="en-US" sz="1400">
                <a:solidFill>
                  <a:srgbClr val="000000"/>
                </a:solidFill>
              </a:rPr>
              <a:t>Scan forward through the log starting at LSN 10.</a:t>
            </a:r>
          </a:p>
          <a:p>
            <a:r>
              <a:rPr lang="en-US" altLang="en-US" sz="1400">
                <a:solidFill>
                  <a:srgbClr val="000000"/>
                </a:solidFill>
              </a:rPr>
              <a:t>LSN 10: Read page P1, check PageLSN stored in the page. If PageLSN&lt;10, redo LSN 10 (set value to ZZZ) and set the page's PageLSN=10.</a:t>
            </a:r>
          </a:p>
          <a:p>
            <a:r>
              <a:rPr lang="en-US" altLang="en-US" sz="1400">
                <a:solidFill>
                  <a:srgbClr val="000000"/>
                </a:solidFill>
              </a:rPr>
              <a:t>LSN 15: Read page P2, check PageLSN stored in the page. If PageLSN&lt;15, redo LSN 15 (set value to XXX) and set the page's PageLSN=15.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Redo phase:</a:t>
            </a:r>
          </a:p>
          <a:p>
            <a:r>
              <a:rPr lang="en-US" altLang="en-US" sz="1400">
                <a:solidFill>
                  <a:srgbClr val="000000"/>
                </a:solidFill>
              </a:rPr>
              <a:t>Do nothing; no transactions to undo.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 5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3276600" cy="5074950"/>
        </p:xfrm>
        <a:graphic>
          <a:graphicData uri="http://schemas.openxmlformats.org/drawingml/2006/table">
            <a:tbl>
              <a:tblPr/>
              <a:tblGrid>
                <a:gridCol w="685800"/>
                <a:gridCol w="25908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LSN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Log Record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BEGIN CHECKPOINT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END CHECKPOINT (EMPTY XACT TABLE AND DPT)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T1: UPDATE P1 (OLD: YYY NEW: ZZZ)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T1: UPDATE P2 (OLD: WWW NEW: XXX)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T2: UPDATE P3 (OLD: UUU NEW: VVV)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T1: COMMIT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T2: UPDATE P1 (OLD: ZZZ NEW: TTT)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BOOM!!!#CRASH!!!!!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86200" y="990600"/>
            <a:ext cx="4724400" cy="55197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Analysis phase: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Scan forward through the log starting at LSN 0.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LSN 5: Initialize XACT table and DPT to empty.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LSN 10: Add (T1, LSN 10) to XACT table. Add (P1, LSN 10) to DPT.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LSN 15: Set </a:t>
            </a:r>
            <a:r>
              <a:rPr lang="en-US" sz="18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LastLSN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=15 for T1 in XACT table. Add (P2, LSN 15) to DPT.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LSN 20: Add (T2, LSN 20) to XACT table. Add (P3, LSN 20) to DPT.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LSN 25: Change T1 status to "Commit" and its </a:t>
            </a:r>
            <a:r>
              <a:rPr lang="en-US" sz="18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LastLSN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to 25 in XACT table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LSN 30: Set </a:t>
            </a:r>
            <a:r>
              <a:rPr lang="en-US" sz="18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LastLSN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=30 for T2 in XACT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 5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3276600" cy="5074950"/>
        </p:xfrm>
        <a:graphic>
          <a:graphicData uri="http://schemas.openxmlformats.org/drawingml/2006/table">
            <a:tbl>
              <a:tblPr/>
              <a:tblGrid>
                <a:gridCol w="685800"/>
                <a:gridCol w="25908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LSN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Log Record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BEGIN CHECKPOINT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END CHECKPOINT (EMPTY XACT TABLE AND DPT)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T1: UPDATE P1 (OLD: YYY NEW: ZZZ)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T1: UPDATE P2 (OLD: WWW NEW: XXX)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T2: UPDATE P3 (OLD: UUU NEW: VVV)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T1: COMMIT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T2: UPDATE P1 (OLD: ZZZ NEW: TTT)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BOOM!!!#CRASH!!!!!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86200" y="990600"/>
            <a:ext cx="4724400" cy="5583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Redo phase: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5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Scan forward through the log starting at LSN 10.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5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LSN 10: Read page P1, check </a:t>
            </a:r>
            <a:r>
              <a:rPr lang="en-US" sz="15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PageLSN</a:t>
            </a:r>
            <a:r>
              <a:rPr lang="en-US" sz="15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stored in the page. If </a:t>
            </a:r>
            <a:r>
              <a:rPr lang="en-US" sz="15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PageLSN</a:t>
            </a:r>
            <a:r>
              <a:rPr lang="en-US" sz="15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&lt;10, redo LSN 10 (set value to ZZZ) and set the page's </a:t>
            </a:r>
            <a:r>
              <a:rPr lang="en-US" sz="15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PageLSN</a:t>
            </a:r>
            <a:r>
              <a:rPr lang="en-US" sz="15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=10.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5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LSN 15: Read page P2, check </a:t>
            </a:r>
            <a:r>
              <a:rPr lang="en-US" sz="15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PageLSN</a:t>
            </a:r>
            <a:r>
              <a:rPr lang="en-US" sz="15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stored in the page. If </a:t>
            </a:r>
            <a:r>
              <a:rPr lang="en-US" sz="15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PageLSN</a:t>
            </a:r>
            <a:r>
              <a:rPr lang="en-US" sz="15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&lt;15, redo LSN 15 (set value to XXX) and set the page's </a:t>
            </a:r>
            <a:r>
              <a:rPr lang="en-US" sz="15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PageLSN</a:t>
            </a:r>
            <a:r>
              <a:rPr lang="en-US" sz="15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=15.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5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LSN 20: Read page P3, check </a:t>
            </a:r>
            <a:r>
              <a:rPr lang="en-US" sz="15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PageLSN</a:t>
            </a:r>
            <a:r>
              <a:rPr lang="en-US" sz="15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stored in the page. If </a:t>
            </a:r>
            <a:r>
              <a:rPr lang="en-US" sz="15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PageLSN</a:t>
            </a:r>
            <a:r>
              <a:rPr lang="en-US" sz="15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&lt;20, redo LSN 20 (set value to VVV) and set the page's </a:t>
            </a:r>
            <a:r>
              <a:rPr lang="en-US" sz="15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PageLSN</a:t>
            </a:r>
            <a:r>
              <a:rPr lang="en-US" sz="15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=20.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5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LSN 30: Read page P1 if it has been flushed, check </a:t>
            </a:r>
            <a:r>
              <a:rPr lang="en-US" sz="15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PageLSN</a:t>
            </a:r>
            <a:r>
              <a:rPr lang="en-US" sz="15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stored in the page. It will be 10. Redo LSN 30 (set value to TTT) and set the page's </a:t>
            </a:r>
            <a:r>
              <a:rPr lang="en-US" sz="15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PageLSN</a:t>
            </a:r>
            <a:r>
              <a:rPr lang="en-US" sz="15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=30.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5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Write end record for T1; Remove T1 from </a:t>
            </a:r>
            <a:r>
              <a:rPr lang="en-US" sz="15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Xact</a:t>
            </a:r>
            <a:r>
              <a:rPr lang="en-US" sz="15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 5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3276600" cy="5074950"/>
        </p:xfrm>
        <a:graphic>
          <a:graphicData uri="http://schemas.openxmlformats.org/drawingml/2006/table">
            <a:tbl>
              <a:tblPr/>
              <a:tblGrid>
                <a:gridCol w="685800"/>
                <a:gridCol w="25908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LSN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Log Record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BEGIN CHECKPOINT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END CHECKPOINT (EMPTY XACT TABLE AND DPT)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T1: UPDATE P1 (OLD: YYY NEW: ZZZ)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T1: UPDATE P2 (OLD: WWW NEW: XXX)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T2: UPDATE P3 (OLD: UUU NEW: VVV)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T1: COMMIT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T2: UPDATE P1 (OLD: ZZZ NEW: TTT)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BOOM!!!#CRASH!!!!!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86200" y="990600"/>
            <a:ext cx="4724400" cy="56784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Undo phase:</a:t>
            </a:r>
          </a:p>
          <a:p>
            <a:pPr>
              <a:buFont typeface="Arial" charset="0"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T2 must be undone. Put LSN 30 in ToUndo.</a:t>
            </a:r>
          </a:p>
          <a:p>
            <a:pPr>
              <a:buFont typeface="Arial" charset="0"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Write Abort record to log for T2</a:t>
            </a:r>
          </a:p>
          <a:p>
            <a:pPr>
              <a:buFont typeface="Arial" charset="0"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LSN 30: Undo LSN 30 - write a CLR for P1 with "set P1=ZZZ" and undonextLSN=20. Write ZZZ into P1. Put LSN 20 in ToUndo.</a:t>
            </a:r>
          </a:p>
          <a:p>
            <a:pPr>
              <a:buFont typeface="Arial" charset="0"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LSN 20: Undo LSN 20 - write a CLR for P3 with "set P3=UUU" and undonextLSN=NULL. Write UUU into P3.</a:t>
            </a:r>
          </a:p>
          <a:p>
            <a:pPr>
              <a:buFont typeface="Arial" charset="0"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Write ‘End’ record for T2; remove T2 from XACT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97EFDC1-2CDD-4A42-BC3B-6C31003E6CD2}" type="datetime1">
              <a:rPr lang="en-US" sz="1200"/>
              <a:pPr eaLnBrk="1" hangingPunct="1"/>
              <a:t>11/1/16</a:t>
            </a:fld>
            <a:endParaRPr lang="en-US" sz="1200"/>
          </a:p>
        </p:txBody>
      </p:sp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5A6486-1163-0049-968C-A99D690CC7DF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600">
                <a:latin typeface="Tahoma" charset="0"/>
              </a:rPr>
              <a:t>Page Formats: Fixed Length Records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48200"/>
            <a:ext cx="7696200" cy="1371600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800" dirty="0">
                <a:solidFill>
                  <a:schemeClr val="accent2"/>
                </a:solidFill>
                <a:latin typeface="Tahoma" charset="0"/>
              </a:rPr>
              <a:t>Record id = &lt;page id, slot </a:t>
            </a:r>
            <a:r>
              <a:rPr lang="en-US" sz="2800" dirty="0" smtClean="0">
                <a:solidFill>
                  <a:schemeClr val="accent2"/>
                </a:solidFill>
                <a:latin typeface="Tahoma" charset="0"/>
              </a:rPr>
              <a:t>#&gt;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800" dirty="0" smtClean="0">
                <a:solidFill>
                  <a:schemeClr val="accent2"/>
                </a:solidFill>
                <a:latin typeface="Tahoma" charset="0"/>
              </a:rPr>
              <a:t>Two alternatives for maintaining database records shown above. First requires more in-memory copying on delete of a record.</a:t>
            </a:r>
            <a:endParaRPr lang="en-US" sz="2800" dirty="0">
              <a:latin typeface="Tahoma" charset="0"/>
            </a:endParaRPr>
          </a:p>
        </p:txBody>
      </p:sp>
      <p:grpSp>
        <p:nvGrpSpPr>
          <p:cNvPr id="54278" name="Group 4"/>
          <p:cNvGrpSpPr>
            <a:grpSpLocks/>
          </p:cNvGrpSpPr>
          <p:nvPr/>
        </p:nvGrpSpPr>
        <p:grpSpPr bwMode="auto">
          <a:xfrm>
            <a:off x="288925" y="1219200"/>
            <a:ext cx="3937000" cy="3228975"/>
            <a:chOff x="182" y="768"/>
            <a:chExt cx="2480" cy="2034"/>
          </a:xfrm>
        </p:grpSpPr>
        <p:sp>
          <p:nvSpPr>
            <p:cNvPr id="54312" name="Rectangle 5"/>
            <p:cNvSpPr>
              <a:spLocks noChangeArrowheads="1"/>
            </p:cNvSpPr>
            <p:nvPr/>
          </p:nvSpPr>
          <p:spPr bwMode="auto">
            <a:xfrm>
              <a:off x="868" y="786"/>
              <a:ext cx="1096" cy="13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3" name="Rectangle 6"/>
            <p:cNvSpPr>
              <a:spLocks noChangeArrowheads="1"/>
            </p:cNvSpPr>
            <p:nvPr/>
          </p:nvSpPr>
          <p:spPr bwMode="auto">
            <a:xfrm>
              <a:off x="868" y="930"/>
              <a:ext cx="1096" cy="13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4" name="Rectangle 7"/>
            <p:cNvSpPr>
              <a:spLocks noChangeArrowheads="1"/>
            </p:cNvSpPr>
            <p:nvPr/>
          </p:nvSpPr>
          <p:spPr bwMode="auto">
            <a:xfrm>
              <a:off x="868" y="1074"/>
              <a:ext cx="1096" cy="13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5" name="Rectangle 8"/>
            <p:cNvSpPr>
              <a:spLocks noChangeArrowheads="1"/>
            </p:cNvSpPr>
            <p:nvPr/>
          </p:nvSpPr>
          <p:spPr bwMode="auto">
            <a:xfrm>
              <a:off x="868" y="1218"/>
              <a:ext cx="1096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6" name="Rectangle 9"/>
            <p:cNvSpPr>
              <a:spLocks noChangeArrowheads="1"/>
            </p:cNvSpPr>
            <p:nvPr/>
          </p:nvSpPr>
          <p:spPr bwMode="auto">
            <a:xfrm>
              <a:off x="868" y="1554"/>
              <a:ext cx="1096" cy="13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7" name="Rectangle 10"/>
            <p:cNvSpPr>
              <a:spLocks noChangeArrowheads="1"/>
            </p:cNvSpPr>
            <p:nvPr/>
          </p:nvSpPr>
          <p:spPr bwMode="auto">
            <a:xfrm>
              <a:off x="868" y="1698"/>
              <a:ext cx="1096" cy="32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8" name="Rectangle 11"/>
            <p:cNvSpPr>
              <a:spLocks noChangeArrowheads="1"/>
            </p:cNvSpPr>
            <p:nvPr/>
          </p:nvSpPr>
          <p:spPr bwMode="auto">
            <a:xfrm>
              <a:off x="868" y="2034"/>
              <a:ext cx="1096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9" name="Line 12"/>
            <p:cNvSpPr>
              <a:spLocks noChangeShapeType="1"/>
            </p:cNvSpPr>
            <p:nvPr/>
          </p:nvSpPr>
          <p:spPr bwMode="auto">
            <a:xfrm>
              <a:off x="1632" y="2030"/>
              <a:ext cx="0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0" name="Rectangle 13"/>
            <p:cNvSpPr>
              <a:spLocks noChangeArrowheads="1"/>
            </p:cNvSpPr>
            <p:nvPr/>
          </p:nvSpPr>
          <p:spPr bwMode="auto">
            <a:xfrm>
              <a:off x="182" y="768"/>
              <a:ext cx="477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accent2"/>
                  </a:solidFill>
                </a:rPr>
                <a:t>Slot 1</a:t>
              </a:r>
            </a:p>
          </p:txBody>
        </p:sp>
        <p:sp>
          <p:nvSpPr>
            <p:cNvPr id="54321" name="Rectangle 14"/>
            <p:cNvSpPr>
              <a:spLocks noChangeArrowheads="1"/>
            </p:cNvSpPr>
            <p:nvPr/>
          </p:nvSpPr>
          <p:spPr bwMode="auto">
            <a:xfrm>
              <a:off x="182" y="912"/>
              <a:ext cx="477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accent2"/>
                  </a:solidFill>
                </a:rPr>
                <a:t>Slot 2</a:t>
              </a:r>
            </a:p>
          </p:txBody>
        </p:sp>
        <p:sp>
          <p:nvSpPr>
            <p:cNvPr id="54322" name="Rectangle 15"/>
            <p:cNvSpPr>
              <a:spLocks noChangeArrowheads="1"/>
            </p:cNvSpPr>
            <p:nvPr/>
          </p:nvSpPr>
          <p:spPr bwMode="auto">
            <a:xfrm>
              <a:off x="182" y="1536"/>
              <a:ext cx="4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accent2"/>
                  </a:solidFill>
                </a:rPr>
                <a:t>Slot N</a:t>
              </a:r>
            </a:p>
          </p:txBody>
        </p:sp>
        <p:sp>
          <p:nvSpPr>
            <p:cNvPr id="54323" name="Rectangle 16"/>
            <p:cNvSpPr>
              <a:spLocks noChangeArrowheads="1"/>
            </p:cNvSpPr>
            <p:nvPr/>
          </p:nvSpPr>
          <p:spPr bwMode="auto">
            <a:xfrm>
              <a:off x="1238" y="1176"/>
              <a:ext cx="45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b="1">
                  <a:solidFill>
                    <a:schemeClr val="accent2"/>
                  </a:solidFill>
                </a:rPr>
                <a:t>. . .</a:t>
              </a:r>
            </a:p>
          </p:txBody>
        </p:sp>
        <p:sp>
          <p:nvSpPr>
            <p:cNvPr id="54324" name="Rectangle 17"/>
            <p:cNvSpPr>
              <a:spLocks noChangeArrowheads="1"/>
            </p:cNvSpPr>
            <p:nvPr/>
          </p:nvSpPr>
          <p:spPr bwMode="auto">
            <a:xfrm>
              <a:off x="1670" y="2112"/>
              <a:ext cx="2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accent2"/>
                  </a:solidFill>
                </a:rPr>
                <a:t>N</a:t>
              </a:r>
            </a:p>
          </p:txBody>
        </p:sp>
        <p:sp>
          <p:nvSpPr>
            <p:cNvPr id="54325" name="Rectangle 18"/>
            <p:cNvSpPr>
              <a:spLocks noChangeArrowheads="1"/>
            </p:cNvSpPr>
            <p:nvPr/>
          </p:nvSpPr>
          <p:spPr bwMode="auto">
            <a:xfrm>
              <a:off x="998" y="2544"/>
              <a:ext cx="62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accent2"/>
                  </a:solidFill>
                </a:rPr>
                <a:t>PACKED</a:t>
              </a:r>
            </a:p>
          </p:txBody>
        </p:sp>
        <p:sp>
          <p:nvSpPr>
            <p:cNvPr id="54326" name="Rectangle 19"/>
            <p:cNvSpPr>
              <a:spLocks noChangeArrowheads="1"/>
            </p:cNvSpPr>
            <p:nvPr/>
          </p:nvSpPr>
          <p:spPr bwMode="auto">
            <a:xfrm>
              <a:off x="2103" y="1152"/>
              <a:ext cx="492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accent2"/>
                  </a:solidFill>
                </a:rPr>
                <a:t>Free</a:t>
              </a:r>
            </a:p>
            <a:p>
              <a:pPr eaLnBrk="0" hangingPunct="0"/>
              <a:r>
                <a:rPr lang="en-US" sz="1800">
                  <a:solidFill>
                    <a:schemeClr val="accent2"/>
                  </a:solidFill>
                </a:rPr>
                <a:t>Space</a:t>
              </a:r>
            </a:p>
          </p:txBody>
        </p:sp>
        <p:sp>
          <p:nvSpPr>
            <p:cNvPr id="54327" name="Freeform 20"/>
            <p:cNvSpPr>
              <a:spLocks/>
            </p:cNvSpPr>
            <p:nvPr/>
          </p:nvSpPr>
          <p:spPr bwMode="auto">
            <a:xfrm>
              <a:off x="1968" y="1550"/>
              <a:ext cx="289" cy="297"/>
            </a:xfrm>
            <a:custGeom>
              <a:avLst/>
              <a:gdLst>
                <a:gd name="T0" fmla="*/ 288 w 289"/>
                <a:gd name="T1" fmla="*/ 0 h 297"/>
                <a:gd name="T2" fmla="*/ 262 w 289"/>
                <a:gd name="T3" fmla="*/ 71 h 297"/>
                <a:gd name="T4" fmla="*/ 249 w 289"/>
                <a:gd name="T5" fmla="*/ 108 h 297"/>
                <a:gd name="T6" fmla="*/ 237 w 289"/>
                <a:gd name="T7" fmla="*/ 146 h 297"/>
                <a:gd name="T8" fmla="*/ 224 w 289"/>
                <a:gd name="T9" fmla="*/ 183 h 297"/>
                <a:gd name="T10" fmla="*/ 199 w 289"/>
                <a:gd name="T11" fmla="*/ 221 h 297"/>
                <a:gd name="T12" fmla="*/ 162 w 289"/>
                <a:gd name="T13" fmla="*/ 246 h 297"/>
                <a:gd name="T14" fmla="*/ 124 w 289"/>
                <a:gd name="T15" fmla="*/ 271 h 297"/>
                <a:gd name="T16" fmla="*/ 87 w 289"/>
                <a:gd name="T17" fmla="*/ 283 h 297"/>
                <a:gd name="T18" fmla="*/ 49 w 289"/>
                <a:gd name="T19" fmla="*/ 296 h 297"/>
                <a:gd name="T20" fmla="*/ 12 w 289"/>
                <a:gd name="T21" fmla="*/ 296 h 297"/>
                <a:gd name="T22" fmla="*/ 0 w 289"/>
                <a:gd name="T23" fmla="*/ 288 h 29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9"/>
                <a:gd name="T37" fmla="*/ 0 h 297"/>
                <a:gd name="T38" fmla="*/ 289 w 289"/>
                <a:gd name="T39" fmla="*/ 297 h 29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9" h="297">
                  <a:moveTo>
                    <a:pt x="288" y="0"/>
                  </a:moveTo>
                  <a:lnTo>
                    <a:pt x="262" y="71"/>
                  </a:lnTo>
                  <a:lnTo>
                    <a:pt x="249" y="108"/>
                  </a:lnTo>
                  <a:lnTo>
                    <a:pt x="237" y="146"/>
                  </a:lnTo>
                  <a:lnTo>
                    <a:pt x="224" y="183"/>
                  </a:lnTo>
                  <a:lnTo>
                    <a:pt x="199" y="221"/>
                  </a:lnTo>
                  <a:lnTo>
                    <a:pt x="162" y="246"/>
                  </a:lnTo>
                  <a:lnTo>
                    <a:pt x="124" y="271"/>
                  </a:lnTo>
                  <a:lnTo>
                    <a:pt x="87" y="283"/>
                  </a:lnTo>
                  <a:lnTo>
                    <a:pt x="49" y="296"/>
                  </a:lnTo>
                  <a:lnTo>
                    <a:pt x="12" y="296"/>
                  </a:lnTo>
                  <a:lnTo>
                    <a:pt x="0" y="28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8" name="Rectangle 21"/>
            <p:cNvSpPr>
              <a:spLocks noChangeArrowheads="1"/>
            </p:cNvSpPr>
            <p:nvPr/>
          </p:nvSpPr>
          <p:spPr bwMode="auto">
            <a:xfrm>
              <a:off x="1911" y="2400"/>
              <a:ext cx="75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accent2"/>
                  </a:solidFill>
                </a:rPr>
                <a:t>number </a:t>
              </a:r>
            </a:p>
            <a:p>
              <a:pPr eaLnBrk="0" hangingPunct="0"/>
              <a:r>
                <a:rPr lang="en-US" sz="1800">
                  <a:solidFill>
                    <a:schemeClr val="accent2"/>
                  </a:solidFill>
                </a:rPr>
                <a:t>of records</a:t>
              </a:r>
            </a:p>
          </p:txBody>
        </p:sp>
        <p:sp>
          <p:nvSpPr>
            <p:cNvPr id="54329" name="Freeform 22"/>
            <p:cNvSpPr>
              <a:spLocks/>
            </p:cNvSpPr>
            <p:nvPr/>
          </p:nvSpPr>
          <p:spPr bwMode="auto">
            <a:xfrm>
              <a:off x="1872" y="2174"/>
              <a:ext cx="250" cy="289"/>
            </a:xfrm>
            <a:custGeom>
              <a:avLst/>
              <a:gdLst>
                <a:gd name="T0" fmla="*/ 240 w 250"/>
                <a:gd name="T1" fmla="*/ 288 h 289"/>
                <a:gd name="T2" fmla="*/ 249 w 250"/>
                <a:gd name="T3" fmla="*/ 234 h 289"/>
                <a:gd name="T4" fmla="*/ 249 w 250"/>
                <a:gd name="T5" fmla="*/ 197 h 289"/>
                <a:gd name="T6" fmla="*/ 249 w 250"/>
                <a:gd name="T7" fmla="*/ 147 h 289"/>
                <a:gd name="T8" fmla="*/ 237 w 250"/>
                <a:gd name="T9" fmla="*/ 109 h 289"/>
                <a:gd name="T10" fmla="*/ 199 w 250"/>
                <a:gd name="T11" fmla="*/ 84 h 289"/>
                <a:gd name="T12" fmla="*/ 162 w 250"/>
                <a:gd name="T13" fmla="*/ 59 h 289"/>
                <a:gd name="T14" fmla="*/ 124 w 250"/>
                <a:gd name="T15" fmla="*/ 47 h 289"/>
                <a:gd name="T16" fmla="*/ 87 w 250"/>
                <a:gd name="T17" fmla="*/ 34 h 289"/>
                <a:gd name="T18" fmla="*/ 49 w 250"/>
                <a:gd name="T19" fmla="*/ 34 h 289"/>
                <a:gd name="T20" fmla="*/ 12 w 250"/>
                <a:gd name="T21" fmla="*/ 34 h 289"/>
                <a:gd name="T22" fmla="*/ 0 w 250"/>
                <a:gd name="T23" fmla="*/ 0 h 2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0"/>
                <a:gd name="T37" fmla="*/ 0 h 289"/>
                <a:gd name="T38" fmla="*/ 250 w 250"/>
                <a:gd name="T39" fmla="*/ 289 h 2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0" h="289">
                  <a:moveTo>
                    <a:pt x="240" y="288"/>
                  </a:moveTo>
                  <a:lnTo>
                    <a:pt x="249" y="234"/>
                  </a:lnTo>
                  <a:lnTo>
                    <a:pt x="249" y="197"/>
                  </a:lnTo>
                  <a:lnTo>
                    <a:pt x="249" y="147"/>
                  </a:lnTo>
                  <a:lnTo>
                    <a:pt x="237" y="109"/>
                  </a:lnTo>
                  <a:lnTo>
                    <a:pt x="199" y="84"/>
                  </a:lnTo>
                  <a:lnTo>
                    <a:pt x="162" y="59"/>
                  </a:lnTo>
                  <a:lnTo>
                    <a:pt x="124" y="47"/>
                  </a:lnTo>
                  <a:lnTo>
                    <a:pt x="87" y="34"/>
                  </a:lnTo>
                  <a:lnTo>
                    <a:pt x="49" y="34"/>
                  </a:lnTo>
                  <a:lnTo>
                    <a:pt x="12" y="3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886200" y="1219200"/>
            <a:ext cx="4448175" cy="3259138"/>
            <a:chOff x="2448" y="768"/>
            <a:chExt cx="2802" cy="2053"/>
          </a:xfrm>
        </p:grpSpPr>
        <p:sp>
          <p:nvSpPr>
            <p:cNvPr id="54280" name="Rectangle 24"/>
            <p:cNvSpPr>
              <a:spLocks noChangeArrowheads="1"/>
            </p:cNvSpPr>
            <p:nvPr/>
          </p:nvSpPr>
          <p:spPr bwMode="auto">
            <a:xfrm>
              <a:off x="3172" y="786"/>
              <a:ext cx="1096" cy="13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1" name="Rectangle 25"/>
            <p:cNvSpPr>
              <a:spLocks noChangeArrowheads="1"/>
            </p:cNvSpPr>
            <p:nvPr/>
          </p:nvSpPr>
          <p:spPr bwMode="auto">
            <a:xfrm>
              <a:off x="3172" y="930"/>
              <a:ext cx="1096" cy="13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Rectangle 26"/>
            <p:cNvSpPr>
              <a:spLocks noChangeArrowheads="1"/>
            </p:cNvSpPr>
            <p:nvPr/>
          </p:nvSpPr>
          <p:spPr bwMode="auto">
            <a:xfrm>
              <a:off x="3172" y="1074"/>
              <a:ext cx="1096" cy="13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3" name="Rectangle 27"/>
            <p:cNvSpPr>
              <a:spLocks noChangeArrowheads="1"/>
            </p:cNvSpPr>
            <p:nvPr/>
          </p:nvSpPr>
          <p:spPr bwMode="auto">
            <a:xfrm>
              <a:off x="3172" y="1218"/>
              <a:ext cx="1096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4" name="Rectangle 28"/>
            <p:cNvSpPr>
              <a:spLocks noChangeArrowheads="1"/>
            </p:cNvSpPr>
            <p:nvPr/>
          </p:nvSpPr>
          <p:spPr bwMode="auto">
            <a:xfrm>
              <a:off x="3172" y="1554"/>
              <a:ext cx="1096" cy="13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5" name="Rectangle 29"/>
            <p:cNvSpPr>
              <a:spLocks noChangeArrowheads="1"/>
            </p:cNvSpPr>
            <p:nvPr/>
          </p:nvSpPr>
          <p:spPr bwMode="auto">
            <a:xfrm>
              <a:off x="3172" y="1698"/>
              <a:ext cx="1096" cy="1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Rectangle 30"/>
            <p:cNvSpPr>
              <a:spLocks noChangeArrowheads="1"/>
            </p:cNvSpPr>
            <p:nvPr/>
          </p:nvSpPr>
          <p:spPr bwMode="auto">
            <a:xfrm>
              <a:off x="3172" y="2034"/>
              <a:ext cx="1096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7" name="Line 31"/>
            <p:cNvSpPr>
              <a:spLocks noChangeShapeType="1"/>
            </p:cNvSpPr>
            <p:nvPr/>
          </p:nvSpPr>
          <p:spPr bwMode="auto">
            <a:xfrm>
              <a:off x="3984" y="2030"/>
              <a:ext cx="0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Line 32"/>
            <p:cNvSpPr>
              <a:spLocks noChangeShapeType="1"/>
            </p:cNvSpPr>
            <p:nvPr/>
          </p:nvSpPr>
          <p:spPr bwMode="auto">
            <a:xfrm>
              <a:off x="4128" y="2030"/>
              <a:ext cx="0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9" name="Line 33"/>
            <p:cNvSpPr>
              <a:spLocks noChangeShapeType="1"/>
            </p:cNvSpPr>
            <p:nvPr/>
          </p:nvSpPr>
          <p:spPr bwMode="auto">
            <a:xfrm>
              <a:off x="3840" y="2030"/>
              <a:ext cx="0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0" name="Line 34"/>
            <p:cNvSpPr>
              <a:spLocks noChangeShapeType="1"/>
            </p:cNvSpPr>
            <p:nvPr/>
          </p:nvSpPr>
          <p:spPr bwMode="auto">
            <a:xfrm>
              <a:off x="3696" y="2030"/>
              <a:ext cx="0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1" name="Line 35"/>
            <p:cNvSpPr>
              <a:spLocks noChangeShapeType="1"/>
            </p:cNvSpPr>
            <p:nvPr/>
          </p:nvSpPr>
          <p:spPr bwMode="auto">
            <a:xfrm>
              <a:off x="3408" y="2030"/>
              <a:ext cx="0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2" name="Line 36"/>
            <p:cNvSpPr>
              <a:spLocks noChangeShapeType="1"/>
            </p:cNvSpPr>
            <p:nvPr/>
          </p:nvSpPr>
          <p:spPr bwMode="auto">
            <a:xfrm>
              <a:off x="3264" y="2030"/>
              <a:ext cx="0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3" name="Rectangle 37"/>
            <p:cNvSpPr>
              <a:spLocks noChangeArrowheads="1"/>
            </p:cNvSpPr>
            <p:nvPr/>
          </p:nvSpPr>
          <p:spPr bwMode="auto">
            <a:xfrm>
              <a:off x="3494" y="1176"/>
              <a:ext cx="45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b="1"/>
                <a:t>. . .</a:t>
              </a:r>
            </a:p>
          </p:txBody>
        </p:sp>
        <p:sp>
          <p:nvSpPr>
            <p:cNvPr id="54294" name="Rectangle 38"/>
            <p:cNvSpPr>
              <a:spLocks noChangeArrowheads="1"/>
            </p:cNvSpPr>
            <p:nvPr/>
          </p:nvSpPr>
          <p:spPr bwMode="auto">
            <a:xfrm>
              <a:off x="4070" y="2113"/>
              <a:ext cx="22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M</a:t>
              </a:r>
            </a:p>
          </p:txBody>
        </p:sp>
        <p:sp>
          <p:nvSpPr>
            <p:cNvPr id="54295" name="Rectangle 39"/>
            <p:cNvSpPr>
              <a:spLocks noChangeArrowheads="1"/>
            </p:cNvSpPr>
            <p:nvPr/>
          </p:nvSpPr>
          <p:spPr bwMode="auto">
            <a:xfrm>
              <a:off x="3974" y="2113"/>
              <a:ext cx="19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1</a:t>
              </a:r>
            </a:p>
          </p:txBody>
        </p:sp>
        <p:sp>
          <p:nvSpPr>
            <p:cNvPr id="54296" name="Rectangle 40"/>
            <p:cNvSpPr>
              <a:spLocks noChangeArrowheads="1"/>
            </p:cNvSpPr>
            <p:nvPr/>
          </p:nvSpPr>
          <p:spPr bwMode="auto">
            <a:xfrm>
              <a:off x="3686" y="2114"/>
              <a:ext cx="19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0</a:t>
              </a:r>
            </a:p>
          </p:txBody>
        </p:sp>
        <p:sp>
          <p:nvSpPr>
            <p:cNvPr id="54297" name="Rectangle 41"/>
            <p:cNvSpPr>
              <a:spLocks noChangeArrowheads="1"/>
            </p:cNvSpPr>
            <p:nvPr/>
          </p:nvSpPr>
          <p:spPr bwMode="auto">
            <a:xfrm>
              <a:off x="3398" y="2112"/>
              <a:ext cx="33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. . .</a:t>
              </a:r>
            </a:p>
          </p:txBody>
        </p:sp>
        <p:sp>
          <p:nvSpPr>
            <p:cNvPr id="54298" name="Rectangle 42"/>
            <p:cNvSpPr>
              <a:spLocks noChangeArrowheads="1"/>
            </p:cNvSpPr>
            <p:nvPr/>
          </p:nvSpPr>
          <p:spPr bwMode="auto">
            <a:xfrm>
              <a:off x="3206" y="2353"/>
              <a:ext cx="93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/>
                <a:t>M  ...    3  2  1</a:t>
              </a:r>
            </a:p>
          </p:txBody>
        </p:sp>
        <p:sp>
          <p:nvSpPr>
            <p:cNvPr id="54299" name="Rectangle 43"/>
            <p:cNvSpPr>
              <a:spLocks noChangeArrowheads="1"/>
            </p:cNvSpPr>
            <p:nvPr/>
          </p:nvSpPr>
          <p:spPr bwMode="auto">
            <a:xfrm>
              <a:off x="2966" y="2592"/>
              <a:ext cx="140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UNPACKED, BITMAP</a:t>
              </a:r>
            </a:p>
          </p:txBody>
        </p:sp>
        <p:sp>
          <p:nvSpPr>
            <p:cNvPr id="54300" name="Rectangle 44"/>
            <p:cNvSpPr>
              <a:spLocks noChangeArrowheads="1"/>
            </p:cNvSpPr>
            <p:nvPr/>
          </p:nvSpPr>
          <p:spPr bwMode="auto">
            <a:xfrm>
              <a:off x="2630" y="768"/>
              <a:ext cx="477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Slot 1</a:t>
              </a:r>
            </a:p>
          </p:txBody>
        </p:sp>
        <p:sp>
          <p:nvSpPr>
            <p:cNvPr id="54301" name="Rectangle 45"/>
            <p:cNvSpPr>
              <a:spLocks noChangeArrowheads="1"/>
            </p:cNvSpPr>
            <p:nvPr/>
          </p:nvSpPr>
          <p:spPr bwMode="auto">
            <a:xfrm>
              <a:off x="2630" y="912"/>
              <a:ext cx="477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Slot 2</a:t>
              </a:r>
            </a:p>
          </p:txBody>
        </p:sp>
        <p:sp>
          <p:nvSpPr>
            <p:cNvPr id="54302" name="Rectangle 46"/>
            <p:cNvSpPr>
              <a:spLocks noChangeArrowheads="1"/>
            </p:cNvSpPr>
            <p:nvPr/>
          </p:nvSpPr>
          <p:spPr bwMode="auto">
            <a:xfrm>
              <a:off x="2630" y="1536"/>
              <a:ext cx="4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Slot N</a:t>
              </a:r>
            </a:p>
          </p:txBody>
        </p:sp>
        <p:sp>
          <p:nvSpPr>
            <p:cNvPr id="54303" name="Rectangle 47"/>
            <p:cNvSpPr>
              <a:spLocks noChangeArrowheads="1"/>
            </p:cNvSpPr>
            <p:nvPr/>
          </p:nvSpPr>
          <p:spPr bwMode="auto">
            <a:xfrm>
              <a:off x="3172" y="1074"/>
              <a:ext cx="1096" cy="1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4" name="Freeform 48"/>
            <p:cNvSpPr>
              <a:spLocks/>
            </p:cNvSpPr>
            <p:nvPr/>
          </p:nvSpPr>
          <p:spPr bwMode="auto">
            <a:xfrm>
              <a:off x="2496" y="1214"/>
              <a:ext cx="673" cy="83"/>
            </a:xfrm>
            <a:custGeom>
              <a:avLst/>
              <a:gdLst>
                <a:gd name="T0" fmla="*/ 0 w 673"/>
                <a:gd name="T1" fmla="*/ 48 h 83"/>
                <a:gd name="T2" fmla="*/ 59 w 673"/>
                <a:gd name="T3" fmla="*/ 20 h 83"/>
                <a:gd name="T4" fmla="*/ 96 w 673"/>
                <a:gd name="T5" fmla="*/ 7 h 83"/>
                <a:gd name="T6" fmla="*/ 134 w 673"/>
                <a:gd name="T7" fmla="*/ 7 h 83"/>
                <a:gd name="T8" fmla="*/ 171 w 673"/>
                <a:gd name="T9" fmla="*/ 20 h 83"/>
                <a:gd name="T10" fmla="*/ 209 w 673"/>
                <a:gd name="T11" fmla="*/ 45 h 83"/>
                <a:gd name="T12" fmla="*/ 246 w 673"/>
                <a:gd name="T13" fmla="*/ 57 h 83"/>
                <a:gd name="T14" fmla="*/ 296 w 673"/>
                <a:gd name="T15" fmla="*/ 82 h 83"/>
                <a:gd name="T16" fmla="*/ 334 w 673"/>
                <a:gd name="T17" fmla="*/ 82 h 83"/>
                <a:gd name="T18" fmla="*/ 371 w 673"/>
                <a:gd name="T19" fmla="*/ 82 h 83"/>
                <a:gd name="T20" fmla="*/ 397 w 673"/>
                <a:gd name="T21" fmla="*/ 82 h 83"/>
                <a:gd name="T22" fmla="*/ 434 w 673"/>
                <a:gd name="T23" fmla="*/ 82 h 83"/>
                <a:gd name="T24" fmla="*/ 472 w 673"/>
                <a:gd name="T25" fmla="*/ 82 h 83"/>
                <a:gd name="T26" fmla="*/ 522 w 673"/>
                <a:gd name="T27" fmla="*/ 70 h 83"/>
                <a:gd name="T28" fmla="*/ 559 w 673"/>
                <a:gd name="T29" fmla="*/ 70 h 83"/>
                <a:gd name="T30" fmla="*/ 597 w 673"/>
                <a:gd name="T31" fmla="*/ 57 h 83"/>
                <a:gd name="T32" fmla="*/ 634 w 673"/>
                <a:gd name="T33" fmla="*/ 32 h 83"/>
                <a:gd name="T34" fmla="*/ 672 w 673"/>
                <a:gd name="T35" fmla="*/ 7 h 83"/>
                <a:gd name="T36" fmla="*/ 672 w 673"/>
                <a:gd name="T37" fmla="*/ 0 h 8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73"/>
                <a:gd name="T58" fmla="*/ 0 h 83"/>
                <a:gd name="T59" fmla="*/ 673 w 673"/>
                <a:gd name="T60" fmla="*/ 83 h 8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73" h="83">
                  <a:moveTo>
                    <a:pt x="0" y="48"/>
                  </a:moveTo>
                  <a:lnTo>
                    <a:pt x="59" y="20"/>
                  </a:lnTo>
                  <a:lnTo>
                    <a:pt x="96" y="7"/>
                  </a:lnTo>
                  <a:lnTo>
                    <a:pt x="134" y="7"/>
                  </a:lnTo>
                  <a:lnTo>
                    <a:pt x="171" y="20"/>
                  </a:lnTo>
                  <a:lnTo>
                    <a:pt x="209" y="45"/>
                  </a:lnTo>
                  <a:lnTo>
                    <a:pt x="246" y="57"/>
                  </a:lnTo>
                  <a:lnTo>
                    <a:pt x="296" y="82"/>
                  </a:lnTo>
                  <a:lnTo>
                    <a:pt x="334" y="82"/>
                  </a:lnTo>
                  <a:lnTo>
                    <a:pt x="371" y="82"/>
                  </a:lnTo>
                  <a:lnTo>
                    <a:pt x="397" y="82"/>
                  </a:lnTo>
                  <a:lnTo>
                    <a:pt x="434" y="82"/>
                  </a:lnTo>
                  <a:lnTo>
                    <a:pt x="472" y="82"/>
                  </a:lnTo>
                  <a:lnTo>
                    <a:pt x="522" y="70"/>
                  </a:lnTo>
                  <a:lnTo>
                    <a:pt x="559" y="70"/>
                  </a:lnTo>
                  <a:lnTo>
                    <a:pt x="597" y="57"/>
                  </a:lnTo>
                  <a:lnTo>
                    <a:pt x="634" y="32"/>
                  </a:lnTo>
                  <a:lnTo>
                    <a:pt x="672" y="7"/>
                  </a:lnTo>
                  <a:lnTo>
                    <a:pt x="672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5" name="Freeform 49"/>
            <p:cNvSpPr>
              <a:spLocks/>
            </p:cNvSpPr>
            <p:nvPr/>
          </p:nvSpPr>
          <p:spPr bwMode="auto">
            <a:xfrm>
              <a:off x="2448" y="1502"/>
              <a:ext cx="721" cy="289"/>
            </a:xfrm>
            <a:custGeom>
              <a:avLst/>
              <a:gdLst>
                <a:gd name="T0" fmla="*/ 0 w 721"/>
                <a:gd name="T1" fmla="*/ 0 h 289"/>
                <a:gd name="T2" fmla="*/ 7 w 721"/>
                <a:gd name="T3" fmla="*/ 38 h 289"/>
                <a:gd name="T4" fmla="*/ 19 w 721"/>
                <a:gd name="T5" fmla="*/ 62 h 289"/>
                <a:gd name="T6" fmla="*/ 44 w 721"/>
                <a:gd name="T7" fmla="*/ 88 h 289"/>
                <a:gd name="T8" fmla="*/ 57 w 721"/>
                <a:gd name="T9" fmla="*/ 112 h 289"/>
                <a:gd name="T10" fmla="*/ 69 w 721"/>
                <a:gd name="T11" fmla="*/ 137 h 289"/>
                <a:gd name="T12" fmla="*/ 82 w 721"/>
                <a:gd name="T13" fmla="*/ 162 h 289"/>
                <a:gd name="T14" fmla="*/ 107 w 721"/>
                <a:gd name="T15" fmla="*/ 187 h 289"/>
                <a:gd name="T16" fmla="*/ 144 w 721"/>
                <a:gd name="T17" fmla="*/ 212 h 289"/>
                <a:gd name="T18" fmla="*/ 182 w 721"/>
                <a:gd name="T19" fmla="*/ 220 h 289"/>
                <a:gd name="T20" fmla="*/ 219 w 721"/>
                <a:gd name="T21" fmla="*/ 237 h 289"/>
                <a:gd name="T22" fmla="*/ 257 w 721"/>
                <a:gd name="T23" fmla="*/ 246 h 289"/>
                <a:gd name="T24" fmla="*/ 294 w 721"/>
                <a:gd name="T25" fmla="*/ 246 h 289"/>
                <a:gd name="T26" fmla="*/ 332 w 721"/>
                <a:gd name="T27" fmla="*/ 254 h 289"/>
                <a:gd name="T28" fmla="*/ 369 w 721"/>
                <a:gd name="T29" fmla="*/ 254 h 289"/>
                <a:gd name="T30" fmla="*/ 407 w 721"/>
                <a:gd name="T31" fmla="*/ 254 h 289"/>
                <a:gd name="T32" fmla="*/ 445 w 721"/>
                <a:gd name="T33" fmla="*/ 254 h 289"/>
                <a:gd name="T34" fmla="*/ 482 w 721"/>
                <a:gd name="T35" fmla="*/ 254 h 289"/>
                <a:gd name="T36" fmla="*/ 520 w 721"/>
                <a:gd name="T37" fmla="*/ 262 h 289"/>
                <a:gd name="T38" fmla="*/ 557 w 721"/>
                <a:gd name="T39" fmla="*/ 262 h 289"/>
                <a:gd name="T40" fmla="*/ 595 w 721"/>
                <a:gd name="T41" fmla="*/ 270 h 289"/>
                <a:gd name="T42" fmla="*/ 632 w 721"/>
                <a:gd name="T43" fmla="*/ 279 h 289"/>
                <a:gd name="T44" fmla="*/ 670 w 721"/>
                <a:gd name="T45" fmla="*/ 279 h 289"/>
                <a:gd name="T46" fmla="*/ 707 w 721"/>
                <a:gd name="T47" fmla="*/ 279 h 289"/>
                <a:gd name="T48" fmla="*/ 720 w 721"/>
                <a:gd name="T49" fmla="*/ 288 h 28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21"/>
                <a:gd name="T76" fmla="*/ 0 h 289"/>
                <a:gd name="T77" fmla="*/ 721 w 721"/>
                <a:gd name="T78" fmla="*/ 289 h 28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21" h="289">
                  <a:moveTo>
                    <a:pt x="0" y="0"/>
                  </a:moveTo>
                  <a:lnTo>
                    <a:pt x="7" y="38"/>
                  </a:lnTo>
                  <a:lnTo>
                    <a:pt x="19" y="62"/>
                  </a:lnTo>
                  <a:lnTo>
                    <a:pt x="44" y="88"/>
                  </a:lnTo>
                  <a:lnTo>
                    <a:pt x="57" y="112"/>
                  </a:lnTo>
                  <a:lnTo>
                    <a:pt x="69" y="137"/>
                  </a:lnTo>
                  <a:lnTo>
                    <a:pt x="82" y="162"/>
                  </a:lnTo>
                  <a:lnTo>
                    <a:pt x="107" y="187"/>
                  </a:lnTo>
                  <a:lnTo>
                    <a:pt x="144" y="212"/>
                  </a:lnTo>
                  <a:lnTo>
                    <a:pt x="182" y="220"/>
                  </a:lnTo>
                  <a:lnTo>
                    <a:pt x="219" y="237"/>
                  </a:lnTo>
                  <a:lnTo>
                    <a:pt x="257" y="246"/>
                  </a:lnTo>
                  <a:lnTo>
                    <a:pt x="294" y="246"/>
                  </a:lnTo>
                  <a:lnTo>
                    <a:pt x="332" y="254"/>
                  </a:lnTo>
                  <a:lnTo>
                    <a:pt x="369" y="254"/>
                  </a:lnTo>
                  <a:lnTo>
                    <a:pt x="407" y="254"/>
                  </a:lnTo>
                  <a:lnTo>
                    <a:pt x="445" y="254"/>
                  </a:lnTo>
                  <a:lnTo>
                    <a:pt x="482" y="254"/>
                  </a:lnTo>
                  <a:lnTo>
                    <a:pt x="520" y="262"/>
                  </a:lnTo>
                  <a:lnTo>
                    <a:pt x="557" y="262"/>
                  </a:lnTo>
                  <a:lnTo>
                    <a:pt x="595" y="270"/>
                  </a:lnTo>
                  <a:lnTo>
                    <a:pt x="632" y="279"/>
                  </a:lnTo>
                  <a:lnTo>
                    <a:pt x="670" y="279"/>
                  </a:lnTo>
                  <a:lnTo>
                    <a:pt x="707" y="279"/>
                  </a:lnTo>
                  <a:lnTo>
                    <a:pt x="720" y="28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6" name="Rectangle 50"/>
            <p:cNvSpPr>
              <a:spLocks noChangeArrowheads="1"/>
            </p:cNvSpPr>
            <p:nvPr/>
          </p:nvSpPr>
          <p:spPr bwMode="auto">
            <a:xfrm>
              <a:off x="3172" y="1890"/>
              <a:ext cx="1096" cy="13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7" name="Rectangle 51"/>
            <p:cNvSpPr>
              <a:spLocks noChangeArrowheads="1"/>
            </p:cNvSpPr>
            <p:nvPr/>
          </p:nvSpPr>
          <p:spPr bwMode="auto">
            <a:xfrm>
              <a:off x="2630" y="1872"/>
              <a:ext cx="50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Slot M</a:t>
              </a:r>
            </a:p>
          </p:txBody>
        </p:sp>
        <p:sp>
          <p:nvSpPr>
            <p:cNvPr id="54308" name="Rectangle 52"/>
            <p:cNvSpPr>
              <a:spLocks noChangeArrowheads="1"/>
            </p:cNvSpPr>
            <p:nvPr/>
          </p:nvSpPr>
          <p:spPr bwMode="auto">
            <a:xfrm>
              <a:off x="3830" y="2113"/>
              <a:ext cx="19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1</a:t>
              </a:r>
            </a:p>
          </p:txBody>
        </p:sp>
        <p:sp>
          <p:nvSpPr>
            <p:cNvPr id="54309" name="Rectangle 53"/>
            <p:cNvSpPr>
              <a:spLocks noChangeArrowheads="1"/>
            </p:cNvSpPr>
            <p:nvPr/>
          </p:nvSpPr>
          <p:spPr bwMode="auto">
            <a:xfrm>
              <a:off x="3254" y="2113"/>
              <a:ext cx="19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1</a:t>
              </a:r>
            </a:p>
          </p:txBody>
        </p:sp>
        <p:sp>
          <p:nvSpPr>
            <p:cNvPr id="54310" name="Rectangle 54"/>
            <p:cNvSpPr>
              <a:spLocks noChangeArrowheads="1"/>
            </p:cNvSpPr>
            <p:nvPr/>
          </p:nvSpPr>
          <p:spPr bwMode="auto">
            <a:xfrm>
              <a:off x="4647" y="2400"/>
              <a:ext cx="603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number</a:t>
              </a:r>
            </a:p>
            <a:p>
              <a:pPr eaLnBrk="0" hangingPunct="0"/>
              <a:r>
                <a:rPr lang="en-US" sz="1800"/>
                <a:t>of slots</a:t>
              </a:r>
            </a:p>
          </p:txBody>
        </p:sp>
        <p:sp>
          <p:nvSpPr>
            <p:cNvPr id="54311" name="Freeform 55"/>
            <p:cNvSpPr>
              <a:spLocks/>
            </p:cNvSpPr>
            <p:nvPr/>
          </p:nvSpPr>
          <p:spPr bwMode="auto">
            <a:xfrm>
              <a:off x="4272" y="2222"/>
              <a:ext cx="433" cy="241"/>
            </a:xfrm>
            <a:custGeom>
              <a:avLst/>
              <a:gdLst>
                <a:gd name="T0" fmla="*/ 432 w 433"/>
                <a:gd name="T1" fmla="*/ 240 h 241"/>
                <a:gd name="T2" fmla="*/ 409 w 433"/>
                <a:gd name="T3" fmla="*/ 186 h 241"/>
                <a:gd name="T4" fmla="*/ 371 w 433"/>
                <a:gd name="T5" fmla="*/ 149 h 241"/>
                <a:gd name="T6" fmla="*/ 333 w 433"/>
                <a:gd name="T7" fmla="*/ 111 h 241"/>
                <a:gd name="T8" fmla="*/ 296 w 433"/>
                <a:gd name="T9" fmla="*/ 86 h 241"/>
                <a:gd name="T10" fmla="*/ 258 w 433"/>
                <a:gd name="T11" fmla="*/ 61 h 241"/>
                <a:gd name="T12" fmla="*/ 221 w 433"/>
                <a:gd name="T13" fmla="*/ 49 h 241"/>
                <a:gd name="T14" fmla="*/ 183 w 433"/>
                <a:gd name="T15" fmla="*/ 36 h 241"/>
                <a:gd name="T16" fmla="*/ 146 w 433"/>
                <a:gd name="T17" fmla="*/ 24 h 241"/>
                <a:gd name="T18" fmla="*/ 108 w 433"/>
                <a:gd name="T19" fmla="*/ 24 h 241"/>
                <a:gd name="T20" fmla="*/ 71 w 433"/>
                <a:gd name="T21" fmla="*/ 11 h 241"/>
                <a:gd name="T22" fmla="*/ 33 w 433"/>
                <a:gd name="T23" fmla="*/ 11 h 241"/>
                <a:gd name="T24" fmla="*/ 0 w 433"/>
                <a:gd name="T25" fmla="*/ 0 h 2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33"/>
                <a:gd name="T40" fmla="*/ 0 h 241"/>
                <a:gd name="T41" fmla="*/ 433 w 433"/>
                <a:gd name="T42" fmla="*/ 241 h 24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33" h="241">
                  <a:moveTo>
                    <a:pt x="432" y="240"/>
                  </a:moveTo>
                  <a:lnTo>
                    <a:pt x="409" y="186"/>
                  </a:lnTo>
                  <a:lnTo>
                    <a:pt x="371" y="149"/>
                  </a:lnTo>
                  <a:lnTo>
                    <a:pt x="333" y="111"/>
                  </a:lnTo>
                  <a:lnTo>
                    <a:pt x="296" y="86"/>
                  </a:lnTo>
                  <a:lnTo>
                    <a:pt x="258" y="61"/>
                  </a:lnTo>
                  <a:lnTo>
                    <a:pt x="221" y="49"/>
                  </a:lnTo>
                  <a:lnTo>
                    <a:pt x="183" y="36"/>
                  </a:lnTo>
                  <a:lnTo>
                    <a:pt x="146" y="24"/>
                  </a:lnTo>
                  <a:lnTo>
                    <a:pt x="108" y="24"/>
                  </a:lnTo>
                  <a:lnTo>
                    <a:pt x="71" y="11"/>
                  </a:lnTo>
                  <a:lnTo>
                    <a:pt x="33" y="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77395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E.g., </a:t>
            </a:r>
            <a:r>
              <a:rPr lang="en-US" sz="2000" dirty="0"/>
              <a:t>INSERT INTO Sailors VALUES(3, ‘</a:t>
            </a:r>
            <a:r>
              <a:rPr lang="en-US" sz="2000" dirty="0" err="1"/>
              <a:t>dustin</a:t>
            </a:r>
            <a:r>
              <a:rPr lang="en-US" sz="2000" dirty="0"/>
              <a:t>’, 23, 8);</a:t>
            </a:r>
          </a:p>
          <a:p>
            <a:r>
              <a:rPr lang="en-US" dirty="0"/>
              <a:t>This requires:</a:t>
            </a:r>
          </a:p>
          <a:p>
            <a:pPr lvl="1"/>
            <a:r>
              <a:rPr lang="en-US" dirty="0" smtClean="0"/>
              <a:t>READ the </a:t>
            </a:r>
            <a:r>
              <a:rPr lang="en-US" dirty="0"/>
              <a:t>page from the </a:t>
            </a:r>
            <a:r>
              <a:rPr lang="en-US" dirty="0" smtClean="0"/>
              <a:t>disk containing </a:t>
            </a:r>
            <a:r>
              <a:rPr lang="en-US" dirty="0"/>
              <a:t>the Sailors records and an available slot</a:t>
            </a:r>
          </a:p>
          <a:p>
            <a:pPr lvl="1"/>
            <a:r>
              <a:rPr lang="en-US" dirty="0" smtClean="0"/>
              <a:t>Update the page in memory </a:t>
            </a:r>
            <a:r>
              <a:rPr lang="en-US" dirty="0"/>
              <a:t>to add a new record</a:t>
            </a:r>
          </a:p>
          <a:p>
            <a:pPr lvl="1"/>
            <a:r>
              <a:rPr lang="en-US" dirty="0" smtClean="0"/>
              <a:t>WRITE the </a:t>
            </a:r>
            <a:r>
              <a:rPr lang="en-US" dirty="0"/>
              <a:t>page back to </a:t>
            </a:r>
            <a:r>
              <a:rPr lang="en-US" dirty="0" smtClean="0"/>
              <a:t>disk</a:t>
            </a:r>
          </a:p>
          <a:p>
            <a:r>
              <a:rPr lang="en-US" dirty="0" smtClean="0"/>
              <a:t>The disk READ and WRITE are very slow, compared to in-memory update</a:t>
            </a:r>
          </a:p>
          <a:p>
            <a:r>
              <a:rPr lang="en-US" dirty="0" smtClean="0"/>
              <a:t>Can we do better?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C748-7E7D-7E4A-965E-C28A78389873}" type="datetime1">
              <a:rPr lang="en-US" altLang="en-US" smtClean="0"/>
              <a:pPr/>
              <a:t>11/1/16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9A76-1075-E645-A11F-31D48399D4E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Reducing  disk reads/writes</a:t>
            </a:r>
          </a:p>
          <a:p>
            <a:r>
              <a:rPr lang="en-US" dirty="0" smtClean="0"/>
              <a:t>Better strategy:</a:t>
            </a:r>
          </a:p>
          <a:p>
            <a:pPr lvl="1"/>
            <a:r>
              <a:rPr lang="en-US" dirty="0" smtClean="0"/>
              <a:t>Keep the accessed pages cached in memory in a </a:t>
            </a:r>
            <a:r>
              <a:rPr lang="en-US" b="1" dirty="0" smtClean="0"/>
              <a:t>buffer pool</a:t>
            </a:r>
          </a:p>
          <a:p>
            <a:pPr lvl="2"/>
            <a:r>
              <a:rPr lang="en-US" dirty="0" smtClean="0"/>
              <a:t>But buffer pool is limited. Thus also need to remove pages from memory</a:t>
            </a:r>
          </a:p>
          <a:p>
            <a:pPr lvl="1"/>
            <a:r>
              <a:rPr lang="en-US" dirty="0" smtClean="0"/>
              <a:t>Delay writing pages back to disk until insufficient memory  </a:t>
            </a:r>
          </a:p>
          <a:p>
            <a:r>
              <a:rPr lang="en-US" dirty="0" smtClean="0"/>
              <a:t>But, what if there is a CRASH?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C748-7E7D-7E4A-965E-C28A78389873}" type="datetime1">
              <a:rPr lang="en-US" altLang="en-US" smtClean="0"/>
              <a:pPr/>
              <a:t>11/1/16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9A76-1075-E645-A11F-31D48399D4E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5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07FA3FE3-5695-8244-A02C-53FB30CE59A7}" type="datetime1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11/1/16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44B38284-8A5A-814B-ABB0-5AB5C467F345}" type="slidenum">
              <a:rPr lang="en-US" altLang="en-US" sz="1200" b="0">
                <a:solidFill>
                  <a:schemeClr val="tx1"/>
                </a:solidFill>
                <a:latin typeface="Tahoma" charset="0"/>
              </a:rPr>
              <a:pPr/>
              <a:t>8</a:t>
            </a:fld>
            <a:endParaRPr lang="en-US" alt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741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>
                <a:ea typeface="ＭＳ Ｐゴシック" charset="-128"/>
              </a:rPr>
              <a:t>Recovery</a:t>
            </a:r>
          </a:p>
        </p:txBody>
      </p:sp>
      <p:sp>
        <p:nvSpPr>
          <p:cNvPr id="16005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7315200" cy="4876800"/>
          </a:xfrm>
          <a:solidFill>
            <a:schemeClr val="bg1"/>
          </a:solidFill>
        </p:spPr>
        <p:txBody>
          <a:bodyPr lIns="92075" tIns="46038" rIns="92075" bIns="46038"/>
          <a:lstStyle/>
          <a:p>
            <a:pPr eaLnBrk="1" hangingPunct="1"/>
            <a:r>
              <a:rPr lang="en-US" altLang="en-US" sz="2800" dirty="0">
                <a:ea typeface="ＭＳ Ｐゴシック" charset="-128"/>
              </a:rPr>
              <a:t>Atomicity: </a:t>
            </a:r>
          </a:p>
          <a:p>
            <a:pPr lvl="1" eaLnBrk="1" hangingPunct="1"/>
            <a:r>
              <a:rPr lang="en-US" altLang="en-US" sz="2400" dirty="0">
                <a:ea typeface="ＭＳ Ｐゴシック" charset="-128"/>
              </a:rPr>
              <a:t>Transactions may abort (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Rollback</a:t>
            </a:r>
            <a:r>
              <a:rPr lang="ja-JP" altLang="en-US" sz="2400" dirty="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).</a:t>
            </a:r>
          </a:p>
          <a:p>
            <a:pPr eaLnBrk="1" hangingPunct="1"/>
            <a:r>
              <a:rPr lang="en-US" altLang="en-US" sz="2800" dirty="0">
                <a:ea typeface="ＭＳ Ｐゴシック" charset="-128"/>
              </a:rPr>
              <a:t>Durability:</a:t>
            </a:r>
          </a:p>
          <a:p>
            <a:pPr lvl="1" eaLnBrk="1" hangingPunct="1"/>
            <a:r>
              <a:rPr lang="en-US" altLang="en-US" sz="2400" dirty="0">
                <a:ea typeface="ＭＳ Ｐゴシック" charset="-128"/>
              </a:rPr>
              <a:t>What if DBMS stops running?  (Causes?)</a:t>
            </a:r>
          </a:p>
          <a:p>
            <a:pPr eaLnBrk="1" hangingPunct="1"/>
            <a:r>
              <a:rPr lang="en-US" altLang="en-US" sz="2800" dirty="0">
                <a:ea typeface="ＭＳ Ｐゴシック" charset="-128"/>
              </a:rPr>
              <a:t>Desired Behavior after system restarts:</a:t>
            </a:r>
          </a:p>
          <a:p>
            <a:pPr lvl="1" eaLnBrk="1" hangingPunct="1"/>
            <a:r>
              <a:rPr lang="en-US" altLang="en-US" sz="2400" dirty="0">
                <a:solidFill>
                  <a:srgbClr val="0000FF"/>
                </a:solidFill>
                <a:ea typeface="ＭＳ Ｐゴシック" charset="-128"/>
              </a:rPr>
              <a:t>T1 &amp; T2 </a:t>
            </a:r>
            <a:br>
              <a:rPr lang="en-US" altLang="en-US" sz="2400" dirty="0">
                <a:solidFill>
                  <a:srgbClr val="0000FF"/>
                </a:solidFill>
                <a:ea typeface="ＭＳ Ｐゴシック" charset="-128"/>
              </a:rPr>
            </a:br>
            <a:r>
              <a:rPr lang="en-US" altLang="en-US" sz="2400" dirty="0">
                <a:ea typeface="ＭＳ Ｐゴシック" charset="-128"/>
              </a:rPr>
              <a:t>should be durable.</a:t>
            </a:r>
          </a:p>
          <a:p>
            <a:pPr lvl="1" eaLnBrk="1" hangingPunct="1"/>
            <a:r>
              <a:rPr lang="en-US" altLang="en-US" sz="2400" dirty="0">
                <a:solidFill>
                  <a:schemeClr val="accent2"/>
                </a:solidFill>
                <a:ea typeface="ＭＳ Ｐゴシック" charset="-128"/>
              </a:rPr>
              <a:t>T4 &amp; T5</a:t>
            </a:r>
            <a:r>
              <a:rPr lang="en-US" altLang="en-US" sz="2400" dirty="0">
                <a:ea typeface="ＭＳ Ｐゴシック" charset="-128"/>
              </a:rPr>
              <a:t> should be</a:t>
            </a:r>
            <a:br>
              <a:rPr lang="en-US" altLang="en-US" sz="2400" dirty="0">
                <a:ea typeface="ＭＳ Ｐゴシック" charset="-128"/>
              </a:rPr>
            </a:br>
            <a:r>
              <a:rPr lang="en-US" altLang="en-US" sz="2400" dirty="0" smtClean="0">
                <a:ea typeface="ＭＳ Ｐゴシック" charset="-128"/>
              </a:rPr>
              <a:t>aborted and any </a:t>
            </a:r>
          </a:p>
          <a:p>
            <a:pPr marL="457200" lvl="1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writes by them undone</a:t>
            </a:r>
            <a:endParaRPr lang="en-US" altLang="en-US" sz="2400" dirty="0">
              <a:ea typeface="ＭＳ Ｐゴシック" charset="-128"/>
            </a:endParaRPr>
          </a:p>
          <a:p>
            <a:pPr marL="0" indent="0" eaLnBrk="1" hangingPunct="1">
              <a:buNone/>
            </a:pPr>
            <a:endParaRPr lang="en-US" altLang="en-US" sz="2800" dirty="0">
              <a:ea typeface="ＭＳ Ｐゴシック" charset="-128"/>
            </a:endParaRPr>
          </a:p>
        </p:txBody>
      </p:sp>
      <p:sp>
        <p:nvSpPr>
          <p:cNvPr id="1600518" name="Rectangle 6"/>
          <p:cNvSpPr>
            <a:spLocks noChangeArrowheads="1"/>
          </p:cNvSpPr>
          <p:nvPr/>
        </p:nvSpPr>
        <p:spPr bwMode="auto">
          <a:xfrm>
            <a:off x="4495800" y="3505200"/>
            <a:ext cx="617538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800" b="0">
                <a:solidFill>
                  <a:srgbClr val="008000"/>
                </a:solidFill>
                <a:latin typeface="Arial Rounded MT Bold" charset="0"/>
              </a:rPr>
              <a:t>T1</a:t>
            </a:r>
          </a:p>
          <a:p>
            <a:pPr>
              <a:lnSpc>
                <a:spcPct val="100000"/>
              </a:lnSpc>
            </a:pPr>
            <a:r>
              <a:rPr lang="en-US" altLang="en-US" sz="2800" b="0">
                <a:solidFill>
                  <a:srgbClr val="008000"/>
                </a:solidFill>
                <a:latin typeface="Arial Rounded MT Bold" charset="0"/>
              </a:rPr>
              <a:t>T2</a:t>
            </a:r>
          </a:p>
          <a:p>
            <a:pPr>
              <a:lnSpc>
                <a:spcPct val="100000"/>
              </a:lnSpc>
            </a:pPr>
            <a:r>
              <a:rPr lang="en-US" altLang="en-US" sz="2800" b="0">
                <a:solidFill>
                  <a:srgbClr val="008000"/>
                </a:solidFill>
                <a:latin typeface="Arial Rounded MT Bold" charset="0"/>
              </a:rPr>
              <a:t>T3</a:t>
            </a:r>
          </a:p>
          <a:p>
            <a:pPr>
              <a:lnSpc>
                <a:spcPct val="100000"/>
              </a:lnSpc>
            </a:pPr>
            <a:r>
              <a:rPr lang="en-US" altLang="en-US" sz="2800" b="0">
                <a:solidFill>
                  <a:srgbClr val="008000"/>
                </a:solidFill>
                <a:latin typeface="Arial Rounded MT Bold" charset="0"/>
              </a:rPr>
              <a:t>T4</a:t>
            </a:r>
          </a:p>
          <a:p>
            <a:pPr>
              <a:lnSpc>
                <a:spcPct val="100000"/>
              </a:lnSpc>
            </a:pPr>
            <a:r>
              <a:rPr lang="en-US" altLang="en-US" sz="2800" b="0">
                <a:solidFill>
                  <a:srgbClr val="008000"/>
                </a:solidFill>
                <a:latin typeface="Arial Rounded MT Bold" charset="0"/>
              </a:rPr>
              <a:t>T5</a:t>
            </a:r>
          </a:p>
        </p:txBody>
      </p:sp>
      <p:sp>
        <p:nvSpPr>
          <p:cNvPr id="1600519" name="Line 7"/>
          <p:cNvSpPr>
            <a:spLocks noChangeShapeType="1"/>
          </p:cNvSpPr>
          <p:nvPr/>
        </p:nvSpPr>
        <p:spPr bwMode="auto">
          <a:xfrm>
            <a:off x="8332788" y="3973513"/>
            <a:ext cx="0" cy="1624012"/>
          </a:xfrm>
          <a:prstGeom prst="line">
            <a:avLst/>
          </a:prstGeom>
          <a:noFill/>
          <a:ln w="50800">
            <a:solidFill>
              <a:schemeClr val="hlink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0520" name="AutoShape 8"/>
          <p:cNvSpPr>
            <a:spLocks noChangeArrowheads="1"/>
          </p:cNvSpPr>
          <p:nvPr/>
        </p:nvSpPr>
        <p:spPr bwMode="auto">
          <a:xfrm>
            <a:off x="7461250" y="3200400"/>
            <a:ext cx="1600200" cy="798513"/>
          </a:xfrm>
          <a:prstGeom prst="irregularSeal2">
            <a:avLst/>
          </a:prstGeom>
          <a:solidFill>
            <a:srgbClr val="FFE1E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0" tIns="0" rIns="0" bIns="91440" anchor="ctr"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b="0"/>
              <a:t>crash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480175" y="4191000"/>
            <a:ext cx="1441450" cy="538163"/>
            <a:chOff x="4082" y="2496"/>
            <a:chExt cx="908" cy="339"/>
          </a:xfrm>
        </p:grpSpPr>
        <p:grpSp>
          <p:nvGrpSpPr>
            <p:cNvPr id="17440" name="Group 10"/>
            <p:cNvGrpSpPr>
              <a:grpSpLocks/>
            </p:cNvGrpSpPr>
            <p:nvPr/>
          </p:nvGrpSpPr>
          <p:grpSpPr bwMode="auto">
            <a:xfrm>
              <a:off x="4148" y="2759"/>
              <a:ext cx="697" cy="76"/>
              <a:chOff x="4148" y="2759"/>
              <a:chExt cx="697" cy="76"/>
            </a:xfrm>
          </p:grpSpPr>
          <p:sp>
            <p:nvSpPr>
              <p:cNvPr id="17443" name="Line 11"/>
              <p:cNvSpPr>
                <a:spLocks noChangeShapeType="1"/>
              </p:cNvSpPr>
              <p:nvPr/>
            </p:nvSpPr>
            <p:spPr bwMode="auto">
              <a:xfrm>
                <a:off x="4148" y="2797"/>
                <a:ext cx="697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4" name="Line 12"/>
              <p:cNvSpPr>
                <a:spLocks noChangeShapeType="1"/>
              </p:cNvSpPr>
              <p:nvPr/>
            </p:nvSpPr>
            <p:spPr bwMode="auto">
              <a:xfrm>
                <a:off x="4148" y="2759"/>
                <a:ext cx="0" cy="76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5" name="Line 13"/>
              <p:cNvSpPr>
                <a:spLocks noChangeShapeType="1"/>
              </p:cNvSpPr>
              <p:nvPr/>
            </p:nvSpPr>
            <p:spPr bwMode="auto">
              <a:xfrm>
                <a:off x="4845" y="2759"/>
                <a:ext cx="0" cy="76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41" name="Text Box 14"/>
            <p:cNvSpPr txBox="1">
              <a:spLocks noChangeArrowheads="1"/>
            </p:cNvSpPr>
            <p:nvPr/>
          </p:nvSpPr>
          <p:spPr bwMode="auto">
            <a:xfrm>
              <a:off x="4800" y="2496"/>
              <a:ext cx="190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17442" name="Text Box 15"/>
            <p:cNvSpPr txBox="1">
              <a:spLocks noChangeArrowheads="1"/>
            </p:cNvSpPr>
            <p:nvPr/>
          </p:nvSpPr>
          <p:spPr bwMode="auto">
            <a:xfrm>
              <a:off x="4082" y="2496"/>
              <a:ext cx="190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chemeClr val="accent2"/>
                  </a:solidFill>
                </a:rPr>
                <a:t>B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645150" y="3733800"/>
            <a:ext cx="1441450" cy="533400"/>
            <a:chOff x="3556" y="2256"/>
            <a:chExt cx="908" cy="336"/>
          </a:xfrm>
        </p:grpSpPr>
        <p:sp>
          <p:nvSpPr>
            <p:cNvPr id="17435" name="Line 17"/>
            <p:cNvSpPr>
              <a:spLocks noChangeShapeType="1"/>
            </p:cNvSpPr>
            <p:nvPr/>
          </p:nvSpPr>
          <p:spPr bwMode="auto">
            <a:xfrm>
              <a:off x="3634" y="2555"/>
              <a:ext cx="696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Line 18"/>
            <p:cNvSpPr>
              <a:spLocks noChangeShapeType="1"/>
            </p:cNvSpPr>
            <p:nvPr/>
          </p:nvSpPr>
          <p:spPr bwMode="auto">
            <a:xfrm>
              <a:off x="3634" y="2517"/>
              <a:ext cx="0" cy="75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Line 19"/>
            <p:cNvSpPr>
              <a:spLocks noChangeShapeType="1"/>
            </p:cNvSpPr>
            <p:nvPr/>
          </p:nvSpPr>
          <p:spPr bwMode="auto">
            <a:xfrm>
              <a:off x="4330" y="2517"/>
              <a:ext cx="0" cy="75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Text Box 20"/>
            <p:cNvSpPr txBox="1">
              <a:spLocks noChangeArrowheads="1"/>
            </p:cNvSpPr>
            <p:nvPr/>
          </p:nvSpPr>
          <p:spPr bwMode="auto">
            <a:xfrm>
              <a:off x="4274" y="2256"/>
              <a:ext cx="190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7439" name="Text Box 21"/>
            <p:cNvSpPr txBox="1">
              <a:spLocks noChangeArrowheads="1"/>
            </p:cNvSpPr>
            <p:nvPr/>
          </p:nvSpPr>
          <p:spPr bwMode="auto">
            <a:xfrm>
              <a:off x="3556" y="2256"/>
              <a:ext cx="190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B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145088" y="3352800"/>
            <a:ext cx="1441450" cy="541338"/>
            <a:chOff x="3241" y="2016"/>
            <a:chExt cx="908" cy="341"/>
          </a:xfrm>
        </p:grpSpPr>
        <p:sp>
          <p:nvSpPr>
            <p:cNvPr id="17430" name="Line 23"/>
            <p:cNvSpPr>
              <a:spLocks noChangeShapeType="1"/>
            </p:cNvSpPr>
            <p:nvPr/>
          </p:nvSpPr>
          <p:spPr bwMode="auto">
            <a:xfrm>
              <a:off x="3303" y="2318"/>
              <a:ext cx="697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24"/>
            <p:cNvSpPr>
              <a:spLocks noChangeShapeType="1"/>
            </p:cNvSpPr>
            <p:nvPr/>
          </p:nvSpPr>
          <p:spPr bwMode="auto">
            <a:xfrm>
              <a:off x="3303" y="2281"/>
              <a:ext cx="0" cy="76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Line 25"/>
            <p:cNvSpPr>
              <a:spLocks noChangeShapeType="1"/>
            </p:cNvSpPr>
            <p:nvPr/>
          </p:nvSpPr>
          <p:spPr bwMode="auto">
            <a:xfrm>
              <a:off x="4000" y="2280"/>
              <a:ext cx="0" cy="76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Text Box 26"/>
            <p:cNvSpPr txBox="1">
              <a:spLocks noChangeArrowheads="1"/>
            </p:cNvSpPr>
            <p:nvPr/>
          </p:nvSpPr>
          <p:spPr bwMode="auto">
            <a:xfrm>
              <a:off x="3959" y="2016"/>
              <a:ext cx="190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7434" name="Text Box 27"/>
            <p:cNvSpPr txBox="1">
              <a:spLocks noChangeArrowheads="1"/>
            </p:cNvSpPr>
            <p:nvPr/>
          </p:nvSpPr>
          <p:spPr bwMode="auto">
            <a:xfrm>
              <a:off x="3241" y="2016"/>
              <a:ext cx="190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</a:rPr>
                <a:t>B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105400" y="4633913"/>
            <a:ext cx="3224213" cy="547687"/>
            <a:chOff x="3216" y="2677"/>
            <a:chExt cx="2031" cy="345"/>
          </a:xfrm>
        </p:grpSpPr>
        <p:sp>
          <p:nvSpPr>
            <p:cNvPr id="17427" name="Line 29"/>
            <p:cNvSpPr>
              <a:spLocks noChangeShapeType="1"/>
            </p:cNvSpPr>
            <p:nvPr/>
          </p:nvSpPr>
          <p:spPr bwMode="auto">
            <a:xfrm>
              <a:off x="3226" y="2984"/>
              <a:ext cx="2021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Line 30"/>
            <p:cNvSpPr>
              <a:spLocks noChangeShapeType="1"/>
            </p:cNvSpPr>
            <p:nvPr/>
          </p:nvSpPr>
          <p:spPr bwMode="auto">
            <a:xfrm>
              <a:off x="3239" y="2946"/>
              <a:ext cx="0" cy="76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Text Box 31"/>
            <p:cNvSpPr txBox="1">
              <a:spLocks noChangeArrowheads="1"/>
            </p:cNvSpPr>
            <p:nvPr/>
          </p:nvSpPr>
          <p:spPr bwMode="auto">
            <a:xfrm>
              <a:off x="3216" y="2677"/>
              <a:ext cx="190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B</a:t>
              </a: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7512050" y="5392738"/>
            <a:ext cx="820738" cy="474662"/>
            <a:chOff x="4732" y="3120"/>
            <a:chExt cx="517" cy="299"/>
          </a:xfrm>
        </p:grpSpPr>
        <p:sp>
          <p:nvSpPr>
            <p:cNvPr id="17424" name="Line 33"/>
            <p:cNvSpPr>
              <a:spLocks noChangeShapeType="1"/>
            </p:cNvSpPr>
            <p:nvPr/>
          </p:nvSpPr>
          <p:spPr bwMode="auto">
            <a:xfrm>
              <a:off x="4771" y="3181"/>
              <a:ext cx="47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34"/>
            <p:cNvSpPr>
              <a:spLocks noChangeShapeType="1"/>
            </p:cNvSpPr>
            <p:nvPr/>
          </p:nvSpPr>
          <p:spPr bwMode="auto">
            <a:xfrm>
              <a:off x="4771" y="3142"/>
              <a:ext cx="0" cy="76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Text Box 35"/>
            <p:cNvSpPr txBox="1">
              <a:spLocks noChangeArrowheads="1"/>
            </p:cNvSpPr>
            <p:nvPr/>
          </p:nvSpPr>
          <p:spPr bwMode="auto">
            <a:xfrm>
              <a:off x="4732" y="3120"/>
              <a:ext cx="190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149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0517" grpId="0" build="p" autoUpdateAnimBg="0"/>
      <p:bldP spid="1600518" grpId="0"/>
      <p:bldP spid="1600519" grpId="0" animBg="1"/>
      <p:bldP spid="16005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writes of a committed transaction:</a:t>
            </a:r>
          </a:p>
          <a:p>
            <a:pPr lvl="1"/>
            <a:r>
              <a:rPr lang="en-US" dirty="0" smtClean="0"/>
              <a:t>If page writes only in memory (not pushed to disk) then BAD! Crash could fail to recover committed writes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Page writes of an uncommitted transaction:</a:t>
            </a:r>
          </a:p>
          <a:p>
            <a:pPr lvl="1"/>
            <a:r>
              <a:rPr lang="en-US" dirty="0" smtClean="0"/>
              <a:t>If uncommitted writes pushed to disk (e.g., because of memory pressure), then BAD! Crash could make uncommitted writes durable and undoable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C748-7E7D-7E4A-965E-C28A78389873}" type="datetime1">
              <a:rPr lang="en-US" altLang="en-US" smtClean="0"/>
              <a:pPr/>
              <a:t>11/1/16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9A76-1075-E645-A11F-31D48399D4E6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35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0000FF"/>
      </a:dk2>
      <a:lt2>
        <a:srgbClr val="1C1C1C"/>
      </a:lt2>
      <a:accent1>
        <a:srgbClr val="003300"/>
      </a:accent1>
      <a:accent2>
        <a:srgbClr val="7B00A6"/>
      </a:accent2>
      <a:accent3>
        <a:srgbClr val="FFFFFF"/>
      </a:accent3>
      <a:accent4>
        <a:srgbClr val="000000"/>
      </a:accent4>
      <a:accent5>
        <a:srgbClr val="AAADAA"/>
      </a:accent5>
      <a:accent6>
        <a:srgbClr val="6F0096"/>
      </a:accent6>
      <a:hlink>
        <a:srgbClr val="CC3300"/>
      </a:hlink>
      <a:folHlink>
        <a:srgbClr val="FF9933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891</TotalTime>
  <Words>4369</Words>
  <Application>Microsoft Macintosh PowerPoint</Application>
  <PresentationFormat>On-screen Show (4:3)</PresentationFormat>
  <Paragraphs>850</Paragraphs>
  <Slides>43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 Rounded MT Bold</vt:lpstr>
      <vt:lpstr>Book Antiqua</vt:lpstr>
      <vt:lpstr>Impact</vt:lpstr>
      <vt:lpstr>ＭＳ Ｐゴシック</vt:lpstr>
      <vt:lpstr>Tahoma</vt:lpstr>
      <vt:lpstr>Times New Roman</vt:lpstr>
      <vt:lpstr>Trebuchet MS</vt:lpstr>
      <vt:lpstr>Wingdings</vt:lpstr>
      <vt:lpstr>Arial</vt:lpstr>
      <vt:lpstr>Blends</vt:lpstr>
      <vt:lpstr>Database Recovery</vt:lpstr>
      <vt:lpstr>DBMS Organization</vt:lpstr>
      <vt:lpstr>The Memory Hierarchy</vt:lpstr>
      <vt:lpstr>Why it matters?</vt:lpstr>
      <vt:lpstr>Page Formats: Fixed Length Records</vt:lpstr>
      <vt:lpstr>Example: INSERT</vt:lpstr>
      <vt:lpstr>Challenges</vt:lpstr>
      <vt:lpstr>Recovery</vt:lpstr>
      <vt:lpstr>What can go wrong?</vt:lpstr>
      <vt:lpstr>One solution</vt:lpstr>
      <vt:lpstr>Buffer Pool and ACID properties</vt:lpstr>
      <vt:lpstr>ARIES protocol</vt:lpstr>
      <vt:lpstr>Log to support undo or redo</vt:lpstr>
      <vt:lpstr>Log allows database repair</vt:lpstr>
      <vt:lpstr>Log entry fields</vt:lpstr>
      <vt:lpstr>Log Record Types</vt:lpstr>
      <vt:lpstr>Write-Ahead Logging (WAL)</vt:lpstr>
      <vt:lpstr>What resides where</vt:lpstr>
      <vt:lpstr>Write-Ahead Log  (WAL)</vt:lpstr>
      <vt:lpstr>Example of update records</vt:lpstr>
      <vt:lpstr>Compensating Log Records</vt:lpstr>
      <vt:lpstr>Example: a log file  with different types of record type</vt:lpstr>
      <vt:lpstr>CLRs</vt:lpstr>
      <vt:lpstr>Checkpointing</vt:lpstr>
      <vt:lpstr>More Checkpointing</vt:lpstr>
      <vt:lpstr>Example</vt:lpstr>
      <vt:lpstr>Recovery Process</vt:lpstr>
      <vt:lpstr>How Much Log Is Enough?</vt:lpstr>
      <vt:lpstr>Recovery</vt:lpstr>
      <vt:lpstr>Example 1</vt:lpstr>
      <vt:lpstr>Example 2</vt:lpstr>
      <vt:lpstr>Recovery</vt:lpstr>
      <vt:lpstr>Example 2</vt:lpstr>
      <vt:lpstr>Recovery</vt:lpstr>
      <vt:lpstr>Example 2</vt:lpstr>
      <vt:lpstr>Media Recovery</vt:lpstr>
      <vt:lpstr>Summary</vt:lpstr>
      <vt:lpstr>Announcements</vt:lpstr>
      <vt:lpstr>Example 3 (Fig 18.5 from textbook)</vt:lpstr>
      <vt:lpstr>Example 4</vt:lpstr>
      <vt:lpstr>Example 5</vt:lpstr>
      <vt:lpstr>Example 5</vt:lpstr>
      <vt:lpstr>Example 5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Storing Data: Disks and Files</dc:title>
  <dc:subject/>
  <dc:creator>Atul Prakash</dc:creator>
  <cp:keywords/>
  <dc:description/>
  <cp:lastModifiedBy>atul prakash</cp:lastModifiedBy>
  <cp:revision>21</cp:revision>
  <cp:lastPrinted>2015-04-09T21:56:39Z</cp:lastPrinted>
  <dcterms:created xsi:type="dcterms:W3CDTF">2015-10-21T03:42:09Z</dcterms:created>
  <dcterms:modified xsi:type="dcterms:W3CDTF">2016-11-02T02:12:39Z</dcterms:modified>
  <cp:category/>
</cp:coreProperties>
</file>