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36"/>
  </p:notesMasterIdLst>
  <p:handoutMasterIdLst>
    <p:handoutMasterId r:id="rId37"/>
  </p:handoutMasterIdLst>
  <p:sldIdLst>
    <p:sldId id="391" r:id="rId2"/>
    <p:sldId id="452" r:id="rId3"/>
    <p:sldId id="451" r:id="rId4"/>
    <p:sldId id="455" r:id="rId5"/>
    <p:sldId id="456" r:id="rId6"/>
    <p:sldId id="457" r:id="rId7"/>
    <p:sldId id="454" r:id="rId8"/>
    <p:sldId id="449" r:id="rId9"/>
    <p:sldId id="453" r:id="rId10"/>
    <p:sldId id="444" r:id="rId11"/>
    <p:sldId id="458" r:id="rId12"/>
    <p:sldId id="445" r:id="rId13"/>
    <p:sldId id="432" r:id="rId14"/>
    <p:sldId id="431" r:id="rId15"/>
    <p:sldId id="433" r:id="rId16"/>
    <p:sldId id="434" r:id="rId17"/>
    <p:sldId id="450" r:id="rId18"/>
    <p:sldId id="436" r:id="rId19"/>
    <p:sldId id="423" r:id="rId20"/>
    <p:sldId id="424" r:id="rId21"/>
    <p:sldId id="446" r:id="rId22"/>
    <p:sldId id="447" r:id="rId23"/>
    <p:sldId id="448" r:id="rId24"/>
    <p:sldId id="459" r:id="rId25"/>
    <p:sldId id="402" r:id="rId26"/>
    <p:sldId id="403" r:id="rId27"/>
    <p:sldId id="401" r:id="rId28"/>
    <p:sldId id="437" r:id="rId29"/>
    <p:sldId id="438" r:id="rId30"/>
    <p:sldId id="439" r:id="rId31"/>
    <p:sldId id="440" r:id="rId32"/>
    <p:sldId id="443" r:id="rId33"/>
    <p:sldId id="441" r:id="rId34"/>
    <p:sldId id="442" r:id="rId3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DDDDDD"/>
    <a:srgbClr val="FAE8E2"/>
    <a:srgbClr val="F5D2C7"/>
    <a:srgbClr val="F2DDCA"/>
    <a:srgbClr val="BFFDED"/>
    <a:srgbClr val="66FF66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16"/>
    <p:restoredTop sz="93829"/>
  </p:normalViewPr>
  <p:slideViewPr>
    <p:cSldViewPr>
      <p:cViewPr varScale="1">
        <p:scale>
          <a:sx n="112" d="100"/>
          <a:sy n="112" d="100"/>
        </p:scale>
        <p:origin x="5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460EA192-F406-A84C-BD52-A176C967D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00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CF487E7E-CEC3-7346-B439-84ED96CAD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16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0227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 stopped here on 11/7</a:t>
            </a:r>
            <a:r>
              <a:rPr lang="en-US" baseline="0" smtClean="0"/>
              <a:t> first lecture.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87E7E-CEC3-7346-B439-84ED96CAD29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88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956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8777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8414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9230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9230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9230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213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745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561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5773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910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693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05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564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Stopped here in Lecture 2.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0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4081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4588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8649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502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8738" y="1081088"/>
            <a:ext cx="90090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762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514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3126E-03D7-D041-975F-13EE0E6338E5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1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1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48699-D5A5-1C43-B94D-D05FBEDBE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403FF-4ED2-4541-A7DD-5ABB75AE49C7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5F5EC-7042-2C4E-8B5E-79BA567F1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4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152400"/>
            <a:ext cx="21336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52400"/>
            <a:ext cx="62484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600C9-51E8-A046-8F94-D2DFBB9105A0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4F7B2-A45C-6F41-84F0-929A10829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8F1C6-8D3F-464A-B2C4-3B7EAA6A7648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FE3B3-9CC5-0847-8300-BD74BEB115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8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64AD9-FDED-1E45-B874-901FD579E301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3168B-D3A0-644E-B42D-91AB96AAF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6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0AF23-D38D-EB48-ABE5-056412E32EF6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890E0-1A24-8A45-8655-0A60FC320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3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0B674-F0B3-584B-B45F-D0B73B9102EB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9BD75-79C7-F64B-BCFD-BDEEBE23AB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8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C57DE-5C89-6348-96EA-98323D59CFCF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7B275-3B31-AD40-B9DF-116F44BADE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F9BC6-9603-0B49-9BC5-F0669F59C39D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E091C-AC9F-0548-9536-F3C5D7105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1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2D145-BA24-0040-9549-51A984CE94DC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6C361-136F-3E46-BDC3-79A26B9F9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91BDB-9D43-144B-8AF8-66DEB9390DB8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EAB25-9C33-E140-9241-F7228008F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5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2587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6810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762000" y="1508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-1524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BFD96B21-0D83-C54E-8FC6-95756146E368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3246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B509966-2991-404F-8BE0-7F058ED093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3440AB-0F57-FB49-85E2-78D209C56A57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8F5B2-99B9-F445-BEF2-EA1D1A4F4994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6594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882650"/>
            <a:ext cx="7772400" cy="889000"/>
          </a:xfrm>
        </p:spPr>
        <p:txBody>
          <a:bodyPr lIns="90488" tIns="44450" rIns="90488" bIns="44450" anchor="ctr"/>
          <a:lstStyle/>
          <a:p>
            <a:pPr algn="ctr" eaLnBrk="1" hangingPunct="1">
              <a:defRPr/>
            </a:pPr>
            <a:r>
              <a:rPr lang="en-US" smtClean="0">
                <a:cs typeface="+mj-cs"/>
              </a:rPr>
              <a:t>Storage and Indexing</a:t>
            </a:r>
          </a:p>
        </p:txBody>
      </p:sp>
      <p:sp>
        <p:nvSpPr>
          <p:cNvPr id="65946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lIns="90488" tIns="44450" rIns="90488" bIns="44450"/>
          <a:lstStyle/>
          <a:p>
            <a:pPr marL="342900" indent="-342900" eaLnBrk="1" hangingPunct="1">
              <a:defRPr/>
            </a:pPr>
            <a:r>
              <a:rPr lang="en-US" smtClean="0">
                <a:cs typeface="+mn-cs"/>
              </a:rPr>
              <a:t>Chapter 8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 – Physical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820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Unit of information for disks is a </a:t>
            </a:r>
            <a:r>
              <a:rPr lang="en-US" dirty="0" smtClean="0">
                <a:solidFill>
                  <a:srgbClr val="FF0000"/>
                </a:solidFill>
              </a:rPr>
              <a:t>page (same as block)</a:t>
            </a:r>
          </a:p>
          <a:p>
            <a:pPr lvl="1"/>
            <a:r>
              <a:rPr lang="en-US" dirty="0" smtClean="0"/>
              <a:t>Page size is typically 4KB to 16KB</a:t>
            </a:r>
          </a:p>
          <a:p>
            <a:r>
              <a:rPr lang="en-US" dirty="0" smtClean="0"/>
              <a:t>Data must be brought into memory from disk to be read/written</a:t>
            </a:r>
          </a:p>
          <a:p>
            <a:r>
              <a:rPr lang="en-US" dirty="0" smtClean="0"/>
              <a:t>Typically: Memory size  &lt;&lt; Disk size</a:t>
            </a:r>
          </a:p>
          <a:p>
            <a:r>
              <a:rPr lang="en-US" dirty="0" smtClean="0"/>
              <a:t>Why: </a:t>
            </a:r>
          </a:p>
          <a:p>
            <a:pPr lvl="1"/>
            <a:r>
              <a:rPr lang="en-US" dirty="0" smtClean="0"/>
              <a:t>Cost: memory (</a:t>
            </a:r>
            <a:r>
              <a:rPr lang="en-US" dirty="0"/>
              <a:t>1</a:t>
            </a:r>
            <a:r>
              <a:rPr lang="en-US" dirty="0" smtClean="0"/>
              <a:t>00x), SSD(5x),  HD (1x)</a:t>
            </a:r>
          </a:p>
          <a:p>
            <a:r>
              <a:rPr lang="en-US" dirty="0" smtClean="0"/>
              <a:t>Performance:</a:t>
            </a:r>
          </a:p>
          <a:p>
            <a:pPr lvl="1"/>
            <a:r>
              <a:rPr lang="en-US" dirty="0" smtClean="0"/>
              <a:t>Main memory reference: 100ns</a:t>
            </a:r>
          </a:p>
          <a:p>
            <a:pPr lvl="1"/>
            <a:r>
              <a:rPr lang="en-US" dirty="0" smtClean="0"/>
              <a:t>Read a 4K random block from SSD: 150,000 ns </a:t>
            </a:r>
          </a:p>
          <a:p>
            <a:pPr lvl="1"/>
            <a:r>
              <a:rPr lang="en-US" dirty="0" smtClean="0"/>
              <a:t>Read 1MB sequentially.</a:t>
            </a:r>
          </a:p>
          <a:p>
            <a:pPr lvl="2"/>
            <a:r>
              <a:rPr lang="en-US" dirty="0" smtClean="0"/>
              <a:t>from hard disk: 20ms </a:t>
            </a:r>
          </a:p>
          <a:p>
            <a:pPr lvl="2"/>
            <a:r>
              <a:rPr lang="en-US" dirty="0" smtClean="0"/>
              <a:t>From SSD: 1 </a:t>
            </a:r>
            <a:r>
              <a:rPr lang="en-US" dirty="0" err="1" smtClean="0"/>
              <a:t>ms</a:t>
            </a:r>
            <a:r>
              <a:rPr lang="en-US" dirty="0" smtClean="0"/>
              <a:t>  (20x </a:t>
            </a:r>
            <a:r>
              <a:rPr lang="en-US" dirty="0" smtClean="0"/>
              <a:t>faster)</a:t>
            </a:r>
            <a:endParaRPr lang="en-US" dirty="0" smtClean="0"/>
          </a:p>
          <a:p>
            <a:pPr lvl="2"/>
            <a:r>
              <a:rPr lang="en-US" dirty="0" smtClean="0"/>
              <a:t>From main memory: 0.25ms (about 4x </a:t>
            </a:r>
            <a:r>
              <a:rPr lang="en-US" dirty="0" smtClean="0"/>
              <a:t>faster than </a:t>
            </a:r>
            <a:r>
              <a:rPr lang="en-US" dirty="0" smtClean="0"/>
              <a:t>SSD)</a:t>
            </a:r>
          </a:p>
          <a:p>
            <a:r>
              <a:rPr lang="en-US" dirty="0" smtClean="0"/>
              <a:t>Arrange in a hierarchy to get the best speed at the lowest cost.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8F1C6-8D3F-464A-B2C4-3B7EAA6A7648}" type="datetime1">
              <a:rPr lang="en-US" smtClean="0"/>
              <a:pPr>
                <a:defRPr/>
              </a:pPr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EECS 484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FE3B3-9CC5-0847-8300-BD74BEB1152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databases need disks? Why not just use main memory?</a:t>
            </a:r>
          </a:p>
          <a:p>
            <a:r>
              <a:rPr lang="en-US" dirty="0" smtClean="0"/>
              <a:t>Which has the lowest per GB cost?</a:t>
            </a:r>
          </a:p>
          <a:p>
            <a:pPr lvl="1"/>
            <a:r>
              <a:rPr lang="en-US" dirty="0" smtClean="0"/>
              <a:t>Main memory</a:t>
            </a:r>
          </a:p>
          <a:p>
            <a:pPr lvl="1"/>
            <a:r>
              <a:rPr lang="en-US" dirty="0" smtClean="0"/>
              <a:t>Solid state drives</a:t>
            </a:r>
          </a:p>
          <a:p>
            <a:pPr lvl="1"/>
            <a:r>
              <a:rPr lang="en-US" dirty="0" smtClean="0"/>
              <a:t>Magnetic drives</a:t>
            </a:r>
          </a:p>
          <a:p>
            <a:r>
              <a:rPr lang="en-US" dirty="0" smtClean="0"/>
              <a:t>Of the above, for best speed, non-volatile storage, highest capacity, and lowest cost, which of the above would you use?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8F1C6-8D3F-464A-B2C4-3B7EAA6A7648}" type="datetime1">
              <a:rPr lang="en-US" smtClean="0"/>
              <a:pPr>
                <a:defRPr/>
              </a:pPr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FE3B3-9CC5-0847-8300-BD74BEB1152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8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Pages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physical</a:t>
            </a:r>
            <a:r>
              <a:rPr lang="en-US" dirty="0"/>
              <a:t> units of data. </a:t>
            </a:r>
            <a:endParaRPr lang="en-US" dirty="0" smtClean="0"/>
          </a:p>
          <a:p>
            <a:r>
              <a:rPr lang="en-US" dirty="0" smtClean="0"/>
              <a:t>How are tables stored in pages?</a:t>
            </a:r>
          </a:p>
          <a:p>
            <a:pPr lvl="1"/>
            <a:r>
              <a:rPr lang="en-US" dirty="0" smtClean="0"/>
              <a:t>A table is stored as a </a:t>
            </a:r>
            <a:r>
              <a:rPr lang="en-US" i="1" dirty="0" smtClean="0"/>
              <a:t>file of records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Records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logical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units</a:t>
            </a:r>
          </a:p>
          <a:p>
            <a:pPr lvl="1"/>
            <a:r>
              <a:rPr lang="en-US" dirty="0" smtClean="0"/>
              <a:t>Records stored in pages</a:t>
            </a:r>
          </a:p>
          <a:p>
            <a:pPr lvl="1"/>
            <a:r>
              <a:rPr lang="en-US" dirty="0" smtClean="0"/>
              <a:t>The term “file of records” here simply means a named set of pages, not necessarily an OS file.</a:t>
            </a:r>
            <a:endParaRPr lang="en-US" dirty="0"/>
          </a:p>
          <a:p>
            <a:r>
              <a:rPr lang="en-US" dirty="0" smtClean="0"/>
              <a:t>Typically, </a:t>
            </a:r>
            <a:r>
              <a:rPr lang="en-US" dirty="0" smtClean="0">
                <a:solidFill>
                  <a:srgbClr val="FF0000"/>
                </a:solidFill>
              </a:rPr>
              <a:t>one page has multiple records</a:t>
            </a:r>
          </a:p>
          <a:p>
            <a:r>
              <a:rPr lang="en-US" dirty="0" smtClean="0"/>
              <a:t>One table (file) will typically require multiple pages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8F1C6-8D3F-464A-B2C4-3B7EAA6A7648}" type="datetime1">
              <a:rPr lang="en-US" smtClean="0"/>
              <a:pPr>
                <a:defRPr/>
              </a:pPr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FE3B3-9CC5-0847-8300-BD74BEB1152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6C752EA-6121-5F4B-840E-9B609F2D7C33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5DE938-BB38-0747-95E1-92635CFD523B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Operations on File - Example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Employees (Name, Age, Salary)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Operations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2"/>
                </a:solidFill>
              </a:rPr>
              <a:t>Scan</a:t>
            </a:r>
            <a:r>
              <a:rPr lang="en-US" dirty="0" smtClean="0"/>
              <a:t>: Fetch all employees from disk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2"/>
                </a:solidFill>
              </a:rPr>
              <a:t>Equality Search</a:t>
            </a:r>
            <a:r>
              <a:rPr lang="en-US" dirty="0" smtClean="0"/>
              <a:t>: age = 21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2"/>
                </a:solidFill>
              </a:rPr>
              <a:t>Range Selection</a:t>
            </a:r>
            <a:r>
              <a:rPr lang="en-US" dirty="0" smtClean="0"/>
              <a:t>: age &gt;= 18 AND age &lt; 65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2"/>
                </a:solidFill>
              </a:rPr>
              <a:t>Insert a record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2"/>
                </a:solidFill>
              </a:rPr>
              <a:t>Delete a record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i="1" dirty="0" smtClean="0">
                <a:solidFill>
                  <a:schemeClr val="tx2"/>
                </a:solidFill>
                <a:cs typeface="+mn-cs"/>
              </a:rPr>
              <a:t>How do we organize the file to accomplish these tasks efficiently?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3D89670-BE1A-7841-8261-C4507C2A9D3E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DEEA69-E276-5D41-BF04-8C3101B7128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File Organization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Each record in a file has a unique Record ID, or RID, which is sufficient to locate the record on the disk. 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E.g., an RID may be (page#, offset, length)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Some methods of arranging </a:t>
            </a:r>
            <a:r>
              <a:rPr lang="en-US" sz="2800" dirty="0" smtClean="0">
                <a:solidFill>
                  <a:schemeClr val="tx2"/>
                </a:solidFill>
                <a:cs typeface="+mn-cs"/>
              </a:rPr>
              <a:t>file of records</a:t>
            </a:r>
            <a:r>
              <a:rPr lang="en-US" sz="2800" dirty="0" smtClean="0">
                <a:cs typeface="+mn-cs"/>
              </a:rPr>
              <a:t> on disk</a:t>
            </a:r>
          </a:p>
          <a:p>
            <a:pPr lvl="1" eaLnBrk="1" hangingPunct="1">
              <a:lnSpc>
                <a:spcPct val="110000"/>
              </a:lnSpc>
              <a:buSzPct val="75000"/>
              <a:defRPr/>
            </a:pPr>
            <a:r>
              <a:rPr lang="en-US" sz="2400" u="sng" dirty="0" smtClean="0">
                <a:solidFill>
                  <a:schemeClr val="accent2"/>
                </a:solidFill>
              </a:rPr>
              <a:t>Heap (random order) files: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No particular order defined for records</a:t>
            </a:r>
            <a:endParaRPr lang="en-US" sz="2400" i="1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110000"/>
              </a:lnSpc>
              <a:buSzPct val="75000"/>
              <a:defRPr/>
            </a:pPr>
            <a:r>
              <a:rPr lang="en-US" sz="2400" u="sng" dirty="0" smtClean="0">
                <a:solidFill>
                  <a:schemeClr val="accent2"/>
                </a:solidFill>
              </a:rPr>
              <a:t>Sorted Files:</a:t>
            </a:r>
            <a:r>
              <a:rPr lang="en-US" sz="2400" dirty="0" smtClean="0">
                <a:solidFill>
                  <a:schemeClr val="accent2"/>
                </a:solidFill>
              </a:rPr>
              <a:t>  </a:t>
            </a:r>
            <a:r>
              <a:rPr lang="en-US" sz="2400" dirty="0" smtClean="0"/>
              <a:t>Records sorted based on one or more attributes</a:t>
            </a:r>
          </a:p>
          <a:p>
            <a:pPr lvl="1" eaLnBrk="1" hangingPunct="1">
              <a:lnSpc>
                <a:spcPct val="110000"/>
              </a:lnSpc>
              <a:buSzPct val="75000"/>
              <a:defRPr/>
            </a:pPr>
            <a:r>
              <a:rPr lang="en-US" sz="2400" u="sng" dirty="0" smtClean="0">
                <a:solidFill>
                  <a:schemeClr val="accent2"/>
                </a:solidFill>
              </a:rPr>
              <a:t>Indexes:</a:t>
            </a:r>
            <a:r>
              <a:rPr lang="en-US" sz="2400" dirty="0" smtClean="0"/>
              <a:t> Organize records using trees or hashing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Indexes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A data structure that organizes data records on disk to optimize certain operations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Speed up selections on the </a:t>
            </a:r>
            <a:r>
              <a:rPr lang="en-US" sz="2800" dirty="0" smtClean="0">
                <a:solidFill>
                  <a:schemeClr val="hlink"/>
                </a:solidFill>
                <a:cs typeface="+mn-cs"/>
              </a:rPr>
              <a:t>search key</a:t>
            </a:r>
            <a:r>
              <a:rPr lang="en-US" sz="2800" dirty="0" smtClean="0">
                <a:cs typeface="+mn-cs"/>
              </a:rPr>
              <a:t> field of the index (denoted </a:t>
            </a:r>
            <a:r>
              <a:rPr lang="en-US" sz="2800" i="1" dirty="0" smtClean="0">
                <a:solidFill>
                  <a:schemeClr val="accent2"/>
                </a:solidFill>
                <a:cs typeface="+mn-cs"/>
              </a:rPr>
              <a:t>k</a:t>
            </a:r>
            <a:r>
              <a:rPr lang="en-US" sz="2800" dirty="0" smtClean="0">
                <a:cs typeface="+mn-cs"/>
              </a:rPr>
              <a:t>)</a:t>
            </a:r>
          </a:p>
          <a:p>
            <a:pPr lvl="1" eaLnBrk="1" hangingPunct="1">
              <a:lnSpc>
                <a:spcPct val="110000"/>
              </a:lnSpc>
              <a:buSzPct val="75000"/>
              <a:defRPr/>
            </a:pPr>
            <a:r>
              <a:rPr lang="en-US" sz="2400" dirty="0" smtClean="0"/>
              <a:t>Any subset of the fields of a relation can be the search key for an index on the relation.</a:t>
            </a:r>
          </a:p>
          <a:p>
            <a:pPr lvl="1" eaLnBrk="1" hangingPunct="1">
              <a:lnSpc>
                <a:spcPct val="110000"/>
              </a:lnSpc>
              <a:buSzPct val="75000"/>
              <a:defRPr/>
            </a:pPr>
            <a:r>
              <a:rPr lang="en-US" sz="2400" i="1" dirty="0" smtClean="0">
                <a:solidFill>
                  <a:schemeClr val="accent2"/>
                </a:solidFill>
              </a:rPr>
              <a:t>Search key </a:t>
            </a:r>
            <a:r>
              <a:rPr lang="en-US" sz="2400" dirty="0" smtClean="0"/>
              <a:t>is </a:t>
            </a:r>
            <a:r>
              <a:rPr lang="en-US" sz="2400" u="sng" dirty="0" smtClean="0">
                <a:solidFill>
                  <a:schemeClr val="hlink"/>
                </a:solidFill>
              </a:rPr>
              <a:t>not</a:t>
            </a:r>
            <a:r>
              <a:rPr lang="en-US" sz="2400" dirty="0" smtClean="0"/>
              <a:t> the same as </a:t>
            </a:r>
            <a:r>
              <a:rPr lang="en-US" sz="2400" i="1" dirty="0" smtClean="0">
                <a:solidFill>
                  <a:schemeClr val="accent2"/>
                </a:solidFill>
              </a:rPr>
              <a:t>key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(minimal set of fields that uniquely identify a record in a relation). </a:t>
            </a:r>
          </a:p>
          <a:p>
            <a:pPr eaLnBrk="1" hangingPunct="1">
              <a:lnSpc>
                <a:spcPct val="110000"/>
              </a:lnSpc>
              <a:buSzPct val="75000"/>
              <a:defRPr/>
            </a:pPr>
            <a:r>
              <a:rPr lang="en-US" sz="2400" dirty="0" smtClean="0"/>
              <a:t>An index </a:t>
            </a:r>
            <a:r>
              <a:rPr lang="en-US" sz="2400" dirty="0"/>
              <a:t>file contains a collection of </a:t>
            </a:r>
            <a:r>
              <a:rPr lang="en-US" sz="2400" dirty="0">
                <a:solidFill>
                  <a:schemeClr val="tx2"/>
                </a:solidFill>
              </a:rPr>
              <a:t>data </a:t>
            </a:r>
            <a:r>
              <a:rPr lang="en-US" sz="2400" dirty="0" smtClean="0">
                <a:solidFill>
                  <a:schemeClr val="tx2"/>
                </a:solidFill>
              </a:rPr>
              <a:t>entries k* for each </a:t>
            </a:r>
            <a:r>
              <a:rPr lang="en-US" sz="2400" dirty="0">
                <a:solidFill>
                  <a:schemeClr val="tx2"/>
                </a:solidFill>
              </a:rPr>
              <a:t>search </a:t>
            </a:r>
            <a:r>
              <a:rPr lang="en-US" sz="2400" dirty="0" smtClean="0">
                <a:solidFill>
                  <a:schemeClr val="tx2"/>
                </a:solidFill>
              </a:rPr>
              <a:t>key value k</a:t>
            </a:r>
          </a:p>
          <a:p>
            <a:pPr lvl="1" eaLnBrk="1" hangingPunct="1">
              <a:lnSpc>
                <a:spcPct val="110000"/>
              </a:lnSpc>
              <a:buSzPct val="75000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k</a:t>
            </a:r>
            <a:r>
              <a:rPr lang="en-US" sz="2000" dirty="0">
                <a:solidFill>
                  <a:schemeClr val="tx2"/>
                </a:solidFill>
              </a:rPr>
              <a:t>* should allow us to get to the record </a:t>
            </a:r>
            <a:r>
              <a:rPr lang="en-US" sz="2000" dirty="0" smtClean="0">
                <a:solidFill>
                  <a:schemeClr val="tx2"/>
                </a:solidFill>
              </a:rPr>
              <a:t>contents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98B825-B88E-6E4A-8953-9F4B5EF76C1F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4BDF27-005A-244D-862C-744C6ECB4481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Data Entries k*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015606-D214-0541-A1E7-984BBFD03928}" type="datetime1">
              <a:rPr lang="en-US"/>
              <a:pPr>
                <a:defRPr/>
              </a:pPr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57BF3-7FE2-8C4D-84E2-EBF58415394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data entry k* must give us a way to get to the data for </a:t>
            </a:r>
            <a:r>
              <a:rPr lang="en-US" dirty="0" smtClean="0"/>
              <a:t>k.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Index is same as the file</a:t>
            </a:r>
          </a:p>
          <a:p>
            <a:pPr lvl="1"/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Alternative 1: </a:t>
            </a:r>
            <a:r>
              <a:rPr lang="en-US" dirty="0" smtClean="0"/>
              <a:t>Data </a:t>
            </a:r>
            <a:r>
              <a:rPr lang="en-US" dirty="0"/>
              <a:t>entry k* is an actual </a:t>
            </a:r>
            <a:r>
              <a:rPr lang="en-US" dirty="0" smtClean="0"/>
              <a:t>record. Index </a:t>
            </a:r>
            <a:r>
              <a:rPr lang="en-US" dirty="0"/>
              <a:t>== File 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Index structure + record file.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Alternative 2: </a:t>
            </a:r>
            <a:r>
              <a:rPr lang="en-US" dirty="0" smtClean="0"/>
              <a:t>Data </a:t>
            </a:r>
            <a:r>
              <a:rPr lang="en-US" dirty="0"/>
              <a:t>entry k* is (k, rid) pair, where rid </a:t>
            </a:r>
            <a:r>
              <a:rPr lang="en-US" dirty="0" smtClean="0"/>
              <a:t>is a record ID that points to the record on the disk with search key 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Alternative </a:t>
            </a:r>
            <a:r>
              <a:rPr lang="en-US" dirty="0">
                <a:solidFill>
                  <a:srgbClr val="FF0000"/>
                </a:solidFill>
              </a:rPr>
              <a:t>3: </a:t>
            </a:r>
            <a:r>
              <a:rPr lang="en-US" dirty="0"/>
              <a:t>Data entry k* is (k, rid-list) pair, where rid-list </a:t>
            </a:r>
            <a:r>
              <a:rPr lang="en-US" dirty="0" smtClean="0"/>
              <a:t>is a list </a:t>
            </a:r>
            <a:r>
              <a:rPr lang="en-US" dirty="0"/>
              <a:t>of </a:t>
            </a:r>
            <a:r>
              <a:rPr lang="en-US" dirty="0" smtClean="0"/>
              <a:t>record IDs with search key k. (Records in a separate file)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among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one index can use alternative 1</a:t>
            </a:r>
          </a:p>
          <a:p>
            <a:pPr lvl="1"/>
            <a:r>
              <a:rPr lang="en-US" dirty="0" smtClean="0"/>
              <a:t>Otherwise, you would get redundancy</a:t>
            </a:r>
          </a:p>
          <a:p>
            <a:pPr lvl="1"/>
            <a:r>
              <a:rPr lang="en-US" dirty="0" smtClean="0"/>
              <a:t>Other indexes can be Alternative 2 or 3</a:t>
            </a:r>
          </a:p>
          <a:p>
            <a:r>
              <a:rPr lang="en-US" dirty="0" smtClean="0"/>
              <a:t>Alternative 3 is more compact than alternative 2, but leads to variable-length index entries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8F1C6-8D3F-464A-B2C4-3B7EAA6A7648}" type="datetime1">
              <a:rPr lang="en-US" smtClean="0"/>
              <a:pPr>
                <a:defRPr/>
              </a:pPr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FE3B3-9CC5-0847-8300-BD74BEB1152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4F22CA-6AFE-3F4B-851A-9017F75BCEDA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10218E-FC0F-0640-A4E7-8BDA1807BA7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Check Your Understanding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883676" y="1260902"/>
            <a:ext cx="6244768" cy="830997"/>
          </a:xfrm>
          <a:prstGeom prst="rect">
            <a:avLst/>
          </a:prstGeom>
          <a:solidFill>
            <a:srgbClr val="BFFDE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99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Can search key k be a </a:t>
            </a:r>
            <a:r>
              <a:rPr lang="en-US" dirty="0" smtClean="0">
                <a:solidFill>
                  <a:schemeClr val="tx2"/>
                </a:solidFill>
                <a:cs typeface="+mn-cs"/>
              </a:rPr>
              <a:t>composite value, e.g.,</a:t>
            </a:r>
          </a:p>
          <a:p>
            <a:pPr algn="ctr">
              <a:defRPr/>
            </a:pPr>
            <a:r>
              <a:rPr lang="en-US" dirty="0" smtClean="0">
                <a:solidFill>
                  <a:schemeClr val="tx2"/>
                </a:solidFill>
                <a:cs typeface="+mn-cs"/>
              </a:rPr>
              <a:t>pair </a:t>
            </a:r>
            <a:r>
              <a:rPr lang="en-US" dirty="0">
                <a:solidFill>
                  <a:schemeClr val="tx2"/>
                </a:solidFill>
                <a:cs typeface="+mn-cs"/>
              </a:rPr>
              <a:t>of values </a:t>
            </a:r>
            <a:r>
              <a:rPr lang="en-US" dirty="0" smtClean="0">
                <a:solidFill>
                  <a:schemeClr val="tx2"/>
                </a:solidFill>
                <a:cs typeface="+mn-cs"/>
              </a:rPr>
              <a:t>or attributes</a:t>
            </a:r>
            <a:r>
              <a:rPr lang="en-US" dirty="0">
                <a:solidFill>
                  <a:schemeClr val="tx2"/>
                </a:solidFill>
                <a:cs typeface="+mn-cs"/>
              </a:rPr>
              <a:t>?</a:t>
            </a:r>
          </a:p>
        </p:txBody>
      </p:sp>
      <p:sp>
        <p:nvSpPr>
          <p:cNvPr id="775173" name="Rectangle 5"/>
          <p:cNvSpPr>
            <a:spLocks noChangeArrowheads="1"/>
          </p:cNvSpPr>
          <p:nvPr/>
        </p:nvSpPr>
        <p:spPr bwMode="auto">
          <a:xfrm>
            <a:off x="668338" y="2971800"/>
            <a:ext cx="6646862" cy="457200"/>
          </a:xfrm>
          <a:prstGeom prst="rect">
            <a:avLst/>
          </a:prstGeom>
          <a:solidFill>
            <a:srgbClr val="BFFDE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99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Can a file (relation) have more than one index?</a:t>
            </a:r>
            <a:r>
              <a:rPr lang="en-US">
                <a:cs typeface="+mn-cs"/>
              </a:rPr>
              <a:t> </a:t>
            </a:r>
          </a:p>
        </p:txBody>
      </p:sp>
      <p:sp>
        <p:nvSpPr>
          <p:cNvPr id="775174" name="Rectangle 6"/>
          <p:cNvSpPr>
            <a:spLocks noChangeArrowheads="1"/>
          </p:cNvSpPr>
          <p:nvPr/>
        </p:nvSpPr>
        <p:spPr bwMode="auto">
          <a:xfrm>
            <a:off x="685800" y="4572000"/>
            <a:ext cx="6407150" cy="822325"/>
          </a:xfrm>
          <a:prstGeom prst="rect">
            <a:avLst/>
          </a:prstGeom>
          <a:solidFill>
            <a:srgbClr val="BFFDE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99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Can a file (relation) have more than one index</a:t>
            </a:r>
          </a:p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using data entry alternative 1?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2" grpId="0" animBg="1"/>
      <p:bldP spid="775173" grpId="0" animBg="1"/>
      <p:bldP spid="7751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138FEDA-5168-B04B-84CF-6E1C2A2AD935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D1E34C-3755-454D-B9AC-22191A02123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239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39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077200" cy="1143000"/>
          </a:xfrm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Indexing Terminology</a:t>
            </a:r>
          </a:p>
        </p:txBody>
      </p:sp>
      <p:sp>
        <p:nvSpPr>
          <p:cNvPr id="723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153400" cy="4800600"/>
          </a:xfrm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400" i="1" dirty="0" smtClean="0">
                <a:solidFill>
                  <a:schemeClr val="accent2"/>
                </a:solidFill>
                <a:cs typeface="+mn-cs"/>
              </a:rPr>
              <a:t>Primary</a:t>
            </a:r>
            <a:r>
              <a:rPr lang="en-US" sz="2400" dirty="0" smtClean="0">
                <a:solidFill>
                  <a:schemeClr val="accent2"/>
                </a:solidFill>
                <a:cs typeface="+mn-cs"/>
              </a:rPr>
              <a:t> vs. </a:t>
            </a:r>
            <a:r>
              <a:rPr lang="en-US" sz="2400" i="1" dirty="0" smtClean="0">
                <a:solidFill>
                  <a:schemeClr val="accent2"/>
                </a:solidFill>
                <a:cs typeface="+mn-cs"/>
              </a:rPr>
              <a:t>secondary index</a:t>
            </a:r>
            <a:r>
              <a:rPr lang="en-US" sz="2400" dirty="0" smtClean="0">
                <a:solidFill>
                  <a:schemeClr val="accent2"/>
                </a:solidFill>
                <a:cs typeface="+mn-cs"/>
              </a:rPr>
              <a:t>:  </a:t>
            </a:r>
            <a:r>
              <a:rPr lang="en-US" sz="2400" dirty="0" smtClean="0">
                <a:cs typeface="+mn-cs"/>
              </a:rPr>
              <a:t>If search key contains primary key, then called primary index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 smtClean="0"/>
              <a:t>Otherwise, called secondary index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i="1" dirty="0" smtClean="0">
                <a:solidFill>
                  <a:schemeClr val="accent2"/>
                </a:solidFill>
                <a:cs typeface="+mn-cs"/>
              </a:rPr>
              <a:t>Clustered</a:t>
            </a:r>
            <a:r>
              <a:rPr lang="en-US" sz="2400" dirty="0" smtClean="0">
                <a:solidFill>
                  <a:schemeClr val="accent2"/>
                </a:solidFill>
                <a:cs typeface="+mn-cs"/>
              </a:rPr>
              <a:t> vs. </a:t>
            </a:r>
            <a:r>
              <a:rPr lang="en-US" sz="2400" i="1" dirty="0" err="1" smtClean="0">
                <a:solidFill>
                  <a:schemeClr val="accent2"/>
                </a:solidFill>
                <a:cs typeface="+mn-cs"/>
              </a:rPr>
              <a:t>unclustered</a:t>
            </a:r>
            <a:r>
              <a:rPr lang="en-US" sz="2400" i="1" dirty="0" smtClean="0">
                <a:solidFill>
                  <a:schemeClr val="accent2"/>
                </a:solidFill>
                <a:cs typeface="+mn-cs"/>
              </a:rPr>
              <a:t> index</a:t>
            </a:r>
            <a:r>
              <a:rPr lang="en-US" sz="2400" dirty="0" smtClean="0">
                <a:solidFill>
                  <a:schemeClr val="accent2"/>
                </a:solidFill>
                <a:cs typeface="+mn-cs"/>
              </a:rPr>
              <a:t>:  </a:t>
            </a:r>
            <a:r>
              <a:rPr lang="en-US" sz="2400" dirty="0" smtClean="0">
                <a:cs typeface="+mn-cs"/>
              </a:rPr>
              <a:t>If order of data records is the same as, or </a:t>
            </a:r>
            <a:r>
              <a:rPr lang="ja-JP" altLang="en-US" sz="2400" dirty="0" smtClean="0">
                <a:latin typeface="Arial"/>
                <a:cs typeface="+mn-cs"/>
              </a:rPr>
              <a:t>‘</a:t>
            </a:r>
            <a:r>
              <a:rPr lang="en-US" sz="2400" dirty="0" smtClean="0">
                <a:cs typeface="+mn-cs"/>
              </a:rPr>
              <a:t>close to</a:t>
            </a:r>
            <a:r>
              <a:rPr lang="ja-JP" altLang="en-US" sz="2400" dirty="0" smtClean="0">
                <a:latin typeface="Arial"/>
                <a:cs typeface="+mn-cs"/>
              </a:rPr>
              <a:t>’</a:t>
            </a:r>
            <a:r>
              <a:rPr lang="en-US" sz="2400" dirty="0" smtClean="0">
                <a:cs typeface="+mn-cs"/>
              </a:rPr>
              <a:t>, order of data entries, then called clustered index.</a:t>
            </a:r>
          </a:p>
          <a:p>
            <a:pPr lvl="1" eaLnBrk="1" hangingPunct="1">
              <a:lnSpc>
                <a:spcPct val="110000"/>
              </a:lnSpc>
              <a:buSzPct val="75000"/>
              <a:defRPr/>
            </a:pPr>
            <a:r>
              <a:rPr lang="en-US" sz="2000" dirty="0" smtClean="0"/>
              <a:t>Alternative 1 implies clustered index. A file that uses Alternative 1 is also called a </a:t>
            </a:r>
            <a:r>
              <a:rPr lang="en-US" sz="2000" i="1" dirty="0" smtClean="0"/>
              <a:t>clustered file</a:t>
            </a:r>
            <a:r>
              <a:rPr lang="en-US" sz="2000" dirty="0" smtClean="0"/>
              <a:t>.</a:t>
            </a:r>
          </a:p>
          <a:p>
            <a:pPr lvl="1" eaLnBrk="1" hangingPunct="1">
              <a:lnSpc>
                <a:spcPct val="110000"/>
              </a:lnSpc>
              <a:buSzPct val="75000"/>
              <a:defRPr/>
            </a:pPr>
            <a:r>
              <a:rPr lang="en-US" sz="1800" dirty="0" smtClean="0"/>
              <a:t>But clustered index can also use Alternative 2 or 3.</a:t>
            </a:r>
          </a:p>
          <a:p>
            <a:pPr eaLnBrk="1" hangingPunct="1">
              <a:lnSpc>
                <a:spcPct val="110000"/>
              </a:lnSpc>
              <a:buSzPct val="75000"/>
              <a:defRPr/>
            </a:pPr>
            <a:r>
              <a:rPr lang="en-US" sz="2400" dirty="0" smtClean="0"/>
              <a:t>A file can be clustered on at most one search key.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77361" y="490319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4BA0511-793B-E34D-8B43-F075D99F03F0}" type="datetime1">
              <a:rPr lang="en-US" sz="1200"/>
              <a:pPr eaLnBrk="1" hangingPunct="1"/>
              <a:t>11/9/16</a:t>
            </a:fld>
            <a:endParaRPr lang="en-US" sz="120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AE0FFF5-2324-C14D-A2E1-3AE8091A4EF3}" type="slidenum">
              <a:rPr lang="en-US" sz="1200"/>
              <a:pPr eaLnBrk="1" hangingPunct="1"/>
              <a:t>2</a:t>
            </a:fld>
            <a:endParaRPr lang="en-US" sz="1200"/>
          </a:p>
        </p:txBody>
      </p:sp>
      <p:grpSp>
        <p:nvGrpSpPr>
          <p:cNvPr id="17412" name="Group 88"/>
          <p:cNvGrpSpPr>
            <a:grpSpLocks/>
          </p:cNvGrpSpPr>
          <p:nvPr/>
        </p:nvGrpSpPr>
        <p:grpSpPr bwMode="auto">
          <a:xfrm>
            <a:off x="1133475" y="1406525"/>
            <a:ext cx="4492625" cy="4724400"/>
            <a:chOff x="714" y="886"/>
            <a:chExt cx="2830" cy="2976"/>
          </a:xfrm>
        </p:grpSpPr>
        <p:grpSp>
          <p:nvGrpSpPr>
            <p:cNvPr id="17416" name="Group 62"/>
            <p:cNvGrpSpPr>
              <a:grpSpLocks/>
            </p:cNvGrpSpPr>
            <p:nvPr/>
          </p:nvGrpSpPr>
          <p:grpSpPr bwMode="auto">
            <a:xfrm>
              <a:off x="1792" y="3456"/>
              <a:ext cx="674" cy="406"/>
              <a:chOff x="1863" y="3578"/>
              <a:chExt cx="674" cy="406"/>
            </a:xfrm>
          </p:grpSpPr>
          <p:sp>
            <p:nvSpPr>
              <p:cNvPr id="17427" name="Oval 14"/>
              <p:cNvSpPr>
                <a:spLocks noChangeArrowheads="1"/>
              </p:cNvSpPr>
              <p:nvPr/>
            </p:nvSpPr>
            <p:spPr bwMode="auto">
              <a:xfrm>
                <a:off x="1873" y="3578"/>
                <a:ext cx="656" cy="70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8" name="Line 15"/>
              <p:cNvSpPr>
                <a:spLocks noChangeShapeType="1"/>
              </p:cNvSpPr>
              <p:nvPr/>
            </p:nvSpPr>
            <p:spPr bwMode="auto">
              <a:xfrm>
                <a:off x="1863" y="3611"/>
                <a:ext cx="2" cy="36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9" name="Line 16"/>
              <p:cNvSpPr>
                <a:spLocks noChangeShapeType="1"/>
              </p:cNvSpPr>
              <p:nvPr/>
            </p:nvSpPr>
            <p:spPr bwMode="auto">
              <a:xfrm>
                <a:off x="2537" y="3628"/>
                <a:ext cx="0" cy="32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0" name="Oval 17"/>
              <p:cNvSpPr>
                <a:spLocks noChangeArrowheads="1"/>
              </p:cNvSpPr>
              <p:nvPr/>
            </p:nvSpPr>
            <p:spPr bwMode="auto">
              <a:xfrm>
                <a:off x="1873" y="3914"/>
                <a:ext cx="656" cy="70"/>
              </a:xfrm>
              <a:prstGeom prst="ellipse">
                <a:avLst/>
              </a:prstGeom>
              <a:solidFill>
                <a:schemeClr val="folHlink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1" name="Rectangle 18"/>
              <p:cNvSpPr>
                <a:spLocks noChangeArrowheads="1"/>
              </p:cNvSpPr>
              <p:nvPr/>
            </p:nvSpPr>
            <p:spPr bwMode="auto">
              <a:xfrm>
                <a:off x="2046" y="3699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srgbClr val="280049"/>
                    </a:solidFill>
                    <a:latin typeface="Arial" charset="0"/>
                  </a:rPr>
                  <a:t>Disk</a:t>
                </a:r>
              </a:p>
            </p:txBody>
          </p:sp>
        </p:grpSp>
        <p:sp>
          <p:nvSpPr>
            <p:cNvPr id="17417" name="Rectangle 24"/>
            <p:cNvSpPr>
              <a:spLocks noChangeArrowheads="1"/>
            </p:cNvSpPr>
            <p:nvPr/>
          </p:nvSpPr>
          <p:spPr bwMode="auto">
            <a:xfrm>
              <a:off x="715" y="1394"/>
              <a:ext cx="2829" cy="30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Query Evaluation Engine</a:t>
              </a:r>
            </a:p>
          </p:txBody>
        </p:sp>
        <p:sp>
          <p:nvSpPr>
            <p:cNvPr id="17418" name="Rectangle 22"/>
            <p:cNvSpPr>
              <a:spLocks noChangeArrowheads="1"/>
            </p:cNvSpPr>
            <p:nvPr/>
          </p:nvSpPr>
          <p:spPr bwMode="auto">
            <a:xfrm>
              <a:off x="1223" y="886"/>
              <a:ext cx="1820" cy="26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SQL Query / Application</a:t>
              </a:r>
            </a:p>
          </p:txBody>
        </p:sp>
        <p:sp>
          <p:nvSpPr>
            <p:cNvPr id="17419" name="Rectangle 28"/>
            <p:cNvSpPr>
              <a:spLocks noChangeArrowheads="1"/>
            </p:cNvSpPr>
            <p:nvPr/>
          </p:nvSpPr>
          <p:spPr bwMode="auto">
            <a:xfrm>
              <a:off x="715" y="1898"/>
              <a:ext cx="2829" cy="30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Files &amp; Access Methods</a:t>
              </a:r>
            </a:p>
          </p:txBody>
        </p:sp>
        <p:sp>
          <p:nvSpPr>
            <p:cNvPr id="17420" name="Rectangle 31"/>
            <p:cNvSpPr>
              <a:spLocks noChangeArrowheads="1"/>
            </p:cNvSpPr>
            <p:nvPr/>
          </p:nvSpPr>
          <p:spPr bwMode="auto">
            <a:xfrm>
              <a:off x="714" y="2432"/>
              <a:ext cx="2829" cy="30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Buffer Management</a:t>
              </a:r>
            </a:p>
          </p:txBody>
        </p:sp>
        <p:sp>
          <p:nvSpPr>
            <p:cNvPr id="17421" name="Rectangle 33"/>
            <p:cNvSpPr>
              <a:spLocks noChangeArrowheads="1"/>
            </p:cNvSpPr>
            <p:nvPr/>
          </p:nvSpPr>
          <p:spPr bwMode="auto">
            <a:xfrm>
              <a:off x="714" y="2928"/>
              <a:ext cx="2829" cy="30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Disk Space Management</a:t>
              </a:r>
            </a:p>
          </p:txBody>
        </p:sp>
        <p:cxnSp>
          <p:nvCxnSpPr>
            <p:cNvPr id="17422" name="AutoShape 63"/>
            <p:cNvCxnSpPr>
              <a:cxnSpLocks noChangeShapeType="1"/>
              <a:stCxn id="17418" idx="2"/>
              <a:endCxn id="17417" idx="0"/>
            </p:cNvCxnSpPr>
            <p:nvPr/>
          </p:nvCxnSpPr>
          <p:spPr bwMode="auto">
            <a:xfrm>
              <a:off x="2129" y="1160"/>
              <a:ext cx="1" cy="22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3" name="AutoShape 64"/>
            <p:cNvCxnSpPr>
              <a:cxnSpLocks noChangeShapeType="1"/>
              <a:stCxn id="17417" idx="2"/>
              <a:endCxn id="17419" idx="0"/>
            </p:cNvCxnSpPr>
            <p:nvPr/>
          </p:nvCxnSpPr>
          <p:spPr bwMode="auto">
            <a:xfrm>
              <a:off x="2130" y="1706"/>
              <a:ext cx="0" cy="18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4" name="AutoShape 65"/>
            <p:cNvCxnSpPr>
              <a:cxnSpLocks noChangeShapeType="1"/>
              <a:stCxn id="17419" idx="2"/>
              <a:endCxn id="17420" idx="0"/>
            </p:cNvCxnSpPr>
            <p:nvPr/>
          </p:nvCxnSpPr>
          <p:spPr bwMode="auto">
            <a:xfrm flipH="1">
              <a:off x="2129" y="2210"/>
              <a:ext cx="1" cy="21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5" name="AutoShape 66"/>
            <p:cNvCxnSpPr>
              <a:cxnSpLocks noChangeShapeType="1"/>
              <a:stCxn id="17420" idx="2"/>
              <a:endCxn id="17421" idx="0"/>
            </p:cNvCxnSpPr>
            <p:nvPr/>
          </p:nvCxnSpPr>
          <p:spPr bwMode="auto">
            <a:xfrm>
              <a:off x="2129" y="2744"/>
              <a:ext cx="0" cy="17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6" name="AutoShape 67"/>
            <p:cNvCxnSpPr>
              <a:cxnSpLocks noChangeShapeType="1"/>
              <a:stCxn id="17421" idx="2"/>
              <a:endCxn id="17427" idx="0"/>
            </p:cNvCxnSpPr>
            <p:nvPr/>
          </p:nvCxnSpPr>
          <p:spPr bwMode="auto">
            <a:xfrm>
              <a:off x="2129" y="3240"/>
              <a:ext cx="1" cy="20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DBMS Organization</a:t>
            </a:r>
          </a:p>
        </p:txBody>
      </p:sp>
    </p:spTree>
    <p:extLst>
      <p:ext uri="{BB962C8B-B14F-4D97-AF65-F5344CB8AC3E}">
        <p14:creationId xmlns:p14="http://schemas.microsoft.com/office/powerpoint/2010/main" val="2931633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0C5B7-A291-9E46-A494-E8394626BCBB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1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86BA6-CDBD-4741-AECD-ABE22814BF1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305800" cy="1104900"/>
          </a:xfrm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Clustered vs. Unclustered Index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886200"/>
            <a:ext cx="8305800" cy="1295400"/>
          </a:xfrm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400" smtClean="0">
                <a:cs typeface="+mn-cs"/>
              </a:rPr>
              <a:t>Suppose: data records in heap file, index with Alt. 2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smtClean="0">
                <a:cs typeface="+mn-cs"/>
              </a:rPr>
              <a:t>To build </a:t>
            </a:r>
            <a:r>
              <a:rPr lang="en-US" sz="2400" smtClean="0">
                <a:solidFill>
                  <a:schemeClr val="hlink"/>
                </a:solidFill>
                <a:cs typeface="+mn-cs"/>
              </a:rPr>
              <a:t>clustered</a:t>
            </a:r>
            <a:r>
              <a:rPr lang="en-US" sz="2400" smtClean="0">
                <a:cs typeface="+mn-cs"/>
              </a:rPr>
              <a:t> index, first sort the Heap file</a:t>
            </a:r>
          </a:p>
        </p:txBody>
      </p:sp>
      <p:grpSp>
        <p:nvGrpSpPr>
          <p:cNvPr id="25606" name="Group 4"/>
          <p:cNvGrpSpPr>
            <a:grpSpLocks/>
          </p:cNvGrpSpPr>
          <p:nvPr/>
        </p:nvGrpSpPr>
        <p:grpSpPr bwMode="auto">
          <a:xfrm>
            <a:off x="90488" y="838200"/>
            <a:ext cx="8839200" cy="2895600"/>
            <a:chOff x="57" y="528"/>
            <a:chExt cx="5568" cy="1824"/>
          </a:xfrm>
        </p:grpSpPr>
        <p:sp>
          <p:nvSpPr>
            <p:cNvPr id="726021" name="Rectangle 5"/>
            <p:cNvSpPr>
              <a:spLocks noChangeArrowheads="1"/>
            </p:cNvSpPr>
            <p:nvPr/>
          </p:nvSpPr>
          <p:spPr bwMode="auto">
            <a:xfrm>
              <a:off x="562" y="2064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22" name="Rectangle 6"/>
            <p:cNvSpPr>
              <a:spLocks noChangeArrowheads="1"/>
            </p:cNvSpPr>
            <p:nvPr/>
          </p:nvSpPr>
          <p:spPr bwMode="auto">
            <a:xfrm>
              <a:off x="1929" y="2064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23" name="Rectangle 7"/>
            <p:cNvSpPr>
              <a:spLocks noChangeArrowheads="1"/>
            </p:cNvSpPr>
            <p:nvPr/>
          </p:nvSpPr>
          <p:spPr bwMode="auto">
            <a:xfrm>
              <a:off x="562" y="2064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24" name="Rectangle 8"/>
            <p:cNvSpPr>
              <a:spLocks noChangeArrowheads="1"/>
            </p:cNvSpPr>
            <p:nvPr/>
          </p:nvSpPr>
          <p:spPr bwMode="auto">
            <a:xfrm>
              <a:off x="1929" y="2064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25" name="Freeform 9"/>
            <p:cNvSpPr>
              <a:spLocks/>
            </p:cNvSpPr>
            <p:nvPr/>
          </p:nvSpPr>
          <p:spPr bwMode="auto">
            <a:xfrm>
              <a:off x="307" y="1968"/>
              <a:ext cx="251" cy="207"/>
            </a:xfrm>
            <a:custGeom>
              <a:avLst/>
              <a:gdLst>
                <a:gd name="T0" fmla="*/ 0 w 251"/>
                <a:gd name="T1" fmla="*/ 206 h 207"/>
                <a:gd name="T2" fmla="*/ 0 w 251"/>
                <a:gd name="T3" fmla="*/ 0 h 207"/>
                <a:gd name="T4" fmla="*/ 250 w 251"/>
                <a:gd name="T5" fmla="*/ 0 h 207"/>
                <a:gd name="T6" fmla="*/ 250 w 251"/>
                <a:gd name="T7" fmla="*/ 206 h 207"/>
                <a:gd name="T8" fmla="*/ 0 w 251"/>
                <a:gd name="T9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207">
                  <a:moveTo>
                    <a:pt x="0" y="206"/>
                  </a:moveTo>
                  <a:lnTo>
                    <a:pt x="0" y="0"/>
                  </a:lnTo>
                  <a:lnTo>
                    <a:pt x="250" y="0"/>
                  </a:lnTo>
                  <a:lnTo>
                    <a:pt x="25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26" name="Freeform 10"/>
            <p:cNvSpPr>
              <a:spLocks/>
            </p:cNvSpPr>
            <p:nvPr/>
          </p:nvSpPr>
          <p:spPr bwMode="auto">
            <a:xfrm>
              <a:off x="640" y="1968"/>
              <a:ext cx="250" cy="207"/>
            </a:xfrm>
            <a:custGeom>
              <a:avLst/>
              <a:gdLst>
                <a:gd name="T0" fmla="*/ 0 w 250"/>
                <a:gd name="T1" fmla="*/ 206 h 207"/>
                <a:gd name="T2" fmla="*/ 0 w 250"/>
                <a:gd name="T3" fmla="*/ 0 h 207"/>
                <a:gd name="T4" fmla="*/ 249 w 250"/>
                <a:gd name="T5" fmla="*/ 0 h 207"/>
                <a:gd name="T6" fmla="*/ 249 w 250"/>
                <a:gd name="T7" fmla="*/ 206 h 207"/>
                <a:gd name="T8" fmla="*/ 0 w 250"/>
                <a:gd name="T9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07">
                  <a:moveTo>
                    <a:pt x="0" y="206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4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27" name="Freeform 11"/>
            <p:cNvSpPr>
              <a:spLocks/>
            </p:cNvSpPr>
            <p:nvPr/>
          </p:nvSpPr>
          <p:spPr bwMode="auto">
            <a:xfrm>
              <a:off x="972" y="1968"/>
              <a:ext cx="252" cy="207"/>
            </a:xfrm>
            <a:custGeom>
              <a:avLst/>
              <a:gdLst>
                <a:gd name="T0" fmla="*/ 0 w 252"/>
                <a:gd name="T1" fmla="*/ 206 h 207"/>
                <a:gd name="T2" fmla="*/ 0 w 252"/>
                <a:gd name="T3" fmla="*/ 0 h 207"/>
                <a:gd name="T4" fmla="*/ 251 w 252"/>
                <a:gd name="T5" fmla="*/ 0 h 207"/>
                <a:gd name="T6" fmla="*/ 251 w 252"/>
                <a:gd name="T7" fmla="*/ 206 h 207"/>
                <a:gd name="T8" fmla="*/ 0 w 252"/>
                <a:gd name="T9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207">
                  <a:moveTo>
                    <a:pt x="0" y="20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28" name="Freeform 12"/>
            <p:cNvSpPr>
              <a:spLocks/>
            </p:cNvSpPr>
            <p:nvPr/>
          </p:nvSpPr>
          <p:spPr bwMode="auto">
            <a:xfrm>
              <a:off x="1306" y="1968"/>
              <a:ext cx="250" cy="207"/>
            </a:xfrm>
            <a:custGeom>
              <a:avLst/>
              <a:gdLst>
                <a:gd name="T0" fmla="*/ 0 w 250"/>
                <a:gd name="T1" fmla="*/ 206 h 207"/>
                <a:gd name="T2" fmla="*/ 0 w 250"/>
                <a:gd name="T3" fmla="*/ 0 h 207"/>
                <a:gd name="T4" fmla="*/ 249 w 250"/>
                <a:gd name="T5" fmla="*/ 0 h 207"/>
                <a:gd name="T6" fmla="*/ 249 w 250"/>
                <a:gd name="T7" fmla="*/ 206 h 207"/>
                <a:gd name="T8" fmla="*/ 0 w 250"/>
                <a:gd name="T9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07">
                  <a:moveTo>
                    <a:pt x="0" y="206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4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29" name="Freeform 13"/>
            <p:cNvSpPr>
              <a:spLocks/>
            </p:cNvSpPr>
            <p:nvPr/>
          </p:nvSpPr>
          <p:spPr bwMode="auto">
            <a:xfrm>
              <a:off x="1639" y="1968"/>
              <a:ext cx="250" cy="207"/>
            </a:xfrm>
            <a:custGeom>
              <a:avLst/>
              <a:gdLst>
                <a:gd name="T0" fmla="*/ 0 w 250"/>
                <a:gd name="T1" fmla="*/ 206 h 207"/>
                <a:gd name="T2" fmla="*/ 0 w 250"/>
                <a:gd name="T3" fmla="*/ 0 h 207"/>
                <a:gd name="T4" fmla="*/ 249 w 250"/>
                <a:gd name="T5" fmla="*/ 0 h 207"/>
                <a:gd name="T6" fmla="*/ 249 w 250"/>
                <a:gd name="T7" fmla="*/ 206 h 207"/>
                <a:gd name="T8" fmla="*/ 0 w 250"/>
                <a:gd name="T9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07">
                  <a:moveTo>
                    <a:pt x="0" y="206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4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30" name="Freeform 14"/>
            <p:cNvSpPr>
              <a:spLocks/>
            </p:cNvSpPr>
            <p:nvPr/>
          </p:nvSpPr>
          <p:spPr bwMode="auto">
            <a:xfrm>
              <a:off x="1971" y="1968"/>
              <a:ext cx="251" cy="207"/>
            </a:xfrm>
            <a:custGeom>
              <a:avLst/>
              <a:gdLst>
                <a:gd name="T0" fmla="*/ 0 w 251"/>
                <a:gd name="T1" fmla="*/ 206 h 207"/>
                <a:gd name="T2" fmla="*/ 0 w 251"/>
                <a:gd name="T3" fmla="*/ 0 h 207"/>
                <a:gd name="T4" fmla="*/ 250 w 251"/>
                <a:gd name="T5" fmla="*/ 0 h 207"/>
                <a:gd name="T6" fmla="*/ 250 w 251"/>
                <a:gd name="T7" fmla="*/ 206 h 207"/>
                <a:gd name="T8" fmla="*/ 0 w 251"/>
                <a:gd name="T9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207">
                  <a:moveTo>
                    <a:pt x="0" y="206"/>
                  </a:moveTo>
                  <a:lnTo>
                    <a:pt x="0" y="0"/>
                  </a:lnTo>
                  <a:lnTo>
                    <a:pt x="250" y="0"/>
                  </a:lnTo>
                  <a:lnTo>
                    <a:pt x="25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31" name="Freeform 15"/>
            <p:cNvSpPr>
              <a:spLocks/>
            </p:cNvSpPr>
            <p:nvPr/>
          </p:nvSpPr>
          <p:spPr bwMode="auto">
            <a:xfrm>
              <a:off x="2304" y="1968"/>
              <a:ext cx="251" cy="207"/>
            </a:xfrm>
            <a:custGeom>
              <a:avLst/>
              <a:gdLst>
                <a:gd name="T0" fmla="*/ 0 w 251"/>
                <a:gd name="T1" fmla="*/ 206 h 207"/>
                <a:gd name="T2" fmla="*/ 0 w 251"/>
                <a:gd name="T3" fmla="*/ 0 h 207"/>
                <a:gd name="T4" fmla="*/ 250 w 251"/>
                <a:gd name="T5" fmla="*/ 0 h 207"/>
                <a:gd name="T6" fmla="*/ 250 w 251"/>
                <a:gd name="T7" fmla="*/ 206 h 207"/>
                <a:gd name="T8" fmla="*/ 0 w 251"/>
                <a:gd name="T9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207">
                  <a:moveTo>
                    <a:pt x="0" y="206"/>
                  </a:moveTo>
                  <a:lnTo>
                    <a:pt x="0" y="0"/>
                  </a:lnTo>
                  <a:lnTo>
                    <a:pt x="250" y="0"/>
                  </a:lnTo>
                  <a:lnTo>
                    <a:pt x="25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32" name="Freeform 16"/>
            <p:cNvSpPr>
              <a:spLocks/>
            </p:cNvSpPr>
            <p:nvPr/>
          </p:nvSpPr>
          <p:spPr bwMode="auto">
            <a:xfrm>
              <a:off x="786" y="1287"/>
              <a:ext cx="1086" cy="1"/>
            </a:xfrm>
            <a:custGeom>
              <a:avLst/>
              <a:gdLst>
                <a:gd name="T0" fmla="*/ 0 w 1086"/>
                <a:gd name="T1" fmla="*/ 0 h 1"/>
                <a:gd name="T2" fmla="*/ 1085 w 1086"/>
                <a:gd name="T3" fmla="*/ 0 h 1"/>
                <a:gd name="T4" fmla="*/ 0 w 108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6" h="1">
                  <a:moveTo>
                    <a:pt x="0" y="0"/>
                  </a:moveTo>
                  <a:lnTo>
                    <a:pt x="1085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33" name="Freeform 17"/>
            <p:cNvSpPr>
              <a:spLocks/>
            </p:cNvSpPr>
            <p:nvPr/>
          </p:nvSpPr>
          <p:spPr bwMode="auto">
            <a:xfrm>
              <a:off x="786" y="673"/>
              <a:ext cx="573" cy="615"/>
            </a:xfrm>
            <a:custGeom>
              <a:avLst/>
              <a:gdLst>
                <a:gd name="T0" fmla="*/ 0 w 573"/>
                <a:gd name="T1" fmla="*/ 614 h 615"/>
                <a:gd name="T2" fmla="*/ 572 w 573"/>
                <a:gd name="T3" fmla="*/ 0 h 615"/>
                <a:gd name="T4" fmla="*/ 0 w 573"/>
                <a:gd name="T5" fmla="*/ 614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3" h="615">
                  <a:moveTo>
                    <a:pt x="0" y="614"/>
                  </a:moveTo>
                  <a:lnTo>
                    <a:pt x="572" y="0"/>
                  </a:lnTo>
                  <a:lnTo>
                    <a:pt x="0" y="6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34" name="Freeform 18"/>
            <p:cNvSpPr>
              <a:spLocks/>
            </p:cNvSpPr>
            <p:nvPr/>
          </p:nvSpPr>
          <p:spPr bwMode="auto">
            <a:xfrm>
              <a:off x="1358" y="673"/>
              <a:ext cx="520" cy="615"/>
            </a:xfrm>
            <a:custGeom>
              <a:avLst/>
              <a:gdLst>
                <a:gd name="T0" fmla="*/ 0 w 520"/>
                <a:gd name="T1" fmla="*/ 0 h 615"/>
                <a:gd name="T2" fmla="*/ 519 w 520"/>
                <a:gd name="T3" fmla="*/ 614 h 615"/>
                <a:gd name="T4" fmla="*/ 0 w 520"/>
                <a:gd name="T5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0" h="615">
                  <a:moveTo>
                    <a:pt x="0" y="0"/>
                  </a:moveTo>
                  <a:lnTo>
                    <a:pt x="519" y="61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35" name="Freeform 19"/>
            <p:cNvSpPr>
              <a:spLocks/>
            </p:cNvSpPr>
            <p:nvPr/>
          </p:nvSpPr>
          <p:spPr bwMode="auto">
            <a:xfrm>
              <a:off x="1148" y="619"/>
              <a:ext cx="211" cy="55"/>
            </a:xfrm>
            <a:custGeom>
              <a:avLst/>
              <a:gdLst>
                <a:gd name="T0" fmla="*/ 0 w 211"/>
                <a:gd name="T1" fmla="*/ 0 h 55"/>
                <a:gd name="T2" fmla="*/ 35 w 211"/>
                <a:gd name="T3" fmla="*/ 8 h 55"/>
                <a:gd name="T4" fmla="*/ 210 w 211"/>
                <a:gd name="T5" fmla="*/ 54 h 55"/>
                <a:gd name="T6" fmla="*/ 0 w 211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" h="55">
                  <a:moveTo>
                    <a:pt x="0" y="0"/>
                  </a:moveTo>
                  <a:lnTo>
                    <a:pt x="35" y="8"/>
                  </a:lnTo>
                  <a:lnTo>
                    <a:pt x="210" y="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36" name="Freeform 20"/>
            <p:cNvSpPr>
              <a:spLocks/>
            </p:cNvSpPr>
            <p:nvPr/>
          </p:nvSpPr>
          <p:spPr bwMode="auto">
            <a:xfrm>
              <a:off x="1297" y="643"/>
              <a:ext cx="62" cy="31"/>
            </a:xfrm>
            <a:custGeom>
              <a:avLst/>
              <a:gdLst>
                <a:gd name="T0" fmla="*/ 7 w 62"/>
                <a:gd name="T1" fmla="*/ 0 h 31"/>
                <a:gd name="T2" fmla="*/ 61 w 62"/>
                <a:gd name="T3" fmla="*/ 30 h 31"/>
                <a:gd name="T4" fmla="*/ 0 w 62"/>
                <a:gd name="T5" fmla="*/ 29 h 31"/>
                <a:gd name="T6" fmla="*/ 7 w 62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31">
                  <a:moveTo>
                    <a:pt x="7" y="0"/>
                  </a:moveTo>
                  <a:lnTo>
                    <a:pt x="61" y="30"/>
                  </a:lnTo>
                  <a:lnTo>
                    <a:pt x="0" y="29"/>
                  </a:lnTo>
                  <a:lnTo>
                    <a:pt x="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37" name="Freeform 21"/>
            <p:cNvSpPr>
              <a:spLocks/>
            </p:cNvSpPr>
            <p:nvPr/>
          </p:nvSpPr>
          <p:spPr bwMode="auto">
            <a:xfrm>
              <a:off x="523" y="1450"/>
              <a:ext cx="295" cy="204"/>
            </a:xfrm>
            <a:custGeom>
              <a:avLst/>
              <a:gdLst>
                <a:gd name="T0" fmla="*/ 0 w 295"/>
                <a:gd name="T1" fmla="*/ 0 h 204"/>
                <a:gd name="T2" fmla="*/ 294 w 295"/>
                <a:gd name="T3" fmla="*/ 0 h 204"/>
                <a:gd name="T4" fmla="*/ 294 w 295"/>
                <a:gd name="T5" fmla="*/ 203 h 204"/>
                <a:gd name="T6" fmla="*/ 0 w 295"/>
                <a:gd name="T7" fmla="*/ 203 h 204"/>
                <a:gd name="T8" fmla="*/ 0 w 295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204">
                  <a:moveTo>
                    <a:pt x="0" y="0"/>
                  </a:moveTo>
                  <a:lnTo>
                    <a:pt x="294" y="0"/>
                  </a:lnTo>
                  <a:lnTo>
                    <a:pt x="294" y="203"/>
                  </a:lnTo>
                  <a:lnTo>
                    <a:pt x="0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38" name="Freeform 22"/>
            <p:cNvSpPr>
              <a:spLocks/>
            </p:cNvSpPr>
            <p:nvPr/>
          </p:nvSpPr>
          <p:spPr bwMode="auto">
            <a:xfrm>
              <a:off x="817" y="1525"/>
              <a:ext cx="47" cy="24"/>
            </a:xfrm>
            <a:custGeom>
              <a:avLst/>
              <a:gdLst>
                <a:gd name="T0" fmla="*/ 46 w 47"/>
                <a:gd name="T1" fmla="*/ 23 h 24"/>
                <a:gd name="T2" fmla="*/ 0 w 47"/>
                <a:gd name="T3" fmla="*/ 12 h 24"/>
                <a:gd name="T4" fmla="*/ 46 w 4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4">
                  <a:moveTo>
                    <a:pt x="46" y="23"/>
                  </a:moveTo>
                  <a:lnTo>
                    <a:pt x="0" y="12"/>
                  </a:lnTo>
                  <a:lnTo>
                    <a:pt x="46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39" name="Freeform 23"/>
            <p:cNvSpPr>
              <a:spLocks/>
            </p:cNvSpPr>
            <p:nvPr/>
          </p:nvSpPr>
          <p:spPr bwMode="auto">
            <a:xfrm>
              <a:off x="817" y="1537"/>
              <a:ext cx="177" cy="1"/>
            </a:xfrm>
            <a:custGeom>
              <a:avLst/>
              <a:gdLst>
                <a:gd name="T0" fmla="*/ 0 w 177"/>
                <a:gd name="T1" fmla="*/ 0 h 1"/>
                <a:gd name="T2" fmla="*/ 176 w 177"/>
                <a:gd name="T3" fmla="*/ 0 h 1"/>
                <a:gd name="T4" fmla="*/ 0 w 17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7" h="1">
                  <a:moveTo>
                    <a:pt x="0" y="0"/>
                  </a:moveTo>
                  <a:lnTo>
                    <a:pt x="17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40" name="Freeform 24"/>
            <p:cNvSpPr>
              <a:spLocks/>
            </p:cNvSpPr>
            <p:nvPr/>
          </p:nvSpPr>
          <p:spPr bwMode="auto">
            <a:xfrm>
              <a:off x="946" y="1525"/>
              <a:ext cx="48" cy="24"/>
            </a:xfrm>
            <a:custGeom>
              <a:avLst/>
              <a:gdLst>
                <a:gd name="T0" fmla="*/ 0 w 48"/>
                <a:gd name="T1" fmla="*/ 0 h 24"/>
                <a:gd name="T2" fmla="*/ 47 w 48"/>
                <a:gd name="T3" fmla="*/ 12 h 24"/>
                <a:gd name="T4" fmla="*/ 0 w 48"/>
                <a:gd name="T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4">
                  <a:moveTo>
                    <a:pt x="0" y="0"/>
                  </a:moveTo>
                  <a:lnTo>
                    <a:pt x="47" y="12"/>
                  </a:lnTo>
                  <a:lnTo>
                    <a:pt x="0" y="23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41" name="Freeform 25"/>
            <p:cNvSpPr>
              <a:spLocks/>
            </p:cNvSpPr>
            <p:nvPr/>
          </p:nvSpPr>
          <p:spPr bwMode="auto">
            <a:xfrm>
              <a:off x="993" y="1450"/>
              <a:ext cx="295" cy="204"/>
            </a:xfrm>
            <a:custGeom>
              <a:avLst/>
              <a:gdLst>
                <a:gd name="T0" fmla="*/ 0 w 295"/>
                <a:gd name="T1" fmla="*/ 0 h 204"/>
                <a:gd name="T2" fmla="*/ 294 w 295"/>
                <a:gd name="T3" fmla="*/ 0 h 204"/>
                <a:gd name="T4" fmla="*/ 294 w 295"/>
                <a:gd name="T5" fmla="*/ 203 h 204"/>
                <a:gd name="T6" fmla="*/ 0 w 295"/>
                <a:gd name="T7" fmla="*/ 203 h 204"/>
                <a:gd name="T8" fmla="*/ 0 w 295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204">
                  <a:moveTo>
                    <a:pt x="0" y="0"/>
                  </a:moveTo>
                  <a:lnTo>
                    <a:pt x="294" y="0"/>
                  </a:lnTo>
                  <a:lnTo>
                    <a:pt x="294" y="203"/>
                  </a:lnTo>
                  <a:lnTo>
                    <a:pt x="0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42" name="Freeform 26"/>
            <p:cNvSpPr>
              <a:spLocks/>
            </p:cNvSpPr>
            <p:nvPr/>
          </p:nvSpPr>
          <p:spPr bwMode="auto">
            <a:xfrm>
              <a:off x="1287" y="1525"/>
              <a:ext cx="48" cy="24"/>
            </a:xfrm>
            <a:custGeom>
              <a:avLst/>
              <a:gdLst>
                <a:gd name="T0" fmla="*/ 47 w 48"/>
                <a:gd name="T1" fmla="*/ 23 h 24"/>
                <a:gd name="T2" fmla="*/ 0 w 48"/>
                <a:gd name="T3" fmla="*/ 12 h 24"/>
                <a:gd name="T4" fmla="*/ 47 w 48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4">
                  <a:moveTo>
                    <a:pt x="47" y="23"/>
                  </a:moveTo>
                  <a:lnTo>
                    <a:pt x="0" y="12"/>
                  </a:lnTo>
                  <a:lnTo>
                    <a:pt x="47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43" name="Freeform 27"/>
            <p:cNvSpPr>
              <a:spLocks/>
            </p:cNvSpPr>
            <p:nvPr/>
          </p:nvSpPr>
          <p:spPr bwMode="auto">
            <a:xfrm>
              <a:off x="1287" y="1537"/>
              <a:ext cx="147" cy="1"/>
            </a:xfrm>
            <a:custGeom>
              <a:avLst/>
              <a:gdLst>
                <a:gd name="T0" fmla="*/ 0 w 147"/>
                <a:gd name="T1" fmla="*/ 0 h 1"/>
                <a:gd name="T2" fmla="*/ 146 w 147"/>
                <a:gd name="T3" fmla="*/ 0 h 1"/>
                <a:gd name="T4" fmla="*/ 0 w 14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1">
                  <a:moveTo>
                    <a:pt x="0" y="0"/>
                  </a:moveTo>
                  <a:lnTo>
                    <a:pt x="14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44" name="Freeform 28"/>
            <p:cNvSpPr>
              <a:spLocks/>
            </p:cNvSpPr>
            <p:nvPr/>
          </p:nvSpPr>
          <p:spPr bwMode="auto">
            <a:xfrm>
              <a:off x="1386" y="1525"/>
              <a:ext cx="48" cy="24"/>
            </a:xfrm>
            <a:custGeom>
              <a:avLst/>
              <a:gdLst>
                <a:gd name="T0" fmla="*/ 0 w 48"/>
                <a:gd name="T1" fmla="*/ 0 h 24"/>
                <a:gd name="T2" fmla="*/ 47 w 48"/>
                <a:gd name="T3" fmla="*/ 12 h 24"/>
                <a:gd name="T4" fmla="*/ 0 w 48"/>
                <a:gd name="T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4">
                  <a:moveTo>
                    <a:pt x="0" y="0"/>
                  </a:moveTo>
                  <a:lnTo>
                    <a:pt x="47" y="12"/>
                  </a:lnTo>
                  <a:lnTo>
                    <a:pt x="0" y="23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45" name="Freeform 29"/>
            <p:cNvSpPr>
              <a:spLocks/>
            </p:cNvSpPr>
            <p:nvPr/>
          </p:nvSpPr>
          <p:spPr bwMode="auto">
            <a:xfrm>
              <a:off x="728" y="1275"/>
              <a:ext cx="119" cy="176"/>
            </a:xfrm>
            <a:custGeom>
              <a:avLst/>
              <a:gdLst>
                <a:gd name="T0" fmla="*/ 118 w 119"/>
                <a:gd name="T1" fmla="*/ 0 h 176"/>
                <a:gd name="T2" fmla="*/ 0 w 119"/>
                <a:gd name="T3" fmla="*/ 175 h 176"/>
                <a:gd name="T4" fmla="*/ 118 w 119"/>
                <a:gd name="T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" h="176">
                  <a:moveTo>
                    <a:pt x="118" y="0"/>
                  </a:moveTo>
                  <a:lnTo>
                    <a:pt x="0" y="175"/>
                  </a:lnTo>
                  <a:lnTo>
                    <a:pt x="118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46" name="Freeform 30"/>
            <p:cNvSpPr>
              <a:spLocks/>
            </p:cNvSpPr>
            <p:nvPr/>
          </p:nvSpPr>
          <p:spPr bwMode="auto">
            <a:xfrm>
              <a:off x="728" y="1404"/>
              <a:ext cx="38" cy="47"/>
            </a:xfrm>
            <a:custGeom>
              <a:avLst/>
              <a:gdLst>
                <a:gd name="T0" fmla="*/ 37 w 38"/>
                <a:gd name="T1" fmla="*/ 14 h 47"/>
                <a:gd name="T2" fmla="*/ 0 w 38"/>
                <a:gd name="T3" fmla="*/ 46 h 47"/>
                <a:gd name="T4" fmla="*/ 16 w 38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47">
                  <a:moveTo>
                    <a:pt x="37" y="14"/>
                  </a:moveTo>
                  <a:lnTo>
                    <a:pt x="0" y="46"/>
                  </a:lnTo>
                  <a:lnTo>
                    <a:pt x="16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47" name="Freeform 31"/>
            <p:cNvSpPr>
              <a:spLocks/>
            </p:cNvSpPr>
            <p:nvPr/>
          </p:nvSpPr>
          <p:spPr bwMode="auto">
            <a:xfrm>
              <a:off x="1139" y="1275"/>
              <a:ext cx="1" cy="176"/>
            </a:xfrm>
            <a:custGeom>
              <a:avLst/>
              <a:gdLst>
                <a:gd name="T0" fmla="*/ 0 w 1"/>
                <a:gd name="T1" fmla="*/ 0 h 176"/>
                <a:gd name="T2" fmla="*/ 0 w 1"/>
                <a:gd name="T3" fmla="*/ 175 h 176"/>
                <a:gd name="T4" fmla="*/ 0 w 1"/>
                <a:gd name="T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76">
                  <a:moveTo>
                    <a:pt x="0" y="0"/>
                  </a:moveTo>
                  <a:lnTo>
                    <a:pt x="0" y="17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48" name="Freeform 32"/>
            <p:cNvSpPr>
              <a:spLocks/>
            </p:cNvSpPr>
            <p:nvPr/>
          </p:nvSpPr>
          <p:spPr bwMode="auto">
            <a:xfrm>
              <a:off x="1128" y="1403"/>
              <a:ext cx="24" cy="48"/>
            </a:xfrm>
            <a:custGeom>
              <a:avLst/>
              <a:gdLst>
                <a:gd name="T0" fmla="*/ 23 w 24"/>
                <a:gd name="T1" fmla="*/ 0 h 48"/>
                <a:gd name="T2" fmla="*/ 11 w 24"/>
                <a:gd name="T3" fmla="*/ 47 h 48"/>
                <a:gd name="T4" fmla="*/ 0 w 24"/>
                <a:gd name="T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8">
                  <a:moveTo>
                    <a:pt x="23" y="0"/>
                  </a:moveTo>
                  <a:lnTo>
                    <a:pt x="11" y="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49" name="Freeform 33"/>
            <p:cNvSpPr>
              <a:spLocks/>
            </p:cNvSpPr>
            <p:nvPr/>
          </p:nvSpPr>
          <p:spPr bwMode="auto">
            <a:xfrm>
              <a:off x="1786" y="1450"/>
              <a:ext cx="294" cy="204"/>
            </a:xfrm>
            <a:custGeom>
              <a:avLst/>
              <a:gdLst>
                <a:gd name="T0" fmla="*/ 0 w 294"/>
                <a:gd name="T1" fmla="*/ 0 h 204"/>
                <a:gd name="T2" fmla="*/ 293 w 294"/>
                <a:gd name="T3" fmla="*/ 0 h 204"/>
                <a:gd name="T4" fmla="*/ 293 w 294"/>
                <a:gd name="T5" fmla="*/ 203 h 204"/>
                <a:gd name="T6" fmla="*/ 0 w 294"/>
                <a:gd name="T7" fmla="*/ 203 h 204"/>
                <a:gd name="T8" fmla="*/ 0 w 294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04">
                  <a:moveTo>
                    <a:pt x="0" y="0"/>
                  </a:moveTo>
                  <a:lnTo>
                    <a:pt x="293" y="0"/>
                  </a:lnTo>
                  <a:lnTo>
                    <a:pt x="293" y="203"/>
                  </a:lnTo>
                  <a:lnTo>
                    <a:pt x="0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50" name="Freeform 34"/>
            <p:cNvSpPr>
              <a:spLocks/>
            </p:cNvSpPr>
            <p:nvPr/>
          </p:nvSpPr>
          <p:spPr bwMode="auto">
            <a:xfrm>
              <a:off x="1640" y="1525"/>
              <a:ext cx="47" cy="24"/>
            </a:xfrm>
            <a:custGeom>
              <a:avLst/>
              <a:gdLst>
                <a:gd name="T0" fmla="*/ 46 w 47"/>
                <a:gd name="T1" fmla="*/ 23 h 24"/>
                <a:gd name="T2" fmla="*/ 0 w 47"/>
                <a:gd name="T3" fmla="*/ 12 h 24"/>
                <a:gd name="T4" fmla="*/ 46 w 4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4">
                  <a:moveTo>
                    <a:pt x="46" y="23"/>
                  </a:moveTo>
                  <a:lnTo>
                    <a:pt x="0" y="12"/>
                  </a:lnTo>
                  <a:lnTo>
                    <a:pt x="46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51" name="Freeform 35"/>
            <p:cNvSpPr>
              <a:spLocks/>
            </p:cNvSpPr>
            <p:nvPr/>
          </p:nvSpPr>
          <p:spPr bwMode="auto">
            <a:xfrm>
              <a:off x="1640" y="1537"/>
              <a:ext cx="147" cy="1"/>
            </a:xfrm>
            <a:custGeom>
              <a:avLst/>
              <a:gdLst>
                <a:gd name="T0" fmla="*/ 0 w 147"/>
                <a:gd name="T1" fmla="*/ 0 h 1"/>
                <a:gd name="T2" fmla="*/ 146 w 147"/>
                <a:gd name="T3" fmla="*/ 0 h 1"/>
                <a:gd name="T4" fmla="*/ 0 w 14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1">
                  <a:moveTo>
                    <a:pt x="0" y="0"/>
                  </a:moveTo>
                  <a:lnTo>
                    <a:pt x="14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52" name="Freeform 36"/>
            <p:cNvSpPr>
              <a:spLocks/>
            </p:cNvSpPr>
            <p:nvPr/>
          </p:nvSpPr>
          <p:spPr bwMode="auto">
            <a:xfrm>
              <a:off x="1739" y="1525"/>
              <a:ext cx="48" cy="24"/>
            </a:xfrm>
            <a:custGeom>
              <a:avLst/>
              <a:gdLst>
                <a:gd name="T0" fmla="*/ 0 w 48"/>
                <a:gd name="T1" fmla="*/ 0 h 24"/>
                <a:gd name="T2" fmla="*/ 47 w 48"/>
                <a:gd name="T3" fmla="*/ 12 h 24"/>
                <a:gd name="T4" fmla="*/ 0 w 48"/>
                <a:gd name="T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4">
                  <a:moveTo>
                    <a:pt x="0" y="0"/>
                  </a:moveTo>
                  <a:lnTo>
                    <a:pt x="47" y="12"/>
                  </a:lnTo>
                  <a:lnTo>
                    <a:pt x="0" y="23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53" name="Freeform 37"/>
            <p:cNvSpPr>
              <a:spLocks/>
            </p:cNvSpPr>
            <p:nvPr/>
          </p:nvSpPr>
          <p:spPr bwMode="auto">
            <a:xfrm>
              <a:off x="1815" y="1275"/>
              <a:ext cx="119" cy="176"/>
            </a:xfrm>
            <a:custGeom>
              <a:avLst/>
              <a:gdLst>
                <a:gd name="T0" fmla="*/ 0 w 119"/>
                <a:gd name="T1" fmla="*/ 0 h 176"/>
                <a:gd name="T2" fmla="*/ 118 w 119"/>
                <a:gd name="T3" fmla="*/ 175 h 176"/>
                <a:gd name="T4" fmla="*/ 0 w 119"/>
                <a:gd name="T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" h="176">
                  <a:moveTo>
                    <a:pt x="0" y="0"/>
                  </a:moveTo>
                  <a:lnTo>
                    <a:pt x="118" y="17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54" name="Freeform 38"/>
            <p:cNvSpPr>
              <a:spLocks/>
            </p:cNvSpPr>
            <p:nvPr/>
          </p:nvSpPr>
          <p:spPr bwMode="auto">
            <a:xfrm>
              <a:off x="1897" y="1404"/>
              <a:ext cx="37" cy="47"/>
            </a:xfrm>
            <a:custGeom>
              <a:avLst/>
              <a:gdLst>
                <a:gd name="T0" fmla="*/ 20 w 37"/>
                <a:gd name="T1" fmla="*/ 0 h 47"/>
                <a:gd name="T2" fmla="*/ 36 w 37"/>
                <a:gd name="T3" fmla="*/ 46 h 47"/>
                <a:gd name="T4" fmla="*/ 0 w 37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7">
                  <a:moveTo>
                    <a:pt x="20" y="0"/>
                  </a:moveTo>
                  <a:lnTo>
                    <a:pt x="36" y="46"/>
                  </a:lnTo>
                  <a:lnTo>
                    <a:pt x="0" y="14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55" name="Freeform 39"/>
            <p:cNvSpPr>
              <a:spLocks/>
            </p:cNvSpPr>
            <p:nvPr/>
          </p:nvSpPr>
          <p:spPr bwMode="auto">
            <a:xfrm>
              <a:off x="317" y="1653"/>
              <a:ext cx="236" cy="321"/>
            </a:xfrm>
            <a:custGeom>
              <a:avLst/>
              <a:gdLst>
                <a:gd name="T0" fmla="*/ 235 w 236"/>
                <a:gd name="T1" fmla="*/ 0 h 321"/>
                <a:gd name="T2" fmla="*/ 0 w 236"/>
                <a:gd name="T3" fmla="*/ 320 h 321"/>
                <a:gd name="T4" fmla="*/ 235 w 236"/>
                <a:gd name="T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21">
                  <a:moveTo>
                    <a:pt x="235" y="0"/>
                  </a:moveTo>
                  <a:lnTo>
                    <a:pt x="0" y="320"/>
                  </a:lnTo>
                  <a:lnTo>
                    <a:pt x="235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56" name="Freeform 40"/>
            <p:cNvSpPr>
              <a:spLocks/>
            </p:cNvSpPr>
            <p:nvPr/>
          </p:nvSpPr>
          <p:spPr bwMode="auto">
            <a:xfrm>
              <a:off x="317" y="1929"/>
              <a:ext cx="38" cy="45"/>
            </a:xfrm>
            <a:custGeom>
              <a:avLst/>
              <a:gdLst>
                <a:gd name="T0" fmla="*/ 37 w 38"/>
                <a:gd name="T1" fmla="*/ 14 h 45"/>
                <a:gd name="T2" fmla="*/ 0 w 38"/>
                <a:gd name="T3" fmla="*/ 44 h 45"/>
                <a:gd name="T4" fmla="*/ 18 w 38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45">
                  <a:moveTo>
                    <a:pt x="37" y="14"/>
                  </a:moveTo>
                  <a:lnTo>
                    <a:pt x="0" y="44"/>
                  </a:lnTo>
                  <a:lnTo>
                    <a:pt x="18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57" name="Freeform 41"/>
            <p:cNvSpPr>
              <a:spLocks/>
            </p:cNvSpPr>
            <p:nvPr/>
          </p:nvSpPr>
          <p:spPr bwMode="auto">
            <a:xfrm>
              <a:off x="406" y="1653"/>
              <a:ext cx="177" cy="321"/>
            </a:xfrm>
            <a:custGeom>
              <a:avLst/>
              <a:gdLst>
                <a:gd name="T0" fmla="*/ 176 w 177"/>
                <a:gd name="T1" fmla="*/ 0 h 321"/>
                <a:gd name="T2" fmla="*/ 0 w 177"/>
                <a:gd name="T3" fmla="*/ 320 h 321"/>
                <a:gd name="T4" fmla="*/ 176 w 177"/>
                <a:gd name="T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7" h="321">
                  <a:moveTo>
                    <a:pt x="176" y="0"/>
                  </a:moveTo>
                  <a:lnTo>
                    <a:pt x="0" y="320"/>
                  </a:lnTo>
                  <a:lnTo>
                    <a:pt x="176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58" name="Freeform 42"/>
            <p:cNvSpPr>
              <a:spLocks/>
            </p:cNvSpPr>
            <p:nvPr/>
          </p:nvSpPr>
          <p:spPr bwMode="auto">
            <a:xfrm>
              <a:off x="406" y="1927"/>
              <a:ext cx="33" cy="47"/>
            </a:xfrm>
            <a:custGeom>
              <a:avLst/>
              <a:gdLst>
                <a:gd name="T0" fmla="*/ 32 w 33"/>
                <a:gd name="T1" fmla="*/ 10 h 47"/>
                <a:gd name="T2" fmla="*/ 0 w 33"/>
                <a:gd name="T3" fmla="*/ 46 h 47"/>
                <a:gd name="T4" fmla="*/ 12 w 33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47">
                  <a:moveTo>
                    <a:pt x="32" y="10"/>
                  </a:moveTo>
                  <a:lnTo>
                    <a:pt x="0" y="46"/>
                  </a:lnTo>
                  <a:lnTo>
                    <a:pt x="12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59" name="Freeform 43"/>
            <p:cNvSpPr>
              <a:spLocks/>
            </p:cNvSpPr>
            <p:nvPr/>
          </p:nvSpPr>
          <p:spPr bwMode="auto">
            <a:xfrm>
              <a:off x="493" y="1653"/>
              <a:ext cx="119" cy="321"/>
            </a:xfrm>
            <a:custGeom>
              <a:avLst/>
              <a:gdLst>
                <a:gd name="T0" fmla="*/ 118 w 119"/>
                <a:gd name="T1" fmla="*/ 0 h 321"/>
                <a:gd name="T2" fmla="*/ 0 w 119"/>
                <a:gd name="T3" fmla="*/ 320 h 321"/>
                <a:gd name="T4" fmla="*/ 118 w 119"/>
                <a:gd name="T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" h="321">
                  <a:moveTo>
                    <a:pt x="118" y="0"/>
                  </a:moveTo>
                  <a:lnTo>
                    <a:pt x="0" y="320"/>
                  </a:lnTo>
                  <a:lnTo>
                    <a:pt x="118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60" name="Freeform 44"/>
            <p:cNvSpPr>
              <a:spLocks/>
            </p:cNvSpPr>
            <p:nvPr/>
          </p:nvSpPr>
          <p:spPr bwMode="auto">
            <a:xfrm>
              <a:off x="493" y="1926"/>
              <a:ext cx="29" cy="48"/>
            </a:xfrm>
            <a:custGeom>
              <a:avLst/>
              <a:gdLst>
                <a:gd name="T0" fmla="*/ 28 w 29"/>
                <a:gd name="T1" fmla="*/ 7 h 48"/>
                <a:gd name="T2" fmla="*/ 0 w 29"/>
                <a:gd name="T3" fmla="*/ 47 h 48"/>
                <a:gd name="T4" fmla="*/ 5 w 29"/>
                <a:gd name="T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48">
                  <a:moveTo>
                    <a:pt x="28" y="7"/>
                  </a:moveTo>
                  <a:lnTo>
                    <a:pt x="0" y="47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61" name="Freeform 45"/>
            <p:cNvSpPr>
              <a:spLocks/>
            </p:cNvSpPr>
            <p:nvPr/>
          </p:nvSpPr>
          <p:spPr bwMode="auto">
            <a:xfrm>
              <a:off x="641" y="1653"/>
              <a:ext cx="30" cy="321"/>
            </a:xfrm>
            <a:custGeom>
              <a:avLst/>
              <a:gdLst>
                <a:gd name="T0" fmla="*/ 0 w 30"/>
                <a:gd name="T1" fmla="*/ 0 h 321"/>
                <a:gd name="T2" fmla="*/ 29 w 30"/>
                <a:gd name="T3" fmla="*/ 320 h 321"/>
                <a:gd name="T4" fmla="*/ 0 w 30"/>
                <a:gd name="T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21">
                  <a:moveTo>
                    <a:pt x="0" y="0"/>
                  </a:moveTo>
                  <a:lnTo>
                    <a:pt x="29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62" name="Freeform 46"/>
            <p:cNvSpPr>
              <a:spLocks/>
            </p:cNvSpPr>
            <p:nvPr/>
          </p:nvSpPr>
          <p:spPr bwMode="auto">
            <a:xfrm>
              <a:off x="654" y="1926"/>
              <a:ext cx="24" cy="48"/>
            </a:xfrm>
            <a:custGeom>
              <a:avLst/>
              <a:gdLst>
                <a:gd name="T0" fmla="*/ 23 w 24"/>
                <a:gd name="T1" fmla="*/ 0 h 48"/>
                <a:gd name="T2" fmla="*/ 16 w 24"/>
                <a:gd name="T3" fmla="*/ 47 h 48"/>
                <a:gd name="T4" fmla="*/ 0 w 24"/>
                <a:gd name="T5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8">
                  <a:moveTo>
                    <a:pt x="23" y="0"/>
                  </a:moveTo>
                  <a:lnTo>
                    <a:pt x="16" y="47"/>
                  </a:lnTo>
                  <a:lnTo>
                    <a:pt x="0" y="2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63" name="Freeform 47"/>
            <p:cNvSpPr>
              <a:spLocks/>
            </p:cNvSpPr>
            <p:nvPr/>
          </p:nvSpPr>
          <p:spPr bwMode="auto">
            <a:xfrm>
              <a:off x="1023" y="1653"/>
              <a:ext cx="1" cy="321"/>
            </a:xfrm>
            <a:custGeom>
              <a:avLst/>
              <a:gdLst>
                <a:gd name="T0" fmla="*/ 0 w 1"/>
                <a:gd name="T1" fmla="*/ 0 h 321"/>
                <a:gd name="T2" fmla="*/ 0 w 1"/>
                <a:gd name="T3" fmla="*/ 320 h 321"/>
                <a:gd name="T4" fmla="*/ 0 w 1"/>
                <a:gd name="T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21">
                  <a:moveTo>
                    <a:pt x="0" y="0"/>
                  </a:moveTo>
                  <a:lnTo>
                    <a:pt x="0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64" name="Freeform 48"/>
            <p:cNvSpPr>
              <a:spLocks/>
            </p:cNvSpPr>
            <p:nvPr/>
          </p:nvSpPr>
          <p:spPr bwMode="auto">
            <a:xfrm>
              <a:off x="1011" y="1927"/>
              <a:ext cx="24" cy="47"/>
            </a:xfrm>
            <a:custGeom>
              <a:avLst/>
              <a:gdLst>
                <a:gd name="T0" fmla="*/ 23 w 24"/>
                <a:gd name="T1" fmla="*/ 0 h 47"/>
                <a:gd name="T2" fmla="*/ 12 w 24"/>
                <a:gd name="T3" fmla="*/ 46 h 47"/>
                <a:gd name="T4" fmla="*/ 0 w 24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7">
                  <a:moveTo>
                    <a:pt x="23" y="0"/>
                  </a:moveTo>
                  <a:lnTo>
                    <a:pt x="12" y="4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65" name="Freeform 49"/>
            <p:cNvSpPr>
              <a:spLocks/>
            </p:cNvSpPr>
            <p:nvPr/>
          </p:nvSpPr>
          <p:spPr bwMode="auto">
            <a:xfrm>
              <a:off x="1051" y="1653"/>
              <a:ext cx="31" cy="321"/>
            </a:xfrm>
            <a:custGeom>
              <a:avLst/>
              <a:gdLst>
                <a:gd name="T0" fmla="*/ 0 w 31"/>
                <a:gd name="T1" fmla="*/ 0 h 321"/>
                <a:gd name="T2" fmla="*/ 30 w 31"/>
                <a:gd name="T3" fmla="*/ 320 h 321"/>
                <a:gd name="T4" fmla="*/ 0 w 31"/>
                <a:gd name="T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321">
                  <a:moveTo>
                    <a:pt x="0" y="0"/>
                  </a:moveTo>
                  <a:lnTo>
                    <a:pt x="30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66" name="Freeform 50"/>
            <p:cNvSpPr>
              <a:spLocks/>
            </p:cNvSpPr>
            <p:nvPr/>
          </p:nvSpPr>
          <p:spPr bwMode="auto">
            <a:xfrm>
              <a:off x="1065" y="1926"/>
              <a:ext cx="25" cy="48"/>
            </a:xfrm>
            <a:custGeom>
              <a:avLst/>
              <a:gdLst>
                <a:gd name="T0" fmla="*/ 24 w 25"/>
                <a:gd name="T1" fmla="*/ 0 h 48"/>
                <a:gd name="T2" fmla="*/ 16 w 25"/>
                <a:gd name="T3" fmla="*/ 47 h 48"/>
                <a:gd name="T4" fmla="*/ 0 w 25"/>
                <a:gd name="T5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8">
                  <a:moveTo>
                    <a:pt x="24" y="0"/>
                  </a:moveTo>
                  <a:lnTo>
                    <a:pt x="16" y="47"/>
                  </a:lnTo>
                  <a:lnTo>
                    <a:pt x="0" y="2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67" name="Freeform 51"/>
            <p:cNvSpPr>
              <a:spLocks/>
            </p:cNvSpPr>
            <p:nvPr/>
          </p:nvSpPr>
          <p:spPr bwMode="auto">
            <a:xfrm>
              <a:off x="1081" y="1653"/>
              <a:ext cx="59" cy="321"/>
            </a:xfrm>
            <a:custGeom>
              <a:avLst/>
              <a:gdLst>
                <a:gd name="T0" fmla="*/ 0 w 59"/>
                <a:gd name="T1" fmla="*/ 0 h 321"/>
                <a:gd name="T2" fmla="*/ 58 w 59"/>
                <a:gd name="T3" fmla="*/ 320 h 321"/>
                <a:gd name="T4" fmla="*/ 0 w 59"/>
                <a:gd name="T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321">
                  <a:moveTo>
                    <a:pt x="0" y="0"/>
                  </a:moveTo>
                  <a:lnTo>
                    <a:pt x="58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68" name="Freeform 52"/>
            <p:cNvSpPr>
              <a:spLocks/>
            </p:cNvSpPr>
            <p:nvPr/>
          </p:nvSpPr>
          <p:spPr bwMode="auto">
            <a:xfrm>
              <a:off x="1120" y="1925"/>
              <a:ext cx="24" cy="49"/>
            </a:xfrm>
            <a:custGeom>
              <a:avLst/>
              <a:gdLst>
                <a:gd name="T0" fmla="*/ 23 w 24"/>
                <a:gd name="T1" fmla="*/ 0 h 49"/>
                <a:gd name="T2" fmla="*/ 19 w 24"/>
                <a:gd name="T3" fmla="*/ 48 h 49"/>
                <a:gd name="T4" fmla="*/ 0 w 24"/>
                <a:gd name="T5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9">
                  <a:moveTo>
                    <a:pt x="23" y="0"/>
                  </a:moveTo>
                  <a:lnTo>
                    <a:pt x="19" y="48"/>
                  </a:lnTo>
                  <a:lnTo>
                    <a:pt x="0" y="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69" name="Freeform 53"/>
            <p:cNvSpPr>
              <a:spLocks/>
            </p:cNvSpPr>
            <p:nvPr/>
          </p:nvSpPr>
          <p:spPr bwMode="auto">
            <a:xfrm>
              <a:off x="1110" y="1653"/>
              <a:ext cx="89" cy="321"/>
            </a:xfrm>
            <a:custGeom>
              <a:avLst/>
              <a:gdLst>
                <a:gd name="T0" fmla="*/ 0 w 89"/>
                <a:gd name="T1" fmla="*/ 0 h 321"/>
                <a:gd name="T2" fmla="*/ 88 w 89"/>
                <a:gd name="T3" fmla="*/ 320 h 321"/>
                <a:gd name="T4" fmla="*/ 0 w 89"/>
                <a:gd name="T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321">
                  <a:moveTo>
                    <a:pt x="0" y="0"/>
                  </a:moveTo>
                  <a:lnTo>
                    <a:pt x="88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70" name="Freeform 54"/>
            <p:cNvSpPr>
              <a:spLocks/>
            </p:cNvSpPr>
            <p:nvPr/>
          </p:nvSpPr>
          <p:spPr bwMode="auto">
            <a:xfrm>
              <a:off x="1174" y="1925"/>
              <a:ext cx="25" cy="49"/>
            </a:xfrm>
            <a:custGeom>
              <a:avLst/>
              <a:gdLst>
                <a:gd name="T0" fmla="*/ 23 w 25"/>
                <a:gd name="T1" fmla="*/ 0 h 49"/>
                <a:gd name="T2" fmla="*/ 24 w 25"/>
                <a:gd name="T3" fmla="*/ 48 h 49"/>
                <a:gd name="T4" fmla="*/ 0 w 25"/>
                <a:gd name="T5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9">
                  <a:moveTo>
                    <a:pt x="23" y="0"/>
                  </a:moveTo>
                  <a:lnTo>
                    <a:pt x="24" y="48"/>
                  </a:lnTo>
                  <a:lnTo>
                    <a:pt x="0" y="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71" name="Freeform 55"/>
            <p:cNvSpPr>
              <a:spLocks/>
            </p:cNvSpPr>
            <p:nvPr/>
          </p:nvSpPr>
          <p:spPr bwMode="auto">
            <a:xfrm>
              <a:off x="1815" y="1653"/>
              <a:ext cx="295" cy="321"/>
            </a:xfrm>
            <a:custGeom>
              <a:avLst/>
              <a:gdLst>
                <a:gd name="T0" fmla="*/ 0 w 295"/>
                <a:gd name="T1" fmla="*/ 0 h 321"/>
                <a:gd name="T2" fmla="*/ 294 w 295"/>
                <a:gd name="T3" fmla="*/ 320 h 321"/>
                <a:gd name="T4" fmla="*/ 0 w 295"/>
                <a:gd name="T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5" h="321">
                  <a:moveTo>
                    <a:pt x="0" y="0"/>
                  </a:moveTo>
                  <a:lnTo>
                    <a:pt x="294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72" name="Freeform 56"/>
            <p:cNvSpPr>
              <a:spLocks/>
            </p:cNvSpPr>
            <p:nvPr/>
          </p:nvSpPr>
          <p:spPr bwMode="auto">
            <a:xfrm>
              <a:off x="2068" y="1931"/>
              <a:ext cx="42" cy="43"/>
            </a:xfrm>
            <a:custGeom>
              <a:avLst/>
              <a:gdLst>
                <a:gd name="T0" fmla="*/ 17 w 42"/>
                <a:gd name="T1" fmla="*/ 0 h 43"/>
                <a:gd name="T2" fmla="*/ 41 w 42"/>
                <a:gd name="T3" fmla="*/ 42 h 43"/>
                <a:gd name="T4" fmla="*/ 0 w 42"/>
                <a:gd name="T5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3">
                  <a:moveTo>
                    <a:pt x="17" y="0"/>
                  </a:moveTo>
                  <a:lnTo>
                    <a:pt x="41" y="42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73" name="Freeform 57"/>
            <p:cNvSpPr>
              <a:spLocks/>
            </p:cNvSpPr>
            <p:nvPr/>
          </p:nvSpPr>
          <p:spPr bwMode="auto">
            <a:xfrm>
              <a:off x="1874" y="1653"/>
              <a:ext cx="324" cy="321"/>
            </a:xfrm>
            <a:custGeom>
              <a:avLst/>
              <a:gdLst>
                <a:gd name="T0" fmla="*/ 0 w 324"/>
                <a:gd name="T1" fmla="*/ 0 h 321"/>
                <a:gd name="T2" fmla="*/ 323 w 324"/>
                <a:gd name="T3" fmla="*/ 320 h 321"/>
                <a:gd name="T4" fmla="*/ 0 w 324"/>
                <a:gd name="T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4" h="321">
                  <a:moveTo>
                    <a:pt x="0" y="0"/>
                  </a:moveTo>
                  <a:lnTo>
                    <a:pt x="323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74" name="Freeform 58"/>
            <p:cNvSpPr>
              <a:spLocks/>
            </p:cNvSpPr>
            <p:nvPr/>
          </p:nvSpPr>
          <p:spPr bwMode="auto">
            <a:xfrm>
              <a:off x="2155" y="1932"/>
              <a:ext cx="43" cy="42"/>
            </a:xfrm>
            <a:custGeom>
              <a:avLst/>
              <a:gdLst>
                <a:gd name="T0" fmla="*/ 17 w 43"/>
                <a:gd name="T1" fmla="*/ 0 h 42"/>
                <a:gd name="T2" fmla="*/ 42 w 43"/>
                <a:gd name="T3" fmla="*/ 41 h 42"/>
                <a:gd name="T4" fmla="*/ 0 w 43"/>
                <a:gd name="T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42">
                  <a:moveTo>
                    <a:pt x="17" y="0"/>
                  </a:moveTo>
                  <a:lnTo>
                    <a:pt x="42" y="41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75" name="Freeform 59"/>
            <p:cNvSpPr>
              <a:spLocks/>
            </p:cNvSpPr>
            <p:nvPr/>
          </p:nvSpPr>
          <p:spPr bwMode="auto">
            <a:xfrm>
              <a:off x="1963" y="1653"/>
              <a:ext cx="352" cy="321"/>
            </a:xfrm>
            <a:custGeom>
              <a:avLst/>
              <a:gdLst>
                <a:gd name="T0" fmla="*/ 0 w 352"/>
                <a:gd name="T1" fmla="*/ 0 h 321"/>
                <a:gd name="T2" fmla="*/ 351 w 352"/>
                <a:gd name="T3" fmla="*/ 320 h 321"/>
                <a:gd name="T4" fmla="*/ 0 w 352"/>
                <a:gd name="T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2" h="321">
                  <a:moveTo>
                    <a:pt x="0" y="0"/>
                  </a:moveTo>
                  <a:lnTo>
                    <a:pt x="351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76" name="Freeform 60"/>
            <p:cNvSpPr>
              <a:spLocks/>
            </p:cNvSpPr>
            <p:nvPr/>
          </p:nvSpPr>
          <p:spPr bwMode="auto">
            <a:xfrm>
              <a:off x="2272" y="1933"/>
              <a:ext cx="43" cy="41"/>
            </a:xfrm>
            <a:custGeom>
              <a:avLst/>
              <a:gdLst>
                <a:gd name="T0" fmla="*/ 16 w 43"/>
                <a:gd name="T1" fmla="*/ 0 h 41"/>
                <a:gd name="T2" fmla="*/ 42 w 43"/>
                <a:gd name="T3" fmla="*/ 40 h 41"/>
                <a:gd name="T4" fmla="*/ 0 w 43"/>
                <a:gd name="T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41">
                  <a:moveTo>
                    <a:pt x="16" y="0"/>
                  </a:moveTo>
                  <a:lnTo>
                    <a:pt x="42" y="40"/>
                  </a:lnTo>
                  <a:lnTo>
                    <a:pt x="0" y="17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77" name="Freeform 61"/>
            <p:cNvSpPr>
              <a:spLocks/>
            </p:cNvSpPr>
            <p:nvPr/>
          </p:nvSpPr>
          <p:spPr bwMode="auto">
            <a:xfrm>
              <a:off x="2050" y="1653"/>
              <a:ext cx="383" cy="321"/>
            </a:xfrm>
            <a:custGeom>
              <a:avLst/>
              <a:gdLst>
                <a:gd name="T0" fmla="*/ 0 w 383"/>
                <a:gd name="T1" fmla="*/ 0 h 321"/>
                <a:gd name="T2" fmla="*/ 382 w 383"/>
                <a:gd name="T3" fmla="*/ 320 h 321"/>
                <a:gd name="T4" fmla="*/ 0 w 383"/>
                <a:gd name="T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3" h="321">
                  <a:moveTo>
                    <a:pt x="0" y="0"/>
                  </a:moveTo>
                  <a:lnTo>
                    <a:pt x="382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78" name="Freeform 62"/>
            <p:cNvSpPr>
              <a:spLocks/>
            </p:cNvSpPr>
            <p:nvPr/>
          </p:nvSpPr>
          <p:spPr bwMode="auto">
            <a:xfrm>
              <a:off x="2389" y="1934"/>
              <a:ext cx="44" cy="40"/>
            </a:xfrm>
            <a:custGeom>
              <a:avLst/>
              <a:gdLst>
                <a:gd name="T0" fmla="*/ 15 w 44"/>
                <a:gd name="T1" fmla="*/ 0 h 40"/>
                <a:gd name="T2" fmla="*/ 43 w 44"/>
                <a:gd name="T3" fmla="*/ 39 h 40"/>
                <a:gd name="T4" fmla="*/ 0 w 44"/>
                <a:gd name="T5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40">
                  <a:moveTo>
                    <a:pt x="15" y="0"/>
                  </a:moveTo>
                  <a:lnTo>
                    <a:pt x="43" y="39"/>
                  </a:lnTo>
                  <a:lnTo>
                    <a:pt x="0" y="18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79" name="Rectangle 63"/>
            <p:cNvSpPr>
              <a:spLocks noChangeArrowheads="1"/>
            </p:cNvSpPr>
            <p:nvPr/>
          </p:nvSpPr>
          <p:spPr bwMode="auto">
            <a:xfrm>
              <a:off x="2170" y="1447"/>
              <a:ext cx="664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200" b="1">
                  <a:solidFill>
                    <a:schemeClr val="accent2"/>
                  </a:solidFill>
                  <a:latin typeface="Arial" charset="0"/>
                  <a:cs typeface="+mn-cs"/>
                </a:rPr>
                <a:t>Data entries</a:t>
              </a:r>
            </a:p>
          </p:txBody>
        </p:sp>
        <p:sp>
          <p:nvSpPr>
            <p:cNvPr id="726080" name="Freeform 64"/>
            <p:cNvSpPr>
              <a:spLocks/>
            </p:cNvSpPr>
            <p:nvPr/>
          </p:nvSpPr>
          <p:spPr bwMode="auto">
            <a:xfrm>
              <a:off x="2958" y="672"/>
              <a:ext cx="107" cy="933"/>
            </a:xfrm>
            <a:custGeom>
              <a:avLst/>
              <a:gdLst>
                <a:gd name="T0" fmla="*/ 0 w 107"/>
                <a:gd name="T1" fmla="*/ 0 h 933"/>
                <a:gd name="T2" fmla="*/ 106 w 107"/>
                <a:gd name="T3" fmla="*/ 0 h 933"/>
                <a:gd name="T4" fmla="*/ 106 w 107"/>
                <a:gd name="T5" fmla="*/ 932 h 933"/>
                <a:gd name="T6" fmla="*/ 0 w 107"/>
                <a:gd name="T7" fmla="*/ 932 h 933"/>
                <a:gd name="T8" fmla="*/ 0 w 107"/>
                <a:gd name="T9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933">
                  <a:moveTo>
                    <a:pt x="0" y="0"/>
                  </a:moveTo>
                  <a:lnTo>
                    <a:pt x="106" y="0"/>
                  </a:lnTo>
                  <a:lnTo>
                    <a:pt x="106" y="932"/>
                  </a:lnTo>
                  <a:lnTo>
                    <a:pt x="0" y="93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81" name="Freeform 65"/>
            <p:cNvSpPr>
              <a:spLocks/>
            </p:cNvSpPr>
            <p:nvPr/>
          </p:nvSpPr>
          <p:spPr bwMode="auto">
            <a:xfrm>
              <a:off x="2958" y="1980"/>
              <a:ext cx="107" cy="351"/>
            </a:xfrm>
            <a:custGeom>
              <a:avLst/>
              <a:gdLst>
                <a:gd name="T0" fmla="*/ 0 w 107"/>
                <a:gd name="T1" fmla="*/ 0 h 351"/>
                <a:gd name="T2" fmla="*/ 106 w 107"/>
                <a:gd name="T3" fmla="*/ 0 h 351"/>
                <a:gd name="T4" fmla="*/ 106 w 107"/>
                <a:gd name="T5" fmla="*/ 350 h 351"/>
                <a:gd name="T6" fmla="*/ 0 w 107"/>
                <a:gd name="T7" fmla="*/ 350 h 351"/>
                <a:gd name="T8" fmla="*/ 0 w 107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51">
                  <a:moveTo>
                    <a:pt x="0" y="0"/>
                  </a:moveTo>
                  <a:lnTo>
                    <a:pt x="106" y="0"/>
                  </a:lnTo>
                  <a:lnTo>
                    <a:pt x="106" y="350"/>
                  </a:lnTo>
                  <a:lnTo>
                    <a:pt x="0" y="35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82" name="Rectangle 66"/>
            <p:cNvSpPr>
              <a:spLocks noChangeArrowheads="1"/>
            </p:cNvSpPr>
            <p:nvPr/>
          </p:nvSpPr>
          <p:spPr bwMode="auto">
            <a:xfrm>
              <a:off x="2710" y="1625"/>
              <a:ext cx="621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200" b="1">
                  <a:solidFill>
                    <a:schemeClr val="hlink"/>
                  </a:solidFill>
                  <a:latin typeface="Arial" charset="0"/>
                  <a:cs typeface="+mn-cs"/>
                </a:rPr>
                <a:t>(Index File)</a:t>
              </a:r>
            </a:p>
          </p:txBody>
        </p:sp>
        <p:sp>
          <p:nvSpPr>
            <p:cNvPr id="726083" name="Rectangle 67"/>
            <p:cNvSpPr>
              <a:spLocks noChangeArrowheads="1"/>
            </p:cNvSpPr>
            <p:nvPr/>
          </p:nvSpPr>
          <p:spPr bwMode="auto">
            <a:xfrm>
              <a:off x="2758" y="1778"/>
              <a:ext cx="551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200" b="1">
                  <a:solidFill>
                    <a:schemeClr val="accent1"/>
                  </a:solidFill>
                  <a:latin typeface="Arial" charset="0"/>
                  <a:cs typeface="+mn-cs"/>
                </a:rPr>
                <a:t>(Data file)</a:t>
              </a:r>
            </a:p>
          </p:txBody>
        </p:sp>
        <p:sp>
          <p:nvSpPr>
            <p:cNvPr id="726084" name="Rectangle 68"/>
            <p:cNvSpPr>
              <a:spLocks noChangeArrowheads="1"/>
            </p:cNvSpPr>
            <p:nvPr/>
          </p:nvSpPr>
          <p:spPr bwMode="auto">
            <a:xfrm>
              <a:off x="1903" y="2179"/>
              <a:ext cx="733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200" b="1">
                  <a:solidFill>
                    <a:schemeClr val="accent1"/>
                  </a:solidFill>
                  <a:latin typeface="Arial" charset="0"/>
                  <a:cs typeface="+mn-cs"/>
                </a:rPr>
                <a:t>Data Records</a:t>
              </a:r>
            </a:p>
          </p:txBody>
        </p:sp>
        <p:grpSp>
          <p:nvGrpSpPr>
            <p:cNvPr id="25672" name="Group 69"/>
            <p:cNvGrpSpPr>
              <a:grpSpLocks/>
            </p:cNvGrpSpPr>
            <p:nvPr/>
          </p:nvGrpSpPr>
          <p:grpSpPr bwMode="auto">
            <a:xfrm>
              <a:off x="2001" y="693"/>
              <a:ext cx="893" cy="355"/>
              <a:chOff x="2001" y="693"/>
              <a:chExt cx="893" cy="355"/>
            </a:xfrm>
          </p:grpSpPr>
          <p:sp>
            <p:nvSpPr>
              <p:cNvPr id="726086" name="Rectangle 70"/>
              <p:cNvSpPr>
                <a:spLocks noChangeArrowheads="1"/>
              </p:cNvSpPr>
              <p:nvPr/>
            </p:nvSpPr>
            <p:spPr bwMode="auto">
              <a:xfrm>
                <a:off x="2001" y="693"/>
                <a:ext cx="706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200" b="1">
                    <a:solidFill>
                      <a:srgbClr val="000000"/>
                    </a:solidFill>
                    <a:latin typeface="Arial" charset="0"/>
                    <a:cs typeface="+mn-cs"/>
                  </a:rPr>
                  <a:t>Index entries</a:t>
                </a:r>
              </a:p>
            </p:txBody>
          </p:sp>
          <p:sp>
            <p:nvSpPr>
              <p:cNvPr id="726087" name="Rectangle 71"/>
              <p:cNvSpPr>
                <a:spLocks noChangeArrowheads="1"/>
              </p:cNvSpPr>
              <p:nvPr/>
            </p:nvSpPr>
            <p:spPr bwMode="auto">
              <a:xfrm>
                <a:off x="2001" y="789"/>
                <a:ext cx="893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200" b="1">
                    <a:solidFill>
                      <a:srgbClr val="000000"/>
                    </a:solidFill>
                    <a:latin typeface="Arial" charset="0"/>
                    <a:cs typeface="+mn-cs"/>
                  </a:rPr>
                  <a:t>direct search for </a:t>
                </a:r>
              </a:p>
            </p:txBody>
          </p:sp>
          <p:sp>
            <p:nvSpPr>
              <p:cNvPr id="726088" name="Rectangle 72"/>
              <p:cNvSpPr>
                <a:spLocks noChangeArrowheads="1"/>
              </p:cNvSpPr>
              <p:nvPr/>
            </p:nvSpPr>
            <p:spPr bwMode="auto">
              <a:xfrm>
                <a:off x="2001" y="877"/>
                <a:ext cx="653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200" b="1">
                    <a:latin typeface="Arial" charset="0"/>
                    <a:cs typeface="+mn-cs"/>
                  </a:rPr>
                  <a:t>data entries</a:t>
                </a:r>
              </a:p>
            </p:txBody>
          </p:sp>
        </p:grpSp>
        <p:sp>
          <p:nvSpPr>
            <p:cNvPr id="726089" name="Freeform 73"/>
            <p:cNvSpPr>
              <a:spLocks/>
            </p:cNvSpPr>
            <p:nvPr/>
          </p:nvSpPr>
          <p:spPr bwMode="auto">
            <a:xfrm>
              <a:off x="3488" y="1981"/>
              <a:ext cx="216" cy="221"/>
            </a:xfrm>
            <a:custGeom>
              <a:avLst/>
              <a:gdLst>
                <a:gd name="T0" fmla="*/ 0 w 216"/>
                <a:gd name="T1" fmla="*/ 220 h 221"/>
                <a:gd name="T2" fmla="*/ 0 w 216"/>
                <a:gd name="T3" fmla="*/ 0 h 221"/>
                <a:gd name="T4" fmla="*/ 215 w 216"/>
                <a:gd name="T5" fmla="*/ 0 h 221"/>
                <a:gd name="T6" fmla="*/ 215 w 216"/>
                <a:gd name="T7" fmla="*/ 220 h 221"/>
                <a:gd name="T8" fmla="*/ 0 w 216"/>
                <a:gd name="T9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1">
                  <a:moveTo>
                    <a:pt x="0" y="220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90" name="Freeform 74"/>
            <p:cNvSpPr>
              <a:spLocks/>
            </p:cNvSpPr>
            <p:nvPr/>
          </p:nvSpPr>
          <p:spPr bwMode="auto">
            <a:xfrm>
              <a:off x="3775" y="1981"/>
              <a:ext cx="217" cy="221"/>
            </a:xfrm>
            <a:custGeom>
              <a:avLst/>
              <a:gdLst>
                <a:gd name="T0" fmla="*/ 0 w 217"/>
                <a:gd name="T1" fmla="*/ 220 h 221"/>
                <a:gd name="T2" fmla="*/ 0 w 217"/>
                <a:gd name="T3" fmla="*/ 0 h 221"/>
                <a:gd name="T4" fmla="*/ 216 w 217"/>
                <a:gd name="T5" fmla="*/ 0 h 221"/>
                <a:gd name="T6" fmla="*/ 216 w 217"/>
                <a:gd name="T7" fmla="*/ 220 h 221"/>
                <a:gd name="T8" fmla="*/ 0 w 217"/>
                <a:gd name="T9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21">
                  <a:moveTo>
                    <a:pt x="0" y="220"/>
                  </a:moveTo>
                  <a:lnTo>
                    <a:pt x="0" y="0"/>
                  </a:lnTo>
                  <a:lnTo>
                    <a:pt x="216" y="0"/>
                  </a:lnTo>
                  <a:lnTo>
                    <a:pt x="216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91" name="Freeform 75"/>
            <p:cNvSpPr>
              <a:spLocks/>
            </p:cNvSpPr>
            <p:nvPr/>
          </p:nvSpPr>
          <p:spPr bwMode="auto">
            <a:xfrm>
              <a:off x="4064" y="1981"/>
              <a:ext cx="213" cy="221"/>
            </a:xfrm>
            <a:custGeom>
              <a:avLst/>
              <a:gdLst>
                <a:gd name="T0" fmla="*/ 0 w 213"/>
                <a:gd name="T1" fmla="*/ 220 h 221"/>
                <a:gd name="T2" fmla="*/ 0 w 213"/>
                <a:gd name="T3" fmla="*/ 0 h 221"/>
                <a:gd name="T4" fmla="*/ 212 w 213"/>
                <a:gd name="T5" fmla="*/ 0 h 221"/>
                <a:gd name="T6" fmla="*/ 212 w 213"/>
                <a:gd name="T7" fmla="*/ 220 h 221"/>
                <a:gd name="T8" fmla="*/ 0 w 213"/>
                <a:gd name="T9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221">
                  <a:moveTo>
                    <a:pt x="0" y="220"/>
                  </a:moveTo>
                  <a:lnTo>
                    <a:pt x="0" y="0"/>
                  </a:lnTo>
                  <a:lnTo>
                    <a:pt x="212" y="0"/>
                  </a:lnTo>
                  <a:lnTo>
                    <a:pt x="212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92" name="Freeform 76"/>
            <p:cNvSpPr>
              <a:spLocks/>
            </p:cNvSpPr>
            <p:nvPr/>
          </p:nvSpPr>
          <p:spPr bwMode="auto">
            <a:xfrm>
              <a:off x="4351" y="1981"/>
              <a:ext cx="214" cy="221"/>
            </a:xfrm>
            <a:custGeom>
              <a:avLst/>
              <a:gdLst>
                <a:gd name="T0" fmla="*/ 0 w 214"/>
                <a:gd name="T1" fmla="*/ 220 h 221"/>
                <a:gd name="T2" fmla="*/ 0 w 214"/>
                <a:gd name="T3" fmla="*/ 0 h 221"/>
                <a:gd name="T4" fmla="*/ 213 w 214"/>
                <a:gd name="T5" fmla="*/ 0 h 221"/>
                <a:gd name="T6" fmla="*/ 213 w 214"/>
                <a:gd name="T7" fmla="*/ 220 h 221"/>
                <a:gd name="T8" fmla="*/ 0 w 214"/>
                <a:gd name="T9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21">
                  <a:moveTo>
                    <a:pt x="0" y="220"/>
                  </a:moveTo>
                  <a:lnTo>
                    <a:pt x="0" y="0"/>
                  </a:lnTo>
                  <a:lnTo>
                    <a:pt x="213" y="0"/>
                  </a:lnTo>
                  <a:lnTo>
                    <a:pt x="21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93" name="Freeform 77"/>
            <p:cNvSpPr>
              <a:spLocks/>
            </p:cNvSpPr>
            <p:nvPr/>
          </p:nvSpPr>
          <p:spPr bwMode="auto">
            <a:xfrm>
              <a:off x="4637" y="1981"/>
              <a:ext cx="218" cy="221"/>
            </a:xfrm>
            <a:custGeom>
              <a:avLst/>
              <a:gdLst>
                <a:gd name="T0" fmla="*/ 0 w 218"/>
                <a:gd name="T1" fmla="*/ 220 h 221"/>
                <a:gd name="T2" fmla="*/ 0 w 218"/>
                <a:gd name="T3" fmla="*/ 0 h 221"/>
                <a:gd name="T4" fmla="*/ 217 w 218"/>
                <a:gd name="T5" fmla="*/ 0 h 221"/>
                <a:gd name="T6" fmla="*/ 217 w 218"/>
                <a:gd name="T7" fmla="*/ 220 h 221"/>
                <a:gd name="T8" fmla="*/ 0 w 218"/>
                <a:gd name="T9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21">
                  <a:moveTo>
                    <a:pt x="0" y="220"/>
                  </a:moveTo>
                  <a:lnTo>
                    <a:pt x="0" y="0"/>
                  </a:lnTo>
                  <a:lnTo>
                    <a:pt x="217" y="0"/>
                  </a:lnTo>
                  <a:lnTo>
                    <a:pt x="217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94" name="Freeform 78"/>
            <p:cNvSpPr>
              <a:spLocks/>
            </p:cNvSpPr>
            <p:nvPr/>
          </p:nvSpPr>
          <p:spPr bwMode="auto">
            <a:xfrm>
              <a:off x="4924" y="1981"/>
              <a:ext cx="216" cy="221"/>
            </a:xfrm>
            <a:custGeom>
              <a:avLst/>
              <a:gdLst>
                <a:gd name="T0" fmla="*/ 0 w 216"/>
                <a:gd name="T1" fmla="*/ 220 h 221"/>
                <a:gd name="T2" fmla="*/ 0 w 216"/>
                <a:gd name="T3" fmla="*/ 0 h 221"/>
                <a:gd name="T4" fmla="*/ 215 w 216"/>
                <a:gd name="T5" fmla="*/ 0 h 221"/>
                <a:gd name="T6" fmla="*/ 215 w 216"/>
                <a:gd name="T7" fmla="*/ 220 h 221"/>
                <a:gd name="T8" fmla="*/ 0 w 216"/>
                <a:gd name="T9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1">
                  <a:moveTo>
                    <a:pt x="0" y="220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95" name="Freeform 79"/>
            <p:cNvSpPr>
              <a:spLocks/>
            </p:cNvSpPr>
            <p:nvPr/>
          </p:nvSpPr>
          <p:spPr bwMode="auto">
            <a:xfrm>
              <a:off x="5212" y="1981"/>
              <a:ext cx="216" cy="221"/>
            </a:xfrm>
            <a:custGeom>
              <a:avLst/>
              <a:gdLst>
                <a:gd name="T0" fmla="*/ 0 w 216"/>
                <a:gd name="T1" fmla="*/ 220 h 221"/>
                <a:gd name="T2" fmla="*/ 0 w 216"/>
                <a:gd name="T3" fmla="*/ 0 h 221"/>
                <a:gd name="T4" fmla="*/ 215 w 216"/>
                <a:gd name="T5" fmla="*/ 0 h 221"/>
                <a:gd name="T6" fmla="*/ 215 w 216"/>
                <a:gd name="T7" fmla="*/ 220 h 221"/>
                <a:gd name="T8" fmla="*/ 0 w 216"/>
                <a:gd name="T9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1">
                  <a:moveTo>
                    <a:pt x="0" y="220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96" name="Freeform 80"/>
            <p:cNvSpPr>
              <a:spLocks/>
            </p:cNvSpPr>
            <p:nvPr/>
          </p:nvSpPr>
          <p:spPr bwMode="auto">
            <a:xfrm>
              <a:off x="3901" y="1245"/>
              <a:ext cx="939" cy="1"/>
            </a:xfrm>
            <a:custGeom>
              <a:avLst/>
              <a:gdLst>
                <a:gd name="T0" fmla="*/ 0 w 939"/>
                <a:gd name="T1" fmla="*/ 0 h 1"/>
                <a:gd name="T2" fmla="*/ 938 w 939"/>
                <a:gd name="T3" fmla="*/ 0 h 1"/>
                <a:gd name="T4" fmla="*/ 0 w 939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9" h="1">
                  <a:moveTo>
                    <a:pt x="0" y="0"/>
                  </a:moveTo>
                  <a:lnTo>
                    <a:pt x="938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97" name="Freeform 81"/>
            <p:cNvSpPr>
              <a:spLocks/>
            </p:cNvSpPr>
            <p:nvPr/>
          </p:nvSpPr>
          <p:spPr bwMode="auto">
            <a:xfrm>
              <a:off x="3901" y="586"/>
              <a:ext cx="495" cy="660"/>
            </a:xfrm>
            <a:custGeom>
              <a:avLst/>
              <a:gdLst>
                <a:gd name="T0" fmla="*/ 0 w 495"/>
                <a:gd name="T1" fmla="*/ 659 h 660"/>
                <a:gd name="T2" fmla="*/ 494 w 495"/>
                <a:gd name="T3" fmla="*/ 0 h 660"/>
                <a:gd name="T4" fmla="*/ 0 w 495"/>
                <a:gd name="T5" fmla="*/ 659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5" h="660">
                  <a:moveTo>
                    <a:pt x="0" y="659"/>
                  </a:moveTo>
                  <a:lnTo>
                    <a:pt x="494" y="0"/>
                  </a:lnTo>
                  <a:lnTo>
                    <a:pt x="0" y="65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98" name="Freeform 82"/>
            <p:cNvSpPr>
              <a:spLocks/>
            </p:cNvSpPr>
            <p:nvPr/>
          </p:nvSpPr>
          <p:spPr bwMode="auto">
            <a:xfrm>
              <a:off x="4395" y="586"/>
              <a:ext cx="449" cy="660"/>
            </a:xfrm>
            <a:custGeom>
              <a:avLst/>
              <a:gdLst>
                <a:gd name="T0" fmla="*/ 0 w 449"/>
                <a:gd name="T1" fmla="*/ 0 h 660"/>
                <a:gd name="T2" fmla="*/ 448 w 449"/>
                <a:gd name="T3" fmla="*/ 659 h 660"/>
                <a:gd name="T4" fmla="*/ 0 w 449"/>
                <a:gd name="T5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9" h="660">
                  <a:moveTo>
                    <a:pt x="0" y="0"/>
                  </a:moveTo>
                  <a:lnTo>
                    <a:pt x="448" y="65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099" name="Freeform 83"/>
            <p:cNvSpPr>
              <a:spLocks/>
            </p:cNvSpPr>
            <p:nvPr/>
          </p:nvSpPr>
          <p:spPr bwMode="auto">
            <a:xfrm>
              <a:off x="4212" y="528"/>
              <a:ext cx="184" cy="59"/>
            </a:xfrm>
            <a:custGeom>
              <a:avLst/>
              <a:gdLst>
                <a:gd name="T0" fmla="*/ 0 w 184"/>
                <a:gd name="T1" fmla="*/ 0 h 59"/>
                <a:gd name="T2" fmla="*/ 30 w 184"/>
                <a:gd name="T3" fmla="*/ 9 h 59"/>
                <a:gd name="T4" fmla="*/ 183 w 184"/>
                <a:gd name="T5" fmla="*/ 58 h 59"/>
                <a:gd name="T6" fmla="*/ 0 w 184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59">
                  <a:moveTo>
                    <a:pt x="0" y="0"/>
                  </a:moveTo>
                  <a:lnTo>
                    <a:pt x="30" y="9"/>
                  </a:lnTo>
                  <a:lnTo>
                    <a:pt x="183" y="5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00" name="Freeform 84"/>
            <p:cNvSpPr>
              <a:spLocks/>
            </p:cNvSpPr>
            <p:nvPr/>
          </p:nvSpPr>
          <p:spPr bwMode="auto">
            <a:xfrm>
              <a:off x="4344" y="554"/>
              <a:ext cx="52" cy="33"/>
            </a:xfrm>
            <a:custGeom>
              <a:avLst/>
              <a:gdLst>
                <a:gd name="T0" fmla="*/ 6 w 52"/>
                <a:gd name="T1" fmla="*/ 0 h 33"/>
                <a:gd name="T2" fmla="*/ 51 w 52"/>
                <a:gd name="T3" fmla="*/ 32 h 33"/>
                <a:gd name="T4" fmla="*/ 0 w 52"/>
                <a:gd name="T5" fmla="*/ 32 h 33"/>
                <a:gd name="T6" fmla="*/ 6 w 52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33">
                  <a:moveTo>
                    <a:pt x="6" y="0"/>
                  </a:moveTo>
                  <a:lnTo>
                    <a:pt x="51" y="32"/>
                  </a:lnTo>
                  <a:lnTo>
                    <a:pt x="0" y="32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01" name="Freeform 85"/>
            <p:cNvSpPr>
              <a:spLocks/>
            </p:cNvSpPr>
            <p:nvPr/>
          </p:nvSpPr>
          <p:spPr bwMode="auto">
            <a:xfrm>
              <a:off x="3675" y="1422"/>
              <a:ext cx="255" cy="219"/>
            </a:xfrm>
            <a:custGeom>
              <a:avLst/>
              <a:gdLst>
                <a:gd name="T0" fmla="*/ 0 w 255"/>
                <a:gd name="T1" fmla="*/ 0 h 219"/>
                <a:gd name="T2" fmla="*/ 254 w 255"/>
                <a:gd name="T3" fmla="*/ 0 h 219"/>
                <a:gd name="T4" fmla="*/ 254 w 255"/>
                <a:gd name="T5" fmla="*/ 218 h 219"/>
                <a:gd name="T6" fmla="*/ 0 w 255"/>
                <a:gd name="T7" fmla="*/ 218 h 219"/>
                <a:gd name="T8" fmla="*/ 0 w 255"/>
                <a:gd name="T9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19">
                  <a:moveTo>
                    <a:pt x="0" y="0"/>
                  </a:moveTo>
                  <a:lnTo>
                    <a:pt x="254" y="0"/>
                  </a:lnTo>
                  <a:lnTo>
                    <a:pt x="254" y="218"/>
                  </a:lnTo>
                  <a:lnTo>
                    <a:pt x="0" y="2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02" name="Freeform 86"/>
            <p:cNvSpPr>
              <a:spLocks/>
            </p:cNvSpPr>
            <p:nvPr/>
          </p:nvSpPr>
          <p:spPr bwMode="auto">
            <a:xfrm>
              <a:off x="3929" y="1502"/>
              <a:ext cx="40" cy="27"/>
            </a:xfrm>
            <a:custGeom>
              <a:avLst/>
              <a:gdLst>
                <a:gd name="T0" fmla="*/ 39 w 40"/>
                <a:gd name="T1" fmla="*/ 26 h 27"/>
                <a:gd name="T2" fmla="*/ 0 w 40"/>
                <a:gd name="T3" fmla="*/ 13 h 27"/>
                <a:gd name="T4" fmla="*/ 39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39" y="26"/>
                  </a:moveTo>
                  <a:lnTo>
                    <a:pt x="0" y="13"/>
                  </a:lnTo>
                  <a:lnTo>
                    <a:pt x="39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03" name="Freeform 87"/>
            <p:cNvSpPr>
              <a:spLocks/>
            </p:cNvSpPr>
            <p:nvPr/>
          </p:nvSpPr>
          <p:spPr bwMode="auto">
            <a:xfrm>
              <a:off x="3929" y="1517"/>
              <a:ext cx="152" cy="1"/>
            </a:xfrm>
            <a:custGeom>
              <a:avLst/>
              <a:gdLst>
                <a:gd name="T0" fmla="*/ 0 w 152"/>
                <a:gd name="T1" fmla="*/ 0 h 1"/>
                <a:gd name="T2" fmla="*/ 151 w 152"/>
                <a:gd name="T3" fmla="*/ 0 h 1"/>
                <a:gd name="T4" fmla="*/ 0 w 15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1">
                  <a:moveTo>
                    <a:pt x="0" y="0"/>
                  </a:moveTo>
                  <a:lnTo>
                    <a:pt x="151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04" name="Freeform 88"/>
            <p:cNvSpPr>
              <a:spLocks/>
            </p:cNvSpPr>
            <p:nvPr/>
          </p:nvSpPr>
          <p:spPr bwMode="auto">
            <a:xfrm>
              <a:off x="4040" y="1502"/>
              <a:ext cx="41" cy="27"/>
            </a:xfrm>
            <a:custGeom>
              <a:avLst/>
              <a:gdLst>
                <a:gd name="T0" fmla="*/ 0 w 41"/>
                <a:gd name="T1" fmla="*/ 0 h 27"/>
                <a:gd name="T2" fmla="*/ 40 w 41"/>
                <a:gd name="T3" fmla="*/ 13 h 27"/>
                <a:gd name="T4" fmla="*/ 0 w 41"/>
                <a:gd name="T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0" y="0"/>
                  </a:moveTo>
                  <a:lnTo>
                    <a:pt x="40" y="13"/>
                  </a:lnTo>
                  <a:lnTo>
                    <a:pt x="0" y="26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05" name="Freeform 89"/>
            <p:cNvSpPr>
              <a:spLocks/>
            </p:cNvSpPr>
            <p:nvPr/>
          </p:nvSpPr>
          <p:spPr bwMode="auto">
            <a:xfrm>
              <a:off x="4080" y="1422"/>
              <a:ext cx="254" cy="219"/>
            </a:xfrm>
            <a:custGeom>
              <a:avLst/>
              <a:gdLst>
                <a:gd name="T0" fmla="*/ 0 w 254"/>
                <a:gd name="T1" fmla="*/ 0 h 219"/>
                <a:gd name="T2" fmla="*/ 253 w 254"/>
                <a:gd name="T3" fmla="*/ 0 h 219"/>
                <a:gd name="T4" fmla="*/ 253 w 254"/>
                <a:gd name="T5" fmla="*/ 218 h 219"/>
                <a:gd name="T6" fmla="*/ 0 w 254"/>
                <a:gd name="T7" fmla="*/ 218 h 219"/>
                <a:gd name="T8" fmla="*/ 0 w 254"/>
                <a:gd name="T9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19">
                  <a:moveTo>
                    <a:pt x="0" y="0"/>
                  </a:moveTo>
                  <a:lnTo>
                    <a:pt x="253" y="0"/>
                  </a:lnTo>
                  <a:lnTo>
                    <a:pt x="253" y="218"/>
                  </a:lnTo>
                  <a:lnTo>
                    <a:pt x="0" y="2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06" name="Freeform 90"/>
            <p:cNvSpPr>
              <a:spLocks/>
            </p:cNvSpPr>
            <p:nvPr/>
          </p:nvSpPr>
          <p:spPr bwMode="auto">
            <a:xfrm>
              <a:off x="4333" y="1502"/>
              <a:ext cx="42" cy="27"/>
            </a:xfrm>
            <a:custGeom>
              <a:avLst/>
              <a:gdLst>
                <a:gd name="T0" fmla="*/ 41 w 42"/>
                <a:gd name="T1" fmla="*/ 26 h 27"/>
                <a:gd name="T2" fmla="*/ 0 w 42"/>
                <a:gd name="T3" fmla="*/ 13 h 27"/>
                <a:gd name="T4" fmla="*/ 41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41" y="26"/>
                  </a:moveTo>
                  <a:lnTo>
                    <a:pt x="0" y="13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07" name="Freeform 91"/>
            <p:cNvSpPr>
              <a:spLocks/>
            </p:cNvSpPr>
            <p:nvPr/>
          </p:nvSpPr>
          <p:spPr bwMode="auto">
            <a:xfrm>
              <a:off x="4333" y="1517"/>
              <a:ext cx="127" cy="1"/>
            </a:xfrm>
            <a:custGeom>
              <a:avLst/>
              <a:gdLst>
                <a:gd name="T0" fmla="*/ 0 w 127"/>
                <a:gd name="T1" fmla="*/ 0 h 1"/>
                <a:gd name="T2" fmla="*/ 126 w 127"/>
                <a:gd name="T3" fmla="*/ 0 h 1"/>
                <a:gd name="T4" fmla="*/ 0 w 12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1">
                  <a:moveTo>
                    <a:pt x="0" y="0"/>
                  </a:moveTo>
                  <a:lnTo>
                    <a:pt x="12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08" name="Freeform 92"/>
            <p:cNvSpPr>
              <a:spLocks/>
            </p:cNvSpPr>
            <p:nvPr/>
          </p:nvSpPr>
          <p:spPr bwMode="auto">
            <a:xfrm>
              <a:off x="4421" y="1502"/>
              <a:ext cx="39" cy="27"/>
            </a:xfrm>
            <a:custGeom>
              <a:avLst/>
              <a:gdLst>
                <a:gd name="T0" fmla="*/ 0 w 39"/>
                <a:gd name="T1" fmla="*/ 0 h 27"/>
                <a:gd name="T2" fmla="*/ 38 w 39"/>
                <a:gd name="T3" fmla="*/ 13 h 27"/>
                <a:gd name="T4" fmla="*/ 0 w 39"/>
                <a:gd name="T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0" y="0"/>
                  </a:moveTo>
                  <a:lnTo>
                    <a:pt x="38" y="13"/>
                  </a:lnTo>
                  <a:lnTo>
                    <a:pt x="0" y="26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09" name="Freeform 93"/>
            <p:cNvSpPr>
              <a:spLocks/>
            </p:cNvSpPr>
            <p:nvPr/>
          </p:nvSpPr>
          <p:spPr bwMode="auto">
            <a:xfrm>
              <a:off x="3853" y="1235"/>
              <a:ext cx="100" cy="188"/>
            </a:xfrm>
            <a:custGeom>
              <a:avLst/>
              <a:gdLst>
                <a:gd name="T0" fmla="*/ 99 w 100"/>
                <a:gd name="T1" fmla="*/ 0 h 188"/>
                <a:gd name="T2" fmla="*/ 0 w 100"/>
                <a:gd name="T3" fmla="*/ 187 h 188"/>
                <a:gd name="T4" fmla="*/ 99 w 100"/>
                <a:gd name="T5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88">
                  <a:moveTo>
                    <a:pt x="99" y="0"/>
                  </a:moveTo>
                  <a:lnTo>
                    <a:pt x="0" y="187"/>
                  </a:lnTo>
                  <a:lnTo>
                    <a:pt x="99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10" name="Freeform 94"/>
            <p:cNvSpPr>
              <a:spLocks/>
            </p:cNvSpPr>
            <p:nvPr/>
          </p:nvSpPr>
          <p:spPr bwMode="auto">
            <a:xfrm>
              <a:off x="3853" y="1374"/>
              <a:ext cx="31" cy="49"/>
            </a:xfrm>
            <a:custGeom>
              <a:avLst/>
              <a:gdLst>
                <a:gd name="T0" fmla="*/ 30 w 31"/>
                <a:gd name="T1" fmla="*/ 15 h 49"/>
                <a:gd name="T2" fmla="*/ 0 w 31"/>
                <a:gd name="T3" fmla="*/ 48 h 49"/>
                <a:gd name="T4" fmla="*/ 13 w 31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49">
                  <a:moveTo>
                    <a:pt x="30" y="15"/>
                  </a:moveTo>
                  <a:lnTo>
                    <a:pt x="0" y="48"/>
                  </a:lnTo>
                  <a:lnTo>
                    <a:pt x="13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11" name="Freeform 95"/>
            <p:cNvSpPr>
              <a:spLocks/>
            </p:cNvSpPr>
            <p:nvPr/>
          </p:nvSpPr>
          <p:spPr bwMode="auto">
            <a:xfrm>
              <a:off x="4206" y="1235"/>
              <a:ext cx="1" cy="188"/>
            </a:xfrm>
            <a:custGeom>
              <a:avLst/>
              <a:gdLst>
                <a:gd name="T0" fmla="*/ 0 w 1"/>
                <a:gd name="T1" fmla="*/ 0 h 188"/>
                <a:gd name="T2" fmla="*/ 0 w 1"/>
                <a:gd name="T3" fmla="*/ 187 h 188"/>
                <a:gd name="T4" fmla="*/ 0 w 1"/>
                <a:gd name="T5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88">
                  <a:moveTo>
                    <a:pt x="0" y="0"/>
                  </a:moveTo>
                  <a:lnTo>
                    <a:pt x="0" y="1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12" name="Freeform 96"/>
            <p:cNvSpPr>
              <a:spLocks/>
            </p:cNvSpPr>
            <p:nvPr/>
          </p:nvSpPr>
          <p:spPr bwMode="auto">
            <a:xfrm>
              <a:off x="4197" y="1373"/>
              <a:ext cx="19" cy="50"/>
            </a:xfrm>
            <a:custGeom>
              <a:avLst/>
              <a:gdLst>
                <a:gd name="T0" fmla="*/ 18 w 19"/>
                <a:gd name="T1" fmla="*/ 0 h 50"/>
                <a:gd name="T2" fmla="*/ 8 w 19"/>
                <a:gd name="T3" fmla="*/ 49 h 50"/>
                <a:gd name="T4" fmla="*/ 0 w 19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50">
                  <a:moveTo>
                    <a:pt x="18" y="0"/>
                  </a:moveTo>
                  <a:lnTo>
                    <a:pt x="8" y="4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13" name="Freeform 97"/>
            <p:cNvSpPr>
              <a:spLocks/>
            </p:cNvSpPr>
            <p:nvPr/>
          </p:nvSpPr>
          <p:spPr bwMode="auto">
            <a:xfrm>
              <a:off x="4764" y="1422"/>
              <a:ext cx="254" cy="219"/>
            </a:xfrm>
            <a:custGeom>
              <a:avLst/>
              <a:gdLst>
                <a:gd name="T0" fmla="*/ 0 w 254"/>
                <a:gd name="T1" fmla="*/ 0 h 219"/>
                <a:gd name="T2" fmla="*/ 253 w 254"/>
                <a:gd name="T3" fmla="*/ 0 h 219"/>
                <a:gd name="T4" fmla="*/ 253 w 254"/>
                <a:gd name="T5" fmla="*/ 218 h 219"/>
                <a:gd name="T6" fmla="*/ 0 w 254"/>
                <a:gd name="T7" fmla="*/ 218 h 219"/>
                <a:gd name="T8" fmla="*/ 0 w 254"/>
                <a:gd name="T9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19">
                  <a:moveTo>
                    <a:pt x="0" y="0"/>
                  </a:moveTo>
                  <a:lnTo>
                    <a:pt x="253" y="0"/>
                  </a:lnTo>
                  <a:lnTo>
                    <a:pt x="253" y="218"/>
                  </a:lnTo>
                  <a:lnTo>
                    <a:pt x="0" y="2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14" name="Freeform 98"/>
            <p:cNvSpPr>
              <a:spLocks/>
            </p:cNvSpPr>
            <p:nvPr/>
          </p:nvSpPr>
          <p:spPr bwMode="auto">
            <a:xfrm>
              <a:off x="4638" y="1502"/>
              <a:ext cx="41" cy="27"/>
            </a:xfrm>
            <a:custGeom>
              <a:avLst/>
              <a:gdLst>
                <a:gd name="T0" fmla="*/ 40 w 41"/>
                <a:gd name="T1" fmla="*/ 26 h 27"/>
                <a:gd name="T2" fmla="*/ 0 w 41"/>
                <a:gd name="T3" fmla="*/ 13 h 27"/>
                <a:gd name="T4" fmla="*/ 40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40" y="26"/>
                  </a:moveTo>
                  <a:lnTo>
                    <a:pt x="0" y="13"/>
                  </a:lnTo>
                  <a:lnTo>
                    <a:pt x="4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15" name="Freeform 99"/>
            <p:cNvSpPr>
              <a:spLocks/>
            </p:cNvSpPr>
            <p:nvPr/>
          </p:nvSpPr>
          <p:spPr bwMode="auto">
            <a:xfrm>
              <a:off x="4638" y="1517"/>
              <a:ext cx="127" cy="1"/>
            </a:xfrm>
            <a:custGeom>
              <a:avLst/>
              <a:gdLst>
                <a:gd name="T0" fmla="*/ 0 w 127"/>
                <a:gd name="T1" fmla="*/ 0 h 1"/>
                <a:gd name="T2" fmla="*/ 126 w 127"/>
                <a:gd name="T3" fmla="*/ 0 h 1"/>
                <a:gd name="T4" fmla="*/ 0 w 12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1">
                  <a:moveTo>
                    <a:pt x="0" y="0"/>
                  </a:moveTo>
                  <a:lnTo>
                    <a:pt x="12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16" name="Freeform 100"/>
            <p:cNvSpPr>
              <a:spLocks/>
            </p:cNvSpPr>
            <p:nvPr/>
          </p:nvSpPr>
          <p:spPr bwMode="auto">
            <a:xfrm>
              <a:off x="4723" y="1502"/>
              <a:ext cx="42" cy="27"/>
            </a:xfrm>
            <a:custGeom>
              <a:avLst/>
              <a:gdLst>
                <a:gd name="T0" fmla="*/ 0 w 42"/>
                <a:gd name="T1" fmla="*/ 0 h 27"/>
                <a:gd name="T2" fmla="*/ 41 w 42"/>
                <a:gd name="T3" fmla="*/ 13 h 27"/>
                <a:gd name="T4" fmla="*/ 0 w 42"/>
                <a:gd name="T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0" y="0"/>
                  </a:moveTo>
                  <a:lnTo>
                    <a:pt x="41" y="13"/>
                  </a:lnTo>
                  <a:lnTo>
                    <a:pt x="0" y="26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17" name="Freeform 101"/>
            <p:cNvSpPr>
              <a:spLocks/>
            </p:cNvSpPr>
            <p:nvPr/>
          </p:nvSpPr>
          <p:spPr bwMode="auto">
            <a:xfrm>
              <a:off x="4791" y="1235"/>
              <a:ext cx="100" cy="188"/>
            </a:xfrm>
            <a:custGeom>
              <a:avLst/>
              <a:gdLst>
                <a:gd name="T0" fmla="*/ 0 w 100"/>
                <a:gd name="T1" fmla="*/ 0 h 188"/>
                <a:gd name="T2" fmla="*/ 99 w 100"/>
                <a:gd name="T3" fmla="*/ 187 h 188"/>
                <a:gd name="T4" fmla="*/ 0 w 100"/>
                <a:gd name="T5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88">
                  <a:moveTo>
                    <a:pt x="0" y="0"/>
                  </a:moveTo>
                  <a:lnTo>
                    <a:pt x="99" y="1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18" name="Freeform 102"/>
            <p:cNvSpPr>
              <a:spLocks/>
            </p:cNvSpPr>
            <p:nvPr/>
          </p:nvSpPr>
          <p:spPr bwMode="auto">
            <a:xfrm>
              <a:off x="4860" y="1374"/>
              <a:ext cx="31" cy="49"/>
            </a:xfrm>
            <a:custGeom>
              <a:avLst/>
              <a:gdLst>
                <a:gd name="T0" fmla="*/ 17 w 31"/>
                <a:gd name="T1" fmla="*/ 0 h 49"/>
                <a:gd name="T2" fmla="*/ 30 w 31"/>
                <a:gd name="T3" fmla="*/ 48 h 49"/>
                <a:gd name="T4" fmla="*/ 0 w 31"/>
                <a:gd name="T5" fmla="*/ 1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49">
                  <a:moveTo>
                    <a:pt x="17" y="0"/>
                  </a:moveTo>
                  <a:lnTo>
                    <a:pt x="30" y="48"/>
                  </a:lnTo>
                  <a:lnTo>
                    <a:pt x="0" y="15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19" name="Freeform 103"/>
            <p:cNvSpPr>
              <a:spLocks/>
            </p:cNvSpPr>
            <p:nvPr/>
          </p:nvSpPr>
          <p:spPr bwMode="auto">
            <a:xfrm>
              <a:off x="3700" y="1640"/>
              <a:ext cx="127" cy="314"/>
            </a:xfrm>
            <a:custGeom>
              <a:avLst/>
              <a:gdLst>
                <a:gd name="T0" fmla="*/ 0 w 127"/>
                <a:gd name="T1" fmla="*/ 0 h 314"/>
                <a:gd name="T2" fmla="*/ 126 w 127"/>
                <a:gd name="T3" fmla="*/ 313 h 314"/>
                <a:gd name="T4" fmla="*/ 0 w 127"/>
                <a:gd name="T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314">
                  <a:moveTo>
                    <a:pt x="0" y="0"/>
                  </a:moveTo>
                  <a:lnTo>
                    <a:pt x="126" y="3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20" name="Freeform 104"/>
            <p:cNvSpPr>
              <a:spLocks/>
            </p:cNvSpPr>
            <p:nvPr/>
          </p:nvSpPr>
          <p:spPr bwMode="auto">
            <a:xfrm>
              <a:off x="3799" y="1904"/>
              <a:ext cx="28" cy="50"/>
            </a:xfrm>
            <a:custGeom>
              <a:avLst/>
              <a:gdLst>
                <a:gd name="T0" fmla="*/ 18 w 28"/>
                <a:gd name="T1" fmla="*/ 0 h 50"/>
                <a:gd name="T2" fmla="*/ 27 w 28"/>
                <a:gd name="T3" fmla="*/ 49 h 50"/>
                <a:gd name="T4" fmla="*/ 0 w 28"/>
                <a:gd name="T5" fmla="*/ 1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50">
                  <a:moveTo>
                    <a:pt x="18" y="0"/>
                  </a:moveTo>
                  <a:lnTo>
                    <a:pt x="27" y="49"/>
                  </a:lnTo>
                  <a:lnTo>
                    <a:pt x="0" y="11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21" name="Freeform 105"/>
            <p:cNvSpPr>
              <a:spLocks/>
            </p:cNvSpPr>
            <p:nvPr/>
          </p:nvSpPr>
          <p:spPr bwMode="auto">
            <a:xfrm>
              <a:off x="3521" y="1640"/>
              <a:ext cx="231" cy="346"/>
            </a:xfrm>
            <a:custGeom>
              <a:avLst/>
              <a:gdLst>
                <a:gd name="T0" fmla="*/ 230 w 231"/>
                <a:gd name="T1" fmla="*/ 0 h 346"/>
                <a:gd name="T2" fmla="*/ 0 w 231"/>
                <a:gd name="T3" fmla="*/ 345 h 346"/>
                <a:gd name="T4" fmla="*/ 230 w 231"/>
                <a:gd name="T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1" h="346">
                  <a:moveTo>
                    <a:pt x="230" y="0"/>
                  </a:moveTo>
                  <a:lnTo>
                    <a:pt x="0" y="345"/>
                  </a:lnTo>
                  <a:lnTo>
                    <a:pt x="23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22" name="Freeform 106"/>
            <p:cNvSpPr>
              <a:spLocks/>
            </p:cNvSpPr>
            <p:nvPr/>
          </p:nvSpPr>
          <p:spPr bwMode="auto">
            <a:xfrm>
              <a:off x="3521" y="1939"/>
              <a:ext cx="36" cy="47"/>
            </a:xfrm>
            <a:custGeom>
              <a:avLst/>
              <a:gdLst>
                <a:gd name="T0" fmla="*/ 35 w 36"/>
                <a:gd name="T1" fmla="*/ 16 h 47"/>
                <a:gd name="T2" fmla="*/ 0 w 36"/>
                <a:gd name="T3" fmla="*/ 46 h 47"/>
                <a:gd name="T4" fmla="*/ 19 w 36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7">
                  <a:moveTo>
                    <a:pt x="35" y="16"/>
                  </a:moveTo>
                  <a:lnTo>
                    <a:pt x="0" y="46"/>
                  </a:lnTo>
                  <a:lnTo>
                    <a:pt x="19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23" name="Freeform 107"/>
            <p:cNvSpPr>
              <a:spLocks/>
            </p:cNvSpPr>
            <p:nvPr/>
          </p:nvSpPr>
          <p:spPr bwMode="auto">
            <a:xfrm>
              <a:off x="3775" y="1640"/>
              <a:ext cx="357" cy="346"/>
            </a:xfrm>
            <a:custGeom>
              <a:avLst/>
              <a:gdLst>
                <a:gd name="T0" fmla="*/ 0 w 357"/>
                <a:gd name="T1" fmla="*/ 0 h 346"/>
                <a:gd name="T2" fmla="*/ 356 w 357"/>
                <a:gd name="T3" fmla="*/ 345 h 346"/>
                <a:gd name="T4" fmla="*/ 0 w 357"/>
                <a:gd name="T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7" h="346">
                  <a:moveTo>
                    <a:pt x="0" y="0"/>
                  </a:moveTo>
                  <a:lnTo>
                    <a:pt x="356" y="34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24" name="Freeform 108"/>
            <p:cNvSpPr>
              <a:spLocks/>
            </p:cNvSpPr>
            <p:nvPr/>
          </p:nvSpPr>
          <p:spPr bwMode="auto">
            <a:xfrm>
              <a:off x="4091" y="1945"/>
              <a:ext cx="41" cy="41"/>
            </a:xfrm>
            <a:custGeom>
              <a:avLst/>
              <a:gdLst>
                <a:gd name="T0" fmla="*/ 13 w 41"/>
                <a:gd name="T1" fmla="*/ 0 h 41"/>
                <a:gd name="T2" fmla="*/ 40 w 41"/>
                <a:gd name="T3" fmla="*/ 40 h 41"/>
                <a:gd name="T4" fmla="*/ 0 w 41"/>
                <a:gd name="T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41">
                  <a:moveTo>
                    <a:pt x="13" y="0"/>
                  </a:moveTo>
                  <a:lnTo>
                    <a:pt x="40" y="40"/>
                  </a:lnTo>
                  <a:lnTo>
                    <a:pt x="0" y="19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25" name="Freeform 109"/>
            <p:cNvSpPr>
              <a:spLocks/>
            </p:cNvSpPr>
            <p:nvPr/>
          </p:nvSpPr>
          <p:spPr bwMode="auto">
            <a:xfrm>
              <a:off x="3649" y="1640"/>
              <a:ext cx="178" cy="314"/>
            </a:xfrm>
            <a:custGeom>
              <a:avLst/>
              <a:gdLst>
                <a:gd name="T0" fmla="*/ 177 w 178"/>
                <a:gd name="T1" fmla="*/ 0 h 314"/>
                <a:gd name="T2" fmla="*/ 0 w 178"/>
                <a:gd name="T3" fmla="*/ 313 h 314"/>
                <a:gd name="T4" fmla="*/ 177 w 178"/>
                <a:gd name="T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314">
                  <a:moveTo>
                    <a:pt x="177" y="0"/>
                  </a:moveTo>
                  <a:lnTo>
                    <a:pt x="0" y="313"/>
                  </a:lnTo>
                  <a:lnTo>
                    <a:pt x="177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26" name="Freeform 110"/>
            <p:cNvSpPr>
              <a:spLocks/>
            </p:cNvSpPr>
            <p:nvPr/>
          </p:nvSpPr>
          <p:spPr bwMode="auto">
            <a:xfrm>
              <a:off x="3649" y="1907"/>
              <a:ext cx="33" cy="47"/>
            </a:xfrm>
            <a:custGeom>
              <a:avLst/>
              <a:gdLst>
                <a:gd name="T0" fmla="*/ 32 w 33"/>
                <a:gd name="T1" fmla="*/ 13 h 47"/>
                <a:gd name="T2" fmla="*/ 0 w 33"/>
                <a:gd name="T3" fmla="*/ 46 h 47"/>
                <a:gd name="T4" fmla="*/ 14 w 33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47">
                  <a:moveTo>
                    <a:pt x="32" y="13"/>
                  </a:moveTo>
                  <a:lnTo>
                    <a:pt x="0" y="46"/>
                  </a:lnTo>
                  <a:lnTo>
                    <a:pt x="14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27" name="Freeform 111"/>
            <p:cNvSpPr>
              <a:spLocks/>
            </p:cNvSpPr>
            <p:nvPr/>
          </p:nvSpPr>
          <p:spPr bwMode="auto">
            <a:xfrm>
              <a:off x="3853" y="1640"/>
              <a:ext cx="887" cy="314"/>
            </a:xfrm>
            <a:custGeom>
              <a:avLst/>
              <a:gdLst>
                <a:gd name="T0" fmla="*/ 0 w 887"/>
                <a:gd name="T1" fmla="*/ 0 h 314"/>
                <a:gd name="T2" fmla="*/ 886 w 887"/>
                <a:gd name="T3" fmla="*/ 313 h 314"/>
                <a:gd name="T4" fmla="*/ 0 w 887"/>
                <a:gd name="T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7" h="314">
                  <a:moveTo>
                    <a:pt x="0" y="0"/>
                  </a:moveTo>
                  <a:lnTo>
                    <a:pt x="886" y="3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28" name="Freeform 112"/>
            <p:cNvSpPr>
              <a:spLocks/>
            </p:cNvSpPr>
            <p:nvPr/>
          </p:nvSpPr>
          <p:spPr bwMode="auto">
            <a:xfrm>
              <a:off x="4697" y="1927"/>
              <a:ext cx="43" cy="27"/>
            </a:xfrm>
            <a:custGeom>
              <a:avLst/>
              <a:gdLst>
                <a:gd name="T0" fmla="*/ 6 w 43"/>
                <a:gd name="T1" fmla="*/ 0 h 27"/>
                <a:gd name="T2" fmla="*/ 42 w 43"/>
                <a:gd name="T3" fmla="*/ 26 h 27"/>
                <a:gd name="T4" fmla="*/ 0 w 43"/>
                <a:gd name="T5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27">
                  <a:moveTo>
                    <a:pt x="6" y="0"/>
                  </a:moveTo>
                  <a:lnTo>
                    <a:pt x="42" y="26"/>
                  </a:lnTo>
                  <a:lnTo>
                    <a:pt x="0" y="2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29" name="Freeform 113"/>
            <p:cNvSpPr>
              <a:spLocks/>
            </p:cNvSpPr>
            <p:nvPr/>
          </p:nvSpPr>
          <p:spPr bwMode="auto">
            <a:xfrm>
              <a:off x="3700" y="1640"/>
              <a:ext cx="432" cy="314"/>
            </a:xfrm>
            <a:custGeom>
              <a:avLst/>
              <a:gdLst>
                <a:gd name="T0" fmla="*/ 431 w 432"/>
                <a:gd name="T1" fmla="*/ 0 h 314"/>
                <a:gd name="T2" fmla="*/ 0 w 432"/>
                <a:gd name="T3" fmla="*/ 313 h 314"/>
                <a:gd name="T4" fmla="*/ 431 w 432"/>
                <a:gd name="T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314">
                  <a:moveTo>
                    <a:pt x="431" y="0"/>
                  </a:moveTo>
                  <a:lnTo>
                    <a:pt x="0" y="313"/>
                  </a:lnTo>
                  <a:lnTo>
                    <a:pt x="431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30" name="Freeform 114"/>
            <p:cNvSpPr>
              <a:spLocks/>
            </p:cNvSpPr>
            <p:nvPr/>
          </p:nvSpPr>
          <p:spPr bwMode="auto">
            <a:xfrm>
              <a:off x="3700" y="1917"/>
              <a:ext cx="41" cy="37"/>
            </a:xfrm>
            <a:custGeom>
              <a:avLst/>
              <a:gdLst>
                <a:gd name="T0" fmla="*/ 40 w 41"/>
                <a:gd name="T1" fmla="*/ 22 h 37"/>
                <a:gd name="T2" fmla="*/ 0 w 41"/>
                <a:gd name="T3" fmla="*/ 36 h 37"/>
                <a:gd name="T4" fmla="*/ 31 w 41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7">
                  <a:moveTo>
                    <a:pt x="40" y="22"/>
                  </a:moveTo>
                  <a:lnTo>
                    <a:pt x="0" y="36"/>
                  </a:lnTo>
                  <a:lnTo>
                    <a:pt x="31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31" name="Freeform 115"/>
            <p:cNvSpPr>
              <a:spLocks/>
            </p:cNvSpPr>
            <p:nvPr/>
          </p:nvSpPr>
          <p:spPr bwMode="auto">
            <a:xfrm>
              <a:off x="4154" y="1640"/>
              <a:ext cx="1120" cy="314"/>
            </a:xfrm>
            <a:custGeom>
              <a:avLst/>
              <a:gdLst>
                <a:gd name="T0" fmla="*/ 0 w 1120"/>
                <a:gd name="T1" fmla="*/ 0 h 314"/>
                <a:gd name="T2" fmla="*/ 1119 w 1120"/>
                <a:gd name="T3" fmla="*/ 313 h 314"/>
                <a:gd name="T4" fmla="*/ 0 w 1120"/>
                <a:gd name="T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0" h="314">
                  <a:moveTo>
                    <a:pt x="0" y="0"/>
                  </a:moveTo>
                  <a:lnTo>
                    <a:pt x="1119" y="3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32" name="Freeform 116"/>
            <p:cNvSpPr>
              <a:spLocks/>
            </p:cNvSpPr>
            <p:nvPr/>
          </p:nvSpPr>
          <p:spPr bwMode="auto">
            <a:xfrm>
              <a:off x="5230" y="1929"/>
              <a:ext cx="44" cy="26"/>
            </a:xfrm>
            <a:custGeom>
              <a:avLst/>
              <a:gdLst>
                <a:gd name="T0" fmla="*/ 5 w 44"/>
                <a:gd name="T1" fmla="*/ 0 h 26"/>
                <a:gd name="T2" fmla="*/ 43 w 44"/>
                <a:gd name="T3" fmla="*/ 24 h 26"/>
                <a:gd name="T4" fmla="*/ 0 w 44"/>
                <a:gd name="T5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5" y="0"/>
                  </a:moveTo>
                  <a:lnTo>
                    <a:pt x="43" y="24"/>
                  </a:lnTo>
                  <a:lnTo>
                    <a:pt x="0" y="2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33" name="Freeform 117"/>
            <p:cNvSpPr>
              <a:spLocks/>
            </p:cNvSpPr>
            <p:nvPr/>
          </p:nvSpPr>
          <p:spPr bwMode="auto">
            <a:xfrm>
              <a:off x="4154" y="1640"/>
              <a:ext cx="104" cy="346"/>
            </a:xfrm>
            <a:custGeom>
              <a:avLst/>
              <a:gdLst>
                <a:gd name="T0" fmla="*/ 103 w 104"/>
                <a:gd name="T1" fmla="*/ 0 h 346"/>
                <a:gd name="T2" fmla="*/ 0 w 104"/>
                <a:gd name="T3" fmla="*/ 345 h 346"/>
                <a:gd name="T4" fmla="*/ 103 w 104"/>
                <a:gd name="T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346">
                  <a:moveTo>
                    <a:pt x="103" y="0"/>
                  </a:moveTo>
                  <a:lnTo>
                    <a:pt x="0" y="345"/>
                  </a:lnTo>
                  <a:lnTo>
                    <a:pt x="103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34" name="Freeform 118"/>
            <p:cNvSpPr>
              <a:spLocks/>
            </p:cNvSpPr>
            <p:nvPr/>
          </p:nvSpPr>
          <p:spPr bwMode="auto">
            <a:xfrm>
              <a:off x="4154" y="1934"/>
              <a:ext cx="27" cy="52"/>
            </a:xfrm>
            <a:custGeom>
              <a:avLst/>
              <a:gdLst>
                <a:gd name="T0" fmla="*/ 26 w 27"/>
                <a:gd name="T1" fmla="*/ 8 h 52"/>
                <a:gd name="T2" fmla="*/ 0 w 27"/>
                <a:gd name="T3" fmla="*/ 51 h 52"/>
                <a:gd name="T4" fmla="*/ 5 w 27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52">
                  <a:moveTo>
                    <a:pt x="26" y="8"/>
                  </a:moveTo>
                  <a:lnTo>
                    <a:pt x="0" y="51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35" name="Freeform 119"/>
            <p:cNvSpPr>
              <a:spLocks/>
            </p:cNvSpPr>
            <p:nvPr/>
          </p:nvSpPr>
          <p:spPr bwMode="auto">
            <a:xfrm>
              <a:off x="4233" y="1640"/>
              <a:ext cx="203" cy="314"/>
            </a:xfrm>
            <a:custGeom>
              <a:avLst/>
              <a:gdLst>
                <a:gd name="T0" fmla="*/ 0 w 203"/>
                <a:gd name="T1" fmla="*/ 0 h 314"/>
                <a:gd name="T2" fmla="*/ 202 w 203"/>
                <a:gd name="T3" fmla="*/ 313 h 314"/>
                <a:gd name="T4" fmla="*/ 0 w 203"/>
                <a:gd name="T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" h="314">
                  <a:moveTo>
                    <a:pt x="0" y="0"/>
                  </a:moveTo>
                  <a:lnTo>
                    <a:pt x="202" y="3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36" name="Freeform 120"/>
            <p:cNvSpPr>
              <a:spLocks/>
            </p:cNvSpPr>
            <p:nvPr/>
          </p:nvSpPr>
          <p:spPr bwMode="auto">
            <a:xfrm>
              <a:off x="4400" y="1908"/>
              <a:ext cx="36" cy="46"/>
            </a:xfrm>
            <a:custGeom>
              <a:avLst/>
              <a:gdLst>
                <a:gd name="T0" fmla="*/ 17 w 36"/>
                <a:gd name="T1" fmla="*/ 0 h 46"/>
                <a:gd name="T2" fmla="*/ 35 w 36"/>
                <a:gd name="T3" fmla="*/ 45 h 46"/>
                <a:gd name="T4" fmla="*/ 0 w 36"/>
                <a:gd name="T5" fmla="*/ 1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6">
                  <a:moveTo>
                    <a:pt x="17" y="0"/>
                  </a:moveTo>
                  <a:lnTo>
                    <a:pt x="35" y="45"/>
                  </a:lnTo>
                  <a:lnTo>
                    <a:pt x="0" y="1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37" name="Freeform 121"/>
            <p:cNvSpPr>
              <a:spLocks/>
            </p:cNvSpPr>
            <p:nvPr/>
          </p:nvSpPr>
          <p:spPr bwMode="auto">
            <a:xfrm>
              <a:off x="4486" y="1640"/>
              <a:ext cx="356" cy="346"/>
            </a:xfrm>
            <a:custGeom>
              <a:avLst/>
              <a:gdLst>
                <a:gd name="T0" fmla="*/ 355 w 356"/>
                <a:gd name="T1" fmla="*/ 0 h 346"/>
                <a:gd name="T2" fmla="*/ 0 w 356"/>
                <a:gd name="T3" fmla="*/ 345 h 346"/>
                <a:gd name="T4" fmla="*/ 355 w 356"/>
                <a:gd name="T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346">
                  <a:moveTo>
                    <a:pt x="355" y="0"/>
                  </a:moveTo>
                  <a:lnTo>
                    <a:pt x="0" y="345"/>
                  </a:lnTo>
                  <a:lnTo>
                    <a:pt x="355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38" name="Freeform 122"/>
            <p:cNvSpPr>
              <a:spLocks/>
            </p:cNvSpPr>
            <p:nvPr/>
          </p:nvSpPr>
          <p:spPr bwMode="auto">
            <a:xfrm>
              <a:off x="4486" y="1945"/>
              <a:ext cx="37" cy="41"/>
            </a:xfrm>
            <a:custGeom>
              <a:avLst/>
              <a:gdLst>
                <a:gd name="T0" fmla="*/ 36 w 37"/>
                <a:gd name="T1" fmla="*/ 19 h 41"/>
                <a:gd name="T2" fmla="*/ 0 w 37"/>
                <a:gd name="T3" fmla="*/ 40 h 41"/>
                <a:gd name="T4" fmla="*/ 24 w 37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36" y="19"/>
                  </a:moveTo>
                  <a:lnTo>
                    <a:pt x="0" y="40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39" name="Freeform 123"/>
            <p:cNvSpPr>
              <a:spLocks/>
            </p:cNvSpPr>
            <p:nvPr/>
          </p:nvSpPr>
          <p:spPr bwMode="auto">
            <a:xfrm>
              <a:off x="4866" y="1640"/>
              <a:ext cx="203" cy="346"/>
            </a:xfrm>
            <a:custGeom>
              <a:avLst/>
              <a:gdLst>
                <a:gd name="T0" fmla="*/ 0 w 203"/>
                <a:gd name="T1" fmla="*/ 0 h 346"/>
                <a:gd name="T2" fmla="*/ 202 w 203"/>
                <a:gd name="T3" fmla="*/ 345 h 346"/>
                <a:gd name="T4" fmla="*/ 0 w 203"/>
                <a:gd name="T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" h="346">
                  <a:moveTo>
                    <a:pt x="0" y="0"/>
                  </a:moveTo>
                  <a:lnTo>
                    <a:pt x="202" y="34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40" name="Freeform 124"/>
            <p:cNvSpPr>
              <a:spLocks/>
            </p:cNvSpPr>
            <p:nvPr/>
          </p:nvSpPr>
          <p:spPr bwMode="auto">
            <a:xfrm>
              <a:off x="5037" y="1938"/>
              <a:ext cx="32" cy="48"/>
            </a:xfrm>
            <a:custGeom>
              <a:avLst/>
              <a:gdLst>
                <a:gd name="T0" fmla="*/ 16 w 32"/>
                <a:gd name="T1" fmla="*/ 0 h 48"/>
                <a:gd name="T2" fmla="*/ 31 w 32"/>
                <a:gd name="T3" fmla="*/ 47 h 48"/>
                <a:gd name="T4" fmla="*/ 0 w 32"/>
                <a:gd name="T5" fmla="*/ 1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48">
                  <a:moveTo>
                    <a:pt x="16" y="0"/>
                  </a:moveTo>
                  <a:lnTo>
                    <a:pt x="31" y="47"/>
                  </a:lnTo>
                  <a:lnTo>
                    <a:pt x="0" y="1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41" name="Freeform 125"/>
            <p:cNvSpPr>
              <a:spLocks/>
            </p:cNvSpPr>
            <p:nvPr/>
          </p:nvSpPr>
          <p:spPr bwMode="auto">
            <a:xfrm>
              <a:off x="4791" y="1640"/>
              <a:ext cx="152" cy="314"/>
            </a:xfrm>
            <a:custGeom>
              <a:avLst/>
              <a:gdLst>
                <a:gd name="T0" fmla="*/ 151 w 152"/>
                <a:gd name="T1" fmla="*/ 0 h 314"/>
                <a:gd name="T2" fmla="*/ 0 w 152"/>
                <a:gd name="T3" fmla="*/ 313 h 314"/>
                <a:gd name="T4" fmla="*/ 151 w 152"/>
                <a:gd name="T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14">
                  <a:moveTo>
                    <a:pt x="151" y="0"/>
                  </a:moveTo>
                  <a:lnTo>
                    <a:pt x="0" y="313"/>
                  </a:lnTo>
                  <a:lnTo>
                    <a:pt x="151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42" name="Freeform 126"/>
            <p:cNvSpPr>
              <a:spLocks/>
            </p:cNvSpPr>
            <p:nvPr/>
          </p:nvSpPr>
          <p:spPr bwMode="auto">
            <a:xfrm>
              <a:off x="4791" y="1906"/>
              <a:ext cx="30" cy="48"/>
            </a:xfrm>
            <a:custGeom>
              <a:avLst/>
              <a:gdLst>
                <a:gd name="T0" fmla="*/ 29 w 30"/>
                <a:gd name="T1" fmla="*/ 12 h 48"/>
                <a:gd name="T2" fmla="*/ 0 w 30"/>
                <a:gd name="T3" fmla="*/ 47 h 48"/>
                <a:gd name="T4" fmla="*/ 11 w 30"/>
                <a:gd name="T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8">
                  <a:moveTo>
                    <a:pt x="29" y="12"/>
                  </a:moveTo>
                  <a:lnTo>
                    <a:pt x="0" y="47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43" name="Freeform 127"/>
            <p:cNvSpPr>
              <a:spLocks/>
            </p:cNvSpPr>
            <p:nvPr/>
          </p:nvSpPr>
          <p:spPr bwMode="auto">
            <a:xfrm>
              <a:off x="4967" y="1640"/>
              <a:ext cx="1" cy="346"/>
            </a:xfrm>
            <a:custGeom>
              <a:avLst/>
              <a:gdLst>
                <a:gd name="T0" fmla="*/ 0 w 1"/>
                <a:gd name="T1" fmla="*/ 0 h 346"/>
                <a:gd name="T2" fmla="*/ 0 w 1"/>
                <a:gd name="T3" fmla="*/ 345 h 346"/>
                <a:gd name="T4" fmla="*/ 0 w 1"/>
                <a:gd name="T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46">
                  <a:moveTo>
                    <a:pt x="0" y="0"/>
                  </a:moveTo>
                  <a:lnTo>
                    <a:pt x="0" y="34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44" name="Freeform 128"/>
            <p:cNvSpPr>
              <a:spLocks/>
            </p:cNvSpPr>
            <p:nvPr/>
          </p:nvSpPr>
          <p:spPr bwMode="auto">
            <a:xfrm>
              <a:off x="4956" y="1936"/>
              <a:ext cx="23" cy="50"/>
            </a:xfrm>
            <a:custGeom>
              <a:avLst/>
              <a:gdLst>
                <a:gd name="T0" fmla="*/ 22 w 23"/>
                <a:gd name="T1" fmla="*/ 0 h 50"/>
                <a:gd name="T2" fmla="*/ 10 w 23"/>
                <a:gd name="T3" fmla="*/ 49 h 50"/>
                <a:gd name="T4" fmla="*/ 0 w 23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50">
                  <a:moveTo>
                    <a:pt x="22" y="0"/>
                  </a:moveTo>
                  <a:lnTo>
                    <a:pt x="10" y="4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45" name="Line 129"/>
            <p:cNvSpPr>
              <a:spLocks noChangeShapeType="1"/>
            </p:cNvSpPr>
            <p:nvPr/>
          </p:nvSpPr>
          <p:spPr bwMode="auto">
            <a:xfrm>
              <a:off x="57" y="1776"/>
              <a:ext cx="5568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6146" name="Rectangle 130"/>
            <p:cNvSpPr>
              <a:spLocks noChangeArrowheads="1"/>
            </p:cNvSpPr>
            <p:nvPr/>
          </p:nvSpPr>
          <p:spPr bwMode="auto">
            <a:xfrm>
              <a:off x="3024" y="1447"/>
              <a:ext cx="664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200" b="1">
                  <a:solidFill>
                    <a:schemeClr val="accent2"/>
                  </a:solidFill>
                  <a:latin typeface="Arial" charset="0"/>
                  <a:cs typeface="+mn-cs"/>
                </a:rPr>
                <a:t>Data entries</a:t>
              </a:r>
            </a:p>
          </p:txBody>
        </p:sp>
        <p:sp>
          <p:nvSpPr>
            <p:cNvPr id="726147" name="Rectangle 131"/>
            <p:cNvSpPr>
              <a:spLocks noChangeArrowheads="1"/>
            </p:cNvSpPr>
            <p:nvPr/>
          </p:nvSpPr>
          <p:spPr bwMode="auto">
            <a:xfrm>
              <a:off x="3408" y="2179"/>
              <a:ext cx="733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200" b="1">
                  <a:solidFill>
                    <a:schemeClr val="accent1"/>
                  </a:solidFill>
                  <a:latin typeface="Arial" charset="0"/>
                  <a:cs typeface="+mn-cs"/>
                </a:rPr>
                <a:t>Data Records</a:t>
              </a:r>
            </a:p>
          </p:txBody>
        </p:sp>
        <p:sp>
          <p:nvSpPr>
            <p:cNvPr id="726148" name="Rectangle 132"/>
            <p:cNvSpPr>
              <a:spLocks noChangeArrowheads="1"/>
            </p:cNvSpPr>
            <p:nvPr/>
          </p:nvSpPr>
          <p:spPr bwMode="auto">
            <a:xfrm>
              <a:off x="217" y="783"/>
              <a:ext cx="80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CF0E30"/>
                  </a:solidFill>
                  <a:latin typeface="Book Antiqua" charset="0"/>
                  <a:cs typeface="+mn-cs"/>
                </a:rPr>
                <a:t>CLUSTERED</a:t>
              </a:r>
            </a:p>
          </p:txBody>
        </p:sp>
        <p:sp>
          <p:nvSpPr>
            <p:cNvPr id="726149" name="Rectangle 133"/>
            <p:cNvSpPr>
              <a:spLocks noChangeArrowheads="1"/>
            </p:cNvSpPr>
            <p:nvPr/>
          </p:nvSpPr>
          <p:spPr bwMode="auto">
            <a:xfrm>
              <a:off x="4554" y="735"/>
              <a:ext cx="98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400" b="1" dirty="0">
                  <a:solidFill>
                    <a:srgbClr val="CF0E30"/>
                  </a:solidFill>
                  <a:latin typeface="Book Antiqua" charset="0"/>
                  <a:cs typeface="+mn-cs"/>
                </a:rPr>
                <a:t>UNCLUSTERED</a:t>
              </a:r>
            </a:p>
          </p:txBody>
        </p:sp>
      </p:grpSp>
      <p:sp>
        <p:nvSpPr>
          <p:cNvPr id="726150" name="Rectangle 134"/>
          <p:cNvSpPr>
            <a:spLocks noChangeArrowheads="1"/>
          </p:cNvSpPr>
          <p:nvPr/>
        </p:nvSpPr>
        <p:spPr bwMode="auto">
          <a:xfrm>
            <a:off x="1435100" y="5091113"/>
            <a:ext cx="6532563" cy="1187450"/>
          </a:xfrm>
          <a:prstGeom prst="rect">
            <a:avLst/>
          </a:prstGeom>
          <a:solidFill>
            <a:srgbClr val="BFFDE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rgbClr val="000099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Suppose you have an index on Age, and you</a:t>
            </a:r>
          </a:p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want to do a range selection (e.g., Age &gt;= 18)</a:t>
            </a:r>
          </a:p>
          <a:p>
            <a:pPr algn="ctr"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Which index would you prefer?  Why?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 autoUpdateAnimBg="0"/>
      <p:bldP spid="7261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a search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of Page I/O &gt;&gt; memory read</a:t>
            </a:r>
          </a:p>
          <a:p>
            <a:r>
              <a:rPr lang="en-US" dirty="0" smtClean="0"/>
              <a:t># of pages read more important than # of records read</a:t>
            </a:r>
          </a:p>
          <a:p>
            <a:endParaRPr lang="en-US" dirty="0"/>
          </a:p>
          <a:p>
            <a:r>
              <a:rPr lang="en-US" dirty="0" smtClean="0"/>
              <a:t>Searching a heap (unordered)</a:t>
            </a:r>
          </a:p>
          <a:p>
            <a:pPr lvl="1"/>
            <a:r>
              <a:rPr lang="en-US" dirty="0" smtClean="0"/>
              <a:t>All pages must be read.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8F1C6-8D3F-464A-B2C4-3B7EAA6A7648}" type="datetime1">
              <a:rPr lang="en-US" smtClean="0"/>
              <a:pPr>
                <a:defRPr/>
              </a:pPr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FE3B3-9CC5-0847-8300-BD74BEB1152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on unclustered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Let's say you want to find records of U. of Michigan students who are 18 years old.</a:t>
            </a:r>
          </a:p>
          <a:p>
            <a:r>
              <a:rPr lang="en-US" dirty="0" smtClean="0"/>
              <a:t>Let's say you have an unclustered index on age and 25% of students are 18 years old</a:t>
            </a:r>
          </a:p>
          <a:p>
            <a:r>
              <a:rPr lang="en-US" dirty="0" smtClean="0"/>
              <a:t>Each page can hold 10 records</a:t>
            </a:r>
          </a:p>
          <a:p>
            <a:r>
              <a:rPr lang="en-US" dirty="0" smtClean="0"/>
              <a:t>100,000 records</a:t>
            </a:r>
          </a:p>
          <a:p>
            <a:r>
              <a:rPr lang="en-US" dirty="0" smtClean="0"/>
              <a:t>How many pages are you likely to read? </a:t>
            </a:r>
          </a:p>
          <a:p>
            <a:pPr lvl="1"/>
            <a:r>
              <a:rPr lang="en-US" dirty="0" smtClean="0"/>
              <a:t>Close to 100%, i.e., 10,000 pages?</a:t>
            </a:r>
          </a:p>
          <a:p>
            <a:pPr lvl="1"/>
            <a:r>
              <a:rPr lang="en-US" dirty="0" smtClean="0"/>
              <a:t>Close to 25%, i.e., 2,500 pages?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8F1C6-8D3F-464A-B2C4-3B7EAA6A7648}" type="datetime1">
              <a:rPr lang="en-US" smtClean="0"/>
              <a:pPr>
                <a:defRPr/>
              </a:pPr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FE3B3-9CC5-0847-8300-BD74BEB1152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on clustered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problem and </a:t>
            </a:r>
            <a:r>
              <a:rPr lang="en-US" dirty="0" err="1" smtClean="0"/>
              <a:t>paramenters</a:t>
            </a:r>
            <a:endParaRPr lang="en-US" dirty="0" smtClean="0"/>
          </a:p>
          <a:p>
            <a:r>
              <a:rPr lang="en-US" dirty="0" smtClean="0"/>
              <a:t>Let's say you have a clustered index on age What percent of pages are you likely to read, taking advantage of the index?</a:t>
            </a:r>
          </a:p>
          <a:p>
            <a:pPr lvl="1"/>
            <a:r>
              <a:rPr lang="en-US" dirty="0" smtClean="0"/>
              <a:t>Almost all, i.e., 10,000 pages?</a:t>
            </a:r>
          </a:p>
          <a:p>
            <a:pPr lvl="1"/>
            <a:r>
              <a:rPr lang="en-US" dirty="0" smtClean="0"/>
              <a:t>About 25%, i.e., 2,500 pages?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8F1C6-8D3F-464A-B2C4-3B7EAA6A7648}" type="datetime1">
              <a:rPr lang="en-US" smtClean="0"/>
              <a:pPr>
                <a:defRPr/>
              </a:pPr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FE3B3-9CC5-0847-8300-BD74BEB1152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2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on clustered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practice, pages are often only around 2/3</a:t>
            </a:r>
            <a:r>
              <a:rPr lang="en-US" baseline="30000" dirty="0" smtClean="0"/>
              <a:t>rd</a:t>
            </a:r>
            <a:r>
              <a:rPr lang="en-US" dirty="0" smtClean="0"/>
              <a:t> full because deleting records will leave holes in each page over time</a:t>
            </a:r>
          </a:p>
          <a:p>
            <a:r>
              <a:rPr lang="en-US" dirty="0" smtClean="0"/>
              <a:t>The file will thus occupy around 15,000 pages (10,000 * 3/2).</a:t>
            </a:r>
          </a:p>
          <a:p>
            <a:r>
              <a:rPr lang="en-US" dirty="0" smtClean="0"/>
              <a:t>So, on the last problem, number of pages fetched will be approximately:</a:t>
            </a:r>
          </a:p>
          <a:p>
            <a:pPr lvl="1"/>
            <a:r>
              <a:rPr lang="en-US" dirty="0" smtClean="0"/>
              <a:t>3,750 pages (25% of 15,000 pages).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8F1C6-8D3F-464A-B2C4-3B7EAA6A7648}" type="datetime1">
              <a:rPr lang="en-US" smtClean="0"/>
              <a:pPr>
                <a:defRPr/>
              </a:pPr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FE3B3-9CC5-0847-8300-BD74BEB1152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2678CB-6195-6B41-B5FF-63E0F541F94D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1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1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44F18-8779-B746-A37F-E9CC00DCC8EF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8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62800" cy="1143000"/>
          </a:xfrm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B+ Tree Indexes</a:t>
            </a:r>
          </a:p>
        </p:txBody>
      </p:sp>
      <p:sp>
        <p:nvSpPr>
          <p:cNvPr id="680965" name="Rectangle 5"/>
          <p:cNvSpPr>
            <a:spLocks noChangeArrowheads="1"/>
          </p:cNvSpPr>
          <p:nvPr/>
        </p:nvSpPr>
        <p:spPr bwMode="auto">
          <a:xfrm>
            <a:off x="204788" y="3962400"/>
            <a:ext cx="87836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buSzPct val="75000"/>
              <a:buFontTx/>
              <a:buChar char="•"/>
              <a:defRPr/>
            </a:pPr>
            <a:r>
              <a:rPr lang="en-US">
                <a:latin typeface="Arial" charset="0"/>
                <a:cs typeface="+mn-cs"/>
              </a:rPr>
              <a:t> Leaf pages contain</a:t>
            </a:r>
            <a:r>
              <a:rPr lang="en-US" i="1">
                <a:latin typeface="Arial" charset="0"/>
                <a:cs typeface="+mn-cs"/>
              </a:rPr>
              <a:t> </a:t>
            </a:r>
            <a:r>
              <a:rPr lang="en-US" i="1">
                <a:solidFill>
                  <a:schemeClr val="accent2"/>
                </a:solidFill>
                <a:latin typeface="Arial" charset="0"/>
                <a:cs typeface="+mn-cs"/>
              </a:rPr>
              <a:t>data entries</a:t>
            </a:r>
            <a:r>
              <a:rPr lang="en-US">
                <a:latin typeface="Arial" charset="0"/>
                <a:cs typeface="+mn-cs"/>
              </a:rPr>
              <a:t>, and are chained (prev &amp; next)</a:t>
            </a:r>
          </a:p>
          <a:p>
            <a:pPr eaLnBrk="0" hangingPunct="0">
              <a:buSzPct val="75000"/>
              <a:buFontTx/>
              <a:buChar char="•"/>
              <a:defRPr/>
            </a:pPr>
            <a:r>
              <a:rPr lang="en-US">
                <a:latin typeface="Arial" charset="0"/>
                <a:cs typeface="+mn-cs"/>
              </a:rPr>
              <a:t> Non-leaf pages contain </a:t>
            </a:r>
            <a:r>
              <a:rPr lang="en-US" i="1">
                <a:solidFill>
                  <a:schemeClr val="accent2"/>
                </a:solidFill>
                <a:latin typeface="Arial" charset="0"/>
                <a:cs typeface="+mn-cs"/>
              </a:rPr>
              <a:t>index entries</a:t>
            </a:r>
            <a:r>
              <a:rPr lang="en-US">
                <a:latin typeface="Arial" charset="0"/>
                <a:cs typeface="+mn-cs"/>
              </a:rPr>
              <a:t> and direct searches:</a:t>
            </a:r>
          </a:p>
        </p:txBody>
      </p:sp>
      <p:grpSp>
        <p:nvGrpSpPr>
          <p:cNvPr id="27654" name="Group 131"/>
          <p:cNvGrpSpPr>
            <a:grpSpLocks/>
          </p:cNvGrpSpPr>
          <p:nvPr/>
        </p:nvGrpSpPr>
        <p:grpSpPr bwMode="auto">
          <a:xfrm>
            <a:off x="1524000" y="4800600"/>
            <a:ext cx="6329363" cy="1600200"/>
            <a:chOff x="1152" y="3120"/>
            <a:chExt cx="3987" cy="1008"/>
          </a:xfrm>
        </p:grpSpPr>
        <p:sp>
          <p:nvSpPr>
            <p:cNvPr id="680966" name="Freeform 6"/>
            <p:cNvSpPr>
              <a:spLocks/>
            </p:cNvSpPr>
            <p:nvPr/>
          </p:nvSpPr>
          <p:spPr bwMode="auto">
            <a:xfrm>
              <a:off x="1152" y="3498"/>
              <a:ext cx="3974" cy="419"/>
            </a:xfrm>
            <a:custGeom>
              <a:avLst/>
              <a:gdLst>
                <a:gd name="T0" fmla="*/ 0 w 3974"/>
                <a:gd name="T1" fmla="*/ 418 h 419"/>
                <a:gd name="T2" fmla="*/ 0 w 3974"/>
                <a:gd name="T3" fmla="*/ 0 h 419"/>
                <a:gd name="T4" fmla="*/ 3973 w 3974"/>
                <a:gd name="T5" fmla="*/ 0 h 419"/>
                <a:gd name="T6" fmla="*/ 3973 w 3974"/>
                <a:gd name="T7" fmla="*/ 418 h 419"/>
                <a:gd name="T8" fmla="*/ 0 w 3974"/>
                <a:gd name="T9" fmla="*/ 41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74" h="419">
                  <a:moveTo>
                    <a:pt x="0" y="418"/>
                  </a:moveTo>
                  <a:lnTo>
                    <a:pt x="0" y="0"/>
                  </a:lnTo>
                  <a:lnTo>
                    <a:pt x="3973" y="0"/>
                  </a:lnTo>
                  <a:lnTo>
                    <a:pt x="3973" y="418"/>
                  </a:lnTo>
                  <a:lnTo>
                    <a:pt x="0" y="4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0967" name="Freeform 7"/>
            <p:cNvSpPr>
              <a:spLocks/>
            </p:cNvSpPr>
            <p:nvPr/>
          </p:nvSpPr>
          <p:spPr bwMode="auto">
            <a:xfrm>
              <a:off x="1469" y="3498"/>
              <a:ext cx="402" cy="419"/>
            </a:xfrm>
            <a:custGeom>
              <a:avLst/>
              <a:gdLst>
                <a:gd name="T0" fmla="*/ 0 w 402"/>
                <a:gd name="T1" fmla="*/ 418 h 419"/>
                <a:gd name="T2" fmla="*/ 0 w 402"/>
                <a:gd name="T3" fmla="*/ 0 h 419"/>
                <a:gd name="T4" fmla="*/ 401 w 402"/>
                <a:gd name="T5" fmla="*/ 0 h 419"/>
                <a:gd name="T6" fmla="*/ 401 w 402"/>
                <a:gd name="T7" fmla="*/ 418 h 419"/>
                <a:gd name="T8" fmla="*/ 0 w 402"/>
                <a:gd name="T9" fmla="*/ 41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419">
                  <a:moveTo>
                    <a:pt x="0" y="418"/>
                  </a:moveTo>
                  <a:lnTo>
                    <a:pt x="0" y="0"/>
                  </a:lnTo>
                  <a:lnTo>
                    <a:pt x="401" y="0"/>
                  </a:lnTo>
                  <a:lnTo>
                    <a:pt x="401" y="418"/>
                  </a:lnTo>
                  <a:lnTo>
                    <a:pt x="0" y="4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0968" name="Freeform 8"/>
            <p:cNvSpPr>
              <a:spLocks/>
            </p:cNvSpPr>
            <p:nvPr/>
          </p:nvSpPr>
          <p:spPr bwMode="auto">
            <a:xfrm>
              <a:off x="2175" y="3498"/>
              <a:ext cx="411" cy="419"/>
            </a:xfrm>
            <a:custGeom>
              <a:avLst/>
              <a:gdLst>
                <a:gd name="T0" fmla="*/ 0 w 411"/>
                <a:gd name="T1" fmla="*/ 418 h 419"/>
                <a:gd name="T2" fmla="*/ 0 w 411"/>
                <a:gd name="T3" fmla="*/ 0 h 419"/>
                <a:gd name="T4" fmla="*/ 410 w 411"/>
                <a:gd name="T5" fmla="*/ 0 h 419"/>
                <a:gd name="T6" fmla="*/ 410 w 411"/>
                <a:gd name="T7" fmla="*/ 418 h 419"/>
                <a:gd name="T8" fmla="*/ 0 w 411"/>
                <a:gd name="T9" fmla="*/ 41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419">
                  <a:moveTo>
                    <a:pt x="0" y="418"/>
                  </a:moveTo>
                  <a:lnTo>
                    <a:pt x="0" y="0"/>
                  </a:lnTo>
                  <a:lnTo>
                    <a:pt x="410" y="0"/>
                  </a:lnTo>
                  <a:lnTo>
                    <a:pt x="410" y="418"/>
                  </a:lnTo>
                  <a:lnTo>
                    <a:pt x="0" y="4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0969" name="Freeform 9"/>
            <p:cNvSpPr>
              <a:spLocks/>
            </p:cNvSpPr>
            <p:nvPr/>
          </p:nvSpPr>
          <p:spPr bwMode="auto">
            <a:xfrm>
              <a:off x="3396" y="3683"/>
              <a:ext cx="49" cy="33"/>
            </a:xfrm>
            <a:custGeom>
              <a:avLst/>
              <a:gdLst>
                <a:gd name="T0" fmla="*/ 48 w 49"/>
                <a:gd name="T1" fmla="*/ 16 h 33"/>
                <a:gd name="T2" fmla="*/ 25 w 49"/>
                <a:gd name="T3" fmla="*/ 0 h 33"/>
                <a:gd name="T4" fmla="*/ 0 w 49"/>
                <a:gd name="T5" fmla="*/ 16 h 33"/>
                <a:gd name="T6" fmla="*/ 25 w 49"/>
                <a:gd name="T7" fmla="*/ 32 h 33"/>
                <a:gd name="T8" fmla="*/ 48 w 49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3">
                  <a:moveTo>
                    <a:pt x="48" y="16"/>
                  </a:moveTo>
                  <a:lnTo>
                    <a:pt x="25" y="0"/>
                  </a:lnTo>
                  <a:lnTo>
                    <a:pt x="0" y="16"/>
                  </a:lnTo>
                  <a:lnTo>
                    <a:pt x="25" y="32"/>
                  </a:lnTo>
                  <a:lnTo>
                    <a:pt x="48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0970" name="Freeform 10"/>
            <p:cNvSpPr>
              <a:spLocks/>
            </p:cNvSpPr>
            <p:nvPr/>
          </p:nvSpPr>
          <p:spPr bwMode="auto">
            <a:xfrm>
              <a:off x="3610" y="3683"/>
              <a:ext cx="46" cy="33"/>
            </a:xfrm>
            <a:custGeom>
              <a:avLst/>
              <a:gdLst>
                <a:gd name="T0" fmla="*/ 45 w 46"/>
                <a:gd name="T1" fmla="*/ 16 h 33"/>
                <a:gd name="T2" fmla="*/ 22 w 46"/>
                <a:gd name="T3" fmla="*/ 0 h 33"/>
                <a:gd name="T4" fmla="*/ 0 w 46"/>
                <a:gd name="T5" fmla="*/ 16 h 33"/>
                <a:gd name="T6" fmla="*/ 22 w 46"/>
                <a:gd name="T7" fmla="*/ 32 h 33"/>
                <a:gd name="T8" fmla="*/ 45 w 46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3">
                  <a:moveTo>
                    <a:pt x="45" y="16"/>
                  </a:moveTo>
                  <a:lnTo>
                    <a:pt x="22" y="0"/>
                  </a:lnTo>
                  <a:lnTo>
                    <a:pt x="0" y="16"/>
                  </a:lnTo>
                  <a:lnTo>
                    <a:pt x="22" y="32"/>
                  </a:lnTo>
                  <a:lnTo>
                    <a:pt x="45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0971" name="Freeform 11"/>
            <p:cNvSpPr>
              <a:spLocks/>
            </p:cNvSpPr>
            <p:nvPr/>
          </p:nvSpPr>
          <p:spPr bwMode="auto">
            <a:xfrm>
              <a:off x="3818" y="3683"/>
              <a:ext cx="48" cy="33"/>
            </a:xfrm>
            <a:custGeom>
              <a:avLst/>
              <a:gdLst>
                <a:gd name="T0" fmla="*/ 47 w 48"/>
                <a:gd name="T1" fmla="*/ 16 h 33"/>
                <a:gd name="T2" fmla="*/ 24 w 48"/>
                <a:gd name="T3" fmla="*/ 0 h 33"/>
                <a:gd name="T4" fmla="*/ 0 w 48"/>
                <a:gd name="T5" fmla="*/ 16 h 33"/>
                <a:gd name="T6" fmla="*/ 24 w 48"/>
                <a:gd name="T7" fmla="*/ 32 h 33"/>
                <a:gd name="T8" fmla="*/ 47 w 48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3">
                  <a:moveTo>
                    <a:pt x="47" y="16"/>
                  </a:moveTo>
                  <a:lnTo>
                    <a:pt x="24" y="0"/>
                  </a:lnTo>
                  <a:lnTo>
                    <a:pt x="0" y="16"/>
                  </a:lnTo>
                  <a:lnTo>
                    <a:pt x="24" y="32"/>
                  </a:lnTo>
                  <a:lnTo>
                    <a:pt x="47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0972" name="Freeform 12"/>
            <p:cNvSpPr>
              <a:spLocks/>
            </p:cNvSpPr>
            <p:nvPr/>
          </p:nvSpPr>
          <p:spPr bwMode="auto">
            <a:xfrm>
              <a:off x="4406" y="3498"/>
              <a:ext cx="413" cy="419"/>
            </a:xfrm>
            <a:custGeom>
              <a:avLst/>
              <a:gdLst>
                <a:gd name="T0" fmla="*/ 0 w 413"/>
                <a:gd name="T1" fmla="*/ 418 h 419"/>
                <a:gd name="T2" fmla="*/ 0 w 413"/>
                <a:gd name="T3" fmla="*/ 0 h 419"/>
                <a:gd name="T4" fmla="*/ 412 w 413"/>
                <a:gd name="T5" fmla="*/ 0 h 419"/>
                <a:gd name="T6" fmla="*/ 412 w 413"/>
                <a:gd name="T7" fmla="*/ 418 h 419"/>
                <a:gd name="T8" fmla="*/ 0 w 413"/>
                <a:gd name="T9" fmla="*/ 41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419">
                  <a:moveTo>
                    <a:pt x="0" y="418"/>
                  </a:moveTo>
                  <a:lnTo>
                    <a:pt x="0" y="0"/>
                  </a:lnTo>
                  <a:lnTo>
                    <a:pt x="412" y="0"/>
                  </a:lnTo>
                  <a:lnTo>
                    <a:pt x="412" y="418"/>
                  </a:lnTo>
                  <a:lnTo>
                    <a:pt x="0" y="4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0973" name="Freeform 13"/>
            <p:cNvSpPr>
              <a:spLocks/>
            </p:cNvSpPr>
            <p:nvPr/>
          </p:nvSpPr>
          <p:spPr bwMode="auto">
            <a:xfrm>
              <a:off x="2585" y="3498"/>
              <a:ext cx="307" cy="419"/>
            </a:xfrm>
            <a:custGeom>
              <a:avLst/>
              <a:gdLst>
                <a:gd name="T0" fmla="*/ 0 w 307"/>
                <a:gd name="T1" fmla="*/ 418 h 419"/>
                <a:gd name="T2" fmla="*/ 0 w 307"/>
                <a:gd name="T3" fmla="*/ 0 h 419"/>
                <a:gd name="T4" fmla="*/ 306 w 307"/>
                <a:gd name="T5" fmla="*/ 0 h 419"/>
                <a:gd name="T6" fmla="*/ 306 w 307"/>
                <a:gd name="T7" fmla="*/ 418 h 419"/>
                <a:gd name="T8" fmla="*/ 0 w 307"/>
                <a:gd name="T9" fmla="*/ 41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419">
                  <a:moveTo>
                    <a:pt x="0" y="418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418"/>
                  </a:lnTo>
                  <a:lnTo>
                    <a:pt x="0" y="4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0974" name="Freeform 14"/>
            <p:cNvSpPr>
              <a:spLocks/>
            </p:cNvSpPr>
            <p:nvPr/>
          </p:nvSpPr>
          <p:spPr bwMode="auto">
            <a:xfrm>
              <a:off x="1257" y="3780"/>
              <a:ext cx="1" cy="348"/>
            </a:xfrm>
            <a:custGeom>
              <a:avLst/>
              <a:gdLst>
                <a:gd name="T0" fmla="*/ 0 w 1"/>
                <a:gd name="T1" fmla="*/ 0 h 348"/>
                <a:gd name="T2" fmla="*/ 0 w 1"/>
                <a:gd name="T3" fmla="*/ 347 h 348"/>
                <a:gd name="T4" fmla="*/ 0 w 1"/>
                <a:gd name="T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48">
                  <a:moveTo>
                    <a:pt x="0" y="0"/>
                  </a:moveTo>
                  <a:lnTo>
                    <a:pt x="0" y="3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0975" name="Freeform 15"/>
            <p:cNvSpPr>
              <a:spLocks/>
            </p:cNvSpPr>
            <p:nvPr/>
          </p:nvSpPr>
          <p:spPr bwMode="auto">
            <a:xfrm>
              <a:off x="1234" y="4063"/>
              <a:ext cx="48" cy="65"/>
            </a:xfrm>
            <a:custGeom>
              <a:avLst/>
              <a:gdLst>
                <a:gd name="T0" fmla="*/ 47 w 48"/>
                <a:gd name="T1" fmla="*/ 0 h 65"/>
                <a:gd name="T2" fmla="*/ 24 w 48"/>
                <a:gd name="T3" fmla="*/ 64 h 65"/>
                <a:gd name="T4" fmla="*/ 0 w 48"/>
                <a:gd name="T5" fmla="*/ 0 h 65"/>
                <a:gd name="T6" fmla="*/ 47 w 48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65">
                  <a:moveTo>
                    <a:pt x="47" y="0"/>
                  </a:moveTo>
                  <a:lnTo>
                    <a:pt x="24" y="64"/>
                  </a:ln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0976" name="Freeform 16"/>
            <p:cNvSpPr>
              <a:spLocks/>
            </p:cNvSpPr>
            <p:nvPr/>
          </p:nvSpPr>
          <p:spPr bwMode="auto">
            <a:xfrm>
              <a:off x="1963" y="3780"/>
              <a:ext cx="1" cy="348"/>
            </a:xfrm>
            <a:custGeom>
              <a:avLst/>
              <a:gdLst>
                <a:gd name="T0" fmla="*/ 0 w 1"/>
                <a:gd name="T1" fmla="*/ 0 h 348"/>
                <a:gd name="T2" fmla="*/ 0 w 1"/>
                <a:gd name="T3" fmla="*/ 347 h 348"/>
                <a:gd name="T4" fmla="*/ 0 w 1"/>
                <a:gd name="T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48">
                  <a:moveTo>
                    <a:pt x="0" y="0"/>
                  </a:moveTo>
                  <a:lnTo>
                    <a:pt x="0" y="3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0977" name="Freeform 17"/>
            <p:cNvSpPr>
              <a:spLocks/>
            </p:cNvSpPr>
            <p:nvPr/>
          </p:nvSpPr>
          <p:spPr bwMode="auto">
            <a:xfrm>
              <a:off x="1940" y="4063"/>
              <a:ext cx="49" cy="65"/>
            </a:xfrm>
            <a:custGeom>
              <a:avLst/>
              <a:gdLst>
                <a:gd name="T0" fmla="*/ 48 w 49"/>
                <a:gd name="T1" fmla="*/ 0 h 65"/>
                <a:gd name="T2" fmla="*/ 24 w 49"/>
                <a:gd name="T3" fmla="*/ 64 h 65"/>
                <a:gd name="T4" fmla="*/ 0 w 49"/>
                <a:gd name="T5" fmla="*/ 0 h 65"/>
                <a:gd name="T6" fmla="*/ 48 w 49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65">
                  <a:moveTo>
                    <a:pt x="48" y="0"/>
                  </a:moveTo>
                  <a:lnTo>
                    <a:pt x="24" y="64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0978" name="Freeform 18"/>
            <p:cNvSpPr>
              <a:spLocks/>
            </p:cNvSpPr>
            <p:nvPr/>
          </p:nvSpPr>
          <p:spPr bwMode="auto">
            <a:xfrm>
              <a:off x="2678" y="3780"/>
              <a:ext cx="1" cy="348"/>
            </a:xfrm>
            <a:custGeom>
              <a:avLst/>
              <a:gdLst>
                <a:gd name="T0" fmla="*/ 0 w 1"/>
                <a:gd name="T1" fmla="*/ 0 h 348"/>
                <a:gd name="T2" fmla="*/ 0 w 1"/>
                <a:gd name="T3" fmla="*/ 347 h 348"/>
                <a:gd name="T4" fmla="*/ 0 w 1"/>
                <a:gd name="T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48">
                  <a:moveTo>
                    <a:pt x="0" y="0"/>
                  </a:moveTo>
                  <a:lnTo>
                    <a:pt x="0" y="3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0979" name="Freeform 19"/>
            <p:cNvSpPr>
              <a:spLocks/>
            </p:cNvSpPr>
            <p:nvPr/>
          </p:nvSpPr>
          <p:spPr bwMode="auto">
            <a:xfrm>
              <a:off x="2655" y="4063"/>
              <a:ext cx="49" cy="65"/>
            </a:xfrm>
            <a:custGeom>
              <a:avLst/>
              <a:gdLst>
                <a:gd name="T0" fmla="*/ 48 w 49"/>
                <a:gd name="T1" fmla="*/ 0 h 65"/>
                <a:gd name="T2" fmla="*/ 25 w 49"/>
                <a:gd name="T3" fmla="*/ 64 h 65"/>
                <a:gd name="T4" fmla="*/ 0 w 49"/>
                <a:gd name="T5" fmla="*/ 0 h 65"/>
                <a:gd name="T6" fmla="*/ 48 w 49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65">
                  <a:moveTo>
                    <a:pt x="48" y="0"/>
                  </a:moveTo>
                  <a:lnTo>
                    <a:pt x="25" y="64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0980" name="Freeform 20"/>
            <p:cNvSpPr>
              <a:spLocks/>
            </p:cNvSpPr>
            <p:nvPr/>
          </p:nvSpPr>
          <p:spPr bwMode="auto">
            <a:xfrm>
              <a:off x="4912" y="3780"/>
              <a:ext cx="1" cy="348"/>
            </a:xfrm>
            <a:custGeom>
              <a:avLst/>
              <a:gdLst>
                <a:gd name="T0" fmla="*/ 0 w 1"/>
                <a:gd name="T1" fmla="*/ 0 h 348"/>
                <a:gd name="T2" fmla="*/ 0 w 1"/>
                <a:gd name="T3" fmla="*/ 347 h 348"/>
                <a:gd name="T4" fmla="*/ 0 w 1"/>
                <a:gd name="T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48">
                  <a:moveTo>
                    <a:pt x="0" y="0"/>
                  </a:moveTo>
                  <a:lnTo>
                    <a:pt x="0" y="3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0981" name="Freeform 21"/>
            <p:cNvSpPr>
              <a:spLocks/>
            </p:cNvSpPr>
            <p:nvPr/>
          </p:nvSpPr>
          <p:spPr bwMode="auto">
            <a:xfrm>
              <a:off x="4888" y="4063"/>
              <a:ext cx="47" cy="65"/>
            </a:xfrm>
            <a:custGeom>
              <a:avLst/>
              <a:gdLst>
                <a:gd name="T0" fmla="*/ 46 w 47"/>
                <a:gd name="T1" fmla="*/ 0 h 65"/>
                <a:gd name="T2" fmla="*/ 23 w 47"/>
                <a:gd name="T3" fmla="*/ 64 h 65"/>
                <a:gd name="T4" fmla="*/ 0 w 47"/>
                <a:gd name="T5" fmla="*/ 0 h 65"/>
                <a:gd name="T6" fmla="*/ 46 w 4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65">
                  <a:moveTo>
                    <a:pt x="46" y="0"/>
                  </a:moveTo>
                  <a:lnTo>
                    <a:pt x="23" y="64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0982" name="Freeform 22"/>
            <p:cNvSpPr>
              <a:spLocks/>
            </p:cNvSpPr>
            <p:nvPr/>
          </p:nvSpPr>
          <p:spPr bwMode="auto">
            <a:xfrm>
              <a:off x="1469" y="3360"/>
              <a:ext cx="707" cy="1"/>
            </a:xfrm>
            <a:custGeom>
              <a:avLst/>
              <a:gdLst>
                <a:gd name="T0" fmla="*/ 0 w 707"/>
                <a:gd name="T1" fmla="*/ 0 h 1"/>
                <a:gd name="T2" fmla="*/ 706 w 707"/>
                <a:gd name="T3" fmla="*/ 0 h 1"/>
                <a:gd name="T4" fmla="*/ 0 w 70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7" h="1">
                  <a:moveTo>
                    <a:pt x="0" y="0"/>
                  </a:moveTo>
                  <a:lnTo>
                    <a:pt x="70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0983" name="Freeform 23"/>
            <p:cNvSpPr>
              <a:spLocks/>
            </p:cNvSpPr>
            <p:nvPr/>
          </p:nvSpPr>
          <p:spPr bwMode="auto">
            <a:xfrm>
              <a:off x="2185" y="3360"/>
              <a:ext cx="1" cy="50"/>
            </a:xfrm>
            <a:custGeom>
              <a:avLst/>
              <a:gdLst>
                <a:gd name="T0" fmla="*/ 0 w 1"/>
                <a:gd name="T1" fmla="*/ 0 h 50"/>
                <a:gd name="T2" fmla="*/ 0 w 1"/>
                <a:gd name="T3" fmla="*/ 49 h 50"/>
                <a:gd name="T4" fmla="*/ 0 w 1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0">
                  <a:moveTo>
                    <a:pt x="0" y="0"/>
                  </a:moveTo>
                  <a:lnTo>
                    <a:pt x="0" y="4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0984" name="Freeform 24"/>
            <p:cNvSpPr>
              <a:spLocks/>
            </p:cNvSpPr>
            <p:nvPr/>
          </p:nvSpPr>
          <p:spPr bwMode="auto">
            <a:xfrm>
              <a:off x="1469" y="3360"/>
              <a:ext cx="1" cy="67"/>
            </a:xfrm>
            <a:custGeom>
              <a:avLst/>
              <a:gdLst>
                <a:gd name="T0" fmla="*/ 0 w 1"/>
                <a:gd name="T1" fmla="*/ 66 h 67"/>
                <a:gd name="T2" fmla="*/ 0 w 1"/>
                <a:gd name="T3" fmla="*/ 0 h 67"/>
                <a:gd name="T4" fmla="*/ 0 w 1"/>
                <a:gd name="T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7">
                  <a:moveTo>
                    <a:pt x="0" y="66"/>
                  </a:moveTo>
                  <a:lnTo>
                    <a:pt x="0" y="0"/>
                  </a:lnTo>
                  <a:lnTo>
                    <a:pt x="0" y="6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0985" name="Rectangle 25"/>
            <p:cNvSpPr>
              <a:spLocks noChangeArrowheads="1"/>
            </p:cNvSpPr>
            <p:nvPr/>
          </p:nvSpPr>
          <p:spPr bwMode="auto">
            <a:xfrm>
              <a:off x="1178" y="3558"/>
              <a:ext cx="18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  <a:cs typeface="+mn-cs"/>
                </a:rPr>
                <a:t>P</a:t>
              </a:r>
            </a:p>
          </p:txBody>
        </p:sp>
        <p:sp>
          <p:nvSpPr>
            <p:cNvPr id="680986" name="Rectangle 26"/>
            <p:cNvSpPr>
              <a:spLocks noChangeArrowheads="1"/>
            </p:cNvSpPr>
            <p:nvPr/>
          </p:nvSpPr>
          <p:spPr bwMode="auto">
            <a:xfrm>
              <a:off x="1247" y="3606"/>
              <a:ext cx="17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  <a:cs typeface="+mn-cs"/>
                </a:rPr>
                <a:t>0</a:t>
              </a:r>
            </a:p>
          </p:txBody>
        </p:sp>
        <p:sp>
          <p:nvSpPr>
            <p:cNvPr id="680987" name="Rectangle 27"/>
            <p:cNvSpPr>
              <a:spLocks noChangeArrowheads="1"/>
            </p:cNvSpPr>
            <p:nvPr/>
          </p:nvSpPr>
          <p:spPr bwMode="auto">
            <a:xfrm>
              <a:off x="1530" y="3558"/>
              <a:ext cx="19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  <a:cs typeface="+mn-cs"/>
                </a:rPr>
                <a:t>K</a:t>
              </a:r>
            </a:p>
          </p:txBody>
        </p:sp>
        <p:sp>
          <p:nvSpPr>
            <p:cNvPr id="680988" name="Rectangle 28"/>
            <p:cNvSpPr>
              <a:spLocks noChangeArrowheads="1"/>
            </p:cNvSpPr>
            <p:nvPr/>
          </p:nvSpPr>
          <p:spPr bwMode="auto">
            <a:xfrm>
              <a:off x="1672" y="3606"/>
              <a:ext cx="17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680989" name="Rectangle 29"/>
            <p:cNvSpPr>
              <a:spLocks noChangeArrowheads="1"/>
            </p:cNvSpPr>
            <p:nvPr/>
          </p:nvSpPr>
          <p:spPr bwMode="auto">
            <a:xfrm>
              <a:off x="1894" y="3566"/>
              <a:ext cx="18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  <a:cs typeface="+mn-cs"/>
                </a:rPr>
                <a:t>P</a:t>
              </a:r>
            </a:p>
          </p:txBody>
        </p:sp>
        <p:sp>
          <p:nvSpPr>
            <p:cNvPr id="680990" name="Rectangle 30"/>
            <p:cNvSpPr>
              <a:spLocks noChangeArrowheads="1"/>
            </p:cNvSpPr>
            <p:nvPr/>
          </p:nvSpPr>
          <p:spPr bwMode="auto">
            <a:xfrm>
              <a:off x="2012" y="3615"/>
              <a:ext cx="17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680991" name="Rectangle 31"/>
            <p:cNvSpPr>
              <a:spLocks noChangeArrowheads="1"/>
            </p:cNvSpPr>
            <p:nvPr/>
          </p:nvSpPr>
          <p:spPr bwMode="auto">
            <a:xfrm>
              <a:off x="2259" y="3566"/>
              <a:ext cx="19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  <a:cs typeface="+mn-cs"/>
                </a:rPr>
                <a:t>K</a:t>
              </a:r>
            </a:p>
          </p:txBody>
        </p:sp>
        <p:sp>
          <p:nvSpPr>
            <p:cNvPr id="680992" name="Rectangle 32"/>
            <p:cNvSpPr>
              <a:spLocks noChangeArrowheads="1"/>
            </p:cNvSpPr>
            <p:nvPr/>
          </p:nvSpPr>
          <p:spPr bwMode="auto">
            <a:xfrm>
              <a:off x="2411" y="3606"/>
              <a:ext cx="17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680993" name="Rectangle 33"/>
            <p:cNvSpPr>
              <a:spLocks noChangeArrowheads="1"/>
            </p:cNvSpPr>
            <p:nvPr/>
          </p:nvSpPr>
          <p:spPr bwMode="auto">
            <a:xfrm>
              <a:off x="2612" y="3573"/>
              <a:ext cx="18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  <a:cs typeface="+mn-cs"/>
                </a:rPr>
                <a:t>P</a:t>
              </a:r>
            </a:p>
          </p:txBody>
        </p:sp>
        <p:sp>
          <p:nvSpPr>
            <p:cNvPr id="680994" name="Rectangle 34"/>
            <p:cNvSpPr>
              <a:spLocks noChangeArrowheads="1"/>
            </p:cNvSpPr>
            <p:nvPr/>
          </p:nvSpPr>
          <p:spPr bwMode="auto">
            <a:xfrm>
              <a:off x="2741" y="3623"/>
              <a:ext cx="17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680995" name="Rectangle 35"/>
            <p:cNvSpPr>
              <a:spLocks noChangeArrowheads="1"/>
            </p:cNvSpPr>
            <p:nvPr/>
          </p:nvSpPr>
          <p:spPr bwMode="auto">
            <a:xfrm>
              <a:off x="4456" y="3573"/>
              <a:ext cx="19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  <a:cs typeface="+mn-cs"/>
                </a:rPr>
                <a:t>K</a:t>
              </a:r>
            </a:p>
          </p:txBody>
        </p:sp>
        <p:sp>
          <p:nvSpPr>
            <p:cNvPr id="680996" name="Rectangle 36"/>
            <p:cNvSpPr>
              <a:spLocks noChangeArrowheads="1"/>
            </p:cNvSpPr>
            <p:nvPr/>
          </p:nvSpPr>
          <p:spPr bwMode="auto">
            <a:xfrm>
              <a:off x="4598" y="3615"/>
              <a:ext cx="21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680997" name="Rectangle 37"/>
            <p:cNvSpPr>
              <a:spLocks noChangeArrowheads="1"/>
            </p:cNvSpPr>
            <p:nvPr/>
          </p:nvSpPr>
          <p:spPr bwMode="auto">
            <a:xfrm>
              <a:off x="4808" y="3566"/>
              <a:ext cx="18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  <a:cs typeface="+mn-cs"/>
                </a:rPr>
                <a:t>P</a:t>
              </a:r>
            </a:p>
          </p:txBody>
        </p:sp>
        <p:sp>
          <p:nvSpPr>
            <p:cNvPr id="680998" name="Rectangle 38"/>
            <p:cNvSpPr>
              <a:spLocks noChangeArrowheads="1"/>
            </p:cNvSpPr>
            <p:nvPr/>
          </p:nvSpPr>
          <p:spPr bwMode="auto">
            <a:xfrm>
              <a:off x="4925" y="3591"/>
              <a:ext cx="21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680999" name="Rectangle 39"/>
            <p:cNvSpPr>
              <a:spLocks noChangeArrowheads="1"/>
            </p:cNvSpPr>
            <p:nvPr/>
          </p:nvSpPr>
          <p:spPr bwMode="auto">
            <a:xfrm>
              <a:off x="1440" y="3120"/>
              <a:ext cx="840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700" b="1">
                  <a:solidFill>
                    <a:srgbClr val="000000"/>
                  </a:solidFill>
                  <a:latin typeface="Arial" charset="0"/>
                  <a:cs typeface="+mn-cs"/>
                </a:rPr>
                <a:t>index entry</a:t>
              </a:r>
            </a:p>
          </p:txBody>
        </p:sp>
      </p:grpSp>
      <p:sp>
        <p:nvSpPr>
          <p:cNvPr id="681000" name="Freeform 40"/>
          <p:cNvSpPr>
            <a:spLocks/>
          </p:cNvSpPr>
          <p:nvPr/>
        </p:nvSpPr>
        <p:spPr bwMode="auto">
          <a:xfrm>
            <a:off x="1471613" y="3433763"/>
            <a:ext cx="450850" cy="225425"/>
          </a:xfrm>
          <a:custGeom>
            <a:avLst/>
            <a:gdLst>
              <a:gd name="T0" fmla="*/ 0 w 284"/>
              <a:gd name="T1" fmla="*/ 141 h 142"/>
              <a:gd name="T2" fmla="*/ 0 w 284"/>
              <a:gd name="T3" fmla="*/ 0 h 142"/>
              <a:gd name="T4" fmla="*/ 283 w 284"/>
              <a:gd name="T5" fmla="*/ 0 h 142"/>
              <a:gd name="T6" fmla="*/ 283 w 284"/>
              <a:gd name="T7" fmla="*/ 141 h 142"/>
              <a:gd name="T8" fmla="*/ 0 w 284"/>
              <a:gd name="T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" h="142">
                <a:moveTo>
                  <a:pt x="0" y="141"/>
                </a:moveTo>
                <a:lnTo>
                  <a:pt x="0" y="0"/>
                </a:lnTo>
                <a:lnTo>
                  <a:pt x="283" y="0"/>
                </a:lnTo>
                <a:lnTo>
                  <a:pt x="283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01" name="Freeform 41"/>
          <p:cNvSpPr>
            <a:spLocks/>
          </p:cNvSpPr>
          <p:nvPr/>
        </p:nvSpPr>
        <p:spPr bwMode="auto">
          <a:xfrm>
            <a:off x="2373313" y="3433763"/>
            <a:ext cx="450850" cy="225425"/>
          </a:xfrm>
          <a:custGeom>
            <a:avLst/>
            <a:gdLst>
              <a:gd name="T0" fmla="*/ 0 w 284"/>
              <a:gd name="T1" fmla="*/ 141 h 142"/>
              <a:gd name="T2" fmla="*/ 0 w 284"/>
              <a:gd name="T3" fmla="*/ 0 h 142"/>
              <a:gd name="T4" fmla="*/ 283 w 284"/>
              <a:gd name="T5" fmla="*/ 0 h 142"/>
              <a:gd name="T6" fmla="*/ 283 w 284"/>
              <a:gd name="T7" fmla="*/ 141 h 142"/>
              <a:gd name="T8" fmla="*/ 0 w 284"/>
              <a:gd name="T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" h="142">
                <a:moveTo>
                  <a:pt x="0" y="141"/>
                </a:moveTo>
                <a:lnTo>
                  <a:pt x="0" y="0"/>
                </a:lnTo>
                <a:lnTo>
                  <a:pt x="283" y="0"/>
                </a:lnTo>
                <a:lnTo>
                  <a:pt x="283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02" name="Freeform 42"/>
          <p:cNvSpPr>
            <a:spLocks/>
          </p:cNvSpPr>
          <p:nvPr/>
        </p:nvSpPr>
        <p:spPr bwMode="auto">
          <a:xfrm>
            <a:off x="3386138" y="3433763"/>
            <a:ext cx="452437" cy="225425"/>
          </a:xfrm>
          <a:custGeom>
            <a:avLst/>
            <a:gdLst>
              <a:gd name="T0" fmla="*/ 0 w 285"/>
              <a:gd name="T1" fmla="*/ 141 h 142"/>
              <a:gd name="T2" fmla="*/ 0 w 285"/>
              <a:gd name="T3" fmla="*/ 0 h 142"/>
              <a:gd name="T4" fmla="*/ 284 w 285"/>
              <a:gd name="T5" fmla="*/ 0 h 142"/>
              <a:gd name="T6" fmla="*/ 284 w 285"/>
              <a:gd name="T7" fmla="*/ 141 h 142"/>
              <a:gd name="T8" fmla="*/ 0 w 285"/>
              <a:gd name="T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" h="142">
                <a:moveTo>
                  <a:pt x="0" y="141"/>
                </a:moveTo>
                <a:lnTo>
                  <a:pt x="0" y="0"/>
                </a:lnTo>
                <a:lnTo>
                  <a:pt x="284" y="0"/>
                </a:lnTo>
                <a:lnTo>
                  <a:pt x="284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03" name="Freeform 43"/>
          <p:cNvSpPr>
            <a:spLocks/>
          </p:cNvSpPr>
          <p:nvPr/>
        </p:nvSpPr>
        <p:spPr bwMode="auto">
          <a:xfrm>
            <a:off x="4286250" y="3433763"/>
            <a:ext cx="452438" cy="225425"/>
          </a:xfrm>
          <a:custGeom>
            <a:avLst/>
            <a:gdLst>
              <a:gd name="T0" fmla="*/ 0 w 285"/>
              <a:gd name="T1" fmla="*/ 141 h 142"/>
              <a:gd name="T2" fmla="*/ 0 w 285"/>
              <a:gd name="T3" fmla="*/ 0 h 142"/>
              <a:gd name="T4" fmla="*/ 284 w 285"/>
              <a:gd name="T5" fmla="*/ 0 h 142"/>
              <a:gd name="T6" fmla="*/ 284 w 285"/>
              <a:gd name="T7" fmla="*/ 141 h 142"/>
              <a:gd name="T8" fmla="*/ 0 w 285"/>
              <a:gd name="T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" h="142">
                <a:moveTo>
                  <a:pt x="0" y="141"/>
                </a:moveTo>
                <a:lnTo>
                  <a:pt x="0" y="0"/>
                </a:lnTo>
                <a:lnTo>
                  <a:pt x="284" y="0"/>
                </a:lnTo>
                <a:lnTo>
                  <a:pt x="284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04" name="Freeform 44"/>
          <p:cNvSpPr>
            <a:spLocks/>
          </p:cNvSpPr>
          <p:nvPr/>
        </p:nvSpPr>
        <p:spPr bwMode="auto">
          <a:xfrm>
            <a:off x="5300663" y="3433763"/>
            <a:ext cx="450850" cy="225425"/>
          </a:xfrm>
          <a:custGeom>
            <a:avLst/>
            <a:gdLst>
              <a:gd name="T0" fmla="*/ 0 w 284"/>
              <a:gd name="T1" fmla="*/ 141 h 142"/>
              <a:gd name="T2" fmla="*/ 0 w 284"/>
              <a:gd name="T3" fmla="*/ 0 h 142"/>
              <a:gd name="T4" fmla="*/ 283 w 284"/>
              <a:gd name="T5" fmla="*/ 0 h 142"/>
              <a:gd name="T6" fmla="*/ 283 w 284"/>
              <a:gd name="T7" fmla="*/ 141 h 142"/>
              <a:gd name="T8" fmla="*/ 0 w 284"/>
              <a:gd name="T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" h="142">
                <a:moveTo>
                  <a:pt x="0" y="141"/>
                </a:moveTo>
                <a:lnTo>
                  <a:pt x="0" y="0"/>
                </a:lnTo>
                <a:lnTo>
                  <a:pt x="283" y="0"/>
                </a:lnTo>
                <a:lnTo>
                  <a:pt x="283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05" name="Freeform 45"/>
          <p:cNvSpPr>
            <a:spLocks/>
          </p:cNvSpPr>
          <p:nvPr/>
        </p:nvSpPr>
        <p:spPr bwMode="auto">
          <a:xfrm>
            <a:off x="6200775" y="3433763"/>
            <a:ext cx="450850" cy="225425"/>
          </a:xfrm>
          <a:custGeom>
            <a:avLst/>
            <a:gdLst>
              <a:gd name="T0" fmla="*/ 0 w 284"/>
              <a:gd name="T1" fmla="*/ 141 h 142"/>
              <a:gd name="T2" fmla="*/ 0 w 284"/>
              <a:gd name="T3" fmla="*/ 0 h 142"/>
              <a:gd name="T4" fmla="*/ 283 w 284"/>
              <a:gd name="T5" fmla="*/ 0 h 142"/>
              <a:gd name="T6" fmla="*/ 283 w 284"/>
              <a:gd name="T7" fmla="*/ 141 h 142"/>
              <a:gd name="T8" fmla="*/ 0 w 284"/>
              <a:gd name="T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" h="142">
                <a:moveTo>
                  <a:pt x="0" y="141"/>
                </a:moveTo>
                <a:lnTo>
                  <a:pt x="0" y="0"/>
                </a:lnTo>
                <a:lnTo>
                  <a:pt x="283" y="0"/>
                </a:lnTo>
                <a:lnTo>
                  <a:pt x="283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06" name="Freeform 46"/>
          <p:cNvSpPr>
            <a:spLocks/>
          </p:cNvSpPr>
          <p:nvPr/>
        </p:nvSpPr>
        <p:spPr bwMode="auto">
          <a:xfrm>
            <a:off x="7215188" y="3433763"/>
            <a:ext cx="450850" cy="225425"/>
          </a:xfrm>
          <a:custGeom>
            <a:avLst/>
            <a:gdLst>
              <a:gd name="T0" fmla="*/ 0 w 284"/>
              <a:gd name="T1" fmla="*/ 141 h 142"/>
              <a:gd name="T2" fmla="*/ 0 w 284"/>
              <a:gd name="T3" fmla="*/ 0 h 142"/>
              <a:gd name="T4" fmla="*/ 283 w 284"/>
              <a:gd name="T5" fmla="*/ 0 h 142"/>
              <a:gd name="T6" fmla="*/ 283 w 284"/>
              <a:gd name="T7" fmla="*/ 141 h 142"/>
              <a:gd name="T8" fmla="*/ 0 w 284"/>
              <a:gd name="T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" h="142">
                <a:moveTo>
                  <a:pt x="0" y="141"/>
                </a:moveTo>
                <a:lnTo>
                  <a:pt x="0" y="0"/>
                </a:lnTo>
                <a:lnTo>
                  <a:pt x="283" y="0"/>
                </a:lnTo>
                <a:lnTo>
                  <a:pt x="283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07" name="Freeform 47"/>
          <p:cNvSpPr>
            <a:spLocks/>
          </p:cNvSpPr>
          <p:nvPr/>
        </p:nvSpPr>
        <p:spPr bwMode="auto">
          <a:xfrm>
            <a:off x="8113713" y="3433763"/>
            <a:ext cx="454025" cy="225425"/>
          </a:xfrm>
          <a:custGeom>
            <a:avLst/>
            <a:gdLst>
              <a:gd name="T0" fmla="*/ 0 w 286"/>
              <a:gd name="T1" fmla="*/ 141 h 142"/>
              <a:gd name="T2" fmla="*/ 0 w 286"/>
              <a:gd name="T3" fmla="*/ 0 h 142"/>
              <a:gd name="T4" fmla="*/ 285 w 286"/>
              <a:gd name="T5" fmla="*/ 0 h 142"/>
              <a:gd name="T6" fmla="*/ 285 w 286"/>
              <a:gd name="T7" fmla="*/ 141 h 142"/>
              <a:gd name="T8" fmla="*/ 0 w 286"/>
              <a:gd name="T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" h="142">
                <a:moveTo>
                  <a:pt x="0" y="141"/>
                </a:moveTo>
                <a:lnTo>
                  <a:pt x="0" y="0"/>
                </a:lnTo>
                <a:lnTo>
                  <a:pt x="285" y="0"/>
                </a:lnTo>
                <a:lnTo>
                  <a:pt x="285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08" name="Freeform 48"/>
          <p:cNvSpPr>
            <a:spLocks/>
          </p:cNvSpPr>
          <p:nvPr/>
        </p:nvSpPr>
        <p:spPr bwMode="auto">
          <a:xfrm>
            <a:off x="1920875" y="2871788"/>
            <a:ext cx="454025" cy="225425"/>
          </a:xfrm>
          <a:custGeom>
            <a:avLst/>
            <a:gdLst>
              <a:gd name="T0" fmla="*/ 0 w 286"/>
              <a:gd name="T1" fmla="*/ 141 h 142"/>
              <a:gd name="T2" fmla="*/ 0 w 286"/>
              <a:gd name="T3" fmla="*/ 0 h 142"/>
              <a:gd name="T4" fmla="*/ 285 w 286"/>
              <a:gd name="T5" fmla="*/ 0 h 142"/>
              <a:gd name="T6" fmla="*/ 285 w 286"/>
              <a:gd name="T7" fmla="*/ 141 h 142"/>
              <a:gd name="T8" fmla="*/ 0 w 286"/>
              <a:gd name="T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" h="142">
                <a:moveTo>
                  <a:pt x="0" y="141"/>
                </a:moveTo>
                <a:lnTo>
                  <a:pt x="0" y="0"/>
                </a:lnTo>
                <a:lnTo>
                  <a:pt x="285" y="0"/>
                </a:lnTo>
                <a:lnTo>
                  <a:pt x="285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09" name="Freeform 49"/>
          <p:cNvSpPr>
            <a:spLocks/>
          </p:cNvSpPr>
          <p:nvPr/>
        </p:nvSpPr>
        <p:spPr bwMode="auto">
          <a:xfrm>
            <a:off x="3836988" y="2871788"/>
            <a:ext cx="450850" cy="225425"/>
          </a:xfrm>
          <a:custGeom>
            <a:avLst/>
            <a:gdLst>
              <a:gd name="T0" fmla="*/ 0 w 284"/>
              <a:gd name="T1" fmla="*/ 141 h 142"/>
              <a:gd name="T2" fmla="*/ 0 w 284"/>
              <a:gd name="T3" fmla="*/ 0 h 142"/>
              <a:gd name="T4" fmla="*/ 283 w 284"/>
              <a:gd name="T5" fmla="*/ 0 h 142"/>
              <a:gd name="T6" fmla="*/ 283 w 284"/>
              <a:gd name="T7" fmla="*/ 141 h 142"/>
              <a:gd name="T8" fmla="*/ 0 w 284"/>
              <a:gd name="T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" h="142">
                <a:moveTo>
                  <a:pt x="0" y="141"/>
                </a:moveTo>
                <a:lnTo>
                  <a:pt x="0" y="0"/>
                </a:lnTo>
                <a:lnTo>
                  <a:pt x="283" y="0"/>
                </a:lnTo>
                <a:lnTo>
                  <a:pt x="283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10" name="Freeform 50"/>
          <p:cNvSpPr>
            <a:spLocks/>
          </p:cNvSpPr>
          <p:nvPr/>
        </p:nvSpPr>
        <p:spPr bwMode="auto">
          <a:xfrm>
            <a:off x="5749925" y="2871788"/>
            <a:ext cx="452438" cy="225425"/>
          </a:xfrm>
          <a:custGeom>
            <a:avLst/>
            <a:gdLst>
              <a:gd name="T0" fmla="*/ 0 w 285"/>
              <a:gd name="T1" fmla="*/ 141 h 142"/>
              <a:gd name="T2" fmla="*/ 0 w 285"/>
              <a:gd name="T3" fmla="*/ 0 h 142"/>
              <a:gd name="T4" fmla="*/ 284 w 285"/>
              <a:gd name="T5" fmla="*/ 0 h 142"/>
              <a:gd name="T6" fmla="*/ 284 w 285"/>
              <a:gd name="T7" fmla="*/ 141 h 142"/>
              <a:gd name="T8" fmla="*/ 0 w 285"/>
              <a:gd name="T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" h="142">
                <a:moveTo>
                  <a:pt x="0" y="141"/>
                </a:moveTo>
                <a:lnTo>
                  <a:pt x="0" y="0"/>
                </a:lnTo>
                <a:lnTo>
                  <a:pt x="284" y="0"/>
                </a:lnTo>
                <a:lnTo>
                  <a:pt x="284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11" name="Freeform 51"/>
          <p:cNvSpPr>
            <a:spLocks/>
          </p:cNvSpPr>
          <p:nvPr/>
        </p:nvSpPr>
        <p:spPr bwMode="auto">
          <a:xfrm>
            <a:off x="7664450" y="2871788"/>
            <a:ext cx="450850" cy="225425"/>
          </a:xfrm>
          <a:custGeom>
            <a:avLst/>
            <a:gdLst>
              <a:gd name="T0" fmla="*/ 0 w 284"/>
              <a:gd name="T1" fmla="*/ 141 h 142"/>
              <a:gd name="T2" fmla="*/ 0 w 284"/>
              <a:gd name="T3" fmla="*/ 0 h 142"/>
              <a:gd name="T4" fmla="*/ 283 w 284"/>
              <a:gd name="T5" fmla="*/ 0 h 142"/>
              <a:gd name="T6" fmla="*/ 283 w 284"/>
              <a:gd name="T7" fmla="*/ 141 h 142"/>
              <a:gd name="T8" fmla="*/ 0 w 284"/>
              <a:gd name="T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" h="142">
                <a:moveTo>
                  <a:pt x="0" y="141"/>
                </a:moveTo>
                <a:lnTo>
                  <a:pt x="0" y="0"/>
                </a:lnTo>
                <a:lnTo>
                  <a:pt x="283" y="0"/>
                </a:lnTo>
                <a:lnTo>
                  <a:pt x="283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12" name="Freeform 52"/>
          <p:cNvSpPr>
            <a:spLocks/>
          </p:cNvSpPr>
          <p:nvPr/>
        </p:nvSpPr>
        <p:spPr bwMode="auto">
          <a:xfrm>
            <a:off x="6765925" y="2197100"/>
            <a:ext cx="450850" cy="225425"/>
          </a:xfrm>
          <a:custGeom>
            <a:avLst/>
            <a:gdLst>
              <a:gd name="T0" fmla="*/ 0 w 284"/>
              <a:gd name="T1" fmla="*/ 141 h 142"/>
              <a:gd name="T2" fmla="*/ 0 w 284"/>
              <a:gd name="T3" fmla="*/ 0 h 142"/>
              <a:gd name="T4" fmla="*/ 283 w 284"/>
              <a:gd name="T5" fmla="*/ 0 h 142"/>
              <a:gd name="T6" fmla="*/ 283 w 284"/>
              <a:gd name="T7" fmla="*/ 141 h 142"/>
              <a:gd name="T8" fmla="*/ 0 w 284"/>
              <a:gd name="T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" h="142">
                <a:moveTo>
                  <a:pt x="0" y="141"/>
                </a:moveTo>
                <a:lnTo>
                  <a:pt x="0" y="0"/>
                </a:lnTo>
                <a:lnTo>
                  <a:pt x="283" y="0"/>
                </a:lnTo>
                <a:lnTo>
                  <a:pt x="283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13" name="Freeform 53"/>
          <p:cNvSpPr>
            <a:spLocks/>
          </p:cNvSpPr>
          <p:nvPr/>
        </p:nvSpPr>
        <p:spPr bwMode="auto">
          <a:xfrm>
            <a:off x="2933700" y="2197100"/>
            <a:ext cx="454025" cy="225425"/>
          </a:xfrm>
          <a:custGeom>
            <a:avLst/>
            <a:gdLst>
              <a:gd name="T0" fmla="*/ 0 w 286"/>
              <a:gd name="T1" fmla="*/ 141 h 142"/>
              <a:gd name="T2" fmla="*/ 0 w 286"/>
              <a:gd name="T3" fmla="*/ 0 h 142"/>
              <a:gd name="T4" fmla="*/ 285 w 286"/>
              <a:gd name="T5" fmla="*/ 0 h 142"/>
              <a:gd name="T6" fmla="*/ 285 w 286"/>
              <a:gd name="T7" fmla="*/ 141 h 142"/>
              <a:gd name="T8" fmla="*/ 0 w 286"/>
              <a:gd name="T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" h="142">
                <a:moveTo>
                  <a:pt x="0" y="141"/>
                </a:moveTo>
                <a:lnTo>
                  <a:pt x="0" y="0"/>
                </a:lnTo>
                <a:lnTo>
                  <a:pt x="285" y="0"/>
                </a:lnTo>
                <a:lnTo>
                  <a:pt x="285" y="141"/>
                </a:lnTo>
                <a:lnTo>
                  <a:pt x="0" y="14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14" name="Freeform 54"/>
          <p:cNvSpPr>
            <a:spLocks/>
          </p:cNvSpPr>
          <p:nvPr/>
        </p:nvSpPr>
        <p:spPr bwMode="auto">
          <a:xfrm>
            <a:off x="4737100" y="1409700"/>
            <a:ext cx="450850" cy="227013"/>
          </a:xfrm>
          <a:custGeom>
            <a:avLst/>
            <a:gdLst>
              <a:gd name="T0" fmla="*/ 0 w 284"/>
              <a:gd name="T1" fmla="*/ 142 h 143"/>
              <a:gd name="T2" fmla="*/ 0 w 284"/>
              <a:gd name="T3" fmla="*/ 0 h 143"/>
              <a:gd name="T4" fmla="*/ 283 w 284"/>
              <a:gd name="T5" fmla="*/ 0 h 143"/>
              <a:gd name="T6" fmla="*/ 283 w 284"/>
              <a:gd name="T7" fmla="*/ 142 h 143"/>
              <a:gd name="T8" fmla="*/ 0 w 284"/>
              <a:gd name="T9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" h="143">
                <a:moveTo>
                  <a:pt x="0" y="142"/>
                </a:moveTo>
                <a:lnTo>
                  <a:pt x="0" y="0"/>
                </a:lnTo>
                <a:lnTo>
                  <a:pt x="283" y="0"/>
                </a:lnTo>
                <a:lnTo>
                  <a:pt x="283" y="142"/>
                </a:lnTo>
                <a:lnTo>
                  <a:pt x="0" y="14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15" name="Freeform 55"/>
          <p:cNvSpPr>
            <a:spLocks/>
          </p:cNvSpPr>
          <p:nvPr/>
        </p:nvSpPr>
        <p:spPr bwMode="auto">
          <a:xfrm>
            <a:off x="3386138" y="1635125"/>
            <a:ext cx="1465262" cy="563563"/>
          </a:xfrm>
          <a:custGeom>
            <a:avLst/>
            <a:gdLst>
              <a:gd name="T0" fmla="*/ 922 w 923"/>
              <a:gd name="T1" fmla="*/ 0 h 355"/>
              <a:gd name="T2" fmla="*/ 0 w 923"/>
              <a:gd name="T3" fmla="*/ 354 h 355"/>
              <a:gd name="T4" fmla="*/ 922 w 923"/>
              <a:gd name="T5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3" h="355">
                <a:moveTo>
                  <a:pt x="922" y="0"/>
                </a:moveTo>
                <a:lnTo>
                  <a:pt x="0" y="354"/>
                </a:lnTo>
                <a:lnTo>
                  <a:pt x="92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16" name="Freeform 56"/>
          <p:cNvSpPr>
            <a:spLocks/>
          </p:cNvSpPr>
          <p:nvPr/>
        </p:nvSpPr>
        <p:spPr bwMode="auto">
          <a:xfrm>
            <a:off x="3386138" y="2128838"/>
            <a:ext cx="115887" cy="69850"/>
          </a:xfrm>
          <a:custGeom>
            <a:avLst/>
            <a:gdLst>
              <a:gd name="T0" fmla="*/ 72 w 73"/>
              <a:gd name="T1" fmla="*/ 34 h 44"/>
              <a:gd name="T2" fmla="*/ 0 w 73"/>
              <a:gd name="T3" fmla="*/ 43 h 44"/>
              <a:gd name="T4" fmla="*/ 59 w 73"/>
              <a:gd name="T5" fmla="*/ 0 h 44"/>
              <a:gd name="T6" fmla="*/ 72 w 73"/>
              <a:gd name="T7" fmla="*/ 3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" h="44">
                <a:moveTo>
                  <a:pt x="72" y="34"/>
                </a:moveTo>
                <a:lnTo>
                  <a:pt x="0" y="43"/>
                </a:lnTo>
                <a:lnTo>
                  <a:pt x="59" y="0"/>
                </a:lnTo>
                <a:lnTo>
                  <a:pt x="72" y="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17" name="Freeform 57"/>
          <p:cNvSpPr>
            <a:spLocks/>
          </p:cNvSpPr>
          <p:nvPr/>
        </p:nvSpPr>
        <p:spPr bwMode="auto">
          <a:xfrm>
            <a:off x="4962525" y="1635125"/>
            <a:ext cx="1588" cy="449263"/>
          </a:xfrm>
          <a:custGeom>
            <a:avLst/>
            <a:gdLst>
              <a:gd name="T0" fmla="*/ 0 w 1"/>
              <a:gd name="T1" fmla="*/ 0 h 283"/>
              <a:gd name="T2" fmla="*/ 0 w 1"/>
              <a:gd name="T3" fmla="*/ 282 h 283"/>
              <a:gd name="T4" fmla="*/ 0 w 1"/>
              <a:gd name="T5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83">
                <a:moveTo>
                  <a:pt x="0" y="0"/>
                </a:moveTo>
                <a:lnTo>
                  <a:pt x="0" y="2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18" name="Freeform 58"/>
          <p:cNvSpPr>
            <a:spLocks/>
          </p:cNvSpPr>
          <p:nvPr/>
        </p:nvSpPr>
        <p:spPr bwMode="auto">
          <a:xfrm>
            <a:off x="4932363" y="1971675"/>
            <a:ext cx="60325" cy="112713"/>
          </a:xfrm>
          <a:custGeom>
            <a:avLst/>
            <a:gdLst>
              <a:gd name="T0" fmla="*/ 37 w 38"/>
              <a:gd name="T1" fmla="*/ 0 h 71"/>
              <a:gd name="T2" fmla="*/ 19 w 38"/>
              <a:gd name="T3" fmla="*/ 70 h 71"/>
              <a:gd name="T4" fmla="*/ 0 w 38"/>
              <a:gd name="T5" fmla="*/ 0 h 71"/>
              <a:gd name="T6" fmla="*/ 37 w 38"/>
              <a:gd name="T7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71">
                <a:moveTo>
                  <a:pt x="37" y="0"/>
                </a:moveTo>
                <a:lnTo>
                  <a:pt x="19" y="70"/>
                </a:lnTo>
                <a:lnTo>
                  <a:pt x="0" y="0"/>
                </a:lnTo>
                <a:lnTo>
                  <a:pt x="3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19" name="Freeform 59"/>
          <p:cNvSpPr>
            <a:spLocks/>
          </p:cNvSpPr>
          <p:nvPr/>
        </p:nvSpPr>
        <p:spPr bwMode="auto">
          <a:xfrm>
            <a:off x="5073650" y="1635125"/>
            <a:ext cx="1693863" cy="563563"/>
          </a:xfrm>
          <a:custGeom>
            <a:avLst/>
            <a:gdLst>
              <a:gd name="T0" fmla="*/ 0 w 1067"/>
              <a:gd name="T1" fmla="*/ 0 h 355"/>
              <a:gd name="T2" fmla="*/ 1066 w 1067"/>
              <a:gd name="T3" fmla="*/ 354 h 355"/>
              <a:gd name="T4" fmla="*/ 0 w 1067"/>
              <a:gd name="T5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7" h="355">
                <a:moveTo>
                  <a:pt x="0" y="0"/>
                </a:moveTo>
                <a:lnTo>
                  <a:pt x="1066" y="3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20" name="Freeform 60"/>
          <p:cNvSpPr>
            <a:spLocks/>
          </p:cNvSpPr>
          <p:nvPr/>
        </p:nvSpPr>
        <p:spPr bwMode="auto">
          <a:xfrm>
            <a:off x="6646863" y="2132013"/>
            <a:ext cx="120650" cy="66675"/>
          </a:xfrm>
          <a:custGeom>
            <a:avLst/>
            <a:gdLst>
              <a:gd name="T0" fmla="*/ 12 w 76"/>
              <a:gd name="T1" fmla="*/ 0 h 42"/>
              <a:gd name="T2" fmla="*/ 75 w 76"/>
              <a:gd name="T3" fmla="*/ 41 h 42"/>
              <a:gd name="T4" fmla="*/ 0 w 76"/>
              <a:gd name="T5" fmla="*/ 35 h 42"/>
              <a:gd name="T6" fmla="*/ 12 w 76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42">
                <a:moveTo>
                  <a:pt x="12" y="0"/>
                </a:moveTo>
                <a:lnTo>
                  <a:pt x="75" y="41"/>
                </a:lnTo>
                <a:lnTo>
                  <a:pt x="0" y="35"/>
                </a:lnTo>
                <a:lnTo>
                  <a:pt x="1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21" name="Freeform 61"/>
          <p:cNvSpPr>
            <a:spLocks/>
          </p:cNvSpPr>
          <p:nvPr/>
        </p:nvSpPr>
        <p:spPr bwMode="auto">
          <a:xfrm>
            <a:off x="2373313" y="2420938"/>
            <a:ext cx="676275" cy="452437"/>
          </a:xfrm>
          <a:custGeom>
            <a:avLst/>
            <a:gdLst>
              <a:gd name="T0" fmla="*/ 425 w 426"/>
              <a:gd name="T1" fmla="*/ 0 h 285"/>
              <a:gd name="T2" fmla="*/ 0 w 426"/>
              <a:gd name="T3" fmla="*/ 284 h 285"/>
              <a:gd name="T4" fmla="*/ 425 w 426"/>
              <a:gd name="T5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6" h="285">
                <a:moveTo>
                  <a:pt x="425" y="0"/>
                </a:moveTo>
                <a:lnTo>
                  <a:pt x="0" y="284"/>
                </a:lnTo>
                <a:lnTo>
                  <a:pt x="42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22" name="Freeform 62"/>
          <p:cNvSpPr>
            <a:spLocks/>
          </p:cNvSpPr>
          <p:nvPr/>
        </p:nvSpPr>
        <p:spPr bwMode="auto">
          <a:xfrm>
            <a:off x="2373313" y="2786063"/>
            <a:ext cx="109537" cy="87312"/>
          </a:xfrm>
          <a:custGeom>
            <a:avLst/>
            <a:gdLst>
              <a:gd name="T0" fmla="*/ 68 w 69"/>
              <a:gd name="T1" fmla="*/ 29 h 55"/>
              <a:gd name="T2" fmla="*/ 0 w 69"/>
              <a:gd name="T3" fmla="*/ 54 h 55"/>
              <a:gd name="T4" fmla="*/ 49 w 69"/>
              <a:gd name="T5" fmla="*/ 0 h 55"/>
              <a:gd name="T6" fmla="*/ 68 w 69"/>
              <a:gd name="T7" fmla="*/ 2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55">
                <a:moveTo>
                  <a:pt x="68" y="29"/>
                </a:moveTo>
                <a:lnTo>
                  <a:pt x="0" y="54"/>
                </a:lnTo>
                <a:lnTo>
                  <a:pt x="49" y="0"/>
                </a:lnTo>
                <a:lnTo>
                  <a:pt x="68" y="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23" name="Freeform 63"/>
          <p:cNvSpPr>
            <a:spLocks/>
          </p:cNvSpPr>
          <p:nvPr/>
        </p:nvSpPr>
        <p:spPr bwMode="auto">
          <a:xfrm>
            <a:off x="3273425" y="2420938"/>
            <a:ext cx="565150" cy="452437"/>
          </a:xfrm>
          <a:custGeom>
            <a:avLst/>
            <a:gdLst>
              <a:gd name="T0" fmla="*/ 0 w 356"/>
              <a:gd name="T1" fmla="*/ 0 h 285"/>
              <a:gd name="T2" fmla="*/ 355 w 356"/>
              <a:gd name="T3" fmla="*/ 284 h 285"/>
              <a:gd name="T4" fmla="*/ 0 w 356"/>
              <a:gd name="T5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285">
                <a:moveTo>
                  <a:pt x="0" y="0"/>
                </a:moveTo>
                <a:lnTo>
                  <a:pt x="355" y="28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24" name="Freeform 64"/>
          <p:cNvSpPr>
            <a:spLocks/>
          </p:cNvSpPr>
          <p:nvPr/>
        </p:nvSpPr>
        <p:spPr bwMode="auto">
          <a:xfrm>
            <a:off x="3730625" y="2779713"/>
            <a:ext cx="107950" cy="93662"/>
          </a:xfrm>
          <a:custGeom>
            <a:avLst/>
            <a:gdLst>
              <a:gd name="T0" fmla="*/ 22 w 68"/>
              <a:gd name="T1" fmla="*/ 0 h 59"/>
              <a:gd name="T2" fmla="*/ 67 w 68"/>
              <a:gd name="T3" fmla="*/ 58 h 59"/>
              <a:gd name="T4" fmla="*/ 0 w 68"/>
              <a:gd name="T5" fmla="*/ 27 h 59"/>
              <a:gd name="T6" fmla="*/ 22 w 68"/>
              <a:gd name="T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" h="59">
                <a:moveTo>
                  <a:pt x="22" y="0"/>
                </a:moveTo>
                <a:lnTo>
                  <a:pt x="67" y="58"/>
                </a:lnTo>
                <a:lnTo>
                  <a:pt x="0" y="27"/>
                </a:lnTo>
                <a:lnTo>
                  <a:pt x="2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25" name="Freeform 65"/>
          <p:cNvSpPr>
            <a:spLocks/>
          </p:cNvSpPr>
          <p:nvPr/>
        </p:nvSpPr>
        <p:spPr bwMode="auto">
          <a:xfrm>
            <a:off x="3160713" y="2420938"/>
            <a:ext cx="1587" cy="338137"/>
          </a:xfrm>
          <a:custGeom>
            <a:avLst/>
            <a:gdLst>
              <a:gd name="T0" fmla="*/ 0 w 1"/>
              <a:gd name="T1" fmla="*/ 0 h 213"/>
              <a:gd name="T2" fmla="*/ 0 w 1"/>
              <a:gd name="T3" fmla="*/ 212 h 213"/>
              <a:gd name="T4" fmla="*/ 0 w 1"/>
              <a:gd name="T5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13">
                <a:moveTo>
                  <a:pt x="0" y="0"/>
                </a:moveTo>
                <a:lnTo>
                  <a:pt x="0" y="21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26" name="Freeform 66"/>
          <p:cNvSpPr>
            <a:spLocks/>
          </p:cNvSpPr>
          <p:nvPr/>
        </p:nvSpPr>
        <p:spPr bwMode="auto">
          <a:xfrm>
            <a:off x="3132138" y="2644775"/>
            <a:ext cx="58737" cy="114300"/>
          </a:xfrm>
          <a:custGeom>
            <a:avLst/>
            <a:gdLst>
              <a:gd name="T0" fmla="*/ 36 w 37"/>
              <a:gd name="T1" fmla="*/ 0 h 72"/>
              <a:gd name="T2" fmla="*/ 18 w 37"/>
              <a:gd name="T3" fmla="*/ 71 h 72"/>
              <a:gd name="T4" fmla="*/ 0 w 37"/>
              <a:gd name="T5" fmla="*/ 0 h 72"/>
              <a:gd name="T6" fmla="*/ 36 w 37"/>
              <a:gd name="T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72">
                <a:moveTo>
                  <a:pt x="36" y="0"/>
                </a:moveTo>
                <a:lnTo>
                  <a:pt x="18" y="71"/>
                </a:lnTo>
                <a:lnTo>
                  <a:pt x="0" y="0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27" name="Freeform 67"/>
          <p:cNvSpPr>
            <a:spLocks/>
          </p:cNvSpPr>
          <p:nvPr/>
        </p:nvSpPr>
        <p:spPr bwMode="auto">
          <a:xfrm>
            <a:off x="6200775" y="2420938"/>
            <a:ext cx="677863" cy="452437"/>
          </a:xfrm>
          <a:custGeom>
            <a:avLst/>
            <a:gdLst>
              <a:gd name="T0" fmla="*/ 426 w 427"/>
              <a:gd name="T1" fmla="*/ 0 h 285"/>
              <a:gd name="T2" fmla="*/ 0 w 427"/>
              <a:gd name="T3" fmla="*/ 284 h 285"/>
              <a:gd name="T4" fmla="*/ 426 w 427"/>
              <a:gd name="T5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7" h="285">
                <a:moveTo>
                  <a:pt x="426" y="0"/>
                </a:moveTo>
                <a:lnTo>
                  <a:pt x="0" y="284"/>
                </a:lnTo>
                <a:lnTo>
                  <a:pt x="42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28" name="Freeform 68"/>
          <p:cNvSpPr>
            <a:spLocks/>
          </p:cNvSpPr>
          <p:nvPr/>
        </p:nvSpPr>
        <p:spPr bwMode="auto">
          <a:xfrm>
            <a:off x="6200775" y="2786063"/>
            <a:ext cx="111125" cy="87312"/>
          </a:xfrm>
          <a:custGeom>
            <a:avLst/>
            <a:gdLst>
              <a:gd name="T0" fmla="*/ 69 w 70"/>
              <a:gd name="T1" fmla="*/ 29 h 55"/>
              <a:gd name="T2" fmla="*/ 0 w 70"/>
              <a:gd name="T3" fmla="*/ 54 h 55"/>
              <a:gd name="T4" fmla="*/ 49 w 70"/>
              <a:gd name="T5" fmla="*/ 0 h 55"/>
              <a:gd name="T6" fmla="*/ 69 w 70"/>
              <a:gd name="T7" fmla="*/ 2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" h="55">
                <a:moveTo>
                  <a:pt x="69" y="29"/>
                </a:moveTo>
                <a:lnTo>
                  <a:pt x="0" y="54"/>
                </a:lnTo>
                <a:lnTo>
                  <a:pt x="49" y="0"/>
                </a:lnTo>
                <a:lnTo>
                  <a:pt x="69" y="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29" name="Freeform 69"/>
          <p:cNvSpPr>
            <a:spLocks/>
          </p:cNvSpPr>
          <p:nvPr/>
        </p:nvSpPr>
        <p:spPr bwMode="auto">
          <a:xfrm>
            <a:off x="7102475" y="2420938"/>
            <a:ext cx="563563" cy="452437"/>
          </a:xfrm>
          <a:custGeom>
            <a:avLst/>
            <a:gdLst>
              <a:gd name="T0" fmla="*/ 0 w 355"/>
              <a:gd name="T1" fmla="*/ 0 h 285"/>
              <a:gd name="T2" fmla="*/ 354 w 355"/>
              <a:gd name="T3" fmla="*/ 284 h 285"/>
              <a:gd name="T4" fmla="*/ 0 w 355"/>
              <a:gd name="T5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" h="285">
                <a:moveTo>
                  <a:pt x="0" y="0"/>
                </a:moveTo>
                <a:lnTo>
                  <a:pt x="354" y="28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30" name="Freeform 70"/>
          <p:cNvSpPr>
            <a:spLocks/>
          </p:cNvSpPr>
          <p:nvPr/>
        </p:nvSpPr>
        <p:spPr bwMode="auto">
          <a:xfrm>
            <a:off x="7561263" y="2779713"/>
            <a:ext cx="104775" cy="93662"/>
          </a:xfrm>
          <a:custGeom>
            <a:avLst/>
            <a:gdLst>
              <a:gd name="T0" fmla="*/ 21 w 66"/>
              <a:gd name="T1" fmla="*/ 0 h 59"/>
              <a:gd name="T2" fmla="*/ 65 w 66"/>
              <a:gd name="T3" fmla="*/ 58 h 59"/>
              <a:gd name="T4" fmla="*/ 0 w 66"/>
              <a:gd name="T5" fmla="*/ 27 h 59"/>
              <a:gd name="T6" fmla="*/ 21 w 66"/>
              <a:gd name="T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59">
                <a:moveTo>
                  <a:pt x="21" y="0"/>
                </a:moveTo>
                <a:lnTo>
                  <a:pt x="65" y="58"/>
                </a:lnTo>
                <a:lnTo>
                  <a:pt x="0" y="27"/>
                </a:lnTo>
                <a:lnTo>
                  <a:pt x="2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31" name="Freeform 71"/>
          <p:cNvSpPr>
            <a:spLocks/>
          </p:cNvSpPr>
          <p:nvPr/>
        </p:nvSpPr>
        <p:spPr bwMode="auto">
          <a:xfrm>
            <a:off x="6989763" y="2420938"/>
            <a:ext cx="1587" cy="338137"/>
          </a:xfrm>
          <a:custGeom>
            <a:avLst/>
            <a:gdLst>
              <a:gd name="T0" fmla="*/ 0 w 1"/>
              <a:gd name="T1" fmla="*/ 0 h 213"/>
              <a:gd name="T2" fmla="*/ 0 w 1"/>
              <a:gd name="T3" fmla="*/ 212 h 213"/>
              <a:gd name="T4" fmla="*/ 0 w 1"/>
              <a:gd name="T5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13">
                <a:moveTo>
                  <a:pt x="0" y="0"/>
                </a:moveTo>
                <a:lnTo>
                  <a:pt x="0" y="21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32" name="Freeform 72"/>
          <p:cNvSpPr>
            <a:spLocks/>
          </p:cNvSpPr>
          <p:nvPr/>
        </p:nvSpPr>
        <p:spPr bwMode="auto">
          <a:xfrm>
            <a:off x="6961188" y="2644775"/>
            <a:ext cx="58737" cy="114300"/>
          </a:xfrm>
          <a:custGeom>
            <a:avLst/>
            <a:gdLst>
              <a:gd name="T0" fmla="*/ 36 w 37"/>
              <a:gd name="T1" fmla="*/ 0 h 72"/>
              <a:gd name="T2" fmla="*/ 18 w 37"/>
              <a:gd name="T3" fmla="*/ 71 h 72"/>
              <a:gd name="T4" fmla="*/ 0 w 37"/>
              <a:gd name="T5" fmla="*/ 0 h 72"/>
              <a:gd name="T6" fmla="*/ 36 w 37"/>
              <a:gd name="T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72">
                <a:moveTo>
                  <a:pt x="36" y="0"/>
                </a:moveTo>
                <a:lnTo>
                  <a:pt x="18" y="71"/>
                </a:lnTo>
                <a:lnTo>
                  <a:pt x="0" y="0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33" name="Freeform 73"/>
          <p:cNvSpPr>
            <a:spLocks/>
          </p:cNvSpPr>
          <p:nvPr/>
        </p:nvSpPr>
        <p:spPr bwMode="auto">
          <a:xfrm>
            <a:off x="1920875" y="3095625"/>
            <a:ext cx="114300" cy="339725"/>
          </a:xfrm>
          <a:custGeom>
            <a:avLst/>
            <a:gdLst>
              <a:gd name="T0" fmla="*/ 71 w 72"/>
              <a:gd name="T1" fmla="*/ 0 h 214"/>
              <a:gd name="T2" fmla="*/ 0 w 72"/>
              <a:gd name="T3" fmla="*/ 213 h 214"/>
              <a:gd name="T4" fmla="*/ 71 w 72"/>
              <a:gd name="T5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214">
                <a:moveTo>
                  <a:pt x="71" y="0"/>
                </a:moveTo>
                <a:lnTo>
                  <a:pt x="0" y="213"/>
                </a:lnTo>
                <a:lnTo>
                  <a:pt x="7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34" name="Freeform 74"/>
          <p:cNvSpPr>
            <a:spLocks/>
          </p:cNvSpPr>
          <p:nvPr/>
        </p:nvSpPr>
        <p:spPr bwMode="auto">
          <a:xfrm>
            <a:off x="1920875" y="3317875"/>
            <a:ext cx="65088" cy="117475"/>
          </a:xfrm>
          <a:custGeom>
            <a:avLst/>
            <a:gdLst>
              <a:gd name="T0" fmla="*/ 40 w 41"/>
              <a:gd name="T1" fmla="*/ 10 h 74"/>
              <a:gd name="T2" fmla="*/ 0 w 41"/>
              <a:gd name="T3" fmla="*/ 73 h 74"/>
              <a:gd name="T4" fmla="*/ 6 w 41"/>
              <a:gd name="T5" fmla="*/ 0 h 74"/>
              <a:gd name="T6" fmla="*/ 40 w 41"/>
              <a:gd name="T7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74">
                <a:moveTo>
                  <a:pt x="40" y="10"/>
                </a:moveTo>
                <a:lnTo>
                  <a:pt x="0" y="73"/>
                </a:lnTo>
                <a:lnTo>
                  <a:pt x="6" y="0"/>
                </a:lnTo>
                <a:lnTo>
                  <a:pt x="40" y="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35" name="Freeform 75"/>
          <p:cNvSpPr>
            <a:spLocks/>
          </p:cNvSpPr>
          <p:nvPr/>
        </p:nvSpPr>
        <p:spPr bwMode="auto">
          <a:xfrm>
            <a:off x="2259013" y="3095625"/>
            <a:ext cx="115887" cy="339725"/>
          </a:xfrm>
          <a:custGeom>
            <a:avLst/>
            <a:gdLst>
              <a:gd name="T0" fmla="*/ 0 w 73"/>
              <a:gd name="T1" fmla="*/ 0 h 214"/>
              <a:gd name="T2" fmla="*/ 72 w 73"/>
              <a:gd name="T3" fmla="*/ 213 h 214"/>
              <a:gd name="T4" fmla="*/ 0 w 73"/>
              <a:gd name="T5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" h="214">
                <a:moveTo>
                  <a:pt x="0" y="0"/>
                </a:moveTo>
                <a:lnTo>
                  <a:pt x="72" y="21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36" name="Freeform 76"/>
          <p:cNvSpPr>
            <a:spLocks/>
          </p:cNvSpPr>
          <p:nvPr/>
        </p:nvSpPr>
        <p:spPr bwMode="auto">
          <a:xfrm>
            <a:off x="2309813" y="3317875"/>
            <a:ext cx="65087" cy="117475"/>
          </a:xfrm>
          <a:custGeom>
            <a:avLst/>
            <a:gdLst>
              <a:gd name="T0" fmla="*/ 33 w 41"/>
              <a:gd name="T1" fmla="*/ 0 h 74"/>
              <a:gd name="T2" fmla="*/ 40 w 41"/>
              <a:gd name="T3" fmla="*/ 73 h 74"/>
              <a:gd name="T4" fmla="*/ 0 w 41"/>
              <a:gd name="T5" fmla="*/ 10 h 74"/>
              <a:gd name="T6" fmla="*/ 33 w 41"/>
              <a:gd name="T7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74">
                <a:moveTo>
                  <a:pt x="33" y="0"/>
                </a:moveTo>
                <a:lnTo>
                  <a:pt x="40" y="73"/>
                </a:lnTo>
                <a:lnTo>
                  <a:pt x="0" y="10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37" name="Freeform 77"/>
          <p:cNvSpPr>
            <a:spLocks/>
          </p:cNvSpPr>
          <p:nvPr/>
        </p:nvSpPr>
        <p:spPr bwMode="auto">
          <a:xfrm>
            <a:off x="2144713" y="3095625"/>
            <a:ext cx="1587" cy="225425"/>
          </a:xfrm>
          <a:custGeom>
            <a:avLst/>
            <a:gdLst>
              <a:gd name="T0" fmla="*/ 0 w 1"/>
              <a:gd name="T1" fmla="*/ 0 h 142"/>
              <a:gd name="T2" fmla="*/ 0 w 1"/>
              <a:gd name="T3" fmla="*/ 141 h 142"/>
              <a:gd name="T4" fmla="*/ 0 w 1"/>
              <a:gd name="T5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2">
                <a:moveTo>
                  <a:pt x="0" y="0"/>
                </a:moveTo>
                <a:lnTo>
                  <a:pt x="0" y="14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38" name="Freeform 78"/>
          <p:cNvSpPr>
            <a:spLocks/>
          </p:cNvSpPr>
          <p:nvPr/>
        </p:nvSpPr>
        <p:spPr bwMode="auto">
          <a:xfrm>
            <a:off x="2117725" y="3206750"/>
            <a:ext cx="58738" cy="114300"/>
          </a:xfrm>
          <a:custGeom>
            <a:avLst/>
            <a:gdLst>
              <a:gd name="T0" fmla="*/ 36 w 37"/>
              <a:gd name="T1" fmla="*/ 0 h 72"/>
              <a:gd name="T2" fmla="*/ 17 w 37"/>
              <a:gd name="T3" fmla="*/ 71 h 72"/>
              <a:gd name="T4" fmla="*/ 0 w 37"/>
              <a:gd name="T5" fmla="*/ 0 h 72"/>
              <a:gd name="T6" fmla="*/ 36 w 37"/>
              <a:gd name="T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72">
                <a:moveTo>
                  <a:pt x="36" y="0"/>
                </a:moveTo>
                <a:lnTo>
                  <a:pt x="17" y="71"/>
                </a:lnTo>
                <a:lnTo>
                  <a:pt x="0" y="0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39" name="Freeform 79"/>
          <p:cNvSpPr>
            <a:spLocks/>
          </p:cNvSpPr>
          <p:nvPr/>
        </p:nvSpPr>
        <p:spPr bwMode="auto">
          <a:xfrm>
            <a:off x="3836988" y="3095625"/>
            <a:ext cx="114300" cy="339725"/>
          </a:xfrm>
          <a:custGeom>
            <a:avLst/>
            <a:gdLst>
              <a:gd name="T0" fmla="*/ 71 w 72"/>
              <a:gd name="T1" fmla="*/ 0 h 214"/>
              <a:gd name="T2" fmla="*/ 0 w 72"/>
              <a:gd name="T3" fmla="*/ 213 h 214"/>
              <a:gd name="T4" fmla="*/ 71 w 72"/>
              <a:gd name="T5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214">
                <a:moveTo>
                  <a:pt x="71" y="0"/>
                </a:moveTo>
                <a:lnTo>
                  <a:pt x="0" y="213"/>
                </a:lnTo>
                <a:lnTo>
                  <a:pt x="7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40" name="Freeform 80"/>
          <p:cNvSpPr>
            <a:spLocks/>
          </p:cNvSpPr>
          <p:nvPr/>
        </p:nvSpPr>
        <p:spPr bwMode="auto">
          <a:xfrm>
            <a:off x="3836988" y="3317875"/>
            <a:ext cx="61912" cy="117475"/>
          </a:xfrm>
          <a:custGeom>
            <a:avLst/>
            <a:gdLst>
              <a:gd name="T0" fmla="*/ 38 w 39"/>
              <a:gd name="T1" fmla="*/ 10 h 74"/>
              <a:gd name="T2" fmla="*/ 0 w 39"/>
              <a:gd name="T3" fmla="*/ 73 h 74"/>
              <a:gd name="T4" fmla="*/ 5 w 39"/>
              <a:gd name="T5" fmla="*/ 0 h 74"/>
              <a:gd name="T6" fmla="*/ 38 w 39"/>
              <a:gd name="T7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74">
                <a:moveTo>
                  <a:pt x="38" y="10"/>
                </a:moveTo>
                <a:lnTo>
                  <a:pt x="0" y="73"/>
                </a:lnTo>
                <a:lnTo>
                  <a:pt x="5" y="0"/>
                </a:lnTo>
                <a:lnTo>
                  <a:pt x="38" y="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41" name="Freeform 81"/>
          <p:cNvSpPr>
            <a:spLocks/>
          </p:cNvSpPr>
          <p:nvPr/>
        </p:nvSpPr>
        <p:spPr bwMode="auto">
          <a:xfrm>
            <a:off x="4173538" y="3095625"/>
            <a:ext cx="114300" cy="339725"/>
          </a:xfrm>
          <a:custGeom>
            <a:avLst/>
            <a:gdLst>
              <a:gd name="T0" fmla="*/ 0 w 72"/>
              <a:gd name="T1" fmla="*/ 0 h 214"/>
              <a:gd name="T2" fmla="*/ 71 w 72"/>
              <a:gd name="T3" fmla="*/ 213 h 214"/>
              <a:gd name="T4" fmla="*/ 0 w 72"/>
              <a:gd name="T5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214">
                <a:moveTo>
                  <a:pt x="0" y="0"/>
                </a:moveTo>
                <a:lnTo>
                  <a:pt x="71" y="21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42" name="Freeform 82"/>
          <p:cNvSpPr>
            <a:spLocks/>
          </p:cNvSpPr>
          <p:nvPr/>
        </p:nvSpPr>
        <p:spPr bwMode="auto">
          <a:xfrm>
            <a:off x="4224338" y="3317875"/>
            <a:ext cx="63500" cy="117475"/>
          </a:xfrm>
          <a:custGeom>
            <a:avLst/>
            <a:gdLst>
              <a:gd name="T0" fmla="*/ 33 w 40"/>
              <a:gd name="T1" fmla="*/ 0 h 74"/>
              <a:gd name="T2" fmla="*/ 39 w 40"/>
              <a:gd name="T3" fmla="*/ 73 h 74"/>
              <a:gd name="T4" fmla="*/ 0 w 40"/>
              <a:gd name="T5" fmla="*/ 10 h 74"/>
              <a:gd name="T6" fmla="*/ 33 w 40"/>
              <a:gd name="T7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74">
                <a:moveTo>
                  <a:pt x="33" y="0"/>
                </a:moveTo>
                <a:lnTo>
                  <a:pt x="39" y="73"/>
                </a:lnTo>
                <a:lnTo>
                  <a:pt x="0" y="10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43" name="Freeform 83"/>
          <p:cNvSpPr>
            <a:spLocks/>
          </p:cNvSpPr>
          <p:nvPr/>
        </p:nvSpPr>
        <p:spPr bwMode="auto">
          <a:xfrm>
            <a:off x="4060825" y="3095625"/>
            <a:ext cx="1588" cy="225425"/>
          </a:xfrm>
          <a:custGeom>
            <a:avLst/>
            <a:gdLst>
              <a:gd name="T0" fmla="*/ 0 w 1"/>
              <a:gd name="T1" fmla="*/ 0 h 142"/>
              <a:gd name="T2" fmla="*/ 0 w 1"/>
              <a:gd name="T3" fmla="*/ 141 h 142"/>
              <a:gd name="T4" fmla="*/ 0 w 1"/>
              <a:gd name="T5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2">
                <a:moveTo>
                  <a:pt x="0" y="0"/>
                </a:moveTo>
                <a:lnTo>
                  <a:pt x="0" y="14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44" name="Freeform 84"/>
          <p:cNvSpPr>
            <a:spLocks/>
          </p:cNvSpPr>
          <p:nvPr/>
        </p:nvSpPr>
        <p:spPr bwMode="auto">
          <a:xfrm>
            <a:off x="4032250" y="3206750"/>
            <a:ext cx="58738" cy="114300"/>
          </a:xfrm>
          <a:custGeom>
            <a:avLst/>
            <a:gdLst>
              <a:gd name="T0" fmla="*/ 36 w 37"/>
              <a:gd name="T1" fmla="*/ 0 h 72"/>
              <a:gd name="T2" fmla="*/ 18 w 37"/>
              <a:gd name="T3" fmla="*/ 71 h 72"/>
              <a:gd name="T4" fmla="*/ 0 w 37"/>
              <a:gd name="T5" fmla="*/ 0 h 72"/>
              <a:gd name="T6" fmla="*/ 36 w 37"/>
              <a:gd name="T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72">
                <a:moveTo>
                  <a:pt x="36" y="0"/>
                </a:moveTo>
                <a:lnTo>
                  <a:pt x="18" y="71"/>
                </a:lnTo>
                <a:lnTo>
                  <a:pt x="0" y="0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45" name="Freeform 85"/>
          <p:cNvSpPr>
            <a:spLocks/>
          </p:cNvSpPr>
          <p:nvPr/>
        </p:nvSpPr>
        <p:spPr bwMode="auto">
          <a:xfrm>
            <a:off x="5749925" y="3095625"/>
            <a:ext cx="114300" cy="339725"/>
          </a:xfrm>
          <a:custGeom>
            <a:avLst/>
            <a:gdLst>
              <a:gd name="T0" fmla="*/ 71 w 72"/>
              <a:gd name="T1" fmla="*/ 0 h 214"/>
              <a:gd name="T2" fmla="*/ 0 w 72"/>
              <a:gd name="T3" fmla="*/ 213 h 214"/>
              <a:gd name="T4" fmla="*/ 71 w 72"/>
              <a:gd name="T5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214">
                <a:moveTo>
                  <a:pt x="71" y="0"/>
                </a:moveTo>
                <a:lnTo>
                  <a:pt x="0" y="213"/>
                </a:lnTo>
                <a:lnTo>
                  <a:pt x="7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46" name="Freeform 86"/>
          <p:cNvSpPr>
            <a:spLocks/>
          </p:cNvSpPr>
          <p:nvPr/>
        </p:nvSpPr>
        <p:spPr bwMode="auto">
          <a:xfrm>
            <a:off x="5749925" y="3317875"/>
            <a:ext cx="63500" cy="117475"/>
          </a:xfrm>
          <a:custGeom>
            <a:avLst/>
            <a:gdLst>
              <a:gd name="T0" fmla="*/ 39 w 40"/>
              <a:gd name="T1" fmla="*/ 10 h 74"/>
              <a:gd name="T2" fmla="*/ 0 w 40"/>
              <a:gd name="T3" fmla="*/ 73 h 74"/>
              <a:gd name="T4" fmla="*/ 6 w 40"/>
              <a:gd name="T5" fmla="*/ 0 h 74"/>
              <a:gd name="T6" fmla="*/ 39 w 40"/>
              <a:gd name="T7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74">
                <a:moveTo>
                  <a:pt x="39" y="10"/>
                </a:moveTo>
                <a:lnTo>
                  <a:pt x="0" y="73"/>
                </a:lnTo>
                <a:lnTo>
                  <a:pt x="6" y="0"/>
                </a:lnTo>
                <a:lnTo>
                  <a:pt x="39" y="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47" name="Freeform 87"/>
          <p:cNvSpPr>
            <a:spLocks/>
          </p:cNvSpPr>
          <p:nvPr/>
        </p:nvSpPr>
        <p:spPr bwMode="auto">
          <a:xfrm>
            <a:off x="6088063" y="3095625"/>
            <a:ext cx="114300" cy="339725"/>
          </a:xfrm>
          <a:custGeom>
            <a:avLst/>
            <a:gdLst>
              <a:gd name="T0" fmla="*/ 0 w 72"/>
              <a:gd name="T1" fmla="*/ 0 h 214"/>
              <a:gd name="T2" fmla="*/ 71 w 72"/>
              <a:gd name="T3" fmla="*/ 213 h 214"/>
              <a:gd name="T4" fmla="*/ 0 w 72"/>
              <a:gd name="T5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214">
                <a:moveTo>
                  <a:pt x="0" y="0"/>
                </a:moveTo>
                <a:lnTo>
                  <a:pt x="71" y="21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48" name="Freeform 88"/>
          <p:cNvSpPr>
            <a:spLocks/>
          </p:cNvSpPr>
          <p:nvPr/>
        </p:nvSpPr>
        <p:spPr bwMode="auto">
          <a:xfrm>
            <a:off x="6138863" y="3317875"/>
            <a:ext cx="63500" cy="117475"/>
          </a:xfrm>
          <a:custGeom>
            <a:avLst/>
            <a:gdLst>
              <a:gd name="T0" fmla="*/ 33 w 40"/>
              <a:gd name="T1" fmla="*/ 0 h 74"/>
              <a:gd name="T2" fmla="*/ 39 w 40"/>
              <a:gd name="T3" fmla="*/ 73 h 74"/>
              <a:gd name="T4" fmla="*/ 0 w 40"/>
              <a:gd name="T5" fmla="*/ 10 h 74"/>
              <a:gd name="T6" fmla="*/ 33 w 40"/>
              <a:gd name="T7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74">
                <a:moveTo>
                  <a:pt x="33" y="0"/>
                </a:moveTo>
                <a:lnTo>
                  <a:pt x="39" y="73"/>
                </a:lnTo>
                <a:lnTo>
                  <a:pt x="0" y="10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49" name="Freeform 89"/>
          <p:cNvSpPr>
            <a:spLocks/>
          </p:cNvSpPr>
          <p:nvPr/>
        </p:nvSpPr>
        <p:spPr bwMode="auto">
          <a:xfrm>
            <a:off x="5976938" y="3095625"/>
            <a:ext cx="1587" cy="225425"/>
          </a:xfrm>
          <a:custGeom>
            <a:avLst/>
            <a:gdLst>
              <a:gd name="T0" fmla="*/ 0 w 1"/>
              <a:gd name="T1" fmla="*/ 0 h 142"/>
              <a:gd name="T2" fmla="*/ 0 w 1"/>
              <a:gd name="T3" fmla="*/ 141 h 142"/>
              <a:gd name="T4" fmla="*/ 0 w 1"/>
              <a:gd name="T5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2">
                <a:moveTo>
                  <a:pt x="0" y="0"/>
                </a:moveTo>
                <a:lnTo>
                  <a:pt x="0" y="14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50" name="Freeform 90"/>
          <p:cNvSpPr>
            <a:spLocks/>
          </p:cNvSpPr>
          <p:nvPr/>
        </p:nvSpPr>
        <p:spPr bwMode="auto">
          <a:xfrm>
            <a:off x="5946775" y="3206750"/>
            <a:ext cx="58738" cy="114300"/>
          </a:xfrm>
          <a:custGeom>
            <a:avLst/>
            <a:gdLst>
              <a:gd name="T0" fmla="*/ 36 w 37"/>
              <a:gd name="T1" fmla="*/ 0 h 72"/>
              <a:gd name="T2" fmla="*/ 19 w 37"/>
              <a:gd name="T3" fmla="*/ 71 h 72"/>
              <a:gd name="T4" fmla="*/ 0 w 37"/>
              <a:gd name="T5" fmla="*/ 0 h 72"/>
              <a:gd name="T6" fmla="*/ 36 w 37"/>
              <a:gd name="T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72">
                <a:moveTo>
                  <a:pt x="36" y="0"/>
                </a:moveTo>
                <a:lnTo>
                  <a:pt x="19" y="71"/>
                </a:lnTo>
                <a:lnTo>
                  <a:pt x="0" y="0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51" name="Freeform 91"/>
          <p:cNvSpPr>
            <a:spLocks/>
          </p:cNvSpPr>
          <p:nvPr/>
        </p:nvSpPr>
        <p:spPr bwMode="auto">
          <a:xfrm>
            <a:off x="7664450" y="3095625"/>
            <a:ext cx="115888" cy="339725"/>
          </a:xfrm>
          <a:custGeom>
            <a:avLst/>
            <a:gdLst>
              <a:gd name="T0" fmla="*/ 72 w 73"/>
              <a:gd name="T1" fmla="*/ 0 h 214"/>
              <a:gd name="T2" fmla="*/ 0 w 73"/>
              <a:gd name="T3" fmla="*/ 213 h 214"/>
              <a:gd name="T4" fmla="*/ 72 w 73"/>
              <a:gd name="T5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" h="214">
                <a:moveTo>
                  <a:pt x="72" y="0"/>
                </a:moveTo>
                <a:lnTo>
                  <a:pt x="0" y="213"/>
                </a:lnTo>
                <a:lnTo>
                  <a:pt x="7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52" name="Freeform 92"/>
          <p:cNvSpPr>
            <a:spLocks/>
          </p:cNvSpPr>
          <p:nvPr/>
        </p:nvSpPr>
        <p:spPr bwMode="auto">
          <a:xfrm>
            <a:off x="7664450" y="3317875"/>
            <a:ext cx="63500" cy="117475"/>
          </a:xfrm>
          <a:custGeom>
            <a:avLst/>
            <a:gdLst>
              <a:gd name="T0" fmla="*/ 39 w 40"/>
              <a:gd name="T1" fmla="*/ 10 h 74"/>
              <a:gd name="T2" fmla="*/ 0 w 40"/>
              <a:gd name="T3" fmla="*/ 73 h 74"/>
              <a:gd name="T4" fmla="*/ 6 w 40"/>
              <a:gd name="T5" fmla="*/ 0 h 74"/>
              <a:gd name="T6" fmla="*/ 39 w 40"/>
              <a:gd name="T7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74">
                <a:moveTo>
                  <a:pt x="39" y="10"/>
                </a:moveTo>
                <a:lnTo>
                  <a:pt x="0" y="73"/>
                </a:lnTo>
                <a:lnTo>
                  <a:pt x="6" y="0"/>
                </a:lnTo>
                <a:lnTo>
                  <a:pt x="39" y="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53" name="Freeform 93"/>
          <p:cNvSpPr>
            <a:spLocks/>
          </p:cNvSpPr>
          <p:nvPr/>
        </p:nvSpPr>
        <p:spPr bwMode="auto">
          <a:xfrm>
            <a:off x="8002588" y="3095625"/>
            <a:ext cx="112712" cy="339725"/>
          </a:xfrm>
          <a:custGeom>
            <a:avLst/>
            <a:gdLst>
              <a:gd name="T0" fmla="*/ 0 w 71"/>
              <a:gd name="T1" fmla="*/ 0 h 214"/>
              <a:gd name="T2" fmla="*/ 70 w 71"/>
              <a:gd name="T3" fmla="*/ 213 h 214"/>
              <a:gd name="T4" fmla="*/ 0 w 71"/>
              <a:gd name="T5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214">
                <a:moveTo>
                  <a:pt x="0" y="0"/>
                </a:moveTo>
                <a:lnTo>
                  <a:pt x="70" y="21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54" name="Freeform 94"/>
          <p:cNvSpPr>
            <a:spLocks/>
          </p:cNvSpPr>
          <p:nvPr/>
        </p:nvSpPr>
        <p:spPr bwMode="auto">
          <a:xfrm>
            <a:off x="8053388" y="3317875"/>
            <a:ext cx="61912" cy="117475"/>
          </a:xfrm>
          <a:custGeom>
            <a:avLst/>
            <a:gdLst>
              <a:gd name="T0" fmla="*/ 33 w 39"/>
              <a:gd name="T1" fmla="*/ 0 h 74"/>
              <a:gd name="T2" fmla="*/ 38 w 39"/>
              <a:gd name="T3" fmla="*/ 73 h 74"/>
              <a:gd name="T4" fmla="*/ 0 w 39"/>
              <a:gd name="T5" fmla="*/ 10 h 74"/>
              <a:gd name="T6" fmla="*/ 33 w 39"/>
              <a:gd name="T7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74">
                <a:moveTo>
                  <a:pt x="33" y="0"/>
                </a:moveTo>
                <a:lnTo>
                  <a:pt x="38" y="73"/>
                </a:lnTo>
                <a:lnTo>
                  <a:pt x="0" y="10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55" name="Freeform 95"/>
          <p:cNvSpPr>
            <a:spLocks/>
          </p:cNvSpPr>
          <p:nvPr/>
        </p:nvSpPr>
        <p:spPr bwMode="auto">
          <a:xfrm>
            <a:off x="7891463" y="3095625"/>
            <a:ext cx="1587" cy="225425"/>
          </a:xfrm>
          <a:custGeom>
            <a:avLst/>
            <a:gdLst>
              <a:gd name="T0" fmla="*/ 0 w 1"/>
              <a:gd name="T1" fmla="*/ 0 h 142"/>
              <a:gd name="T2" fmla="*/ 0 w 1"/>
              <a:gd name="T3" fmla="*/ 141 h 142"/>
              <a:gd name="T4" fmla="*/ 0 w 1"/>
              <a:gd name="T5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2">
                <a:moveTo>
                  <a:pt x="0" y="0"/>
                </a:moveTo>
                <a:lnTo>
                  <a:pt x="0" y="14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56" name="Freeform 96"/>
          <p:cNvSpPr>
            <a:spLocks/>
          </p:cNvSpPr>
          <p:nvPr/>
        </p:nvSpPr>
        <p:spPr bwMode="auto">
          <a:xfrm>
            <a:off x="7861300" y="3206750"/>
            <a:ext cx="58738" cy="114300"/>
          </a:xfrm>
          <a:custGeom>
            <a:avLst/>
            <a:gdLst>
              <a:gd name="T0" fmla="*/ 36 w 37"/>
              <a:gd name="T1" fmla="*/ 0 h 72"/>
              <a:gd name="T2" fmla="*/ 19 w 37"/>
              <a:gd name="T3" fmla="*/ 71 h 72"/>
              <a:gd name="T4" fmla="*/ 0 w 37"/>
              <a:gd name="T5" fmla="*/ 0 h 72"/>
              <a:gd name="T6" fmla="*/ 36 w 37"/>
              <a:gd name="T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72">
                <a:moveTo>
                  <a:pt x="36" y="0"/>
                </a:moveTo>
                <a:lnTo>
                  <a:pt x="19" y="71"/>
                </a:lnTo>
                <a:lnTo>
                  <a:pt x="0" y="0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57" name="Freeform 97"/>
          <p:cNvSpPr>
            <a:spLocks/>
          </p:cNvSpPr>
          <p:nvPr/>
        </p:nvSpPr>
        <p:spPr bwMode="auto">
          <a:xfrm>
            <a:off x="1992313" y="3532188"/>
            <a:ext cx="57150" cy="28575"/>
          </a:xfrm>
          <a:custGeom>
            <a:avLst/>
            <a:gdLst>
              <a:gd name="T0" fmla="*/ 35 w 36"/>
              <a:gd name="T1" fmla="*/ 9 h 18"/>
              <a:gd name="T2" fmla="*/ 18 w 36"/>
              <a:gd name="T3" fmla="*/ 0 h 18"/>
              <a:gd name="T4" fmla="*/ 0 w 36"/>
              <a:gd name="T5" fmla="*/ 9 h 18"/>
              <a:gd name="T6" fmla="*/ 18 w 36"/>
              <a:gd name="T7" fmla="*/ 17 h 18"/>
              <a:gd name="T8" fmla="*/ 35 w 36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8">
                <a:moveTo>
                  <a:pt x="35" y="9"/>
                </a:moveTo>
                <a:lnTo>
                  <a:pt x="18" y="0"/>
                </a:lnTo>
                <a:lnTo>
                  <a:pt x="0" y="9"/>
                </a:lnTo>
                <a:lnTo>
                  <a:pt x="18" y="17"/>
                </a:lnTo>
                <a:lnTo>
                  <a:pt x="35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58" name="Freeform 98"/>
          <p:cNvSpPr>
            <a:spLocks/>
          </p:cNvSpPr>
          <p:nvPr/>
        </p:nvSpPr>
        <p:spPr bwMode="auto">
          <a:xfrm>
            <a:off x="2117725" y="3532188"/>
            <a:ext cx="58738" cy="28575"/>
          </a:xfrm>
          <a:custGeom>
            <a:avLst/>
            <a:gdLst>
              <a:gd name="T0" fmla="*/ 36 w 37"/>
              <a:gd name="T1" fmla="*/ 9 h 18"/>
              <a:gd name="T2" fmla="*/ 17 w 37"/>
              <a:gd name="T3" fmla="*/ 0 h 18"/>
              <a:gd name="T4" fmla="*/ 0 w 37"/>
              <a:gd name="T5" fmla="*/ 9 h 18"/>
              <a:gd name="T6" fmla="*/ 17 w 37"/>
              <a:gd name="T7" fmla="*/ 17 h 18"/>
              <a:gd name="T8" fmla="*/ 36 w 37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8">
                <a:moveTo>
                  <a:pt x="36" y="9"/>
                </a:moveTo>
                <a:lnTo>
                  <a:pt x="17" y="0"/>
                </a:lnTo>
                <a:lnTo>
                  <a:pt x="0" y="9"/>
                </a:lnTo>
                <a:lnTo>
                  <a:pt x="17" y="17"/>
                </a:lnTo>
                <a:lnTo>
                  <a:pt x="36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59" name="Freeform 99"/>
          <p:cNvSpPr>
            <a:spLocks/>
          </p:cNvSpPr>
          <p:nvPr/>
        </p:nvSpPr>
        <p:spPr bwMode="auto">
          <a:xfrm>
            <a:off x="2244725" y="3532188"/>
            <a:ext cx="58738" cy="28575"/>
          </a:xfrm>
          <a:custGeom>
            <a:avLst/>
            <a:gdLst>
              <a:gd name="T0" fmla="*/ 36 w 37"/>
              <a:gd name="T1" fmla="*/ 9 h 18"/>
              <a:gd name="T2" fmla="*/ 18 w 37"/>
              <a:gd name="T3" fmla="*/ 0 h 18"/>
              <a:gd name="T4" fmla="*/ 0 w 37"/>
              <a:gd name="T5" fmla="*/ 9 h 18"/>
              <a:gd name="T6" fmla="*/ 18 w 37"/>
              <a:gd name="T7" fmla="*/ 17 h 18"/>
              <a:gd name="T8" fmla="*/ 36 w 37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8">
                <a:moveTo>
                  <a:pt x="36" y="9"/>
                </a:moveTo>
                <a:lnTo>
                  <a:pt x="18" y="0"/>
                </a:lnTo>
                <a:lnTo>
                  <a:pt x="0" y="9"/>
                </a:lnTo>
                <a:lnTo>
                  <a:pt x="18" y="17"/>
                </a:lnTo>
                <a:lnTo>
                  <a:pt x="36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60" name="Freeform 100"/>
          <p:cNvSpPr>
            <a:spLocks/>
          </p:cNvSpPr>
          <p:nvPr/>
        </p:nvSpPr>
        <p:spPr bwMode="auto">
          <a:xfrm>
            <a:off x="3892550" y="3532188"/>
            <a:ext cx="58738" cy="28575"/>
          </a:xfrm>
          <a:custGeom>
            <a:avLst/>
            <a:gdLst>
              <a:gd name="T0" fmla="*/ 36 w 37"/>
              <a:gd name="T1" fmla="*/ 9 h 18"/>
              <a:gd name="T2" fmla="*/ 18 w 37"/>
              <a:gd name="T3" fmla="*/ 0 h 18"/>
              <a:gd name="T4" fmla="*/ 0 w 37"/>
              <a:gd name="T5" fmla="*/ 9 h 18"/>
              <a:gd name="T6" fmla="*/ 18 w 37"/>
              <a:gd name="T7" fmla="*/ 17 h 18"/>
              <a:gd name="T8" fmla="*/ 36 w 37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8">
                <a:moveTo>
                  <a:pt x="36" y="9"/>
                </a:moveTo>
                <a:lnTo>
                  <a:pt x="18" y="0"/>
                </a:lnTo>
                <a:lnTo>
                  <a:pt x="0" y="9"/>
                </a:lnTo>
                <a:lnTo>
                  <a:pt x="18" y="17"/>
                </a:lnTo>
                <a:lnTo>
                  <a:pt x="36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61" name="Freeform 101"/>
          <p:cNvSpPr>
            <a:spLocks/>
          </p:cNvSpPr>
          <p:nvPr/>
        </p:nvSpPr>
        <p:spPr bwMode="auto">
          <a:xfrm>
            <a:off x="4019550" y="3532188"/>
            <a:ext cx="55563" cy="28575"/>
          </a:xfrm>
          <a:custGeom>
            <a:avLst/>
            <a:gdLst>
              <a:gd name="T0" fmla="*/ 34 w 35"/>
              <a:gd name="T1" fmla="*/ 9 h 18"/>
              <a:gd name="T2" fmla="*/ 18 w 35"/>
              <a:gd name="T3" fmla="*/ 0 h 18"/>
              <a:gd name="T4" fmla="*/ 0 w 35"/>
              <a:gd name="T5" fmla="*/ 9 h 18"/>
              <a:gd name="T6" fmla="*/ 18 w 35"/>
              <a:gd name="T7" fmla="*/ 17 h 18"/>
              <a:gd name="T8" fmla="*/ 34 w 35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18">
                <a:moveTo>
                  <a:pt x="34" y="9"/>
                </a:moveTo>
                <a:lnTo>
                  <a:pt x="18" y="0"/>
                </a:lnTo>
                <a:lnTo>
                  <a:pt x="0" y="9"/>
                </a:lnTo>
                <a:lnTo>
                  <a:pt x="18" y="17"/>
                </a:lnTo>
                <a:lnTo>
                  <a:pt x="34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62" name="Freeform 102"/>
          <p:cNvSpPr>
            <a:spLocks/>
          </p:cNvSpPr>
          <p:nvPr/>
        </p:nvSpPr>
        <p:spPr bwMode="auto">
          <a:xfrm>
            <a:off x="4144963" y="3532188"/>
            <a:ext cx="58737" cy="28575"/>
          </a:xfrm>
          <a:custGeom>
            <a:avLst/>
            <a:gdLst>
              <a:gd name="T0" fmla="*/ 36 w 37"/>
              <a:gd name="T1" fmla="*/ 9 h 18"/>
              <a:gd name="T2" fmla="*/ 18 w 37"/>
              <a:gd name="T3" fmla="*/ 0 h 18"/>
              <a:gd name="T4" fmla="*/ 0 w 37"/>
              <a:gd name="T5" fmla="*/ 9 h 18"/>
              <a:gd name="T6" fmla="*/ 18 w 37"/>
              <a:gd name="T7" fmla="*/ 17 h 18"/>
              <a:gd name="T8" fmla="*/ 36 w 37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8">
                <a:moveTo>
                  <a:pt x="36" y="9"/>
                </a:moveTo>
                <a:lnTo>
                  <a:pt x="18" y="0"/>
                </a:lnTo>
                <a:lnTo>
                  <a:pt x="0" y="9"/>
                </a:lnTo>
                <a:lnTo>
                  <a:pt x="18" y="17"/>
                </a:lnTo>
                <a:lnTo>
                  <a:pt x="36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63" name="Freeform 103"/>
          <p:cNvSpPr>
            <a:spLocks/>
          </p:cNvSpPr>
          <p:nvPr/>
        </p:nvSpPr>
        <p:spPr bwMode="auto">
          <a:xfrm>
            <a:off x="5807075" y="3532188"/>
            <a:ext cx="57150" cy="28575"/>
          </a:xfrm>
          <a:custGeom>
            <a:avLst/>
            <a:gdLst>
              <a:gd name="T0" fmla="*/ 35 w 36"/>
              <a:gd name="T1" fmla="*/ 9 h 18"/>
              <a:gd name="T2" fmla="*/ 17 w 36"/>
              <a:gd name="T3" fmla="*/ 0 h 18"/>
              <a:gd name="T4" fmla="*/ 0 w 36"/>
              <a:gd name="T5" fmla="*/ 9 h 18"/>
              <a:gd name="T6" fmla="*/ 17 w 36"/>
              <a:gd name="T7" fmla="*/ 17 h 18"/>
              <a:gd name="T8" fmla="*/ 35 w 36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8">
                <a:moveTo>
                  <a:pt x="35" y="9"/>
                </a:moveTo>
                <a:lnTo>
                  <a:pt x="17" y="0"/>
                </a:lnTo>
                <a:lnTo>
                  <a:pt x="0" y="9"/>
                </a:lnTo>
                <a:lnTo>
                  <a:pt x="17" y="17"/>
                </a:lnTo>
                <a:lnTo>
                  <a:pt x="35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64" name="Freeform 104"/>
          <p:cNvSpPr>
            <a:spLocks/>
          </p:cNvSpPr>
          <p:nvPr/>
        </p:nvSpPr>
        <p:spPr bwMode="auto">
          <a:xfrm>
            <a:off x="5932488" y="3532188"/>
            <a:ext cx="60325" cy="28575"/>
          </a:xfrm>
          <a:custGeom>
            <a:avLst/>
            <a:gdLst>
              <a:gd name="T0" fmla="*/ 37 w 38"/>
              <a:gd name="T1" fmla="*/ 9 h 18"/>
              <a:gd name="T2" fmla="*/ 18 w 38"/>
              <a:gd name="T3" fmla="*/ 0 h 18"/>
              <a:gd name="T4" fmla="*/ 0 w 38"/>
              <a:gd name="T5" fmla="*/ 9 h 18"/>
              <a:gd name="T6" fmla="*/ 18 w 38"/>
              <a:gd name="T7" fmla="*/ 17 h 18"/>
              <a:gd name="T8" fmla="*/ 37 w 38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18">
                <a:moveTo>
                  <a:pt x="37" y="9"/>
                </a:moveTo>
                <a:lnTo>
                  <a:pt x="18" y="0"/>
                </a:lnTo>
                <a:lnTo>
                  <a:pt x="0" y="9"/>
                </a:lnTo>
                <a:lnTo>
                  <a:pt x="18" y="17"/>
                </a:lnTo>
                <a:lnTo>
                  <a:pt x="37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65" name="Freeform 105"/>
          <p:cNvSpPr>
            <a:spLocks/>
          </p:cNvSpPr>
          <p:nvPr/>
        </p:nvSpPr>
        <p:spPr bwMode="auto">
          <a:xfrm>
            <a:off x="6061075" y="3532188"/>
            <a:ext cx="57150" cy="28575"/>
          </a:xfrm>
          <a:custGeom>
            <a:avLst/>
            <a:gdLst>
              <a:gd name="T0" fmla="*/ 35 w 36"/>
              <a:gd name="T1" fmla="*/ 9 h 18"/>
              <a:gd name="T2" fmla="*/ 17 w 36"/>
              <a:gd name="T3" fmla="*/ 0 h 18"/>
              <a:gd name="T4" fmla="*/ 0 w 36"/>
              <a:gd name="T5" fmla="*/ 9 h 18"/>
              <a:gd name="T6" fmla="*/ 17 w 36"/>
              <a:gd name="T7" fmla="*/ 17 h 18"/>
              <a:gd name="T8" fmla="*/ 35 w 36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8">
                <a:moveTo>
                  <a:pt x="35" y="9"/>
                </a:moveTo>
                <a:lnTo>
                  <a:pt x="17" y="0"/>
                </a:lnTo>
                <a:lnTo>
                  <a:pt x="0" y="9"/>
                </a:lnTo>
                <a:lnTo>
                  <a:pt x="17" y="17"/>
                </a:lnTo>
                <a:lnTo>
                  <a:pt x="35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66" name="Freeform 106"/>
          <p:cNvSpPr>
            <a:spLocks/>
          </p:cNvSpPr>
          <p:nvPr/>
        </p:nvSpPr>
        <p:spPr bwMode="auto">
          <a:xfrm>
            <a:off x="7735888" y="3532188"/>
            <a:ext cx="57150" cy="28575"/>
          </a:xfrm>
          <a:custGeom>
            <a:avLst/>
            <a:gdLst>
              <a:gd name="T0" fmla="*/ 35 w 36"/>
              <a:gd name="T1" fmla="*/ 9 h 18"/>
              <a:gd name="T2" fmla="*/ 17 w 36"/>
              <a:gd name="T3" fmla="*/ 0 h 18"/>
              <a:gd name="T4" fmla="*/ 0 w 36"/>
              <a:gd name="T5" fmla="*/ 9 h 18"/>
              <a:gd name="T6" fmla="*/ 17 w 36"/>
              <a:gd name="T7" fmla="*/ 17 h 18"/>
              <a:gd name="T8" fmla="*/ 35 w 36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8">
                <a:moveTo>
                  <a:pt x="35" y="9"/>
                </a:moveTo>
                <a:lnTo>
                  <a:pt x="17" y="0"/>
                </a:lnTo>
                <a:lnTo>
                  <a:pt x="0" y="9"/>
                </a:lnTo>
                <a:lnTo>
                  <a:pt x="17" y="17"/>
                </a:lnTo>
                <a:lnTo>
                  <a:pt x="35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67" name="Freeform 107"/>
          <p:cNvSpPr>
            <a:spLocks/>
          </p:cNvSpPr>
          <p:nvPr/>
        </p:nvSpPr>
        <p:spPr bwMode="auto">
          <a:xfrm>
            <a:off x="7861300" y="3532188"/>
            <a:ext cx="58738" cy="28575"/>
          </a:xfrm>
          <a:custGeom>
            <a:avLst/>
            <a:gdLst>
              <a:gd name="T0" fmla="*/ 36 w 37"/>
              <a:gd name="T1" fmla="*/ 9 h 18"/>
              <a:gd name="T2" fmla="*/ 19 w 37"/>
              <a:gd name="T3" fmla="*/ 0 h 18"/>
              <a:gd name="T4" fmla="*/ 0 w 37"/>
              <a:gd name="T5" fmla="*/ 9 h 18"/>
              <a:gd name="T6" fmla="*/ 19 w 37"/>
              <a:gd name="T7" fmla="*/ 17 h 18"/>
              <a:gd name="T8" fmla="*/ 36 w 37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8">
                <a:moveTo>
                  <a:pt x="36" y="9"/>
                </a:moveTo>
                <a:lnTo>
                  <a:pt x="19" y="0"/>
                </a:lnTo>
                <a:lnTo>
                  <a:pt x="0" y="9"/>
                </a:lnTo>
                <a:lnTo>
                  <a:pt x="19" y="17"/>
                </a:lnTo>
                <a:lnTo>
                  <a:pt x="36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68" name="Freeform 108"/>
          <p:cNvSpPr>
            <a:spLocks/>
          </p:cNvSpPr>
          <p:nvPr/>
        </p:nvSpPr>
        <p:spPr bwMode="auto">
          <a:xfrm>
            <a:off x="7988300" y="3532188"/>
            <a:ext cx="57150" cy="28575"/>
          </a:xfrm>
          <a:custGeom>
            <a:avLst/>
            <a:gdLst>
              <a:gd name="T0" fmla="*/ 35 w 36"/>
              <a:gd name="T1" fmla="*/ 9 h 18"/>
              <a:gd name="T2" fmla="*/ 17 w 36"/>
              <a:gd name="T3" fmla="*/ 0 h 18"/>
              <a:gd name="T4" fmla="*/ 0 w 36"/>
              <a:gd name="T5" fmla="*/ 9 h 18"/>
              <a:gd name="T6" fmla="*/ 17 w 36"/>
              <a:gd name="T7" fmla="*/ 17 h 18"/>
              <a:gd name="T8" fmla="*/ 35 w 36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8">
                <a:moveTo>
                  <a:pt x="35" y="9"/>
                </a:moveTo>
                <a:lnTo>
                  <a:pt x="17" y="0"/>
                </a:lnTo>
                <a:lnTo>
                  <a:pt x="0" y="9"/>
                </a:lnTo>
                <a:lnTo>
                  <a:pt x="17" y="17"/>
                </a:lnTo>
                <a:lnTo>
                  <a:pt x="35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69" name="Freeform 109"/>
          <p:cNvSpPr>
            <a:spLocks/>
          </p:cNvSpPr>
          <p:nvPr/>
        </p:nvSpPr>
        <p:spPr bwMode="auto">
          <a:xfrm>
            <a:off x="6819900" y="2982913"/>
            <a:ext cx="58738" cy="30162"/>
          </a:xfrm>
          <a:custGeom>
            <a:avLst/>
            <a:gdLst>
              <a:gd name="T0" fmla="*/ 36 w 37"/>
              <a:gd name="T1" fmla="*/ 9 h 19"/>
              <a:gd name="T2" fmla="*/ 18 w 37"/>
              <a:gd name="T3" fmla="*/ 0 h 19"/>
              <a:gd name="T4" fmla="*/ 0 w 37"/>
              <a:gd name="T5" fmla="*/ 9 h 19"/>
              <a:gd name="T6" fmla="*/ 18 w 37"/>
              <a:gd name="T7" fmla="*/ 18 h 19"/>
              <a:gd name="T8" fmla="*/ 36 w 37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9">
                <a:moveTo>
                  <a:pt x="36" y="9"/>
                </a:moveTo>
                <a:lnTo>
                  <a:pt x="18" y="0"/>
                </a:lnTo>
                <a:lnTo>
                  <a:pt x="0" y="9"/>
                </a:lnTo>
                <a:lnTo>
                  <a:pt x="18" y="18"/>
                </a:lnTo>
                <a:lnTo>
                  <a:pt x="36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70" name="Freeform 110"/>
          <p:cNvSpPr>
            <a:spLocks/>
          </p:cNvSpPr>
          <p:nvPr/>
        </p:nvSpPr>
        <p:spPr bwMode="auto">
          <a:xfrm>
            <a:off x="6946900" y="2982913"/>
            <a:ext cx="57150" cy="30162"/>
          </a:xfrm>
          <a:custGeom>
            <a:avLst/>
            <a:gdLst>
              <a:gd name="T0" fmla="*/ 35 w 36"/>
              <a:gd name="T1" fmla="*/ 9 h 19"/>
              <a:gd name="T2" fmla="*/ 18 w 36"/>
              <a:gd name="T3" fmla="*/ 0 h 19"/>
              <a:gd name="T4" fmla="*/ 0 w 36"/>
              <a:gd name="T5" fmla="*/ 9 h 19"/>
              <a:gd name="T6" fmla="*/ 18 w 36"/>
              <a:gd name="T7" fmla="*/ 18 h 19"/>
              <a:gd name="T8" fmla="*/ 35 w 36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9">
                <a:moveTo>
                  <a:pt x="35" y="9"/>
                </a:moveTo>
                <a:lnTo>
                  <a:pt x="18" y="0"/>
                </a:lnTo>
                <a:lnTo>
                  <a:pt x="0" y="9"/>
                </a:lnTo>
                <a:lnTo>
                  <a:pt x="18" y="18"/>
                </a:lnTo>
                <a:lnTo>
                  <a:pt x="35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71" name="Freeform 111"/>
          <p:cNvSpPr>
            <a:spLocks/>
          </p:cNvSpPr>
          <p:nvPr/>
        </p:nvSpPr>
        <p:spPr bwMode="auto">
          <a:xfrm>
            <a:off x="7073900" y="2982913"/>
            <a:ext cx="58738" cy="30162"/>
          </a:xfrm>
          <a:custGeom>
            <a:avLst/>
            <a:gdLst>
              <a:gd name="T0" fmla="*/ 36 w 37"/>
              <a:gd name="T1" fmla="*/ 9 h 19"/>
              <a:gd name="T2" fmla="*/ 18 w 37"/>
              <a:gd name="T3" fmla="*/ 0 h 19"/>
              <a:gd name="T4" fmla="*/ 0 w 37"/>
              <a:gd name="T5" fmla="*/ 9 h 19"/>
              <a:gd name="T6" fmla="*/ 18 w 37"/>
              <a:gd name="T7" fmla="*/ 18 h 19"/>
              <a:gd name="T8" fmla="*/ 36 w 37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9">
                <a:moveTo>
                  <a:pt x="36" y="9"/>
                </a:moveTo>
                <a:lnTo>
                  <a:pt x="18" y="0"/>
                </a:lnTo>
                <a:lnTo>
                  <a:pt x="0" y="9"/>
                </a:lnTo>
                <a:lnTo>
                  <a:pt x="18" y="18"/>
                </a:lnTo>
                <a:lnTo>
                  <a:pt x="36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72" name="Freeform 112"/>
          <p:cNvSpPr>
            <a:spLocks/>
          </p:cNvSpPr>
          <p:nvPr/>
        </p:nvSpPr>
        <p:spPr bwMode="auto">
          <a:xfrm>
            <a:off x="4808538" y="2324100"/>
            <a:ext cx="55562" cy="28575"/>
          </a:xfrm>
          <a:custGeom>
            <a:avLst/>
            <a:gdLst>
              <a:gd name="T0" fmla="*/ 34 w 35"/>
              <a:gd name="T1" fmla="*/ 8 h 18"/>
              <a:gd name="T2" fmla="*/ 17 w 35"/>
              <a:gd name="T3" fmla="*/ 0 h 18"/>
              <a:gd name="T4" fmla="*/ 0 w 35"/>
              <a:gd name="T5" fmla="*/ 8 h 18"/>
              <a:gd name="T6" fmla="*/ 17 w 35"/>
              <a:gd name="T7" fmla="*/ 17 h 18"/>
              <a:gd name="T8" fmla="*/ 34 w 35"/>
              <a:gd name="T9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18">
                <a:moveTo>
                  <a:pt x="34" y="8"/>
                </a:moveTo>
                <a:lnTo>
                  <a:pt x="17" y="0"/>
                </a:lnTo>
                <a:lnTo>
                  <a:pt x="0" y="8"/>
                </a:lnTo>
                <a:lnTo>
                  <a:pt x="17" y="17"/>
                </a:lnTo>
                <a:lnTo>
                  <a:pt x="34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73" name="Freeform 113"/>
          <p:cNvSpPr>
            <a:spLocks/>
          </p:cNvSpPr>
          <p:nvPr/>
        </p:nvSpPr>
        <p:spPr bwMode="auto">
          <a:xfrm>
            <a:off x="4932363" y="2324100"/>
            <a:ext cx="60325" cy="28575"/>
          </a:xfrm>
          <a:custGeom>
            <a:avLst/>
            <a:gdLst>
              <a:gd name="T0" fmla="*/ 37 w 38"/>
              <a:gd name="T1" fmla="*/ 8 h 18"/>
              <a:gd name="T2" fmla="*/ 19 w 38"/>
              <a:gd name="T3" fmla="*/ 0 h 18"/>
              <a:gd name="T4" fmla="*/ 0 w 38"/>
              <a:gd name="T5" fmla="*/ 8 h 18"/>
              <a:gd name="T6" fmla="*/ 19 w 38"/>
              <a:gd name="T7" fmla="*/ 17 h 18"/>
              <a:gd name="T8" fmla="*/ 37 w 38"/>
              <a:gd name="T9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18">
                <a:moveTo>
                  <a:pt x="37" y="8"/>
                </a:moveTo>
                <a:lnTo>
                  <a:pt x="19" y="0"/>
                </a:lnTo>
                <a:lnTo>
                  <a:pt x="0" y="8"/>
                </a:lnTo>
                <a:lnTo>
                  <a:pt x="19" y="17"/>
                </a:lnTo>
                <a:lnTo>
                  <a:pt x="37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74" name="Freeform 114"/>
          <p:cNvSpPr>
            <a:spLocks/>
          </p:cNvSpPr>
          <p:nvPr/>
        </p:nvSpPr>
        <p:spPr bwMode="auto">
          <a:xfrm>
            <a:off x="5060950" y="2324100"/>
            <a:ext cx="57150" cy="28575"/>
          </a:xfrm>
          <a:custGeom>
            <a:avLst/>
            <a:gdLst>
              <a:gd name="T0" fmla="*/ 35 w 36"/>
              <a:gd name="T1" fmla="*/ 8 h 18"/>
              <a:gd name="T2" fmla="*/ 17 w 36"/>
              <a:gd name="T3" fmla="*/ 0 h 18"/>
              <a:gd name="T4" fmla="*/ 0 w 36"/>
              <a:gd name="T5" fmla="*/ 8 h 18"/>
              <a:gd name="T6" fmla="*/ 17 w 36"/>
              <a:gd name="T7" fmla="*/ 17 h 18"/>
              <a:gd name="T8" fmla="*/ 35 w 36"/>
              <a:gd name="T9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8">
                <a:moveTo>
                  <a:pt x="35" y="8"/>
                </a:moveTo>
                <a:lnTo>
                  <a:pt x="17" y="0"/>
                </a:lnTo>
                <a:lnTo>
                  <a:pt x="0" y="8"/>
                </a:lnTo>
                <a:lnTo>
                  <a:pt x="17" y="17"/>
                </a:lnTo>
                <a:lnTo>
                  <a:pt x="35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75" name="Freeform 115"/>
          <p:cNvSpPr>
            <a:spLocks/>
          </p:cNvSpPr>
          <p:nvPr/>
        </p:nvSpPr>
        <p:spPr bwMode="auto">
          <a:xfrm>
            <a:off x="2962275" y="2970213"/>
            <a:ext cx="58738" cy="28575"/>
          </a:xfrm>
          <a:custGeom>
            <a:avLst/>
            <a:gdLst>
              <a:gd name="T0" fmla="*/ 36 w 37"/>
              <a:gd name="T1" fmla="*/ 8 h 18"/>
              <a:gd name="T2" fmla="*/ 18 w 37"/>
              <a:gd name="T3" fmla="*/ 0 h 18"/>
              <a:gd name="T4" fmla="*/ 0 w 37"/>
              <a:gd name="T5" fmla="*/ 8 h 18"/>
              <a:gd name="T6" fmla="*/ 18 w 37"/>
              <a:gd name="T7" fmla="*/ 17 h 18"/>
              <a:gd name="T8" fmla="*/ 36 w 37"/>
              <a:gd name="T9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8">
                <a:moveTo>
                  <a:pt x="36" y="8"/>
                </a:moveTo>
                <a:lnTo>
                  <a:pt x="18" y="0"/>
                </a:lnTo>
                <a:lnTo>
                  <a:pt x="0" y="8"/>
                </a:lnTo>
                <a:lnTo>
                  <a:pt x="18" y="17"/>
                </a:lnTo>
                <a:lnTo>
                  <a:pt x="36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76" name="Freeform 116"/>
          <p:cNvSpPr>
            <a:spLocks/>
          </p:cNvSpPr>
          <p:nvPr/>
        </p:nvSpPr>
        <p:spPr bwMode="auto">
          <a:xfrm>
            <a:off x="3090863" y="2970213"/>
            <a:ext cx="57150" cy="28575"/>
          </a:xfrm>
          <a:custGeom>
            <a:avLst/>
            <a:gdLst>
              <a:gd name="T0" fmla="*/ 35 w 36"/>
              <a:gd name="T1" fmla="*/ 8 h 18"/>
              <a:gd name="T2" fmla="*/ 17 w 36"/>
              <a:gd name="T3" fmla="*/ 0 h 18"/>
              <a:gd name="T4" fmla="*/ 0 w 36"/>
              <a:gd name="T5" fmla="*/ 8 h 18"/>
              <a:gd name="T6" fmla="*/ 17 w 36"/>
              <a:gd name="T7" fmla="*/ 17 h 18"/>
              <a:gd name="T8" fmla="*/ 35 w 36"/>
              <a:gd name="T9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8">
                <a:moveTo>
                  <a:pt x="35" y="8"/>
                </a:moveTo>
                <a:lnTo>
                  <a:pt x="17" y="0"/>
                </a:lnTo>
                <a:lnTo>
                  <a:pt x="0" y="8"/>
                </a:lnTo>
                <a:lnTo>
                  <a:pt x="17" y="17"/>
                </a:lnTo>
                <a:lnTo>
                  <a:pt x="35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77" name="Freeform 117"/>
          <p:cNvSpPr>
            <a:spLocks/>
          </p:cNvSpPr>
          <p:nvPr/>
        </p:nvSpPr>
        <p:spPr bwMode="auto">
          <a:xfrm>
            <a:off x="3216275" y="2970213"/>
            <a:ext cx="58738" cy="28575"/>
          </a:xfrm>
          <a:custGeom>
            <a:avLst/>
            <a:gdLst>
              <a:gd name="T0" fmla="*/ 36 w 37"/>
              <a:gd name="T1" fmla="*/ 8 h 18"/>
              <a:gd name="T2" fmla="*/ 18 w 37"/>
              <a:gd name="T3" fmla="*/ 0 h 18"/>
              <a:gd name="T4" fmla="*/ 0 w 37"/>
              <a:gd name="T5" fmla="*/ 8 h 18"/>
              <a:gd name="T6" fmla="*/ 18 w 37"/>
              <a:gd name="T7" fmla="*/ 17 h 18"/>
              <a:gd name="T8" fmla="*/ 36 w 37"/>
              <a:gd name="T9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8">
                <a:moveTo>
                  <a:pt x="36" y="8"/>
                </a:moveTo>
                <a:lnTo>
                  <a:pt x="18" y="0"/>
                </a:lnTo>
                <a:lnTo>
                  <a:pt x="0" y="8"/>
                </a:lnTo>
                <a:lnTo>
                  <a:pt x="18" y="17"/>
                </a:lnTo>
                <a:lnTo>
                  <a:pt x="36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78" name="Freeform 118"/>
          <p:cNvSpPr>
            <a:spLocks/>
          </p:cNvSpPr>
          <p:nvPr/>
        </p:nvSpPr>
        <p:spPr bwMode="auto">
          <a:xfrm>
            <a:off x="1709738" y="1295400"/>
            <a:ext cx="1587" cy="1912938"/>
          </a:xfrm>
          <a:custGeom>
            <a:avLst/>
            <a:gdLst>
              <a:gd name="T0" fmla="*/ 0 w 1"/>
              <a:gd name="T1" fmla="*/ 0 h 1205"/>
              <a:gd name="T2" fmla="*/ 0 w 1"/>
              <a:gd name="T3" fmla="*/ 1204 h 1205"/>
              <a:gd name="T4" fmla="*/ 0 w 1"/>
              <a:gd name="T5" fmla="*/ 0 h 1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205">
                <a:moveTo>
                  <a:pt x="0" y="0"/>
                </a:moveTo>
                <a:lnTo>
                  <a:pt x="0" y="120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79" name="Freeform 119"/>
          <p:cNvSpPr>
            <a:spLocks/>
          </p:cNvSpPr>
          <p:nvPr/>
        </p:nvSpPr>
        <p:spPr bwMode="auto">
          <a:xfrm>
            <a:off x="1724025" y="3179763"/>
            <a:ext cx="114300" cy="1587"/>
          </a:xfrm>
          <a:custGeom>
            <a:avLst/>
            <a:gdLst>
              <a:gd name="T0" fmla="*/ 0 w 72"/>
              <a:gd name="T1" fmla="*/ 0 h 1"/>
              <a:gd name="T2" fmla="*/ 71 w 72"/>
              <a:gd name="T3" fmla="*/ 0 h 1"/>
              <a:gd name="T4" fmla="*/ 0 w 7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1">
                <a:moveTo>
                  <a:pt x="0" y="0"/>
                </a:moveTo>
                <a:lnTo>
                  <a:pt x="7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80" name="Freeform 120"/>
          <p:cNvSpPr>
            <a:spLocks/>
          </p:cNvSpPr>
          <p:nvPr/>
        </p:nvSpPr>
        <p:spPr bwMode="auto">
          <a:xfrm>
            <a:off x="1709738" y="1323975"/>
            <a:ext cx="142875" cy="1588"/>
          </a:xfrm>
          <a:custGeom>
            <a:avLst/>
            <a:gdLst>
              <a:gd name="T0" fmla="*/ 0 w 90"/>
              <a:gd name="T1" fmla="*/ 0 h 1"/>
              <a:gd name="T2" fmla="*/ 89 w 90"/>
              <a:gd name="T3" fmla="*/ 0 h 1"/>
              <a:gd name="T4" fmla="*/ 0 w 90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" h="1">
                <a:moveTo>
                  <a:pt x="0" y="0"/>
                </a:moveTo>
                <a:lnTo>
                  <a:pt x="8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81" name="Freeform 121"/>
          <p:cNvSpPr>
            <a:spLocks/>
          </p:cNvSpPr>
          <p:nvPr/>
        </p:nvSpPr>
        <p:spPr bwMode="auto">
          <a:xfrm>
            <a:off x="795338" y="3262313"/>
            <a:ext cx="7800975" cy="1587"/>
          </a:xfrm>
          <a:custGeom>
            <a:avLst/>
            <a:gdLst>
              <a:gd name="T0" fmla="*/ 0 w 4914"/>
              <a:gd name="T1" fmla="*/ 0 h 1"/>
              <a:gd name="T2" fmla="*/ 4913 w 4914"/>
              <a:gd name="T3" fmla="*/ 0 h 1"/>
              <a:gd name="T4" fmla="*/ 0 w 4914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14" h="1">
                <a:moveTo>
                  <a:pt x="0" y="0"/>
                </a:moveTo>
                <a:lnTo>
                  <a:pt x="4913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82" name="Freeform 122"/>
          <p:cNvSpPr>
            <a:spLocks/>
          </p:cNvSpPr>
          <p:nvPr/>
        </p:nvSpPr>
        <p:spPr bwMode="auto">
          <a:xfrm>
            <a:off x="1931988" y="3640138"/>
            <a:ext cx="69850" cy="187325"/>
          </a:xfrm>
          <a:custGeom>
            <a:avLst/>
            <a:gdLst>
              <a:gd name="T0" fmla="*/ 9 w 44"/>
              <a:gd name="T1" fmla="*/ 0 h 118"/>
              <a:gd name="T2" fmla="*/ 19 w 44"/>
              <a:gd name="T3" fmla="*/ 11 h 118"/>
              <a:gd name="T4" fmla="*/ 43 w 44"/>
              <a:gd name="T5" fmla="*/ 62 h 118"/>
              <a:gd name="T6" fmla="*/ 9 w 44"/>
              <a:gd name="T7" fmla="*/ 108 h 118"/>
              <a:gd name="T8" fmla="*/ 0 w 44"/>
              <a:gd name="T9" fmla="*/ 117 h 118"/>
              <a:gd name="T10" fmla="*/ 9 w 44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118">
                <a:moveTo>
                  <a:pt x="9" y="0"/>
                </a:moveTo>
                <a:lnTo>
                  <a:pt x="19" y="11"/>
                </a:lnTo>
                <a:lnTo>
                  <a:pt x="43" y="62"/>
                </a:lnTo>
                <a:lnTo>
                  <a:pt x="9" y="108"/>
                </a:lnTo>
                <a:lnTo>
                  <a:pt x="0" y="117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83" name="Freeform 123"/>
          <p:cNvSpPr>
            <a:spLocks/>
          </p:cNvSpPr>
          <p:nvPr/>
        </p:nvSpPr>
        <p:spPr bwMode="auto">
          <a:xfrm>
            <a:off x="1931988" y="3732213"/>
            <a:ext cx="104775" cy="95250"/>
          </a:xfrm>
          <a:custGeom>
            <a:avLst/>
            <a:gdLst>
              <a:gd name="T0" fmla="*/ 65 w 66"/>
              <a:gd name="T1" fmla="*/ 26 h 60"/>
              <a:gd name="T2" fmla="*/ 0 w 66"/>
              <a:gd name="T3" fmla="*/ 59 h 60"/>
              <a:gd name="T4" fmla="*/ 42 w 66"/>
              <a:gd name="T5" fmla="*/ 0 h 60"/>
              <a:gd name="T6" fmla="*/ 65 w 66"/>
              <a:gd name="T7" fmla="*/ 2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60">
                <a:moveTo>
                  <a:pt x="65" y="26"/>
                </a:moveTo>
                <a:lnTo>
                  <a:pt x="0" y="59"/>
                </a:lnTo>
                <a:lnTo>
                  <a:pt x="42" y="0"/>
                </a:lnTo>
                <a:lnTo>
                  <a:pt x="65" y="26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84" name="Rectangle 124"/>
          <p:cNvSpPr>
            <a:spLocks noChangeArrowheads="1"/>
          </p:cNvSpPr>
          <p:nvPr/>
        </p:nvSpPr>
        <p:spPr bwMode="auto">
          <a:xfrm>
            <a:off x="685800" y="1931988"/>
            <a:ext cx="8921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400" b="1">
                <a:solidFill>
                  <a:srgbClr val="000000"/>
                </a:solidFill>
                <a:latin typeface="Arial" charset="0"/>
                <a:cs typeface="+mn-cs"/>
              </a:rPr>
              <a:t>Non-leaf</a:t>
            </a:r>
          </a:p>
        </p:txBody>
      </p:sp>
      <p:sp>
        <p:nvSpPr>
          <p:cNvPr id="681085" name="Rectangle 125"/>
          <p:cNvSpPr>
            <a:spLocks noChangeArrowheads="1"/>
          </p:cNvSpPr>
          <p:nvPr/>
        </p:nvSpPr>
        <p:spPr bwMode="auto">
          <a:xfrm>
            <a:off x="719138" y="2185988"/>
            <a:ext cx="7048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400" b="1">
                <a:solidFill>
                  <a:srgbClr val="000000"/>
                </a:solidFill>
                <a:latin typeface="Arial" charset="0"/>
                <a:cs typeface="+mn-cs"/>
              </a:rPr>
              <a:t>Pages</a:t>
            </a:r>
          </a:p>
        </p:txBody>
      </p:sp>
      <p:sp>
        <p:nvSpPr>
          <p:cNvPr id="681086" name="Rectangle 126"/>
          <p:cNvSpPr>
            <a:spLocks noChangeArrowheads="1"/>
          </p:cNvSpPr>
          <p:nvPr/>
        </p:nvSpPr>
        <p:spPr bwMode="auto">
          <a:xfrm>
            <a:off x="690563" y="3575050"/>
            <a:ext cx="7540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400" b="1">
                <a:solidFill>
                  <a:srgbClr val="000000"/>
                </a:solidFill>
                <a:latin typeface="Arial" charset="0"/>
                <a:cs typeface="+mn-cs"/>
              </a:rPr>
              <a:t>Pages </a:t>
            </a:r>
          </a:p>
        </p:txBody>
      </p:sp>
      <p:sp>
        <p:nvSpPr>
          <p:cNvPr id="681087" name="Rectangle 127"/>
          <p:cNvSpPr>
            <a:spLocks noChangeArrowheads="1"/>
          </p:cNvSpPr>
          <p:nvPr/>
        </p:nvSpPr>
        <p:spPr bwMode="auto">
          <a:xfrm>
            <a:off x="719138" y="3309938"/>
            <a:ext cx="5461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400" b="1">
                <a:solidFill>
                  <a:srgbClr val="000000"/>
                </a:solidFill>
                <a:latin typeface="Arial" charset="0"/>
                <a:cs typeface="+mn-cs"/>
              </a:rPr>
              <a:t>Leaf</a:t>
            </a:r>
          </a:p>
        </p:txBody>
      </p:sp>
      <p:sp>
        <p:nvSpPr>
          <p:cNvPr id="681088" name="Line 128"/>
          <p:cNvSpPr>
            <a:spLocks noChangeShapeType="1"/>
          </p:cNvSpPr>
          <p:nvPr/>
        </p:nvSpPr>
        <p:spPr bwMode="auto">
          <a:xfrm>
            <a:off x="2862263" y="3544888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89" name="Line 129"/>
          <p:cNvSpPr>
            <a:spLocks noChangeShapeType="1"/>
          </p:cNvSpPr>
          <p:nvPr/>
        </p:nvSpPr>
        <p:spPr bwMode="auto">
          <a:xfrm>
            <a:off x="4767263" y="3544888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1090" name="Line 130"/>
          <p:cNvSpPr>
            <a:spLocks noChangeShapeType="1"/>
          </p:cNvSpPr>
          <p:nvPr/>
        </p:nvSpPr>
        <p:spPr bwMode="auto">
          <a:xfrm>
            <a:off x="6672263" y="3544888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CF6FCF-0356-6943-B571-E89F079A9658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1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E5974-6B46-6B40-A64B-216C2F5D6A5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83011" name="Oval 3"/>
          <p:cNvSpPr>
            <a:spLocks noChangeArrowheads="1"/>
          </p:cNvSpPr>
          <p:nvPr/>
        </p:nvSpPr>
        <p:spPr bwMode="auto">
          <a:xfrm>
            <a:off x="3562350" y="1524000"/>
            <a:ext cx="342900" cy="342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13" name="Rectangle 5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14" name="Rectangle 6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15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077200" cy="1143000"/>
          </a:xfrm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Example B+ Tree</a:t>
            </a:r>
          </a:p>
        </p:txBody>
      </p:sp>
      <p:sp>
        <p:nvSpPr>
          <p:cNvPr id="68301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09600" y="4419600"/>
            <a:ext cx="7924800" cy="1828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400" smtClean="0">
                <a:cs typeface="+mn-cs"/>
              </a:rPr>
              <a:t>Find 29*? 28*? All &gt; 15* and &lt; 30*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smtClean="0">
                <a:cs typeface="+mn-cs"/>
              </a:rPr>
              <a:t>Insert/delete:  Find data entry in leaf, then change it. Need to adjust parent sometimes.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smtClean="0"/>
              <a:t>And change sometimes bubbles up the tree</a:t>
            </a:r>
          </a:p>
        </p:txBody>
      </p:sp>
      <p:sp>
        <p:nvSpPr>
          <p:cNvPr id="683017" name="Freeform 9"/>
          <p:cNvSpPr>
            <a:spLocks/>
          </p:cNvSpPr>
          <p:nvPr/>
        </p:nvSpPr>
        <p:spPr bwMode="auto">
          <a:xfrm>
            <a:off x="293688" y="3776663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18" name="Freeform 10"/>
          <p:cNvSpPr>
            <a:spLocks/>
          </p:cNvSpPr>
          <p:nvPr/>
        </p:nvSpPr>
        <p:spPr bwMode="auto">
          <a:xfrm>
            <a:off x="619125" y="3776663"/>
            <a:ext cx="325438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19" name="Freeform 11"/>
          <p:cNvSpPr>
            <a:spLocks/>
          </p:cNvSpPr>
          <p:nvPr/>
        </p:nvSpPr>
        <p:spPr bwMode="auto">
          <a:xfrm>
            <a:off x="942975" y="3776663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20" name="Freeform 12"/>
          <p:cNvSpPr>
            <a:spLocks/>
          </p:cNvSpPr>
          <p:nvPr/>
        </p:nvSpPr>
        <p:spPr bwMode="auto">
          <a:xfrm>
            <a:off x="1268413" y="3776663"/>
            <a:ext cx="325437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21" name="Rectangle 13"/>
          <p:cNvSpPr>
            <a:spLocks noChangeArrowheads="1"/>
          </p:cNvSpPr>
          <p:nvPr/>
        </p:nvSpPr>
        <p:spPr bwMode="auto">
          <a:xfrm>
            <a:off x="304800" y="3756025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300" b="1">
                <a:solidFill>
                  <a:srgbClr val="000000"/>
                </a:solidFill>
                <a:latin typeface="Arial" charset="0"/>
                <a:cs typeface="+mn-cs"/>
              </a:rPr>
              <a:t>2*</a:t>
            </a:r>
          </a:p>
        </p:txBody>
      </p:sp>
      <p:sp>
        <p:nvSpPr>
          <p:cNvPr id="683022" name="Rectangle 14"/>
          <p:cNvSpPr>
            <a:spLocks noChangeArrowheads="1"/>
          </p:cNvSpPr>
          <p:nvPr/>
        </p:nvSpPr>
        <p:spPr bwMode="auto">
          <a:xfrm>
            <a:off x="630238" y="3756025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300" b="1">
                <a:solidFill>
                  <a:srgbClr val="000000"/>
                </a:solidFill>
                <a:latin typeface="Arial" charset="0"/>
                <a:cs typeface="+mn-cs"/>
              </a:rPr>
              <a:t>3*</a:t>
            </a:r>
          </a:p>
        </p:txBody>
      </p:sp>
      <p:sp>
        <p:nvSpPr>
          <p:cNvPr id="683023" name="Freeform 15"/>
          <p:cNvSpPr>
            <a:spLocks/>
          </p:cNvSpPr>
          <p:nvPr/>
        </p:nvSpPr>
        <p:spPr bwMode="auto">
          <a:xfrm>
            <a:off x="3449638" y="1484313"/>
            <a:ext cx="487362" cy="404812"/>
          </a:xfrm>
          <a:custGeom>
            <a:avLst/>
            <a:gdLst>
              <a:gd name="T0" fmla="*/ 0 w 307"/>
              <a:gd name="T1" fmla="*/ 254 h 255"/>
              <a:gd name="T2" fmla="*/ 0 w 307"/>
              <a:gd name="T3" fmla="*/ 0 h 255"/>
              <a:gd name="T4" fmla="*/ 306 w 307"/>
              <a:gd name="T5" fmla="*/ 0 h 255"/>
              <a:gd name="T6" fmla="*/ 306 w 307"/>
              <a:gd name="T7" fmla="*/ 254 h 255"/>
              <a:gd name="T8" fmla="*/ 0 w 307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24" name="Freeform 16"/>
          <p:cNvSpPr>
            <a:spLocks/>
          </p:cNvSpPr>
          <p:nvPr/>
        </p:nvSpPr>
        <p:spPr bwMode="auto">
          <a:xfrm>
            <a:off x="3529013" y="14843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25" name="Freeform 17"/>
          <p:cNvSpPr>
            <a:spLocks/>
          </p:cNvSpPr>
          <p:nvPr/>
        </p:nvSpPr>
        <p:spPr bwMode="auto">
          <a:xfrm>
            <a:off x="3935413" y="148431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26" name="Freeform 18"/>
          <p:cNvSpPr>
            <a:spLocks/>
          </p:cNvSpPr>
          <p:nvPr/>
        </p:nvSpPr>
        <p:spPr bwMode="auto">
          <a:xfrm>
            <a:off x="4016375" y="14843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27" name="Freeform 19"/>
          <p:cNvSpPr>
            <a:spLocks/>
          </p:cNvSpPr>
          <p:nvPr/>
        </p:nvSpPr>
        <p:spPr bwMode="auto">
          <a:xfrm>
            <a:off x="4422775" y="148431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28" name="Freeform 20"/>
          <p:cNvSpPr>
            <a:spLocks/>
          </p:cNvSpPr>
          <p:nvPr/>
        </p:nvSpPr>
        <p:spPr bwMode="auto">
          <a:xfrm>
            <a:off x="4503738" y="14843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29" name="Freeform 21"/>
          <p:cNvSpPr>
            <a:spLocks/>
          </p:cNvSpPr>
          <p:nvPr/>
        </p:nvSpPr>
        <p:spPr bwMode="auto">
          <a:xfrm>
            <a:off x="4910138" y="148431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30" name="Freeform 22"/>
          <p:cNvSpPr>
            <a:spLocks/>
          </p:cNvSpPr>
          <p:nvPr/>
        </p:nvSpPr>
        <p:spPr bwMode="auto">
          <a:xfrm>
            <a:off x="4991100" y="14843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31" name="Freeform 23"/>
          <p:cNvSpPr>
            <a:spLocks/>
          </p:cNvSpPr>
          <p:nvPr/>
        </p:nvSpPr>
        <p:spPr bwMode="auto">
          <a:xfrm>
            <a:off x="5397500" y="1484313"/>
            <a:ext cx="82550" cy="404812"/>
          </a:xfrm>
          <a:custGeom>
            <a:avLst/>
            <a:gdLst>
              <a:gd name="T0" fmla="*/ 0 w 52"/>
              <a:gd name="T1" fmla="*/ 254 h 255"/>
              <a:gd name="T2" fmla="*/ 0 w 52"/>
              <a:gd name="T3" fmla="*/ 0 h 255"/>
              <a:gd name="T4" fmla="*/ 51 w 52"/>
              <a:gd name="T5" fmla="*/ 0 h 255"/>
              <a:gd name="T6" fmla="*/ 51 w 52"/>
              <a:gd name="T7" fmla="*/ 254 h 255"/>
              <a:gd name="T8" fmla="*/ 0 w 52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32" name="Freeform 24"/>
          <p:cNvSpPr>
            <a:spLocks/>
          </p:cNvSpPr>
          <p:nvPr/>
        </p:nvSpPr>
        <p:spPr bwMode="auto">
          <a:xfrm>
            <a:off x="3074988" y="3784600"/>
            <a:ext cx="327025" cy="325438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33" name="Freeform 25"/>
          <p:cNvSpPr>
            <a:spLocks/>
          </p:cNvSpPr>
          <p:nvPr/>
        </p:nvSpPr>
        <p:spPr bwMode="auto">
          <a:xfrm>
            <a:off x="3400425" y="3784600"/>
            <a:ext cx="327025" cy="325438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34" name="Freeform 26"/>
          <p:cNvSpPr>
            <a:spLocks/>
          </p:cNvSpPr>
          <p:nvPr/>
        </p:nvSpPr>
        <p:spPr bwMode="auto">
          <a:xfrm>
            <a:off x="3725863" y="3784600"/>
            <a:ext cx="325437" cy="325438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35" name="Freeform 27"/>
          <p:cNvSpPr>
            <a:spLocks/>
          </p:cNvSpPr>
          <p:nvPr/>
        </p:nvSpPr>
        <p:spPr bwMode="auto">
          <a:xfrm>
            <a:off x="4049713" y="3784600"/>
            <a:ext cx="327025" cy="325438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36" name="Freeform 28"/>
          <p:cNvSpPr>
            <a:spLocks/>
          </p:cNvSpPr>
          <p:nvPr/>
        </p:nvSpPr>
        <p:spPr bwMode="auto">
          <a:xfrm>
            <a:off x="4486275" y="3784600"/>
            <a:ext cx="327025" cy="325438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37" name="Freeform 29"/>
          <p:cNvSpPr>
            <a:spLocks/>
          </p:cNvSpPr>
          <p:nvPr/>
        </p:nvSpPr>
        <p:spPr bwMode="auto">
          <a:xfrm>
            <a:off x="4811713" y="3784600"/>
            <a:ext cx="327025" cy="325438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38" name="Freeform 30"/>
          <p:cNvSpPr>
            <a:spLocks/>
          </p:cNvSpPr>
          <p:nvPr/>
        </p:nvSpPr>
        <p:spPr bwMode="auto">
          <a:xfrm>
            <a:off x="5137150" y="3784600"/>
            <a:ext cx="323850" cy="325438"/>
          </a:xfrm>
          <a:custGeom>
            <a:avLst/>
            <a:gdLst>
              <a:gd name="T0" fmla="*/ 0 w 204"/>
              <a:gd name="T1" fmla="*/ 204 h 205"/>
              <a:gd name="T2" fmla="*/ 0 w 204"/>
              <a:gd name="T3" fmla="*/ 0 h 205"/>
              <a:gd name="T4" fmla="*/ 203 w 204"/>
              <a:gd name="T5" fmla="*/ 0 h 205"/>
              <a:gd name="T6" fmla="*/ 203 w 204"/>
              <a:gd name="T7" fmla="*/ 204 h 205"/>
              <a:gd name="T8" fmla="*/ 0 w 204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39" name="Freeform 31"/>
          <p:cNvSpPr>
            <a:spLocks/>
          </p:cNvSpPr>
          <p:nvPr/>
        </p:nvSpPr>
        <p:spPr bwMode="auto">
          <a:xfrm>
            <a:off x="5459413" y="3784600"/>
            <a:ext cx="327025" cy="325438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40" name="Freeform 32"/>
          <p:cNvSpPr>
            <a:spLocks/>
          </p:cNvSpPr>
          <p:nvPr/>
        </p:nvSpPr>
        <p:spPr bwMode="auto">
          <a:xfrm>
            <a:off x="5897563" y="3784600"/>
            <a:ext cx="327025" cy="325438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41" name="Freeform 33"/>
          <p:cNvSpPr>
            <a:spLocks/>
          </p:cNvSpPr>
          <p:nvPr/>
        </p:nvSpPr>
        <p:spPr bwMode="auto">
          <a:xfrm>
            <a:off x="6223000" y="3784600"/>
            <a:ext cx="325438" cy="325438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42" name="Freeform 34"/>
          <p:cNvSpPr>
            <a:spLocks/>
          </p:cNvSpPr>
          <p:nvPr/>
        </p:nvSpPr>
        <p:spPr bwMode="auto">
          <a:xfrm>
            <a:off x="6546850" y="3784600"/>
            <a:ext cx="325438" cy="325438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43" name="Freeform 35"/>
          <p:cNvSpPr>
            <a:spLocks/>
          </p:cNvSpPr>
          <p:nvPr/>
        </p:nvSpPr>
        <p:spPr bwMode="auto">
          <a:xfrm>
            <a:off x="6870700" y="3784600"/>
            <a:ext cx="327025" cy="325438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44" name="Freeform 36"/>
          <p:cNvSpPr>
            <a:spLocks/>
          </p:cNvSpPr>
          <p:nvPr/>
        </p:nvSpPr>
        <p:spPr bwMode="auto">
          <a:xfrm>
            <a:off x="7297738" y="3784600"/>
            <a:ext cx="327025" cy="325438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45" name="Freeform 37"/>
          <p:cNvSpPr>
            <a:spLocks/>
          </p:cNvSpPr>
          <p:nvPr/>
        </p:nvSpPr>
        <p:spPr bwMode="auto">
          <a:xfrm>
            <a:off x="7623175" y="3784600"/>
            <a:ext cx="325438" cy="325438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46" name="Freeform 38"/>
          <p:cNvSpPr>
            <a:spLocks/>
          </p:cNvSpPr>
          <p:nvPr/>
        </p:nvSpPr>
        <p:spPr bwMode="auto">
          <a:xfrm>
            <a:off x="7947025" y="3784600"/>
            <a:ext cx="325438" cy="325438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47" name="Freeform 39"/>
          <p:cNvSpPr>
            <a:spLocks/>
          </p:cNvSpPr>
          <p:nvPr/>
        </p:nvSpPr>
        <p:spPr bwMode="auto">
          <a:xfrm>
            <a:off x="8270875" y="3784600"/>
            <a:ext cx="327025" cy="325438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48" name="Freeform 40"/>
          <p:cNvSpPr>
            <a:spLocks/>
          </p:cNvSpPr>
          <p:nvPr/>
        </p:nvSpPr>
        <p:spPr bwMode="auto">
          <a:xfrm>
            <a:off x="1341438" y="2927350"/>
            <a:ext cx="487362" cy="404813"/>
          </a:xfrm>
          <a:custGeom>
            <a:avLst/>
            <a:gdLst>
              <a:gd name="T0" fmla="*/ 0 w 307"/>
              <a:gd name="T1" fmla="*/ 254 h 255"/>
              <a:gd name="T2" fmla="*/ 0 w 307"/>
              <a:gd name="T3" fmla="*/ 0 h 255"/>
              <a:gd name="T4" fmla="*/ 306 w 307"/>
              <a:gd name="T5" fmla="*/ 0 h 255"/>
              <a:gd name="T6" fmla="*/ 306 w 307"/>
              <a:gd name="T7" fmla="*/ 254 h 255"/>
              <a:gd name="T8" fmla="*/ 0 w 307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49" name="Freeform 41"/>
          <p:cNvSpPr>
            <a:spLocks/>
          </p:cNvSpPr>
          <p:nvPr/>
        </p:nvSpPr>
        <p:spPr bwMode="auto">
          <a:xfrm>
            <a:off x="1422400" y="2927350"/>
            <a:ext cx="1588" cy="404813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50" name="Freeform 42"/>
          <p:cNvSpPr>
            <a:spLocks/>
          </p:cNvSpPr>
          <p:nvPr/>
        </p:nvSpPr>
        <p:spPr bwMode="auto">
          <a:xfrm>
            <a:off x="1827213" y="2927350"/>
            <a:ext cx="488950" cy="404813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51" name="Freeform 43"/>
          <p:cNvSpPr>
            <a:spLocks/>
          </p:cNvSpPr>
          <p:nvPr/>
        </p:nvSpPr>
        <p:spPr bwMode="auto">
          <a:xfrm>
            <a:off x="1908175" y="2927350"/>
            <a:ext cx="1588" cy="404813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52" name="Freeform 44"/>
          <p:cNvSpPr>
            <a:spLocks/>
          </p:cNvSpPr>
          <p:nvPr/>
        </p:nvSpPr>
        <p:spPr bwMode="auto">
          <a:xfrm>
            <a:off x="2314575" y="2927350"/>
            <a:ext cx="488950" cy="404813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53" name="Freeform 45"/>
          <p:cNvSpPr>
            <a:spLocks/>
          </p:cNvSpPr>
          <p:nvPr/>
        </p:nvSpPr>
        <p:spPr bwMode="auto">
          <a:xfrm>
            <a:off x="2395538" y="2927350"/>
            <a:ext cx="1587" cy="404813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54" name="Freeform 46"/>
          <p:cNvSpPr>
            <a:spLocks/>
          </p:cNvSpPr>
          <p:nvPr/>
        </p:nvSpPr>
        <p:spPr bwMode="auto">
          <a:xfrm>
            <a:off x="2801938" y="2927350"/>
            <a:ext cx="488950" cy="404813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55" name="Freeform 47"/>
          <p:cNvSpPr>
            <a:spLocks/>
          </p:cNvSpPr>
          <p:nvPr/>
        </p:nvSpPr>
        <p:spPr bwMode="auto">
          <a:xfrm>
            <a:off x="2882900" y="2927350"/>
            <a:ext cx="1588" cy="404813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56" name="Freeform 48"/>
          <p:cNvSpPr>
            <a:spLocks/>
          </p:cNvSpPr>
          <p:nvPr/>
        </p:nvSpPr>
        <p:spPr bwMode="auto">
          <a:xfrm>
            <a:off x="3289300" y="2927350"/>
            <a:ext cx="82550" cy="404813"/>
          </a:xfrm>
          <a:custGeom>
            <a:avLst/>
            <a:gdLst>
              <a:gd name="T0" fmla="*/ 0 w 52"/>
              <a:gd name="T1" fmla="*/ 254 h 255"/>
              <a:gd name="T2" fmla="*/ 0 w 52"/>
              <a:gd name="T3" fmla="*/ 0 h 255"/>
              <a:gd name="T4" fmla="*/ 51 w 52"/>
              <a:gd name="T5" fmla="*/ 0 h 255"/>
              <a:gd name="T6" fmla="*/ 51 w 52"/>
              <a:gd name="T7" fmla="*/ 254 h 255"/>
              <a:gd name="T8" fmla="*/ 0 w 52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57" name="Freeform 49"/>
          <p:cNvSpPr>
            <a:spLocks/>
          </p:cNvSpPr>
          <p:nvPr/>
        </p:nvSpPr>
        <p:spPr bwMode="auto">
          <a:xfrm>
            <a:off x="5551488" y="2927350"/>
            <a:ext cx="488950" cy="404813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58" name="Freeform 50"/>
          <p:cNvSpPr>
            <a:spLocks/>
          </p:cNvSpPr>
          <p:nvPr/>
        </p:nvSpPr>
        <p:spPr bwMode="auto">
          <a:xfrm>
            <a:off x="5632450" y="2927350"/>
            <a:ext cx="1588" cy="404813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59" name="Freeform 51"/>
          <p:cNvSpPr>
            <a:spLocks/>
          </p:cNvSpPr>
          <p:nvPr/>
        </p:nvSpPr>
        <p:spPr bwMode="auto">
          <a:xfrm>
            <a:off x="6038850" y="2927350"/>
            <a:ext cx="488950" cy="404813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60" name="Freeform 52"/>
          <p:cNvSpPr>
            <a:spLocks/>
          </p:cNvSpPr>
          <p:nvPr/>
        </p:nvSpPr>
        <p:spPr bwMode="auto">
          <a:xfrm>
            <a:off x="6119813" y="2927350"/>
            <a:ext cx="1587" cy="404813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61" name="Freeform 53"/>
          <p:cNvSpPr>
            <a:spLocks/>
          </p:cNvSpPr>
          <p:nvPr/>
        </p:nvSpPr>
        <p:spPr bwMode="auto">
          <a:xfrm>
            <a:off x="6526213" y="2927350"/>
            <a:ext cx="487362" cy="404813"/>
          </a:xfrm>
          <a:custGeom>
            <a:avLst/>
            <a:gdLst>
              <a:gd name="T0" fmla="*/ 0 w 307"/>
              <a:gd name="T1" fmla="*/ 254 h 255"/>
              <a:gd name="T2" fmla="*/ 0 w 307"/>
              <a:gd name="T3" fmla="*/ 0 h 255"/>
              <a:gd name="T4" fmla="*/ 306 w 307"/>
              <a:gd name="T5" fmla="*/ 0 h 255"/>
              <a:gd name="T6" fmla="*/ 306 w 307"/>
              <a:gd name="T7" fmla="*/ 254 h 255"/>
              <a:gd name="T8" fmla="*/ 0 w 307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62" name="Freeform 54"/>
          <p:cNvSpPr>
            <a:spLocks/>
          </p:cNvSpPr>
          <p:nvPr/>
        </p:nvSpPr>
        <p:spPr bwMode="auto">
          <a:xfrm>
            <a:off x="6607175" y="2927350"/>
            <a:ext cx="1588" cy="404813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63" name="Freeform 55"/>
          <p:cNvSpPr>
            <a:spLocks/>
          </p:cNvSpPr>
          <p:nvPr/>
        </p:nvSpPr>
        <p:spPr bwMode="auto">
          <a:xfrm>
            <a:off x="7011988" y="2927350"/>
            <a:ext cx="488950" cy="404813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64" name="Freeform 56"/>
          <p:cNvSpPr>
            <a:spLocks/>
          </p:cNvSpPr>
          <p:nvPr/>
        </p:nvSpPr>
        <p:spPr bwMode="auto">
          <a:xfrm>
            <a:off x="7096125" y="2927350"/>
            <a:ext cx="1588" cy="404813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65" name="Freeform 57"/>
          <p:cNvSpPr>
            <a:spLocks/>
          </p:cNvSpPr>
          <p:nvPr/>
        </p:nvSpPr>
        <p:spPr bwMode="auto">
          <a:xfrm>
            <a:off x="7499350" y="2927350"/>
            <a:ext cx="84138" cy="404813"/>
          </a:xfrm>
          <a:custGeom>
            <a:avLst/>
            <a:gdLst>
              <a:gd name="T0" fmla="*/ 0 w 53"/>
              <a:gd name="T1" fmla="*/ 254 h 255"/>
              <a:gd name="T2" fmla="*/ 0 w 53"/>
              <a:gd name="T3" fmla="*/ 0 h 255"/>
              <a:gd name="T4" fmla="*/ 52 w 53"/>
              <a:gd name="T5" fmla="*/ 0 h 255"/>
              <a:gd name="T6" fmla="*/ 52 w 53"/>
              <a:gd name="T7" fmla="*/ 254 h 255"/>
              <a:gd name="T8" fmla="*/ 0 w 53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66" name="Freeform 58"/>
          <p:cNvSpPr>
            <a:spLocks/>
          </p:cNvSpPr>
          <p:nvPr/>
        </p:nvSpPr>
        <p:spPr bwMode="auto">
          <a:xfrm>
            <a:off x="925513" y="3249613"/>
            <a:ext cx="446087" cy="496887"/>
          </a:xfrm>
          <a:custGeom>
            <a:avLst/>
            <a:gdLst>
              <a:gd name="T0" fmla="*/ 280 w 281"/>
              <a:gd name="T1" fmla="*/ 0 h 313"/>
              <a:gd name="T2" fmla="*/ 0 w 281"/>
              <a:gd name="T3" fmla="*/ 312 h 313"/>
              <a:gd name="T4" fmla="*/ 280 w 281"/>
              <a:gd name="T5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67" name="Freeform 59"/>
          <p:cNvSpPr>
            <a:spLocks/>
          </p:cNvSpPr>
          <p:nvPr/>
        </p:nvSpPr>
        <p:spPr bwMode="auto">
          <a:xfrm>
            <a:off x="925513" y="3652838"/>
            <a:ext cx="87312" cy="93662"/>
          </a:xfrm>
          <a:custGeom>
            <a:avLst/>
            <a:gdLst>
              <a:gd name="T0" fmla="*/ 54 w 55"/>
              <a:gd name="T1" fmla="*/ 21 h 59"/>
              <a:gd name="T2" fmla="*/ 0 w 55"/>
              <a:gd name="T3" fmla="*/ 58 h 59"/>
              <a:gd name="T4" fmla="*/ 30 w 55"/>
              <a:gd name="T5" fmla="*/ 0 h 59"/>
              <a:gd name="T6" fmla="*/ 54 w 55"/>
              <a:gd name="T7" fmla="*/ 2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68" name="Freeform 60"/>
          <p:cNvSpPr>
            <a:spLocks/>
          </p:cNvSpPr>
          <p:nvPr/>
        </p:nvSpPr>
        <p:spPr bwMode="auto">
          <a:xfrm>
            <a:off x="1857375" y="3249613"/>
            <a:ext cx="449263" cy="506412"/>
          </a:xfrm>
          <a:custGeom>
            <a:avLst/>
            <a:gdLst>
              <a:gd name="T0" fmla="*/ 0 w 283"/>
              <a:gd name="T1" fmla="*/ 0 h 319"/>
              <a:gd name="T2" fmla="*/ 282 w 283"/>
              <a:gd name="T3" fmla="*/ 318 h 319"/>
              <a:gd name="T4" fmla="*/ 0 w 283"/>
              <a:gd name="T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69" name="Freeform 61"/>
          <p:cNvSpPr>
            <a:spLocks/>
          </p:cNvSpPr>
          <p:nvPr/>
        </p:nvSpPr>
        <p:spPr bwMode="auto">
          <a:xfrm>
            <a:off x="2217738" y="3663950"/>
            <a:ext cx="88900" cy="92075"/>
          </a:xfrm>
          <a:custGeom>
            <a:avLst/>
            <a:gdLst>
              <a:gd name="T0" fmla="*/ 24 w 56"/>
              <a:gd name="T1" fmla="*/ 0 h 58"/>
              <a:gd name="T2" fmla="*/ 55 w 56"/>
              <a:gd name="T3" fmla="*/ 57 h 58"/>
              <a:gd name="T4" fmla="*/ 0 w 56"/>
              <a:gd name="T5" fmla="*/ 21 h 58"/>
              <a:gd name="T6" fmla="*/ 24 w 56"/>
              <a:gd name="T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70" name="Freeform 62"/>
          <p:cNvSpPr>
            <a:spLocks/>
          </p:cNvSpPr>
          <p:nvPr/>
        </p:nvSpPr>
        <p:spPr bwMode="auto">
          <a:xfrm>
            <a:off x="2355850" y="3249613"/>
            <a:ext cx="1330325" cy="517525"/>
          </a:xfrm>
          <a:custGeom>
            <a:avLst/>
            <a:gdLst>
              <a:gd name="T0" fmla="*/ 0 w 838"/>
              <a:gd name="T1" fmla="*/ 0 h 326"/>
              <a:gd name="T2" fmla="*/ 837 w 838"/>
              <a:gd name="T3" fmla="*/ 325 h 326"/>
              <a:gd name="T4" fmla="*/ 0 w 838"/>
              <a:gd name="T5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71" name="Freeform 63"/>
          <p:cNvSpPr>
            <a:spLocks/>
          </p:cNvSpPr>
          <p:nvPr/>
        </p:nvSpPr>
        <p:spPr bwMode="auto">
          <a:xfrm>
            <a:off x="3581400" y="3705225"/>
            <a:ext cx="104775" cy="61913"/>
          </a:xfrm>
          <a:custGeom>
            <a:avLst/>
            <a:gdLst>
              <a:gd name="T0" fmla="*/ 11 w 66"/>
              <a:gd name="T1" fmla="*/ 0 h 39"/>
              <a:gd name="T2" fmla="*/ 65 w 66"/>
              <a:gd name="T3" fmla="*/ 38 h 39"/>
              <a:gd name="T4" fmla="*/ 0 w 66"/>
              <a:gd name="T5" fmla="*/ 30 h 39"/>
              <a:gd name="T6" fmla="*/ 11 w 66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72" name="Freeform 64"/>
          <p:cNvSpPr>
            <a:spLocks/>
          </p:cNvSpPr>
          <p:nvPr/>
        </p:nvSpPr>
        <p:spPr bwMode="auto">
          <a:xfrm>
            <a:off x="5137150" y="3270250"/>
            <a:ext cx="446088" cy="496888"/>
          </a:xfrm>
          <a:custGeom>
            <a:avLst/>
            <a:gdLst>
              <a:gd name="T0" fmla="*/ 280 w 281"/>
              <a:gd name="T1" fmla="*/ 0 h 313"/>
              <a:gd name="T2" fmla="*/ 0 w 281"/>
              <a:gd name="T3" fmla="*/ 312 h 313"/>
              <a:gd name="T4" fmla="*/ 280 w 281"/>
              <a:gd name="T5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73" name="Freeform 65"/>
          <p:cNvSpPr>
            <a:spLocks/>
          </p:cNvSpPr>
          <p:nvPr/>
        </p:nvSpPr>
        <p:spPr bwMode="auto">
          <a:xfrm>
            <a:off x="5137150" y="3673475"/>
            <a:ext cx="87313" cy="93663"/>
          </a:xfrm>
          <a:custGeom>
            <a:avLst/>
            <a:gdLst>
              <a:gd name="T0" fmla="*/ 54 w 55"/>
              <a:gd name="T1" fmla="*/ 21 h 59"/>
              <a:gd name="T2" fmla="*/ 0 w 55"/>
              <a:gd name="T3" fmla="*/ 58 h 59"/>
              <a:gd name="T4" fmla="*/ 30 w 55"/>
              <a:gd name="T5" fmla="*/ 0 h 59"/>
              <a:gd name="T6" fmla="*/ 54 w 55"/>
              <a:gd name="T7" fmla="*/ 2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74" name="Freeform 66"/>
          <p:cNvSpPr>
            <a:spLocks/>
          </p:cNvSpPr>
          <p:nvPr/>
        </p:nvSpPr>
        <p:spPr bwMode="auto">
          <a:xfrm>
            <a:off x="6069013" y="3270250"/>
            <a:ext cx="458787" cy="476250"/>
          </a:xfrm>
          <a:custGeom>
            <a:avLst/>
            <a:gdLst>
              <a:gd name="T0" fmla="*/ 0 w 289"/>
              <a:gd name="T1" fmla="*/ 0 h 300"/>
              <a:gd name="T2" fmla="*/ 288 w 289"/>
              <a:gd name="T3" fmla="*/ 299 h 300"/>
              <a:gd name="T4" fmla="*/ 0 w 289"/>
              <a:gd name="T5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75" name="Freeform 67"/>
          <p:cNvSpPr>
            <a:spLocks/>
          </p:cNvSpPr>
          <p:nvPr/>
        </p:nvSpPr>
        <p:spPr bwMode="auto">
          <a:xfrm>
            <a:off x="6437313" y="3654425"/>
            <a:ext cx="90487" cy="92075"/>
          </a:xfrm>
          <a:custGeom>
            <a:avLst/>
            <a:gdLst>
              <a:gd name="T0" fmla="*/ 23 w 57"/>
              <a:gd name="T1" fmla="*/ 0 h 58"/>
              <a:gd name="T2" fmla="*/ 56 w 57"/>
              <a:gd name="T3" fmla="*/ 57 h 58"/>
              <a:gd name="T4" fmla="*/ 0 w 57"/>
              <a:gd name="T5" fmla="*/ 22 h 58"/>
              <a:gd name="T6" fmla="*/ 23 w 57"/>
              <a:gd name="T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76" name="Freeform 68"/>
          <p:cNvSpPr>
            <a:spLocks/>
          </p:cNvSpPr>
          <p:nvPr/>
        </p:nvSpPr>
        <p:spPr bwMode="auto">
          <a:xfrm>
            <a:off x="6556375" y="3279775"/>
            <a:ext cx="1362075" cy="476250"/>
          </a:xfrm>
          <a:custGeom>
            <a:avLst/>
            <a:gdLst>
              <a:gd name="T0" fmla="*/ 0 w 858"/>
              <a:gd name="T1" fmla="*/ 0 h 300"/>
              <a:gd name="T2" fmla="*/ 857 w 858"/>
              <a:gd name="T3" fmla="*/ 299 h 300"/>
              <a:gd name="T4" fmla="*/ 0 w 858"/>
              <a:gd name="T5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77" name="Freeform 69"/>
          <p:cNvSpPr>
            <a:spLocks/>
          </p:cNvSpPr>
          <p:nvPr/>
        </p:nvSpPr>
        <p:spPr bwMode="auto">
          <a:xfrm>
            <a:off x="7812088" y="3697288"/>
            <a:ext cx="106362" cy="58737"/>
          </a:xfrm>
          <a:custGeom>
            <a:avLst/>
            <a:gdLst>
              <a:gd name="T0" fmla="*/ 11 w 67"/>
              <a:gd name="T1" fmla="*/ 0 h 37"/>
              <a:gd name="T2" fmla="*/ 66 w 67"/>
              <a:gd name="T3" fmla="*/ 36 h 37"/>
              <a:gd name="T4" fmla="*/ 0 w 67"/>
              <a:gd name="T5" fmla="*/ 31 h 37"/>
              <a:gd name="T6" fmla="*/ 11 w 67"/>
              <a:gd name="T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82" name="Freeform 74"/>
          <p:cNvSpPr>
            <a:spLocks/>
          </p:cNvSpPr>
          <p:nvPr/>
        </p:nvSpPr>
        <p:spPr bwMode="auto">
          <a:xfrm>
            <a:off x="1676400" y="3784600"/>
            <a:ext cx="325438" cy="325438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83" name="Freeform 75"/>
          <p:cNvSpPr>
            <a:spLocks/>
          </p:cNvSpPr>
          <p:nvPr/>
        </p:nvSpPr>
        <p:spPr bwMode="auto">
          <a:xfrm>
            <a:off x="2000250" y="3784600"/>
            <a:ext cx="327025" cy="325438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84" name="Freeform 76"/>
          <p:cNvSpPr>
            <a:spLocks/>
          </p:cNvSpPr>
          <p:nvPr/>
        </p:nvSpPr>
        <p:spPr bwMode="auto">
          <a:xfrm>
            <a:off x="2325688" y="3784600"/>
            <a:ext cx="325437" cy="325438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85" name="Freeform 77"/>
          <p:cNvSpPr>
            <a:spLocks/>
          </p:cNvSpPr>
          <p:nvPr/>
        </p:nvSpPr>
        <p:spPr bwMode="auto">
          <a:xfrm>
            <a:off x="2649538" y="3784600"/>
            <a:ext cx="325437" cy="325438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086" name="Rectangle 78"/>
          <p:cNvSpPr>
            <a:spLocks noChangeArrowheads="1"/>
          </p:cNvSpPr>
          <p:nvPr/>
        </p:nvSpPr>
        <p:spPr bwMode="auto">
          <a:xfrm>
            <a:off x="2855913" y="1114425"/>
            <a:ext cx="5857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400" b="1">
                <a:solidFill>
                  <a:srgbClr val="000000"/>
                </a:solidFill>
                <a:latin typeface="Arial" charset="0"/>
                <a:cs typeface="+mn-cs"/>
              </a:rPr>
              <a:t>Root</a:t>
            </a:r>
          </a:p>
        </p:txBody>
      </p:sp>
      <p:sp>
        <p:nvSpPr>
          <p:cNvPr id="683087" name="Rectangle 79"/>
          <p:cNvSpPr>
            <a:spLocks noChangeArrowheads="1"/>
          </p:cNvSpPr>
          <p:nvPr/>
        </p:nvSpPr>
        <p:spPr bwMode="auto">
          <a:xfrm>
            <a:off x="3505200" y="1512888"/>
            <a:ext cx="420688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700" b="1">
                <a:solidFill>
                  <a:schemeClr val="accent2"/>
                </a:solidFill>
                <a:latin typeface="Arial" charset="0"/>
                <a:cs typeface="+mn-cs"/>
              </a:rPr>
              <a:t>17</a:t>
            </a:r>
          </a:p>
        </p:txBody>
      </p:sp>
      <p:sp>
        <p:nvSpPr>
          <p:cNvPr id="683088" name="Rectangle 80"/>
          <p:cNvSpPr>
            <a:spLocks noChangeArrowheads="1"/>
          </p:cNvSpPr>
          <p:nvPr/>
        </p:nvSpPr>
        <p:spPr bwMode="auto">
          <a:xfrm>
            <a:off x="6161088" y="2955925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300" b="1">
                <a:solidFill>
                  <a:srgbClr val="000000"/>
                </a:solidFill>
                <a:latin typeface="Arial" charset="0"/>
                <a:cs typeface="+mn-cs"/>
              </a:rPr>
              <a:t>30</a:t>
            </a:r>
          </a:p>
        </p:txBody>
      </p:sp>
      <p:sp>
        <p:nvSpPr>
          <p:cNvPr id="683089" name="Rectangle 81"/>
          <p:cNvSpPr>
            <a:spLocks noChangeArrowheads="1"/>
          </p:cNvSpPr>
          <p:nvPr/>
        </p:nvSpPr>
        <p:spPr bwMode="auto">
          <a:xfrm>
            <a:off x="3036888" y="3783013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300" b="1">
                <a:solidFill>
                  <a:srgbClr val="000000"/>
                </a:solidFill>
                <a:latin typeface="Arial" charset="0"/>
                <a:cs typeface="+mn-cs"/>
              </a:rPr>
              <a:t>14*</a:t>
            </a:r>
          </a:p>
        </p:txBody>
      </p:sp>
      <p:sp>
        <p:nvSpPr>
          <p:cNvPr id="683090" name="Rectangle 82"/>
          <p:cNvSpPr>
            <a:spLocks noChangeArrowheads="1"/>
          </p:cNvSpPr>
          <p:nvPr/>
        </p:nvSpPr>
        <p:spPr bwMode="auto">
          <a:xfrm>
            <a:off x="3360738" y="3783013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300" b="1">
                <a:solidFill>
                  <a:srgbClr val="000000"/>
                </a:solidFill>
                <a:latin typeface="Arial" charset="0"/>
                <a:cs typeface="+mn-cs"/>
              </a:rPr>
              <a:t>16*</a:t>
            </a:r>
          </a:p>
        </p:txBody>
      </p:sp>
      <p:sp>
        <p:nvSpPr>
          <p:cNvPr id="683091" name="Rectangle 83"/>
          <p:cNvSpPr>
            <a:spLocks noChangeArrowheads="1"/>
          </p:cNvSpPr>
          <p:nvPr/>
        </p:nvSpPr>
        <p:spPr bwMode="auto">
          <a:xfrm>
            <a:off x="7267575" y="377348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300" b="1">
                <a:solidFill>
                  <a:srgbClr val="000000"/>
                </a:solidFill>
                <a:latin typeface="Arial" charset="0"/>
                <a:cs typeface="+mn-cs"/>
              </a:rPr>
              <a:t>33*</a:t>
            </a:r>
          </a:p>
        </p:txBody>
      </p:sp>
      <p:sp>
        <p:nvSpPr>
          <p:cNvPr id="683092" name="Rectangle 84"/>
          <p:cNvSpPr>
            <a:spLocks noChangeArrowheads="1"/>
          </p:cNvSpPr>
          <p:nvPr/>
        </p:nvSpPr>
        <p:spPr bwMode="auto">
          <a:xfrm>
            <a:off x="7593013" y="377348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300" b="1">
                <a:solidFill>
                  <a:srgbClr val="000000"/>
                </a:solidFill>
                <a:latin typeface="Arial" charset="0"/>
                <a:cs typeface="+mn-cs"/>
              </a:rPr>
              <a:t>34*</a:t>
            </a:r>
          </a:p>
        </p:txBody>
      </p:sp>
      <p:sp>
        <p:nvSpPr>
          <p:cNvPr id="683093" name="Rectangle 85"/>
          <p:cNvSpPr>
            <a:spLocks noChangeArrowheads="1"/>
          </p:cNvSpPr>
          <p:nvPr/>
        </p:nvSpPr>
        <p:spPr bwMode="auto">
          <a:xfrm>
            <a:off x="7907338" y="376237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300" b="1">
                <a:solidFill>
                  <a:srgbClr val="000000"/>
                </a:solidFill>
                <a:latin typeface="Arial" charset="0"/>
                <a:cs typeface="+mn-cs"/>
              </a:rPr>
              <a:t>38*</a:t>
            </a:r>
          </a:p>
        </p:txBody>
      </p:sp>
      <p:sp>
        <p:nvSpPr>
          <p:cNvPr id="683094" name="Rectangle 86"/>
          <p:cNvSpPr>
            <a:spLocks noChangeArrowheads="1"/>
          </p:cNvSpPr>
          <p:nvPr/>
        </p:nvSpPr>
        <p:spPr bwMode="auto">
          <a:xfrm>
            <a:off x="8231188" y="375285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300" b="1">
                <a:solidFill>
                  <a:srgbClr val="000000"/>
                </a:solidFill>
                <a:latin typeface="Arial" charset="0"/>
                <a:cs typeface="+mn-cs"/>
              </a:rPr>
              <a:t>39*</a:t>
            </a:r>
          </a:p>
        </p:txBody>
      </p:sp>
      <p:sp>
        <p:nvSpPr>
          <p:cNvPr id="683095" name="Rectangle 87"/>
          <p:cNvSpPr>
            <a:spLocks noChangeArrowheads="1"/>
          </p:cNvSpPr>
          <p:nvPr/>
        </p:nvSpPr>
        <p:spPr bwMode="auto">
          <a:xfrm>
            <a:off x="1939925" y="2955925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300" b="1">
                <a:solidFill>
                  <a:srgbClr val="000000"/>
                </a:solidFill>
                <a:latin typeface="Arial" charset="0"/>
                <a:cs typeface="+mn-cs"/>
              </a:rPr>
              <a:t>13</a:t>
            </a:r>
          </a:p>
        </p:txBody>
      </p:sp>
      <p:sp>
        <p:nvSpPr>
          <p:cNvPr id="683096" name="Rectangle 88"/>
          <p:cNvSpPr>
            <a:spLocks noChangeArrowheads="1"/>
          </p:cNvSpPr>
          <p:nvPr/>
        </p:nvSpPr>
        <p:spPr bwMode="auto">
          <a:xfrm>
            <a:off x="1473200" y="2955925"/>
            <a:ext cx="2730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300" b="1">
                <a:solidFill>
                  <a:srgbClr val="000000"/>
                </a:solidFill>
                <a:latin typeface="Arial" charset="0"/>
                <a:cs typeface="+mn-cs"/>
              </a:rPr>
              <a:t>5</a:t>
            </a:r>
          </a:p>
        </p:txBody>
      </p:sp>
      <p:sp>
        <p:nvSpPr>
          <p:cNvPr id="683097" name="Rectangle 89"/>
          <p:cNvSpPr>
            <a:spLocks noChangeArrowheads="1"/>
          </p:cNvSpPr>
          <p:nvPr/>
        </p:nvSpPr>
        <p:spPr bwMode="auto">
          <a:xfrm>
            <a:off x="2009775" y="3762375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300" b="1">
                <a:solidFill>
                  <a:srgbClr val="000000"/>
                </a:solidFill>
                <a:latin typeface="Arial" charset="0"/>
                <a:cs typeface="+mn-cs"/>
              </a:rPr>
              <a:t>7*</a:t>
            </a:r>
          </a:p>
        </p:txBody>
      </p:sp>
      <p:sp>
        <p:nvSpPr>
          <p:cNvPr id="683098" name="Rectangle 90"/>
          <p:cNvSpPr>
            <a:spLocks noChangeArrowheads="1"/>
          </p:cNvSpPr>
          <p:nvPr/>
        </p:nvSpPr>
        <p:spPr bwMode="auto">
          <a:xfrm>
            <a:off x="1687513" y="3762375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300" b="1">
                <a:solidFill>
                  <a:srgbClr val="000000"/>
                </a:solidFill>
                <a:latin typeface="Arial" charset="0"/>
                <a:cs typeface="+mn-cs"/>
              </a:rPr>
              <a:t>5*</a:t>
            </a:r>
          </a:p>
        </p:txBody>
      </p:sp>
      <p:sp>
        <p:nvSpPr>
          <p:cNvPr id="683099" name="Rectangle 91"/>
          <p:cNvSpPr>
            <a:spLocks noChangeArrowheads="1"/>
          </p:cNvSpPr>
          <p:nvPr/>
        </p:nvSpPr>
        <p:spPr bwMode="auto">
          <a:xfrm>
            <a:off x="2325688" y="3762375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300" b="1">
                <a:solidFill>
                  <a:srgbClr val="000000"/>
                </a:solidFill>
                <a:latin typeface="Arial" charset="0"/>
                <a:cs typeface="+mn-cs"/>
              </a:rPr>
              <a:t>8*</a:t>
            </a:r>
          </a:p>
        </p:txBody>
      </p:sp>
      <p:sp>
        <p:nvSpPr>
          <p:cNvPr id="683100" name="Rectangle 92"/>
          <p:cNvSpPr>
            <a:spLocks noChangeArrowheads="1"/>
          </p:cNvSpPr>
          <p:nvPr/>
        </p:nvSpPr>
        <p:spPr bwMode="auto">
          <a:xfrm>
            <a:off x="4486275" y="376237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300" b="1">
                <a:solidFill>
                  <a:srgbClr val="000000"/>
                </a:solidFill>
                <a:latin typeface="Arial" charset="0"/>
                <a:cs typeface="+mn-cs"/>
              </a:rPr>
              <a:t>22*</a:t>
            </a:r>
          </a:p>
        </p:txBody>
      </p:sp>
      <p:sp>
        <p:nvSpPr>
          <p:cNvPr id="683101" name="Rectangle 93"/>
          <p:cNvSpPr>
            <a:spLocks noChangeArrowheads="1"/>
          </p:cNvSpPr>
          <p:nvPr/>
        </p:nvSpPr>
        <p:spPr bwMode="auto">
          <a:xfrm>
            <a:off x="4792663" y="376237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300" b="1">
                <a:solidFill>
                  <a:srgbClr val="000000"/>
                </a:solidFill>
                <a:latin typeface="Arial" charset="0"/>
                <a:cs typeface="+mn-cs"/>
              </a:rPr>
              <a:t>24*</a:t>
            </a:r>
          </a:p>
        </p:txBody>
      </p:sp>
      <p:sp>
        <p:nvSpPr>
          <p:cNvPr id="683102" name="Rectangle 94"/>
          <p:cNvSpPr>
            <a:spLocks noChangeArrowheads="1"/>
          </p:cNvSpPr>
          <p:nvPr/>
        </p:nvSpPr>
        <p:spPr bwMode="auto">
          <a:xfrm>
            <a:off x="5664200" y="2944813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300" b="1">
                <a:solidFill>
                  <a:srgbClr val="000000"/>
                </a:solidFill>
                <a:latin typeface="Arial" charset="0"/>
                <a:cs typeface="+mn-cs"/>
              </a:rPr>
              <a:t>27</a:t>
            </a:r>
          </a:p>
        </p:txBody>
      </p:sp>
      <p:sp>
        <p:nvSpPr>
          <p:cNvPr id="683103" name="Rectangle 95"/>
          <p:cNvSpPr>
            <a:spLocks noChangeArrowheads="1"/>
          </p:cNvSpPr>
          <p:nvPr/>
        </p:nvSpPr>
        <p:spPr bwMode="auto">
          <a:xfrm>
            <a:off x="5857875" y="376237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300" b="1">
                <a:solidFill>
                  <a:srgbClr val="000000"/>
                </a:solidFill>
                <a:latin typeface="Arial" charset="0"/>
                <a:cs typeface="+mn-cs"/>
              </a:rPr>
              <a:t>27*</a:t>
            </a:r>
          </a:p>
        </p:txBody>
      </p:sp>
      <p:sp>
        <p:nvSpPr>
          <p:cNvPr id="683104" name="Rectangle 96"/>
          <p:cNvSpPr>
            <a:spLocks noChangeArrowheads="1"/>
          </p:cNvSpPr>
          <p:nvPr/>
        </p:nvSpPr>
        <p:spPr bwMode="auto">
          <a:xfrm>
            <a:off x="6192838" y="376237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300" b="1">
                <a:solidFill>
                  <a:srgbClr val="000000"/>
                </a:solidFill>
                <a:latin typeface="Arial" charset="0"/>
                <a:cs typeface="+mn-cs"/>
              </a:rPr>
              <a:t>29*</a:t>
            </a:r>
          </a:p>
        </p:txBody>
      </p:sp>
      <p:sp>
        <p:nvSpPr>
          <p:cNvPr id="683105" name="Line 97"/>
          <p:cNvSpPr>
            <a:spLocks noChangeShapeType="1"/>
          </p:cNvSpPr>
          <p:nvPr/>
        </p:nvSpPr>
        <p:spPr bwMode="auto">
          <a:xfrm>
            <a:off x="3263900" y="10668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106" name="Arc 98"/>
          <p:cNvSpPr>
            <a:spLocks/>
          </p:cNvSpPr>
          <p:nvPr/>
        </p:nvSpPr>
        <p:spPr bwMode="auto">
          <a:xfrm rot="18420000">
            <a:off x="1447800" y="3578225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107" name="Arc 99"/>
          <p:cNvSpPr>
            <a:spLocks/>
          </p:cNvSpPr>
          <p:nvPr/>
        </p:nvSpPr>
        <p:spPr bwMode="auto">
          <a:xfrm rot="18420000">
            <a:off x="2895600" y="3578225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108" name="Arc 100"/>
          <p:cNvSpPr>
            <a:spLocks/>
          </p:cNvSpPr>
          <p:nvPr/>
        </p:nvSpPr>
        <p:spPr bwMode="auto">
          <a:xfrm rot="18420000">
            <a:off x="4267200" y="3578225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109" name="Arc 101"/>
          <p:cNvSpPr>
            <a:spLocks/>
          </p:cNvSpPr>
          <p:nvPr/>
        </p:nvSpPr>
        <p:spPr bwMode="auto">
          <a:xfrm rot="18420000">
            <a:off x="5715000" y="3578225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110" name="Arc 102"/>
          <p:cNvSpPr>
            <a:spLocks/>
          </p:cNvSpPr>
          <p:nvPr/>
        </p:nvSpPr>
        <p:spPr bwMode="auto">
          <a:xfrm rot="18420000">
            <a:off x="7162800" y="3578225"/>
            <a:ext cx="3048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111" name="Rectangle 103"/>
          <p:cNvSpPr>
            <a:spLocks noChangeArrowheads="1"/>
          </p:cNvSpPr>
          <p:nvPr/>
        </p:nvSpPr>
        <p:spPr bwMode="auto">
          <a:xfrm>
            <a:off x="1125538" y="2046288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Entries &lt; 17</a:t>
            </a:r>
          </a:p>
        </p:txBody>
      </p:sp>
      <p:sp>
        <p:nvSpPr>
          <p:cNvPr id="683112" name="Rectangle 104"/>
          <p:cNvSpPr>
            <a:spLocks noChangeArrowheads="1"/>
          </p:cNvSpPr>
          <p:nvPr/>
        </p:nvSpPr>
        <p:spPr bwMode="auto">
          <a:xfrm>
            <a:off x="5259388" y="1981200"/>
            <a:ext cx="167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Entries 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Times New Roman" charset="0"/>
              </a:rPr>
              <a:t>≥</a:t>
            </a:r>
            <a:r>
              <a:rPr lang="en-US">
                <a:solidFill>
                  <a:schemeClr val="accent2"/>
                </a:solidFill>
                <a:latin typeface="Times New Roman" charset="0"/>
                <a:cs typeface="+mn-cs"/>
              </a:rPr>
              <a:t> 17</a:t>
            </a:r>
          </a:p>
        </p:txBody>
      </p:sp>
      <p:sp>
        <p:nvSpPr>
          <p:cNvPr id="683113" name="Line 105"/>
          <p:cNvSpPr>
            <a:spLocks noChangeShapeType="1"/>
          </p:cNvSpPr>
          <p:nvPr/>
        </p:nvSpPr>
        <p:spPr bwMode="auto">
          <a:xfrm flipH="1">
            <a:off x="2343150" y="1752600"/>
            <a:ext cx="1143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3114" name="Line 106"/>
          <p:cNvSpPr>
            <a:spLocks noChangeShapeType="1"/>
          </p:cNvSpPr>
          <p:nvPr/>
        </p:nvSpPr>
        <p:spPr bwMode="auto">
          <a:xfrm>
            <a:off x="3962400" y="1828800"/>
            <a:ext cx="2743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9B40CB-288E-9740-ADD6-7B185FAA5C6A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FEAC1-C9C9-2442-8C67-7A417C4CEFC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Hash-Based Indexes</a:t>
            </a:r>
          </a:p>
        </p:txBody>
      </p:sp>
      <p:sp>
        <p:nvSpPr>
          <p:cNvPr id="678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19812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2400" smtClean="0">
                <a:cs typeface="+mn-cs"/>
              </a:rPr>
              <a:t>Good for equality selections.</a:t>
            </a:r>
          </a:p>
          <a:p>
            <a:pPr lvl="1" eaLnBrk="1" hangingPunct="1">
              <a:defRPr/>
            </a:pPr>
            <a:r>
              <a:rPr lang="en-US" sz="2000" smtClean="0"/>
              <a:t>Index is a collection of </a:t>
            </a:r>
            <a:r>
              <a:rPr lang="en-US" sz="2000" i="1" u="sng" smtClean="0">
                <a:solidFill>
                  <a:schemeClr val="accent2"/>
                </a:solidFill>
              </a:rPr>
              <a:t>buckets</a:t>
            </a:r>
            <a:r>
              <a:rPr lang="en-US" sz="2000" i="1" smtClean="0">
                <a:solidFill>
                  <a:schemeClr val="accent2"/>
                </a:solidFill>
              </a:rPr>
              <a:t>. </a:t>
            </a:r>
            <a:r>
              <a:rPr lang="en-US" sz="2000" smtClean="0"/>
              <a:t>Bucket = </a:t>
            </a:r>
            <a:r>
              <a:rPr lang="en-US" sz="2000" i="1" smtClean="0">
                <a:solidFill>
                  <a:schemeClr val="accent2"/>
                </a:solidFill>
              </a:rPr>
              <a:t>primary</a:t>
            </a:r>
            <a:r>
              <a:rPr lang="en-US" sz="2000" smtClean="0">
                <a:solidFill>
                  <a:schemeClr val="accent2"/>
                </a:solidFill>
              </a:rPr>
              <a:t> page</a:t>
            </a:r>
            <a:r>
              <a:rPr lang="en-US" sz="2000" smtClean="0"/>
              <a:t> plus zero or more</a:t>
            </a:r>
            <a:r>
              <a:rPr lang="en-US" sz="2000" smtClean="0">
                <a:solidFill>
                  <a:schemeClr val="accent2"/>
                </a:solidFill>
              </a:rPr>
              <a:t> </a:t>
            </a:r>
            <a:r>
              <a:rPr lang="en-US" sz="2000" i="1" smtClean="0">
                <a:solidFill>
                  <a:schemeClr val="accent2"/>
                </a:solidFill>
              </a:rPr>
              <a:t>overflow</a:t>
            </a:r>
            <a:r>
              <a:rPr lang="en-US" sz="2000" smtClean="0">
                <a:solidFill>
                  <a:schemeClr val="accent2"/>
                </a:solidFill>
              </a:rPr>
              <a:t> pages</a:t>
            </a:r>
            <a:r>
              <a:rPr lang="en-US" sz="2000" smtClean="0"/>
              <a:t>.</a:t>
            </a:r>
          </a:p>
          <a:p>
            <a:pPr lvl="1" eaLnBrk="1" hangingPunct="1">
              <a:defRPr/>
            </a:pPr>
            <a:r>
              <a:rPr lang="en-US" sz="2000" i="1" smtClean="0">
                <a:solidFill>
                  <a:schemeClr val="accent2"/>
                </a:solidFill>
              </a:rPr>
              <a:t>Hashing function</a:t>
            </a:r>
            <a:r>
              <a:rPr lang="en-US" sz="2000" b="1" i="1" smtClean="0">
                <a:solidFill>
                  <a:schemeClr val="accent2"/>
                </a:solidFill>
              </a:rPr>
              <a:t> </a:t>
            </a:r>
            <a:r>
              <a:rPr lang="en-US" sz="2000" b="1" smtClean="0">
                <a:solidFill>
                  <a:schemeClr val="accent2"/>
                </a:solidFill>
              </a:rPr>
              <a:t>h</a:t>
            </a:r>
            <a:r>
              <a:rPr lang="en-US" sz="2000" smtClean="0">
                <a:solidFill>
                  <a:schemeClr val="accent2"/>
                </a:solidFill>
              </a:rPr>
              <a:t>:  </a:t>
            </a:r>
            <a:r>
              <a:rPr lang="en-US" sz="2000" b="1" smtClean="0"/>
              <a:t>h</a:t>
            </a:r>
            <a:r>
              <a:rPr lang="en-US" sz="2000" smtClean="0"/>
              <a:t>(</a:t>
            </a:r>
            <a:r>
              <a:rPr lang="en-US" sz="2000" i="1" smtClean="0"/>
              <a:t>r</a:t>
            </a:r>
            <a:r>
              <a:rPr lang="en-US" sz="2000" smtClean="0"/>
              <a:t>) = bucket in which record </a:t>
            </a:r>
            <a:r>
              <a:rPr lang="en-US" sz="2000" i="1" smtClean="0"/>
              <a:t>r</a:t>
            </a:r>
            <a:r>
              <a:rPr lang="en-US" sz="2000" smtClean="0"/>
              <a:t> belongs. </a:t>
            </a:r>
            <a:r>
              <a:rPr lang="en-US" sz="2000" b="1" smtClean="0"/>
              <a:t>h</a:t>
            </a:r>
            <a:r>
              <a:rPr lang="en-US" sz="2000" smtClean="0"/>
              <a:t> looks at the </a:t>
            </a:r>
            <a:r>
              <a:rPr lang="en-US" sz="2000" i="1" smtClean="0">
                <a:solidFill>
                  <a:schemeClr val="accent2"/>
                </a:solidFill>
              </a:rPr>
              <a:t>search key</a:t>
            </a:r>
            <a:r>
              <a:rPr lang="en-US" sz="2000" smtClean="0"/>
              <a:t> fields of </a:t>
            </a:r>
            <a:r>
              <a:rPr lang="en-US" sz="2000" i="1" smtClean="0"/>
              <a:t>r.</a:t>
            </a:r>
            <a:endParaRPr lang="en-US" sz="2000" smtClean="0"/>
          </a:p>
        </p:txBody>
      </p:sp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163513" y="3124200"/>
            <a:ext cx="5527675" cy="2736850"/>
            <a:chOff x="1104" y="1872"/>
            <a:chExt cx="3482" cy="1724"/>
          </a:xfrm>
        </p:grpSpPr>
        <p:sp>
          <p:nvSpPr>
            <p:cNvPr id="678919" name="Freeform 7"/>
            <p:cNvSpPr>
              <a:spLocks/>
            </p:cNvSpPr>
            <p:nvPr/>
          </p:nvSpPr>
          <p:spPr bwMode="auto">
            <a:xfrm>
              <a:off x="3237" y="2098"/>
              <a:ext cx="470" cy="222"/>
            </a:xfrm>
            <a:custGeom>
              <a:avLst/>
              <a:gdLst>
                <a:gd name="T0" fmla="*/ 0 w 470"/>
                <a:gd name="T1" fmla="*/ 221 h 222"/>
                <a:gd name="T2" fmla="*/ 0 w 470"/>
                <a:gd name="T3" fmla="*/ 0 h 222"/>
                <a:gd name="T4" fmla="*/ 469 w 470"/>
                <a:gd name="T5" fmla="*/ 0 h 222"/>
                <a:gd name="T6" fmla="*/ 469 w 470"/>
                <a:gd name="T7" fmla="*/ 221 h 222"/>
                <a:gd name="T8" fmla="*/ 0 w 470"/>
                <a:gd name="T9" fmla="*/ 22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222">
                  <a:moveTo>
                    <a:pt x="0" y="221"/>
                  </a:moveTo>
                  <a:lnTo>
                    <a:pt x="0" y="0"/>
                  </a:lnTo>
                  <a:lnTo>
                    <a:pt x="469" y="0"/>
                  </a:lnTo>
                  <a:lnTo>
                    <a:pt x="469" y="22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20" name="Freeform 8"/>
            <p:cNvSpPr>
              <a:spLocks/>
            </p:cNvSpPr>
            <p:nvPr/>
          </p:nvSpPr>
          <p:spPr bwMode="auto">
            <a:xfrm>
              <a:off x="1528" y="2433"/>
              <a:ext cx="185" cy="222"/>
            </a:xfrm>
            <a:custGeom>
              <a:avLst/>
              <a:gdLst>
                <a:gd name="T0" fmla="*/ 184 w 185"/>
                <a:gd name="T1" fmla="*/ 110 h 222"/>
                <a:gd name="T2" fmla="*/ 176 w 185"/>
                <a:gd name="T3" fmla="*/ 67 h 222"/>
                <a:gd name="T4" fmla="*/ 156 w 185"/>
                <a:gd name="T5" fmla="*/ 32 h 222"/>
                <a:gd name="T6" fmla="*/ 127 w 185"/>
                <a:gd name="T7" fmla="*/ 8 h 222"/>
                <a:gd name="T8" fmla="*/ 92 w 185"/>
                <a:gd name="T9" fmla="*/ 0 h 222"/>
                <a:gd name="T10" fmla="*/ 56 w 185"/>
                <a:gd name="T11" fmla="*/ 8 h 222"/>
                <a:gd name="T12" fmla="*/ 27 w 185"/>
                <a:gd name="T13" fmla="*/ 32 h 222"/>
                <a:gd name="T14" fmla="*/ 7 w 185"/>
                <a:gd name="T15" fmla="*/ 67 h 222"/>
                <a:gd name="T16" fmla="*/ 0 w 185"/>
                <a:gd name="T17" fmla="*/ 110 h 222"/>
                <a:gd name="T18" fmla="*/ 7 w 185"/>
                <a:gd name="T19" fmla="*/ 153 h 222"/>
                <a:gd name="T20" fmla="*/ 27 w 185"/>
                <a:gd name="T21" fmla="*/ 188 h 222"/>
                <a:gd name="T22" fmla="*/ 56 w 185"/>
                <a:gd name="T23" fmla="*/ 212 h 222"/>
                <a:gd name="T24" fmla="*/ 92 w 185"/>
                <a:gd name="T25" fmla="*/ 221 h 222"/>
                <a:gd name="T26" fmla="*/ 127 w 185"/>
                <a:gd name="T27" fmla="*/ 212 h 222"/>
                <a:gd name="T28" fmla="*/ 156 w 185"/>
                <a:gd name="T29" fmla="*/ 188 h 222"/>
                <a:gd name="T30" fmla="*/ 176 w 185"/>
                <a:gd name="T31" fmla="*/ 153 h 222"/>
                <a:gd name="T32" fmla="*/ 184 w 185"/>
                <a:gd name="T33" fmla="*/ 11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" h="222">
                  <a:moveTo>
                    <a:pt x="184" y="110"/>
                  </a:moveTo>
                  <a:lnTo>
                    <a:pt x="176" y="67"/>
                  </a:lnTo>
                  <a:lnTo>
                    <a:pt x="156" y="32"/>
                  </a:lnTo>
                  <a:lnTo>
                    <a:pt x="127" y="8"/>
                  </a:lnTo>
                  <a:lnTo>
                    <a:pt x="92" y="0"/>
                  </a:lnTo>
                  <a:lnTo>
                    <a:pt x="56" y="8"/>
                  </a:lnTo>
                  <a:lnTo>
                    <a:pt x="27" y="32"/>
                  </a:lnTo>
                  <a:lnTo>
                    <a:pt x="7" y="67"/>
                  </a:lnTo>
                  <a:lnTo>
                    <a:pt x="0" y="110"/>
                  </a:lnTo>
                  <a:lnTo>
                    <a:pt x="7" y="153"/>
                  </a:lnTo>
                  <a:lnTo>
                    <a:pt x="27" y="188"/>
                  </a:lnTo>
                  <a:lnTo>
                    <a:pt x="56" y="212"/>
                  </a:lnTo>
                  <a:lnTo>
                    <a:pt x="92" y="221"/>
                  </a:lnTo>
                  <a:lnTo>
                    <a:pt x="127" y="212"/>
                  </a:lnTo>
                  <a:lnTo>
                    <a:pt x="156" y="188"/>
                  </a:lnTo>
                  <a:lnTo>
                    <a:pt x="176" y="153"/>
                  </a:lnTo>
                  <a:lnTo>
                    <a:pt x="184" y="11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21" name="Freeform 9"/>
            <p:cNvSpPr>
              <a:spLocks/>
            </p:cNvSpPr>
            <p:nvPr/>
          </p:nvSpPr>
          <p:spPr bwMode="auto">
            <a:xfrm>
              <a:off x="2219" y="1882"/>
              <a:ext cx="494" cy="1485"/>
            </a:xfrm>
            <a:custGeom>
              <a:avLst/>
              <a:gdLst>
                <a:gd name="T0" fmla="*/ 0 w 494"/>
                <a:gd name="T1" fmla="*/ 1484 h 1485"/>
                <a:gd name="T2" fmla="*/ 0 w 494"/>
                <a:gd name="T3" fmla="*/ 0 h 1485"/>
                <a:gd name="T4" fmla="*/ 493 w 494"/>
                <a:gd name="T5" fmla="*/ 0 h 1485"/>
                <a:gd name="T6" fmla="*/ 493 w 494"/>
                <a:gd name="T7" fmla="*/ 1484 h 1485"/>
                <a:gd name="T8" fmla="*/ 0 w 494"/>
                <a:gd name="T9" fmla="*/ 1484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1485">
                  <a:moveTo>
                    <a:pt x="0" y="1484"/>
                  </a:moveTo>
                  <a:lnTo>
                    <a:pt x="0" y="0"/>
                  </a:lnTo>
                  <a:lnTo>
                    <a:pt x="493" y="0"/>
                  </a:lnTo>
                  <a:lnTo>
                    <a:pt x="493" y="1484"/>
                  </a:lnTo>
                  <a:lnTo>
                    <a:pt x="0" y="148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22" name="Rectangle 10"/>
            <p:cNvSpPr>
              <a:spLocks noChangeArrowheads="1"/>
            </p:cNvSpPr>
            <p:nvPr/>
          </p:nvSpPr>
          <p:spPr bwMode="auto">
            <a:xfrm>
              <a:off x="1113" y="1951"/>
              <a:ext cx="98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800">
                  <a:solidFill>
                    <a:srgbClr val="000000"/>
                  </a:solidFill>
                  <a:cs typeface="+mn-cs"/>
                </a:rPr>
                <a:t>h(key) mod N</a:t>
              </a:r>
            </a:p>
          </p:txBody>
        </p:sp>
        <p:sp>
          <p:nvSpPr>
            <p:cNvPr id="678923" name="Freeform 11"/>
            <p:cNvSpPr>
              <a:spLocks/>
            </p:cNvSpPr>
            <p:nvPr/>
          </p:nvSpPr>
          <p:spPr bwMode="auto">
            <a:xfrm>
              <a:off x="3936" y="2226"/>
              <a:ext cx="31" cy="17"/>
            </a:xfrm>
            <a:custGeom>
              <a:avLst/>
              <a:gdLst>
                <a:gd name="T0" fmla="*/ 30 w 31"/>
                <a:gd name="T1" fmla="*/ 8 h 17"/>
                <a:gd name="T2" fmla="*/ 15 w 31"/>
                <a:gd name="T3" fmla="*/ 0 h 17"/>
                <a:gd name="T4" fmla="*/ 0 w 31"/>
                <a:gd name="T5" fmla="*/ 8 h 17"/>
                <a:gd name="T6" fmla="*/ 15 w 31"/>
                <a:gd name="T7" fmla="*/ 16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lnTo>
                    <a:pt x="15" y="0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30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24" name="Freeform 12"/>
            <p:cNvSpPr>
              <a:spLocks/>
            </p:cNvSpPr>
            <p:nvPr/>
          </p:nvSpPr>
          <p:spPr bwMode="auto">
            <a:xfrm>
              <a:off x="3338" y="2440"/>
              <a:ext cx="31" cy="17"/>
            </a:xfrm>
            <a:custGeom>
              <a:avLst/>
              <a:gdLst>
                <a:gd name="T0" fmla="*/ 30 w 31"/>
                <a:gd name="T1" fmla="*/ 8 h 17"/>
                <a:gd name="T2" fmla="*/ 15 w 31"/>
                <a:gd name="T3" fmla="*/ 0 h 17"/>
                <a:gd name="T4" fmla="*/ 0 w 31"/>
                <a:gd name="T5" fmla="*/ 8 h 17"/>
                <a:gd name="T6" fmla="*/ 15 w 31"/>
                <a:gd name="T7" fmla="*/ 16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lnTo>
                    <a:pt x="15" y="0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30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25" name="Freeform 13"/>
            <p:cNvSpPr>
              <a:spLocks/>
            </p:cNvSpPr>
            <p:nvPr/>
          </p:nvSpPr>
          <p:spPr bwMode="auto">
            <a:xfrm>
              <a:off x="3304" y="1984"/>
              <a:ext cx="31" cy="17"/>
            </a:xfrm>
            <a:custGeom>
              <a:avLst/>
              <a:gdLst>
                <a:gd name="T0" fmla="*/ 30 w 31"/>
                <a:gd name="T1" fmla="*/ 8 h 17"/>
                <a:gd name="T2" fmla="*/ 15 w 31"/>
                <a:gd name="T3" fmla="*/ 0 h 17"/>
                <a:gd name="T4" fmla="*/ 0 w 31"/>
                <a:gd name="T5" fmla="*/ 8 h 17"/>
                <a:gd name="T6" fmla="*/ 15 w 31"/>
                <a:gd name="T7" fmla="*/ 16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lnTo>
                    <a:pt x="15" y="0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30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26" name="Freeform 14"/>
            <p:cNvSpPr>
              <a:spLocks/>
            </p:cNvSpPr>
            <p:nvPr/>
          </p:nvSpPr>
          <p:spPr bwMode="auto">
            <a:xfrm>
              <a:off x="3433" y="1984"/>
              <a:ext cx="32" cy="17"/>
            </a:xfrm>
            <a:custGeom>
              <a:avLst/>
              <a:gdLst>
                <a:gd name="T0" fmla="*/ 31 w 32"/>
                <a:gd name="T1" fmla="*/ 8 h 17"/>
                <a:gd name="T2" fmla="*/ 15 w 32"/>
                <a:gd name="T3" fmla="*/ 0 h 17"/>
                <a:gd name="T4" fmla="*/ 0 w 32"/>
                <a:gd name="T5" fmla="*/ 8 h 17"/>
                <a:gd name="T6" fmla="*/ 15 w 32"/>
                <a:gd name="T7" fmla="*/ 16 h 17"/>
                <a:gd name="T8" fmla="*/ 31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1" y="8"/>
                  </a:moveTo>
                  <a:lnTo>
                    <a:pt x="15" y="0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31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27" name="Freeform 15"/>
            <p:cNvSpPr>
              <a:spLocks/>
            </p:cNvSpPr>
            <p:nvPr/>
          </p:nvSpPr>
          <p:spPr bwMode="auto">
            <a:xfrm>
              <a:off x="3563" y="1984"/>
              <a:ext cx="31" cy="17"/>
            </a:xfrm>
            <a:custGeom>
              <a:avLst/>
              <a:gdLst>
                <a:gd name="T0" fmla="*/ 30 w 31"/>
                <a:gd name="T1" fmla="*/ 8 h 17"/>
                <a:gd name="T2" fmla="*/ 15 w 31"/>
                <a:gd name="T3" fmla="*/ 0 h 17"/>
                <a:gd name="T4" fmla="*/ 0 w 31"/>
                <a:gd name="T5" fmla="*/ 8 h 17"/>
                <a:gd name="T6" fmla="*/ 15 w 31"/>
                <a:gd name="T7" fmla="*/ 16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lnTo>
                    <a:pt x="15" y="0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30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28" name="Freeform 16"/>
            <p:cNvSpPr>
              <a:spLocks/>
            </p:cNvSpPr>
            <p:nvPr/>
          </p:nvSpPr>
          <p:spPr bwMode="auto">
            <a:xfrm>
              <a:off x="3451" y="2437"/>
              <a:ext cx="31" cy="17"/>
            </a:xfrm>
            <a:custGeom>
              <a:avLst/>
              <a:gdLst>
                <a:gd name="T0" fmla="*/ 30 w 31"/>
                <a:gd name="T1" fmla="*/ 8 h 17"/>
                <a:gd name="T2" fmla="*/ 15 w 31"/>
                <a:gd name="T3" fmla="*/ 0 h 17"/>
                <a:gd name="T4" fmla="*/ 0 w 31"/>
                <a:gd name="T5" fmla="*/ 8 h 17"/>
                <a:gd name="T6" fmla="*/ 15 w 31"/>
                <a:gd name="T7" fmla="*/ 16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lnTo>
                    <a:pt x="15" y="0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30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29" name="Freeform 17"/>
            <p:cNvSpPr>
              <a:spLocks/>
            </p:cNvSpPr>
            <p:nvPr/>
          </p:nvSpPr>
          <p:spPr bwMode="auto">
            <a:xfrm>
              <a:off x="3562" y="2436"/>
              <a:ext cx="32" cy="17"/>
            </a:xfrm>
            <a:custGeom>
              <a:avLst/>
              <a:gdLst>
                <a:gd name="T0" fmla="*/ 31 w 32"/>
                <a:gd name="T1" fmla="*/ 9 h 17"/>
                <a:gd name="T2" fmla="*/ 16 w 32"/>
                <a:gd name="T3" fmla="*/ 0 h 17"/>
                <a:gd name="T4" fmla="*/ 0 w 32"/>
                <a:gd name="T5" fmla="*/ 9 h 17"/>
                <a:gd name="T6" fmla="*/ 16 w 32"/>
                <a:gd name="T7" fmla="*/ 16 h 17"/>
                <a:gd name="T8" fmla="*/ 31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1" y="9"/>
                  </a:moveTo>
                  <a:lnTo>
                    <a:pt x="16" y="0"/>
                  </a:lnTo>
                  <a:lnTo>
                    <a:pt x="0" y="9"/>
                  </a:lnTo>
                  <a:lnTo>
                    <a:pt x="16" y="16"/>
                  </a:lnTo>
                  <a:lnTo>
                    <a:pt x="31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30" name="Freeform 18"/>
            <p:cNvSpPr>
              <a:spLocks/>
            </p:cNvSpPr>
            <p:nvPr/>
          </p:nvSpPr>
          <p:spPr bwMode="auto">
            <a:xfrm>
              <a:off x="4048" y="2226"/>
              <a:ext cx="32" cy="17"/>
            </a:xfrm>
            <a:custGeom>
              <a:avLst/>
              <a:gdLst>
                <a:gd name="T0" fmla="*/ 31 w 32"/>
                <a:gd name="T1" fmla="*/ 8 h 17"/>
                <a:gd name="T2" fmla="*/ 15 w 32"/>
                <a:gd name="T3" fmla="*/ 0 h 17"/>
                <a:gd name="T4" fmla="*/ 0 w 32"/>
                <a:gd name="T5" fmla="*/ 8 h 17"/>
                <a:gd name="T6" fmla="*/ 15 w 32"/>
                <a:gd name="T7" fmla="*/ 16 h 17"/>
                <a:gd name="T8" fmla="*/ 31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1" y="8"/>
                  </a:moveTo>
                  <a:lnTo>
                    <a:pt x="15" y="0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31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31" name="Freeform 19"/>
            <p:cNvSpPr>
              <a:spLocks/>
            </p:cNvSpPr>
            <p:nvPr/>
          </p:nvSpPr>
          <p:spPr bwMode="auto">
            <a:xfrm>
              <a:off x="4160" y="2226"/>
              <a:ext cx="32" cy="17"/>
            </a:xfrm>
            <a:custGeom>
              <a:avLst/>
              <a:gdLst>
                <a:gd name="T0" fmla="*/ 31 w 32"/>
                <a:gd name="T1" fmla="*/ 8 h 17"/>
                <a:gd name="T2" fmla="*/ 15 w 32"/>
                <a:gd name="T3" fmla="*/ 0 h 17"/>
                <a:gd name="T4" fmla="*/ 0 w 32"/>
                <a:gd name="T5" fmla="*/ 8 h 17"/>
                <a:gd name="T6" fmla="*/ 15 w 32"/>
                <a:gd name="T7" fmla="*/ 16 h 17"/>
                <a:gd name="T8" fmla="*/ 31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1" y="8"/>
                  </a:moveTo>
                  <a:lnTo>
                    <a:pt x="15" y="0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31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32" name="Freeform 20"/>
            <p:cNvSpPr>
              <a:spLocks/>
            </p:cNvSpPr>
            <p:nvPr/>
          </p:nvSpPr>
          <p:spPr bwMode="auto">
            <a:xfrm>
              <a:off x="3468" y="3272"/>
              <a:ext cx="32" cy="17"/>
            </a:xfrm>
            <a:custGeom>
              <a:avLst/>
              <a:gdLst>
                <a:gd name="T0" fmla="*/ 31 w 32"/>
                <a:gd name="T1" fmla="*/ 7 h 17"/>
                <a:gd name="T2" fmla="*/ 15 w 32"/>
                <a:gd name="T3" fmla="*/ 0 h 17"/>
                <a:gd name="T4" fmla="*/ 0 w 32"/>
                <a:gd name="T5" fmla="*/ 7 h 17"/>
                <a:gd name="T6" fmla="*/ 15 w 32"/>
                <a:gd name="T7" fmla="*/ 16 h 17"/>
                <a:gd name="T8" fmla="*/ 31 w 32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1" y="7"/>
                  </a:moveTo>
                  <a:lnTo>
                    <a:pt x="15" y="0"/>
                  </a:lnTo>
                  <a:lnTo>
                    <a:pt x="0" y="7"/>
                  </a:lnTo>
                  <a:lnTo>
                    <a:pt x="15" y="16"/>
                  </a:lnTo>
                  <a:lnTo>
                    <a:pt x="31" y="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33" name="Freeform 21"/>
            <p:cNvSpPr>
              <a:spLocks/>
            </p:cNvSpPr>
            <p:nvPr/>
          </p:nvSpPr>
          <p:spPr bwMode="auto">
            <a:xfrm>
              <a:off x="3346" y="3271"/>
              <a:ext cx="32" cy="17"/>
            </a:xfrm>
            <a:custGeom>
              <a:avLst/>
              <a:gdLst>
                <a:gd name="T0" fmla="*/ 31 w 32"/>
                <a:gd name="T1" fmla="*/ 8 h 17"/>
                <a:gd name="T2" fmla="*/ 16 w 32"/>
                <a:gd name="T3" fmla="*/ 0 h 17"/>
                <a:gd name="T4" fmla="*/ 0 w 32"/>
                <a:gd name="T5" fmla="*/ 8 h 17"/>
                <a:gd name="T6" fmla="*/ 16 w 32"/>
                <a:gd name="T7" fmla="*/ 16 h 17"/>
                <a:gd name="T8" fmla="*/ 31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1" y="8"/>
                  </a:moveTo>
                  <a:lnTo>
                    <a:pt x="16" y="0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31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34" name="Freeform 22"/>
            <p:cNvSpPr>
              <a:spLocks/>
            </p:cNvSpPr>
            <p:nvPr/>
          </p:nvSpPr>
          <p:spPr bwMode="auto">
            <a:xfrm>
              <a:off x="3589" y="3272"/>
              <a:ext cx="31" cy="17"/>
            </a:xfrm>
            <a:custGeom>
              <a:avLst/>
              <a:gdLst>
                <a:gd name="T0" fmla="*/ 30 w 31"/>
                <a:gd name="T1" fmla="*/ 7 h 17"/>
                <a:gd name="T2" fmla="*/ 15 w 31"/>
                <a:gd name="T3" fmla="*/ 0 h 17"/>
                <a:gd name="T4" fmla="*/ 0 w 31"/>
                <a:gd name="T5" fmla="*/ 7 h 17"/>
                <a:gd name="T6" fmla="*/ 15 w 31"/>
                <a:gd name="T7" fmla="*/ 16 h 17"/>
                <a:gd name="T8" fmla="*/ 30 w 31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7"/>
                  </a:moveTo>
                  <a:lnTo>
                    <a:pt x="15" y="0"/>
                  </a:lnTo>
                  <a:lnTo>
                    <a:pt x="0" y="7"/>
                  </a:lnTo>
                  <a:lnTo>
                    <a:pt x="15" y="16"/>
                  </a:lnTo>
                  <a:lnTo>
                    <a:pt x="30" y="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35" name="Rectangle 23"/>
            <p:cNvSpPr>
              <a:spLocks noChangeArrowheads="1"/>
            </p:cNvSpPr>
            <p:nvPr/>
          </p:nvSpPr>
          <p:spPr bwMode="auto">
            <a:xfrm>
              <a:off x="1540" y="2410"/>
              <a:ext cx="1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800">
                  <a:solidFill>
                    <a:srgbClr val="000000"/>
                  </a:solidFill>
                  <a:cs typeface="+mn-cs"/>
                </a:rPr>
                <a:t>h</a:t>
              </a:r>
            </a:p>
          </p:txBody>
        </p:sp>
        <p:sp>
          <p:nvSpPr>
            <p:cNvPr id="678936" name="Rectangle 24"/>
            <p:cNvSpPr>
              <a:spLocks noChangeArrowheads="1"/>
            </p:cNvSpPr>
            <p:nvPr/>
          </p:nvSpPr>
          <p:spPr bwMode="auto">
            <a:xfrm>
              <a:off x="1147" y="2292"/>
              <a:ext cx="33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800">
                  <a:solidFill>
                    <a:srgbClr val="000000"/>
                  </a:solidFill>
                  <a:cs typeface="+mn-cs"/>
                </a:rPr>
                <a:t>key</a:t>
              </a:r>
            </a:p>
          </p:txBody>
        </p:sp>
        <p:sp>
          <p:nvSpPr>
            <p:cNvPr id="678937" name="Rectangle 25"/>
            <p:cNvSpPr>
              <a:spLocks noChangeArrowheads="1"/>
            </p:cNvSpPr>
            <p:nvPr/>
          </p:nvSpPr>
          <p:spPr bwMode="auto">
            <a:xfrm>
              <a:off x="1486" y="3359"/>
              <a:ext cx="168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Primary bucket pages</a:t>
              </a:r>
            </a:p>
          </p:txBody>
        </p:sp>
        <p:sp>
          <p:nvSpPr>
            <p:cNvPr id="678938" name="Rectangle 26"/>
            <p:cNvSpPr>
              <a:spLocks noChangeArrowheads="1"/>
            </p:cNvSpPr>
            <p:nvPr/>
          </p:nvSpPr>
          <p:spPr bwMode="auto">
            <a:xfrm>
              <a:off x="3345" y="3367"/>
              <a:ext cx="124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Overflow pages</a:t>
              </a:r>
            </a:p>
          </p:txBody>
        </p:sp>
        <p:sp>
          <p:nvSpPr>
            <p:cNvPr id="678939" name="Rectangle 27"/>
            <p:cNvSpPr>
              <a:spLocks noChangeArrowheads="1"/>
            </p:cNvSpPr>
            <p:nvPr/>
          </p:nvSpPr>
          <p:spPr bwMode="auto">
            <a:xfrm>
              <a:off x="2368" y="2315"/>
              <a:ext cx="19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800">
                  <a:solidFill>
                    <a:schemeClr val="tx2"/>
                  </a:solidFill>
                  <a:cs typeface="+mn-cs"/>
                </a:rPr>
                <a:t>2</a:t>
              </a:r>
            </a:p>
          </p:txBody>
        </p:sp>
        <p:sp>
          <p:nvSpPr>
            <p:cNvPr id="678940" name="Rectangle 28"/>
            <p:cNvSpPr>
              <a:spLocks noChangeArrowheads="1"/>
            </p:cNvSpPr>
            <p:nvPr/>
          </p:nvSpPr>
          <p:spPr bwMode="auto">
            <a:xfrm>
              <a:off x="2368" y="1872"/>
              <a:ext cx="19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800">
                  <a:solidFill>
                    <a:schemeClr val="tx2"/>
                  </a:solidFill>
                  <a:cs typeface="+mn-cs"/>
                </a:rPr>
                <a:t>0</a:t>
              </a:r>
            </a:p>
          </p:txBody>
        </p:sp>
        <p:sp>
          <p:nvSpPr>
            <p:cNvPr id="678941" name="Rectangle 29"/>
            <p:cNvSpPr>
              <a:spLocks noChangeArrowheads="1"/>
            </p:cNvSpPr>
            <p:nvPr/>
          </p:nvSpPr>
          <p:spPr bwMode="auto">
            <a:xfrm>
              <a:off x="2325" y="3120"/>
              <a:ext cx="34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800">
                  <a:solidFill>
                    <a:schemeClr val="tx2"/>
                  </a:solidFill>
                  <a:cs typeface="+mn-cs"/>
                </a:rPr>
                <a:t>N-1</a:t>
              </a:r>
            </a:p>
          </p:txBody>
        </p:sp>
        <p:sp>
          <p:nvSpPr>
            <p:cNvPr id="678942" name="Line 30"/>
            <p:cNvSpPr>
              <a:spLocks noChangeShapeType="1"/>
            </p:cNvSpPr>
            <p:nvPr/>
          </p:nvSpPr>
          <p:spPr bwMode="auto">
            <a:xfrm flipV="1">
              <a:off x="1728" y="2220"/>
              <a:ext cx="480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43" name="Line 31"/>
            <p:cNvSpPr>
              <a:spLocks noChangeShapeType="1"/>
            </p:cNvSpPr>
            <p:nvPr/>
          </p:nvSpPr>
          <p:spPr bwMode="auto">
            <a:xfrm flipV="1">
              <a:off x="1715" y="2026"/>
              <a:ext cx="491" cy="48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44" name="Line 32"/>
            <p:cNvSpPr>
              <a:spLocks noChangeShapeType="1"/>
            </p:cNvSpPr>
            <p:nvPr/>
          </p:nvSpPr>
          <p:spPr bwMode="auto">
            <a:xfrm>
              <a:off x="1104" y="2556"/>
              <a:ext cx="4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45" name="Line 33"/>
            <p:cNvSpPr>
              <a:spLocks noChangeShapeType="1"/>
            </p:cNvSpPr>
            <p:nvPr/>
          </p:nvSpPr>
          <p:spPr bwMode="auto">
            <a:xfrm>
              <a:off x="1717" y="2517"/>
              <a:ext cx="491" cy="71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46" name="Line 34"/>
            <p:cNvSpPr>
              <a:spLocks noChangeShapeType="1"/>
            </p:cNvSpPr>
            <p:nvPr/>
          </p:nvSpPr>
          <p:spPr bwMode="auto">
            <a:xfrm>
              <a:off x="2640" y="1980"/>
              <a:ext cx="5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47" name="Line 35"/>
            <p:cNvSpPr>
              <a:spLocks noChangeShapeType="1"/>
            </p:cNvSpPr>
            <p:nvPr/>
          </p:nvSpPr>
          <p:spPr bwMode="auto">
            <a:xfrm>
              <a:off x="2640" y="2172"/>
              <a:ext cx="5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48" name="Line 36"/>
            <p:cNvSpPr>
              <a:spLocks noChangeShapeType="1"/>
            </p:cNvSpPr>
            <p:nvPr/>
          </p:nvSpPr>
          <p:spPr bwMode="auto">
            <a:xfrm>
              <a:off x="2640" y="2460"/>
              <a:ext cx="5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49" name="Line 37"/>
            <p:cNvSpPr>
              <a:spLocks noChangeShapeType="1"/>
            </p:cNvSpPr>
            <p:nvPr/>
          </p:nvSpPr>
          <p:spPr bwMode="auto">
            <a:xfrm>
              <a:off x="2688" y="3276"/>
              <a:ext cx="5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50" name="Line 38"/>
            <p:cNvSpPr>
              <a:spLocks noChangeShapeType="1"/>
            </p:cNvSpPr>
            <p:nvPr/>
          </p:nvSpPr>
          <p:spPr bwMode="auto">
            <a:xfrm>
              <a:off x="3600" y="2220"/>
              <a:ext cx="28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51" name="Line 39"/>
            <p:cNvSpPr>
              <a:spLocks noChangeShapeType="1"/>
            </p:cNvSpPr>
            <p:nvPr/>
          </p:nvSpPr>
          <p:spPr bwMode="auto">
            <a:xfrm>
              <a:off x="2220" y="2082"/>
              <a:ext cx="49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52" name="Line 40"/>
            <p:cNvSpPr>
              <a:spLocks noChangeShapeType="1"/>
            </p:cNvSpPr>
            <p:nvPr/>
          </p:nvSpPr>
          <p:spPr bwMode="auto">
            <a:xfrm>
              <a:off x="2219" y="2305"/>
              <a:ext cx="49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53" name="Line 41"/>
            <p:cNvSpPr>
              <a:spLocks noChangeShapeType="1"/>
            </p:cNvSpPr>
            <p:nvPr/>
          </p:nvSpPr>
          <p:spPr bwMode="auto">
            <a:xfrm>
              <a:off x="2218" y="2536"/>
              <a:ext cx="49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54" name="Line 42"/>
            <p:cNvSpPr>
              <a:spLocks noChangeShapeType="1"/>
            </p:cNvSpPr>
            <p:nvPr/>
          </p:nvSpPr>
          <p:spPr bwMode="auto">
            <a:xfrm>
              <a:off x="2217" y="3127"/>
              <a:ext cx="49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8955" name="Rectangle 43"/>
            <p:cNvSpPr>
              <a:spLocks noChangeArrowheads="1"/>
            </p:cNvSpPr>
            <p:nvPr/>
          </p:nvSpPr>
          <p:spPr bwMode="auto">
            <a:xfrm>
              <a:off x="2364" y="2075"/>
              <a:ext cx="19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800">
                  <a:solidFill>
                    <a:schemeClr val="tx2"/>
                  </a:solidFill>
                  <a:cs typeface="+mn-cs"/>
                </a:rPr>
                <a:t>1</a:t>
              </a:r>
            </a:p>
          </p:txBody>
        </p:sp>
      </p:grpSp>
      <p:sp>
        <p:nvSpPr>
          <p:cNvPr id="678958" name="Rectangle 46"/>
          <p:cNvSpPr>
            <a:spLocks noChangeArrowheads="1"/>
          </p:cNvSpPr>
          <p:nvPr/>
        </p:nvSpPr>
        <p:spPr bwMode="auto">
          <a:xfrm>
            <a:off x="4876800" y="3946525"/>
            <a:ext cx="4114800" cy="1211263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800">
                <a:solidFill>
                  <a:schemeClr val="hlink"/>
                </a:solidFill>
                <a:cs typeface="+mn-cs"/>
              </a:rPr>
              <a:t>Buckets contain: </a:t>
            </a:r>
          </a:p>
          <a:p>
            <a:pPr>
              <a:lnSpc>
                <a:spcPct val="110000"/>
              </a:lnSpc>
              <a:buFontTx/>
              <a:buChar char="•"/>
              <a:defRPr/>
            </a:pPr>
            <a:r>
              <a:rPr lang="en-US" sz="1600">
                <a:solidFill>
                  <a:schemeClr val="hlink"/>
                </a:solidFill>
                <a:cs typeface="+mn-cs"/>
              </a:rPr>
              <a:t> If Alternative (1) is used </a:t>
            </a:r>
            <a:r>
              <a:rPr lang="en-US" sz="1600">
                <a:solidFill>
                  <a:schemeClr val="hlink"/>
                </a:solidFill>
                <a:cs typeface="+mn-cs"/>
                <a:sym typeface="Wingdings" charset="0"/>
              </a:rPr>
              <a:t> </a:t>
            </a:r>
            <a:r>
              <a:rPr lang="en-US" sz="1600">
                <a:solidFill>
                  <a:schemeClr val="hlink"/>
                </a:solidFill>
                <a:cs typeface="+mn-cs"/>
              </a:rPr>
              <a:t>data records</a:t>
            </a:r>
          </a:p>
          <a:p>
            <a:pPr>
              <a:lnSpc>
                <a:spcPct val="110000"/>
              </a:lnSpc>
              <a:buFontTx/>
              <a:buChar char="•"/>
              <a:defRPr/>
            </a:pPr>
            <a:r>
              <a:rPr lang="en-US" sz="1600">
                <a:solidFill>
                  <a:schemeClr val="hlink"/>
                </a:solidFill>
                <a:cs typeface="+mn-cs"/>
              </a:rPr>
              <a:t> Alternative 2 </a:t>
            </a:r>
            <a:r>
              <a:rPr lang="en-US" sz="1600">
                <a:solidFill>
                  <a:schemeClr val="hlink"/>
                </a:solidFill>
                <a:cs typeface="+mn-cs"/>
                <a:sym typeface="Wingdings" charset="0"/>
              </a:rPr>
              <a:t></a:t>
            </a:r>
            <a:r>
              <a:rPr lang="en-US" sz="1600">
                <a:solidFill>
                  <a:schemeClr val="hlink"/>
                </a:solidFill>
                <a:cs typeface="+mn-cs"/>
              </a:rPr>
              <a:t>&lt;key, rid&gt; </a:t>
            </a:r>
          </a:p>
          <a:p>
            <a:pPr>
              <a:lnSpc>
                <a:spcPct val="110000"/>
              </a:lnSpc>
              <a:buFontTx/>
              <a:buChar char="•"/>
              <a:defRPr/>
            </a:pPr>
            <a:r>
              <a:rPr lang="en-US" sz="1600">
                <a:solidFill>
                  <a:schemeClr val="hlink"/>
                </a:solidFill>
                <a:cs typeface="+mn-cs"/>
              </a:rPr>
              <a:t> Alternative 3 </a:t>
            </a:r>
            <a:r>
              <a:rPr lang="en-US" sz="1600">
                <a:solidFill>
                  <a:schemeClr val="hlink"/>
                </a:solidFill>
                <a:cs typeface="+mn-cs"/>
                <a:sym typeface="Wingdings" charset="0"/>
              </a:rPr>
              <a:t></a:t>
            </a:r>
            <a:r>
              <a:rPr lang="en-US" sz="1600">
                <a:solidFill>
                  <a:schemeClr val="hlink"/>
                </a:solidFill>
                <a:cs typeface="+mn-cs"/>
              </a:rPr>
              <a:t> &lt;key, rid-list&gt; pairs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9A4646C-E431-B146-800C-465DEC3526A1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934402-EC29-9145-925B-890A68BEDDFD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smtClean="0">
                <a:cs typeface="+mj-cs"/>
              </a:rPr>
              <a:t>Comparing File Organizations / Indexes - Example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Employees (Name, Age, Salary)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10 records/page and 10,000,000 records.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Assume that people are uniformly distributed between ages 1 to 100.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Operations. 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Fetch the names of employees:</a:t>
            </a:r>
          </a:p>
          <a:p>
            <a:pPr lvl="2" eaLnBrk="1" hangingPunct="1">
              <a:defRPr/>
            </a:pPr>
            <a:r>
              <a:rPr lang="en-US" dirty="0" smtClean="0">
                <a:solidFill>
                  <a:schemeClr val="accent2"/>
                </a:solidFill>
              </a:rPr>
              <a:t>Scan</a:t>
            </a:r>
            <a:r>
              <a:rPr lang="en-US" dirty="0" smtClean="0"/>
              <a:t>:  all employees </a:t>
            </a:r>
          </a:p>
          <a:p>
            <a:pPr lvl="2" eaLnBrk="1" hangingPunct="1">
              <a:defRPr/>
            </a:pPr>
            <a:r>
              <a:rPr lang="en-US" dirty="0" smtClean="0">
                <a:solidFill>
                  <a:schemeClr val="accent2"/>
                </a:solidFill>
              </a:rPr>
              <a:t>Equality Search</a:t>
            </a:r>
            <a:r>
              <a:rPr lang="en-US" dirty="0" smtClean="0"/>
              <a:t>: age = 21</a:t>
            </a:r>
          </a:p>
          <a:p>
            <a:pPr lvl="2" eaLnBrk="1" hangingPunct="1">
              <a:defRPr/>
            </a:pPr>
            <a:r>
              <a:rPr lang="en-US" dirty="0" smtClean="0">
                <a:solidFill>
                  <a:schemeClr val="accent2"/>
                </a:solidFill>
              </a:rPr>
              <a:t>Range Selection</a:t>
            </a:r>
            <a:r>
              <a:rPr lang="en-US" dirty="0" smtClean="0"/>
              <a:t>: age &gt;= 18 AND age &lt; 65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accent2"/>
                </a:solidFill>
              </a:rPr>
              <a:t>Insert a record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accent2"/>
                </a:solidFill>
              </a:rPr>
              <a:t>Delete a record</a:t>
            </a:r>
            <a:endParaRPr lang="en-US" dirty="0" smtClean="0"/>
          </a:p>
          <a:p>
            <a:pPr marL="0" indent="0" eaLnBrk="1" hangingPunct="1">
              <a:buNone/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D69CBE1-8BFD-F640-8E72-473F84F29F58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DA4A9-A985-B340-88FC-9A517C5E5B0F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Analysis of I/O Cost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For simplicity, ignore CPU cost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Important Factors for I/O Cost:</a:t>
            </a:r>
          </a:p>
          <a:p>
            <a:pPr lvl="1" eaLnBrk="1" hangingPunct="1">
              <a:defRPr/>
            </a:pPr>
            <a:r>
              <a:rPr lang="en-US" dirty="0" smtClean="0"/>
              <a:t>How many pages (</a:t>
            </a:r>
            <a:r>
              <a:rPr lang="en-US" dirty="0" err="1" smtClean="0"/>
              <a:t>approx</a:t>
            </a:r>
            <a:r>
              <a:rPr lang="en-US" dirty="0" smtClean="0"/>
              <a:t>) read/written?</a:t>
            </a:r>
          </a:p>
          <a:p>
            <a:pPr lvl="1" eaLnBrk="1" hangingPunct="1">
              <a:defRPr/>
            </a:pPr>
            <a:r>
              <a:rPr lang="en-US" dirty="0" smtClean="0"/>
              <a:t>Are I/</a:t>
            </a:r>
            <a:r>
              <a:rPr lang="en-US" dirty="0" err="1" smtClean="0"/>
              <a:t>Os</a:t>
            </a:r>
            <a:r>
              <a:rPr lang="en-US" dirty="0" smtClean="0"/>
              <a:t> sequential or non-sequential?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n-cs"/>
              </a:rPr>
              <a:t>With your neighbor, do this for: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n-cs"/>
              </a:rPr>
              <a:t>HEAP and Clustered</a:t>
            </a:r>
            <a:r>
              <a:rPr lang="en-US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index on</a:t>
            </a:r>
            <a:r>
              <a:rPr lang="en-US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Age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n-cs"/>
              </a:rPr>
              <a:t>All 5 ops: SCAN, EQUALITY, RANGE, INS, DEL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647851-A3D0-0649-B784-7AC8392F6BAE}" type="datetime1">
              <a:rPr lang="en-US" sz="1200"/>
              <a:pPr eaLnBrk="1" hangingPunct="1"/>
              <a:t>11/9/16</a:t>
            </a:fld>
            <a:endParaRPr lang="en-US" sz="1200"/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B28E3EF-50FA-0349-AF2C-25697E60B190}" type="slidenum">
              <a:rPr lang="en-US" sz="1200"/>
              <a:pPr eaLnBrk="1" hangingPunct="1"/>
              <a:t>3</a:t>
            </a:fld>
            <a:endParaRPr lang="en-US" sz="1200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990600" y="4419600"/>
            <a:ext cx="6019800" cy="1981200"/>
            <a:chOff x="624" y="2784"/>
            <a:chExt cx="3792" cy="1248"/>
          </a:xfrm>
        </p:grpSpPr>
        <p:sp>
          <p:nvSpPr>
            <p:cNvPr id="19482" name="Rectangle 34"/>
            <p:cNvSpPr>
              <a:spLocks noChangeArrowheads="1"/>
            </p:cNvSpPr>
            <p:nvPr/>
          </p:nvSpPr>
          <p:spPr bwMode="auto">
            <a:xfrm>
              <a:off x="624" y="2784"/>
              <a:ext cx="3792" cy="12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483" name="Text Box 35"/>
            <p:cNvSpPr txBox="1">
              <a:spLocks noChangeArrowheads="1"/>
            </p:cNvSpPr>
            <p:nvPr/>
          </p:nvSpPr>
          <p:spPr bwMode="auto">
            <a:xfrm>
              <a:off x="3264" y="3744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Non-volatile</a:t>
              </a:r>
            </a:p>
          </p:txBody>
        </p:sp>
      </p:grp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Memory Hierarchy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28600" y="2667000"/>
            <a:ext cx="1295400" cy="3182938"/>
            <a:chOff x="144" y="1104"/>
            <a:chExt cx="816" cy="2304"/>
          </a:xfrm>
        </p:grpSpPr>
        <p:sp>
          <p:nvSpPr>
            <p:cNvPr id="19480" name="Text Box 18"/>
            <p:cNvSpPr txBox="1">
              <a:spLocks noChangeArrowheads="1"/>
            </p:cNvSpPr>
            <p:nvPr/>
          </p:nvSpPr>
          <p:spPr bwMode="auto">
            <a:xfrm>
              <a:off x="435" y="1995"/>
              <a:ext cx="525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rgbClr val="CF0E30"/>
                  </a:solidFill>
                </a:rPr>
                <a:t>Price</a:t>
              </a:r>
            </a:p>
          </p:txBody>
        </p:sp>
        <p:sp>
          <p:nvSpPr>
            <p:cNvPr id="19481" name="AutoShape 19"/>
            <p:cNvSpPr>
              <a:spLocks noChangeArrowheads="1"/>
            </p:cNvSpPr>
            <p:nvPr/>
          </p:nvSpPr>
          <p:spPr bwMode="auto">
            <a:xfrm>
              <a:off x="144" y="1104"/>
              <a:ext cx="384" cy="2304"/>
            </a:xfrm>
            <a:prstGeom prst="upArrow">
              <a:avLst>
                <a:gd name="adj1" fmla="val 50000"/>
                <a:gd name="adj2" fmla="val 150000"/>
              </a:avLst>
            </a:prstGeom>
            <a:solidFill>
              <a:schemeClr val="hlink">
                <a:alpha val="50195"/>
              </a:scheme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248400" y="2743200"/>
            <a:ext cx="1447800" cy="3182938"/>
            <a:chOff x="4656" y="1104"/>
            <a:chExt cx="912" cy="2304"/>
          </a:xfrm>
        </p:grpSpPr>
        <p:sp>
          <p:nvSpPr>
            <p:cNvPr id="19478" name="Text Box 17"/>
            <p:cNvSpPr txBox="1">
              <a:spLocks noChangeArrowheads="1"/>
            </p:cNvSpPr>
            <p:nvPr/>
          </p:nvSpPr>
          <p:spPr bwMode="auto">
            <a:xfrm>
              <a:off x="4656" y="1947"/>
              <a:ext cx="63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tx2"/>
                  </a:solidFill>
                </a:rPr>
                <a:t>Speed</a:t>
              </a:r>
            </a:p>
          </p:txBody>
        </p:sp>
        <p:sp>
          <p:nvSpPr>
            <p:cNvPr id="19479" name="AutoShape 20"/>
            <p:cNvSpPr>
              <a:spLocks noChangeArrowheads="1"/>
            </p:cNvSpPr>
            <p:nvPr/>
          </p:nvSpPr>
          <p:spPr bwMode="auto">
            <a:xfrm>
              <a:off x="5184" y="1104"/>
              <a:ext cx="384" cy="2304"/>
            </a:xfrm>
            <a:prstGeom prst="upArrow">
              <a:avLst>
                <a:gd name="adj1" fmla="val 50000"/>
                <a:gd name="adj2" fmla="val 150000"/>
              </a:avLst>
            </a:prstGeom>
            <a:solidFill>
              <a:schemeClr val="tx2">
                <a:alpha val="50195"/>
              </a:schemeClr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9464" name="Group 33"/>
          <p:cNvGrpSpPr>
            <a:grpSpLocks/>
          </p:cNvGrpSpPr>
          <p:nvPr/>
        </p:nvGrpSpPr>
        <p:grpSpPr bwMode="auto">
          <a:xfrm>
            <a:off x="1236663" y="2209800"/>
            <a:ext cx="5451475" cy="3581400"/>
            <a:chOff x="779" y="1392"/>
            <a:chExt cx="3434" cy="2256"/>
          </a:xfrm>
        </p:grpSpPr>
        <p:sp>
          <p:nvSpPr>
            <p:cNvPr id="19469" name="Rectangle 3"/>
            <p:cNvSpPr>
              <a:spLocks noChangeArrowheads="1"/>
            </p:cNvSpPr>
            <p:nvPr/>
          </p:nvSpPr>
          <p:spPr bwMode="auto">
            <a:xfrm>
              <a:off x="1659" y="1920"/>
              <a:ext cx="1381" cy="2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Rectangle 4"/>
            <p:cNvSpPr>
              <a:spLocks noChangeArrowheads="1"/>
            </p:cNvSpPr>
            <p:nvPr/>
          </p:nvSpPr>
          <p:spPr bwMode="auto">
            <a:xfrm>
              <a:off x="1407" y="2371"/>
              <a:ext cx="1926" cy="2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Rectangle 6"/>
            <p:cNvSpPr>
              <a:spLocks noChangeArrowheads="1"/>
            </p:cNvSpPr>
            <p:nvPr/>
          </p:nvSpPr>
          <p:spPr bwMode="auto">
            <a:xfrm>
              <a:off x="989" y="2866"/>
              <a:ext cx="2973" cy="2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Rectangle 7"/>
            <p:cNvSpPr>
              <a:spLocks noChangeArrowheads="1"/>
            </p:cNvSpPr>
            <p:nvPr/>
          </p:nvSpPr>
          <p:spPr bwMode="auto">
            <a:xfrm>
              <a:off x="779" y="3372"/>
              <a:ext cx="3434" cy="2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Text Box 9"/>
            <p:cNvSpPr txBox="1">
              <a:spLocks noChangeArrowheads="1"/>
            </p:cNvSpPr>
            <p:nvPr/>
          </p:nvSpPr>
          <p:spPr bwMode="auto">
            <a:xfrm>
              <a:off x="2064" y="1920"/>
              <a:ext cx="6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CF0E30"/>
                  </a:solidFill>
                </a:rPr>
                <a:t>cache</a:t>
              </a:r>
            </a:p>
          </p:txBody>
        </p:sp>
        <p:sp>
          <p:nvSpPr>
            <p:cNvPr id="19474" name="Text Box 10"/>
            <p:cNvSpPr txBox="1">
              <a:spLocks noChangeArrowheads="1"/>
            </p:cNvSpPr>
            <p:nvPr/>
          </p:nvSpPr>
          <p:spPr bwMode="auto">
            <a:xfrm>
              <a:off x="1824" y="2352"/>
              <a:ext cx="1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CF0E30"/>
                  </a:solidFill>
                </a:rPr>
                <a:t>main memory</a:t>
              </a:r>
            </a:p>
          </p:txBody>
        </p:sp>
        <p:sp>
          <p:nvSpPr>
            <p:cNvPr id="19475" name="Text Box 12"/>
            <p:cNvSpPr txBox="1">
              <a:spLocks noChangeArrowheads="1"/>
            </p:cNvSpPr>
            <p:nvPr/>
          </p:nvSpPr>
          <p:spPr bwMode="auto">
            <a:xfrm>
              <a:off x="1718" y="2832"/>
              <a:ext cx="1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CF0E30"/>
                  </a:solidFill>
                </a:rPr>
                <a:t>magnetic disk</a:t>
              </a:r>
            </a:p>
          </p:txBody>
        </p:sp>
        <p:sp>
          <p:nvSpPr>
            <p:cNvPr id="19476" name="Text Box 13"/>
            <p:cNvSpPr txBox="1">
              <a:spLocks noChangeArrowheads="1"/>
            </p:cNvSpPr>
            <p:nvPr/>
          </p:nvSpPr>
          <p:spPr bwMode="auto">
            <a:xfrm>
              <a:off x="1728" y="3360"/>
              <a:ext cx="10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CF0E30"/>
                  </a:solidFill>
                </a:rPr>
                <a:t>       tape   </a:t>
              </a:r>
            </a:p>
          </p:txBody>
        </p:sp>
        <p:sp>
          <p:nvSpPr>
            <p:cNvPr id="19477" name="Oval 21"/>
            <p:cNvSpPr>
              <a:spLocks noChangeArrowheads="1"/>
            </p:cNvSpPr>
            <p:nvPr/>
          </p:nvSpPr>
          <p:spPr bwMode="auto">
            <a:xfrm>
              <a:off x="2016" y="1392"/>
              <a:ext cx="837" cy="3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CPU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8120063" y="2286000"/>
            <a:ext cx="719137" cy="3609975"/>
            <a:chOff x="5019" y="795"/>
            <a:chExt cx="453" cy="2613"/>
          </a:xfrm>
        </p:grpSpPr>
        <p:sp>
          <p:nvSpPr>
            <p:cNvPr id="19467" name="Text Box 27"/>
            <p:cNvSpPr txBox="1">
              <a:spLocks noChangeArrowheads="1"/>
            </p:cNvSpPr>
            <p:nvPr/>
          </p:nvSpPr>
          <p:spPr bwMode="auto">
            <a:xfrm>
              <a:off x="5019" y="795"/>
              <a:ext cx="453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Size</a:t>
              </a:r>
            </a:p>
          </p:txBody>
        </p:sp>
        <p:sp>
          <p:nvSpPr>
            <p:cNvPr id="19468" name="AutoShape 28"/>
            <p:cNvSpPr>
              <a:spLocks noChangeArrowheads="1"/>
            </p:cNvSpPr>
            <p:nvPr/>
          </p:nvSpPr>
          <p:spPr bwMode="auto">
            <a:xfrm flipV="1">
              <a:off x="5040" y="1104"/>
              <a:ext cx="384" cy="2304"/>
            </a:xfrm>
            <a:prstGeom prst="upArrow">
              <a:avLst>
                <a:gd name="adj1" fmla="val 50000"/>
                <a:gd name="adj2" fmla="val 150000"/>
              </a:avLst>
            </a:prstGeom>
            <a:solidFill>
              <a:schemeClr val="accent2">
                <a:alpha val="50195"/>
              </a:scheme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19198" name="Text Box 30"/>
          <p:cNvSpPr txBox="1">
            <a:spLocks noChangeArrowheads="1"/>
          </p:cNvSpPr>
          <p:nvPr/>
        </p:nvSpPr>
        <p:spPr bwMode="auto">
          <a:xfrm>
            <a:off x="457200" y="1235075"/>
            <a:ext cx="7620000" cy="822325"/>
          </a:xfrm>
          <a:prstGeom prst="rect">
            <a:avLst/>
          </a:prstGeom>
          <a:solidFill>
            <a:schemeClr val="folHlink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>
                <a:solidFill>
                  <a:schemeClr val="tx2"/>
                </a:solidFill>
              </a:rPr>
              <a:t>Performance of Microprocessors and Memory improving faster than disks and tapes</a:t>
            </a:r>
          </a:p>
        </p:txBody>
      </p:sp>
    </p:spTree>
    <p:extLst>
      <p:ext uri="{BB962C8B-B14F-4D97-AF65-F5344CB8AC3E}">
        <p14:creationId xmlns:p14="http://schemas.microsoft.com/office/powerpoint/2010/main" val="3052846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98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E9C7704-7EFD-A642-996B-5169B184EE07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4B032B-55C3-044F-931F-4E245AC9BD1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Heap File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Scan:</a:t>
            </a:r>
            <a:r>
              <a:rPr lang="en-US" dirty="0" smtClean="0">
                <a:cs typeface="+mn-cs"/>
              </a:rPr>
              <a:t>  Read all pages in file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sequential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Equality Search (age = 21):</a:t>
            </a:r>
            <a:r>
              <a:rPr lang="en-US" dirty="0" smtClean="0">
                <a:cs typeface="+mn-cs"/>
              </a:rPr>
              <a:t>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Read all pages in files </a:t>
            </a:r>
            <a:r>
              <a:rPr lang="en-US" dirty="0" smtClean="0"/>
              <a:t>sequentially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i="1" dirty="0" smtClean="0">
                <a:solidFill>
                  <a:schemeClr val="hlink"/>
                </a:solidFill>
              </a:rPr>
              <a:t>worst case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Range Selection on age: </a:t>
            </a:r>
            <a:r>
              <a:rPr lang="en-US" dirty="0" smtClean="0">
                <a:cs typeface="+mn-cs"/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 Read all pages in file sequentially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Insert:</a:t>
            </a:r>
            <a:r>
              <a:rPr lang="en-US" dirty="0" smtClean="0">
                <a:cs typeface="+mn-cs"/>
              </a:rPr>
              <a:t> Read and write last page or write into a new page (2 page I/</a:t>
            </a:r>
            <a:r>
              <a:rPr lang="en-US" dirty="0" err="1" smtClean="0">
                <a:cs typeface="+mn-cs"/>
              </a:rPr>
              <a:t>Os</a:t>
            </a:r>
            <a:r>
              <a:rPr lang="en-US" dirty="0" smtClean="0">
                <a:cs typeface="+mn-cs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Delete:</a:t>
            </a:r>
            <a:r>
              <a:rPr lang="en-US" dirty="0" smtClean="0">
                <a:cs typeface="+mn-cs"/>
              </a:rPr>
              <a:t> Searching cost (expensive) + rewrite the page with the record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AD30476-471A-F54E-83A9-FDA610EB0D25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044127-0A54-A54B-B3D9-2E183F320EC8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Clustered index (on Age)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solidFill>
                  <a:schemeClr val="accent2"/>
                </a:solidFill>
                <a:cs typeface="+mn-cs"/>
              </a:rPr>
              <a:t>Scan: </a:t>
            </a:r>
            <a:r>
              <a:rPr lang="en-US" sz="2800" dirty="0" smtClean="0">
                <a:cs typeface="+mn-cs"/>
              </a:rPr>
              <a:t>Real all pages on disk. </a:t>
            </a:r>
            <a:r>
              <a:rPr lang="en-US" sz="2800" dirty="0" err="1" smtClean="0">
                <a:cs typeface="+mn-cs"/>
              </a:rPr>
              <a:t>FileScan</a:t>
            </a:r>
            <a:r>
              <a:rPr lang="en-US" sz="2800" dirty="0" smtClean="0">
                <a:cs typeface="+mn-cs"/>
              </a:rPr>
              <a:t>. Same as </a:t>
            </a:r>
            <a:r>
              <a:rPr lang="en-US" sz="2800" dirty="0" err="1" smtClean="0">
                <a:cs typeface="+mn-cs"/>
              </a:rPr>
              <a:t>unclustered</a:t>
            </a:r>
            <a:r>
              <a:rPr lang="en-US" sz="2800" dirty="0" smtClean="0"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en-US" sz="2800" b="1" dirty="0" smtClean="0">
                <a:solidFill>
                  <a:schemeClr val="accent2"/>
                </a:solidFill>
                <a:cs typeface="+mn-cs"/>
              </a:rPr>
              <a:t>Equality Search (age = 18):</a:t>
            </a:r>
            <a:r>
              <a:rPr lang="en-US" sz="2800" dirty="0" smtClean="0">
                <a:cs typeface="+mn-cs"/>
              </a:rPr>
              <a:t>  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Traverse height of tree, read records page </a:t>
            </a:r>
          </a:p>
          <a:p>
            <a:pPr lvl="1" eaLnBrk="1" hangingPunct="1">
              <a:defRPr/>
            </a:pPr>
            <a:r>
              <a:rPr lang="en-US" sz="2400" dirty="0" smtClean="0"/>
              <a:t>non-sequential</a:t>
            </a:r>
          </a:p>
          <a:p>
            <a:pPr eaLnBrk="1" hangingPunct="1">
              <a:defRPr/>
            </a:pPr>
            <a:r>
              <a:rPr lang="en-US" sz="2800" b="1" dirty="0" smtClean="0">
                <a:solidFill>
                  <a:schemeClr val="accent2"/>
                </a:solidFill>
                <a:cs typeface="+mn-cs"/>
              </a:rPr>
              <a:t>Range Selection:</a:t>
            </a:r>
            <a:r>
              <a:rPr lang="en-US" sz="2800" dirty="0" smtClean="0">
                <a:cs typeface="+mn-cs"/>
              </a:rPr>
              <a:t>  </a:t>
            </a:r>
          </a:p>
          <a:p>
            <a:pPr lvl="1" eaLnBrk="1" hangingPunct="1">
              <a:defRPr/>
            </a:pPr>
            <a:r>
              <a:rPr lang="en-US" sz="2400" dirty="0" smtClean="0"/>
              <a:t>Traverse height of tree (non-sequential)</a:t>
            </a:r>
          </a:p>
          <a:p>
            <a:pPr lvl="1" eaLnBrk="1" hangingPunct="1">
              <a:defRPr/>
            </a:pPr>
            <a:r>
              <a:rPr lang="en-US" sz="2400" dirty="0" smtClean="0"/>
              <a:t>Scan leaf records (sequential)</a:t>
            </a:r>
          </a:p>
          <a:p>
            <a:pPr eaLnBrk="1" hangingPunct="1">
              <a:defRPr/>
            </a:pPr>
            <a:r>
              <a:rPr lang="en-US" sz="2800" b="1" dirty="0" smtClean="0">
                <a:solidFill>
                  <a:schemeClr val="accent2"/>
                </a:solidFill>
                <a:cs typeface="+mn-cs"/>
              </a:rPr>
              <a:t>Insert:</a:t>
            </a:r>
            <a:r>
              <a:rPr lang="en-US" sz="2800" dirty="0" smtClean="0">
                <a:cs typeface="+mn-cs"/>
              </a:rPr>
              <a:t> Traverse height of tree (non-sequential) + write</a:t>
            </a:r>
          </a:p>
          <a:p>
            <a:pPr eaLnBrk="1" hangingPunct="1">
              <a:defRPr/>
            </a:pPr>
            <a:r>
              <a:rPr lang="en-US" sz="2800" b="1" dirty="0" smtClean="0">
                <a:solidFill>
                  <a:schemeClr val="accent2"/>
                </a:solidFill>
                <a:cs typeface="+mn-cs"/>
              </a:rPr>
              <a:t>Delete:</a:t>
            </a:r>
            <a:r>
              <a:rPr lang="en-US" sz="2800" dirty="0" smtClean="0">
                <a:cs typeface="+mn-cs"/>
              </a:rPr>
              <a:t> Traverse height of tree (non-sequential) + write</a:t>
            </a: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D69CBE1-8BFD-F640-8E72-473F84F29F58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01855D-DD02-F34E-97D0-740E27B5B18B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Analysis of I/O Cost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n-cs"/>
              </a:rPr>
              <a:t>With your neighbor, do this for: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n-cs"/>
              </a:rPr>
              <a:t>Heap-with-Unclustered-Tree-Index (on Age)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n-cs"/>
              </a:rPr>
              <a:t>Heap-with-Unclustered-Hash-Index (on Age)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n-cs"/>
              </a:rPr>
              <a:t>All 5 ops: SCAN, EQUALITY, RANGE, INS, DEL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EAA17E-0F7E-1C40-BF0A-264DE5B50434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2DB3BD-D818-024F-AC40-6EE3FE5F3345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cs typeface="+mj-cs"/>
              </a:rPr>
              <a:t>Heap File </a:t>
            </a:r>
            <a:br>
              <a:rPr lang="en-US" sz="3200" dirty="0" smtClean="0">
                <a:cs typeface="+mj-cs"/>
              </a:rPr>
            </a:br>
            <a:r>
              <a:rPr lang="en-US" sz="3200" dirty="0" smtClean="0">
                <a:cs typeface="+mj-cs"/>
              </a:rPr>
              <a:t>w/ Unclustered Tree Index (on Age)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accent2"/>
                </a:solidFill>
                <a:cs typeface="+mn-cs"/>
              </a:rPr>
              <a:t>Scan:</a:t>
            </a:r>
            <a:r>
              <a:rPr lang="en-US" sz="2800" dirty="0" smtClean="0">
                <a:cs typeface="+mn-cs"/>
              </a:rPr>
              <a:t>  Same as heap file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accent2"/>
                </a:solidFill>
                <a:cs typeface="+mn-cs"/>
              </a:rPr>
              <a:t>Equality Search:</a:t>
            </a:r>
            <a:r>
              <a:rPr lang="en-US" sz="2800" dirty="0" smtClean="0">
                <a:cs typeface="+mn-cs"/>
              </a:rPr>
              <a:t>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cs typeface="+mn-cs"/>
              </a:rPr>
              <a:t>Traverse height of tree (H pages)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Use k* to find M matching records (non-sequential)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Approx. cost: H + M pages (non-sequential)</a:t>
            </a:r>
            <a:endParaRPr lang="en-US" sz="2400" i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accent2"/>
                </a:solidFill>
                <a:cs typeface="+mn-cs"/>
              </a:rPr>
              <a:t>Range Selection:</a:t>
            </a:r>
            <a:r>
              <a:rPr lang="en-US" sz="2800" dirty="0" smtClean="0">
                <a:cs typeface="+mn-cs"/>
              </a:rPr>
              <a:t>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Traverse height of tree (non-sequential). Get k* values.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Scan leaf records for each RID (</a:t>
            </a:r>
            <a:r>
              <a:rPr lang="en-US" sz="2400" b="1" dirty="0" smtClean="0">
                <a:solidFill>
                  <a:schemeClr val="hlink"/>
                </a:solidFill>
              </a:rPr>
              <a:t>non-sequential</a:t>
            </a:r>
            <a:r>
              <a:rPr 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Worst-case: almost one page/record! </a:t>
            </a:r>
            <a:r>
              <a:rPr lang="en-US" sz="2400" dirty="0" smtClean="0">
                <a:solidFill>
                  <a:srgbClr val="FF0000"/>
                </a:solidFill>
              </a:rPr>
              <a:t>Very expensive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b="1" dirty="0" smtClean="0">
                <a:solidFill>
                  <a:schemeClr val="accent2"/>
                </a:solidFill>
                <a:cs typeface="+mn-cs"/>
              </a:rPr>
              <a:t>Insert:</a:t>
            </a:r>
            <a:r>
              <a:rPr lang="en-US" sz="3200" dirty="0" smtClean="0">
                <a:cs typeface="+mn-cs"/>
              </a:rPr>
              <a:t> Update index + update heap file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chemeClr val="accent2"/>
                </a:solidFill>
                <a:cs typeface="+mn-cs"/>
              </a:rPr>
              <a:t>Delete:</a:t>
            </a:r>
            <a:r>
              <a:rPr lang="en-US" sz="2800" dirty="0" smtClean="0">
                <a:cs typeface="+mn-cs"/>
              </a:rPr>
              <a:t> Update index + update heap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62EA77-9B41-1641-A8A1-FDFE887EF54F}" type="datetime1">
              <a:rPr lang="en-US"/>
              <a:pPr>
                <a:defRPr/>
              </a:pPr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F124F-A918-5A4C-BF06-DD28AE13D794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cs typeface="+mj-cs"/>
              </a:rPr>
              <a:t>Heap File </a:t>
            </a:r>
            <a:br>
              <a:rPr lang="en-US" sz="3200" dirty="0" smtClean="0">
                <a:cs typeface="+mj-cs"/>
              </a:rPr>
            </a:br>
            <a:r>
              <a:rPr lang="en-US" sz="3200" dirty="0" smtClean="0">
                <a:cs typeface="+mj-cs"/>
              </a:rPr>
              <a:t>w/ Unclustered Hash Index (on Age)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Scan:</a:t>
            </a:r>
            <a:r>
              <a:rPr lang="en-US" dirty="0" smtClean="0">
                <a:cs typeface="+mn-cs"/>
              </a:rPr>
              <a:t>  Same as heap file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Equality Search:</a:t>
            </a:r>
            <a:r>
              <a:rPr lang="en-US" dirty="0" smtClean="0">
                <a:cs typeface="+mn-cs"/>
              </a:rPr>
              <a:t>  Very few blocks</a:t>
            </a:r>
            <a:endParaRPr lang="en-US" i="1" dirty="0" smtClean="0">
              <a:solidFill>
                <a:schemeClr val="hlink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Range Selection:</a:t>
            </a:r>
            <a:r>
              <a:rPr lang="en-US" dirty="0" smtClean="0">
                <a:cs typeface="+mn-cs"/>
              </a:rPr>
              <a:t>  Hash index no use! </a:t>
            </a:r>
          </a:p>
          <a:p>
            <a:pPr lvl="1" eaLnBrk="1" hangingPunct="1">
              <a:defRPr/>
            </a:pPr>
            <a:r>
              <a:rPr lang="en-US" dirty="0" smtClean="0"/>
              <a:t>Scan heap file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Insert:</a:t>
            </a:r>
            <a:r>
              <a:rPr lang="en-US" dirty="0" smtClean="0">
                <a:cs typeface="+mn-cs"/>
              </a:rPr>
              <a:t> Update index + update heap file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Delete:</a:t>
            </a:r>
            <a:r>
              <a:rPr lang="en-US" dirty="0" smtClean="0">
                <a:cs typeface="+mn-cs"/>
              </a:rPr>
              <a:t> Update index + update heap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61B1F66-AA56-E34B-BE66-7C8B5BA81F99}" type="datetime1">
              <a:rPr lang="en-US" sz="1200"/>
              <a:pPr eaLnBrk="1" hangingPunct="1"/>
              <a:t>11/9/16</a:t>
            </a:fld>
            <a:endParaRPr lang="en-US" sz="1200"/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A53B04-6A01-074C-AECA-3FF8B2D26711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Hard Drives</a:t>
            </a:r>
            <a:endParaRPr lang="en-US" dirty="0">
              <a:latin typeface="Tahoma" charset="0"/>
            </a:endParaRPr>
          </a:p>
        </p:txBody>
      </p:sp>
      <p:grpSp>
        <p:nvGrpSpPr>
          <p:cNvPr id="25605" name="Group 55"/>
          <p:cNvGrpSpPr>
            <a:grpSpLocks/>
          </p:cNvGrpSpPr>
          <p:nvPr/>
        </p:nvGrpSpPr>
        <p:grpSpPr bwMode="auto">
          <a:xfrm>
            <a:off x="3862388" y="1273175"/>
            <a:ext cx="4459287" cy="4594225"/>
            <a:chOff x="2611" y="669"/>
            <a:chExt cx="2809" cy="2894"/>
          </a:xfrm>
        </p:grpSpPr>
        <p:grpSp>
          <p:nvGrpSpPr>
            <p:cNvPr id="25630" name="Group 56"/>
            <p:cNvGrpSpPr>
              <a:grpSpLocks/>
            </p:cNvGrpSpPr>
            <p:nvPr/>
          </p:nvGrpSpPr>
          <p:grpSpPr bwMode="auto">
            <a:xfrm>
              <a:off x="2611" y="669"/>
              <a:ext cx="2371" cy="2894"/>
              <a:chOff x="2611" y="669"/>
              <a:chExt cx="2371" cy="2894"/>
            </a:xfrm>
          </p:grpSpPr>
          <p:grpSp>
            <p:nvGrpSpPr>
              <p:cNvPr id="25635" name="Group 57"/>
              <p:cNvGrpSpPr>
                <a:grpSpLocks/>
              </p:cNvGrpSpPr>
              <p:nvPr/>
            </p:nvGrpSpPr>
            <p:grpSpPr bwMode="auto">
              <a:xfrm>
                <a:off x="2611" y="669"/>
                <a:ext cx="2371" cy="2894"/>
                <a:chOff x="2611" y="669"/>
                <a:chExt cx="2371" cy="2894"/>
              </a:xfrm>
            </p:grpSpPr>
            <p:grpSp>
              <p:nvGrpSpPr>
                <p:cNvPr id="25640" name="Group 58"/>
                <p:cNvGrpSpPr>
                  <a:grpSpLocks/>
                </p:cNvGrpSpPr>
                <p:nvPr/>
              </p:nvGrpSpPr>
              <p:grpSpPr bwMode="auto">
                <a:xfrm>
                  <a:off x="2981" y="669"/>
                  <a:ext cx="2001" cy="2894"/>
                  <a:chOff x="2981" y="669"/>
                  <a:chExt cx="2001" cy="2894"/>
                </a:xfrm>
              </p:grpSpPr>
              <p:grpSp>
                <p:nvGrpSpPr>
                  <p:cNvPr id="25647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981" y="669"/>
                    <a:ext cx="2001" cy="2894"/>
                    <a:chOff x="2981" y="669"/>
                    <a:chExt cx="2001" cy="2894"/>
                  </a:xfrm>
                </p:grpSpPr>
                <p:grpSp>
                  <p:nvGrpSpPr>
                    <p:cNvPr id="25649" name="Group 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98" y="1129"/>
                      <a:ext cx="1984" cy="1135"/>
                      <a:chOff x="2998" y="1129"/>
                      <a:chExt cx="1984" cy="1135"/>
                    </a:xfrm>
                  </p:grpSpPr>
                  <p:sp>
                    <p:nvSpPr>
                      <p:cNvPr id="25670" name="Freeform 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8" y="1499"/>
                        <a:ext cx="1984" cy="765"/>
                      </a:xfrm>
                      <a:custGeom>
                        <a:avLst/>
                        <a:gdLst>
                          <a:gd name="T0" fmla="*/ 0 w 1984"/>
                          <a:gd name="T1" fmla="*/ 386 h 765"/>
                          <a:gd name="T2" fmla="*/ 16 w 1984"/>
                          <a:gd name="T3" fmla="*/ 320 h 765"/>
                          <a:gd name="T4" fmla="*/ 57 w 1984"/>
                          <a:gd name="T5" fmla="*/ 255 h 765"/>
                          <a:gd name="T6" fmla="*/ 131 w 1984"/>
                          <a:gd name="T7" fmla="*/ 197 h 765"/>
                          <a:gd name="T8" fmla="*/ 230 w 1984"/>
                          <a:gd name="T9" fmla="*/ 140 h 765"/>
                          <a:gd name="T10" fmla="*/ 353 w 1984"/>
                          <a:gd name="T11" fmla="*/ 90 h 765"/>
                          <a:gd name="T12" fmla="*/ 493 w 1984"/>
                          <a:gd name="T13" fmla="*/ 58 h 765"/>
                          <a:gd name="T14" fmla="*/ 650 w 1984"/>
                          <a:gd name="T15" fmla="*/ 25 h 765"/>
                          <a:gd name="T16" fmla="*/ 814 w 1984"/>
                          <a:gd name="T17" fmla="*/ 8 h 765"/>
                          <a:gd name="T18" fmla="*/ 987 w 1984"/>
                          <a:gd name="T19" fmla="*/ 0 h 765"/>
                          <a:gd name="T20" fmla="*/ 1160 w 1984"/>
                          <a:gd name="T21" fmla="*/ 8 h 765"/>
                          <a:gd name="T22" fmla="*/ 1333 w 1984"/>
                          <a:gd name="T23" fmla="*/ 25 h 765"/>
                          <a:gd name="T24" fmla="*/ 1489 w 1984"/>
                          <a:gd name="T25" fmla="*/ 58 h 765"/>
                          <a:gd name="T26" fmla="*/ 1629 w 1984"/>
                          <a:gd name="T27" fmla="*/ 90 h 765"/>
                          <a:gd name="T28" fmla="*/ 1753 w 1984"/>
                          <a:gd name="T29" fmla="*/ 140 h 765"/>
                          <a:gd name="T30" fmla="*/ 1852 w 1984"/>
                          <a:gd name="T31" fmla="*/ 197 h 765"/>
                          <a:gd name="T32" fmla="*/ 1926 w 1984"/>
                          <a:gd name="T33" fmla="*/ 255 h 765"/>
                          <a:gd name="T34" fmla="*/ 1967 w 1984"/>
                          <a:gd name="T35" fmla="*/ 320 h 765"/>
                          <a:gd name="T36" fmla="*/ 1983 w 1984"/>
                          <a:gd name="T37" fmla="*/ 386 h 765"/>
                          <a:gd name="T38" fmla="*/ 1967 w 1984"/>
                          <a:gd name="T39" fmla="*/ 452 h 765"/>
                          <a:gd name="T40" fmla="*/ 1926 w 1984"/>
                          <a:gd name="T41" fmla="*/ 518 h 765"/>
                          <a:gd name="T42" fmla="*/ 1852 w 1984"/>
                          <a:gd name="T43" fmla="*/ 575 h 765"/>
                          <a:gd name="T44" fmla="*/ 1753 w 1984"/>
                          <a:gd name="T45" fmla="*/ 633 h 765"/>
                          <a:gd name="T46" fmla="*/ 1629 w 1984"/>
                          <a:gd name="T47" fmla="*/ 674 h 765"/>
                          <a:gd name="T48" fmla="*/ 1489 w 1984"/>
                          <a:gd name="T49" fmla="*/ 715 h 765"/>
                          <a:gd name="T50" fmla="*/ 1333 w 1984"/>
                          <a:gd name="T51" fmla="*/ 740 h 765"/>
                          <a:gd name="T52" fmla="*/ 1160 w 1984"/>
                          <a:gd name="T53" fmla="*/ 764 h 765"/>
                          <a:gd name="T54" fmla="*/ 987 w 1984"/>
                          <a:gd name="T55" fmla="*/ 764 h 765"/>
                          <a:gd name="T56" fmla="*/ 814 w 1984"/>
                          <a:gd name="T57" fmla="*/ 764 h 765"/>
                          <a:gd name="T58" fmla="*/ 650 w 1984"/>
                          <a:gd name="T59" fmla="*/ 740 h 765"/>
                          <a:gd name="T60" fmla="*/ 493 w 1984"/>
                          <a:gd name="T61" fmla="*/ 715 h 765"/>
                          <a:gd name="T62" fmla="*/ 353 w 1984"/>
                          <a:gd name="T63" fmla="*/ 674 h 765"/>
                          <a:gd name="T64" fmla="*/ 230 w 1984"/>
                          <a:gd name="T65" fmla="*/ 633 h 765"/>
                          <a:gd name="T66" fmla="*/ 131 w 1984"/>
                          <a:gd name="T67" fmla="*/ 575 h 765"/>
                          <a:gd name="T68" fmla="*/ 57 w 1984"/>
                          <a:gd name="T69" fmla="*/ 518 h 765"/>
                          <a:gd name="T70" fmla="*/ 16 w 1984"/>
                          <a:gd name="T71" fmla="*/ 452 h 765"/>
                          <a:gd name="T72" fmla="*/ 0 w 1984"/>
                          <a:gd name="T73" fmla="*/ 386 h 765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w 1984"/>
                          <a:gd name="T112" fmla="*/ 0 h 765"/>
                          <a:gd name="T113" fmla="*/ 1984 w 1984"/>
                          <a:gd name="T114" fmla="*/ 765 h 765"/>
                        </a:gdLst>
                        <a:ahLst/>
                        <a:cxnLst>
                          <a:cxn ang="T74">
                            <a:pos x="T0" y="T1"/>
                          </a:cxn>
                          <a:cxn ang="T75">
                            <a:pos x="T2" y="T3"/>
                          </a:cxn>
                          <a:cxn ang="T76">
                            <a:pos x="T4" y="T5"/>
                          </a:cxn>
                          <a:cxn ang="T77">
                            <a:pos x="T6" y="T7"/>
                          </a:cxn>
                          <a:cxn ang="T78">
                            <a:pos x="T8" y="T9"/>
                          </a:cxn>
                          <a:cxn ang="T79">
                            <a:pos x="T10" y="T11"/>
                          </a:cxn>
                          <a:cxn ang="T80">
                            <a:pos x="T12" y="T13"/>
                          </a:cxn>
                          <a:cxn ang="T81">
                            <a:pos x="T14" y="T15"/>
                          </a:cxn>
                          <a:cxn ang="T82">
                            <a:pos x="T16" y="T17"/>
                          </a:cxn>
                          <a:cxn ang="T83">
                            <a:pos x="T18" y="T19"/>
                          </a:cxn>
                          <a:cxn ang="T84">
                            <a:pos x="T20" y="T21"/>
                          </a:cxn>
                          <a:cxn ang="T85">
                            <a:pos x="T22" y="T23"/>
                          </a:cxn>
                          <a:cxn ang="T86">
                            <a:pos x="T24" y="T25"/>
                          </a:cxn>
                          <a:cxn ang="T87">
                            <a:pos x="T26" y="T27"/>
                          </a:cxn>
                          <a:cxn ang="T88">
                            <a:pos x="T28" y="T29"/>
                          </a:cxn>
                          <a:cxn ang="T89">
                            <a:pos x="T30" y="T31"/>
                          </a:cxn>
                          <a:cxn ang="T90">
                            <a:pos x="T32" y="T33"/>
                          </a:cxn>
                          <a:cxn ang="T91">
                            <a:pos x="T34" y="T35"/>
                          </a:cxn>
                          <a:cxn ang="T92">
                            <a:pos x="T36" y="T37"/>
                          </a:cxn>
                          <a:cxn ang="T93">
                            <a:pos x="T38" y="T39"/>
                          </a:cxn>
                          <a:cxn ang="T94">
                            <a:pos x="T40" y="T41"/>
                          </a:cxn>
                          <a:cxn ang="T95">
                            <a:pos x="T42" y="T43"/>
                          </a:cxn>
                          <a:cxn ang="T96">
                            <a:pos x="T44" y="T45"/>
                          </a:cxn>
                          <a:cxn ang="T97">
                            <a:pos x="T46" y="T47"/>
                          </a:cxn>
                          <a:cxn ang="T98">
                            <a:pos x="T48" y="T49"/>
                          </a:cxn>
                          <a:cxn ang="T99">
                            <a:pos x="T50" y="T51"/>
                          </a:cxn>
                          <a:cxn ang="T100">
                            <a:pos x="T52" y="T53"/>
                          </a:cxn>
                          <a:cxn ang="T101">
                            <a:pos x="T54" y="T55"/>
                          </a:cxn>
                          <a:cxn ang="T102">
                            <a:pos x="T56" y="T57"/>
                          </a:cxn>
                          <a:cxn ang="T103">
                            <a:pos x="T58" y="T59"/>
                          </a:cxn>
                          <a:cxn ang="T104">
                            <a:pos x="T60" y="T61"/>
                          </a:cxn>
                          <a:cxn ang="T105">
                            <a:pos x="T62" y="T63"/>
                          </a:cxn>
                          <a:cxn ang="T106">
                            <a:pos x="T64" y="T65"/>
                          </a:cxn>
                          <a:cxn ang="T107">
                            <a:pos x="T66" y="T67"/>
                          </a:cxn>
                          <a:cxn ang="T108">
                            <a:pos x="T68" y="T69"/>
                          </a:cxn>
                          <a:cxn ang="T109">
                            <a:pos x="T70" y="T71"/>
                          </a:cxn>
                          <a:cxn ang="T110">
                            <a:pos x="T72" y="T73"/>
                          </a:cxn>
                        </a:cxnLst>
                        <a:rect l="T111" t="T112" r="T113" b="T114"/>
                        <a:pathLst>
                          <a:path w="1984" h="765">
                            <a:moveTo>
                              <a:pt x="0" y="386"/>
                            </a:moveTo>
                            <a:lnTo>
                              <a:pt x="16" y="320"/>
                            </a:lnTo>
                            <a:lnTo>
                              <a:pt x="57" y="255"/>
                            </a:lnTo>
                            <a:lnTo>
                              <a:pt x="131" y="197"/>
                            </a:lnTo>
                            <a:lnTo>
                              <a:pt x="230" y="140"/>
                            </a:lnTo>
                            <a:lnTo>
                              <a:pt x="353" y="90"/>
                            </a:lnTo>
                            <a:lnTo>
                              <a:pt x="493" y="58"/>
                            </a:lnTo>
                            <a:lnTo>
                              <a:pt x="650" y="25"/>
                            </a:lnTo>
                            <a:lnTo>
                              <a:pt x="814" y="8"/>
                            </a:lnTo>
                            <a:lnTo>
                              <a:pt x="987" y="0"/>
                            </a:lnTo>
                            <a:lnTo>
                              <a:pt x="1160" y="8"/>
                            </a:lnTo>
                            <a:lnTo>
                              <a:pt x="1333" y="25"/>
                            </a:lnTo>
                            <a:lnTo>
                              <a:pt x="1489" y="58"/>
                            </a:lnTo>
                            <a:lnTo>
                              <a:pt x="1629" y="90"/>
                            </a:lnTo>
                            <a:lnTo>
                              <a:pt x="1753" y="140"/>
                            </a:lnTo>
                            <a:lnTo>
                              <a:pt x="1852" y="197"/>
                            </a:lnTo>
                            <a:lnTo>
                              <a:pt x="1926" y="255"/>
                            </a:lnTo>
                            <a:lnTo>
                              <a:pt x="1967" y="320"/>
                            </a:lnTo>
                            <a:lnTo>
                              <a:pt x="1983" y="386"/>
                            </a:lnTo>
                            <a:lnTo>
                              <a:pt x="1967" y="452"/>
                            </a:lnTo>
                            <a:lnTo>
                              <a:pt x="1926" y="518"/>
                            </a:lnTo>
                            <a:lnTo>
                              <a:pt x="1852" y="575"/>
                            </a:lnTo>
                            <a:lnTo>
                              <a:pt x="1753" y="633"/>
                            </a:lnTo>
                            <a:lnTo>
                              <a:pt x="1629" y="674"/>
                            </a:lnTo>
                            <a:lnTo>
                              <a:pt x="1489" y="715"/>
                            </a:lnTo>
                            <a:lnTo>
                              <a:pt x="1333" y="740"/>
                            </a:lnTo>
                            <a:lnTo>
                              <a:pt x="1160" y="764"/>
                            </a:lnTo>
                            <a:lnTo>
                              <a:pt x="987" y="764"/>
                            </a:lnTo>
                            <a:lnTo>
                              <a:pt x="814" y="764"/>
                            </a:lnTo>
                            <a:lnTo>
                              <a:pt x="650" y="740"/>
                            </a:lnTo>
                            <a:lnTo>
                              <a:pt x="493" y="715"/>
                            </a:lnTo>
                            <a:lnTo>
                              <a:pt x="353" y="674"/>
                            </a:lnTo>
                            <a:lnTo>
                              <a:pt x="230" y="633"/>
                            </a:lnTo>
                            <a:lnTo>
                              <a:pt x="131" y="575"/>
                            </a:lnTo>
                            <a:lnTo>
                              <a:pt x="57" y="518"/>
                            </a:lnTo>
                            <a:lnTo>
                              <a:pt x="16" y="452"/>
                            </a:lnTo>
                            <a:lnTo>
                              <a:pt x="0" y="386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508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5671" name="Freeform 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8" y="1129"/>
                        <a:ext cx="1984" cy="765"/>
                      </a:xfrm>
                      <a:custGeom>
                        <a:avLst/>
                        <a:gdLst>
                          <a:gd name="T0" fmla="*/ 0 w 1984"/>
                          <a:gd name="T1" fmla="*/ 386 h 765"/>
                          <a:gd name="T2" fmla="*/ 16 w 1984"/>
                          <a:gd name="T3" fmla="*/ 321 h 765"/>
                          <a:gd name="T4" fmla="*/ 57 w 1984"/>
                          <a:gd name="T5" fmla="*/ 255 h 765"/>
                          <a:gd name="T6" fmla="*/ 131 w 1984"/>
                          <a:gd name="T7" fmla="*/ 197 h 765"/>
                          <a:gd name="T8" fmla="*/ 230 w 1984"/>
                          <a:gd name="T9" fmla="*/ 140 h 765"/>
                          <a:gd name="T10" fmla="*/ 353 w 1984"/>
                          <a:gd name="T11" fmla="*/ 91 h 765"/>
                          <a:gd name="T12" fmla="*/ 493 w 1984"/>
                          <a:gd name="T13" fmla="*/ 58 h 765"/>
                          <a:gd name="T14" fmla="*/ 650 w 1984"/>
                          <a:gd name="T15" fmla="*/ 25 h 765"/>
                          <a:gd name="T16" fmla="*/ 814 w 1984"/>
                          <a:gd name="T17" fmla="*/ 8 h 765"/>
                          <a:gd name="T18" fmla="*/ 987 w 1984"/>
                          <a:gd name="T19" fmla="*/ 0 h 765"/>
                          <a:gd name="T20" fmla="*/ 1160 w 1984"/>
                          <a:gd name="T21" fmla="*/ 8 h 765"/>
                          <a:gd name="T22" fmla="*/ 1333 w 1984"/>
                          <a:gd name="T23" fmla="*/ 25 h 765"/>
                          <a:gd name="T24" fmla="*/ 1489 w 1984"/>
                          <a:gd name="T25" fmla="*/ 58 h 765"/>
                          <a:gd name="T26" fmla="*/ 1629 w 1984"/>
                          <a:gd name="T27" fmla="*/ 91 h 765"/>
                          <a:gd name="T28" fmla="*/ 1753 w 1984"/>
                          <a:gd name="T29" fmla="*/ 140 h 765"/>
                          <a:gd name="T30" fmla="*/ 1852 w 1984"/>
                          <a:gd name="T31" fmla="*/ 197 h 765"/>
                          <a:gd name="T32" fmla="*/ 1926 w 1984"/>
                          <a:gd name="T33" fmla="*/ 255 h 765"/>
                          <a:gd name="T34" fmla="*/ 1967 w 1984"/>
                          <a:gd name="T35" fmla="*/ 321 h 765"/>
                          <a:gd name="T36" fmla="*/ 1983 w 1984"/>
                          <a:gd name="T37" fmla="*/ 386 h 765"/>
                          <a:gd name="T38" fmla="*/ 1967 w 1984"/>
                          <a:gd name="T39" fmla="*/ 452 h 765"/>
                          <a:gd name="T40" fmla="*/ 1926 w 1984"/>
                          <a:gd name="T41" fmla="*/ 518 h 765"/>
                          <a:gd name="T42" fmla="*/ 1852 w 1984"/>
                          <a:gd name="T43" fmla="*/ 575 h 765"/>
                          <a:gd name="T44" fmla="*/ 1753 w 1984"/>
                          <a:gd name="T45" fmla="*/ 633 h 765"/>
                          <a:gd name="T46" fmla="*/ 1629 w 1984"/>
                          <a:gd name="T47" fmla="*/ 674 h 765"/>
                          <a:gd name="T48" fmla="*/ 1489 w 1984"/>
                          <a:gd name="T49" fmla="*/ 715 h 765"/>
                          <a:gd name="T50" fmla="*/ 1333 w 1984"/>
                          <a:gd name="T51" fmla="*/ 740 h 765"/>
                          <a:gd name="T52" fmla="*/ 1160 w 1984"/>
                          <a:gd name="T53" fmla="*/ 764 h 765"/>
                          <a:gd name="T54" fmla="*/ 987 w 1984"/>
                          <a:gd name="T55" fmla="*/ 764 h 765"/>
                          <a:gd name="T56" fmla="*/ 814 w 1984"/>
                          <a:gd name="T57" fmla="*/ 764 h 765"/>
                          <a:gd name="T58" fmla="*/ 650 w 1984"/>
                          <a:gd name="T59" fmla="*/ 740 h 765"/>
                          <a:gd name="T60" fmla="*/ 493 w 1984"/>
                          <a:gd name="T61" fmla="*/ 715 h 765"/>
                          <a:gd name="T62" fmla="*/ 353 w 1984"/>
                          <a:gd name="T63" fmla="*/ 674 h 765"/>
                          <a:gd name="T64" fmla="*/ 230 w 1984"/>
                          <a:gd name="T65" fmla="*/ 633 h 765"/>
                          <a:gd name="T66" fmla="*/ 131 w 1984"/>
                          <a:gd name="T67" fmla="*/ 575 h 765"/>
                          <a:gd name="T68" fmla="*/ 57 w 1984"/>
                          <a:gd name="T69" fmla="*/ 518 h 765"/>
                          <a:gd name="T70" fmla="*/ 16 w 1984"/>
                          <a:gd name="T71" fmla="*/ 452 h 765"/>
                          <a:gd name="T72" fmla="*/ 0 w 1984"/>
                          <a:gd name="T73" fmla="*/ 386 h 765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w 1984"/>
                          <a:gd name="T112" fmla="*/ 0 h 765"/>
                          <a:gd name="T113" fmla="*/ 1984 w 1984"/>
                          <a:gd name="T114" fmla="*/ 765 h 765"/>
                        </a:gdLst>
                        <a:ahLst/>
                        <a:cxnLst>
                          <a:cxn ang="T74">
                            <a:pos x="T0" y="T1"/>
                          </a:cxn>
                          <a:cxn ang="T75">
                            <a:pos x="T2" y="T3"/>
                          </a:cxn>
                          <a:cxn ang="T76">
                            <a:pos x="T4" y="T5"/>
                          </a:cxn>
                          <a:cxn ang="T77">
                            <a:pos x="T6" y="T7"/>
                          </a:cxn>
                          <a:cxn ang="T78">
                            <a:pos x="T8" y="T9"/>
                          </a:cxn>
                          <a:cxn ang="T79">
                            <a:pos x="T10" y="T11"/>
                          </a:cxn>
                          <a:cxn ang="T80">
                            <a:pos x="T12" y="T13"/>
                          </a:cxn>
                          <a:cxn ang="T81">
                            <a:pos x="T14" y="T15"/>
                          </a:cxn>
                          <a:cxn ang="T82">
                            <a:pos x="T16" y="T17"/>
                          </a:cxn>
                          <a:cxn ang="T83">
                            <a:pos x="T18" y="T19"/>
                          </a:cxn>
                          <a:cxn ang="T84">
                            <a:pos x="T20" y="T21"/>
                          </a:cxn>
                          <a:cxn ang="T85">
                            <a:pos x="T22" y="T23"/>
                          </a:cxn>
                          <a:cxn ang="T86">
                            <a:pos x="T24" y="T25"/>
                          </a:cxn>
                          <a:cxn ang="T87">
                            <a:pos x="T26" y="T27"/>
                          </a:cxn>
                          <a:cxn ang="T88">
                            <a:pos x="T28" y="T29"/>
                          </a:cxn>
                          <a:cxn ang="T89">
                            <a:pos x="T30" y="T31"/>
                          </a:cxn>
                          <a:cxn ang="T90">
                            <a:pos x="T32" y="T33"/>
                          </a:cxn>
                          <a:cxn ang="T91">
                            <a:pos x="T34" y="T35"/>
                          </a:cxn>
                          <a:cxn ang="T92">
                            <a:pos x="T36" y="T37"/>
                          </a:cxn>
                          <a:cxn ang="T93">
                            <a:pos x="T38" y="T39"/>
                          </a:cxn>
                          <a:cxn ang="T94">
                            <a:pos x="T40" y="T41"/>
                          </a:cxn>
                          <a:cxn ang="T95">
                            <a:pos x="T42" y="T43"/>
                          </a:cxn>
                          <a:cxn ang="T96">
                            <a:pos x="T44" y="T45"/>
                          </a:cxn>
                          <a:cxn ang="T97">
                            <a:pos x="T46" y="T47"/>
                          </a:cxn>
                          <a:cxn ang="T98">
                            <a:pos x="T48" y="T49"/>
                          </a:cxn>
                          <a:cxn ang="T99">
                            <a:pos x="T50" y="T51"/>
                          </a:cxn>
                          <a:cxn ang="T100">
                            <a:pos x="T52" y="T53"/>
                          </a:cxn>
                          <a:cxn ang="T101">
                            <a:pos x="T54" y="T55"/>
                          </a:cxn>
                          <a:cxn ang="T102">
                            <a:pos x="T56" y="T57"/>
                          </a:cxn>
                          <a:cxn ang="T103">
                            <a:pos x="T58" y="T59"/>
                          </a:cxn>
                          <a:cxn ang="T104">
                            <a:pos x="T60" y="T61"/>
                          </a:cxn>
                          <a:cxn ang="T105">
                            <a:pos x="T62" y="T63"/>
                          </a:cxn>
                          <a:cxn ang="T106">
                            <a:pos x="T64" y="T65"/>
                          </a:cxn>
                          <a:cxn ang="T107">
                            <a:pos x="T66" y="T67"/>
                          </a:cxn>
                          <a:cxn ang="T108">
                            <a:pos x="T68" y="T69"/>
                          </a:cxn>
                          <a:cxn ang="T109">
                            <a:pos x="T70" y="T71"/>
                          </a:cxn>
                          <a:cxn ang="T110">
                            <a:pos x="T72" y="T73"/>
                          </a:cxn>
                        </a:cxnLst>
                        <a:rect l="T111" t="T112" r="T113" b="T114"/>
                        <a:pathLst>
                          <a:path w="1984" h="765">
                            <a:moveTo>
                              <a:pt x="0" y="386"/>
                            </a:moveTo>
                            <a:lnTo>
                              <a:pt x="16" y="321"/>
                            </a:lnTo>
                            <a:lnTo>
                              <a:pt x="57" y="255"/>
                            </a:lnTo>
                            <a:lnTo>
                              <a:pt x="131" y="197"/>
                            </a:lnTo>
                            <a:lnTo>
                              <a:pt x="230" y="140"/>
                            </a:lnTo>
                            <a:lnTo>
                              <a:pt x="353" y="91"/>
                            </a:lnTo>
                            <a:lnTo>
                              <a:pt x="493" y="58"/>
                            </a:lnTo>
                            <a:lnTo>
                              <a:pt x="650" y="25"/>
                            </a:lnTo>
                            <a:lnTo>
                              <a:pt x="814" y="8"/>
                            </a:lnTo>
                            <a:lnTo>
                              <a:pt x="987" y="0"/>
                            </a:lnTo>
                            <a:lnTo>
                              <a:pt x="1160" y="8"/>
                            </a:lnTo>
                            <a:lnTo>
                              <a:pt x="1333" y="25"/>
                            </a:lnTo>
                            <a:lnTo>
                              <a:pt x="1489" y="58"/>
                            </a:lnTo>
                            <a:lnTo>
                              <a:pt x="1629" y="91"/>
                            </a:lnTo>
                            <a:lnTo>
                              <a:pt x="1753" y="140"/>
                            </a:lnTo>
                            <a:lnTo>
                              <a:pt x="1852" y="197"/>
                            </a:lnTo>
                            <a:lnTo>
                              <a:pt x="1926" y="255"/>
                            </a:lnTo>
                            <a:lnTo>
                              <a:pt x="1967" y="321"/>
                            </a:lnTo>
                            <a:lnTo>
                              <a:pt x="1983" y="386"/>
                            </a:lnTo>
                            <a:lnTo>
                              <a:pt x="1967" y="452"/>
                            </a:lnTo>
                            <a:lnTo>
                              <a:pt x="1926" y="518"/>
                            </a:lnTo>
                            <a:lnTo>
                              <a:pt x="1852" y="575"/>
                            </a:lnTo>
                            <a:lnTo>
                              <a:pt x="1753" y="633"/>
                            </a:lnTo>
                            <a:lnTo>
                              <a:pt x="1629" y="674"/>
                            </a:lnTo>
                            <a:lnTo>
                              <a:pt x="1489" y="715"/>
                            </a:lnTo>
                            <a:lnTo>
                              <a:pt x="1333" y="740"/>
                            </a:lnTo>
                            <a:lnTo>
                              <a:pt x="1160" y="764"/>
                            </a:lnTo>
                            <a:lnTo>
                              <a:pt x="987" y="764"/>
                            </a:lnTo>
                            <a:lnTo>
                              <a:pt x="814" y="764"/>
                            </a:lnTo>
                            <a:lnTo>
                              <a:pt x="650" y="740"/>
                            </a:lnTo>
                            <a:lnTo>
                              <a:pt x="493" y="715"/>
                            </a:lnTo>
                            <a:lnTo>
                              <a:pt x="353" y="674"/>
                            </a:lnTo>
                            <a:lnTo>
                              <a:pt x="230" y="633"/>
                            </a:lnTo>
                            <a:lnTo>
                              <a:pt x="131" y="575"/>
                            </a:lnTo>
                            <a:lnTo>
                              <a:pt x="57" y="518"/>
                            </a:lnTo>
                            <a:lnTo>
                              <a:pt x="16" y="452"/>
                            </a:lnTo>
                            <a:lnTo>
                              <a:pt x="0" y="386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508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5650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81" y="669"/>
                      <a:ext cx="2001" cy="2894"/>
                      <a:chOff x="2981" y="669"/>
                      <a:chExt cx="2001" cy="2894"/>
                    </a:xfrm>
                  </p:grpSpPr>
                  <p:grpSp>
                    <p:nvGrpSpPr>
                      <p:cNvPr id="25651" name="Group 6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81" y="1096"/>
                        <a:ext cx="2001" cy="2467"/>
                        <a:chOff x="2981" y="1096"/>
                        <a:chExt cx="2001" cy="2467"/>
                      </a:xfrm>
                    </p:grpSpPr>
                    <p:grpSp>
                      <p:nvGrpSpPr>
                        <p:cNvPr id="25661" name="Group 6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98" y="1466"/>
                          <a:ext cx="1984" cy="765"/>
                          <a:chOff x="2998" y="1466"/>
                          <a:chExt cx="1984" cy="765"/>
                        </a:xfrm>
                      </p:grpSpPr>
                      <p:sp>
                        <p:nvSpPr>
                          <p:cNvPr id="25667" name="Freeform 66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998" y="1466"/>
                            <a:ext cx="1984" cy="765"/>
                          </a:xfrm>
                          <a:custGeom>
                            <a:avLst/>
                            <a:gdLst>
                              <a:gd name="T0" fmla="*/ 0 w 1984"/>
                              <a:gd name="T1" fmla="*/ 378 h 765"/>
                              <a:gd name="T2" fmla="*/ 16 w 1984"/>
                              <a:gd name="T3" fmla="*/ 312 h 765"/>
                              <a:gd name="T4" fmla="*/ 57 w 1984"/>
                              <a:gd name="T5" fmla="*/ 247 h 765"/>
                              <a:gd name="T6" fmla="*/ 131 w 1984"/>
                              <a:gd name="T7" fmla="*/ 189 h 765"/>
                              <a:gd name="T8" fmla="*/ 230 w 1984"/>
                              <a:gd name="T9" fmla="*/ 132 h 765"/>
                              <a:gd name="T10" fmla="*/ 353 w 1984"/>
                              <a:gd name="T11" fmla="*/ 91 h 765"/>
                              <a:gd name="T12" fmla="*/ 493 w 1984"/>
                              <a:gd name="T13" fmla="*/ 49 h 765"/>
                              <a:gd name="T14" fmla="*/ 650 w 1984"/>
                              <a:gd name="T15" fmla="*/ 25 h 765"/>
                              <a:gd name="T16" fmla="*/ 814 w 1984"/>
                              <a:gd name="T17" fmla="*/ 0 h 765"/>
                              <a:gd name="T18" fmla="*/ 987 w 1984"/>
                              <a:gd name="T19" fmla="*/ 0 h 765"/>
                              <a:gd name="T20" fmla="*/ 1160 w 1984"/>
                              <a:gd name="T21" fmla="*/ 0 h 765"/>
                              <a:gd name="T22" fmla="*/ 1333 w 1984"/>
                              <a:gd name="T23" fmla="*/ 25 h 765"/>
                              <a:gd name="T24" fmla="*/ 1489 w 1984"/>
                              <a:gd name="T25" fmla="*/ 49 h 765"/>
                              <a:gd name="T26" fmla="*/ 1629 w 1984"/>
                              <a:gd name="T27" fmla="*/ 91 h 765"/>
                              <a:gd name="T28" fmla="*/ 1753 w 1984"/>
                              <a:gd name="T29" fmla="*/ 132 h 765"/>
                              <a:gd name="T30" fmla="*/ 1852 w 1984"/>
                              <a:gd name="T31" fmla="*/ 189 h 765"/>
                              <a:gd name="T32" fmla="*/ 1926 w 1984"/>
                              <a:gd name="T33" fmla="*/ 247 h 765"/>
                              <a:gd name="T34" fmla="*/ 1967 w 1984"/>
                              <a:gd name="T35" fmla="*/ 312 h 765"/>
                              <a:gd name="T36" fmla="*/ 1983 w 1984"/>
                              <a:gd name="T37" fmla="*/ 378 h 765"/>
                              <a:gd name="T38" fmla="*/ 1967 w 1984"/>
                              <a:gd name="T39" fmla="*/ 444 h 765"/>
                              <a:gd name="T40" fmla="*/ 1926 w 1984"/>
                              <a:gd name="T41" fmla="*/ 510 h 765"/>
                              <a:gd name="T42" fmla="*/ 1852 w 1984"/>
                              <a:gd name="T43" fmla="*/ 567 h 765"/>
                              <a:gd name="T44" fmla="*/ 1753 w 1984"/>
                              <a:gd name="T45" fmla="*/ 625 h 765"/>
                              <a:gd name="T46" fmla="*/ 1629 w 1984"/>
                              <a:gd name="T47" fmla="*/ 674 h 765"/>
                              <a:gd name="T48" fmla="*/ 1489 w 1984"/>
                              <a:gd name="T49" fmla="*/ 707 h 765"/>
                              <a:gd name="T50" fmla="*/ 1333 w 1984"/>
                              <a:gd name="T51" fmla="*/ 740 h 765"/>
                              <a:gd name="T52" fmla="*/ 1160 w 1984"/>
                              <a:gd name="T53" fmla="*/ 756 h 765"/>
                              <a:gd name="T54" fmla="*/ 987 w 1984"/>
                              <a:gd name="T55" fmla="*/ 764 h 765"/>
                              <a:gd name="T56" fmla="*/ 814 w 1984"/>
                              <a:gd name="T57" fmla="*/ 756 h 765"/>
                              <a:gd name="T58" fmla="*/ 650 w 1984"/>
                              <a:gd name="T59" fmla="*/ 740 h 765"/>
                              <a:gd name="T60" fmla="*/ 493 w 1984"/>
                              <a:gd name="T61" fmla="*/ 707 h 765"/>
                              <a:gd name="T62" fmla="*/ 353 w 1984"/>
                              <a:gd name="T63" fmla="*/ 674 h 765"/>
                              <a:gd name="T64" fmla="*/ 230 w 1984"/>
                              <a:gd name="T65" fmla="*/ 625 h 765"/>
                              <a:gd name="T66" fmla="*/ 131 w 1984"/>
                              <a:gd name="T67" fmla="*/ 567 h 765"/>
                              <a:gd name="T68" fmla="*/ 57 w 1984"/>
                              <a:gd name="T69" fmla="*/ 510 h 765"/>
                              <a:gd name="T70" fmla="*/ 16 w 1984"/>
                              <a:gd name="T71" fmla="*/ 444 h 765"/>
                              <a:gd name="T72" fmla="*/ 0 w 1984"/>
                              <a:gd name="T73" fmla="*/ 378 h 765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  <a:gd name="T78" fmla="*/ 0 60000 65536"/>
                              <a:gd name="T79" fmla="*/ 0 60000 65536"/>
                              <a:gd name="T80" fmla="*/ 0 60000 65536"/>
                              <a:gd name="T81" fmla="*/ 0 60000 65536"/>
                              <a:gd name="T82" fmla="*/ 0 60000 65536"/>
                              <a:gd name="T83" fmla="*/ 0 60000 65536"/>
                              <a:gd name="T84" fmla="*/ 0 60000 65536"/>
                              <a:gd name="T85" fmla="*/ 0 60000 65536"/>
                              <a:gd name="T86" fmla="*/ 0 60000 65536"/>
                              <a:gd name="T87" fmla="*/ 0 60000 65536"/>
                              <a:gd name="T88" fmla="*/ 0 60000 65536"/>
                              <a:gd name="T89" fmla="*/ 0 60000 65536"/>
                              <a:gd name="T90" fmla="*/ 0 60000 65536"/>
                              <a:gd name="T91" fmla="*/ 0 60000 65536"/>
                              <a:gd name="T92" fmla="*/ 0 60000 65536"/>
                              <a:gd name="T93" fmla="*/ 0 60000 65536"/>
                              <a:gd name="T94" fmla="*/ 0 60000 65536"/>
                              <a:gd name="T95" fmla="*/ 0 60000 65536"/>
                              <a:gd name="T96" fmla="*/ 0 60000 65536"/>
                              <a:gd name="T97" fmla="*/ 0 60000 65536"/>
                              <a:gd name="T98" fmla="*/ 0 60000 65536"/>
                              <a:gd name="T99" fmla="*/ 0 60000 65536"/>
                              <a:gd name="T100" fmla="*/ 0 60000 65536"/>
                              <a:gd name="T101" fmla="*/ 0 60000 65536"/>
                              <a:gd name="T102" fmla="*/ 0 60000 65536"/>
                              <a:gd name="T103" fmla="*/ 0 60000 65536"/>
                              <a:gd name="T104" fmla="*/ 0 60000 65536"/>
                              <a:gd name="T105" fmla="*/ 0 60000 65536"/>
                              <a:gd name="T106" fmla="*/ 0 60000 65536"/>
                              <a:gd name="T107" fmla="*/ 0 60000 65536"/>
                              <a:gd name="T108" fmla="*/ 0 60000 65536"/>
                              <a:gd name="T109" fmla="*/ 0 60000 65536"/>
                              <a:gd name="T110" fmla="*/ 0 60000 65536"/>
                              <a:gd name="T111" fmla="*/ 0 w 1984"/>
                              <a:gd name="T112" fmla="*/ 0 h 765"/>
                              <a:gd name="T113" fmla="*/ 1984 w 1984"/>
                              <a:gd name="T114" fmla="*/ 765 h 765"/>
                            </a:gdLst>
                            <a:ahLst/>
                            <a:cxnLst>
                              <a:cxn ang="T74">
                                <a:pos x="T0" y="T1"/>
                              </a:cxn>
                              <a:cxn ang="T75">
                                <a:pos x="T2" y="T3"/>
                              </a:cxn>
                              <a:cxn ang="T76">
                                <a:pos x="T4" y="T5"/>
                              </a:cxn>
                              <a:cxn ang="T77">
                                <a:pos x="T6" y="T7"/>
                              </a:cxn>
                              <a:cxn ang="T78">
                                <a:pos x="T8" y="T9"/>
                              </a:cxn>
                              <a:cxn ang="T79">
                                <a:pos x="T10" y="T11"/>
                              </a:cxn>
                              <a:cxn ang="T80">
                                <a:pos x="T12" y="T13"/>
                              </a:cxn>
                              <a:cxn ang="T81">
                                <a:pos x="T14" y="T15"/>
                              </a:cxn>
                              <a:cxn ang="T82">
                                <a:pos x="T16" y="T17"/>
                              </a:cxn>
                              <a:cxn ang="T83">
                                <a:pos x="T18" y="T19"/>
                              </a:cxn>
                              <a:cxn ang="T84">
                                <a:pos x="T20" y="T21"/>
                              </a:cxn>
                              <a:cxn ang="T85">
                                <a:pos x="T22" y="T23"/>
                              </a:cxn>
                              <a:cxn ang="T86">
                                <a:pos x="T24" y="T25"/>
                              </a:cxn>
                              <a:cxn ang="T87">
                                <a:pos x="T26" y="T27"/>
                              </a:cxn>
                              <a:cxn ang="T88">
                                <a:pos x="T28" y="T29"/>
                              </a:cxn>
                              <a:cxn ang="T89">
                                <a:pos x="T30" y="T31"/>
                              </a:cxn>
                              <a:cxn ang="T90">
                                <a:pos x="T32" y="T33"/>
                              </a:cxn>
                              <a:cxn ang="T91">
                                <a:pos x="T34" y="T35"/>
                              </a:cxn>
                              <a:cxn ang="T92">
                                <a:pos x="T36" y="T37"/>
                              </a:cxn>
                              <a:cxn ang="T93">
                                <a:pos x="T38" y="T39"/>
                              </a:cxn>
                              <a:cxn ang="T94">
                                <a:pos x="T40" y="T41"/>
                              </a:cxn>
                              <a:cxn ang="T95">
                                <a:pos x="T42" y="T43"/>
                              </a:cxn>
                              <a:cxn ang="T96">
                                <a:pos x="T44" y="T45"/>
                              </a:cxn>
                              <a:cxn ang="T97">
                                <a:pos x="T46" y="T47"/>
                              </a:cxn>
                              <a:cxn ang="T98">
                                <a:pos x="T48" y="T49"/>
                              </a:cxn>
                              <a:cxn ang="T99">
                                <a:pos x="T50" y="T51"/>
                              </a:cxn>
                              <a:cxn ang="T100">
                                <a:pos x="T52" y="T53"/>
                              </a:cxn>
                              <a:cxn ang="T101">
                                <a:pos x="T54" y="T55"/>
                              </a:cxn>
                              <a:cxn ang="T102">
                                <a:pos x="T56" y="T57"/>
                              </a:cxn>
                              <a:cxn ang="T103">
                                <a:pos x="T58" y="T59"/>
                              </a:cxn>
                              <a:cxn ang="T104">
                                <a:pos x="T60" y="T61"/>
                              </a:cxn>
                              <a:cxn ang="T105">
                                <a:pos x="T62" y="T63"/>
                              </a:cxn>
                              <a:cxn ang="T106">
                                <a:pos x="T64" y="T65"/>
                              </a:cxn>
                              <a:cxn ang="T107">
                                <a:pos x="T66" y="T67"/>
                              </a:cxn>
                              <a:cxn ang="T108">
                                <a:pos x="T68" y="T69"/>
                              </a:cxn>
                              <a:cxn ang="T109">
                                <a:pos x="T70" y="T71"/>
                              </a:cxn>
                              <a:cxn ang="T110">
                                <a:pos x="T72" y="T73"/>
                              </a:cxn>
                            </a:cxnLst>
                            <a:rect l="T111" t="T112" r="T113" b="T114"/>
                            <a:pathLst>
                              <a:path w="1984" h="765">
                                <a:moveTo>
                                  <a:pt x="0" y="378"/>
                                </a:moveTo>
                                <a:lnTo>
                                  <a:pt x="16" y="312"/>
                                </a:lnTo>
                                <a:lnTo>
                                  <a:pt x="57" y="247"/>
                                </a:lnTo>
                                <a:lnTo>
                                  <a:pt x="131" y="189"/>
                                </a:lnTo>
                                <a:lnTo>
                                  <a:pt x="230" y="132"/>
                                </a:lnTo>
                                <a:lnTo>
                                  <a:pt x="353" y="91"/>
                                </a:lnTo>
                                <a:lnTo>
                                  <a:pt x="493" y="49"/>
                                </a:lnTo>
                                <a:lnTo>
                                  <a:pt x="650" y="25"/>
                                </a:lnTo>
                                <a:lnTo>
                                  <a:pt x="814" y="0"/>
                                </a:lnTo>
                                <a:lnTo>
                                  <a:pt x="987" y="0"/>
                                </a:lnTo>
                                <a:lnTo>
                                  <a:pt x="1160" y="0"/>
                                </a:lnTo>
                                <a:lnTo>
                                  <a:pt x="1333" y="25"/>
                                </a:lnTo>
                                <a:lnTo>
                                  <a:pt x="1489" y="49"/>
                                </a:lnTo>
                                <a:lnTo>
                                  <a:pt x="1629" y="91"/>
                                </a:lnTo>
                                <a:lnTo>
                                  <a:pt x="1753" y="132"/>
                                </a:lnTo>
                                <a:lnTo>
                                  <a:pt x="1852" y="189"/>
                                </a:lnTo>
                                <a:lnTo>
                                  <a:pt x="1926" y="247"/>
                                </a:lnTo>
                                <a:lnTo>
                                  <a:pt x="1967" y="312"/>
                                </a:lnTo>
                                <a:lnTo>
                                  <a:pt x="1983" y="378"/>
                                </a:lnTo>
                                <a:lnTo>
                                  <a:pt x="1967" y="444"/>
                                </a:lnTo>
                                <a:lnTo>
                                  <a:pt x="1926" y="510"/>
                                </a:lnTo>
                                <a:lnTo>
                                  <a:pt x="1852" y="567"/>
                                </a:lnTo>
                                <a:lnTo>
                                  <a:pt x="1753" y="625"/>
                                </a:lnTo>
                                <a:lnTo>
                                  <a:pt x="1629" y="674"/>
                                </a:lnTo>
                                <a:lnTo>
                                  <a:pt x="1489" y="707"/>
                                </a:lnTo>
                                <a:lnTo>
                                  <a:pt x="1333" y="740"/>
                                </a:lnTo>
                                <a:lnTo>
                                  <a:pt x="1160" y="756"/>
                                </a:lnTo>
                                <a:lnTo>
                                  <a:pt x="987" y="764"/>
                                </a:lnTo>
                                <a:lnTo>
                                  <a:pt x="814" y="756"/>
                                </a:lnTo>
                                <a:lnTo>
                                  <a:pt x="650" y="740"/>
                                </a:lnTo>
                                <a:lnTo>
                                  <a:pt x="493" y="707"/>
                                </a:lnTo>
                                <a:lnTo>
                                  <a:pt x="353" y="674"/>
                                </a:lnTo>
                                <a:lnTo>
                                  <a:pt x="230" y="625"/>
                                </a:lnTo>
                                <a:lnTo>
                                  <a:pt x="131" y="567"/>
                                </a:lnTo>
                                <a:lnTo>
                                  <a:pt x="57" y="510"/>
                                </a:lnTo>
                                <a:lnTo>
                                  <a:pt x="16" y="444"/>
                                </a:lnTo>
                                <a:lnTo>
                                  <a:pt x="0" y="378"/>
                                </a:lnTo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50800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5668" name="Freeform 67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055" y="1524"/>
                            <a:ext cx="1853" cy="650"/>
                          </a:xfrm>
                          <a:custGeom>
                            <a:avLst/>
                            <a:gdLst>
                              <a:gd name="T0" fmla="*/ 0 w 1853"/>
                              <a:gd name="T1" fmla="*/ 328 h 650"/>
                              <a:gd name="T2" fmla="*/ 17 w 1853"/>
                              <a:gd name="T3" fmla="*/ 263 h 650"/>
                              <a:gd name="T4" fmla="*/ 66 w 1853"/>
                              <a:gd name="T5" fmla="*/ 205 h 650"/>
                              <a:gd name="T6" fmla="*/ 140 w 1853"/>
                              <a:gd name="T7" fmla="*/ 156 h 650"/>
                              <a:gd name="T8" fmla="*/ 247 w 1853"/>
                              <a:gd name="T9" fmla="*/ 106 h 650"/>
                              <a:gd name="T10" fmla="*/ 371 w 1853"/>
                              <a:gd name="T11" fmla="*/ 65 h 650"/>
                              <a:gd name="T12" fmla="*/ 519 w 1853"/>
                              <a:gd name="T13" fmla="*/ 33 h 650"/>
                              <a:gd name="T14" fmla="*/ 675 w 1853"/>
                              <a:gd name="T15" fmla="*/ 16 h 650"/>
                              <a:gd name="T16" fmla="*/ 840 w 1853"/>
                              <a:gd name="T17" fmla="*/ 0 h 650"/>
                              <a:gd name="T18" fmla="*/ 1013 w 1853"/>
                              <a:gd name="T19" fmla="*/ 0 h 650"/>
                              <a:gd name="T20" fmla="*/ 1177 w 1853"/>
                              <a:gd name="T21" fmla="*/ 16 h 650"/>
                              <a:gd name="T22" fmla="*/ 1342 w 1853"/>
                              <a:gd name="T23" fmla="*/ 33 h 650"/>
                              <a:gd name="T24" fmla="*/ 1482 w 1853"/>
                              <a:gd name="T25" fmla="*/ 65 h 650"/>
                              <a:gd name="T26" fmla="*/ 1613 w 1853"/>
                              <a:gd name="T27" fmla="*/ 106 h 650"/>
                              <a:gd name="T28" fmla="*/ 1712 w 1853"/>
                              <a:gd name="T29" fmla="*/ 156 h 650"/>
                              <a:gd name="T30" fmla="*/ 1795 w 1853"/>
                              <a:gd name="T31" fmla="*/ 205 h 650"/>
                              <a:gd name="T32" fmla="*/ 1836 w 1853"/>
                              <a:gd name="T33" fmla="*/ 263 h 650"/>
                              <a:gd name="T34" fmla="*/ 1852 w 1853"/>
                              <a:gd name="T35" fmla="*/ 328 h 650"/>
                              <a:gd name="T36" fmla="*/ 1836 w 1853"/>
                              <a:gd name="T37" fmla="*/ 386 h 650"/>
                              <a:gd name="T38" fmla="*/ 1795 w 1853"/>
                              <a:gd name="T39" fmla="*/ 443 h 650"/>
                              <a:gd name="T40" fmla="*/ 1712 w 1853"/>
                              <a:gd name="T41" fmla="*/ 493 h 650"/>
                              <a:gd name="T42" fmla="*/ 1613 w 1853"/>
                              <a:gd name="T43" fmla="*/ 542 h 650"/>
                              <a:gd name="T44" fmla="*/ 1482 w 1853"/>
                              <a:gd name="T45" fmla="*/ 583 h 650"/>
                              <a:gd name="T46" fmla="*/ 1342 w 1853"/>
                              <a:gd name="T47" fmla="*/ 616 h 650"/>
                              <a:gd name="T48" fmla="*/ 1177 w 1853"/>
                              <a:gd name="T49" fmla="*/ 641 h 650"/>
                              <a:gd name="T50" fmla="*/ 1013 w 1853"/>
                              <a:gd name="T51" fmla="*/ 649 h 650"/>
                              <a:gd name="T52" fmla="*/ 840 w 1853"/>
                              <a:gd name="T53" fmla="*/ 649 h 650"/>
                              <a:gd name="T54" fmla="*/ 675 w 1853"/>
                              <a:gd name="T55" fmla="*/ 641 h 650"/>
                              <a:gd name="T56" fmla="*/ 519 w 1853"/>
                              <a:gd name="T57" fmla="*/ 616 h 650"/>
                              <a:gd name="T58" fmla="*/ 371 w 1853"/>
                              <a:gd name="T59" fmla="*/ 583 h 650"/>
                              <a:gd name="T60" fmla="*/ 247 w 1853"/>
                              <a:gd name="T61" fmla="*/ 542 h 650"/>
                              <a:gd name="T62" fmla="*/ 140 w 1853"/>
                              <a:gd name="T63" fmla="*/ 493 h 650"/>
                              <a:gd name="T64" fmla="*/ 66 w 1853"/>
                              <a:gd name="T65" fmla="*/ 443 h 650"/>
                              <a:gd name="T66" fmla="*/ 17 w 1853"/>
                              <a:gd name="T67" fmla="*/ 386 h 650"/>
                              <a:gd name="T68" fmla="*/ 0 w 1853"/>
                              <a:gd name="T69" fmla="*/ 328 h 650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  <a:gd name="T78" fmla="*/ 0 60000 65536"/>
                              <a:gd name="T79" fmla="*/ 0 60000 65536"/>
                              <a:gd name="T80" fmla="*/ 0 60000 65536"/>
                              <a:gd name="T81" fmla="*/ 0 60000 65536"/>
                              <a:gd name="T82" fmla="*/ 0 60000 65536"/>
                              <a:gd name="T83" fmla="*/ 0 60000 65536"/>
                              <a:gd name="T84" fmla="*/ 0 60000 65536"/>
                              <a:gd name="T85" fmla="*/ 0 60000 65536"/>
                              <a:gd name="T86" fmla="*/ 0 60000 65536"/>
                              <a:gd name="T87" fmla="*/ 0 60000 65536"/>
                              <a:gd name="T88" fmla="*/ 0 60000 65536"/>
                              <a:gd name="T89" fmla="*/ 0 60000 65536"/>
                              <a:gd name="T90" fmla="*/ 0 60000 65536"/>
                              <a:gd name="T91" fmla="*/ 0 60000 65536"/>
                              <a:gd name="T92" fmla="*/ 0 60000 65536"/>
                              <a:gd name="T93" fmla="*/ 0 60000 65536"/>
                              <a:gd name="T94" fmla="*/ 0 60000 65536"/>
                              <a:gd name="T95" fmla="*/ 0 60000 65536"/>
                              <a:gd name="T96" fmla="*/ 0 60000 65536"/>
                              <a:gd name="T97" fmla="*/ 0 60000 65536"/>
                              <a:gd name="T98" fmla="*/ 0 60000 65536"/>
                              <a:gd name="T99" fmla="*/ 0 60000 65536"/>
                              <a:gd name="T100" fmla="*/ 0 60000 65536"/>
                              <a:gd name="T101" fmla="*/ 0 60000 65536"/>
                              <a:gd name="T102" fmla="*/ 0 60000 65536"/>
                              <a:gd name="T103" fmla="*/ 0 60000 65536"/>
                              <a:gd name="T104" fmla="*/ 0 60000 65536"/>
                              <a:gd name="T105" fmla="*/ 0 w 1853"/>
                              <a:gd name="T106" fmla="*/ 0 h 650"/>
                              <a:gd name="T107" fmla="*/ 1853 w 1853"/>
                              <a:gd name="T108" fmla="*/ 650 h 650"/>
                            </a:gdLst>
                            <a:ahLst/>
                            <a:cxnLst>
                              <a:cxn ang="T70">
                                <a:pos x="T0" y="T1"/>
                              </a:cxn>
                              <a:cxn ang="T71">
                                <a:pos x="T2" y="T3"/>
                              </a:cxn>
                              <a:cxn ang="T72">
                                <a:pos x="T4" y="T5"/>
                              </a:cxn>
                              <a:cxn ang="T73">
                                <a:pos x="T6" y="T7"/>
                              </a:cxn>
                              <a:cxn ang="T74">
                                <a:pos x="T8" y="T9"/>
                              </a:cxn>
                              <a:cxn ang="T75">
                                <a:pos x="T10" y="T11"/>
                              </a:cxn>
                              <a:cxn ang="T76">
                                <a:pos x="T12" y="T13"/>
                              </a:cxn>
                              <a:cxn ang="T77">
                                <a:pos x="T14" y="T15"/>
                              </a:cxn>
                              <a:cxn ang="T78">
                                <a:pos x="T16" y="T17"/>
                              </a:cxn>
                              <a:cxn ang="T79">
                                <a:pos x="T18" y="T19"/>
                              </a:cxn>
                              <a:cxn ang="T80">
                                <a:pos x="T20" y="T21"/>
                              </a:cxn>
                              <a:cxn ang="T81">
                                <a:pos x="T22" y="T23"/>
                              </a:cxn>
                              <a:cxn ang="T82">
                                <a:pos x="T24" y="T25"/>
                              </a:cxn>
                              <a:cxn ang="T83">
                                <a:pos x="T26" y="T27"/>
                              </a:cxn>
                              <a:cxn ang="T84">
                                <a:pos x="T28" y="T29"/>
                              </a:cxn>
                              <a:cxn ang="T85">
                                <a:pos x="T30" y="T31"/>
                              </a:cxn>
                              <a:cxn ang="T86">
                                <a:pos x="T32" y="T33"/>
                              </a:cxn>
                              <a:cxn ang="T87">
                                <a:pos x="T34" y="T35"/>
                              </a:cxn>
                              <a:cxn ang="T88">
                                <a:pos x="T36" y="T37"/>
                              </a:cxn>
                              <a:cxn ang="T89">
                                <a:pos x="T38" y="T39"/>
                              </a:cxn>
                              <a:cxn ang="T90">
                                <a:pos x="T40" y="T41"/>
                              </a:cxn>
                              <a:cxn ang="T91">
                                <a:pos x="T42" y="T43"/>
                              </a:cxn>
                              <a:cxn ang="T92">
                                <a:pos x="T44" y="T45"/>
                              </a:cxn>
                              <a:cxn ang="T93">
                                <a:pos x="T46" y="T47"/>
                              </a:cxn>
                              <a:cxn ang="T94">
                                <a:pos x="T48" y="T49"/>
                              </a:cxn>
                              <a:cxn ang="T95">
                                <a:pos x="T50" y="T51"/>
                              </a:cxn>
                              <a:cxn ang="T96">
                                <a:pos x="T52" y="T53"/>
                              </a:cxn>
                              <a:cxn ang="T97">
                                <a:pos x="T54" y="T55"/>
                              </a:cxn>
                              <a:cxn ang="T98">
                                <a:pos x="T56" y="T57"/>
                              </a:cxn>
                              <a:cxn ang="T99">
                                <a:pos x="T58" y="T59"/>
                              </a:cxn>
                              <a:cxn ang="T100">
                                <a:pos x="T60" y="T61"/>
                              </a:cxn>
                              <a:cxn ang="T101">
                                <a:pos x="T62" y="T63"/>
                              </a:cxn>
                              <a:cxn ang="T102">
                                <a:pos x="T64" y="T65"/>
                              </a:cxn>
                              <a:cxn ang="T103">
                                <a:pos x="T66" y="T67"/>
                              </a:cxn>
                              <a:cxn ang="T104">
                                <a:pos x="T68" y="T69"/>
                              </a:cxn>
                            </a:cxnLst>
                            <a:rect l="T105" t="T106" r="T107" b="T108"/>
                            <a:pathLst>
                              <a:path w="1853" h="650">
                                <a:moveTo>
                                  <a:pt x="0" y="328"/>
                                </a:moveTo>
                                <a:lnTo>
                                  <a:pt x="17" y="263"/>
                                </a:lnTo>
                                <a:lnTo>
                                  <a:pt x="66" y="205"/>
                                </a:lnTo>
                                <a:lnTo>
                                  <a:pt x="140" y="156"/>
                                </a:lnTo>
                                <a:lnTo>
                                  <a:pt x="247" y="106"/>
                                </a:lnTo>
                                <a:lnTo>
                                  <a:pt x="371" y="65"/>
                                </a:lnTo>
                                <a:lnTo>
                                  <a:pt x="519" y="33"/>
                                </a:lnTo>
                                <a:lnTo>
                                  <a:pt x="675" y="16"/>
                                </a:lnTo>
                                <a:lnTo>
                                  <a:pt x="840" y="0"/>
                                </a:lnTo>
                                <a:lnTo>
                                  <a:pt x="1013" y="0"/>
                                </a:lnTo>
                                <a:lnTo>
                                  <a:pt x="1177" y="16"/>
                                </a:lnTo>
                                <a:lnTo>
                                  <a:pt x="1342" y="33"/>
                                </a:lnTo>
                                <a:lnTo>
                                  <a:pt x="1482" y="65"/>
                                </a:lnTo>
                                <a:lnTo>
                                  <a:pt x="1613" y="106"/>
                                </a:lnTo>
                                <a:lnTo>
                                  <a:pt x="1712" y="156"/>
                                </a:lnTo>
                                <a:lnTo>
                                  <a:pt x="1795" y="205"/>
                                </a:lnTo>
                                <a:lnTo>
                                  <a:pt x="1836" y="263"/>
                                </a:lnTo>
                                <a:lnTo>
                                  <a:pt x="1852" y="328"/>
                                </a:lnTo>
                                <a:lnTo>
                                  <a:pt x="1836" y="386"/>
                                </a:lnTo>
                                <a:lnTo>
                                  <a:pt x="1795" y="443"/>
                                </a:lnTo>
                                <a:lnTo>
                                  <a:pt x="1712" y="493"/>
                                </a:lnTo>
                                <a:lnTo>
                                  <a:pt x="1613" y="542"/>
                                </a:lnTo>
                                <a:lnTo>
                                  <a:pt x="1482" y="583"/>
                                </a:lnTo>
                                <a:lnTo>
                                  <a:pt x="1342" y="616"/>
                                </a:lnTo>
                                <a:lnTo>
                                  <a:pt x="1177" y="641"/>
                                </a:lnTo>
                                <a:lnTo>
                                  <a:pt x="1013" y="649"/>
                                </a:lnTo>
                                <a:lnTo>
                                  <a:pt x="840" y="649"/>
                                </a:lnTo>
                                <a:lnTo>
                                  <a:pt x="675" y="641"/>
                                </a:lnTo>
                                <a:lnTo>
                                  <a:pt x="519" y="616"/>
                                </a:lnTo>
                                <a:lnTo>
                                  <a:pt x="371" y="583"/>
                                </a:lnTo>
                                <a:lnTo>
                                  <a:pt x="247" y="542"/>
                                </a:lnTo>
                                <a:lnTo>
                                  <a:pt x="140" y="493"/>
                                </a:lnTo>
                                <a:lnTo>
                                  <a:pt x="66" y="443"/>
                                </a:lnTo>
                                <a:lnTo>
                                  <a:pt x="17" y="386"/>
                                </a:lnTo>
                                <a:lnTo>
                                  <a:pt x="0" y="328"/>
                                </a:lnTo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12700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5669" name="Freeform 6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146" y="1589"/>
                            <a:ext cx="1672" cy="494"/>
                          </a:xfrm>
                          <a:custGeom>
                            <a:avLst/>
                            <a:gdLst>
                              <a:gd name="T0" fmla="*/ 0 w 1672"/>
                              <a:gd name="T1" fmla="*/ 247 h 494"/>
                              <a:gd name="T2" fmla="*/ 16 w 1672"/>
                              <a:gd name="T3" fmla="*/ 198 h 494"/>
                              <a:gd name="T4" fmla="*/ 66 w 1672"/>
                              <a:gd name="T5" fmla="*/ 148 h 494"/>
                              <a:gd name="T6" fmla="*/ 148 w 1672"/>
                              <a:gd name="T7" fmla="*/ 107 h 494"/>
                              <a:gd name="T8" fmla="*/ 247 w 1672"/>
                              <a:gd name="T9" fmla="*/ 74 h 494"/>
                              <a:gd name="T10" fmla="*/ 370 w 1672"/>
                              <a:gd name="T11" fmla="*/ 41 h 494"/>
                              <a:gd name="T12" fmla="*/ 518 w 1672"/>
                              <a:gd name="T13" fmla="*/ 17 h 494"/>
                              <a:gd name="T14" fmla="*/ 675 w 1672"/>
                              <a:gd name="T15" fmla="*/ 0 h 494"/>
                              <a:gd name="T16" fmla="*/ 839 w 1672"/>
                              <a:gd name="T17" fmla="*/ 0 h 494"/>
                              <a:gd name="T18" fmla="*/ 996 w 1672"/>
                              <a:gd name="T19" fmla="*/ 0 h 494"/>
                              <a:gd name="T20" fmla="*/ 1152 w 1672"/>
                              <a:gd name="T21" fmla="*/ 17 h 494"/>
                              <a:gd name="T22" fmla="*/ 1300 w 1672"/>
                              <a:gd name="T23" fmla="*/ 41 h 494"/>
                              <a:gd name="T24" fmla="*/ 1424 w 1672"/>
                              <a:gd name="T25" fmla="*/ 74 h 494"/>
                              <a:gd name="T26" fmla="*/ 1531 w 1672"/>
                              <a:gd name="T27" fmla="*/ 107 h 494"/>
                              <a:gd name="T28" fmla="*/ 1605 w 1672"/>
                              <a:gd name="T29" fmla="*/ 148 h 494"/>
                              <a:gd name="T30" fmla="*/ 1654 w 1672"/>
                              <a:gd name="T31" fmla="*/ 198 h 494"/>
                              <a:gd name="T32" fmla="*/ 1671 w 1672"/>
                              <a:gd name="T33" fmla="*/ 247 h 494"/>
                              <a:gd name="T34" fmla="*/ 1654 w 1672"/>
                              <a:gd name="T35" fmla="*/ 296 h 494"/>
                              <a:gd name="T36" fmla="*/ 1605 w 1672"/>
                              <a:gd name="T37" fmla="*/ 337 h 494"/>
                              <a:gd name="T38" fmla="*/ 1531 w 1672"/>
                              <a:gd name="T39" fmla="*/ 378 h 494"/>
                              <a:gd name="T40" fmla="*/ 1424 w 1672"/>
                              <a:gd name="T41" fmla="*/ 419 h 494"/>
                              <a:gd name="T42" fmla="*/ 1300 w 1672"/>
                              <a:gd name="T43" fmla="*/ 452 h 494"/>
                              <a:gd name="T44" fmla="*/ 1152 w 1672"/>
                              <a:gd name="T45" fmla="*/ 477 h 494"/>
                              <a:gd name="T46" fmla="*/ 996 w 1672"/>
                              <a:gd name="T47" fmla="*/ 485 h 494"/>
                              <a:gd name="T48" fmla="*/ 839 w 1672"/>
                              <a:gd name="T49" fmla="*/ 493 h 494"/>
                              <a:gd name="T50" fmla="*/ 675 w 1672"/>
                              <a:gd name="T51" fmla="*/ 485 h 494"/>
                              <a:gd name="T52" fmla="*/ 518 w 1672"/>
                              <a:gd name="T53" fmla="*/ 477 h 494"/>
                              <a:gd name="T54" fmla="*/ 370 w 1672"/>
                              <a:gd name="T55" fmla="*/ 452 h 494"/>
                              <a:gd name="T56" fmla="*/ 247 w 1672"/>
                              <a:gd name="T57" fmla="*/ 419 h 494"/>
                              <a:gd name="T58" fmla="*/ 148 w 1672"/>
                              <a:gd name="T59" fmla="*/ 378 h 494"/>
                              <a:gd name="T60" fmla="*/ 66 w 1672"/>
                              <a:gd name="T61" fmla="*/ 337 h 494"/>
                              <a:gd name="T62" fmla="*/ 16 w 1672"/>
                              <a:gd name="T63" fmla="*/ 296 h 494"/>
                              <a:gd name="T64" fmla="*/ 0 w 1672"/>
                              <a:gd name="T65" fmla="*/ 247 h 494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  <a:gd name="T78" fmla="*/ 0 60000 65536"/>
                              <a:gd name="T79" fmla="*/ 0 60000 65536"/>
                              <a:gd name="T80" fmla="*/ 0 60000 65536"/>
                              <a:gd name="T81" fmla="*/ 0 60000 65536"/>
                              <a:gd name="T82" fmla="*/ 0 60000 65536"/>
                              <a:gd name="T83" fmla="*/ 0 60000 65536"/>
                              <a:gd name="T84" fmla="*/ 0 60000 65536"/>
                              <a:gd name="T85" fmla="*/ 0 60000 65536"/>
                              <a:gd name="T86" fmla="*/ 0 60000 65536"/>
                              <a:gd name="T87" fmla="*/ 0 60000 65536"/>
                              <a:gd name="T88" fmla="*/ 0 60000 65536"/>
                              <a:gd name="T89" fmla="*/ 0 60000 65536"/>
                              <a:gd name="T90" fmla="*/ 0 60000 65536"/>
                              <a:gd name="T91" fmla="*/ 0 60000 65536"/>
                              <a:gd name="T92" fmla="*/ 0 60000 65536"/>
                              <a:gd name="T93" fmla="*/ 0 60000 65536"/>
                              <a:gd name="T94" fmla="*/ 0 60000 65536"/>
                              <a:gd name="T95" fmla="*/ 0 60000 65536"/>
                              <a:gd name="T96" fmla="*/ 0 60000 65536"/>
                              <a:gd name="T97" fmla="*/ 0 60000 65536"/>
                              <a:gd name="T98" fmla="*/ 0 60000 65536"/>
                              <a:gd name="T99" fmla="*/ 0 w 1672"/>
                              <a:gd name="T100" fmla="*/ 0 h 494"/>
                              <a:gd name="T101" fmla="*/ 1672 w 1672"/>
                              <a:gd name="T102" fmla="*/ 494 h 494"/>
                            </a:gdLst>
                            <a:ahLst/>
                            <a:cxnLst>
                              <a:cxn ang="T66">
                                <a:pos x="T0" y="T1"/>
                              </a:cxn>
                              <a:cxn ang="T67">
                                <a:pos x="T2" y="T3"/>
                              </a:cxn>
                              <a:cxn ang="T68">
                                <a:pos x="T4" y="T5"/>
                              </a:cxn>
                              <a:cxn ang="T69">
                                <a:pos x="T6" y="T7"/>
                              </a:cxn>
                              <a:cxn ang="T70">
                                <a:pos x="T8" y="T9"/>
                              </a:cxn>
                              <a:cxn ang="T71">
                                <a:pos x="T10" y="T11"/>
                              </a:cxn>
                              <a:cxn ang="T72">
                                <a:pos x="T12" y="T13"/>
                              </a:cxn>
                              <a:cxn ang="T73">
                                <a:pos x="T14" y="T15"/>
                              </a:cxn>
                              <a:cxn ang="T74">
                                <a:pos x="T16" y="T17"/>
                              </a:cxn>
                              <a:cxn ang="T75">
                                <a:pos x="T18" y="T19"/>
                              </a:cxn>
                              <a:cxn ang="T76">
                                <a:pos x="T20" y="T21"/>
                              </a:cxn>
                              <a:cxn ang="T77">
                                <a:pos x="T22" y="T23"/>
                              </a:cxn>
                              <a:cxn ang="T78">
                                <a:pos x="T24" y="T25"/>
                              </a:cxn>
                              <a:cxn ang="T79">
                                <a:pos x="T26" y="T27"/>
                              </a:cxn>
                              <a:cxn ang="T80">
                                <a:pos x="T28" y="T29"/>
                              </a:cxn>
                              <a:cxn ang="T81">
                                <a:pos x="T30" y="T31"/>
                              </a:cxn>
                              <a:cxn ang="T82">
                                <a:pos x="T32" y="T33"/>
                              </a:cxn>
                              <a:cxn ang="T83">
                                <a:pos x="T34" y="T35"/>
                              </a:cxn>
                              <a:cxn ang="T84">
                                <a:pos x="T36" y="T37"/>
                              </a:cxn>
                              <a:cxn ang="T85">
                                <a:pos x="T38" y="T39"/>
                              </a:cxn>
                              <a:cxn ang="T86">
                                <a:pos x="T40" y="T41"/>
                              </a:cxn>
                              <a:cxn ang="T87">
                                <a:pos x="T42" y="T43"/>
                              </a:cxn>
                              <a:cxn ang="T88">
                                <a:pos x="T44" y="T45"/>
                              </a:cxn>
                              <a:cxn ang="T89">
                                <a:pos x="T46" y="T47"/>
                              </a:cxn>
                              <a:cxn ang="T90">
                                <a:pos x="T48" y="T49"/>
                              </a:cxn>
                              <a:cxn ang="T91">
                                <a:pos x="T50" y="T51"/>
                              </a:cxn>
                              <a:cxn ang="T92">
                                <a:pos x="T52" y="T53"/>
                              </a:cxn>
                              <a:cxn ang="T93">
                                <a:pos x="T54" y="T55"/>
                              </a:cxn>
                              <a:cxn ang="T94">
                                <a:pos x="T56" y="T57"/>
                              </a:cxn>
                              <a:cxn ang="T95">
                                <a:pos x="T58" y="T59"/>
                              </a:cxn>
                              <a:cxn ang="T96">
                                <a:pos x="T60" y="T61"/>
                              </a:cxn>
                              <a:cxn ang="T97">
                                <a:pos x="T62" y="T63"/>
                              </a:cxn>
                              <a:cxn ang="T98">
                                <a:pos x="T64" y="T65"/>
                              </a:cxn>
                            </a:cxnLst>
                            <a:rect l="T99" t="T100" r="T101" b="T102"/>
                            <a:pathLst>
                              <a:path w="1672" h="494">
                                <a:moveTo>
                                  <a:pt x="0" y="247"/>
                                </a:moveTo>
                                <a:lnTo>
                                  <a:pt x="16" y="198"/>
                                </a:lnTo>
                                <a:lnTo>
                                  <a:pt x="66" y="148"/>
                                </a:lnTo>
                                <a:lnTo>
                                  <a:pt x="148" y="107"/>
                                </a:lnTo>
                                <a:lnTo>
                                  <a:pt x="247" y="74"/>
                                </a:lnTo>
                                <a:lnTo>
                                  <a:pt x="370" y="41"/>
                                </a:lnTo>
                                <a:lnTo>
                                  <a:pt x="518" y="17"/>
                                </a:lnTo>
                                <a:lnTo>
                                  <a:pt x="675" y="0"/>
                                </a:lnTo>
                                <a:lnTo>
                                  <a:pt x="839" y="0"/>
                                </a:lnTo>
                                <a:lnTo>
                                  <a:pt x="996" y="0"/>
                                </a:lnTo>
                                <a:lnTo>
                                  <a:pt x="1152" y="17"/>
                                </a:lnTo>
                                <a:lnTo>
                                  <a:pt x="1300" y="41"/>
                                </a:lnTo>
                                <a:lnTo>
                                  <a:pt x="1424" y="74"/>
                                </a:lnTo>
                                <a:lnTo>
                                  <a:pt x="1531" y="107"/>
                                </a:lnTo>
                                <a:lnTo>
                                  <a:pt x="1605" y="148"/>
                                </a:lnTo>
                                <a:lnTo>
                                  <a:pt x="1654" y="198"/>
                                </a:lnTo>
                                <a:lnTo>
                                  <a:pt x="1671" y="247"/>
                                </a:lnTo>
                                <a:lnTo>
                                  <a:pt x="1654" y="296"/>
                                </a:lnTo>
                                <a:lnTo>
                                  <a:pt x="1605" y="337"/>
                                </a:lnTo>
                                <a:lnTo>
                                  <a:pt x="1531" y="378"/>
                                </a:lnTo>
                                <a:lnTo>
                                  <a:pt x="1424" y="419"/>
                                </a:lnTo>
                                <a:lnTo>
                                  <a:pt x="1300" y="452"/>
                                </a:lnTo>
                                <a:lnTo>
                                  <a:pt x="1152" y="477"/>
                                </a:lnTo>
                                <a:lnTo>
                                  <a:pt x="996" y="485"/>
                                </a:lnTo>
                                <a:lnTo>
                                  <a:pt x="839" y="493"/>
                                </a:lnTo>
                                <a:lnTo>
                                  <a:pt x="675" y="485"/>
                                </a:lnTo>
                                <a:lnTo>
                                  <a:pt x="518" y="477"/>
                                </a:lnTo>
                                <a:lnTo>
                                  <a:pt x="370" y="452"/>
                                </a:lnTo>
                                <a:lnTo>
                                  <a:pt x="247" y="419"/>
                                </a:lnTo>
                                <a:lnTo>
                                  <a:pt x="148" y="378"/>
                                </a:lnTo>
                                <a:lnTo>
                                  <a:pt x="66" y="337"/>
                                </a:lnTo>
                                <a:lnTo>
                                  <a:pt x="16" y="296"/>
                                </a:lnTo>
                                <a:lnTo>
                                  <a:pt x="0" y="247"/>
                                </a:lnTo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12700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5662" name="Group 6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98" y="1096"/>
                          <a:ext cx="1984" cy="766"/>
                          <a:chOff x="2998" y="1096"/>
                          <a:chExt cx="1984" cy="766"/>
                        </a:xfrm>
                      </p:grpSpPr>
                      <p:sp>
                        <p:nvSpPr>
                          <p:cNvPr id="25664" name="Freeform 7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998" y="1096"/>
                            <a:ext cx="1984" cy="766"/>
                          </a:xfrm>
                          <a:custGeom>
                            <a:avLst/>
                            <a:gdLst>
                              <a:gd name="T0" fmla="*/ 0 w 1984"/>
                              <a:gd name="T1" fmla="*/ 378 h 766"/>
                              <a:gd name="T2" fmla="*/ 16 w 1984"/>
                              <a:gd name="T3" fmla="*/ 313 h 766"/>
                              <a:gd name="T4" fmla="*/ 57 w 1984"/>
                              <a:gd name="T5" fmla="*/ 247 h 766"/>
                              <a:gd name="T6" fmla="*/ 131 w 1984"/>
                              <a:gd name="T7" fmla="*/ 189 h 766"/>
                              <a:gd name="T8" fmla="*/ 230 w 1984"/>
                              <a:gd name="T9" fmla="*/ 132 h 766"/>
                              <a:gd name="T10" fmla="*/ 353 w 1984"/>
                              <a:gd name="T11" fmla="*/ 91 h 766"/>
                              <a:gd name="T12" fmla="*/ 493 w 1984"/>
                              <a:gd name="T13" fmla="*/ 50 h 766"/>
                              <a:gd name="T14" fmla="*/ 650 w 1984"/>
                              <a:gd name="T15" fmla="*/ 25 h 766"/>
                              <a:gd name="T16" fmla="*/ 814 w 1984"/>
                              <a:gd name="T17" fmla="*/ 0 h 766"/>
                              <a:gd name="T18" fmla="*/ 987 w 1984"/>
                              <a:gd name="T19" fmla="*/ 0 h 766"/>
                              <a:gd name="T20" fmla="*/ 1160 w 1984"/>
                              <a:gd name="T21" fmla="*/ 0 h 766"/>
                              <a:gd name="T22" fmla="*/ 1333 w 1984"/>
                              <a:gd name="T23" fmla="*/ 25 h 766"/>
                              <a:gd name="T24" fmla="*/ 1489 w 1984"/>
                              <a:gd name="T25" fmla="*/ 50 h 766"/>
                              <a:gd name="T26" fmla="*/ 1629 w 1984"/>
                              <a:gd name="T27" fmla="*/ 91 h 766"/>
                              <a:gd name="T28" fmla="*/ 1753 w 1984"/>
                              <a:gd name="T29" fmla="*/ 132 h 766"/>
                              <a:gd name="T30" fmla="*/ 1852 w 1984"/>
                              <a:gd name="T31" fmla="*/ 189 h 766"/>
                              <a:gd name="T32" fmla="*/ 1926 w 1984"/>
                              <a:gd name="T33" fmla="*/ 247 h 766"/>
                              <a:gd name="T34" fmla="*/ 1967 w 1984"/>
                              <a:gd name="T35" fmla="*/ 313 h 766"/>
                              <a:gd name="T36" fmla="*/ 1983 w 1984"/>
                              <a:gd name="T37" fmla="*/ 378 h 766"/>
                              <a:gd name="T38" fmla="*/ 1967 w 1984"/>
                              <a:gd name="T39" fmla="*/ 444 h 766"/>
                              <a:gd name="T40" fmla="*/ 1926 w 1984"/>
                              <a:gd name="T41" fmla="*/ 510 h 766"/>
                              <a:gd name="T42" fmla="*/ 1852 w 1984"/>
                              <a:gd name="T43" fmla="*/ 567 h 766"/>
                              <a:gd name="T44" fmla="*/ 1753 w 1984"/>
                              <a:gd name="T45" fmla="*/ 625 h 766"/>
                              <a:gd name="T46" fmla="*/ 1629 w 1984"/>
                              <a:gd name="T47" fmla="*/ 674 h 766"/>
                              <a:gd name="T48" fmla="*/ 1489 w 1984"/>
                              <a:gd name="T49" fmla="*/ 707 h 766"/>
                              <a:gd name="T50" fmla="*/ 1333 w 1984"/>
                              <a:gd name="T51" fmla="*/ 740 h 766"/>
                              <a:gd name="T52" fmla="*/ 1160 w 1984"/>
                              <a:gd name="T53" fmla="*/ 756 h 766"/>
                              <a:gd name="T54" fmla="*/ 987 w 1984"/>
                              <a:gd name="T55" fmla="*/ 765 h 766"/>
                              <a:gd name="T56" fmla="*/ 814 w 1984"/>
                              <a:gd name="T57" fmla="*/ 756 h 766"/>
                              <a:gd name="T58" fmla="*/ 650 w 1984"/>
                              <a:gd name="T59" fmla="*/ 740 h 766"/>
                              <a:gd name="T60" fmla="*/ 493 w 1984"/>
                              <a:gd name="T61" fmla="*/ 707 h 766"/>
                              <a:gd name="T62" fmla="*/ 353 w 1984"/>
                              <a:gd name="T63" fmla="*/ 674 h 766"/>
                              <a:gd name="T64" fmla="*/ 230 w 1984"/>
                              <a:gd name="T65" fmla="*/ 625 h 766"/>
                              <a:gd name="T66" fmla="*/ 131 w 1984"/>
                              <a:gd name="T67" fmla="*/ 567 h 766"/>
                              <a:gd name="T68" fmla="*/ 57 w 1984"/>
                              <a:gd name="T69" fmla="*/ 510 h 766"/>
                              <a:gd name="T70" fmla="*/ 16 w 1984"/>
                              <a:gd name="T71" fmla="*/ 444 h 766"/>
                              <a:gd name="T72" fmla="*/ 0 w 1984"/>
                              <a:gd name="T73" fmla="*/ 378 h 76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  <a:gd name="T78" fmla="*/ 0 60000 65536"/>
                              <a:gd name="T79" fmla="*/ 0 60000 65536"/>
                              <a:gd name="T80" fmla="*/ 0 60000 65536"/>
                              <a:gd name="T81" fmla="*/ 0 60000 65536"/>
                              <a:gd name="T82" fmla="*/ 0 60000 65536"/>
                              <a:gd name="T83" fmla="*/ 0 60000 65536"/>
                              <a:gd name="T84" fmla="*/ 0 60000 65536"/>
                              <a:gd name="T85" fmla="*/ 0 60000 65536"/>
                              <a:gd name="T86" fmla="*/ 0 60000 65536"/>
                              <a:gd name="T87" fmla="*/ 0 60000 65536"/>
                              <a:gd name="T88" fmla="*/ 0 60000 65536"/>
                              <a:gd name="T89" fmla="*/ 0 60000 65536"/>
                              <a:gd name="T90" fmla="*/ 0 60000 65536"/>
                              <a:gd name="T91" fmla="*/ 0 60000 65536"/>
                              <a:gd name="T92" fmla="*/ 0 60000 65536"/>
                              <a:gd name="T93" fmla="*/ 0 60000 65536"/>
                              <a:gd name="T94" fmla="*/ 0 60000 65536"/>
                              <a:gd name="T95" fmla="*/ 0 60000 65536"/>
                              <a:gd name="T96" fmla="*/ 0 60000 65536"/>
                              <a:gd name="T97" fmla="*/ 0 60000 65536"/>
                              <a:gd name="T98" fmla="*/ 0 60000 65536"/>
                              <a:gd name="T99" fmla="*/ 0 60000 65536"/>
                              <a:gd name="T100" fmla="*/ 0 60000 65536"/>
                              <a:gd name="T101" fmla="*/ 0 60000 65536"/>
                              <a:gd name="T102" fmla="*/ 0 60000 65536"/>
                              <a:gd name="T103" fmla="*/ 0 60000 65536"/>
                              <a:gd name="T104" fmla="*/ 0 60000 65536"/>
                              <a:gd name="T105" fmla="*/ 0 60000 65536"/>
                              <a:gd name="T106" fmla="*/ 0 60000 65536"/>
                              <a:gd name="T107" fmla="*/ 0 60000 65536"/>
                              <a:gd name="T108" fmla="*/ 0 60000 65536"/>
                              <a:gd name="T109" fmla="*/ 0 60000 65536"/>
                              <a:gd name="T110" fmla="*/ 0 60000 65536"/>
                              <a:gd name="T111" fmla="*/ 0 w 1984"/>
                              <a:gd name="T112" fmla="*/ 0 h 766"/>
                              <a:gd name="T113" fmla="*/ 1984 w 1984"/>
                              <a:gd name="T114" fmla="*/ 766 h 766"/>
                            </a:gdLst>
                            <a:ahLst/>
                            <a:cxnLst>
                              <a:cxn ang="T74">
                                <a:pos x="T0" y="T1"/>
                              </a:cxn>
                              <a:cxn ang="T75">
                                <a:pos x="T2" y="T3"/>
                              </a:cxn>
                              <a:cxn ang="T76">
                                <a:pos x="T4" y="T5"/>
                              </a:cxn>
                              <a:cxn ang="T77">
                                <a:pos x="T6" y="T7"/>
                              </a:cxn>
                              <a:cxn ang="T78">
                                <a:pos x="T8" y="T9"/>
                              </a:cxn>
                              <a:cxn ang="T79">
                                <a:pos x="T10" y="T11"/>
                              </a:cxn>
                              <a:cxn ang="T80">
                                <a:pos x="T12" y="T13"/>
                              </a:cxn>
                              <a:cxn ang="T81">
                                <a:pos x="T14" y="T15"/>
                              </a:cxn>
                              <a:cxn ang="T82">
                                <a:pos x="T16" y="T17"/>
                              </a:cxn>
                              <a:cxn ang="T83">
                                <a:pos x="T18" y="T19"/>
                              </a:cxn>
                              <a:cxn ang="T84">
                                <a:pos x="T20" y="T21"/>
                              </a:cxn>
                              <a:cxn ang="T85">
                                <a:pos x="T22" y="T23"/>
                              </a:cxn>
                              <a:cxn ang="T86">
                                <a:pos x="T24" y="T25"/>
                              </a:cxn>
                              <a:cxn ang="T87">
                                <a:pos x="T26" y="T27"/>
                              </a:cxn>
                              <a:cxn ang="T88">
                                <a:pos x="T28" y="T29"/>
                              </a:cxn>
                              <a:cxn ang="T89">
                                <a:pos x="T30" y="T31"/>
                              </a:cxn>
                              <a:cxn ang="T90">
                                <a:pos x="T32" y="T33"/>
                              </a:cxn>
                              <a:cxn ang="T91">
                                <a:pos x="T34" y="T35"/>
                              </a:cxn>
                              <a:cxn ang="T92">
                                <a:pos x="T36" y="T37"/>
                              </a:cxn>
                              <a:cxn ang="T93">
                                <a:pos x="T38" y="T39"/>
                              </a:cxn>
                              <a:cxn ang="T94">
                                <a:pos x="T40" y="T41"/>
                              </a:cxn>
                              <a:cxn ang="T95">
                                <a:pos x="T42" y="T43"/>
                              </a:cxn>
                              <a:cxn ang="T96">
                                <a:pos x="T44" y="T45"/>
                              </a:cxn>
                              <a:cxn ang="T97">
                                <a:pos x="T46" y="T47"/>
                              </a:cxn>
                              <a:cxn ang="T98">
                                <a:pos x="T48" y="T49"/>
                              </a:cxn>
                              <a:cxn ang="T99">
                                <a:pos x="T50" y="T51"/>
                              </a:cxn>
                              <a:cxn ang="T100">
                                <a:pos x="T52" y="T53"/>
                              </a:cxn>
                              <a:cxn ang="T101">
                                <a:pos x="T54" y="T55"/>
                              </a:cxn>
                              <a:cxn ang="T102">
                                <a:pos x="T56" y="T57"/>
                              </a:cxn>
                              <a:cxn ang="T103">
                                <a:pos x="T58" y="T59"/>
                              </a:cxn>
                              <a:cxn ang="T104">
                                <a:pos x="T60" y="T61"/>
                              </a:cxn>
                              <a:cxn ang="T105">
                                <a:pos x="T62" y="T63"/>
                              </a:cxn>
                              <a:cxn ang="T106">
                                <a:pos x="T64" y="T65"/>
                              </a:cxn>
                              <a:cxn ang="T107">
                                <a:pos x="T66" y="T67"/>
                              </a:cxn>
                              <a:cxn ang="T108">
                                <a:pos x="T68" y="T69"/>
                              </a:cxn>
                              <a:cxn ang="T109">
                                <a:pos x="T70" y="T71"/>
                              </a:cxn>
                              <a:cxn ang="T110">
                                <a:pos x="T72" y="T73"/>
                              </a:cxn>
                            </a:cxnLst>
                            <a:rect l="T111" t="T112" r="T113" b="T114"/>
                            <a:pathLst>
                              <a:path w="1984" h="766">
                                <a:moveTo>
                                  <a:pt x="0" y="378"/>
                                </a:moveTo>
                                <a:lnTo>
                                  <a:pt x="16" y="313"/>
                                </a:lnTo>
                                <a:lnTo>
                                  <a:pt x="57" y="247"/>
                                </a:lnTo>
                                <a:lnTo>
                                  <a:pt x="131" y="189"/>
                                </a:lnTo>
                                <a:lnTo>
                                  <a:pt x="230" y="132"/>
                                </a:lnTo>
                                <a:lnTo>
                                  <a:pt x="353" y="91"/>
                                </a:lnTo>
                                <a:lnTo>
                                  <a:pt x="493" y="50"/>
                                </a:lnTo>
                                <a:lnTo>
                                  <a:pt x="650" y="25"/>
                                </a:lnTo>
                                <a:lnTo>
                                  <a:pt x="814" y="0"/>
                                </a:lnTo>
                                <a:lnTo>
                                  <a:pt x="987" y="0"/>
                                </a:lnTo>
                                <a:lnTo>
                                  <a:pt x="1160" y="0"/>
                                </a:lnTo>
                                <a:lnTo>
                                  <a:pt x="1333" y="25"/>
                                </a:lnTo>
                                <a:lnTo>
                                  <a:pt x="1489" y="50"/>
                                </a:lnTo>
                                <a:lnTo>
                                  <a:pt x="1629" y="91"/>
                                </a:lnTo>
                                <a:lnTo>
                                  <a:pt x="1753" y="132"/>
                                </a:lnTo>
                                <a:lnTo>
                                  <a:pt x="1852" y="189"/>
                                </a:lnTo>
                                <a:lnTo>
                                  <a:pt x="1926" y="247"/>
                                </a:lnTo>
                                <a:lnTo>
                                  <a:pt x="1967" y="313"/>
                                </a:lnTo>
                                <a:lnTo>
                                  <a:pt x="1983" y="378"/>
                                </a:lnTo>
                                <a:lnTo>
                                  <a:pt x="1967" y="444"/>
                                </a:lnTo>
                                <a:lnTo>
                                  <a:pt x="1926" y="510"/>
                                </a:lnTo>
                                <a:lnTo>
                                  <a:pt x="1852" y="567"/>
                                </a:lnTo>
                                <a:lnTo>
                                  <a:pt x="1753" y="625"/>
                                </a:lnTo>
                                <a:lnTo>
                                  <a:pt x="1629" y="674"/>
                                </a:lnTo>
                                <a:lnTo>
                                  <a:pt x="1489" y="707"/>
                                </a:lnTo>
                                <a:lnTo>
                                  <a:pt x="1333" y="740"/>
                                </a:lnTo>
                                <a:lnTo>
                                  <a:pt x="1160" y="756"/>
                                </a:lnTo>
                                <a:lnTo>
                                  <a:pt x="987" y="765"/>
                                </a:lnTo>
                                <a:lnTo>
                                  <a:pt x="814" y="756"/>
                                </a:lnTo>
                                <a:lnTo>
                                  <a:pt x="650" y="740"/>
                                </a:lnTo>
                                <a:lnTo>
                                  <a:pt x="493" y="707"/>
                                </a:lnTo>
                                <a:lnTo>
                                  <a:pt x="353" y="674"/>
                                </a:lnTo>
                                <a:lnTo>
                                  <a:pt x="230" y="625"/>
                                </a:lnTo>
                                <a:lnTo>
                                  <a:pt x="131" y="567"/>
                                </a:lnTo>
                                <a:lnTo>
                                  <a:pt x="57" y="510"/>
                                </a:lnTo>
                                <a:lnTo>
                                  <a:pt x="16" y="444"/>
                                </a:lnTo>
                                <a:lnTo>
                                  <a:pt x="0" y="378"/>
                                </a:lnTo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50800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5665" name="Freeform 71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055" y="1154"/>
                            <a:ext cx="1853" cy="650"/>
                          </a:xfrm>
                          <a:custGeom>
                            <a:avLst/>
                            <a:gdLst>
                              <a:gd name="T0" fmla="*/ 0 w 1853"/>
                              <a:gd name="T1" fmla="*/ 329 h 650"/>
                              <a:gd name="T2" fmla="*/ 17 w 1853"/>
                              <a:gd name="T3" fmla="*/ 263 h 650"/>
                              <a:gd name="T4" fmla="*/ 66 w 1853"/>
                              <a:gd name="T5" fmla="*/ 205 h 650"/>
                              <a:gd name="T6" fmla="*/ 140 w 1853"/>
                              <a:gd name="T7" fmla="*/ 156 h 650"/>
                              <a:gd name="T8" fmla="*/ 247 w 1853"/>
                              <a:gd name="T9" fmla="*/ 107 h 650"/>
                              <a:gd name="T10" fmla="*/ 371 w 1853"/>
                              <a:gd name="T11" fmla="*/ 66 h 650"/>
                              <a:gd name="T12" fmla="*/ 519 w 1853"/>
                              <a:gd name="T13" fmla="*/ 33 h 650"/>
                              <a:gd name="T14" fmla="*/ 675 w 1853"/>
                              <a:gd name="T15" fmla="*/ 16 h 650"/>
                              <a:gd name="T16" fmla="*/ 840 w 1853"/>
                              <a:gd name="T17" fmla="*/ 0 h 650"/>
                              <a:gd name="T18" fmla="*/ 1013 w 1853"/>
                              <a:gd name="T19" fmla="*/ 0 h 650"/>
                              <a:gd name="T20" fmla="*/ 1177 w 1853"/>
                              <a:gd name="T21" fmla="*/ 16 h 650"/>
                              <a:gd name="T22" fmla="*/ 1342 w 1853"/>
                              <a:gd name="T23" fmla="*/ 33 h 650"/>
                              <a:gd name="T24" fmla="*/ 1482 w 1853"/>
                              <a:gd name="T25" fmla="*/ 66 h 650"/>
                              <a:gd name="T26" fmla="*/ 1613 w 1853"/>
                              <a:gd name="T27" fmla="*/ 107 h 650"/>
                              <a:gd name="T28" fmla="*/ 1712 w 1853"/>
                              <a:gd name="T29" fmla="*/ 156 h 650"/>
                              <a:gd name="T30" fmla="*/ 1795 w 1853"/>
                              <a:gd name="T31" fmla="*/ 205 h 650"/>
                              <a:gd name="T32" fmla="*/ 1836 w 1853"/>
                              <a:gd name="T33" fmla="*/ 263 h 650"/>
                              <a:gd name="T34" fmla="*/ 1852 w 1853"/>
                              <a:gd name="T35" fmla="*/ 329 h 650"/>
                              <a:gd name="T36" fmla="*/ 1836 w 1853"/>
                              <a:gd name="T37" fmla="*/ 386 h 650"/>
                              <a:gd name="T38" fmla="*/ 1795 w 1853"/>
                              <a:gd name="T39" fmla="*/ 444 h 650"/>
                              <a:gd name="T40" fmla="*/ 1712 w 1853"/>
                              <a:gd name="T41" fmla="*/ 493 h 650"/>
                              <a:gd name="T42" fmla="*/ 1613 w 1853"/>
                              <a:gd name="T43" fmla="*/ 542 h 650"/>
                              <a:gd name="T44" fmla="*/ 1482 w 1853"/>
                              <a:gd name="T45" fmla="*/ 583 h 650"/>
                              <a:gd name="T46" fmla="*/ 1342 w 1853"/>
                              <a:gd name="T47" fmla="*/ 616 h 650"/>
                              <a:gd name="T48" fmla="*/ 1177 w 1853"/>
                              <a:gd name="T49" fmla="*/ 641 h 650"/>
                              <a:gd name="T50" fmla="*/ 1013 w 1853"/>
                              <a:gd name="T51" fmla="*/ 649 h 650"/>
                              <a:gd name="T52" fmla="*/ 840 w 1853"/>
                              <a:gd name="T53" fmla="*/ 649 h 650"/>
                              <a:gd name="T54" fmla="*/ 675 w 1853"/>
                              <a:gd name="T55" fmla="*/ 641 h 650"/>
                              <a:gd name="T56" fmla="*/ 519 w 1853"/>
                              <a:gd name="T57" fmla="*/ 616 h 650"/>
                              <a:gd name="T58" fmla="*/ 371 w 1853"/>
                              <a:gd name="T59" fmla="*/ 583 h 650"/>
                              <a:gd name="T60" fmla="*/ 247 w 1853"/>
                              <a:gd name="T61" fmla="*/ 542 h 650"/>
                              <a:gd name="T62" fmla="*/ 140 w 1853"/>
                              <a:gd name="T63" fmla="*/ 493 h 650"/>
                              <a:gd name="T64" fmla="*/ 66 w 1853"/>
                              <a:gd name="T65" fmla="*/ 444 h 650"/>
                              <a:gd name="T66" fmla="*/ 17 w 1853"/>
                              <a:gd name="T67" fmla="*/ 386 h 650"/>
                              <a:gd name="T68" fmla="*/ 0 w 1853"/>
                              <a:gd name="T69" fmla="*/ 329 h 650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  <a:gd name="T78" fmla="*/ 0 60000 65536"/>
                              <a:gd name="T79" fmla="*/ 0 60000 65536"/>
                              <a:gd name="T80" fmla="*/ 0 60000 65536"/>
                              <a:gd name="T81" fmla="*/ 0 60000 65536"/>
                              <a:gd name="T82" fmla="*/ 0 60000 65536"/>
                              <a:gd name="T83" fmla="*/ 0 60000 65536"/>
                              <a:gd name="T84" fmla="*/ 0 60000 65536"/>
                              <a:gd name="T85" fmla="*/ 0 60000 65536"/>
                              <a:gd name="T86" fmla="*/ 0 60000 65536"/>
                              <a:gd name="T87" fmla="*/ 0 60000 65536"/>
                              <a:gd name="T88" fmla="*/ 0 60000 65536"/>
                              <a:gd name="T89" fmla="*/ 0 60000 65536"/>
                              <a:gd name="T90" fmla="*/ 0 60000 65536"/>
                              <a:gd name="T91" fmla="*/ 0 60000 65536"/>
                              <a:gd name="T92" fmla="*/ 0 60000 65536"/>
                              <a:gd name="T93" fmla="*/ 0 60000 65536"/>
                              <a:gd name="T94" fmla="*/ 0 60000 65536"/>
                              <a:gd name="T95" fmla="*/ 0 60000 65536"/>
                              <a:gd name="T96" fmla="*/ 0 60000 65536"/>
                              <a:gd name="T97" fmla="*/ 0 60000 65536"/>
                              <a:gd name="T98" fmla="*/ 0 60000 65536"/>
                              <a:gd name="T99" fmla="*/ 0 60000 65536"/>
                              <a:gd name="T100" fmla="*/ 0 60000 65536"/>
                              <a:gd name="T101" fmla="*/ 0 60000 65536"/>
                              <a:gd name="T102" fmla="*/ 0 60000 65536"/>
                              <a:gd name="T103" fmla="*/ 0 60000 65536"/>
                              <a:gd name="T104" fmla="*/ 0 60000 65536"/>
                              <a:gd name="T105" fmla="*/ 0 w 1853"/>
                              <a:gd name="T106" fmla="*/ 0 h 650"/>
                              <a:gd name="T107" fmla="*/ 1853 w 1853"/>
                              <a:gd name="T108" fmla="*/ 650 h 650"/>
                            </a:gdLst>
                            <a:ahLst/>
                            <a:cxnLst>
                              <a:cxn ang="T70">
                                <a:pos x="T0" y="T1"/>
                              </a:cxn>
                              <a:cxn ang="T71">
                                <a:pos x="T2" y="T3"/>
                              </a:cxn>
                              <a:cxn ang="T72">
                                <a:pos x="T4" y="T5"/>
                              </a:cxn>
                              <a:cxn ang="T73">
                                <a:pos x="T6" y="T7"/>
                              </a:cxn>
                              <a:cxn ang="T74">
                                <a:pos x="T8" y="T9"/>
                              </a:cxn>
                              <a:cxn ang="T75">
                                <a:pos x="T10" y="T11"/>
                              </a:cxn>
                              <a:cxn ang="T76">
                                <a:pos x="T12" y="T13"/>
                              </a:cxn>
                              <a:cxn ang="T77">
                                <a:pos x="T14" y="T15"/>
                              </a:cxn>
                              <a:cxn ang="T78">
                                <a:pos x="T16" y="T17"/>
                              </a:cxn>
                              <a:cxn ang="T79">
                                <a:pos x="T18" y="T19"/>
                              </a:cxn>
                              <a:cxn ang="T80">
                                <a:pos x="T20" y="T21"/>
                              </a:cxn>
                              <a:cxn ang="T81">
                                <a:pos x="T22" y="T23"/>
                              </a:cxn>
                              <a:cxn ang="T82">
                                <a:pos x="T24" y="T25"/>
                              </a:cxn>
                              <a:cxn ang="T83">
                                <a:pos x="T26" y="T27"/>
                              </a:cxn>
                              <a:cxn ang="T84">
                                <a:pos x="T28" y="T29"/>
                              </a:cxn>
                              <a:cxn ang="T85">
                                <a:pos x="T30" y="T31"/>
                              </a:cxn>
                              <a:cxn ang="T86">
                                <a:pos x="T32" y="T33"/>
                              </a:cxn>
                              <a:cxn ang="T87">
                                <a:pos x="T34" y="T35"/>
                              </a:cxn>
                              <a:cxn ang="T88">
                                <a:pos x="T36" y="T37"/>
                              </a:cxn>
                              <a:cxn ang="T89">
                                <a:pos x="T38" y="T39"/>
                              </a:cxn>
                              <a:cxn ang="T90">
                                <a:pos x="T40" y="T41"/>
                              </a:cxn>
                              <a:cxn ang="T91">
                                <a:pos x="T42" y="T43"/>
                              </a:cxn>
                              <a:cxn ang="T92">
                                <a:pos x="T44" y="T45"/>
                              </a:cxn>
                              <a:cxn ang="T93">
                                <a:pos x="T46" y="T47"/>
                              </a:cxn>
                              <a:cxn ang="T94">
                                <a:pos x="T48" y="T49"/>
                              </a:cxn>
                              <a:cxn ang="T95">
                                <a:pos x="T50" y="T51"/>
                              </a:cxn>
                              <a:cxn ang="T96">
                                <a:pos x="T52" y="T53"/>
                              </a:cxn>
                              <a:cxn ang="T97">
                                <a:pos x="T54" y="T55"/>
                              </a:cxn>
                              <a:cxn ang="T98">
                                <a:pos x="T56" y="T57"/>
                              </a:cxn>
                              <a:cxn ang="T99">
                                <a:pos x="T58" y="T59"/>
                              </a:cxn>
                              <a:cxn ang="T100">
                                <a:pos x="T60" y="T61"/>
                              </a:cxn>
                              <a:cxn ang="T101">
                                <a:pos x="T62" y="T63"/>
                              </a:cxn>
                              <a:cxn ang="T102">
                                <a:pos x="T64" y="T65"/>
                              </a:cxn>
                              <a:cxn ang="T103">
                                <a:pos x="T66" y="T67"/>
                              </a:cxn>
                              <a:cxn ang="T104">
                                <a:pos x="T68" y="T69"/>
                              </a:cxn>
                            </a:cxnLst>
                            <a:rect l="T105" t="T106" r="T107" b="T108"/>
                            <a:pathLst>
                              <a:path w="1853" h="650">
                                <a:moveTo>
                                  <a:pt x="0" y="329"/>
                                </a:moveTo>
                                <a:lnTo>
                                  <a:pt x="17" y="263"/>
                                </a:lnTo>
                                <a:lnTo>
                                  <a:pt x="66" y="205"/>
                                </a:lnTo>
                                <a:lnTo>
                                  <a:pt x="140" y="156"/>
                                </a:lnTo>
                                <a:lnTo>
                                  <a:pt x="247" y="107"/>
                                </a:lnTo>
                                <a:lnTo>
                                  <a:pt x="371" y="66"/>
                                </a:lnTo>
                                <a:lnTo>
                                  <a:pt x="519" y="33"/>
                                </a:lnTo>
                                <a:lnTo>
                                  <a:pt x="675" y="16"/>
                                </a:lnTo>
                                <a:lnTo>
                                  <a:pt x="840" y="0"/>
                                </a:lnTo>
                                <a:lnTo>
                                  <a:pt x="1013" y="0"/>
                                </a:lnTo>
                                <a:lnTo>
                                  <a:pt x="1177" y="16"/>
                                </a:lnTo>
                                <a:lnTo>
                                  <a:pt x="1342" y="33"/>
                                </a:lnTo>
                                <a:lnTo>
                                  <a:pt x="1482" y="66"/>
                                </a:lnTo>
                                <a:lnTo>
                                  <a:pt x="1613" y="107"/>
                                </a:lnTo>
                                <a:lnTo>
                                  <a:pt x="1712" y="156"/>
                                </a:lnTo>
                                <a:lnTo>
                                  <a:pt x="1795" y="205"/>
                                </a:lnTo>
                                <a:lnTo>
                                  <a:pt x="1836" y="263"/>
                                </a:lnTo>
                                <a:lnTo>
                                  <a:pt x="1852" y="329"/>
                                </a:lnTo>
                                <a:lnTo>
                                  <a:pt x="1836" y="386"/>
                                </a:lnTo>
                                <a:lnTo>
                                  <a:pt x="1795" y="444"/>
                                </a:lnTo>
                                <a:lnTo>
                                  <a:pt x="1712" y="493"/>
                                </a:lnTo>
                                <a:lnTo>
                                  <a:pt x="1613" y="542"/>
                                </a:lnTo>
                                <a:lnTo>
                                  <a:pt x="1482" y="583"/>
                                </a:lnTo>
                                <a:lnTo>
                                  <a:pt x="1342" y="616"/>
                                </a:lnTo>
                                <a:lnTo>
                                  <a:pt x="1177" y="641"/>
                                </a:lnTo>
                                <a:lnTo>
                                  <a:pt x="1013" y="649"/>
                                </a:lnTo>
                                <a:lnTo>
                                  <a:pt x="840" y="649"/>
                                </a:lnTo>
                                <a:lnTo>
                                  <a:pt x="675" y="641"/>
                                </a:lnTo>
                                <a:lnTo>
                                  <a:pt x="519" y="616"/>
                                </a:lnTo>
                                <a:lnTo>
                                  <a:pt x="371" y="583"/>
                                </a:lnTo>
                                <a:lnTo>
                                  <a:pt x="247" y="542"/>
                                </a:lnTo>
                                <a:lnTo>
                                  <a:pt x="140" y="493"/>
                                </a:lnTo>
                                <a:lnTo>
                                  <a:pt x="66" y="444"/>
                                </a:lnTo>
                                <a:lnTo>
                                  <a:pt x="17" y="386"/>
                                </a:lnTo>
                                <a:lnTo>
                                  <a:pt x="0" y="329"/>
                                </a:lnTo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12700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5666" name="Freeform 7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146" y="1220"/>
                            <a:ext cx="1672" cy="494"/>
                          </a:xfrm>
                          <a:custGeom>
                            <a:avLst/>
                            <a:gdLst>
                              <a:gd name="T0" fmla="*/ 0 w 1672"/>
                              <a:gd name="T1" fmla="*/ 246 h 494"/>
                              <a:gd name="T2" fmla="*/ 16 w 1672"/>
                              <a:gd name="T3" fmla="*/ 197 h 494"/>
                              <a:gd name="T4" fmla="*/ 66 w 1672"/>
                              <a:gd name="T5" fmla="*/ 147 h 494"/>
                              <a:gd name="T6" fmla="*/ 148 w 1672"/>
                              <a:gd name="T7" fmla="*/ 106 h 494"/>
                              <a:gd name="T8" fmla="*/ 247 w 1672"/>
                              <a:gd name="T9" fmla="*/ 74 h 494"/>
                              <a:gd name="T10" fmla="*/ 370 w 1672"/>
                              <a:gd name="T11" fmla="*/ 41 h 494"/>
                              <a:gd name="T12" fmla="*/ 518 w 1672"/>
                              <a:gd name="T13" fmla="*/ 16 h 494"/>
                              <a:gd name="T14" fmla="*/ 675 w 1672"/>
                              <a:gd name="T15" fmla="*/ 0 h 494"/>
                              <a:gd name="T16" fmla="*/ 839 w 1672"/>
                              <a:gd name="T17" fmla="*/ 0 h 494"/>
                              <a:gd name="T18" fmla="*/ 996 w 1672"/>
                              <a:gd name="T19" fmla="*/ 0 h 494"/>
                              <a:gd name="T20" fmla="*/ 1152 w 1672"/>
                              <a:gd name="T21" fmla="*/ 16 h 494"/>
                              <a:gd name="T22" fmla="*/ 1300 w 1672"/>
                              <a:gd name="T23" fmla="*/ 41 h 494"/>
                              <a:gd name="T24" fmla="*/ 1424 w 1672"/>
                              <a:gd name="T25" fmla="*/ 74 h 494"/>
                              <a:gd name="T26" fmla="*/ 1531 w 1672"/>
                              <a:gd name="T27" fmla="*/ 106 h 494"/>
                              <a:gd name="T28" fmla="*/ 1605 w 1672"/>
                              <a:gd name="T29" fmla="*/ 147 h 494"/>
                              <a:gd name="T30" fmla="*/ 1654 w 1672"/>
                              <a:gd name="T31" fmla="*/ 197 h 494"/>
                              <a:gd name="T32" fmla="*/ 1671 w 1672"/>
                              <a:gd name="T33" fmla="*/ 246 h 494"/>
                              <a:gd name="T34" fmla="*/ 1654 w 1672"/>
                              <a:gd name="T35" fmla="*/ 295 h 494"/>
                              <a:gd name="T36" fmla="*/ 1605 w 1672"/>
                              <a:gd name="T37" fmla="*/ 337 h 494"/>
                              <a:gd name="T38" fmla="*/ 1531 w 1672"/>
                              <a:gd name="T39" fmla="*/ 378 h 494"/>
                              <a:gd name="T40" fmla="*/ 1424 w 1672"/>
                              <a:gd name="T41" fmla="*/ 419 h 494"/>
                              <a:gd name="T42" fmla="*/ 1300 w 1672"/>
                              <a:gd name="T43" fmla="*/ 452 h 494"/>
                              <a:gd name="T44" fmla="*/ 1152 w 1672"/>
                              <a:gd name="T45" fmla="*/ 476 h 494"/>
                              <a:gd name="T46" fmla="*/ 996 w 1672"/>
                              <a:gd name="T47" fmla="*/ 484 h 494"/>
                              <a:gd name="T48" fmla="*/ 839 w 1672"/>
                              <a:gd name="T49" fmla="*/ 493 h 494"/>
                              <a:gd name="T50" fmla="*/ 675 w 1672"/>
                              <a:gd name="T51" fmla="*/ 484 h 494"/>
                              <a:gd name="T52" fmla="*/ 518 w 1672"/>
                              <a:gd name="T53" fmla="*/ 476 h 494"/>
                              <a:gd name="T54" fmla="*/ 370 w 1672"/>
                              <a:gd name="T55" fmla="*/ 452 h 494"/>
                              <a:gd name="T56" fmla="*/ 247 w 1672"/>
                              <a:gd name="T57" fmla="*/ 419 h 494"/>
                              <a:gd name="T58" fmla="*/ 148 w 1672"/>
                              <a:gd name="T59" fmla="*/ 378 h 494"/>
                              <a:gd name="T60" fmla="*/ 66 w 1672"/>
                              <a:gd name="T61" fmla="*/ 337 h 494"/>
                              <a:gd name="T62" fmla="*/ 16 w 1672"/>
                              <a:gd name="T63" fmla="*/ 295 h 494"/>
                              <a:gd name="T64" fmla="*/ 0 w 1672"/>
                              <a:gd name="T65" fmla="*/ 246 h 494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  <a:gd name="T78" fmla="*/ 0 60000 65536"/>
                              <a:gd name="T79" fmla="*/ 0 60000 65536"/>
                              <a:gd name="T80" fmla="*/ 0 60000 65536"/>
                              <a:gd name="T81" fmla="*/ 0 60000 65536"/>
                              <a:gd name="T82" fmla="*/ 0 60000 65536"/>
                              <a:gd name="T83" fmla="*/ 0 60000 65536"/>
                              <a:gd name="T84" fmla="*/ 0 60000 65536"/>
                              <a:gd name="T85" fmla="*/ 0 60000 65536"/>
                              <a:gd name="T86" fmla="*/ 0 60000 65536"/>
                              <a:gd name="T87" fmla="*/ 0 60000 65536"/>
                              <a:gd name="T88" fmla="*/ 0 60000 65536"/>
                              <a:gd name="T89" fmla="*/ 0 60000 65536"/>
                              <a:gd name="T90" fmla="*/ 0 60000 65536"/>
                              <a:gd name="T91" fmla="*/ 0 60000 65536"/>
                              <a:gd name="T92" fmla="*/ 0 60000 65536"/>
                              <a:gd name="T93" fmla="*/ 0 60000 65536"/>
                              <a:gd name="T94" fmla="*/ 0 60000 65536"/>
                              <a:gd name="T95" fmla="*/ 0 60000 65536"/>
                              <a:gd name="T96" fmla="*/ 0 60000 65536"/>
                              <a:gd name="T97" fmla="*/ 0 60000 65536"/>
                              <a:gd name="T98" fmla="*/ 0 60000 65536"/>
                              <a:gd name="T99" fmla="*/ 0 w 1672"/>
                              <a:gd name="T100" fmla="*/ 0 h 494"/>
                              <a:gd name="T101" fmla="*/ 1672 w 1672"/>
                              <a:gd name="T102" fmla="*/ 494 h 494"/>
                            </a:gdLst>
                            <a:ahLst/>
                            <a:cxnLst>
                              <a:cxn ang="T66">
                                <a:pos x="T0" y="T1"/>
                              </a:cxn>
                              <a:cxn ang="T67">
                                <a:pos x="T2" y="T3"/>
                              </a:cxn>
                              <a:cxn ang="T68">
                                <a:pos x="T4" y="T5"/>
                              </a:cxn>
                              <a:cxn ang="T69">
                                <a:pos x="T6" y="T7"/>
                              </a:cxn>
                              <a:cxn ang="T70">
                                <a:pos x="T8" y="T9"/>
                              </a:cxn>
                              <a:cxn ang="T71">
                                <a:pos x="T10" y="T11"/>
                              </a:cxn>
                              <a:cxn ang="T72">
                                <a:pos x="T12" y="T13"/>
                              </a:cxn>
                              <a:cxn ang="T73">
                                <a:pos x="T14" y="T15"/>
                              </a:cxn>
                              <a:cxn ang="T74">
                                <a:pos x="T16" y="T17"/>
                              </a:cxn>
                              <a:cxn ang="T75">
                                <a:pos x="T18" y="T19"/>
                              </a:cxn>
                              <a:cxn ang="T76">
                                <a:pos x="T20" y="T21"/>
                              </a:cxn>
                              <a:cxn ang="T77">
                                <a:pos x="T22" y="T23"/>
                              </a:cxn>
                              <a:cxn ang="T78">
                                <a:pos x="T24" y="T25"/>
                              </a:cxn>
                              <a:cxn ang="T79">
                                <a:pos x="T26" y="T27"/>
                              </a:cxn>
                              <a:cxn ang="T80">
                                <a:pos x="T28" y="T29"/>
                              </a:cxn>
                              <a:cxn ang="T81">
                                <a:pos x="T30" y="T31"/>
                              </a:cxn>
                              <a:cxn ang="T82">
                                <a:pos x="T32" y="T33"/>
                              </a:cxn>
                              <a:cxn ang="T83">
                                <a:pos x="T34" y="T35"/>
                              </a:cxn>
                              <a:cxn ang="T84">
                                <a:pos x="T36" y="T37"/>
                              </a:cxn>
                              <a:cxn ang="T85">
                                <a:pos x="T38" y="T39"/>
                              </a:cxn>
                              <a:cxn ang="T86">
                                <a:pos x="T40" y="T41"/>
                              </a:cxn>
                              <a:cxn ang="T87">
                                <a:pos x="T42" y="T43"/>
                              </a:cxn>
                              <a:cxn ang="T88">
                                <a:pos x="T44" y="T45"/>
                              </a:cxn>
                              <a:cxn ang="T89">
                                <a:pos x="T46" y="T47"/>
                              </a:cxn>
                              <a:cxn ang="T90">
                                <a:pos x="T48" y="T49"/>
                              </a:cxn>
                              <a:cxn ang="T91">
                                <a:pos x="T50" y="T51"/>
                              </a:cxn>
                              <a:cxn ang="T92">
                                <a:pos x="T52" y="T53"/>
                              </a:cxn>
                              <a:cxn ang="T93">
                                <a:pos x="T54" y="T55"/>
                              </a:cxn>
                              <a:cxn ang="T94">
                                <a:pos x="T56" y="T57"/>
                              </a:cxn>
                              <a:cxn ang="T95">
                                <a:pos x="T58" y="T59"/>
                              </a:cxn>
                              <a:cxn ang="T96">
                                <a:pos x="T60" y="T61"/>
                              </a:cxn>
                              <a:cxn ang="T97">
                                <a:pos x="T62" y="T63"/>
                              </a:cxn>
                              <a:cxn ang="T98">
                                <a:pos x="T64" y="T65"/>
                              </a:cxn>
                            </a:cxnLst>
                            <a:rect l="T99" t="T100" r="T101" b="T102"/>
                            <a:pathLst>
                              <a:path w="1672" h="494">
                                <a:moveTo>
                                  <a:pt x="0" y="246"/>
                                </a:moveTo>
                                <a:lnTo>
                                  <a:pt x="16" y="197"/>
                                </a:lnTo>
                                <a:lnTo>
                                  <a:pt x="66" y="147"/>
                                </a:lnTo>
                                <a:lnTo>
                                  <a:pt x="148" y="106"/>
                                </a:lnTo>
                                <a:lnTo>
                                  <a:pt x="247" y="74"/>
                                </a:lnTo>
                                <a:lnTo>
                                  <a:pt x="370" y="41"/>
                                </a:lnTo>
                                <a:lnTo>
                                  <a:pt x="518" y="16"/>
                                </a:lnTo>
                                <a:lnTo>
                                  <a:pt x="675" y="0"/>
                                </a:lnTo>
                                <a:lnTo>
                                  <a:pt x="839" y="0"/>
                                </a:lnTo>
                                <a:lnTo>
                                  <a:pt x="996" y="0"/>
                                </a:lnTo>
                                <a:lnTo>
                                  <a:pt x="1152" y="16"/>
                                </a:lnTo>
                                <a:lnTo>
                                  <a:pt x="1300" y="41"/>
                                </a:lnTo>
                                <a:lnTo>
                                  <a:pt x="1424" y="74"/>
                                </a:lnTo>
                                <a:lnTo>
                                  <a:pt x="1531" y="106"/>
                                </a:lnTo>
                                <a:lnTo>
                                  <a:pt x="1605" y="147"/>
                                </a:lnTo>
                                <a:lnTo>
                                  <a:pt x="1654" y="197"/>
                                </a:lnTo>
                                <a:lnTo>
                                  <a:pt x="1671" y="246"/>
                                </a:lnTo>
                                <a:lnTo>
                                  <a:pt x="1654" y="295"/>
                                </a:lnTo>
                                <a:lnTo>
                                  <a:pt x="1605" y="337"/>
                                </a:lnTo>
                                <a:lnTo>
                                  <a:pt x="1531" y="378"/>
                                </a:lnTo>
                                <a:lnTo>
                                  <a:pt x="1424" y="419"/>
                                </a:lnTo>
                                <a:lnTo>
                                  <a:pt x="1300" y="452"/>
                                </a:lnTo>
                                <a:lnTo>
                                  <a:pt x="1152" y="476"/>
                                </a:lnTo>
                                <a:lnTo>
                                  <a:pt x="996" y="484"/>
                                </a:lnTo>
                                <a:lnTo>
                                  <a:pt x="839" y="493"/>
                                </a:lnTo>
                                <a:lnTo>
                                  <a:pt x="675" y="484"/>
                                </a:lnTo>
                                <a:lnTo>
                                  <a:pt x="518" y="476"/>
                                </a:lnTo>
                                <a:lnTo>
                                  <a:pt x="370" y="452"/>
                                </a:lnTo>
                                <a:lnTo>
                                  <a:pt x="247" y="419"/>
                                </a:lnTo>
                                <a:lnTo>
                                  <a:pt x="148" y="378"/>
                                </a:lnTo>
                                <a:lnTo>
                                  <a:pt x="66" y="337"/>
                                </a:lnTo>
                                <a:lnTo>
                                  <a:pt x="16" y="295"/>
                                </a:lnTo>
                                <a:lnTo>
                                  <a:pt x="0" y="246"/>
                                </a:lnTo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12700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5663" name="Freeform 7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81" y="2797"/>
                          <a:ext cx="1993" cy="766"/>
                        </a:xfrm>
                        <a:custGeom>
                          <a:avLst/>
                          <a:gdLst>
                            <a:gd name="T0" fmla="*/ 0 w 1993"/>
                            <a:gd name="T1" fmla="*/ 378 h 766"/>
                            <a:gd name="T2" fmla="*/ 17 w 1993"/>
                            <a:gd name="T3" fmla="*/ 313 h 766"/>
                            <a:gd name="T4" fmla="*/ 66 w 1993"/>
                            <a:gd name="T5" fmla="*/ 247 h 766"/>
                            <a:gd name="T6" fmla="*/ 132 w 1993"/>
                            <a:gd name="T7" fmla="*/ 189 h 766"/>
                            <a:gd name="T8" fmla="*/ 239 w 1993"/>
                            <a:gd name="T9" fmla="*/ 140 h 766"/>
                            <a:gd name="T10" fmla="*/ 354 w 1993"/>
                            <a:gd name="T11" fmla="*/ 91 h 766"/>
                            <a:gd name="T12" fmla="*/ 502 w 1993"/>
                            <a:gd name="T13" fmla="*/ 50 h 766"/>
                            <a:gd name="T14" fmla="*/ 659 w 1993"/>
                            <a:gd name="T15" fmla="*/ 25 h 766"/>
                            <a:gd name="T16" fmla="*/ 823 w 1993"/>
                            <a:gd name="T17" fmla="*/ 9 h 766"/>
                            <a:gd name="T18" fmla="*/ 996 w 1993"/>
                            <a:gd name="T19" fmla="*/ 0 h 766"/>
                            <a:gd name="T20" fmla="*/ 1169 w 1993"/>
                            <a:gd name="T21" fmla="*/ 9 h 766"/>
                            <a:gd name="T22" fmla="*/ 1334 w 1993"/>
                            <a:gd name="T23" fmla="*/ 25 h 766"/>
                            <a:gd name="T24" fmla="*/ 1490 w 1993"/>
                            <a:gd name="T25" fmla="*/ 50 h 766"/>
                            <a:gd name="T26" fmla="*/ 1638 w 1993"/>
                            <a:gd name="T27" fmla="*/ 91 h 766"/>
                            <a:gd name="T28" fmla="*/ 1753 w 1993"/>
                            <a:gd name="T29" fmla="*/ 140 h 766"/>
                            <a:gd name="T30" fmla="*/ 1860 w 1993"/>
                            <a:gd name="T31" fmla="*/ 189 h 766"/>
                            <a:gd name="T32" fmla="*/ 1926 w 1993"/>
                            <a:gd name="T33" fmla="*/ 247 h 766"/>
                            <a:gd name="T34" fmla="*/ 1976 w 1993"/>
                            <a:gd name="T35" fmla="*/ 313 h 766"/>
                            <a:gd name="T36" fmla="*/ 1992 w 1993"/>
                            <a:gd name="T37" fmla="*/ 378 h 766"/>
                            <a:gd name="T38" fmla="*/ 1976 w 1993"/>
                            <a:gd name="T39" fmla="*/ 444 h 766"/>
                            <a:gd name="T40" fmla="*/ 1926 w 1993"/>
                            <a:gd name="T41" fmla="*/ 510 h 766"/>
                            <a:gd name="T42" fmla="*/ 1860 w 1993"/>
                            <a:gd name="T43" fmla="*/ 576 h 766"/>
                            <a:gd name="T44" fmla="*/ 1753 w 1993"/>
                            <a:gd name="T45" fmla="*/ 625 h 766"/>
                            <a:gd name="T46" fmla="*/ 1638 w 1993"/>
                            <a:gd name="T47" fmla="*/ 674 h 766"/>
                            <a:gd name="T48" fmla="*/ 1490 w 1993"/>
                            <a:gd name="T49" fmla="*/ 715 h 766"/>
                            <a:gd name="T50" fmla="*/ 1334 w 1993"/>
                            <a:gd name="T51" fmla="*/ 740 h 766"/>
                            <a:gd name="T52" fmla="*/ 1169 w 1993"/>
                            <a:gd name="T53" fmla="*/ 756 h 766"/>
                            <a:gd name="T54" fmla="*/ 996 w 1993"/>
                            <a:gd name="T55" fmla="*/ 765 h 766"/>
                            <a:gd name="T56" fmla="*/ 823 w 1993"/>
                            <a:gd name="T57" fmla="*/ 756 h 766"/>
                            <a:gd name="T58" fmla="*/ 659 w 1993"/>
                            <a:gd name="T59" fmla="*/ 740 h 766"/>
                            <a:gd name="T60" fmla="*/ 502 w 1993"/>
                            <a:gd name="T61" fmla="*/ 715 h 766"/>
                            <a:gd name="T62" fmla="*/ 354 w 1993"/>
                            <a:gd name="T63" fmla="*/ 674 h 766"/>
                            <a:gd name="T64" fmla="*/ 239 w 1993"/>
                            <a:gd name="T65" fmla="*/ 625 h 766"/>
                            <a:gd name="T66" fmla="*/ 132 w 1993"/>
                            <a:gd name="T67" fmla="*/ 576 h 766"/>
                            <a:gd name="T68" fmla="*/ 66 w 1993"/>
                            <a:gd name="T69" fmla="*/ 510 h 766"/>
                            <a:gd name="T70" fmla="*/ 17 w 1993"/>
                            <a:gd name="T71" fmla="*/ 444 h 766"/>
                            <a:gd name="T72" fmla="*/ 0 w 1993"/>
                            <a:gd name="T73" fmla="*/ 378 h 76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60000 65536"/>
                            <a:gd name="T103" fmla="*/ 0 60000 65536"/>
                            <a:gd name="T104" fmla="*/ 0 60000 65536"/>
                            <a:gd name="T105" fmla="*/ 0 60000 65536"/>
                            <a:gd name="T106" fmla="*/ 0 60000 65536"/>
                            <a:gd name="T107" fmla="*/ 0 60000 65536"/>
                            <a:gd name="T108" fmla="*/ 0 60000 65536"/>
                            <a:gd name="T109" fmla="*/ 0 60000 65536"/>
                            <a:gd name="T110" fmla="*/ 0 60000 65536"/>
                            <a:gd name="T111" fmla="*/ 0 w 1993"/>
                            <a:gd name="T112" fmla="*/ 0 h 766"/>
                            <a:gd name="T113" fmla="*/ 1993 w 1993"/>
                            <a:gd name="T114" fmla="*/ 766 h 766"/>
                          </a:gdLst>
                          <a:ahLst/>
                          <a:cxnLst>
                            <a:cxn ang="T74">
                              <a:pos x="T0" y="T1"/>
                            </a:cxn>
                            <a:cxn ang="T75">
                              <a:pos x="T2" y="T3"/>
                            </a:cxn>
                            <a:cxn ang="T76">
                              <a:pos x="T4" y="T5"/>
                            </a:cxn>
                            <a:cxn ang="T77">
                              <a:pos x="T6" y="T7"/>
                            </a:cxn>
                            <a:cxn ang="T78">
                              <a:pos x="T8" y="T9"/>
                            </a:cxn>
                            <a:cxn ang="T79">
                              <a:pos x="T10" y="T11"/>
                            </a:cxn>
                            <a:cxn ang="T80">
                              <a:pos x="T12" y="T13"/>
                            </a:cxn>
                            <a:cxn ang="T81">
                              <a:pos x="T14" y="T15"/>
                            </a:cxn>
                            <a:cxn ang="T82">
                              <a:pos x="T16" y="T17"/>
                            </a:cxn>
                            <a:cxn ang="T83">
                              <a:pos x="T18" y="T19"/>
                            </a:cxn>
                            <a:cxn ang="T84">
                              <a:pos x="T20" y="T21"/>
                            </a:cxn>
                            <a:cxn ang="T85">
                              <a:pos x="T22" y="T23"/>
                            </a:cxn>
                            <a:cxn ang="T86">
                              <a:pos x="T24" y="T25"/>
                            </a:cxn>
                            <a:cxn ang="T87">
                              <a:pos x="T26" y="T27"/>
                            </a:cxn>
                            <a:cxn ang="T88">
                              <a:pos x="T28" y="T29"/>
                            </a:cxn>
                            <a:cxn ang="T89">
                              <a:pos x="T30" y="T31"/>
                            </a:cxn>
                            <a:cxn ang="T90">
                              <a:pos x="T32" y="T33"/>
                            </a:cxn>
                            <a:cxn ang="T91">
                              <a:pos x="T34" y="T35"/>
                            </a:cxn>
                            <a:cxn ang="T92">
                              <a:pos x="T36" y="T37"/>
                            </a:cxn>
                            <a:cxn ang="T93">
                              <a:pos x="T38" y="T39"/>
                            </a:cxn>
                            <a:cxn ang="T94">
                              <a:pos x="T40" y="T41"/>
                            </a:cxn>
                            <a:cxn ang="T95">
                              <a:pos x="T42" y="T43"/>
                            </a:cxn>
                            <a:cxn ang="T96">
                              <a:pos x="T44" y="T45"/>
                            </a:cxn>
                            <a:cxn ang="T97">
                              <a:pos x="T46" y="T47"/>
                            </a:cxn>
                            <a:cxn ang="T98">
                              <a:pos x="T48" y="T49"/>
                            </a:cxn>
                            <a:cxn ang="T99">
                              <a:pos x="T50" y="T51"/>
                            </a:cxn>
                            <a:cxn ang="T100">
                              <a:pos x="T52" y="T53"/>
                            </a:cxn>
                            <a:cxn ang="T101">
                              <a:pos x="T54" y="T55"/>
                            </a:cxn>
                            <a:cxn ang="T102">
                              <a:pos x="T56" y="T57"/>
                            </a:cxn>
                            <a:cxn ang="T103">
                              <a:pos x="T58" y="T59"/>
                            </a:cxn>
                            <a:cxn ang="T104">
                              <a:pos x="T60" y="T61"/>
                            </a:cxn>
                            <a:cxn ang="T105">
                              <a:pos x="T62" y="T63"/>
                            </a:cxn>
                            <a:cxn ang="T106">
                              <a:pos x="T64" y="T65"/>
                            </a:cxn>
                            <a:cxn ang="T107">
                              <a:pos x="T66" y="T67"/>
                            </a:cxn>
                            <a:cxn ang="T108">
                              <a:pos x="T68" y="T69"/>
                            </a:cxn>
                            <a:cxn ang="T109">
                              <a:pos x="T70" y="T71"/>
                            </a:cxn>
                            <a:cxn ang="T110">
                              <a:pos x="T72" y="T73"/>
                            </a:cxn>
                          </a:cxnLst>
                          <a:rect l="T111" t="T112" r="T113" b="T114"/>
                          <a:pathLst>
                            <a:path w="1993" h="766">
                              <a:moveTo>
                                <a:pt x="0" y="378"/>
                              </a:moveTo>
                              <a:lnTo>
                                <a:pt x="17" y="313"/>
                              </a:lnTo>
                              <a:lnTo>
                                <a:pt x="66" y="247"/>
                              </a:lnTo>
                              <a:lnTo>
                                <a:pt x="132" y="189"/>
                              </a:lnTo>
                              <a:lnTo>
                                <a:pt x="239" y="140"/>
                              </a:lnTo>
                              <a:lnTo>
                                <a:pt x="354" y="91"/>
                              </a:lnTo>
                              <a:lnTo>
                                <a:pt x="502" y="50"/>
                              </a:lnTo>
                              <a:lnTo>
                                <a:pt x="659" y="25"/>
                              </a:lnTo>
                              <a:lnTo>
                                <a:pt x="823" y="9"/>
                              </a:lnTo>
                              <a:lnTo>
                                <a:pt x="996" y="0"/>
                              </a:lnTo>
                              <a:lnTo>
                                <a:pt x="1169" y="9"/>
                              </a:lnTo>
                              <a:lnTo>
                                <a:pt x="1334" y="25"/>
                              </a:lnTo>
                              <a:lnTo>
                                <a:pt x="1490" y="50"/>
                              </a:lnTo>
                              <a:lnTo>
                                <a:pt x="1638" y="91"/>
                              </a:lnTo>
                              <a:lnTo>
                                <a:pt x="1753" y="140"/>
                              </a:lnTo>
                              <a:lnTo>
                                <a:pt x="1860" y="189"/>
                              </a:lnTo>
                              <a:lnTo>
                                <a:pt x="1926" y="247"/>
                              </a:lnTo>
                              <a:lnTo>
                                <a:pt x="1976" y="313"/>
                              </a:lnTo>
                              <a:lnTo>
                                <a:pt x="1992" y="378"/>
                              </a:lnTo>
                              <a:lnTo>
                                <a:pt x="1976" y="444"/>
                              </a:lnTo>
                              <a:lnTo>
                                <a:pt x="1926" y="510"/>
                              </a:lnTo>
                              <a:lnTo>
                                <a:pt x="1860" y="576"/>
                              </a:lnTo>
                              <a:lnTo>
                                <a:pt x="1753" y="625"/>
                              </a:lnTo>
                              <a:lnTo>
                                <a:pt x="1638" y="674"/>
                              </a:lnTo>
                              <a:lnTo>
                                <a:pt x="1490" y="715"/>
                              </a:lnTo>
                              <a:lnTo>
                                <a:pt x="1334" y="740"/>
                              </a:lnTo>
                              <a:lnTo>
                                <a:pt x="1169" y="756"/>
                              </a:lnTo>
                              <a:lnTo>
                                <a:pt x="996" y="765"/>
                              </a:lnTo>
                              <a:lnTo>
                                <a:pt x="823" y="756"/>
                              </a:lnTo>
                              <a:lnTo>
                                <a:pt x="659" y="740"/>
                              </a:lnTo>
                              <a:lnTo>
                                <a:pt x="502" y="715"/>
                              </a:lnTo>
                              <a:lnTo>
                                <a:pt x="354" y="674"/>
                              </a:lnTo>
                              <a:lnTo>
                                <a:pt x="239" y="625"/>
                              </a:lnTo>
                              <a:lnTo>
                                <a:pt x="132" y="576"/>
                              </a:lnTo>
                              <a:lnTo>
                                <a:pt x="66" y="510"/>
                              </a:lnTo>
                              <a:lnTo>
                                <a:pt x="17" y="444"/>
                              </a:lnTo>
                              <a:lnTo>
                                <a:pt x="0" y="378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50800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5652" name="Group 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81" y="2756"/>
                        <a:ext cx="1993" cy="766"/>
                        <a:chOff x="2981" y="2756"/>
                        <a:chExt cx="1993" cy="766"/>
                      </a:xfrm>
                    </p:grpSpPr>
                    <p:sp>
                      <p:nvSpPr>
                        <p:cNvPr id="25658" name="Freeform 7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81" y="2756"/>
                          <a:ext cx="1993" cy="766"/>
                        </a:xfrm>
                        <a:custGeom>
                          <a:avLst/>
                          <a:gdLst>
                            <a:gd name="T0" fmla="*/ 0 w 1993"/>
                            <a:gd name="T1" fmla="*/ 387 h 766"/>
                            <a:gd name="T2" fmla="*/ 17 w 1993"/>
                            <a:gd name="T3" fmla="*/ 321 h 766"/>
                            <a:gd name="T4" fmla="*/ 66 w 1993"/>
                            <a:gd name="T5" fmla="*/ 255 h 766"/>
                            <a:gd name="T6" fmla="*/ 132 w 1993"/>
                            <a:gd name="T7" fmla="*/ 198 h 766"/>
                            <a:gd name="T8" fmla="*/ 239 w 1993"/>
                            <a:gd name="T9" fmla="*/ 140 h 766"/>
                            <a:gd name="T10" fmla="*/ 354 w 1993"/>
                            <a:gd name="T11" fmla="*/ 91 h 766"/>
                            <a:gd name="T12" fmla="*/ 502 w 1993"/>
                            <a:gd name="T13" fmla="*/ 58 h 766"/>
                            <a:gd name="T14" fmla="*/ 659 w 1993"/>
                            <a:gd name="T15" fmla="*/ 25 h 766"/>
                            <a:gd name="T16" fmla="*/ 823 w 1993"/>
                            <a:gd name="T17" fmla="*/ 9 h 766"/>
                            <a:gd name="T18" fmla="*/ 996 w 1993"/>
                            <a:gd name="T19" fmla="*/ 0 h 766"/>
                            <a:gd name="T20" fmla="*/ 1169 w 1993"/>
                            <a:gd name="T21" fmla="*/ 9 h 766"/>
                            <a:gd name="T22" fmla="*/ 1334 w 1993"/>
                            <a:gd name="T23" fmla="*/ 25 h 766"/>
                            <a:gd name="T24" fmla="*/ 1490 w 1993"/>
                            <a:gd name="T25" fmla="*/ 58 h 766"/>
                            <a:gd name="T26" fmla="*/ 1638 w 1993"/>
                            <a:gd name="T27" fmla="*/ 91 h 766"/>
                            <a:gd name="T28" fmla="*/ 1753 w 1993"/>
                            <a:gd name="T29" fmla="*/ 140 h 766"/>
                            <a:gd name="T30" fmla="*/ 1860 w 1993"/>
                            <a:gd name="T31" fmla="*/ 198 h 766"/>
                            <a:gd name="T32" fmla="*/ 1926 w 1993"/>
                            <a:gd name="T33" fmla="*/ 255 h 766"/>
                            <a:gd name="T34" fmla="*/ 1976 w 1993"/>
                            <a:gd name="T35" fmla="*/ 321 h 766"/>
                            <a:gd name="T36" fmla="*/ 1992 w 1993"/>
                            <a:gd name="T37" fmla="*/ 387 h 766"/>
                            <a:gd name="T38" fmla="*/ 1976 w 1993"/>
                            <a:gd name="T39" fmla="*/ 452 h 766"/>
                            <a:gd name="T40" fmla="*/ 1926 w 1993"/>
                            <a:gd name="T41" fmla="*/ 518 h 766"/>
                            <a:gd name="T42" fmla="*/ 1860 w 1993"/>
                            <a:gd name="T43" fmla="*/ 576 h 766"/>
                            <a:gd name="T44" fmla="*/ 1753 w 1993"/>
                            <a:gd name="T45" fmla="*/ 633 h 766"/>
                            <a:gd name="T46" fmla="*/ 1638 w 1993"/>
                            <a:gd name="T47" fmla="*/ 674 h 766"/>
                            <a:gd name="T48" fmla="*/ 1490 w 1993"/>
                            <a:gd name="T49" fmla="*/ 715 h 766"/>
                            <a:gd name="T50" fmla="*/ 1334 w 1993"/>
                            <a:gd name="T51" fmla="*/ 740 h 766"/>
                            <a:gd name="T52" fmla="*/ 1169 w 1993"/>
                            <a:gd name="T53" fmla="*/ 756 h 766"/>
                            <a:gd name="T54" fmla="*/ 996 w 1993"/>
                            <a:gd name="T55" fmla="*/ 765 h 766"/>
                            <a:gd name="T56" fmla="*/ 823 w 1993"/>
                            <a:gd name="T57" fmla="*/ 756 h 766"/>
                            <a:gd name="T58" fmla="*/ 659 w 1993"/>
                            <a:gd name="T59" fmla="*/ 740 h 766"/>
                            <a:gd name="T60" fmla="*/ 502 w 1993"/>
                            <a:gd name="T61" fmla="*/ 715 h 766"/>
                            <a:gd name="T62" fmla="*/ 354 w 1993"/>
                            <a:gd name="T63" fmla="*/ 674 h 766"/>
                            <a:gd name="T64" fmla="*/ 239 w 1993"/>
                            <a:gd name="T65" fmla="*/ 633 h 766"/>
                            <a:gd name="T66" fmla="*/ 132 w 1993"/>
                            <a:gd name="T67" fmla="*/ 576 h 766"/>
                            <a:gd name="T68" fmla="*/ 66 w 1993"/>
                            <a:gd name="T69" fmla="*/ 518 h 766"/>
                            <a:gd name="T70" fmla="*/ 17 w 1993"/>
                            <a:gd name="T71" fmla="*/ 452 h 766"/>
                            <a:gd name="T72" fmla="*/ 0 w 1993"/>
                            <a:gd name="T73" fmla="*/ 387 h 76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60000 65536"/>
                            <a:gd name="T103" fmla="*/ 0 60000 65536"/>
                            <a:gd name="T104" fmla="*/ 0 60000 65536"/>
                            <a:gd name="T105" fmla="*/ 0 60000 65536"/>
                            <a:gd name="T106" fmla="*/ 0 60000 65536"/>
                            <a:gd name="T107" fmla="*/ 0 60000 65536"/>
                            <a:gd name="T108" fmla="*/ 0 60000 65536"/>
                            <a:gd name="T109" fmla="*/ 0 60000 65536"/>
                            <a:gd name="T110" fmla="*/ 0 60000 65536"/>
                            <a:gd name="T111" fmla="*/ 0 w 1993"/>
                            <a:gd name="T112" fmla="*/ 0 h 766"/>
                            <a:gd name="T113" fmla="*/ 1993 w 1993"/>
                            <a:gd name="T114" fmla="*/ 766 h 766"/>
                          </a:gdLst>
                          <a:ahLst/>
                          <a:cxnLst>
                            <a:cxn ang="T74">
                              <a:pos x="T0" y="T1"/>
                            </a:cxn>
                            <a:cxn ang="T75">
                              <a:pos x="T2" y="T3"/>
                            </a:cxn>
                            <a:cxn ang="T76">
                              <a:pos x="T4" y="T5"/>
                            </a:cxn>
                            <a:cxn ang="T77">
                              <a:pos x="T6" y="T7"/>
                            </a:cxn>
                            <a:cxn ang="T78">
                              <a:pos x="T8" y="T9"/>
                            </a:cxn>
                            <a:cxn ang="T79">
                              <a:pos x="T10" y="T11"/>
                            </a:cxn>
                            <a:cxn ang="T80">
                              <a:pos x="T12" y="T13"/>
                            </a:cxn>
                            <a:cxn ang="T81">
                              <a:pos x="T14" y="T15"/>
                            </a:cxn>
                            <a:cxn ang="T82">
                              <a:pos x="T16" y="T17"/>
                            </a:cxn>
                            <a:cxn ang="T83">
                              <a:pos x="T18" y="T19"/>
                            </a:cxn>
                            <a:cxn ang="T84">
                              <a:pos x="T20" y="T21"/>
                            </a:cxn>
                            <a:cxn ang="T85">
                              <a:pos x="T22" y="T23"/>
                            </a:cxn>
                            <a:cxn ang="T86">
                              <a:pos x="T24" y="T25"/>
                            </a:cxn>
                            <a:cxn ang="T87">
                              <a:pos x="T26" y="T27"/>
                            </a:cxn>
                            <a:cxn ang="T88">
                              <a:pos x="T28" y="T29"/>
                            </a:cxn>
                            <a:cxn ang="T89">
                              <a:pos x="T30" y="T31"/>
                            </a:cxn>
                            <a:cxn ang="T90">
                              <a:pos x="T32" y="T33"/>
                            </a:cxn>
                            <a:cxn ang="T91">
                              <a:pos x="T34" y="T35"/>
                            </a:cxn>
                            <a:cxn ang="T92">
                              <a:pos x="T36" y="T37"/>
                            </a:cxn>
                            <a:cxn ang="T93">
                              <a:pos x="T38" y="T39"/>
                            </a:cxn>
                            <a:cxn ang="T94">
                              <a:pos x="T40" y="T41"/>
                            </a:cxn>
                            <a:cxn ang="T95">
                              <a:pos x="T42" y="T43"/>
                            </a:cxn>
                            <a:cxn ang="T96">
                              <a:pos x="T44" y="T45"/>
                            </a:cxn>
                            <a:cxn ang="T97">
                              <a:pos x="T46" y="T47"/>
                            </a:cxn>
                            <a:cxn ang="T98">
                              <a:pos x="T48" y="T49"/>
                            </a:cxn>
                            <a:cxn ang="T99">
                              <a:pos x="T50" y="T51"/>
                            </a:cxn>
                            <a:cxn ang="T100">
                              <a:pos x="T52" y="T53"/>
                            </a:cxn>
                            <a:cxn ang="T101">
                              <a:pos x="T54" y="T55"/>
                            </a:cxn>
                            <a:cxn ang="T102">
                              <a:pos x="T56" y="T57"/>
                            </a:cxn>
                            <a:cxn ang="T103">
                              <a:pos x="T58" y="T59"/>
                            </a:cxn>
                            <a:cxn ang="T104">
                              <a:pos x="T60" y="T61"/>
                            </a:cxn>
                            <a:cxn ang="T105">
                              <a:pos x="T62" y="T63"/>
                            </a:cxn>
                            <a:cxn ang="T106">
                              <a:pos x="T64" y="T65"/>
                            </a:cxn>
                            <a:cxn ang="T107">
                              <a:pos x="T66" y="T67"/>
                            </a:cxn>
                            <a:cxn ang="T108">
                              <a:pos x="T68" y="T69"/>
                            </a:cxn>
                            <a:cxn ang="T109">
                              <a:pos x="T70" y="T71"/>
                            </a:cxn>
                            <a:cxn ang="T110">
                              <a:pos x="T72" y="T73"/>
                            </a:cxn>
                          </a:cxnLst>
                          <a:rect l="T111" t="T112" r="T113" b="T114"/>
                          <a:pathLst>
                            <a:path w="1993" h="766">
                              <a:moveTo>
                                <a:pt x="0" y="387"/>
                              </a:moveTo>
                              <a:lnTo>
                                <a:pt x="17" y="321"/>
                              </a:lnTo>
                              <a:lnTo>
                                <a:pt x="66" y="255"/>
                              </a:lnTo>
                              <a:lnTo>
                                <a:pt x="132" y="198"/>
                              </a:lnTo>
                              <a:lnTo>
                                <a:pt x="239" y="140"/>
                              </a:lnTo>
                              <a:lnTo>
                                <a:pt x="354" y="91"/>
                              </a:lnTo>
                              <a:lnTo>
                                <a:pt x="502" y="58"/>
                              </a:lnTo>
                              <a:lnTo>
                                <a:pt x="659" y="25"/>
                              </a:lnTo>
                              <a:lnTo>
                                <a:pt x="823" y="9"/>
                              </a:lnTo>
                              <a:lnTo>
                                <a:pt x="996" y="0"/>
                              </a:lnTo>
                              <a:lnTo>
                                <a:pt x="1169" y="9"/>
                              </a:lnTo>
                              <a:lnTo>
                                <a:pt x="1334" y="25"/>
                              </a:lnTo>
                              <a:lnTo>
                                <a:pt x="1490" y="58"/>
                              </a:lnTo>
                              <a:lnTo>
                                <a:pt x="1638" y="91"/>
                              </a:lnTo>
                              <a:lnTo>
                                <a:pt x="1753" y="140"/>
                              </a:lnTo>
                              <a:lnTo>
                                <a:pt x="1860" y="198"/>
                              </a:lnTo>
                              <a:lnTo>
                                <a:pt x="1926" y="255"/>
                              </a:lnTo>
                              <a:lnTo>
                                <a:pt x="1976" y="321"/>
                              </a:lnTo>
                              <a:lnTo>
                                <a:pt x="1992" y="387"/>
                              </a:lnTo>
                              <a:lnTo>
                                <a:pt x="1976" y="452"/>
                              </a:lnTo>
                              <a:lnTo>
                                <a:pt x="1926" y="518"/>
                              </a:lnTo>
                              <a:lnTo>
                                <a:pt x="1860" y="576"/>
                              </a:lnTo>
                              <a:lnTo>
                                <a:pt x="1753" y="633"/>
                              </a:lnTo>
                              <a:lnTo>
                                <a:pt x="1638" y="674"/>
                              </a:lnTo>
                              <a:lnTo>
                                <a:pt x="1490" y="715"/>
                              </a:lnTo>
                              <a:lnTo>
                                <a:pt x="1334" y="740"/>
                              </a:lnTo>
                              <a:lnTo>
                                <a:pt x="1169" y="756"/>
                              </a:lnTo>
                              <a:lnTo>
                                <a:pt x="996" y="765"/>
                              </a:lnTo>
                              <a:lnTo>
                                <a:pt x="823" y="756"/>
                              </a:lnTo>
                              <a:lnTo>
                                <a:pt x="659" y="740"/>
                              </a:lnTo>
                              <a:lnTo>
                                <a:pt x="502" y="715"/>
                              </a:lnTo>
                              <a:lnTo>
                                <a:pt x="354" y="674"/>
                              </a:lnTo>
                              <a:lnTo>
                                <a:pt x="239" y="633"/>
                              </a:lnTo>
                              <a:lnTo>
                                <a:pt x="132" y="576"/>
                              </a:lnTo>
                              <a:lnTo>
                                <a:pt x="66" y="518"/>
                              </a:lnTo>
                              <a:lnTo>
                                <a:pt x="17" y="452"/>
                              </a:lnTo>
                              <a:lnTo>
                                <a:pt x="0" y="387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50800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5659" name="Freeform 7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47" y="2822"/>
                          <a:ext cx="1853" cy="642"/>
                        </a:xfrm>
                        <a:custGeom>
                          <a:avLst/>
                          <a:gdLst>
                            <a:gd name="T0" fmla="*/ 0 w 1853"/>
                            <a:gd name="T1" fmla="*/ 321 h 642"/>
                            <a:gd name="T2" fmla="*/ 16 w 1853"/>
                            <a:gd name="T3" fmla="*/ 263 h 642"/>
                            <a:gd name="T4" fmla="*/ 58 w 1853"/>
                            <a:gd name="T5" fmla="*/ 206 h 642"/>
                            <a:gd name="T6" fmla="*/ 140 w 1853"/>
                            <a:gd name="T7" fmla="*/ 148 h 642"/>
                            <a:gd name="T8" fmla="*/ 239 w 1853"/>
                            <a:gd name="T9" fmla="*/ 107 h 642"/>
                            <a:gd name="T10" fmla="*/ 362 w 1853"/>
                            <a:gd name="T11" fmla="*/ 66 h 642"/>
                            <a:gd name="T12" fmla="*/ 510 w 1853"/>
                            <a:gd name="T13" fmla="*/ 33 h 642"/>
                            <a:gd name="T14" fmla="*/ 667 w 1853"/>
                            <a:gd name="T15" fmla="*/ 8 h 642"/>
                            <a:gd name="T16" fmla="*/ 840 w 1853"/>
                            <a:gd name="T17" fmla="*/ 0 h 642"/>
                            <a:gd name="T18" fmla="*/ 1012 w 1853"/>
                            <a:gd name="T19" fmla="*/ 0 h 642"/>
                            <a:gd name="T20" fmla="*/ 1177 w 1853"/>
                            <a:gd name="T21" fmla="*/ 8 h 642"/>
                            <a:gd name="T22" fmla="*/ 1333 w 1853"/>
                            <a:gd name="T23" fmla="*/ 33 h 642"/>
                            <a:gd name="T24" fmla="*/ 1482 w 1853"/>
                            <a:gd name="T25" fmla="*/ 66 h 642"/>
                            <a:gd name="T26" fmla="*/ 1605 w 1853"/>
                            <a:gd name="T27" fmla="*/ 107 h 642"/>
                            <a:gd name="T28" fmla="*/ 1712 w 1853"/>
                            <a:gd name="T29" fmla="*/ 148 h 642"/>
                            <a:gd name="T30" fmla="*/ 1786 w 1853"/>
                            <a:gd name="T31" fmla="*/ 206 h 642"/>
                            <a:gd name="T32" fmla="*/ 1835 w 1853"/>
                            <a:gd name="T33" fmla="*/ 263 h 642"/>
                            <a:gd name="T34" fmla="*/ 1852 w 1853"/>
                            <a:gd name="T35" fmla="*/ 321 h 642"/>
                            <a:gd name="T36" fmla="*/ 1835 w 1853"/>
                            <a:gd name="T37" fmla="*/ 378 h 642"/>
                            <a:gd name="T38" fmla="*/ 1786 w 1853"/>
                            <a:gd name="T39" fmla="*/ 436 h 642"/>
                            <a:gd name="T40" fmla="*/ 1712 w 1853"/>
                            <a:gd name="T41" fmla="*/ 493 h 642"/>
                            <a:gd name="T42" fmla="*/ 1605 w 1853"/>
                            <a:gd name="T43" fmla="*/ 542 h 642"/>
                            <a:gd name="T44" fmla="*/ 1482 w 1853"/>
                            <a:gd name="T45" fmla="*/ 584 h 642"/>
                            <a:gd name="T46" fmla="*/ 1333 w 1853"/>
                            <a:gd name="T47" fmla="*/ 608 h 642"/>
                            <a:gd name="T48" fmla="*/ 1177 w 1853"/>
                            <a:gd name="T49" fmla="*/ 633 h 642"/>
                            <a:gd name="T50" fmla="*/ 1012 w 1853"/>
                            <a:gd name="T51" fmla="*/ 641 h 642"/>
                            <a:gd name="T52" fmla="*/ 840 w 1853"/>
                            <a:gd name="T53" fmla="*/ 641 h 642"/>
                            <a:gd name="T54" fmla="*/ 667 w 1853"/>
                            <a:gd name="T55" fmla="*/ 633 h 642"/>
                            <a:gd name="T56" fmla="*/ 510 w 1853"/>
                            <a:gd name="T57" fmla="*/ 608 h 642"/>
                            <a:gd name="T58" fmla="*/ 362 w 1853"/>
                            <a:gd name="T59" fmla="*/ 584 h 642"/>
                            <a:gd name="T60" fmla="*/ 239 w 1853"/>
                            <a:gd name="T61" fmla="*/ 542 h 642"/>
                            <a:gd name="T62" fmla="*/ 140 w 1853"/>
                            <a:gd name="T63" fmla="*/ 493 h 642"/>
                            <a:gd name="T64" fmla="*/ 58 w 1853"/>
                            <a:gd name="T65" fmla="*/ 436 h 642"/>
                            <a:gd name="T66" fmla="*/ 16 w 1853"/>
                            <a:gd name="T67" fmla="*/ 378 h 642"/>
                            <a:gd name="T68" fmla="*/ 0 w 1853"/>
                            <a:gd name="T69" fmla="*/ 321 h 642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60000 65536"/>
                            <a:gd name="T103" fmla="*/ 0 60000 65536"/>
                            <a:gd name="T104" fmla="*/ 0 60000 65536"/>
                            <a:gd name="T105" fmla="*/ 0 w 1853"/>
                            <a:gd name="T106" fmla="*/ 0 h 642"/>
                            <a:gd name="T107" fmla="*/ 1853 w 1853"/>
                            <a:gd name="T108" fmla="*/ 642 h 642"/>
                          </a:gdLst>
                          <a:ahLst/>
                          <a:cxnLst>
                            <a:cxn ang="T70">
                              <a:pos x="T0" y="T1"/>
                            </a:cxn>
                            <a:cxn ang="T71">
                              <a:pos x="T2" y="T3"/>
                            </a:cxn>
                            <a:cxn ang="T72">
                              <a:pos x="T4" y="T5"/>
                            </a:cxn>
                            <a:cxn ang="T73">
                              <a:pos x="T6" y="T7"/>
                            </a:cxn>
                            <a:cxn ang="T74">
                              <a:pos x="T8" y="T9"/>
                            </a:cxn>
                            <a:cxn ang="T75">
                              <a:pos x="T10" y="T11"/>
                            </a:cxn>
                            <a:cxn ang="T76">
                              <a:pos x="T12" y="T13"/>
                            </a:cxn>
                            <a:cxn ang="T77">
                              <a:pos x="T14" y="T15"/>
                            </a:cxn>
                            <a:cxn ang="T78">
                              <a:pos x="T16" y="T17"/>
                            </a:cxn>
                            <a:cxn ang="T79">
                              <a:pos x="T18" y="T19"/>
                            </a:cxn>
                            <a:cxn ang="T80">
                              <a:pos x="T20" y="T21"/>
                            </a:cxn>
                            <a:cxn ang="T81">
                              <a:pos x="T22" y="T23"/>
                            </a:cxn>
                            <a:cxn ang="T82">
                              <a:pos x="T24" y="T25"/>
                            </a:cxn>
                            <a:cxn ang="T83">
                              <a:pos x="T26" y="T27"/>
                            </a:cxn>
                            <a:cxn ang="T84">
                              <a:pos x="T28" y="T29"/>
                            </a:cxn>
                            <a:cxn ang="T85">
                              <a:pos x="T30" y="T31"/>
                            </a:cxn>
                            <a:cxn ang="T86">
                              <a:pos x="T32" y="T33"/>
                            </a:cxn>
                            <a:cxn ang="T87">
                              <a:pos x="T34" y="T35"/>
                            </a:cxn>
                            <a:cxn ang="T88">
                              <a:pos x="T36" y="T37"/>
                            </a:cxn>
                            <a:cxn ang="T89">
                              <a:pos x="T38" y="T39"/>
                            </a:cxn>
                            <a:cxn ang="T90">
                              <a:pos x="T40" y="T41"/>
                            </a:cxn>
                            <a:cxn ang="T91">
                              <a:pos x="T42" y="T43"/>
                            </a:cxn>
                            <a:cxn ang="T92">
                              <a:pos x="T44" y="T45"/>
                            </a:cxn>
                            <a:cxn ang="T93">
                              <a:pos x="T46" y="T47"/>
                            </a:cxn>
                            <a:cxn ang="T94">
                              <a:pos x="T48" y="T49"/>
                            </a:cxn>
                            <a:cxn ang="T95">
                              <a:pos x="T50" y="T51"/>
                            </a:cxn>
                            <a:cxn ang="T96">
                              <a:pos x="T52" y="T53"/>
                            </a:cxn>
                            <a:cxn ang="T97">
                              <a:pos x="T54" y="T55"/>
                            </a:cxn>
                            <a:cxn ang="T98">
                              <a:pos x="T56" y="T57"/>
                            </a:cxn>
                            <a:cxn ang="T99">
                              <a:pos x="T58" y="T59"/>
                            </a:cxn>
                            <a:cxn ang="T100">
                              <a:pos x="T60" y="T61"/>
                            </a:cxn>
                            <a:cxn ang="T101">
                              <a:pos x="T62" y="T63"/>
                            </a:cxn>
                            <a:cxn ang="T102">
                              <a:pos x="T64" y="T65"/>
                            </a:cxn>
                            <a:cxn ang="T103">
                              <a:pos x="T66" y="T67"/>
                            </a:cxn>
                            <a:cxn ang="T104">
                              <a:pos x="T68" y="T69"/>
                            </a:cxn>
                          </a:cxnLst>
                          <a:rect l="T105" t="T106" r="T107" b="T108"/>
                          <a:pathLst>
                            <a:path w="1853" h="642">
                              <a:moveTo>
                                <a:pt x="0" y="321"/>
                              </a:moveTo>
                              <a:lnTo>
                                <a:pt x="16" y="263"/>
                              </a:lnTo>
                              <a:lnTo>
                                <a:pt x="58" y="206"/>
                              </a:lnTo>
                              <a:lnTo>
                                <a:pt x="140" y="148"/>
                              </a:lnTo>
                              <a:lnTo>
                                <a:pt x="239" y="107"/>
                              </a:lnTo>
                              <a:lnTo>
                                <a:pt x="362" y="66"/>
                              </a:lnTo>
                              <a:lnTo>
                                <a:pt x="510" y="33"/>
                              </a:lnTo>
                              <a:lnTo>
                                <a:pt x="667" y="8"/>
                              </a:lnTo>
                              <a:lnTo>
                                <a:pt x="840" y="0"/>
                              </a:lnTo>
                              <a:lnTo>
                                <a:pt x="1012" y="0"/>
                              </a:lnTo>
                              <a:lnTo>
                                <a:pt x="1177" y="8"/>
                              </a:lnTo>
                              <a:lnTo>
                                <a:pt x="1333" y="33"/>
                              </a:lnTo>
                              <a:lnTo>
                                <a:pt x="1482" y="66"/>
                              </a:lnTo>
                              <a:lnTo>
                                <a:pt x="1605" y="107"/>
                              </a:lnTo>
                              <a:lnTo>
                                <a:pt x="1712" y="148"/>
                              </a:lnTo>
                              <a:lnTo>
                                <a:pt x="1786" y="206"/>
                              </a:lnTo>
                              <a:lnTo>
                                <a:pt x="1835" y="263"/>
                              </a:lnTo>
                              <a:lnTo>
                                <a:pt x="1852" y="321"/>
                              </a:lnTo>
                              <a:lnTo>
                                <a:pt x="1835" y="378"/>
                              </a:lnTo>
                              <a:lnTo>
                                <a:pt x="1786" y="436"/>
                              </a:lnTo>
                              <a:lnTo>
                                <a:pt x="1712" y="493"/>
                              </a:lnTo>
                              <a:lnTo>
                                <a:pt x="1605" y="542"/>
                              </a:lnTo>
                              <a:lnTo>
                                <a:pt x="1482" y="584"/>
                              </a:lnTo>
                              <a:lnTo>
                                <a:pt x="1333" y="608"/>
                              </a:lnTo>
                              <a:lnTo>
                                <a:pt x="1177" y="633"/>
                              </a:lnTo>
                              <a:lnTo>
                                <a:pt x="1012" y="641"/>
                              </a:lnTo>
                              <a:lnTo>
                                <a:pt x="840" y="641"/>
                              </a:lnTo>
                              <a:lnTo>
                                <a:pt x="667" y="633"/>
                              </a:lnTo>
                              <a:lnTo>
                                <a:pt x="510" y="608"/>
                              </a:lnTo>
                              <a:lnTo>
                                <a:pt x="362" y="584"/>
                              </a:lnTo>
                              <a:lnTo>
                                <a:pt x="239" y="542"/>
                              </a:lnTo>
                              <a:lnTo>
                                <a:pt x="140" y="493"/>
                              </a:lnTo>
                              <a:lnTo>
                                <a:pt x="58" y="436"/>
                              </a:lnTo>
                              <a:lnTo>
                                <a:pt x="16" y="378"/>
                              </a:lnTo>
                              <a:lnTo>
                                <a:pt x="0" y="321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12700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5660" name="Freeform 7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37" y="2880"/>
                          <a:ext cx="1672" cy="494"/>
                        </a:xfrm>
                        <a:custGeom>
                          <a:avLst/>
                          <a:gdLst>
                            <a:gd name="T0" fmla="*/ 0 w 1672"/>
                            <a:gd name="T1" fmla="*/ 246 h 494"/>
                            <a:gd name="T2" fmla="*/ 17 w 1672"/>
                            <a:gd name="T3" fmla="*/ 197 h 494"/>
                            <a:gd name="T4" fmla="*/ 66 w 1672"/>
                            <a:gd name="T5" fmla="*/ 156 h 494"/>
                            <a:gd name="T6" fmla="*/ 140 w 1672"/>
                            <a:gd name="T7" fmla="*/ 115 h 494"/>
                            <a:gd name="T8" fmla="*/ 247 w 1672"/>
                            <a:gd name="T9" fmla="*/ 74 h 494"/>
                            <a:gd name="T10" fmla="*/ 371 w 1672"/>
                            <a:gd name="T11" fmla="*/ 41 h 494"/>
                            <a:gd name="T12" fmla="*/ 519 w 1672"/>
                            <a:gd name="T13" fmla="*/ 24 h 494"/>
                            <a:gd name="T14" fmla="*/ 675 w 1672"/>
                            <a:gd name="T15" fmla="*/ 8 h 494"/>
                            <a:gd name="T16" fmla="*/ 832 w 1672"/>
                            <a:gd name="T17" fmla="*/ 0 h 494"/>
                            <a:gd name="T18" fmla="*/ 996 w 1672"/>
                            <a:gd name="T19" fmla="*/ 8 h 494"/>
                            <a:gd name="T20" fmla="*/ 1153 w 1672"/>
                            <a:gd name="T21" fmla="*/ 24 h 494"/>
                            <a:gd name="T22" fmla="*/ 1301 w 1672"/>
                            <a:gd name="T23" fmla="*/ 41 h 494"/>
                            <a:gd name="T24" fmla="*/ 1424 w 1672"/>
                            <a:gd name="T25" fmla="*/ 74 h 494"/>
                            <a:gd name="T26" fmla="*/ 1523 w 1672"/>
                            <a:gd name="T27" fmla="*/ 115 h 494"/>
                            <a:gd name="T28" fmla="*/ 1606 w 1672"/>
                            <a:gd name="T29" fmla="*/ 156 h 494"/>
                            <a:gd name="T30" fmla="*/ 1655 w 1672"/>
                            <a:gd name="T31" fmla="*/ 197 h 494"/>
                            <a:gd name="T32" fmla="*/ 1671 w 1672"/>
                            <a:gd name="T33" fmla="*/ 246 h 494"/>
                            <a:gd name="T34" fmla="*/ 1655 w 1672"/>
                            <a:gd name="T35" fmla="*/ 295 h 494"/>
                            <a:gd name="T36" fmla="*/ 1606 w 1672"/>
                            <a:gd name="T37" fmla="*/ 345 h 494"/>
                            <a:gd name="T38" fmla="*/ 1523 w 1672"/>
                            <a:gd name="T39" fmla="*/ 386 h 494"/>
                            <a:gd name="T40" fmla="*/ 1424 w 1672"/>
                            <a:gd name="T41" fmla="*/ 427 h 494"/>
                            <a:gd name="T42" fmla="*/ 1301 w 1672"/>
                            <a:gd name="T43" fmla="*/ 452 h 494"/>
                            <a:gd name="T44" fmla="*/ 1153 w 1672"/>
                            <a:gd name="T45" fmla="*/ 476 h 494"/>
                            <a:gd name="T46" fmla="*/ 996 w 1672"/>
                            <a:gd name="T47" fmla="*/ 493 h 494"/>
                            <a:gd name="T48" fmla="*/ 832 w 1672"/>
                            <a:gd name="T49" fmla="*/ 493 h 494"/>
                            <a:gd name="T50" fmla="*/ 675 w 1672"/>
                            <a:gd name="T51" fmla="*/ 493 h 494"/>
                            <a:gd name="T52" fmla="*/ 519 w 1672"/>
                            <a:gd name="T53" fmla="*/ 476 h 494"/>
                            <a:gd name="T54" fmla="*/ 371 w 1672"/>
                            <a:gd name="T55" fmla="*/ 452 h 494"/>
                            <a:gd name="T56" fmla="*/ 247 w 1672"/>
                            <a:gd name="T57" fmla="*/ 427 h 494"/>
                            <a:gd name="T58" fmla="*/ 140 w 1672"/>
                            <a:gd name="T59" fmla="*/ 386 h 494"/>
                            <a:gd name="T60" fmla="*/ 66 w 1672"/>
                            <a:gd name="T61" fmla="*/ 345 h 494"/>
                            <a:gd name="T62" fmla="*/ 17 w 1672"/>
                            <a:gd name="T63" fmla="*/ 295 h 494"/>
                            <a:gd name="T64" fmla="*/ 0 w 1672"/>
                            <a:gd name="T65" fmla="*/ 246 h 494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w 1672"/>
                            <a:gd name="T100" fmla="*/ 0 h 494"/>
                            <a:gd name="T101" fmla="*/ 1672 w 1672"/>
                            <a:gd name="T102" fmla="*/ 494 h 494"/>
                          </a:gdLst>
                          <a:ahLst/>
                          <a:cxnLst>
                            <a:cxn ang="T66">
                              <a:pos x="T0" y="T1"/>
                            </a:cxn>
                            <a:cxn ang="T67">
                              <a:pos x="T2" y="T3"/>
                            </a:cxn>
                            <a:cxn ang="T68">
                              <a:pos x="T4" y="T5"/>
                            </a:cxn>
                            <a:cxn ang="T69">
                              <a:pos x="T6" y="T7"/>
                            </a:cxn>
                            <a:cxn ang="T70">
                              <a:pos x="T8" y="T9"/>
                            </a:cxn>
                            <a:cxn ang="T71">
                              <a:pos x="T10" y="T11"/>
                            </a:cxn>
                            <a:cxn ang="T72">
                              <a:pos x="T12" y="T13"/>
                            </a:cxn>
                            <a:cxn ang="T73">
                              <a:pos x="T14" y="T15"/>
                            </a:cxn>
                            <a:cxn ang="T74">
                              <a:pos x="T16" y="T17"/>
                            </a:cxn>
                            <a:cxn ang="T75">
                              <a:pos x="T18" y="T19"/>
                            </a:cxn>
                            <a:cxn ang="T76">
                              <a:pos x="T20" y="T21"/>
                            </a:cxn>
                            <a:cxn ang="T77">
                              <a:pos x="T22" y="T23"/>
                            </a:cxn>
                            <a:cxn ang="T78">
                              <a:pos x="T24" y="T25"/>
                            </a:cxn>
                            <a:cxn ang="T79">
                              <a:pos x="T26" y="T27"/>
                            </a:cxn>
                            <a:cxn ang="T80">
                              <a:pos x="T28" y="T29"/>
                            </a:cxn>
                            <a:cxn ang="T81">
                              <a:pos x="T30" y="T31"/>
                            </a:cxn>
                            <a:cxn ang="T82">
                              <a:pos x="T32" y="T33"/>
                            </a:cxn>
                            <a:cxn ang="T83">
                              <a:pos x="T34" y="T35"/>
                            </a:cxn>
                            <a:cxn ang="T84">
                              <a:pos x="T36" y="T37"/>
                            </a:cxn>
                            <a:cxn ang="T85">
                              <a:pos x="T38" y="T39"/>
                            </a:cxn>
                            <a:cxn ang="T86">
                              <a:pos x="T40" y="T41"/>
                            </a:cxn>
                            <a:cxn ang="T87">
                              <a:pos x="T42" y="T43"/>
                            </a:cxn>
                            <a:cxn ang="T88">
                              <a:pos x="T44" y="T45"/>
                            </a:cxn>
                            <a:cxn ang="T89">
                              <a:pos x="T46" y="T47"/>
                            </a:cxn>
                            <a:cxn ang="T90">
                              <a:pos x="T48" y="T49"/>
                            </a:cxn>
                            <a:cxn ang="T91">
                              <a:pos x="T50" y="T51"/>
                            </a:cxn>
                            <a:cxn ang="T92">
                              <a:pos x="T52" y="T53"/>
                            </a:cxn>
                            <a:cxn ang="T93">
                              <a:pos x="T54" y="T55"/>
                            </a:cxn>
                            <a:cxn ang="T94">
                              <a:pos x="T56" y="T57"/>
                            </a:cxn>
                            <a:cxn ang="T95">
                              <a:pos x="T58" y="T59"/>
                            </a:cxn>
                            <a:cxn ang="T96">
                              <a:pos x="T60" y="T61"/>
                            </a:cxn>
                            <a:cxn ang="T97">
                              <a:pos x="T62" y="T63"/>
                            </a:cxn>
                            <a:cxn ang="T98">
                              <a:pos x="T64" y="T65"/>
                            </a:cxn>
                          </a:cxnLst>
                          <a:rect l="T99" t="T100" r="T101" b="T102"/>
                          <a:pathLst>
                            <a:path w="1672" h="494">
                              <a:moveTo>
                                <a:pt x="0" y="246"/>
                              </a:moveTo>
                              <a:lnTo>
                                <a:pt x="17" y="197"/>
                              </a:lnTo>
                              <a:lnTo>
                                <a:pt x="66" y="156"/>
                              </a:lnTo>
                              <a:lnTo>
                                <a:pt x="140" y="115"/>
                              </a:lnTo>
                              <a:lnTo>
                                <a:pt x="247" y="74"/>
                              </a:lnTo>
                              <a:lnTo>
                                <a:pt x="371" y="41"/>
                              </a:lnTo>
                              <a:lnTo>
                                <a:pt x="519" y="24"/>
                              </a:lnTo>
                              <a:lnTo>
                                <a:pt x="675" y="8"/>
                              </a:lnTo>
                              <a:lnTo>
                                <a:pt x="832" y="0"/>
                              </a:lnTo>
                              <a:lnTo>
                                <a:pt x="996" y="8"/>
                              </a:lnTo>
                              <a:lnTo>
                                <a:pt x="1153" y="24"/>
                              </a:lnTo>
                              <a:lnTo>
                                <a:pt x="1301" y="41"/>
                              </a:lnTo>
                              <a:lnTo>
                                <a:pt x="1424" y="74"/>
                              </a:lnTo>
                              <a:lnTo>
                                <a:pt x="1523" y="115"/>
                              </a:lnTo>
                              <a:lnTo>
                                <a:pt x="1606" y="156"/>
                              </a:lnTo>
                              <a:lnTo>
                                <a:pt x="1655" y="197"/>
                              </a:lnTo>
                              <a:lnTo>
                                <a:pt x="1671" y="246"/>
                              </a:lnTo>
                              <a:lnTo>
                                <a:pt x="1655" y="295"/>
                              </a:lnTo>
                              <a:lnTo>
                                <a:pt x="1606" y="345"/>
                              </a:lnTo>
                              <a:lnTo>
                                <a:pt x="1523" y="386"/>
                              </a:lnTo>
                              <a:lnTo>
                                <a:pt x="1424" y="427"/>
                              </a:lnTo>
                              <a:lnTo>
                                <a:pt x="1301" y="452"/>
                              </a:lnTo>
                              <a:lnTo>
                                <a:pt x="1153" y="476"/>
                              </a:lnTo>
                              <a:lnTo>
                                <a:pt x="996" y="493"/>
                              </a:lnTo>
                              <a:lnTo>
                                <a:pt x="832" y="493"/>
                              </a:lnTo>
                              <a:lnTo>
                                <a:pt x="675" y="493"/>
                              </a:lnTo>
                              <a:lnTo>
                                <a:pt x="519" y="476"/>
                              </a:lnTo>
                              <a:lnTo>
                                <a:pt x="371" y="452"/>
                              </a:lnTo>
                              <a:lnTo>
                                <a:pt x="247" y="427"/>
                              </a:lnTo>
                              <a:lnTo>
                                <a:pt x="140" y="386"/>
                              </a:lnTo>
                              <a:lnTo>
                                <a:pt x="66" y="345"/>
                              </a:lnTo>
                              <a:lnTo>
                                <a:pt x="17" y="295"/>
                              </a:lnTo>
                              <a:lnTo>
                                <a:pt x="0" y="246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12700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5653" name="Group 7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88" y="669"/>
                        <a:ext cx="429" cy="2516"/>
                        <a:chOff x="3788" y="669"/>
                        <a:chExt cx="429" cy="2516"/>
                      </a:xfrm>
                    </p:grpSpPr>
                    <p:sp>
                      <p:nvSpPr>
                        <p:cNvPr id="25654" name="Freeform 7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45" y="784"/>
                          <a:ext cx="248" cy="741"/>
                        </a:xfrm>
                        <a:custGeom>
                          <a:avLst/>
                          <a:gdLst>
                            <a:gd name="T0" fmla="*/ 247 w 248"/>
                            <a:gd name="T1" fmla="*/ 649 h 741"/>
                            <a:gd name="T2" fmla="*/ 247 w 248"/>
                            <a:gd name="T3" fmla="*/ 649 h 741"/>
                            <a:gd name="T4" fmla="*/ 247 w 248"/>
                            <a:gd name="T5" fmla="*/ 0 h 741"/>
                            <a:gd name="T6" fmla="*/ 0 w 248"/>
                            <a:gd name="T7" fmla="*/ 0 h 741"/>
                            <a:gd name="T8" fmla="*/ 0 w 248"/>
                            <a:gd name="T9" fmla="*/ 649 h 741"/>
                            <a:gd name="T10" fmla="*/ 0 w 248"/>
                            <a:gd name="T11" fmla="*/ 649 h 741"/>
                            <a:gd name="T12" fmla="*/ 0 w 248"/>
                            <a:gd name="T13" fmla="*/ 657 h 741"/>
                            <a:gd name="T14" fmla="*/ 17 w 248"/>
                            <a:gd name="T15" fmla="*/ 699 h 741"/>
                            <a:gd name="T16" fmla="*/ 50 w 248"/>
                            <a:gd name="T17" fmla="*/ 723 h 741"/>
                            <a:gd name="T18" fmla="*/ 99 w 248"/>
                            <a:gd name="T19" fmla="*/ 740 h 741"/>
                            <a:gd name="T20" fmla="*/ 157 w 248"/>
                            <a:gd name="T21" fmla="*/ 740 h 741"/>
                            <a:gd name="T22" fmla="*/ 206 w 248"/>
                            <a:gd name="T23" fmla="*/ 723 h 741"/>
                            <a:gd name="T24" fmla="*/ 239 w 248"/>
                            <a:gd name="T25" fmla="*/ 699 h 741"/>
                            <a:gd name="T26" fmla="*/ 247 w 248"/>
                            <a:gd name="T27" fmla="*/ 657 h 741"/>
                            <a:gd name="T28" fmla="*/ 247 w 248"/>
                            <a:gd name="T29" fmla="*/ 649 h 741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w 248"/>
                            <a:gd name="T46" fmla="*/ 0 h 741"/>
                            <a:gd name="T47" fmla="*/ 248 w 248"/>
                            <a:gd name="T48" fmla="*/ 741 h 741"/>
                          </a:gdLst>
                          <a:ahLst/>
                          <a:cxnLst>
                            <a:cxn ang="T30">
                              <a:pos x="T0" y="T1"/>
                            </a:cxn>
                            <a:cxn ang="T31">
                              <a:pos x="T2" y="T3"/>
                            </a:cxn>
                            <a:cxn ang="T32">
                              <a:pos x="T4" y="T5"/>
                            </a:cxn>
                            <a:cxn ang="T33">
                              <a:pos x="T6" y="T7"/>
                            </a:cxn>
                            <a:cxn ang="T34">
                              <a:pos x="T8" y="T9"/>
                            </a:cxn>
                            <a:cxn ang="T35">
                              <a:pos x="T10" y="T11"/>
                            </a:cxn>
                            <a:cxn ang="T36">
                              <a:pos x="T12" y="T13"/>
                            </a:cxn>
                            <a:cxn ang="T37">
                              <a:pos x="T14" y="T15"/>
                            </a:cxn>
                            <a:cxn ang="T38">
                              <a:pos x="T16" y="T17"/>
                            </a:cxn>
                            <a:cxn ang="T39">
                              <a:pos x="T18" y="T19"/>
                            </a:cxn>
                            <a:cxn ang="T40">
                              <a:pos x="T20" y="T21"/>
                            </a:cxn>
                            <a:cxn ang="T41">
                              <a:pos x="T22" y="T23"/>
                            </a:cxn>
                            <a:cxn ang="T42">
                              <a:pos x="T24" y="T25"/>
                            </a:cxn>
                            <a:cxn ang="T43">
                              <a:pos x="T26" y="T27"/>
                            </a:cxn>
                            <a:cxn ang="T44">
                              <a:pos x="T28" y="T29"/>
                            </a:cxn>
                          </a:cxnLst>
                          <a:rect l="T45" t="T46" r="T47" b="T48"/>
                          <a:pathLst>
                            <a:path w="248" h="741">
                              <a:moveTo>
                                <a:pt x="247" y="649"/>
                              </a:moveTo>
                              <a:lnTo>
                                <a:pt x="247" y="649"/>
                              </a:lnTo>
                              <a:lnTo>
                                <a:pt x="247" y="0"/>
                              </a:lnTo>
                              <a:lnTo>
                                <a:pt x="0" y="0"/>
                              </a:lnTo>
                              <a:lnTo>
                                <a:pt x="0" y="649"/>
                              </a:lnTo>
                              <a:lnTo>
                                <a:pt x="0" y="657"/>
                              </a:lnTo>
                              <a:lnTo>
                                <a:pt x="17" y="699"/>
                              </a:lnTo>
                              <a:lnTo>
                                <a:pt x="50" y="723"/>
                              </a:lnTo>
                              <a:lnTo>
                                <a:pt x="99" y="740"/>
                              </a:lnTo>
                              <a:lnTo>
                                <a:pt x="157" y="740"/>
                              </a:lnTo>
                              <a:lnTo>
                                <a:pt x="206" y="723"/>
                              </a:lnTo>
                              <a:lnTo>
                                <a:pt x="239" y="699"/>
                              </a:lnTo>
                              <a:lnTo>
                                <a:pt x="247" y="657"/>
                              </a:lnTo>
                              <a:lnTo>
                                <a:pt x="247" y="649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50800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5655" name="Freeform 8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45" y="669"/>
                          <a:ext cx="248" cy="157"/>
                        </a:xfrm>
                        <a:custGeom>
                          <a:avLst/>
                          <a:gdLst>
                            <a:gd name="T0" fmla="*/ 0 w 248"/>
                            <a:gd name="T1" fmla="*/ 74 h 157"/>
                            <a:gd name="T2" fmla="*/ 17 w 248"/>
                            <a:gd name="T3" fmla="*/ 41 h 157"/>
                            <a:gd name="T4" fmla="*/ 50 w 248"/>
                            <a:gd name="T5" fmla="*/ 8 h 157"/>
                            <a:gd name="T6" fmla="*/ 99 w 248"/>
                            <a:gd name="T7" fmla="*/ 0 h 157"/>
                            <a:gd name="T8" fmla="*/ 157 w 248"/>
                            <a:gd name="T9" fmla="*/ 0 h 157"/>
                            <a:gd name="T10" fmla="*/ 206 w 248"/>
                            <a:gd name="T11" fmla="*/ 8 h 157"/>
                            <a:gd name="T12" fmla="*/ 239 w 248"/>
                            <a:gd name="T13" fmla="*/ 41 h 157"/>
                            <a:gd name="T14" fmla="*/ 247 w 248"/>
                            <a:gd name="T15" fmla="*/ 74 h 157"/>
                            <a:gd name="T16" fmla="*/ 239 w 248"/>
                            <a:gd name="T17" fmla="*/ 115 h 157"/>
                            <a:gd name="T18" fmla="*/ 206 w 248"/>
                            <a:gd name="T19" fmla="*/ 140 h 157"/>
                            <a:gd name="T20" fmla="*/ 157 w 248"/>
                            <a:gd name="T21" fmla="*/ 156 h 157"/>
                            <a:gd name="T22" fmla="*/ 99 w 248"/>
                            <a:gd name="T23" fmla="*/ 156 h 157"/>
                            <a:gd name="T24" fmla="*/ 50 w 248"/>
                            <a:gd name="T25" fmla="*/ 140 h 157"/>
                            <a:gd name="T26" fmla="*/ 17 w 248"/>
                            <a:gd name="T27" fmla="*/ 115 h 157"/>
                            <a:gd name="T28" fmla="*/ 0 w 248"/>
                            <a:gd name="T29" fmla="*/ 74 h 157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w 248"/>
                            <a:gd name="T46" fmla="*/ 0 h 157"/>
                            <a:gd name="T47" fmla="*/ 248 w 248"/>
                            <a:gd name="T48" fmla="*/ 157 h 157"/>
                          </a:gdLst>
                          <a:ahLst/>
                          <a:cxnLst>
                            <a:cxn ang="T30">
                              <a:pos x="T0" y="T1"/>
                            </a:cxn>
                            <a:cxn ang="T31">
                              <a:pos x="T2" y="T3"/>
                            </a:cxn>
                            <a:cxn ang="T32">
                              <a:pos x="T4" y="T5"/>
                            </a:cxn>
                            <a:cxn ang="T33">
                              <a:pos x="T6" y="T7"/>
                            </a:cxn>
                            <a:cxn ang="T34">
                              <a:pos x="T8" y="T9"/>
                            </a:cxn>
                            <a:cxn ang="T35">
                              <a:pos x="T10" y="T11"/>
                            </a:cxn>
                            <a:cxn ang="T36">
                              <a:pos x="T12" y="T13"/>
                            </a:cxn>
                            <a:cxn ang="T37">
                              <a:pos x="T14" y="T15"/>
                            </a:cxn>
                            <a:cxn ang="T38">
                              <a:pos x="T16" y="T17"/>
                            </a:cxn>
                            <a:cxn ang="T39">
                              <a:pos x="T18" y="T19"/>
                            </a:cxn>
                            <a:cxn ang="T40">
                              <a:pos x="T20" y="T21"/>
                            </a:cxn>
                            <a:cxn ang="T41">
                              <a:pos x="T22" y="T23"/>
                            </a:cxn>
                            <a:cxn ang="T42">
                              <a:pos x="T24" y="T25"/>
                            </a:cxn>
                            <a:cxn ang="T43">
                              <a:pos x="T26" y="T27"/>
                            </a:cxn>
                            <a:cxn ang="T44">
                              <a:pos x="T28" y="T29"/>
                            </a:cxn>
                          </a:cxnLst>
                          <a:rect l="T45" t="T46" r="T47" b="T48"/>
                          <a:pathLst>
                            <a:path w="248" h="157">
                              <a:moveTo>
                                <a:pt x="0" y="74"/>
                              </a:moveTo>
                              <a:lnTo>
                                <a:pt x="17" y="41"/>
                              </a:lnTo>
                              <a:lnTo>
                                <a:pt x="50" y="8"/>
                              </a:lnTo>
                              <a:lnTo>
                                <a:pt x="99" y="0"/>
                              </a:lnTo>
                              <a:lnTo>
                                <a:pt x="157" y="0"/>
                              </a:lnTo>
                              <a:lnTo>
                                <a:pt x="206" y="8"/>
                              </a:lnTo>
                              <a:lnTo>
                                <a:pt x="239" y="41"/>
                              </a:lnTo>
                              <a:lnTo>
                                <a:pt x="247" y="74"/>
                              </a:lnTo>
                              <a:lnTo>
                                <a:pt x="239" y="115"/>
                              </a:lnTo>
                              <a:lnTo>
                                <a:pt x="206" y="140"/>
                              </a:lnTo>
                              <a:lnTo>
                                <a:pt x="157" y="156"/>
                              </a:lnTo>
                              <a:lnTo>
                                <a:pt x="99" y="156"/>
                              </a:lnTo>
                              <a:lnTo>
                                <a:pt x="50" y="140"/>
                              </a:lnTo>
                              <a:lnTo>
                                <a:pt x="17" y="115"/>
                              </a:lnTo>
                              <a:lnTo>
                                <a:pt x="0" y="74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50800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5656" name="Freeform 8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45" y="2263"/>
                          <a:ext cx="248" cy="922"/>
                        </a:xfrm>
                        <a:custGeom>
                          <a:avLst/>
                          <a:gdLst>
                            <a:gd name="T0" fmla="*/ 247 w 248"/>
                            <a:gd name="T1" fmla="*/ 814 h 922"/>
                            <a:gd name="T2" fmla="*/ 247 w 248"/>
                            <a:gd name="T3" fmla="*/ 814 h 922"/>
                            <a:gd name="T4" fmla="*/ 247 w 248"/>
                            <a:gd name="T5" fmla="*/ 0 h 922"/>
                            <a:gd name="T6" fmla="*/ 0 w 248"/>
                            <a:gd name="T7" fmla="*/ 0 h 922"/>
                            <a:gd name="T8" fmla="*/ 0 w 248"/>
                            <a:gd name="T9" fmla="*/ 814 h 922"/>
                            <a:gd name="T10" fmla="*/ 0 w 248"/>
                            <a:gd name="T11" fmla="*/ 814 h 922"/>
                            <a:gd name="T12" fmla="*/ 0 w 248"/>
                            <a:gd name="T13" fmla="*/ 822 h 922"/>
                            <a:gd name="T14" fmla="*/ 17 w 248"/>
                            <a:gd name="T15" fmla="*/ 871 h 922"/>
                            <a:gd name="T16" fmla="*/ 50 w 248"/>
                            <a:gd name="T17" fmla="*/ 904 h 922"/>
                            <a:gd name="T18" fmla="*/ 99 w 248"/>
                            <a:gd name="T19" fmla="*/ 921 h 922"/>
                            <a:gd name="T20" fmla="*/ 157 w 248"/>
                            <a:gd name="T21" fmla="*/ 921 h 922"/>
                            <a:gd name="T22" fmla="*/ 206 w 248"/>
                            <a:gd name="T23" fmla="*/ 904 h 922"/>
                            <a:gd name="T24" fmla="*/ 239 w 248"/>
                            <a:gd name="T25" fmla="*/ 871 h 922"/>
                            <a:gd name="T26" fmla="*/ 247 w 248"/>
                            <a:gd name="T27" fmla="*/ 822 h 922"/>
                            <a:gd name="T28" fmla="*/ 247 w 248"/>
                            <a:gd name="T29" fmla="*/ 814 h 922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w 248"/>
                            <a:gd name="T46" fmla="*/ 0 h 922"/>
                            <a:gd name="T47" fmla="*/ 248 w 248"/>
                            <a:gd name="T48" fmla="*/ 922 h 922"/>
                          </a:gdLst>
                          <a:ahLst/>
                          <a:cxnLst>
                            <a:cxn ang="T30">
                              <a:pos x="T0" y="T1"/>
                            </a:cxn>
                            <a:cxn ang="T31">
                              <a:pos x="T2" y="T3"/>
                            </a:cxn>
                            <a:cxn ang="T32">
                              <a:pos x="T4" y="T5"/>
                            </a:cxn>
                            <a:cxn ang="T33">
                              <a:pos x="T6" y="T7"/>
                            </a:cxn>
                            <a:cxn ang="T34">
                              <a:pos x="T8" y="T9"/>
                            </a:cxn>
                            <a:cxn ang="T35">
                              <a:pos x="T10" y="T11"/>
                            </a:cxn>
                            <a:cxn ang="T36">
                              <a:pos x="T12" y="T13"/>
                            </a:cxn>
                            <a:cxn ang="T37">
                              <a:pos x="T14" y="T15"/>
                            </a:cxn>
                            <a:cxn ang="T38">
                              <a:pos x="T16" y="T17"/>
                            </a:cxn>
                            <a:cxn ang="T39">
                              <a:pos x="T18" y="T19"/>
                            </a:cxn>
                            <a:cxn ang="T40">
                              <a:pos x="T20" y="T21"/>
                            </a:cxn>
                            <a:cxn ang="T41">
                              <a:pos x="T22" y="T23"/>
                            </a:cxn>
                            <a:cxn ang="T42">
                              <a:pos x="T24" y="T25"/>
                            </a:cxn>
                            <a:cxn ang="T43">
                              <a:pos x="T26" y="T27"/>
                            </a:cxn>
                            <a:cxn ang="T44">
                              <a:pos x="T28" y="T29"/>
                            </a:cxn>
                          </a:cxnLst>
                          <a:rect l="T45" t="T46" r="T47" b="T48"/>
                          <a:pathLst>
                            <a:path w="248" h="922">
                              <a:moveTo>
                                <a:pt x="247" y="814"/>
                              </a:moveTo>
                              <a:lnTo>
                                <a:pt x="247" y="814"/>
                              </a:lnTo>
                              <a:lnTo>
                                <a:pt x="247" y="0"/>
                              </a:lnTo>
                              <a:lnTo>
                                <a:pt x="0" y="0"/>
                              </a:lnTo>
                              <a:lnTo>
                                <a:pt x="0" y="814"/>
                              </a:lnTo>
                              <a:lnTo>
                                <a:pt x="0" y="822"/>
                              </a:lnTo>
                              <a:lnTo>
                                <a:pt x="17" y="871"/>
                              </a:lnTo>
                              <a:lnTo>
                                <a:pt x="50" y="904"/>
                              </a:lnTo>
                              <a:lnTo>
                                <a:pt x="99" y="921"/>
                              </a:lnTo>
                              <a:lnTo>
                                <a:pt x="157" y="921"/>
                              </a:lnTo>
                              <a:lnTo>
                                <a:pt x="206" y="904"/>
                              </a:lnTo>
                              <a:lnTo>
                                <a:pt x="239" y="871"/>
                              </a:lnTo>
                              <a:lnTo>
                                <a:pt x="247" y="822"/>
                              </a:lnTo>
                              <a:lnTo>
                                <a:pt x="247" y="814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50800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5657" name="Freeform 8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788" y="850"/>
                          <a:ext cx="429" cy="247"/>
                        </a:xfrm>
                        <a:custGeom>
                          <a:avLst/>
                          <a:gdLst>
                            <a:gd name="T0" fmla="*/ 57 w 429"/>
                            <a:gd name="T1" fmla="*/ 0 h 247"/>
                            <a:gd name="T2" fmla="*/ 16 w 429"/>
                            <a:gd name="T3" fmla="*/ 49 h 247"/>
                            <a:gd name="T4" fmla="*/ 0 w 429"/>
                            <a:gd name="T5" fmla="*/ 98 h 247"/>
                            <a:gd name="T6" fmla="*/ 16 w 429"/>
                            <a:gd name="T7" fmla="*/ 156 h 247"/>
                            <a:gd name="T8" fmla="*/ 66 w 429"/>
                            <a:gd name="T9" fmla="*/ 205 h 247"/>
                            <a:gd name="T10" fmla="*/ 131 w 429"/>
                            <a:gd name="T11" fmla="*/ 230 h 247"/>
                            <a:gd name="T12" fmla="*/ 214 w 429"/>
                            <a:gd name="T13" fmla="*/ 246 h 247"/>
                            <a:gd name="T14" fmla="*/ 296 w 429"/>
                            <a:gd name="T15" fmla="*/ 230 h 247"/>
                            <a:gd name="T16" fmla="*/ 362 w 429"/>
                            <a:gd name="T17" fmla="*/ 205 h 247"/>
                            <a:gd name="T18" fmla="*/ 411 w 429"/>
                            <a:gd name="T19" fmla="*/ 156 h 247"/>
                            <a:gd name="T20" fmla="*/ 428 w 429"/>
                            <a:gd name="T21" fmla="*/ 98 h 247"/>
                            <a:gd name="T22" fmla="*/ 411 w 429"/>
                            <a:gd name="T23" fmla="*/ 49 h 247"/>
                            <a:gd name="T24" fmla="*/ 411 w 429"/>
                            <a:gd name="T25" fmla="*/ 49 h 247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w 429"/>
                            <a:gd name="T40" fmla="*/ 0 h 247"/>
                            <a:gd name="T41" fmla="*/ 429 w 429"/>
                            <a:gd name="T42" fmla="*/ 247 h 247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T39" t="T40" r="T41" b="T42"/>
                          <a:pathLst>
                            <a:path w="429" h="247">
                              <a:moveTo>
                                <a:pt x="57" y="0"/>
                              </a:moveTo>
                              <a:lnTo>
                                <a:pt x="16" y="49"/>
                              </a:lnTo>
                              <a:lnTo>
                                <a:pt x="0" y="98"/>
                              </a:lnTo>
                              <a:lnTo>
                                <a:pt x="16" y="156"/>
                              </a:lnTo>
                              <a:lnTo>
                                <a:pt x="66" y="205"/>
                              </a:lnTo>
                              <a:lnTo>
                                <a:pt x="131" y="230"/>
                              </a:lnTo>
                              <a:lnTo>
                                <a:pt x="214" y="246"/>
                              </a:lnTo>
                              <a:lnTo>
                                <a:pt x="296" y="230"/>
                              </a:lnTo>
                              <a:lnTo>
                                <a:pt x="362" y="205"/>
                              </a:lnTo>
                              <a:lnTo>
                                <a:pt x="411" y="156"/>
                              </a:lnTo>
                              <a:lnTo>
                                <a:pt x="428" y="98"/>
                              </a:lnTo>
                              <a:lnTo>
                                <a:pt x="411" y="49"/>
                              </a:lnTo>
                            </a:path>
                          </a:pathLst>
                        </a:custGeom>
                        <a:noFill/>
                        <a:ln w="50800" cap="rnd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sp>
                <p:nvSpPr>
                  <p:cNvPr id="25648" name="Freeform 83"/>
                  <p:cNvSpPr>
                    <a:spLocks/>
                  </p:cNvSpPr>
                  <p:nvPr/>
                </p:nvSpPr>
                <p:spPr bwMode="auto">
                  <a:xfrm>
                    <a:off x="4158" y="850"/>
                    <a:ext cx="108" cy="108"/>
                  </a:xfrm>
                  <a:custGeom>
                    <a:avLst/>
                    <a:gdLst>
                      <a:gd name="T0" fmla="*/ 25 w 108"/>
                      <a:gd name="T1" fmla="*/ 107 h 108"/>
                      <a:gd name="T2" fmla="*/ 0 w 108"/>
                      <a:gd name="T3" fmla="*/ 0 h 108"/>
                      <a:gd name="T4" fmla="*/ 107 w 108"/>
                      <a:gd name="T5" fmla="*/ 41 h 108"/>
                      <a:gd name="T6" fmla="*/ 25 w 108"/>
                      <a:gd name="T7" fmla="*/ 107 h 10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8"/>
                      <a:gd name="T13" fmla="*/ 0 h 108"/>
                      <a:gd name="T14" fmla="*/ 108 w 108"/>
                      <a:gd name="T15" fmla="*/ 108 h 10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8" h="108">
                        <a:moveTo>
                          <a:pt x="25" y="107"/>
                        </a:moveTo>
                        <a:lnTo>
                          <a:pt x="0" y="0"/>
                        </a:lnTo>
                        <a:lnTo>
                          <a:pt x="107" y="41"/>
                        </a:lnTo>
                        <a:lnTo>
                          <a:pt x="25" y="107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641" name="Group 84"/>
                <p:cNvGrpSpPr>
                  <a:grpSpLocks/>
                </p:cNvGrpSpPr>
                <p:nvPr/>
              </p:nvGrpSpPr>
              <p:grpSpPr bwMode="auto">
                <a:xfrm>
                  <a:off x="2611" y="1466"/>
                  <a:ext cx="494" cy="1726"/>
                  <a:chOff x="2611" y="1466"/>
                  <a:chExt cx="494" cy="1726"/>
                </a:xfrm>
              </p:grpSpPr>
              <p:sp>
                <p:nvSpPr>
                  <p:cNvPr id="25642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2611" y="1466"/>
                    <a:ext cx="494" cy="0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43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611" y="1852"/>
                    <a:ext cx="494" cy="0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44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2611" y="3167"/>
                    <a:ext cx="494" cy="0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45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2611" y="2206"/>
                    <a:ext cx="0" cy="986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46" name="Lin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11" y="1466"/>
                    <a:ext cx="0" cy="740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636" name="Group 90"/>
              <p:cNvGrpSpPr>
                <a:grpSpLocks/>
              </p:cNvGrpSpPr>
              <p:nvPr/>
            </p:nvGrpSpPr>
            <p:grpSpPr bwMode="auto">
              <a:xfrm>
                <a:off x="3105" y="1441"/>
                <a:ext cx="99" cy="1752"/>
                <a:chOff x="3105" y="1441"/>
                <a:chExt cx="99" cy="1752"/>
              </a:xfrm>
            </p:grpSpPr>
            <p:sp>
              <p:nvSpPr>
                <p:cNvPr id="25637" name="Freeform 91" descr="Light vertical"/>
                <p:cNvSpPr>
                  <a:spLocks/>
                </p:cNvSpPr>
                <p:nvPr/>
              </p:nvSpPr>
              <p:spPr bwMode="auto">
                <a:xfrm>
                  <a:off x="3105" y="3143"/>
                  <a:ext cx="99" cy="50"/>
                </a:xfrm>
                <a:custGeom>
                  <a:avLst/>
                  <a:gdLst>
                    <a:gd name="T0" fmla="*/ 0 w 99"/>
                    <a:gd name="T1" fmla="*/ 49 h 50"/>
                    <a:gd name="T2" fmla="*/ 98 w 99"/>
                    <a:gd name="T3" fmla="*/ 49 h 50"/>
                    <a:gd name="T4" fmla="*/ 98 w 99"/>
                    <a:gd name="T5" fmla="*/ 0 h 50"/>
                    <a:gd name="T6" fmla="*/ 0 w 99"/>
                    <a:gd name="T7" fmla="*/ 0 h 50"/>
                    <a:gd name="T8" fmla="*/ 0 w 99"/>
                    <a:gd name="T9" fmla="*/ 49 h 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50"/>
                    <a:gd name="T17" fmla="*/ 99 w 99"/>
                    <a:gd name="T18" fmla="*/ 50 h 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50">
                      <a:moveTo>
                        <a:pt x="0" y="49"/>
                      </a:moveTo>
                      <a:lnTo>
                        <a:pt x="98" y="49"/>
                      </a:ln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49"/>
                      </a:lnTo>
                    </a:path>
                  </a:pathLst>
                </a:custGeom>
                <a:pattFill prst="ltVert">
                  <a:fgClr>
                    <a:srgbClr val="FFFFFF"/>
                  </a:fgClr>
                  <a:bgClr>
                    <a:srgbClr val="000000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38" name="Freeform 92" descr="Light vertical"/>
                <p:cNvSpPr>
                  <a:spLocks/>
                </p:cNvSpPr>
                <p:nvPr/>
              </p:nvSpPr>
              <p:spPr bwMode="auto">
                <a:xfrm>
                  <a:off x="3105" y="1441"/>
                  <a:ext cx="99" cy="43"/>
                </a:xfrm>
                <a:custGeom>
                  <a:avLst/>
                  <a:gdLst>
                    <a:gd name="T0" fmla="*/ 0 w 99"/>
                    <a:gd name="T1" fmla="*/ 42 h 43"/>
                    <a:gd name="T2" fmla="*/ 98 w 99"/>
                    <a:gd name="T3" fmla="*/ 42 h 43"/>
                    <a:gd name="T4" fmla="*/ 98 w 99"/>
                    <a:gd name="T5" fmla="*/ 0 h 43"/>
                    <a:gd name="T6" fmla="*/ 0 w 99"/>
                    <a:gd name="T7" fmla="*/ 0 h 43"/>
                    <a:gd name="T8" fmla="*/ 0 w 99"/>
                    <a:gd name="T9" fmla="*/ 42 h 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43"/>
                    <a:gd name="T17" fmla="*/ 99 w 99"/>
                    <a:gd name="T18" fmla="*/ 43 h 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43">
                      <a:moveTo>
                        <a:pt x="0" y="42"/>
                      </a:moveTo>
                      <a:lnTo>
                        <a:pt x="98" y="42"/>
                      </a:ln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42"/>
                      </a:lnTo>
                    </a:path>
                  </a:pathLst>
                </a:custGeom>
                <a:pattFill prst="ltVert">
                  <a:fgClr>
                    <a:srgbClr val="FFFFFF"/>
                  </a:fgClr>
                  <a:bgClr>
                    <a:srgbClr val="000000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39" name="Freeform 93" descr="Light vertical"/>
                <p:cNvSpPr>
                  <a:spLocks/>
                </p:cNvSpPr>
                <p:nvPr/>
              </p:nvSpPr>
              <p:spPr bwMode="auto">
                <a:xfrm>
                  <a:off x="3105" y="1836"/>
                  <a:ext cx="99" cy="42"/>
                </a:xfrm>
                <a:custGeom>
                  <a:avLst/>
                  <a:gdLst>
                    <a:gd name="T0" fmla="*/ 0 w 99"/>
                    <a:gd name="T1" fmla="*/ 41 h 42"/>
                    <a:gd name="T2" fmla="*/ 98 w 99"/>
                    <a:gd name="T3" fmla="*/ 41 h 42"/>
                    <a:gd name="T4" fmla="*/ 98 w 99"/>
                    <a:gd name="T5" fmla="*/ 0 h 42"/>
                    <a:gd name="T6" fmla="*/ 0 w 99"/>
                    <a:gd name="T7" fmla="*/ 0 h 42"/>
                    <a:gd name="T8" fmla="*/ 0 w 99"/>
                    <a:gd name="T9" fmla="*/ 41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42"/>
                    <a:gd name="T17" fmla="*/ 99 w 99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42">
                      <a:moveTo>
                        <a:pt x="0" y="41"/>
                      </a:moveTo>
                      <a:lnTo>
                        <a:pt x="98" y="41"/>
                      </a:ln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41"/>
                      </a:lnTo>
                    </a:path>
                  </a:pathLst>
                </a:custGeom>
                <a:pattFill prst="ltVert">
                  <a:fgClr>
                    <a:srgbClr val="FFFFFF"/>
                  </a:fgClr>
                  <a:bgClr>
                    <a:srgbClr val="000000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631" name="Group 94"/>
            <p:cNvGrpSpPr>
              <a:grpSpLocks/>
            </p:cNvGrpSpPr>
            <p:nvPr/>
          </p:nvGrpSpPr>
          <p:grpSpPr bwMode="auto">
            <a:xfrm>
              <a:off x="4833" y="2082"/>
              <a:ext cx="587" cy="863"/>
              <a:chOff x="4833" y="2082"/>
              <a:chExt cx="587" cy="863"/>
            </a:xfrm>
          </p:grpSpPr>
          <p:sp>
            <p:nvSpPr>
              <p:cNvPr id="25632" name="Rectangle 95"/>
              <p:cNvSpPr>
                <a:spLocks noChangeArrowheads="1"/>
              </p:cNvSpPr>
              <p:nvPr/>
            </p:nvSpPr>
            <p:spPr bwMode="auto">
              <a:xfrm>
                <a:off x="4907" y="2381"/>
                <a:ext cx="513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Platters</a:t>
                </a:r>
              </a:p>
            </p:txBody>
          </p:sp>
          <p:sp>
            <p:nvSpPr>
              <p:cNvPr id="25633" name="Line 96"/>
              <p:cNvSpPr>
                <a:spLocks noChangeShapeType="1"/>
              </p:cNvSpPr>
              <p:nvPr/>
            </p:nvSpPr>
            <p:spPr bwMode="auto">
              <a:xfrm>
                <a:off x="4833" y="2082"/>
                <a:ext cx="247" cy="3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4" name="Line 97"/>
              <p:cNvSpPr>
                <a:spLocks noChangeShapeType="1"/>
              </p:cNvSpPr>
              <p:nvPr/>
            </p:nvSpPr>
            <p:spPr bwMode="auto">
              <a:xfrm flipV="1">
                <a:off x="4833" y="2576"/>
                <a:ext cx="247" cy="3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" name="Group 104"/>
          <p:cNvGrpSpPr>
            <a:grpSpLocks/>
          </p:cNvGrpSpPr>
          <p:nvPr/>
        </p:nvGrpSpPr>
        <p:grpSpPr bwMode="auto">
          <a:xfrm>
            <a:off x="3124200" y="1666875"/>
            <a:ext cx="2481263" cy="4025900"/>
            <a:chOff x="2164" y="910"/>
            <a:chExt cx="1563" cy="2536"/>
          </a:xfrm>
        </p:grpSpPr>
        <p:sp>
          <p:nvSpPr>
            <p:cNvPr id="25621" name="Rectangle 105"/>
            <p:cNvSpPr>
              <a:spLocks noChangeArrowheads="1"/>
            </p:cNvSpPr>
            <p:nvPr/>
          </p:nvSpPr>
          <p:spPr bwMode="auto">
            <a:xfrm>
              <a:off x="2403" y="910"/>
              <a:ext cx="63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Disk head</a:t>
              </a:r>
            </a:p>
          </p:txBody>
        </p:sp>
        <p:grpSp>
          <p:nvGrpSpPr>
            <p:cNvPr id="25622" name="Group 106"/>
            <p:cNvGrpSpPr>
              <a:grpSpLocks/>
            </p:cNvGrpSpPr>
            <p:nvPr/>
          </p:nvGrpSpPr>
          <p:grpSpPr bwMode="auto">
            <a:xfrm>
              <a:off x="2164" y="2387"/>
              <a:ext cx="1563" cy="1059"/>
              <a:chOff x="2164" y="2387"/>
              <a:chExt cx="1563" cy="1059"/>
            </a:xfrm>
          </p:grpSpPr>
          <p:grpSp>
            <p:nvGrpSpPr>
              <p:cNvPr id="25624" name="Group 107"/>
              <p:cNvGrpSpPr>
                <a:grpSpLocks/>
              </p:cNvGrpSpPr>
              <p:nvPr/>
            </p:nvGrpSpPr>
            <p:grpSpPr bwMode="auto">
              <a:xfrm>
                <a:off x="2798" y="2387"/>
                <a:ext cx="929" cy="327"/>
                <a:chOff x="2798" y="2387"/>
                <a:chExt cx="929" cy="327"/>
              </a:xfrm>
            </p:grpSpPr>
            <p:sp>
              <p:nvSpPr>
                <p:cNvPr id="25628" name="Freeform 108"/>
                <p:cNvSpPr>
                  <a:spLocks/>
                </p:cNvSpPr>
                <p:nvPr/>
              </p:nvSpPr>
              <p:spPr bwMode="auto">
                <a:xfrm>
                  <a:off x="2831" y="2387"/>
                  <a:ext cx="865" cy="124"/>
                </a:xfrm>
                <a:custGeom>
                  <a:avLst/>
                  <a:gdLst>
                    <a:gd name="T0" fmla="*/ 0 w 865"/>
                    <a:gd name="T1" fmla="*/ 65 h 124"/>
                    <a:gd name="T2" fmla="*/ 41 w 865"/>
                    <a:gd name="T3" fmla="*/ 0 h 124"/>
                    <a:gd name="T4" fmla="*/ 41 w 865"/>
                    <a:gd name="T5" fmla="*/ 41 h 124"/>
                    <a:gd name="T6" fmla="*/ 831 w 865"/>
                    <a:gd name="T7" fmla="*/ 41 h 124"/>
                    <a:gd name="T8" fmla="*/ 831 w 865"/>
                    <a:gd name="T9" fmla="*/ 0 h 124"/>
                    <a:gd name="T10" fmla="*/ 864 w 865"/>
                    <a:gd name="T11" fmla="*/ 65 h 124"/>
                    <a:gd name="T12" fmla="*/ 831 w 865"/>
                    <a:gd name="T13" fmla="*/ 123 h 124"/>
                    <a:gd name="T14" fmla="*/ 831 w 865"/>
                    <a:gd name="T15" fmla="*/ 82 h 124"/>
                    <a:gd name="T16" fmla="*/ 41 w 865"/>
                    <a:gd name="T17" fmla="*/ 82 h 124"/>
                    <a:gd name="T18" fmla="*/ 41 w 865"/>
                    <a:gd name="T19" fmla="*/ 123 h 124"/>
                    <a:gd name="T20" fmla="*/ 0 w 865"/>
                    <a:gd name="T21" fmla="*/ 65 h 1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865"/>
                    <a:gd name="T34" fmla="*/ 0 h 124"/>
                    <a:gd name="T35" fmla="*/ 865 w 865"/>
                    <a:gd name="T36" fmla="*/ 124 h 12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865" h="124">
                      <a:moveTo>
                        <a:pt x="0" y="65"/>
                      </a:moveTo>
                      <a:lnTo>
                        <a:pt x="41" y="0"/>
                      </a:lnTo>
                      <a:lnTo>
                        <a:pt x="41" y="41"/>
                      </a:lnTo>
                      <a:lnTo>
                        <a:pt x="831" y="41"/>
                      </a:lnTo>
                      <a:lnTo>
                        <a:pt x="831" y="0"/>
                      </a:lnTo>
                      <a:lnTo>
                        <a:pt x="864" y="65"/>
                      </a:lnTo>
                      <a:lnTo>
                        <a:pt x="831" y="123"/>
                      </a:lnTo>
                      <a:lnTo>
                        <a:pt x="831" y="82"/>
                      </a:lnTo>
                      <a:lnTo>
                        <a:pt x="41" y="82"/>
                      </a:lnTo>
                      <a:lnTo>
                        <a:pt x="41" y="123"/>
                      </a:lnTo>
                      <a:lnTo>
                        <a:pt x="0" y="65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9" name="Rectangle 109"/>
                <p:cNvSpPr>
                  <a:spLocks noChangeArrowheads="1"/>
                </p:cNvSpPr>
                <p:nvPr/>
              </p:nvSpPr>
              <p:spPr bwMode="auto">
                <a:xfrm>
                  <a:off x="2798" y="2512"/>
                  <a:ext cx="92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sz="1500">
                      <a:solidFill>
                        <a:srgbClr val="000000"/>
                      </a:solidFill>
                    </a:rPr>
                    <a:t>Arm movement</a:t>
                  </a:r>
                </a:p>
              </p:txBody>
            </p:sp>
          </p:grpSp>
          <p:grpSp>
            <p:nvGrpSpPr>
              <p:cNvPr id="25625" name="Group 110"/>
              <p:cNvGrpSpPr>
                <a:grpSpLocks/>
              </p:cNvGrpSpPr>
              <p:nvPr/>
            </p:nvGrpSpPr>
            <p:grpSpPr bwMode="auto">
              <a:xfrm>
                <a:off x="2164" y="2945"/>
                <a:ext cx="583" cy="501"/>
                <a:chOff x="2164" y="2945"/>
                <a:chExt cx="583" cy="501"/>
              </a:xfrm>
            </p:grpSpPr>
            <p:sp>
              <p:nvSpPr>
                <p:cNvPr id="25626" name="Rectangle 111"/>
                <p:cNvSpPr>
                  <a:spLocks noChangeArrowheads="1"/>
                </p:cNvSpPr>
                <p:nvPr/>
              </p:nvSpPr>
              <p:spPr bwMode="auto">
                <a:xfrm>
                  <a:off x="2164" y="3244"/>
                  <a:ext cx="583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sz="1500">
                      <a:solidFill>
                        <a:srgbClr val="000000"/>
                      </a:solidFill>
                    </a:rPr>
                    <a:t>Disk arm</a:t>
                  </a:r>
                </a:p>
              </p:txBody>
            </p:sp>
            <p:sp>
              <p:nvSpPr>
                <p:cNvPr id="25627" name="Freeform 112"/>
                <p:cNvSpPr>
                  <a:spLocks/>
                </p:cNvSpPr>
                <p:nvPr/>
              </p:nvSpPr>
              <p:spPr bwMode="auto">
                <a:xfrm>
                  <a:off x="2453" y="2945"/>
                  <a:ext cx="256" cy="305"/>
                </a:xfrm>
                <a:custGeom>
                  <a:avLst/>
                  <a:gdLst>
                    <a:gd name="T0" fmla="*/ 8 w 256"/>
                    <a:gd name="T1" fmla="*/ 304 h 305"/>
                    <a:gd name="T2" fmla="*/ 0 w 256"/>
                    <a:gd name="T3" fmla="*/ 230 h 305"/>
                    <a:gd name="T4" fmla="*/ 16 w 256"/>
                    <a:gd name="T5" fmla="*/ 156 h 305"/>
                    <a:gd name="T6" fmla="*/ 57 w 256"/>
                    <a:gd name="T7" fmla="*/ 91 h 305"/>
                    <a:gd name="T8" fmla="*/ 115 w 256"/>
                    <a:gd name="T9" fmla="*/ 41 h 305"/>
                    <a:gd name="T10" fmla="*/ 181 w 256"/>
                    <a:gd name="T11" fmla="*/ 9 h 305"/>
                    <a:gd name="T12" fmla="*/ 255 w 256"/>
                    <a:gd name="T13" fmla="*/ 0 h 30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6"/>
                    <a:gd name="T22" fmla="*/ 0 h 305"/>
                    <a:gd name="T23" fmla="*/ 256 w 256"/>
                    <a:gd name="T24" fmla="*/ 305 h 30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6" h="305">
                      <a:moveTo>
                        <a:pt x="8" y="304"/>
                      </a:moveTo>
                      <a:lnTo>
                        <a:pt x="0" y="230"/>
                      </a:lnTo>
                      <a:lnTo>
                        <a:pt x="16" y="156"/>
                      </a:lnTo>
                      <a:lnTo>
                        <a:pt x="57" y="91"/>
                      </a:lnTo>
                      <a:lnTo>
                        <a:pt x="115" y="41"/>
                      </a:lnTo>
                      <a:lnTo>
                        <a:pt x="181" y="9"/>
                      </a:lnTo>
                      <a:lnTo>
                        <a:pt x="255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623" name="Freeform 113"/>
            <p:cNvSpPr>
              <a:spLocks/>
            </p:cNvSpPr>
            <p:nvPr/>
          </p:nvSpPr>
          <p:spPr bwMode="auto">
            <a:xfrm>
              <a:off x="3078" y="1006"/>
              <a:ext cx="182" cy="461"/>
            </a:xfrm>
            <a:custGeom>
              <a:avLst/>
              <a:gdLst>
                <a:gd name="T0" fmla="*/ 0 w 182"/>
                <a:gd name="T1" fmla="*/ 0 h 461"/>
                <a:gd name="T2" fmla="*/ 82 w 182"/>
                <a:gd name="T3" fmla="*/ 66 h 461"/>
                <a:gd name="T4" fmla="*/ 140 w 182"/>
                <a:gd name="T5" fmla="*/ 156 h 461"/>
                <a:gd name="T6" fmla="*/ 173 w 182"/>
                <a:gd name="T7" fmla="*/ 255 h 461"/>
                <a:gd name="T8" fmla="*/ 181 w 182"/>
                <a:gd name="T9" fmla="*/ 353 h 461"/>
                <a:gd name="T10" fmla="*/ 165 w 182"/>
                <a:gd name="T11" fmla="*/ 460 h 4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2"/>
                <a:gd name="T19" fmla="*/ 0 h 461"/>
                <a:gd name="T20" fmla="*/ 182 w 182"/>
                <a:gd name="T21" fmla="*/ 461 h 4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14"/>
          <p:cNvGrpSpPr>
            <a:grpSpLocks/>
          </p:cNvGrpSpPr>
          <p:nvPr/>
        </p:nvGrpSpPr>
        <p:grpSpPr bwMode="auto">
          <a:xfrm>
            <a:off x="6915150" y="1482725"/>
            <a:ext cx="1290638" cy="792163"/>
            <a:chOff x="4552" y="794"/>
            <a:chExt cx="813" cy="499"/>
          </a:xfrm>
        </p:grpSpPr>
        <p:sp>
          <p:nvSpPr>
            <p:cNvPr id="25617" name="Freeform 115"/>
            <p:cNvSpPr>
              <a:spLocks/>
            </p:cNvSpPr>
            <p:nvPr/>
          </p:nvSpPr>
          <p:spPr bwMode="auto">
            <a:xfrm>
              <a:off x="4609" y="988"/>
              <a:ext cx="372" cy="305"/>
            </a:xfrm>
            <a:custGeom>
              <a:avLst/>
              <a:gdLst>
                <a:gd name="T0" fmla="*/ 371 w 372"/>
                <a:gd name="T1" fmla="*/ 0 h 305"/>
                <a:gd name="T2" fmla="*/ 255 w 372"/>
                <a:gd name="T3" fmla="*/ 33 h 305"/>
                <a:gd name="T4" fmla="*/ 148 w 372"/>
                <a:gd name="T5" fmla="*/ 107 h 305"/>
                <a:gd name="T6" fmla="*/ 58 w 372"/>
                <a:gd name="T7" fmla="*/ 197 h 305"/>
                <a:gd name="T8" fmla="*/ 0 w 372"/>
                <a:gd name="T9" fmla="*/ 304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2"/>
                <a:gd name="T16" fmla="*/ 0 h 305"/>
                <a:gd name="T17" fmla="*/ 372 w 372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2" h="305">
                  <a:moveTo>
                    <a:pt x="371" y="0"/>
                  </a:moveTo>
                  <a:lnTo>
                    <a:pt x="255" y="33"/>
                  </a:lnTo>
                  <a:lnTo>
                    <a:pt x="148" y="107"/>
                  </a:lnTo>
                  <a:lnTo>
                    <a:pt x="58" y="197"/>
                  </a:lnTo>
                  <a:lnTo>
                    <a:pt x="0" y="3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18" name="Group 116"/>
            <p:cNvGrpSpPr>
              <a:grpSpLocks/>
            </p:cNvGrpSpPr>
            <p:nvPr/>
          </p:nvGrpSpPr>
          <p:grpSpPr bwMode="auto">
            <a:xfrm>
              <a:off x="4552" y="794"/>
              <a:ext cx="813" cy="442"/>
              <a:chOff x="4552" y="794"/>
              <a:chExt cx="813" cy="442"/>
            </a:xfrm>
          </p:grpSpPr>
          <p:sp>
            <p:nvSpPr>
              <p:cNvPr id="25619" name="Rectangle 117"/>
              <p:cNvSpPr>
                <a:spLocks noChangeArrowheads="1"/>
              </p:cNvSpPr>
              <p:nvPr/>
            </p:nvSpPr>
            <p:spPr bwMode="auto">
              <a:xfrm>
                <a:off x="4889" y="794"/>
                <a:ext cx="47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Tracks</a:t>
                </a:r>
              </a:p>
            </p:txBody>
          </p:sp>
          <p:sp>
            <p:nvSpPr>
              <p:cNvPr id="25620" name="Freeform 118"/>
              <p:cNvSpPr>
                <a:spLocks/>
              </p:cNvSpPr>
              <p:nvPr/>
            </p:nvSpPr>
            <p:spPr bwMode="auto">
              <a:xfrm>
                <a:off x="4552" y="988"/>
                <a:ext cx="305" cy="248"/>
              </a:xfrm>
              <a:custGeom>
                <a:avLst/>
                <a:gdLst>
                  <a:gd name="T0" fmla="*/ 304 w 305"/>
                  <a:gd name="T1" fmla="*/ 0 h 248"/>
                  <a:gd name="T2" fmla="*/ 222 w 305"/>
                  <a:gd name="T3" fmla="*/ 0 h 248"/>
                  <a:gd name="T4" fmla="*/ 139 w 305"/>
                  <a:gd name="T5" fmla="*/ 33 h 248"/>
                  <a:gd name="T6" fmla="*/ 74 w 305"/>
                  <a:gd name="T7" fmla="*/ 90 h 248"/>
                  <a:gd name="T8" fmla="*/ 24 w 305"/>
                  <a:gd name="T9" fmla="*/ 164 h 248"/>
                  <a:gd name="T10" fmla="*/ 0 w 305"/>
                  <a:gd name="T11" fmla="*/ 247 h 2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5"/>
                  <a:gd name="T19" fmla="*/ 0 h 248"/>
                  <a:gd name="T20" fmla="*/ 305 w 305"/>
                  <a:gd name="T21" fmla="*/ 248 h 2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5" h="248">
                    <a:moveTo>
                      <a:pt x="304" y="0"/>
                    </a:moveTo>
                    <a:lnTo>
                      <a:pt x="222" y="0"/>
                    </a:lnTo>
                    <a:lnTo>
                      <a:pt x="139" y="33"/>
                    </a:lnTo>
                    <a:lnTo>
                      <a:pt x="74" y="90"/>
                    </a:lnTo>
                    <a:lnTo>
                      <a:pt x="24" y="164"/>
                    </a:lnTo>
                    <a:lnTo>
                      <a:pt x="0" y="24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" name="Group 120"/>
          <p:cNvGrpSpPr>
            <a:grpSpLocks/>
          </p:cNvGrpSpPr>
          <p:nvPr/>
        </p:nvGrpSpPr>
        <p:grpSpPr bwMode="auto">
          <a:xfrm>
            <a:off x="6186488" y="2314575"/>
            <a:ext cx="2295525" cy="536575"/>
            <a:chOff x="4093" y="1310"/>
            <a:chExt cx="1446" cy="338"/>
          </a:xfrm>
        </p:grpSpPr>
        <p:sp>
          <p:nvSpPr>
            <p:cNvPr id="25612" name="Freeform 121"/>
            <p:cNvSpPr>
              <a:spLocks/>
            </p:cNvSpPr>
            <p:nvPr/>
          </p:nvSpPr>
          <p:spPr bwMode="auto">
            <a:xfrm>
              <a:off x="4809" y="1343"/>
              <a:ext cx="100" cy="280"/>
            </a:xfrm>
            <a:custGeom>
              <a:avLst/>
              <a:gdLst>
                <a:gd name="T0" fmla="*/ 0 w 100"/>
                <a:gd name="T1" fmla="*/ 279 h 280"/>
                <a:gd name="T2" fmla="*/ 58 w 100"/>
                <a:gd name="T3" fmla="*/ 238 h 280"/>
                <a:gd name="T4" fmla="*/ 91 w 100"/>
                <a:gd name="T5" fmla="*/ 181 h 280"/>
                <a:gd name="T6" fmla="*/ 99 w 100"/>
                <a:gd name="T7" fmla="*/ 115 h 280"/>
                <a:gd name="T8" fmla="*/ 74 w 100"/>
                <a:gd name="T9" fmla="*/ 49 h 280"/>
                <a:gd name="T10" fmla="*/ 25 w 100"/>
                <a:gd name="T11" fmla="*/ 0 h 280"/>
                <a:gd name="T12" fmla="*/ 50 w 100"/>
                <a:gd name="T13" fmla="*/ 33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"/>
                <a:gd name="T22" fmla="*/ 0 h 280"/>
                <a:gd name="T23" fmla="*/ 100 w 100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" h="280">
                  <a:moveTo>
                    <a:pt x="0" y="279"/>
                  </a:moveTo>
                  <a:lnTo>
                    <a:pt x="58" y="238"/>
                  </a:lnTo>
                  <a:lnTo>
                    <a:pt x="91" y="181"/>
                  </a:lnTo>
                  <a:lnTo>
                    <a:pt x="99" y="115"/>
                  </a:lnTo>
                  <a:lnTo>
                    <a:pt x="74" y="49"/>
                  </a:lnTo>
                  <a:lnTo>
                    <a:pt x="25" y="0"/>
                  </a:lnTo>
                  <a:lnTo>
                    <a:pt x="50" y="33"/>
                  </a:lnTo>
                </a:path>
              </a:pathLst>
            </a:custGeom>
            <a:noFill/>
            <a:ln w="508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13" name="Group 122"/>
            <p:cNvGrpSpPr>
              <a:grpSpLocks/>
            </p:cNvGrpSpPr>
            <p:nvPr/>
          </p:nvGrpSpPr>
          <p:grpSpPr bwMode="auto">
            <a:xfrm>
              <a:off x="4093" y="1310"/>
              <a:ext cx="1446" cy="338"/>
              <a:chOff x="4093" y="1310"/>
              <a:chExt cx="1446" cy="338"/>
            </a:xfrm>
          </p:grpSpPr>
          <p:sp>
            <p:nvSpPr>
              <p:cNvPr id="25614" name="Rectangle 123"/>
              <p:cNvSpPr>
                <a:spLocks noChangeArrowheads="1"/>
              </p:cNvSpPr>
              <p:nvPr/>
            </p:nvSpPr>
            <p:spPr bwMode="auto">
              <a:xfrm>
                <a:off x="5089" y="1354"/>
                <a:ext cx="450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</a:rPr>
                  <a:t>Sector</a:t>
                </a:r>
              </a:p>
            </p:txBody>
          </p:sp>
          <p:sp>
            <p:nvSpPr>
              <p:cNvPr id="25615" name="Freeform 124"/>
              <p:cNvSpPr>
                <a:spLocks/>
              </p:cNvSpPr>
              <p:nvPr/>
            </p:nvSpPr>
            <p:spPr bwMode="auto">
              <a:xfrm>
                <a:off x="4093" y="1343"/>
                <a:ext cx="841" cy="305"/>
              </a:xfrm>
              <a:custGeom>
                <a:avLst/>
                <a:gdLst>
                  <a:gd name="T0" fmla="*/ 807 w 841"/>
                  <a:gd name="T1" fmla="*/ 304 h 305"/>
                  <a:gd name="T2" fmla="*/ 0 w 841"/>
                  <a:gd name="T3" fmla="*/ 123 h 305"/>
                  <a:gd name="T4" fmla="*/ 840 w 841"/>
                  <a:gd name="T5" fmla="*/ 0 h 305"/>
                  <a:gd name="T6" fmla="*/ 0 60000 65536"/>
                  <a:gd name="T7" fmla="*/ 0 60000 65536"/>
                  <a:gd name="T8" fmla="*/ 0 60000 65536"/>
                  <a:gd name="T9" fmla="*/ 0 w 841"/>
                  <a:gd name="T10" fmla="*/ 0 h 305"/>
                  <a:gd name="T11" fmla="*/ 841 w 841"/>
                  <a:gd name="T12" fmla="*/ 305 h 30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41" h="305">
                    <a:moveTo>
                      <a:pt x="807" y="304"/>
                    </a:moveTo>
                    <a:lnTo>
                      <a:pt x="0" y="123"/>
                    </a:lnTo>
                    <a:lnTo>
                      <a:pt x="84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6" name="Freeform 125"/>
              <p:cNvSpPr>
                <a:spLocks/>
              </p:cNvSpPr>
              <p:nvPr/>
            </p:nvSpPr>
            <p:spPr bwMode="auto">
              <a:xfrm>
                <a:off x="4908" y="1310"/>
                <a:ext cx="297" cy="174"/>
              </a:xfrm>
              <a:custGeom>
                <a:avLst/>
                <a:gdLst>
                  <a:gd name="T0" fmla="*/ 296 w 297"/>
                  <a:gd name="T1" fmla="*/ 33 h 174"/>
                  <a:gd name="T2" fmla="*/ 239 w 297"/>
                  <a:gd name="T3" fmla="*/ 0 h 174"/>
                  <a:gd name="T4" fmla="*/ 173 w 297"/>
                  <a:gd name="T5" fmla="*/ 0 h 174"/>
                  <a:gd name="T6" fmla="*/ 107 w 297"/>
                  <a:gd name="T7" fmla="*/ 16 h 174"/>
                  <a:gd name="T8" fmla="*/ 58 w 297"/>
                  <a:gd name="T9" fmla="*/ 49 h 174"/>
                  <a:gd name="T10" fmla="*/ 17 w 297"/>
                  <a:gd name="T11" fmla="*/ 107 h 174"/>
                  <a:gd name="T12" fmla="*/ 0 w 297"/>
                  <a:gd name="T13" fmla="*/ 173 h 1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7"/>
                  <a:gd name="T22" fmla="*/ 0 h 174"/>
                  <a:gd name="T23" fmla="*/ 297 w 297"/>
                  <a:gd name="T24" fmla="*/ 174 h 17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7" h="174">
                    <a:moveTo>
                      <a:pt x="296" y="33"/>
                    </a:moveTo>
                    <a:lnTo>
                      <a:pt x="239" y="0"/>
                    </a:lnTo>
                    <a:lnTo>
                      <a:pt x="173" y="0"/>
                    </a:lnTo>
                    <a:lnTo>
                      <a:pt x="107" y="16"/>
                    </a:lnTo>
                    <a:lnTo>
                      <a:pt x="58" y="49"/>
                    </a:lnTo>
                    <a:lnTo>
                      <a:pt x="17" y="107"/>
                    </a:lnTo>
                    <a:lnTo>
                      <a:pt x="0" y="17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32961" name="Text Box 129"/>
          <p:cNvSpPr txBox="1">
            <a:spLocks noChangeArrowheads="1"/>
          </p:cNvSpPr>
          <p:nvPr/>
        </p:nvSpPr>
        <p:spPr bwMode="auto">
          <a:xfrm>
            <a:off x="304800" y="1600200"/>
            <a:ext cx="3200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Set of tracks with same diameter called a </a:t>
            </a:r>
            <a:r>
              <a:rPr lang="en-US" u="sng">
                <a:solidFill>
                  <a:schemeClr val="hlink"/>
                </a:solidFill>
              </a:rPr>
              <a:t>cylinder</a:t>
            </a:r>
          </a:p>
        </p:txBody>
      </p:sp>
      <p:sp>
        <p:nvSpPr>
          <p:cNvPr id="632962" name="Text Box 130"/>
          <p:cNvSpPr txBox="1">
            <a:spLocks noChangeArrowheads="1"/>
          </p:cNvSpPr>
          <p:nvPr/>
        </p:nvSpPr>
        <p:spPr bwMode="auto">
          <a:xfrm>
            <a:off x="304800" y="3048000"/>
            <a:ext cx="3352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Data stored in </a:t>
            </a:r>
            <a:r>
              <a:rPr lang="en-US" u="sng">
                <a:solidFill>
                  <a:schemeClr val="hlink"/>
                </a:solidFill>
              </a:rPr>
              <a:t>blocks</a:t>
            </a:r>
            <a:r>
              <a:rPr lang="en-US"/>
              <a:t>.  Size of block is a multiple of sector size.</a:t>
            </a:r>
          </a:p>
        </p:txBody>
      </p:sp>
      <p:sp>
        <p:nvSpPr>
          <p:cNvPr id="632963" name="Text Box 131"/>
          <p:cNvSpPr txBox="1">
            <a:spLocks noChangeArrowheads="1"/>
          </p:cNvSpPr>
          <p:nvPr/>
        </p:nvSpPr>
        <p:spPr bwMode="auto">
          <a:xfrm>
            <a:off x="304800" y="4953000"/>
            <a:ext cx="3276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Only one disk head reads or writes at a time.</a:t>
            </a:r>
          </a:p>
        </p:txBody>
      </p:sp>
    </p:spTree>
    <p:extLst>
      <p:ext uri="{BB962C8B-B14F-4D97-AF65-F5344CB8AC3E}">
        <p14:creationId xmlns:p14="http://schemas.microsoft.com/office/powerpoint/2010/main" val="69896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961" grpId="0"/>
      <p:bldP spid="632962" grpId="0"/>
      <p:bldP spid="6329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1A4B9A-369E-7C44-8021-E8531A1FD51A}" type="datetime1">
              <a:rPr lang="en-US" sz="1200"/>
              <a:pPr eaLnBrk="1" hangingPunct="1"/>
              <a:t>11/9/16</a:t>
            </a:fld>
            <a:endParaRPr lang="en-US" sz="1200"/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F72A0D8-8B52-A842-8B72-CE5A35678508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Performance Implications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Data must be in memory for DMBS to use.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Unit of transfer is a block.  Whole block must be transferred.  Reading or writing a disk block is called an I/O.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Disk geometry affects access </a:t>
            </a:r>
            <a:r>
              <a:rPr lang="en-US" sz="2800" dirty="0" smtClean="0">
                <a:latin typeface="Tahoma" charset="0"/>
              </a:rPr>
              <a:t>time (hard drives)</a:t>
            </a:r>
            <a:endParaRPr lang="en-US" sz="2800" dirty="0">
              <a:latin typeface="Tahoma" charset="0"/>
            </a:endParaRPr>
          </a:p>
          <a:p>
            <a:pPr lvl="1" eaLnBrk="1" hangingPunct="1"/>
            <a:r>
              <a:rPr lang="en-US" sz="2400" dirty="0">
                <a:solidFill>
                  <a:schemeClr val="hlink"/>
                </a:solidFill>
                <a:latin typeface="Tahoma" charset="0"/>
              </a:rPr>
              <a:t>Seek time:</a:t>
            </a:r>
            <a:r>
              <a:rPr lang="en-US" sz="2400" dirty="0">
                <a:latin typeface="Tahoma" charset="0"/>
              </a:rPr>
              <a:t> time to move disk head to appropriate track</a:t>
            </a:r>
          </a:p>
          <a:p>
            <a:pPr lvl="1" eaLnBrk="1" hangingPunct="1"/>
            <a:r>
              <a:rPr lang="en-US" sz="2400" dirty="0">
                <a:solidFill>
                  <a:schemeClr val="hlink"/>
                </a:solidFill>
                <a:latin typeface="Tahoma" charset="0"/>
              </a:rPr>
              <a:t>Rotational delay:</a:t>
            </a:r>
            <a:r>
              <a:rPr lang="en-US" sz="2400" dirty="0">
                <a:latin typeface="Tahoma" charset="0"/>
              </a:rPr>
              <a:t> time waiting for block to move under disk head</a:t>
            </a:r>
          </a:p>
          <a:p>
            <a:pPr lvl="1" eaLnBrk="1" hangingPunct="1"/>
            <a:r>
              <a:rPr lang="en-US" sz="2400" dirty="0">
                <a:solidFill>
                  <a:schemeClr val="hlink"/>
                </a:solidFill>
                <a:latin typeface="Tahoma" charset="0"/>
              </a:rPr>
              <a:t>Transfer time:</a:t>
            </a:r>
            <a:r>
              <a:rPr lang="en-US" sz="2400" dirty="0">
                <a:latin typeface="Tahoma" charset="0"/>
              </a:rPr>
              <a:t> time to read or write block once head is positioned</a:t>
            </a:r>
          </a:p>
        </p:txBody>
      </p:sp>
    </p:spTree>
    <p:extLst>
      <p:ext uri="{BB962C8B-B14F-4D97-AF65-F5344CB8AC3E}">
        <p14:creationId xmlns:p14="http://schemas.microsoft.com/office/powerpoint/2010/main" val="71064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1EEDDDF-B778-8D41-8F3E-E36DCE21EC97}" type="datetime1">
              <a:rPr lang="en-US" sz="1200"/>
              <a:pPr eaLnBrk="1" hangingPunct="1"/>
              <a:t>11/9/16</a:t>
            </a:fld>
            <a:endParaRPr lang="en-US" sz="1200"/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C269A49-49EE-5943-8211-BDD1529F8FB0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Arranging Blocks on Disk</a:t>
            </a:r>
          </a:p>
        </p:txBody>
      </p:sp>
      <p:sp>
        <p:nvSpPr>
          <p:cNvPr id="468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076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>
                <a:solidFill>
                  <a:schemeClr val="accent2"/>
                </a:solidFill>
                <a:latin typeface="Tahoma" charset="0"/>
              </a:rPr>
              <a:t>GOAL: </a:t>
            </a:r>
            <a:r>
              <a:rPr lang="en-US" sz="2800">
                <a:latin typeface="Tahoma" charset="0"/>
              </a:rPr>
              <a:t>Minimize seek time and rotational delay</a:t>
            </a:r>
          </a:p>
          <a:p>
            <a:pPr eaLnBrk="1" hangingPunct="1"/>
            <a:r>
              <a:rPr lang="ja-JP" altLang="en-US" sz="2800">
                <a:solidFill>
                  <a:schemeClr val="accent2"/>
                </a:solidFill>
                <a:latin typeface="Tahoma" charset="0"/>
              </a:rPr>
              <a:t>‘</a:t>
            </a:r>
            <a:r>
              <a:rPr lang="en-US" altLang="ja-JP" sz="2800">
                <a:solidFill>
                  <a:schemeClr val="accent2"/>
                </a:solidFill>
                <a:latin typeface="Tahoma" charset="0"/>
              </a:rPr>
              <a:t>Next</a:t>
            </a:r>
            <a:r>
              <a:rPr lang="ja-JP" altLang="en-US" sz="2800">
                <a:solidFill>
                  <a:schemeClr val="accent2"/>
                </a:solidFill>
                <a:latin typeface="Tahoma" charset="0"/>
              </a:rPr>
              <a:t>’</a:t>
            </a:r>
            <a:r>
              <a:rPr lang="en-US" altLang="ja-JP" sz="2800">
                <a:solidFill>
                  <a:schemeClr val="accent2"/>
                </a:solidFill>
                <a:latin typeface="Tahoma" charset="0"/>
              </a:rPr>
              <a:t> </a:t>
            </a:r>
            <a:r>
              <a:rPr lang="en-US" altLang="ja-JP" sz="2800">
                <a:latin typeface="Tahoma" charset="0"/>
              </a:rPr>
              <a:t>block concept:  </a:t>
            </a:r>
          </a:p>
          <a:p>
            <a:pPr lvl="1" eaLnBrk="1" hangingPunct="1"/>
            <a:r>
              <a:rPr lang="en-US" sz="2400">
                <a:latin typeface="Tahoma" charset="0"/>
              </a:rPr>
              <a:t>blocks on same track, followed by</a:t>
            </a:r>
          </a:p>
          <a:p>
            <a:pPr lvl="1" eaLnBrk="1" hangingPunct="1"/>
            <a:r>
              <a:rPr lang="en-US" sz="2400">
                <a:latin typeface="Tahoma" charset="0"/>
              </a:rPr>
              <a:t>blocks on same cylinder, followed by</a:t>
            </a:r>
          </a:p>
          <a:p>
            <a:pPr lvl="1" eaLnBrk="1" hangingPunct="1"/>
            <a:r>
              <a:rPr lang="en-US" sz="2400">
                <a:latin typeface="Tahoma" charset="0"/>
              </a:rPr>
              <a:t>blocks on adjacent cylinder</a:t>
            </a:r>
          </a:p>
          <a:p>
            <a:pPr eaLnBrk="1" hangingPunct="1"/>
            <a:r>
              <a:rPr lang="en-US" sz="2800">
                <a:latin typeface="Tahoma" charset="0"/>
              </a:rPr>
              <a:t>Arranging blocks so they are read and written </a:t>
            </a:r>
            <a:r>
              <a:rPr lang="en-US" sz="2800" i="1">
                <a:solidFill>
                  <a:schemeClr val="hlink"/>
                </a:solidFill>
                <a:latin typeface="Tahoma" charset="0"/>
              </a:rPr>
              <a:t>sequentially</a:t>
            </a:r>
            <a:r>
              <a:rPr lang="en-US" sz="2800">
                <a:latin typeface="Tahoma" charset="0"/>
              </a:rPr>
              <a:t> is important to reducing time spent doing disk I/O</a:t>
            </a:r>
          </a:p>
        </p:txBody>
      </p:sp>
      <p:sp>
        <p:nvSpPr>
          <p:cNvPr id="29704" name="Text Box 6"/>
          <p:cNvSpPr txBox="1">
            <a:spLocks noChangeArrowheads="1"/>
          </p:cNvSpPr>
          <p:nvPr/>
        </p:nvSpPr>
        <p:spPr bwMode="auto">
          <a:xfrm>
            <a:off x="431800" y="1219200"/>
            <a:ext cx="810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Access time = </a:t>
            </a:r>
            <a:r>
              <a:rPr lang="en-US">
                <a:solidFill>
                  <a:schemeClr val="hlink"/>
                </a:solidFill>
              </a:rPr>
              <a:t>seek time + rotational delay</a:t>
            </a:r>
            <a:r>
              <a:rPr lang="en-US">
                <a:solidFill>
                  <a:schemeClr val="tx2"/>
                </a:solidFill>
              </a:rPr>
              <a:t> + transfer time</a:t>
            </a:r>
            <a:endParaRPr lang="en-US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16261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Solid State Drives vs. Hard Drives</a:t>
            </a:r>
            <a:endParaRPr lang="en-US" dirty="0"/>
          </a:p>
        </p:txBody>
      </p:sp>
      <p:sp>
        <p:nvSpPr>
          <p:cNvPr id="46285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820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Another kind of drive: solid state</a:t>
            </a:r>
          </a:p>
          <a:p>
            <a:pPr lvl="1"/>
            <a:r>
              <a:rPr lang="en-US" dirty="0" smtClean="0"/>
              <a:t>2016 Cost/TB: About $250 for SSD vs. $50 for hard drive (5x)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ower latencies and higher throughput </a:t>
            </a:r>
          </a:p>
          <a:p>
            <a:pPr lvl="1"/>
            <a:r>
              <a:rPr lang="en-US" dirty="0" smtClean="0"/>
              <a:t>Access times independent of block placement </a:t>
            </a:r>
            <a:endParaRPr lang="en-US" dirty="0"/>
          </a:p>
          <a:p>
            <a:pPr lvl="1"/>
            <a:r>
              <a:rPr lang="en-US" dirty="0" smtClean="0"/>
              <a:t>Failures: a recent FAST 2016 paper </a:t>
            </a:r>
            <a:r>
              <a:rPr lang="en-US" dirty="0"/>
              <a:t>from </a:t>
            </a:r>
            <a:r>
              <a:rPr lang="en-US" dirty="0" smtClean="0"/>
              <a:t>Google.</a:t>
            </a:r>
          </a:p>
          <a:p>
            <a:pPr lvl="2"/>
            <a:r>
              <a:rPr lang="en-US" dirty="0" smtClean="0"/>
              <a:t>Both disks age. Planned lifetime: 4 years.</a:t>
            </a:r>
          </a:p>
          <a:p>
            <a:pPr lvl="2"/>
            <a:r>
              <a:rPr lang="en-US" dirty="0" smtClean="0"/>
              <a:t>Fewer annual replacement rate for SSDs, </a:t>
            </a:r>
          </a:p>
          <a:p>
            <a:pPr lvl="2"/>
            <a:r>
              <a:rPr lang="en-US" dirty="0" smtClean="0"/>
              <a:t>BUT, a higher rate of uncorrectable read errors with SSD</a:t>
            </a:r>
          </a:p>
        </p:txBody>
      </p:sp>
      <p:sp>
        <p:nvSpPr>
          <p:cNvPr id="235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6FFCC18-C1CC-644D-AE62-263B14809E91}" type="datetime1">
              <a:rPr lang="en-US" smtClean="0"/>
              <a:pPr/>
              <a:t>11/9/16</a:t>
            </a:fld>
            <a:endParaRPr lang="en-US"/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mtClean="0"/>
              <a:t>EECS 484</a:t>
            </a:r>
            <a:endParaRPr lang="en-US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E43CD02-E239-FD41-B78B-B74A43E38CF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2833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Solid State Drives vs. Hard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Traditional disks</a:t>
            </a:r>
          </a:p>
          <a:p>
            <a:pPr lvl="1"/>
            <a:r>
              <a:rPr lang="en-US" dirty="0" smtClean="0"/>
              <a:t>Sequential I/O faster than random I/O</a:t>
            </a:r>
          </a:p>
          <a:p>
            <a:r>
              <a:rPr lang="en-US" dirty="0" smtClean="0"/>
              <a:t>Solid-state drives becoming popular</a:t>
            </a:r>
          </a:p>
          <a:p>
            <a:pPr lvl="1"/>
            <a:r>
              <a:rPr lang="en-US" dirty="0" smtClean="0"/>
              <a:t>Same speed: sequential or random I/O (Layout not relevant)</a:t>
            </a:r>
          </a:p>
          <a:p>
            <a:pPr lvl="1"/>
            <a:r>
              <a:rPr lang="en-US" dirty="0"/>
              <a:t>5</a:t>
            </a:r>
            <a:r>
              <a:rPr lang="en-US" dirty="0" smtClean="0"/>
              <a:t>x higher cost, but lower latencies</a:t>
            </a:r>
          </a:p>
          <a:p>
            <a:pPr lvl="1"/>
            <a:r>
              <a:rPr lang="en-US" dirty="0" smtClean="0"/>
              <a:t>Similar lifetime</a:t>
            </a:r>
          </a:p>
          <a:p>
            <a:r>
              <a:rPr lang="en-US" dirty="0" smtClean="0"/>
              <a:t>Most databases today still use traditional disks, but could change over time.</a:t>
            </a:r>
          </a:p>
          <a:p>
            <a:r>
              <a:rPr lang="en-US" dirty="0" smtClean="0"/>
              <a:t>Hybrid drives that use solid state drives as a cache also becoming common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8F1C6-8D3F-464A-B2C4-3B7EAA6A7648}" type="datetime1">
              <a:rPr lang="en-US" smtClean="0"/>
              <a:pPr>
                <a:defRPr/>
              </a:pPr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EECS 484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FE3B3-9CC5-0847-8300-BD74BEB1152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E6BA9DA-2672-8447-98E4-3D18B0D6CDDB}" type="datetime1">
              <a:rPr lang="en-US" sz="1200"/>
              <a:pPr eaLnBrk="1" hangingPunct="1"/>
              <a:t>11/9/16</a:t>
            </a:fld>
            <a:endParaRPr lang="en-US" sz="1200"/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056C42-7D5B-2243-9741-1106D875F5AF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2296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200">
                <a:latin typeface="Tahoma" charset="0"/>
              </a:rPr>
              <a:t>Why Not Store Everything in Main Memory?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4648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0000"/>
              </a:lnSpc>
            </a:pPr>
            <a:r>
              <a:rPr lang="en-US" sz="2400" i="1" dirty="0">
                <a:solidFill>
                  <a:schemeClr val="accent2"/>
                </a:solidFill>
                <a:latin typeface="Tahoma" charset="0"/>
              </a:rPr>
              <a:t>Too expensive: </a:t>
            </a:r>
            <a:r>
              <a:rPr lang="en-US" sz="2400" dirty="0">
                <a:latin typeface="Tahoma" charset="0"/>
              </a:rPr>
              <a:t>RAM costs </a:t>
            </a:r>
            <a:r>
              <a:rPr lang="en-US" sz="2400" dirty="0" smtClean="0">
                <a:latin typeface="Tahoma" charset="0"/>
              </a:rPr>
              <a:t>around $40 for 8GB in 2016.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>
                <a:latin typeface="Tahoma" charset="0"/>
              </a:rPr>
              <a:t> 20x cost per GB versus SSD and 100x per GB versus Hard Drive.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400" i="1" dirty="0">
                <a:solidFill>
                  <a:schemeClr val="accent2"/>
                </a:solidFill>
                <a:latin typeface="Tahoma" charset="0"/>
              </a:rPr>
              <a:t>Main memory is volatile:</a:t>
            </a:r>
            <a:r>
              <a:rPr lang="en-US" sz="2400" dirty="0">
                <a:solidFill>
                  <a:schemeClr val="accent2"/>
                </a:solidFill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Want data to persist between runs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>
                <a:latin typeface="Tahoma" charset="0"/>
              </a:rPr>
              <a:t>Typical storage hierarchy: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200" dirty="0">
                <a:latin typeface="Tahoma" charset="0"/>
              </a:rPr>
              <a:t>Main memory (RAM) for currently used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200" dirty="0">
                <a:latin typeface="Tahoma" charset="0"/>
              </a:rPr>
              <a:t>Disk for the main database (secondary storage</a:t>
            </a:r>
            <a:r>
              <a:rPr lang="en-US" sz="2200" dirty="0" smtClean="0">
                <a:latin typeface="Tahoma" charset="0"/>
              </a:rPr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1800" dirty="0" smtClean="0">
                <a:latin typeface="Tahoma" charset="0"/>
              </a:rPr>
              <a:t>Non-volatile storage.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200" dirty="0" smtClean="0">
                <a:latin typeface="Tahoma" charset="0"/>
              </a:rPr>
              <a:t>Tapes </a:t>
            </a:r>
            <a:r>
              <a:rPr lang="en-US" sz="2200" dirty="0">
                <a:latin typeface="Tahoma" charset="0"/>
              </a:rPr>
              <a:t>for archiving older versions of data (tertiary storage)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Sequential access devices</a:t>
            </a:r>
          </a:p>
        </p:txBody>
      </p:sp>
    </p:spTree>
    <p:extLst>
      <p:ext uri="{BB962C8B-B14F-4D97-AF65-F5344CB8AC3E}">
        <p14:creationId xmlns:p14="http://schemas.microsoft.com/office/powerpoint/2010/main" val="37442668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5" grpId="0" build="p" autoUpdateAnimBg="0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0000FF"/>
      </a:dk2>
      <a:lt2>
        <a:srgbClr val="1C1C1C"/>
      </a:lt2>
      <a:accent1>
        <a:srgbClr val="003300"/>
      </a:accent1>
      <a:accent2>
        <a:srgbClr val="7B00A6"/>
      </a:accent2>
      <a:accent3>
        <a:srgbClr val="FFFFFF"/>
      </a:accent3>
      <a:accent4>
        <a:srgbClr val="000000"/>
      </a:accent4>
      <a:accent5>
        <a:srgbClr val="AAADAA"/>
      </a:accent5>
      <a:accent6>
        <a:srgbClr val="6F0096"/>
      </a:accent6>
      <a:hlink>
        <a:srgbClr val="CC3300"/>
      </a:hlink>
      <a:folHlink>
        <a:srgbClr val="F3DD0D"/>
      </a:folHlink>
    </a:clrScheme>
    <a:fontScheme name="Blends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99"/>
          </a:solidFill>
          <a:prstDash val="solid"/>
          <a:round/>
          <a:headEnd type="none" w="med" len="med"/>
          <a:tailEnd type="none" w="lg" len="lg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folHlink">
                  <a:alpha val="50000"/>
                </a:schemeClr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" b="0" i="0" u="none" strike="noStrike" cap="none" normalizeH="0" baseline="0">
            <a:ln>
              <a:noFill/>
            </a:ln>
            <a:solidFill>
              <a:srgbClr val="CC3300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99"/>
          </a:solidFill>
          <a:prstDash val="solid"/>
          <a:round/>
          <a:headEnd type="none" w="med" len="med"/>
          <a:tailEnd type="none" w="lg" len="lg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folHlink">
                  <a:alpha val="50000"/>
                </a:schemeClr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" b="0" i="0" u="none" strike="noStrike" cap="none" normalizeH="0" baseline="0">
            <a:ln>
              <a:noFill/>
            </a:ln>
            <a:solidFill>
              <a:srgbClr val="CC3300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7872</TotalTime>
  <Words>2380</Words>
  <Application>Microsoft Macintosh PowerPoint</Application>
  <PresentationFormat>On-screen Show (4:3)</PresentationFormat>
  <Paragraphs>427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Book Antiqua</vt:lpstr>
      <vt:lpstr>ＭＳ Ｐゴシック</vt:lpstr>
      <vt:lpstr>Tahoma</vt:lpstr>
      <vt:lpstr>Times New Roman</vt:lpstr>
      <vt:lpstr>Wingdings</vt:lpstr>
      <vt:lpstr>Arial</vt:lpstr>
      <vt:lpstr>Blends</vt:lpstr>
      <vt:lpstr>Storage and Indexing</vt:lpstr>
      <vt:lpstr>DBMS Organization</vt:lpstr>
      <vt:lpstr>The Memory Hierarchy</vt:lpstr>
      <vt:lpstr>Hard Drives</vt:lpstr>
      <vt:lpstr>Performance Implications</vt:lpstr>
      <vt:lpstr>Arranging Blocks on Disk</vt:lpstr>
      <vt:lpstr>Solid State Drives vs. Hard Drives</vt:lpstr>
      <vt:lpstr>Solid State Drives vs. Hard Drive</vt:lpstr>
      <vt:lpstr>Why Not Store Everything in Main Memory?</vt:lpstr>
      <vt:lpstr>Pages – Physical Abstraction</vt:lpstr>
      <vt:lpstr>Check your understanding</vt:lpstr>
      <vt:lpstr>Records</vt:lpstr>
      <vt:lpstr>Operations on File - Example</vt:lpstr>
      <vt:lpstr>File Organization</vt:lpstr>
      <vt:lpstr>Indexes</vt:lpstr>
      <vt:lpstr>Data Entries k*</vt:lpstr>
      <vt:lpstr>Choosing among alternatives</vt:lpstr>
      <vt:lpstr>Check Your Understanding</vt:lpstr>
      <vt:lpstr>Indexing Terminology</vt:lpstr>
      <vt:lpstr>Clustered vs. Unclustered Index</vt:lpstr>
      <vt:lpstr>Cost of a search query</vt:lpstr>
      <vt:lpstr>Search on unclustered index</vt:lpstr>
      <vt:lpstr>Search on clustered index</vt:lpstr>
      <vt:lpstr>Search on clustered index</vt:lpstr>
      <vt:lpstr>B+ Tree Indexes</vt:lpstr>
      <vt:lpstr>Example B+ Tree</vt:lpstr>
      <vt:lpstr>Hash-Based Indexes</vt:lpstr>
      <vt:lpstr>Comparing File Organizations / Indexes - Example</vt:lpstr>
      <vt:lpstr>Analysis of I/O Cost</vt:lpstr>
      <vt:lpstr>Heap File</vt:lpstr>
      <vt:lpstr>Clustered index (on Age)</vt:lpstr>
      <vt:lpstr>Analysis of I/O Cost</vt:lpstr>
      <vt:lpstr>Heap File  w/ Unclustered Tree Index (on Age)</vt:lpstr>
      <vt:lpstr>Heap File  w/ Unclustered Hash Index (on Age)</vt:lpstr>
    </vt:vector>
  </TitlesOfParts>
  <Manager/>
  <Company>University of Michigan</Company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484:Database Management Systems </dc:title>
  <dc:subject/>
  <dc:creator>Jagadish</dc:creator>
  <cp:keywords/>
  <dc:description/>
  <cp:lastModifiedBy>atul prakash</cp:lastModifiedBy>
  <cp:revision>437</cp:revision>
  <cp:lastPrinted>2014-10-15T03:15:46Z</cp:lastPrinted>
  <dcterms:created xsi:type="dcterms:W3CDTF">2000-01-04T20:40:43Z</dcterms:created>
  <dcterms:modified xsi:type="dcterms:W3CDTF">2016-11-10T15:09:43Z</dcterms:modified>
  <cp:category/>
</cp:coreProperties>
</file>